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65"/>
  </p:handoutMasterIdLst>
  <p:sldIdLst>
    <p:sldId id="265" r:id="rId3"/>
    <p:sldId id="267" r:id="rId4"/>
    <p:sldId id="771" r:id="rId5"/>
    <p:sldId id="764" r:id="rId6"/>
    <p:sldId id="850" r:id="rId8"/>
    <p:sldId id="851" r:id="rId9"/>
    <p:sldId id="853" r:id="rId10"/>
    <p:sldId id="852" r:id="rId11"/>
    <p:sldId id="855" r:id="rId12"/>
    <p:sldId id="854" r:id="rId13"/>
    <p:sldId id="849" r:id="rId14"/>
    <p:sldId id="848" r:id="rId15"/>
    <p:sldId id="768" r:id="rId16"/>
    <p:sldId id="769" r:id="rId17"/>
    <p:sldId id="765" r:id="rId18"/>
    <p:sldId id="766" r:id="rId19"/>
    <p:sldId id="770" r:id="rId20"/>
    <p:sldId id="772" r:id="rId21"/>
    <p:sldId id="268" r:id="rId22"/>
    <p:sldId id="635" r:id="rId23"/>
    <p:sldId id="270" r:id="rId24"/>
    <p:sldId id="271" r:id="rId25"/>
    <p:sldId id="507" r:id="rId26"/>
    <p:sldId id="273" r:id="rId27"/>
    <p:sldId id="274" r:id="rId28"/>
    <p:sldId id="275" r:id="rId29"/>
    <p:sldId id="280" r:id="rId30"/>
    <p:sldId id="281" r:id="rId31"/>
    <p:sldId id="509" r:id="rId32"/>
    <p:sldId id="773" r:id="rId33"/>
    <p:sldId id="508" r:id="rId34"/>
    <p:sldId id="774" r:id="rId35"/>
    <p:sldId id="510" r:id="rId36"/>
    <p:sldId id="775" r:id="rId37"/>
    <p:sldId id="282" r:id="rId38"/>
    <p:sldId id="512" r:id="rId39"/>
    <p:sldId id="513" r:id="rId40"/>
    <p:sldId id="515" r:id="rId41"/>
    <p:sldId id="776" r:id="rId42"/>
    <p:sldId id="777" r:id="rId43"/>
    <p:sldId id="778" r:id="rId44"/>
    <p:sldId id="517" r:id="rId45"/>
    <p:sldId id="779" r:id="rId46"/>
    <p:sldId id="518" r:id="rId47"/>
    <p:sldId id="780" r:id="rId48"/>
    <p:sldId id="289" r:id="rId49"/>
    <p:sldId id="519" r:id="rId50"/>
    <p:sldId id="781" r:id="rId51"/>
    <p:sldId id="520" r:id="rId52"/>
    <p:sldId id="640" r:id="rId53"/>
    <p:sldId id="782" r:id="rId54"/>
    <p:sldId id="639" r:id="rId55"/>
    <p:sldId id="783" r:id="rId56"/>
    <p:sldId id="644" r:id="rId57"/>
    <p:sldId id="784" r:id="rId58"/>
    <p:sldId id="641" r:id="rId59"/>
    <p:sldId id="790" r:id="rId60"/>
    <p:sldId id="791" r:id="rId61"/>
    <p:sldId id="785" r:id="rId62"/>
    <p:sldId id="642" r:id="rId63"/>
    <p:sldId id="795" r:id="rId64"/>
    <p:sldId id="794" r:id="rId65"/>
    <p:sldId id="786" r:id="rId66"/>
    <p:sldId id="645" r:id="rId67"/>
    <p:sldId id="796" r:id="rId68"/>
    <p:sldId id="736" r:id="rId69"/>
    <p:sldId id="649" r:id="rId70"/>
    <p:sldId id="787" r:id="rId71"/>
    <p:sldId id="652" r:id="rId72"/>
    <p:sldId id="653" r:id="rId73"/>
    <p:sldId id="654" r:id="rId74"/>
    <p:sldId id="655" r:id="rId75"/>
    <p:sldId id="656" r:id="rId76"/>
    <p:sldId id="797" r:id="rId77"/>
    <p:sldId id="798" r:id="rId78"/>
    <p:sldId id="659" r:id="rId79"/>
    <p:sldId id="799" r:id="rId80"/>
    <p:sldId id="660" r:id="rId81"/>
    <p:sldId id="800" r:id="rId82"/>
    <p:sldId id="801" r:id="rId83"/>
    <p:sldId id="664" r:id="rId84"/>
    <p:sldId id="802" r:id="rId85"/>
    <p:sldId id="805" r:id="rId86"/>
    <p:sldId id="806" r:id="rId87"/>
    <p:sldId id="807" r:id="rId88"/>
    <p:sldId id="808" r:id="rId89"/>
    <p:sldId id="809" r:id="rId90"/>
    <p:sldId id="810" r:id="rId91"/>
    <p:sldId id="739" r:id="rId92"/>
    <p:sldId id="811" r:id="rId93"/>
    <p:sldId id="812" r:id="rId94"/>
    <p:sldId id="680" r:id="rId95"/>
    <p:sldId id="681" r:id="rId96"/>
    <p:sldId id="815" r:id="rId97"/>
    <p:sldId id="816" r:id="rId98"/>
    <p:sldId id="817" r:id="rId99"/>
    <p:sldId id="818" r:id="rId100"/>
    <p:sldId id="688" r:id="rId101"/>
    <p:sldId id="819" r:id="rId102"/>
    <p:sldId id="691" r:id="rId103"/>
    <p:sldId id="820" r:id="rId104"/>
    <p:sldId id="696" r:id="rId105"/>
    <p:sldId id="697" r:id="rId106"/>
    <p:sldId id="823" r:id="rId107"/>
    <p:sldId id="824" r:id="rId108"/>
    <p:sldId id="825" r:id="rId109"/>
    <p:sldId id="826" r:id="rId110"/>
    <p:sldId id="704" r:id="rId111"/>
    <p:sldId id="707" r:id="rId112"/>
    <p:sldId id="828" r:id="rId113"/>
    <p:sldId id="712" r:id="rId114"/>
    <p:sldId id="856" r:id="rId115"/>
    <p:sldId id="827" r:id="rId116"/>
    <p:sldId id="821" r:id="rId117"/>
    <p:sldId id="822" r:id="rId118"/>
    <p:sldId id="720" r:id="rId119"/>
    <p:sldId id="721" r:id="rId120"/>
    <p:sldId id="830" r:id="rId121"/>
    <p:sldId id="831" r:id="rId122"/>
    <p:sldId id="832" r:id="rId123"/>
    <p:sldId id="835" r:id="rId124"/>
    <p:sldId id="833" r:id="rId125"/>
    <p:sldId id="834" r:id="rId126"/>
    <p:sldId id="728" r:id="rId127"/>
    <p:sldId id="857" r:id="rId128"/>
    <p:sldId id="838" r:id="rId129"/>
    <p:sldId id="839" r:id="rId130"/>
    <p:sldId id="840" r:id="rId131"/>
    <p:sldId id="841" r:id="rId132"/>
    <p:sldId id="740" r:id="rId133"/>
    <p:sldId id="842" r:id="rId134"/>
    <p:sldId id="741" r:id="rId135"/>
    <p:sldId id="843" r:id="rId136"/>
    <p:sldId id="844" r:id="rId137"/>
    <p:sldId id="845" r:id="rId138"/>
    <p:sldId id="746" r:id="rId139"/>
    <p:sldId id="858" r:id="rId140"/>
    <p:sldId id="859" r:id="rId141"/>
    <p:sldId id="748" r:id="rId142"/>
    <p:sldId id="749" r:id="rId143"/>
    <p:sldId id="846" r:id="rId144"/>
    <p:sldId id="847" r:id="rId145"/>
    <p:sldId id="380" r:id="rId146"/>
    <p:sldId id="622" r:id="rId147"/>
    <p:sldId id="623" r:id="rId148"/>
    <p:sldId id="752" r:id="rId149"/>
    <p:sldId id="624" r:id="rId150"/>
    <p:sldId id="753" r:id="rId151"/>
    <p:sldId id="625" r:id="rId152"/>
    <p:sldId id="754" r:id="rId153"/>
    <p:sldId id="755" r:id="rId154"/>
    <p:sldId id="756" r:id="rId155"/>
    <p:sldId id="757" r:id="rId156"/>
    <p:sldId id="759" r:id="rId157"/>
    <p:sldId id="758" r:id="rId158"/>
    <p:sldId id="628" r:id="rId159"/>
    <p:sldId id="382" r:id="rId160"/>
    <p:sldId id="392" r:id="rId161"/>
    <p:sldId id="633" r:id="rId162"/>
    <p:sldId id="394" r:id="rId163"/>
    <p:sldId id="760" r:id="rId164"/>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0000"/>
    <a:srgbClr val="CC0000"/>
    <a:srgbClr val="EF8340"/>
    <a:srgbClr val="329B61"/>
    <a:srgbClr val="339B61"/>
    <a:srgbClr val="404040"/>
    <a:srgbClr val="002E8A"/>
    <a:srgbClr val="004A60"/>
    <a:srgbClr val="0066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213" autoAdjust="0"/>
    <p:restoredTop sz="94660" autoAdjust="0"/>
  </p:normalViewPr>
  <p:slideViewPr>
    <p:cSldViewPr>
      <p:cViewPr varScale="1">
        <p:scale>
          <a:sx n="32" d="100"/>
          <a:sy n="32" d="100"/>
        </p:scale>
        <p:origin x="138" y="606"/>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8" Type="http://schemas.openxmlformats.org/officeDocument/2006/relationships/tableStyles" Target="tableStyles.xml"/><Relationship Id="rId167" Type="http://schemas.openxmlformats.org/officeDocument/2006/relationships/viewProps" Target="viewProps.xml"/><Relationship Id="rId166" Type="http://schemas.openxmlformats.org/officeDocument/2006/relationships/presProps" Target="presProps.xml"/><Relationship Id="rId165" Type="http://schemas.openxmlformats.org/officeDocument/2006/relationships/handoutMaster" Target="handoutMasters/handoutMaster1.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9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9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9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9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9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9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9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9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9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9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0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0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0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1" Type="http://schemas.openxmlformats.org/officeDocument/2006/relationships/theme" Target="../theme/theme1.xml"/><Relationship Id="rId180" Type="http://schemas.openxmlformats.org/officeDocument/2006/relationships/tags" Target="../tags/tag62.xml"/><Relationship Id="rId18" Type="http://schemas.openxmlformats.org/officeDocument/2006/relationships/slideLayout" Target="../slideLayouts/slideLayout18.xml"/><Relationship Id="rId179" Type="http://schemas.openxmlformats.org/officeDocument/2006/relationships/tags" Target="../tags/tag61.xml"/><Relationship Id="rId178" Type="http://schemas.openxmlformats.org/officeDocument/2006/relationships/tags" Target="../tags/tag60.xml"/><Relationship Id="rId177" Type="http://schemas.openxmlformats.org/officeDocument/2006/relationships/tags" Target="../tags/tag59.xml"/><Relationship Id="rId176" Type="http://schemas.openxmlformats.org/officeDocument/2006/relationships/tags" Target="../tags/tag58.xml"/><Relationship Id="rId175" Type="http://schemas.openxmlformats.org/officeDocument/2006/relationships/tags" Target="../tags/tag57.xml"/><Relationship Id="rId174" Type="http://schemas.openxmlformats.org/officeDocument/2006/relationships/slideLayout" Target="../slideLayouts/slideLayout174.xml"/><Relationship Id="rId173" Type="http://schemas.openxmlformats.org/officeDocument/2006/relationships/slideLayout" Target="../slideLayouts/slideLayout173.xml"/><Relationship Id="rId172" Type="http://schemas.openxmlformats.org/officeDocument/2006/relationships/slideLayout" Target="../slideLayouts/slideLayout172.xml"/><Relationship Id="rId171" Type="http://schemas.openxmlformats.org/officeDocument/2006/relationships/slideLayout" Target="../slideLayouts/slideLayout171.xml"/><Relationship Id="rId170" Type="http://schemas.openxmlformats.org/officeDocument/2006/relationships/slideLayout" Target="../slideLayouts/slideLayout170.xml"/><Relationship Id="rId17" Type="http://schemas.openxmlformats.org/officeDocument/2006/relationships/slideLayout" Target="../slideLayouts/slideLayout17.xml"/><Relationship Id="rId169" Type="http://schemas.openxmlformats.org/officeDocument/2006/relationships/slideLayout" Target="../slideLayouts/slideLayout169.xml"/><Relationship Id="rId168" Type="http://schemas.openxmlformats.org/officeDocument/2006/relationships/slideLayout" Target="../slideLayouts/slideLayout168.xml"/><Relationship Id="rId167" Type="http://schemas.openxmlformats.org/officeDocument/2006/relationships/slideLayout" Target="../slideLayouts/slideLayout167.xml"/><Relationship Id="rId166" Type="http://schemas.openxmlformats.org/officeDocument/2006/relationships/slideLayout" Target="../slideLayouts/slideLayout166.xml"/><Relationship Id="rId165" Type="http://schemas.openxmlformats.org/officeDocument/2006/relationships/slideLayout" Target="../slideLayouts/slideLayout165.xml"/><Relationship Id="rId164" Type="http://schemas.openxmlformats.org/officeDocument/2006/relationships/slideLayout" Target="../slideLayouts/slideLayout164.xml"/><Relationship Id="rId163" Type="http://schemas.openxmlformats.org/officeDocument/2006/relationships/slideLayout" Target="../slideLayouts/slideLayout163.xml"/><Relationship Id="rId162" Type="http://schemas.openxmlformats.org/officeDocument/2006/relationships/slideLayout" Target="../slideLayouts/slideLayout162.xml"/><Relationship Id="rId161" Type="http://schemas.openxmlformats.org/officeDocument/2006/relationships/slideLayout" Target="../slideLayouts/slideLayout161.xml"/><Relationship Id="rId160" Type="http://schemas.openxmlformats.org/officeDocument/2006/relationships/slideLayout" Target="../slideLayouts/slideLayout160.xml"/><Relationship Id="rId16" Type="http://schemas.openxmlformats.org/officeDocument/2006/relationships/slideLayout" Target="../slideLayouts/slideLayout16.xml"/><Relationship Id="rId159" Type="http://schemas.openxmlformats.org/officeDocument/2006/relationships/slideLayout" Target="../slideLayouts/slideLayout159.xml"/><Relationship Id="rId158" Type="http://schemas.openxmlformats.org/officeDocument/2006/relationships/slideLayout" Target="../slideLayouts/slideLayout158.xml"/><Relationship Id="rId157" Type="http://schemas.openxmlformats.org/officeDocument/2006/relationships/slideLayout" Target="../slideLayouts/slideLayout157.xml"/><Relationship Id="rId156" Type="http://schemas.openxmlformats.org/officeDocument/2006/relationships/slideLayout" Target="../slideLayouts/slideLayout156.xml"/><Relationship Id="rId155" Type="http://schemas.openxmlformats.org/officeDocument/2006/relationships/slideLayout" Target="../slideLayouts/slideLayout155.xml"/><Relationship Id="rId154" Type="http://schemas.openxmlformats.org/officeDocument/2006/relationships/slideLayout" Target="../slideLayouts/slideLayout154.xml"/><Relationship Id="rId153" Type="http://schemas.openxmlformats.org/officeDocument/2006/relationships/slideLayout" Target="../slideLayouts/slideLayout153.xml"/><Relationship Id="rId152" Type="http://schemas.openxmlformats.org/officeDocument/2006/relationships/slideLayout" Target="../slideLayouts/slideLayout152.xml"/><Relationship Id="rId151" Type="http://schemas.openxmlformats.org/officeDocument/2006/relationships/slideLayout" Target="../slideLayouts/slideLayout151.xml"/><Relationship Id="rId150" Type="http://schemas.openxmlformats.org/officeDocument/2006/relationships/slideLayout" Target="../slideLayouts/slideLayout150.xml"/><Relationship Id="rId15" Type="http://schemas.openxmlformats.org/officeDocument/2006/relationships/slideLayout" Target="../slideLayouts/slideLayout15.xml"/><Relationship Id="rId149" Type="http://schemas.openxmlformats.org/officeDocument/2006/relationships/slideLayout" Target="../slideLayouts/slideLayout149.xml"/><Relationship Id="rId148" Type="http://schemas.openxmlformats.org/officeDocument/2006/relationships/slideLayout" Target="../slideLayouts/slideLayout148.xml"/><Relationship Id="rId147" Type="http://schemas.openxmlformats.org/officeDocument/2006/relationships/slideLayout" Target="../slideLayouts/slideLayout147.xml"/><Relationship Id="rId146" Type="http://schemas.openxmlformats.org/officeDocument/2006/relationships/slideLayout" Target="../slideLayouts/slideLayout146.xml"/><Relationship Id="rId145" Type="http://schemas.openxmlformats.org/officeDocument/2006/relationships/slideLayout" Target="../slideLayouts/slideLayout145.xml"/><Relationship Id="rId144" Type="http://schemas.openxmlformats.org/officeDocument/2006/relationships/slideLayout" Target="../slideLayouts/slideLayout144.xml"/><Relationship Id="rId143" Type="http://schemas.openxmlformats.org/officeDocument/2006/relationships/slideLayout" Target="../slideLayouts/slideLayout143.xml"/><Relationship Id="rId142" Type="http://schemas.openxmlformats.org/officeDocument/2006/relationships/slideLayout" Target="../slideLayouts/slideLayout142.xml"/><Relationship Id="rId141" Type="http://schemas.openxmlformats.org/officeDocument/2006/relationships/slideLayout" Target="../slideLayouts/slideLayout141.xml"/><Relationship Id="rId140" Type="http://schemas.openxmlformats.org/officeDocument/2006/relationships/slideLayout" Target="../slideLayouts/slideLayout140.xml"/><Relationship Id="rId14" Type="http://schemas.openxmlformats.org/officeDocument/2006/relationships/slideLayout" Target="../slideLayouts/slideLayout14.xml"/><Relationship Id="rId139" Type="http://schemas.openxmlformats.org/officeDocument/2006/relationships/slideLayout" Target="../slideLayouts/slideLayout139.xml"/><Relationship Id="rId138" Type="http://schemas.openxmlformats.org/officeDocument/2006/relationships/slideLayout" Target="../slideLayouts/slideLayout138.xml"/><Relationship Id="rId137" Type="http://schemas.openxmlformats.org/officeDocument/2006/relationships/slideLayout" Target="../slideLayouts/slideLayout137.xml"/><Relationship Id="rId136" Type="http://schemas.openxmlformats.org/officeDocument/2006/relationships/slideLayout" Target="../slideLayouts/slideLayout136.xml"/><Relationship Id="rId135" Type="http://schemas.openxmlformats.org/officeDocument/2006/relationships/slideLayout" Target="../slideLayouts/slideLayout135.xml"/><Relationship Id="rId134" Type="http://schemas.openxmlformats.org/officeDocument/2006/relationships/slideLayout" Target="../slideLayouts/slideLayout134.xml"/><Relationship Id="rId133" Type="http://schemas.openxmlformats.org/officeDocument/2006/relationships/slideLayout" Target="../slideLayouts/slideLayout133.xml"/><Relationship Id="rId132" Type="http://schemas.openxmlformats.org/officeDocument/2006/relationships/slideLayout" Target="../slideLayouts/slideLayout132.xml"/><Relationship Id="rId131" Type="http://schemas.openxmlformats.org/officeDocument/2006/relationships/slideLayout" Target="../slideLayouts/slideLayout131.xml"/><Relationship Id="rId130" Type="http://schemas.openxmlformats.org/officeDocument/2006/relationships/slideLayout" Target="../slideLayouts/slideLayout130.xml"/><Relationship Id="rId13" Type="http://schemas.openxmlformats.org/officeDocument/2006/relationships/slideLayout" Target="../slideLayouts/slideLayout13.xml"/><Relationship Id="rId129" Type="http://schemas.openxmlformats.org/officeDocument/2006/relationships/slideLayout" Target="../slideLayouts/slideLayout129.xml"/><Relationship Id="rId128" Type="http://schemas.openxmlformats.org/officeDocument/2006/relationships/slideLayout" Target="../slideLayouts/slideLayout128.xml"/><Relationship Id="rId127" Type="http://schemas.openxmlformats.org/officeDocument/2006/relationships/slideLayout" Target="../slideLayouts/slideLayout127.xml"/><Relationship Id="rId126" Type="http://schemas.openxmlformats.org/officeDocument/2006/relationships/slideLayout" Target="../slideLayouts/slideLayout126.xml"/><Relationship Id="rId125" Type="http://schemas.openxmlformats.org/officeDocument/2006/relationships/slideLayout" Target="../slideLayouts/slideLayout125.xml"/><Relationship Id="rId124" Type="http://schemas.openxmlformats.org/officeDocument/2006/relationships/slideLayout" Target="../slideLayouts/slideLayout124.xml"/><Relationship Id="rId123" Type="http://schemas.openxmlformats.org/officeDocument/2006/relationships/slideLayout" Target="../slideLayouts/slideLayout123.xml"/><Relationship Id="rId122" Type="http://schemas.openxmlformats.org/officeDocument/2006/relationships/slideLayout" Target="../slideLayouts/slideLayout122.xml"/><Relationship Id="rId121" Type="http://schemas.openxmlformats.org/officeDocument/2006/relationships/slideLayout" Target="../slideLayouts/slideLayout121.xml"/><Relationship Id="rId120" Type="http://schemas.openxmlformats.org/officeDocument/2006/relationships/slideLayout" Target="../slideLayouts/slideLayout120.xml"/><Relationship Id="rId12" Type="http://schemas.openxmlformats.org/officeDocument/2006/relationships/slideLayout" Target="../slideLayouts/slideLayout12.xml"/><Relationship Id="rId119" Type="http://schemas.openxmlformats.org/officeDocument/2006/relationships/slideLayout" Target="../slideLayouts/slideLayout119.xml"/><Relationship Id="rId118" Type="http://schemas.openxmlformats.org/officeDocument/2006/relationships/slideLayout" Target="../slideLayouts/slideLayout118.xml"/><Relationship Id="rId117" Type="http://schemas.openxmlformats.org/officeDocument/2006/relationships/slideLayout" Target="../slideLayouts/slideLayout117.xml"/><Relationship Id="rId116" Type="http://schemas.openxmlformats.org/officeDocument/2006/relationships/slideLayout" Target="../slideLayouts/slideLayout116.xml"/><Relationship Id="rId115" Type="http://schemas.openxmlformats.org/officeDocument/2006/relationships/slideLayout" Target="../slideLayouts/slideLayout115.xml"/><Relationship Id="rId114" Type="http://schemas.openxmlformats.org/officeDocument/2006/relationships/slideLayout" Target="../slideLayouts/slideLayout114.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110" Type="http://schemas.openxmlformats.org/officeDocument/2006/relationships/slideLayout" Target="../slideLayouts/slideLayout110.xml"/><Relationship Id="rId11" Type="http://schemas.openxmlformats.org/officeDocument/2006/relationships/slideLayout" Target="../slideLayouts/slideLayout11.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75"/>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6"/>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77"/>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8"/>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9"/>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 Target="slide27.xml"/><Relationship Id="rId1" Type="http://schemas.openxmlformats.org/officeDocument/2006/relationships/slide" Target="slide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34.xml.rels><?xml version="1.0" encoding="UTF-8" standalone="yes"?>
<Relationships xmlns="http://schemas.openxmlformats.org/package/2006/relationships"><Relationship Id="rId6" Type="http://schemas.openxmlformats.org/officeDocument/2006/relationships/slideLayout" Target="../slideLayouts/slideLayout14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35.xml.rels><?xml version="1.0" encoding="UTF-8" standalone="yes"?>
<Relationships xmlns="http://schemas.openxmlformats.org/package/2006/relationships"><Relationship Id="rId6" Type="http://schemas.openxmlformats.org/officeDocument/2006/relationships/slideLayout" Target="../slideLayouts/slideLayout148.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1.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5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161.xml"/><Relationship Id="rId2" Type="http://schemas.openxmlformats.org/officeDocument/2006/relationships/themeOverride" Target="../theme/themeOverride1.xml"/><Relationship Id="rId1" Type="http://schemas.openxmlformats.org/officeDocument/2006/relationships/image" Target="../media/image8.jpe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6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6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7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6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65.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6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7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73.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78.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79.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anose="020B0503020204020204" pitchFamily="34" charset="-122"/>
                  <a:ea typeface="微软雅黑" panose="020B0503020204020204" pitchFamily="34" charset="-122"/>
                </a:rPr>
                <a:t>专题三    </a:t>
              </a:r>
              <a:r>
                <a:rPr lang="en-US" altLang="zh-CN" sz="5500" b="1" dirty="0">
                  <a:solidFill>
                    <a:srgbClr val="EF8340"/>
                  </a:solidFill>
                  <a:latin typeface="微软雅黑" panose="020B0503020204020204" pitchFamily="34" charset="-122"/>
                  <a:ea typeface="微软雅黑" panose="020B0503020204020204" pitchFamily="34" charset="-122"/>
                </a:rPr>
                <a:t>PART 03 </a:t>
              </a:r>
              <a:r>
                <a:rPr lang="zh-CN" altLang="en-US" sz="5500" b="1" dirty="0">
                  <a:solidFill>
                    <a:srgbClr val="EF8340"/>
                  </a:solidFill>
                  <a:latin typeface="微软雅黑" panose="020B0503020204020204" pitchFamily="34" charset="-122"/>
                  <a:ea typeface="微软雅黑" panose="020B0503020204020204" pitchFamily="34" charset="-122"/>
                </a:rPr>
                <a:t>　</a:t>
              </a:r>
              <a:endParaRPr lang="zh-CN" altLang="en-US" sz="55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latin typeface="微软雅黑" panose="020B0503020204020204" pitchFamily="34" charset="-122"/>
                  <a:ea typeface="微软雅黑" panose="020B0503020204020204" pitchFamily="34" charset="-122"/>
                </a:rPr>
                <a:t>辨析并修改病句</a:t>
              </a:r>
              <a:endParaRPr lang="zh-CN" altLang="en-US" sz="7500" b="1" dirty="0">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9787006"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endParaRPr lang="zh-CN" altLang="en-US" sz="39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9113649"/>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月球正面的历史</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科学家已经大致研究清楚了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但最古老的那一段历史却仍藏在月球背面的深坑中。</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月球正面的历史</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科学家已经大致研究得清楚了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但最古老的那一段历史却仍藏在月球背面的深坑中。</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科学家已经大致把月球正面的历史研究清楚了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但最古老的那一段历史却仍是藏在月球背面的深坑。</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科学家已经大致把月球正面的历史研究得清楚了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但最古老的那一段历史却仍是藏在月球背面的深坑。</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2166076" y="3803629"/>
          <a:ext cx="19800001" cy="7826057"/>
        </p:xfrm>
        <a:graphic>
          <a:graphicData uri="http://schemas.openxmlformats.org/drawingml/2006/table">
            <a:tbl>
              <a:tblPr>
                <a:tableStyleId>{5940675A-B579-460E-94D1-54222C63F5DA}</a:tableStyleId>
              </a:tblPr>
              <a:tblGrid>
                <a:gridCol w="1912500"/>
                <a:gridCol w="8025543"/>
                <a:gridCol w="9861958"/>
              </a:tblGrid>
              <a:tr h="4187006">
                <a:tc>
                  <a:txBody>
                    <a:bodyPr/>
                    <a:lstStyle/>
                    <a:p>
                      <a:pPr marL="0" algn="ctr"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滥用关联词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两个句子之间无转折、递进、因果、假设等关系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却滥用关联词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有时候</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如果两个表意相同的关联词叠用在一起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就会犯“叠床架屋”的错误</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31. </a:t>
                      </a:r>
                      <a:r>
                        <a:rPr lang="zh-CN" altLang="en-US" sz="4400" kern="100" dirty="0">
                          <a:solidFill>
                            <a:schemeClr val="tx1"/>
                          </a:solidFill>
                          <a:latin typeface="微软雅黑" panose="020B0503020204020204" pitchFamily="34" charset="-122"/>
                          <a:ea typeface="微软雅黑" panose="020B0503020204020204" pitchFamily="34" charset="-122"/>
                        </a:rPr>
                        <a:t>绿色象征生命力、活力</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象征和谐、真实</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我之所以热爱绿色</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唯其因为我热爱生命</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眷恋人生</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希望青春永驻。</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639051">
                <a:tc>
                  <a:txBody>
                    <a:bodyPr/>
                    <a:lstStyle/>
                    <a:p>
                      <a:pPr marL="0" algn="ctr"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滥用表约数或估量的词语</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此类病句的主要特点是句中的约数后面赘用了“左右”“上下”等表概数的词语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有的甚至前面还用了“大概”“大约”等表概数的副词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32. </a:t>
                      </a:r>
                      <a:r>
                        <a:rPr lang="zh-CN" altLang="en-US" sz="4400" kern="100" dirty="0">
                          <a:solidFill>
                            <a:schemeClr val="tx1"/>
                          </a:solidFill>
                          <a:latin typeface="微软雅黑" panose="020B0503020204020204" pitchFamily="34" charset="-122"/>
                          <a:ea typeface="微软雅黑" panose="020B0503020204020204" pitchFamily="34" charset="-122"/>
                        </a:rPr>
                        <a:t>海峡两岸关系协会与海峡交流基金会</a:t>
                      </a:r>
                      <a:r>
                        <a:rPr lang="en-US" altLang="zh-CN" sz="4400" kern="100" dirty="0">
                          <a:solidFill>
                            <a:schemeClr val="tx1"/>
                          </a:solidFill>
                          <a:latin typeface="微软雅黑" panose="020B0503020204020204" pitchFamily="34" charset="-122"/>
                          <a:ea typeface="微软雅黑" panose="020B0503020204020204" pitchFamily="34" charset="-122"/>
                        </a:rPr>
                        <a:t>2009</a:t>
                      </a:r>
                      <a:r>
                        <a:rPr lang="zh-CN" altLang="en-US" sz="4400" kern="100" dirty="0">
                          <a:solidFill>
                            <a:schemeClr val="tx1"/>
                          </a:solidFill>
                          <a:latin typeface="微软雅黑" panose="020B0503020204020204" pitchFamily="34" charset="-122"/>
                          <a:ea typeface="微软雅黑" panose="020B0503020204020204" pitchFamily="34" charset="-122"/>
                        </a:rPr>
                        <a:t>年</a:t>
                      </a:r>
                      <a:r>
                        <a:rPr lang="en-US" altLang="zh-CN" sz="4400" kern="100" dirty="0">
                          <a:solidFill>
                            <a:schemeClr val="tx1"/>
                          </a:solidFill>
                          <a:latin typeface="微软雅黑" panose="020B0503020204020204" pitchFamily="34" charset="-122"/>
                          <a:ea typeface="微软雅黑" panose="020B0503020204020204" pitchFamily="34" charset="-122"/>
                        </a:rPr>
                        <a:t>4</a:t>
                      </a:r>
                      <a:r>
                        <a:rPr lang="zh-CN" altLang="en-US" sz="4400" kern="100" dirty="0">
                          <a:solidFill>
                            <a:schemeClr val="tx1"/>
                          </a:solidFill>
                          <a:latin typeface="微软雅黑" panose="020B0503020204020204" pitchFamily="34" charset="-122"/>
                          <a:ea typeface="微软雅黑" panose="020B0503020204020204" pitchFamily="34" charset="-122"/>
                        </a:rPr>
                        <a:t>月</a:t>
                      </a:r>
                      <a:r>
                        <a:rPr lang="en-US" altLang="zh-CN" sz="4400" kern="100" dirty="0">
                          <a:solidFill>
                            <a:schemeClr val="tx1"/>
                          </a:solidFill>
                          <a:latin typeface="微软雅黑" panose="020B0503020204020204" pitchFamily="34" charset="-122"/>
                          <a:ea typeface="微软雅黑" panose="020B0503020204020204" pitchFamily="34" charset="-122"/>
                        </a:rPr>
                        <a:t>25</a:t>
                      </a:r>
                      <a:r>
                        <a:rPr lang="zh-CN" altLang="en-US" sz="4400" kern="100" dirty="0">
                          <a:solidFill>
                            <a:schemeClr val="tx1"/>
                          </a:solidFill>
                          <a:latin typeface="微软雅黑" panose="020B0503020204020204" pitchFamily="34" charset="-122"/>
                          <a:ea typeface="微软雅黑" panose="020B0503020204020204" pitchFamily="34" charset="-122"/>
                        </a:rPr>
                        <a:t>日下午针对第三次陈江会谈的各项协议文本</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举行了最后一次预备性磋商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历时大约一个多小时。</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025444" y="294637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88742"/>
            <a:ext cx="19901078"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滥用关联词。“唯其”与后面的“因为”重复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可将“唯其”改为“是”。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滥用表约数的词语。“大约”与“多”都表示约数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应删除其中一个。</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82461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33.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这位曾经驰骋乒坛的名将已经回到祖国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现就任于北京大学医学部教授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从事运动医学的教学与研究工作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为国家的体育事业贡献他的力量。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在最近报刊上发表的一系列文章里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给了我们一个十分有益的启示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要形成一个良好的社会风气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就必须加强国民素质教育。</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参加这次探险活动前他已写下遗嘱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万一若在探险中遇到不测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四个子女都能从他的巨额遗产中按月领取固定数额的生活费。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孩子们现在普遍近视得比较早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这除了与他们看电视、玩电脑、读书、写字时间过长有关外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也与其各自的家族遗传因素密不可分。</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介词成分赘余。应去掉“就任于”中的“于”字。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句首介词短语的滥用造成句子缺失主语。应删除“在”和“里”。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万一”和“若”连用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表意重复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应删去一个。</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34.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该集团的资金大都是从外界筹措的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利息之高令人难以想象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然而高额利息使该集团在资金运转上所承受的压力越来越大。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说起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飞鸟集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同学们一定不会陌生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它的作者印度著名诗人泰戈尔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一生共写了大约</a:t>
            </a:r>
            <a:r>
              <a:rPr lang="en-US" altLang="zh-CN" sz="4400" dirty="0">
                <a:latin typeface="微软雅黑" panose="020B0503020204020204" pitchFamily="34" charset="-122"/>
                <a:ea typeface="微软雅黑" panose="020B0503020204020204" pitchFamily="34" charset="-122"/>
              </a:rPr>
              <a:t>50</a:t>
            </a:r>
            <a:r>
              <a:rPr lang="zh-CN" altLang="en-US" sz="4400" dirty="0">
                <a:latin typeface="微软雅黑" panose="020B0503020204020204" pitchFamily="34" charset="-122"/>
                <a:ea typeface="微软雅黑" panose="020B0503020204020204" pitchFamily="34" charset="-122"/>
              </a:rPr>
              <a:t>多部诗集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被称为“诗圣”。</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这个春节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铺天盖地的“红包雨”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让老人们也参与了进来。通过微信、支付宝聊天的互动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他们发现了与儿女沟通交流的新渠道。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消费者一旦被认定受到经营者的精神损害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经营者将支付至少</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万以上的精神赔偿。</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强加转折关系。删除“然而”。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滥用表约数的词语。应删去“一生共写了大约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多部诗集”中的“大约”。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至少”和“以上”赘余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应删去一个。</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35.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据说当年徽州男人大多出外经商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家中皆是妇孺及孩童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为了安全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徽州古村落中的老宅子大多为高墙深院、重门窄窗的建筑。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虽然有国家资源做支撑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但面临重重困难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国有企业能取得现在这样的成绩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确实可说堪称不易。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神木县属陕北黄土丘陵向内蒙古高原的过渡地带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境内煤矿资源主要分布在北部的风沙草滩区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生态环境非常脆弱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一旦破坏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短期内难以一时恢复。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我国到</a:t>
            </a:r>
            <a:r>
              <a:rPr lang="en-US" altLang="zh-CN" sz="4400" dirty="0">
                <a:latin typeface="微软雅黑" panose="020B0503020204020204" pitchFamily="34" charset="-122"/>
                <a:ea typeface="微软雅黑" panose="020B0503020204020204" pitchFamily="34" charset="-122"/>
              </a:rPr>
              <a:t>2020</a:t>
            </a:r>
            <a:r>
              <a:rPr lang="zh-CN" altLang="en-US" sz="4400" dirty="0">
                <a:latin typeface="微软雅黑" panose="020B0503020204020204" pitchFamily="34" charset="-122"/>
                <a:ea typeface="微软雅黑" panose="020B0503020204020204" pitchFamily="34" charset="-122"/>
              </a:rPr>
              <a:t>年基本建立与全面建成小康社会相适应的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以人为本、规范有序的新型户籍制度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努力实现</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亿左右农业转移人口和其他常住人口在城镇落户的目标。</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重复赘余。“妇孺”指妇女和幼儿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与“孩童”不能构成并列关系。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成分赘余。“可说”与“堪称”语意重复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应去掉“可说”或“堪称”。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成分赘余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状语重复。“短期内”与“一时”重复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应去掉“一时”。</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2023200" y="4201827"/>
          <a:ext cx="20074078" cy="5798058"/>
        </p:xfrm>
        <a:graphic>
          <a:graphicData uri="http://schemas.openxmlformats.org/drawingml/2006/table">
            <a:tbl>
              <a:tblPr>
                <a:tableStyleId>{5940675A-B579-460E-94D1-54222C63F5DA}</a:tableStyleId>
              </a:tblPr>
              <a:tblGrid>
                <a:gridCol w="1432368"/>
                <a:gridCol w="7344816"/>
                <a:gridCol w="11296894"/>
              </a:tblGrid>
              <a:tr h="488585">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684796">
                <a:tc>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句式</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杂糅</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“句式杂糅”是指把本来两个结构合理、表意清楚的句子糅合在一起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引起结构混乱</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造成表意不明。句式杂糅是近几年高考考查的热点之一</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36. [2018·</a:t>
                      </a:r>
                      <a:r>
                        <a:rPr lang="zh-CN" altLang="en-US" sz="4400" kern="100" dirty="0">
                          <a:solidFill>
                            <a:schemeClr val="tx1"/>
                          </a:solidFill>
                          <a:latin typeface="微软雅黑" panose="020B0503020204020204" pitchFamily="34" charset="-122"/>
                          <a:ea typeface="微软雅黑" panose="020B0503020204020204" pitchFamily="34" charset="-122"/>
                        </a:rPr>
                        <a:t>浙江卷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运用互联网思维有助于优化治理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比如“最多跑一次”改革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办事程序能删繁就简的原因</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仰赖的就是政务数据的互联互通和办事流程的全面再造。</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55038"/>
            <a:ext cx="20002640" cy="892552"/>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类型四　结构混乱</a:t>
            </a:r>
            <a:endParaRPr lang="zh-CN" altLang="en-US" sz="4400" b="1" dirty="0">
              <a:latin typeface="微软雅黑" panose="020B0503020204020204" pitchFamily="34" charset="-122"/>
              <a:ea typeface="微软雅黑" panose="020B0503020204020204" pitchFamily="34" charset="-122"/>
            </a:endParaRPr>
          </a:p>
        </p:txBody>
      </p:sp>
      <p:sp>
        <p:nvSpPr>
          <p:cNvPr id="16" name="矩形 15"/>
          <p:cNvSpPr/>
          <p:nvPr/>
        </p:nvSpPr>
        <p:spPr>
          <a:xfrm>
            <a:off x="1780340" y="10598655"/>
            <a:ext cx="19800000" cy="14409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22138" y="10893722"/>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去掉“的原因”。</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2016548" y="3564806"/>
          <a:ext cx="20162240" cy="4910709"/>
        </p:xfrm>
        <a:graphic>
          <a:graphicData uri="http://schemas.openxmlformats.org/drawingml/2006/table">
            <a:tbl>
              <a:tblPr>
                <a:tableStyleId>{5940675A-B579-460E-94D1-54222C63F5DA}</a:tableStyleId>
              </a:tblPr>
              <a:tblGrid>
                <a:gridCol w="1947489"/>
                <a:gridCol w="5613351"/>
                <a:gridCol w="12601400"/>
              </a:tblGrid>
              <a:tr h="4382006">
                <a:tc>
                  <a:txBody>
                    <a:bodyPr/>
                    <a:lstStyle/>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中途</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易辙</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中途易辙的特征是一句话说了一半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忽然另起炉灶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重新说起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使前一句话的意思游离</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37. [2018·</a:t>
                      </a:r>
                      <a:r>
                        <a:rPr lang="zh-CN" altLang="en-US" sz="4400" kern="100" dirty="0">
                          <a:solidFill>
                            <a:schemeClr val="tx1"/>
                          </a:solidFill>
                          <a:latin typeface="微软雅黑" panose="020B0503020204020204" pitchFamily="34" charset="-122"/>
                          <a:ea typeface="微软雅黑" panose="020B0503020204020204" pitchFamily="34" charset="-122"/>
                        </a:rPr>
                        <a:t>浙江卷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观众跟随着这档浸润理想情怀的节目</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回顾科学技术的研发过程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感知科学家的创造力</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把握时代的脉搏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激发前进的动力</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受到各界一致好评。 </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154452" y="291673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2002742" y="9052360"/>
            <a:ext cx="20392069" cy="3225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44540" y="9347427"/>
            <a:ext cx="20392069"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中途易辙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受到各界一致好评”的主语不能是观众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在“受到”前面加上“这档节目”。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737448" y="3803630"/>
            <a:ext cx="20085752" cy="5786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08886" y="4017157"/>
            <a:ext cx="19540050"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本题考查辨析病句的能力。原文第二段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主要谈的是对月球背面进行探索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用对月球正面的研究与之比较。所以从话题一致角度看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两项“科学家”做主语与之不符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。再比较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项“月球正面的历史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科学家已经大致研究得清楚了”中“得”赘余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2016548" y="3564806"/>
          <a:ext cx="20162240" cy="4910709"/>
        </p:xfrm>
        <a:graphic>
          <a:graphicData uri="http://schemas.openxmlformats.org/drawingml/2006/table">
            <a:tbl>
              <a:tblPr>
                <a:tableStyleId>{5940675A-B579-460E-94D1-54222C63F5DA}</a:tableStyleId>
              </a:tblPr>
              <a:tblGrid>
                <a:gridCol w="1947489"/>
                <a:gridCol w="7667245"/>
                <a:gridCol w="10547506"/>
              </a:tblGrid>
              <a:tr h="3754898">
                <a:tc>
                  <a:txBody>
                    <a:bodyPr/>
                    <a:lstStyle/>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藕断</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丝连</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“藕断丝连”是指一句话的结构已经完整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却把它的最后一部分用作另一部分的开头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也就是把两句话不恰当地合并成一句话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也叫“前后两兼”</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38. </a:t>
                      </a:r>
                      <a:r>
                        <a:rPr lang="zh-CN" altLang="en-US" sz="4400" kern="100" dirty="0">
                          <a:solidFill>
                            <a:schemeClr val="tx1"/>
                          </a:solidFill>
                          <a:latin typeface="微软雅黑" panose="020B0503020204020204" pitchFamily="34" charset="-122"/>
                          <a:ea typeface="微软雅黑" panose="020B0503020204020204" pitchFamily="34" charset="-122"/>
                        </a:rPr>
                        <a:t>责任感是沉甸甸的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为我们社会所需要</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每个人都应该具备</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在所有价值中它处于最高的位置是毋庸置疑的。</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154452" y="291673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2044540" y="9123587"/>
            <a:ext cx="20392069" cy="25061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44540" y="9347427"/>
            <a:ext cx="20392069"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藕断丝连。应改为“在所有价值中它处于最高的位置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这是毋庸置疑的”。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89191"/>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39.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云南遗存历史资料不足</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一方面固然由于唐代它“不在文化区域之内”</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而又被宋代划出国境造成的</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免不了没有受了历史记载的冷落。</a:t>
            </a:r>
            <a:r>
              <a:rPr lang="zh-CN" altLang="en-US" sz="4400" dirty="0">
                <a:latin typeface="微软雅黑" panose="020B0503020204020204" pitchFamily="34" charset="-122"/>
                <a:ea typeface="微软雅黑" panose="020B0503020204020204" pitchFamily="34" charset="-122"/>
              </a:rPr>
              <a:t>另一方面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恐怕是因为中国传统的历史记载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原本就只关注汉族中心区域的朝代更迭、风云变幻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常常并不很留意隔山限水的边陲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所以在常见历史文献中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这一区域的记载总是显得四分五裂。特别是那些非汉族人的生活世界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除了好奇或者猎奇的“采风者”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或者奉命巡视边疆的官吏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偶尔写一些“竹枝词”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画一些“蛮夷图”之外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很少有人真的对它做过深入考察和仔细描述。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一方面固然由于唐代它“不在文化区域之内”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而又被宋代划出国境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免不了没有受了历史记载的冷落。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一方面固然由于唐代它“不在文化区域之内”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而宋代又被划出国境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不免受了历史记载的冷落。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一方面固然由于唐代它“不在文化区域之内”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而宋代又被划出国境造成的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免不了没有受了历史记载的冷落。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一方面固然由于唐代它“不在文化区域之内”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而宋代又被划出国境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免不了没有受了历史记载的冷落。</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96608" y="2988744"/>
            <a:ext cx="19698922" cy="69127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原句有三处错误。第一处是句式杂糅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造成的”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可以删掉“造成的”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项。第二处是语序不当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而又被宋代划出国境”应为“而宋代又被划出国境”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项。第三处是否定不当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免不了没有”应为“不免”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40.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英国皇家莎士比亚剧团艺术总监对昆曲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牡丹亭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华美的唱腔和演员娴熟的技巧惊叹不已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赞美昆曲精美绝伦的服装与简洁的舞台设计形成了奇妙的平衡。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首届“书香之家”颁奖典礼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是设在杜甫草堂古色古香的仰止堂举行的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当场揭晓了书香家庭、书香校园、书香企业、书香社区等获奖名单。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一些邻近城市的乡村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依托当地的旅游文化资源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将传统的地域美食与地域文化完美结合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打造出具有一定规模的旅游休闲地。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文化具有多向性与多面性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既有物质性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也有精神性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既是固态的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也是动态的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既有过去时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也有现在时、将来时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既要传承它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更要创新和发展它。</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可改为“赞美昆曲精美绝伦的服装与简洁的舞台设计形成的奇妙的平衡”或“认为昆曲精美绝伦的服装与简洁的舞台设计形成了奇妙的平衡”。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句式杂糅。将“是设在杜甫草堂古色古香的仰止堂举行的”改为“是在杜甫草堂古色古香的仰止堂举行的”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或改为“设在杜甫草堂古色古香的仰止堂”。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中途易辙导致成分残缺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最后一个复句的主语应是“我们”而非“文化”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应该先“发展”再“创新”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所以最后一个复句应改成“我们既要传承它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更要发展和创新它”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同时还要把最后一个分号改为句号。</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2029409" y="4996868"/>
          <a:ext cx="20228736" cy="5305844"/>
        </p:xfrm>
        <a:graphic>
          <a:graphicData uri="http://schemas.openxmlformats.org/drawingml/2006/table">
            <a:tbl>
              <a:tblPr>
                <a:tableStyleId>{5940675A-B579-460E-94D1-54222C63F5DA}</a:tableStyleId>
              </a:tblPr>
              <a:tblGrid>
                <a:gridCol w="2087663"/>
                <a:gridCol w="7072646"/>
                <a:gridCol w="11068427"/>
              </a:tblGrid>
              <a:tr h="812007">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4493837">
                <a:tc>
                  <a:txBody>
                    <a:bodyPr/>
                    <a:lstStyle/>
                    <a:p>
                      <a:pPr>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修饰关系不明确造成的歧义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一般是主语中心语或宾语中心语前有多个修饰语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其中有的修饰语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多为第一个</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修饰不同的对象时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句子就会有不同的表意</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41. </a:t>
                      </a:r>
                      <a:r>
                        <a:rPr lang="zh-CN" altLang="en-US" sz="4400" kern="100" dirty="0">
                          <a:solidFill>
                            <a:schemeClr val="tx1"/>
                          </a:solidFill>
                          <a:latin typeface="微软雅黑" panose="020B0503020204020204" pitchFamily="34" charset="-122"/>
                          <a:ea typeface="微软雅黑" panose="020B0503020204020204" pitchFamily="34" charset="-122"/>
                        </a:rPr>
                        <a:t>第四届中国“互联网</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大学生创新创业大赛于</a:t>
                      </a:r>
                      <a:r>
                        <a:rPr lang="en-US" altLang="zh-CN" sz="4400" kern="100" dirty="0">
                          <a:solidFill>
                            <a:schemeClr val="tx1"/>
                          </a:solidFill>
                          <a:latin typeface="微软雅黑" panose="020B0503020204020204" pitchFamily="34" charset="-122"/>
                          <a:ea typeface="微软雅黑" panose="020B0503020204020204" pitchFamily="34" charset="-122"/>
                        </a:rPr>
                        <a:t>2018</a:t>
                      </a:r>
                      <a:r>
                        <a:rPr lang="zh-CN" altLang="en-US" sz="4400" kern="100" dirty="0">
                          <a:solidFill>
                            <a:schemeClr val="tx1"/>
                          </a:solidFill>
                          <a:latin typeface="微软雅黑" panose="020B0503020204020204" pitchFamily="34" charset="-122"/>
                          <a:ea typeface="微软雅黑" panose="020B0503020204020204" pitchFamily="34" charset="-122"/>
                        </a:rPr>
                        <a:t>年</a:t>
                      </a:r>
                      <a:r>
                        <a:rPr lang="en-US" altLang="zh-CN" sz="4400" kern="100" dirty="0">
                          <a:solidFill>
                            <a:schemeClr val="tx1"/>
                          </a:solidFill>
                          <a:latin typeface="微软雅黑" panose="020B0503020204020204" pitchFamily="34" charset="-122"/>
                          <a:ea typeface="微软雅黑" panose="020B0503020204020204" pitchFamily="34" charset="-122"/>
                        </a:rPr>
                        <a:t>3</a:t>
                      </a:r>
                      <a:r>
                        <a:rPr lang="zh-CN" altLang="en-US" sz="4400" kern="100" dirty="0">
                          <a:solidFill>
                            <a:schemeClr val="tx1"/>
                          </a:solidFill>
                          <a:latin typeface="微软雅黑" panose="020B0503020204020204" pitchFamily="34" charset="-122"/>
                          <a:ea typeface="微软雅黑" panose="020B0503020204020204" pitchFamily="34" charset="-122"/>
                        </a:rPr>
                        <a:t>月全面启动。大陆共有</a:t>
                      </a:r>
                      <a:r>
                        <a:rPr lang="en-US" altLang="zh-CN" sz="4400" kern="100" dirty="0">
                          <a:solidFill>
                            <a:schemeClr val="tx1"/>
                          </a:solidFill>
                          <a:latin typeface="微软雅黑" panose="020B0503020204020204" pitchFamily="34" charset="-122"/>
                          <a:ea typeface="微软雅黑" panose="020B0503020204020204" pitchFamily="34" charset="-122"/>
                        </a:rPr>
                        <a:t>265</a:t>
                      </a:r>
                      <a:r>
                        <a:rPr lang="zh-CN" altLang="en-US" sz="4400" kern="100" dirty="0">
                          <a:solidFill>
                            <a:schemeClr val="tx1"/>
                          </a:solidFill>
                          <a:latin typeface="微软雅黑" panose="020B0503020204020204" pitchFamily="34" charset="-122"/>
                          <a:ea typeface="微软雅黑" panose="020B0503020204020204" pitchFamily="34" charset="-122"/>
                        </a:rPr>
                        <a:t>万名大学生和团队成员报名参赛</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超过以往三届的总和。</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767022"/>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类型五　 表意不明</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如果语意令人费解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或者不能表达确定的意思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就会造成表意不明。</a:t>
            </a:r>
            <a:endParaRPr lang="zh-CN" altLang="en-US" sz="4400" b="1" dirty="0">
              <a:latin typeface="微软雅黑" panose="020B0503020204020204" pitchFamily="34" charset="-122"/>
              <a:ea typeface="微软雅黑" panose="020B0503020204020204" pitchFamily="34" charset="-122"/>
            </a:endParaRPr>
          </a:p>
        </p:txBody>
      </p:sp>
      <p:sp>
        <p:nvSpPr>
          <p:cNvPr id="14" name="矩形 13"/>
          <p:cNvSpPr/>
          <p:nvPr/>
        </p:nvSpPr>
        <p:spPr>
          <a:xfrm>
            <a:off x="2023200" y="10639098"/>
            <a:ext cx="19800000" cy="14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24278" y="10742921"/>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265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万名”修饰对象不明确。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016548" y="3852838"/>
          <a:ext cx="20234247" cy="3904869"/>
        </p:xfrm>
        <a:graphic>
          <a:graphicData uri="http://schemas.openxmlformats.org/drawingml/2006/table">
            <a:tbl>
              <a:tblPr>
                <a:tableStyleId>{5940675A-B579-460E-94D1-54222C63F5DA}</a:tableStyleId>
              </a:tblPr>
              <a:tblGrid>
                <a:gridCol w="2376264"/>
                <a:gridCol w="5832648"/>
                <a:gridCol w="12025335"/>
              </a:tblGrid>
              <a:tr h="3380976">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停顿位置不同造成的歧义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有些句子在不同的位置停顿</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意思可以有不同的理解</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42. </a:t>
                      </a:r>
                      <a:r>
                        <a:rPr lang="zh-CN" altLang="en-US" sz="4400" kern="100" dirty="0">
                          <a:solidFill>
                            <a:schemeClr val="tx1"/>
                          </a:solidFill>
                          <a:latin typeface="微软雅黑" panose="020B0503020204020204" pitchFamily="34" charset="-122"/>
                          <a:ea typeface="微软雅黑" panose="020B0503020204020204" pitchFamily="34" charset="-122"/>
                        </a:rPr>
                        <a:t>这一桩发生在普通家庭中的杀人悲剧在亲戚看来也有些不解和议论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要说小莉的妈妈不爱她家里人谁也不相信。</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707808" y="8474998"/>
            <a:ext cx="19800000" cy="31547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08886" y="8578822"/>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在“她”后面停顿和在“家里人”后面停顿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句子的意思是完全不同的。可理解为“要说小莉的妈妈不爱她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家里人谁也不相信”或“要说小莉的妈妈不爱她家里人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谁也不相信”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表意不明。</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621464" y="3641472"/>
          <a:ext cx="20234247" cy="3904869"/>
        </p:xfrm>
        <a:graphic>
          <a:graphicData uri="http://schemas.openxmlformats.org/drawingml/2006/table">
            <a:tbl>
              <a:tblPr>
                <a:tableStyleId>{5940675A-B579-460E-94D1-54222C63F5DA}</a:tableStyleId>
              </a:tblPr>
              <a:tblGrid>
                <a:gridCol w="2376264"/>
                <a:gridCol w="5832648"/>
                <a:gridCol w="12025335"/>
              </a:tblGrid>
              <a:tr h="3308968">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指代不明造成的歧义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利用指示代词或人称代词来造成句子表意的错误或表意的不明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也是命题者惯用的设误手法</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43. [2017·</a:t>
                      </a:r>
                      <a:r>
                        <a:rPr lang="zh-CN" altLang="en-US" sz="4400" kern="100" dirty="0">
                          <a:solidFill>
                            <a:schemeClr val="tx1"/>
                          </a:solidFill>
                          <a:latin typeface="微软雅黑" panose="020B0503020204020204" pitchFamily="34" charset="-122"/>
                          <a:ea typeface="微软雅黑" panose="020B0503020204020204" pitchFamily="34" charset="-122"/>
                        </a:rPr>
                        <a:t>山东卷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这位前方记者采访到的专家表示</a:t>
                      </a:r>
                      <a:r>
                        <a:rPr lang="en-US" altLang="zh-CN" sz="4400" kern="100" dirty="0">
                          <a:solidFill>
                            <a:schemeClr val="tx1"/>
                          </a:solidFill>
                          <a:latin typeface="微软雅黑" panose="020B0503020204020204" pitchFamily="34" charset="-122"/>
                          <a:ea typeface="微软雅黑" panose="020B0503020204020204" pitchFamily="34" charset="-122"/>
                        </a:rPr>
                        <a:t>,C919</a:t>
                      </a:r>
                      <a:r>
                        <a:rPr lang="zh-CN" altLang="en-US" sz="4400" kern="100" dirty="0">
                          <a:solidFill>
                            <a:schemeClr val="tx1"/>
                          </a:solidFill>
                          <a:latin typeface="微软雅黑" panose="020B0503020204020204" pitchFamily="34" charset="-122"/>
                          <a:ea typeface="微软雅黑" panose="020B0503020204020204" pitchFamily="34" charset="-122"/>
                        </a:rPr>
                        <a:t>的试飞成功</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标志着我国大型商用飞机的研制已经达到国际先进水平。</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487875" y="8102198"/>
            <a:ext cx="20466527" cy="352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24499" y="8106025"/>
            <a:ext cx="20228628"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该句有表意不明和搭配不当两种错误。“这位前方记者采访到的专家”中“这位”是形容“前方记者”还是“专家”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产生了歧义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应改为“这位被前方记者采访到的专家”。另外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研制”和“达到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水平”搭配不当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应改为“研制能力”。</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621464" y="3641472"/>
          <a:ext cx="20234247" cy="3904869"/>
        </p:xfrm>
        <a:graphic>
          <a:graphicData uri="http://schemas.openxmlformats.org/drawingml/2006/table">
            <a:tbl>
              <a:tblPr>
                <a:tableStyleId>{5940675A-B579-460E-94D1-54222C63F5DA}</a:tableStyleId>
              </a:tblPr>
              <a:tblGrid>
                <a:gridCol w="2376264"/>
                <a:gridCol w="7235844"/>
                <a:gridCol w="10622139"/>
              </a:tblGrid>
              <a:tr h="3308968">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词语含义多解造成的歧义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汉语中存在大量的多义词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命题者有时就利用多义词给句子带来表意的不确定性特点来设置错例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44. </a:t>
                      </a:r>
                      <a:r>
                        <a:rPr lang="zh-CN" altLang="en-US" sz="4400" kern="100" dirty="0">
                          <a:solidFill>
                            <a:schemeClr val="tx1"/>
                          </a:solidFill>
                          <a:latin typeface="微软雅黑" panose="020B0503020204020204" pitchFamily="34" charset="-122"/>
                          <a:ea typeface="微软雅黑" panose="020B0503020204020204" pitchFamily="34" charset="-122"/>
                        </a:rPr>
                        <a:t>有些国家看不上</a:t>
                      </a:r>
                      <a:r>
                        <a:rPr lang="en-US" altLang="zh-CN" sz="4400" kern="100" dirty="0">
                          <a:solidFill>
                            <a:schemeClr val="tx1"/>
                          </a:solidFill>
                          <a:latin typeface="微软雅黑" panose="020B0503020204020204" pitchFamily="34" charset="-122"/>
                          <a:ea typeface="微软雅黑" panose="020B0503020204020204" pitchFamily="34" charset="-122"/>
                        </a:rPr>
                        <a:t>2018</a:t>
                      </a:r>
                      <a:r>
                        <a:rPr lang="zh-CN" altLang="en-US" sz="4400" kern="100" dirty="0">
                          <a:solidFill>
                            <a:schemeClr val="tx1"/>
                          </a:solidFill>
                          <a:latin typeface="微软雅黑" panose="020B0503020204020204" pitchFamily="34" charset="-122"/>
                          <a:ea typeface="微软雅黑" panose="020B0503020204020204" pitchFamily="34" charset="-122"/>
                        </a:rPr>
                        <a:t>年俄罗斯世界杯足球赛。</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487875" y="8102198"/>
            <a:ext cx="20466527" cy="352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24499" y="8106025"/>
            <a:ext cx="20228628"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因词语多义而造成表意不明。句中的“看不上”可理解为“看不到”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也可理解为“瞧不起”。</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题。</a:t>
            </a:r>
            <a:r>
              <a:rPr lang="en-US" altLang="zh-CN" sz="4400" dirty="0">
                <a:latin typeface="微软雅黑" panose="020B0503020204020204" pitchFamily="34" charset="-122"/>
                <a:ea typeface="微软雅黑" panose="020B0503020204020204" pitchFamily="34" charset="-122"/>
              </a:rPr>
              <a:t>(9</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“大洋一号”是中国第一艘现代化的综合性远洋科学考察船。自</a:t>
            </a:r>
            <a:r>
              <a:rPr lang="en-US" altLang="zh-CN" sz="4400" dirty="0">
                <a:latin typeface="微软雅黑" panose="020B0503020204020204" pitchFamily="34" charset="-122"/>
                <a:ea typeface="微软雅黑" panose="020B0503020204020204" pitchFamily="34" charset="-122"/>
              </a:rPr>
              <a:t>1995</a:t>
            </a:r>
            <a:r>
              <a:rPr lang="zh-CN" altLang="en-US" sz="4400" dirty="0">
                <a:latin typeface="微软雅黑" panose="020B0503020204020204" pitchFamily="34" charset="-122"/>
                <a:ea typeface="微软雅黑" panose="020B0503020204020204" pitchFamily="34" charset="-122"/>
              </a:rPr>
              <a:t>年以来</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这艘船经历了大洋矿产资源研究开发专项的多个远洋调查航次和大陆架勘查多个航次的任务。</a:t>
            </a:r>
            <a:r>
              <a:rPr lang="zh-CN" altLang="en-US" sz="4400" dirty="0">
                <a:latin typeface="微软雅黑" panose="020B0503020204020204" pitchFamily="34" charset="-122"/>
                <a:ea typeface="微软雅黑" panose="020B0503020204020204" pitchFamily="34" charset="-122"/>
              </a:rPr>
              <a:t>今年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它又完成了历时</a:t>
            </a:r>
            <a:r>
              <a:rPr lang="en-US" altLang="zh-CN" sz="4400" dirty="0">
                <a:latin typeface="微软雅黑" panose="020B0503020204020204" pitchFamily="34" charset="-122"/>
                <a:ea typeface="微软雅黑" panose="020B0503020204020204" pitchFamily="34" charset="-122"/>
              </a:rPr>
              <a:t>45</a:t>
            </a:r>
            <a:r>
              <a:rPr lang="zh-CN" altLang="en-US" sz="4400" dirty="0">
                <a:latin typeface="微软雅黑" panose="020B0503020204020204" pitchFamily="34" charset="-122"/>
                <a:ea typeface="微软雅黑" panose="020B0503020204020204" pitchFamily="34" charset="-122"/>
              </a:rPr>
              <a:t>天、航程</a:t>
            </a:r>
            <a:r>
              <a:rPr lang="en-US" altLang="zh-CN" sz="4400" dirty="0">
                <a:latin typeface="微软雅黑" panose="020B0503020204020204" pitchFamily="34" charset="-122"/>
                <a:ea typeface="微软雅黑" panose="020B0503020204020204" pitchFamily="34" charset="-122"/>
              </a:rPr>
              <a:t>6208</a:t>
            </a:r>
            <a:r>
              <a:rPr lang="zh-CN" altLang="en-US" sz="4400" dirty="0">
                <a:latin typeface="微软雅黑" panose="020B0503020204020204" pitchFamily="34" charset="-122"/>
                <a:ea typeface="微软雅黑" panose="020B0503020204020204" pitchFamily="34" charset="-122"/>
              </a:rPr>
              <a:t>海里的综合海试任务。对不熟悉的人而言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重力和</a:t>
            </a:r>
            <a:r>
              <a:rPr lang="en-US" altLang="zh-CN" sz="4400" dirty="0">
                <a:latin typeface="微软雅黑" panose="020B0503020204020204" pitchFamily="34" charset="-122"/>
                <a:ea typeface="微软雅黑" panose="020B0503020204020204" pitchFamily="34" charset="-122"/>
              </a:rPr>
              <a:t>ADCP</a:t>
            </a:r>
            <a:r>
              <a:rPr lang="zh-CN" altLang="en-US" sz="4400" dirty="0">
                <a:latin typeface="微软雅黑" panose="020B0503020204020204" pitchFamily="34" charset="-122"/>
                <a:ea typeface="微软雅黑" panose="020B0503020204020204" pitchFamily="34" charset="-122"/>
              </a:rPr>
              <a:t>实验室、磁力实验室、地震实验室、综合电子实验室、地质实验室、生物基因实验室、深拖和超短基线实验室等各种实验室</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分布在第三、四层船舱。由于船上配备了很多先进设备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人不用下水就能进行海底勘探。比如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深海可视采样系统可以将海底微地形地貌图像传到科学考察船上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犹如有了千里眼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海底世界可以</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并可根据需要</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地抓取矿物样品和采集海底水样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深海浅层岩芯取样钻机可以在深海底比较坚硬的岩石上钻取岩芯。</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653381" y="3633974"/>
          <a:ext cx="20496212" cy="4910709"/>
        </p:xfrm>
        <a:graphic>
          <a:graphicData uri="http://schemas.openxmlformats.org/drawingml/2006/table">
            <a:tbl>
              <a:tblPr firstRow="1" firstCol="1" bandRow="1">
                <a:tableStyleId>{5940675A-B579-460E-94D1-54222C63F5DA}</a:tableStyleId>
              </a:tblPr>
              <a:tblGrid>
                <a:gridCol w="2379391"/>
                <a:gridCol w="6496210"/>
                <a:gridCol w="11620611"/>
              </a:tblGrid>
              <a:tr h="0">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成分指向不同造成的歧义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某些词语在句中所担当的成分具有不确定性</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致使该句子表意混乱</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45. </a:t>
                      </a:r>
                      <a:r>
                        <a:rPr lang="zh-CN" sz="4400" kern="100" dirty="0">
                          <a:effectLst/>
                          <a:latin typeface="微软雅黑" panose="020B0503020204020204" pitchFamily="34" charset="-122"/>
                          <a:ea typeface="微软雅黑" panose="020B0503020204020204" pitchFamily="34" charset="-122"/>
                        </a:rPr>
                        <a:t>日本在野党强烈指责财务大臣“口无遮拦”、公开谈及政府去年入市干预日元具体汇率的行为是极不负责任的。</a:t>
                      </a:r>
                      <a:endParaRPr lang="zh-CN" sz="4400" kern="100" dirty="0">
                        <a:effectLst/>
                        <a:latin typeface="微软雅黑" panose="020B0503020204020204" pitchFamily="34" charset="-122"/>
                        <a:ea typeface="微软雅黑" panose="020B0503020204020204" pitchFamily="34" charset="-122"/>
                      </a:endParaRPr>
                    </a:p>
                    <a:p>
                      <a:pPr algn="l">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a:t>
                      </a:r>
                      <a:r>
                        <a:rPr lang="en-US" altLang="zh-CN" sz="4400" kern="100" dirty="0">
                          <a:effectLst/>
                          <a:latin typeface="微软雅黑" panose="020B0503020204020204" pitchFamily="34" charset="-122"/>
                          <a:ea typeface="微软雅黑" panose="020B0503020204020204" pitchFamily="34" charset="-122"/>
                        </a:rPr>
                        <a:t>______________________</a:t>
                      </a:r>
                      <a:r>
                        <a:rPr lang="en-US" sz="4400" kern="100" dirty="0">
                          <a:effectLst/>
                          <a:latin typeface="微软雅黑" panose="020B0503020204020204" pitchFamily="34" charset="-122"/>
                          <a:ea typeface="微软雅黑" panose="020B0503020204020204" pitchFamily="34" charset="-122"/>
                        </a:rPr>
                        <a:t>_________</a:t>
                      </a:r>
                      <a:r>
                        <a:rPr lang="en-US" altLang="zh-CN" sz="4400" kern="100" dirty="0">
                          <a:effectLst/>
                          <a:latin typeface="微软雅黑" panose="020B0503020204020204" pitchFamily="34" charset="-122"/>
                          <a:ea typeface="微软雅黑" panose="020B0503020204020204" pitchFamily="34" charset="-122"/>
                        </a:rPr>
                        <a:t>_</a:t>
                      </a:r>
                      <a:r>
                        <a:rPr lang="en-US" sz="4400" kern="100" dirty="0">
                          <a:effectLst/>
                          <a:latin typeface="微软雅黑" panose="020B0503020204020204" pitchFamily="34" charset="-122"/>
                          <a:ea typeface="微软雅黑" panose="020B0503020204020204" pitchFamily="34" charset="-122"/>
                        </a:rPr>
                        <a:t>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516692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1685368" y="3465198"/>
            <a:ext cx="20466527" cy="6391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33769" y="3922398"/>
            <a:ext cx="20228628"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成分指向不同造成歧义。“极不负责任”的对象可能是在野党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也可能是财务大臣。可以改为“日本在野党强烈指责财务大臣‘口无遮拦’、公开谈及政府去年入市干预日元具体汇率的行为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在野党的指责是极不负责任的”或“日本在野党强烈指责财务大臣‘口无遮拦’、公开谈及政府去年入市干预日元具体汇率的行为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财务大臣的行为是极不负责任的”。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1"/>
          <p:cNvSpPr>
            <a:spLocks noChangeArrowheads="1"/>
          </p:cNvSpPr>
          <p:nvPr/>
        </p:nvSpPr>
        <p:spPr bwMode="auto">
          <a:xfrm>
            <a:off x="1633538" y="516692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487875" y="8102198"/>
            <a:ext cx="20906937" cy="352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24499" y="8106025"/>
            <a:ext cx="20228628"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省略不当造成歧义。后一分句省略了主语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致使语意不明确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是小张提着竹篮子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还是老大爷提着竹篮子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修改时将后面一句加上主语“小张”或“老大爷”。</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1653381" y="3633974"/>
          <a:ext cx="20496212" cy="3904869"/>
        </p:xfrm>
        <a:graphic>
          <a:graphicData uri="http://schemas.openxmlformats.org/drawingml/2006/table">
            <a:tbl>
              <a:tblPr firstRow="1" firstCol="1" bandRow="1">
                <a:tableStyleId>{5940675A-B579-460E-94D1-54222C63F5DA}</a:tableStyleId>
              </a:tblPr>
              <a:tblGrid>
                <a:gridCol w="2048216"/>
                <a:gridCol w="6827385"/>
                <a:gridCol w="11620611"/>
              </a:tblGrid>
              <a:tr h="0">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省略不当造成歧义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有时候因为省略不当造成了歧义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46. </a:t>
                      </a:r>
                      <a:r>
                        <a:rPr lang="zh-CN" sz="4400" kern="100" dirty="0">
                          <a:effectLst/>
                          <a:latin typeface="微软雅黑" panose="020B0503020204020204" pitchFamily="34" charset="-122"/>
                          <a:ea typeface="微软雅黑" panose="020B0503020204020204" pitchFamily="34" charset="-122"/>
                        </a:rPr>
                        <a:t>小王看见小张搀扶着一位老大爷沿着小巷走来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手里提着一个竹篮子。</a:t>
                      </a:r>
                      <a:endParaRPr lang="zh-CN" sz="4400" kern="100" dirty="0">
                        <a:effectLst/>
                        <a:latin typeface="微软雅黑" panose="020B0503020204020204" pitchFamily="34" charset="-122"/>
                        <a:ea typeface="微软雅黑" panose="020B0503020204020204" pitchFamily="34" charset="-122"/>
                      </a:endParaRPr>
                    </a:p>
                    <a:p>
                      <a:pPr algn="l">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a:t>
                      </a:r>
                      <a:r>
                        <a:rPr lang="en-US" altLang="zh-CN" sz="4400" kern="100" dirty="0">
                          <a:effectLst/>
                          <a:latin typeface="微软雅黑" panose="020B0503020204020204" pitchFamily="34" charset="-122"/>
                          <a:ea typeface="微软雅黑" panose="020B0503020204020204" pitchFamily="34" charset="-122"/>
                        </a:rPr>
                        <a:t>_______________________</a:t>
                      </a:r>
                      <a:r>
                        <a:rPr lang="en-US" sz="4400" kern="100" dirty="0">
                          <a:effectLst/>
                          <a:latin typeface="微软雅黑" panose="020B0503020204020204" pitchFamily="34" charset="-122"/>
                          <a:ea typeface="微软雅黑" panose="020B0503020204020204" pitchFamily="34" charset="-122"/>
                        </a:rPr>
                        <a:t>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516692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19010436" y="2844726"/>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487875" y="8102198"/>
            <a:ext cx="20466527" cy="352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67330" y="8494684"/>
            <a:ext cx="20228628"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多音字造成的歧义。“还”字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如果读“</a:t>
            </a:r>
            <a:r>
              <a:rPr lang="en-US" altLang="zh-CN" sz="4400" dirty="0" err="1">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hái</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句子的意思是赵仍然欠李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13 000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如果读“</a:t>
            </a:r>
            <a:r>
              <a:rPr lang="en-US" altLang="zh-CN" sz="4400" dirty="0" err="1">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huán</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句意则是赵已将欠款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13 000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元还给李。</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1653381" y="3633974"/>
          <a:ext cx="20496212" cy="3904869"/>
        </p:xfrm>
        <a:graphic>
          <a:graphicData uri="http://schemas.openxmlformats.org/drawingml/2006/table">
            <a:tbl>
              <a:tblPr firstRow="1" firstCol="1" bandRow="1">
                <a:tableStyleId>{5940675A-B579-460E-94D1-54222C63F5DA}</a:tableStyleId>
              </a:tblPr>
              <a:tblGrid>
                <a:gridCol w="2048216"/>
                <a:gridCol w="6827385"/>
                <a:gridCol w="11620611"/>
              </a:tblGrid>
              <a:tr h="0">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多音字造成的歧义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有时在同一个句子中读音不同</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意义也大相径庭</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它所造成的歧义是隐蔽的</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应关注</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47. </a:t>
                      </a:r>
                      <a:r>
                        <a:rPr lang="zh-CN" sz="4400" kern="100" dirty="0">
                          <a:effectLst/>
                          <a:latin typeface="微软雅黑" panose="020B0503020204020204" pitchFamily="34" charset="-122"/>
                          <a:ea typeface="微软雅黑" panose="020B0503020204020204" pitchFamily="34" charset="-122"/>
                        </a:rPr>
                        <a:t>赵长龙向李长风借钱</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现在还欠款壹万叁仟</a:t>
                      </a:r>
                      <a:r>
                        <a:rPr lang="en-US" sz="4400" kern="100" dirty="0">
                          <a:effectLst/>
                          <a:latin typeface="微软雅黑" panose="020B0503020204020204" pitchFamily="34" charset="-122"/>
                          <a:ea typeface="微软雅黑" panose="020B0503020204020204" pitchFamily="34" charset="-122"/>
                        </a:rPr>
                        <a:t>(13 000)</a:t>
                      </a:r>
                      <a:r>
                        <a:rPr lang="zh-CN" sz="4400" kern="100" dirty="0">
                          <a:effectLst/>
                          <a:latin typeface="微软雅黑" panose="020B0503020204020204" pitchFamily="34" charset="-122"/>
                          <a:ea typeface="微软雅黑" panose="020B0503020204020204" pitchFamily="34" charset="-122"/>
                        </a:rPr>
                        <a:t>圆。特立此字据。</a:t>
                      </a:r>
                      <a:endParaRPr lang="zh-CN" sz="4400" kern="100" dirty="0">
                        <a:effectLst/>
                        <a:latin typeface="微软雅黑" panose="020B0503020204020204" pitchFamily="34" charset="-122"/>
                        <a:ea typeface="微软雅黑" panose="020B0503020204020204" pitchFamily="34" charset="-122"/>
                      </a:endParaRPr>
                    </a:p>
                    <a:p>
                      <a:pPr algn="l">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a:t>
                      </a:r>
                      <a:r>
                        <a:rPr lang="en-US" altLang="zh-CN" sz="4400" kern="100" dirty="0">
                          <a:effectLst/>
                          <a:latin typeface="微软雅黑" panose="020B0503020204020204" pitchFamily="34" charset="-122"/>
                          <a:ea typeface="微软雅黑" panose="020B0503020204020204" pitchFamily="34" charset="-122"/>
                        </a:rPr>
                        <a:t>______________________</a:t>
                      </a:r>
                      <a:r>
                        <a:rPr lang="en-US" sz="4400" kern="100" dirty="0">
                          <a:effectLst/>
                          <a:latin typeface="微软雅黑" panose="020B0503020204020204" pitchFamily="34" charset="-122"/>
                          <a:ea typeface="微软雅黑" panose="020B0503020204020204" pitchFamily="34" charset="-122"/>
                        </a:rPr>
                        <a:t>______________________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516692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20752"/>
            <a:ext cx="20002640"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48.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现代文学家林语堂有茶的“三泡”之境说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认为茶在二泡时最妙。第一次冲泡时宛如一个十二三岁的幼女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而“二泡”时则如十六七岁之妙龄女郎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至“三泡”时已是少妇了。这正是对苏轼的名句“从来佳茗似佳人”极为传神的演绎。此外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中国人在品饮时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注重体味茶汤中完整的世界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即融茶之色、香、味、神、境于一体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融诸多复杂的心理过程为一体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于无形之中完成从生理享受到精神享受的过程。</a:t>
            </a:r>
            <a:r>
              <a:rPr lang="zh-CN" altLang="en-US" sz="4400" u="sng" dirty="0">
                <a:latin typeface="微软雅黑" panose="020B0503020204020204" pitchFamily="34" charset="-122"/>
                <a:ea typeface="微软雅黑" panose="020B0503020204020204" pitchFamily="34" charset="-122"/>
              </a:rPr>
              <a:t>中国人对于一杯茶来说</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也许就是完整的一个艺术世界。</a:t>
            </a:r>
            <a:endParaRPr lang="zh-CN" altLang="en-US" sz="4400" u="sng"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778313" y="2988742"/>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中国人对于一杯茶来说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也许就是一个完整的艺术世界。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对于中国人来说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也许一杯茶就是完整的一个艺术世界。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一杯茶对于中国人来说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也许就是一个艺术的完整世界。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一杯茶对于中国人来说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也许就是一个完整的艺术世界。</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60646" y="7011876"/>
            <a:ext cx="20115392" cy="4622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32084" y="7324987"/>
            <a:ext cx="19984674"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主客颠倒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不合逻辑。“中国人”不是“艺术世界”。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完整的”应调到“一个”后。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语序不当、搭配不当造成歧义。“艺术”应与“完整”对调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一个”与“艺术”也不搭配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是“一个艺术”还是“一个世界”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表意不明。</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048468"/>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49.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人口学家及经济学家们认为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放宽生育政策后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新生人口的增加在当下对刺激消费、增加就业岗位不无裨益。</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欣赏一首好诗不容易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创作一首好诗更不是一件简单的事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小李平时在这方面下了不少功夫。</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这是名模杜鹃摄于今年</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月的照片。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那天情况太特殊了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王会计背着李经理去银行取钱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我们今天才知道这件事。</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204766"/>
            <a:ext cx="19800000" cy="8136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指代不明。“这方面”到底是指欣赏好诗还是指创作好诗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没有表达清楚。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因词语多义而造成表意不明。该句中的“摄”可以理解为“自己拍”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也可以理解为“被别人拍”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可以在“摄于”前面加上“自”或“被”字。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多音字造成的歧义。“背”字读“</a:t>
            </a:r>
            <a:r>
              <a:rPr lang="en-US" altLang="zh-CN" sz="4400" dirty="0" err="1">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bèi</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是“避开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瞒”的意思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说明王会计取钱不想让李经理知道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读“</a:t>
            </a:r>
            <a:r>
              <a:rPr lang="en-US" altLang="zh-CN" sz="4400" dirty="0" err="1">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bēi</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是“人用背驮”的意思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说明王会计是用背驮着李经理一同到银行取钱的。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048468"/>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50.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对于这种做法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有人主张接受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有人反对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他同意这种主张。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中国面临着发展中的转折点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但当前的中国能否实现健康、平稳的可持续发展目标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关键取决于我们的做法和对未来有怎样的希望。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王林待在实验室里半个月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好像与世隔绝了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所以他回到家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强迫自己看了十天的报纸。</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大妈看着几个解放军战士面带难色。外面的场地上已没有人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周围静下来了。</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204766"/>
            <a:ext cx="19800000" cy="8136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指代不明。“这种主张”到底指代什么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可改为“对于这种做法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有人主张接受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有人反对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他同意接受”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或改为“对于这种做法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有人主张接受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有人反对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他认为应该反对”。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成分指向不同造成歧义。“十天”既可做“看”的补语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指“看”的天数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也可做“报纸”的定语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指近十天发行的“报纸”。可以改为“强迫自己连续十天看报纸”或“强迫自己看了近十天发行的报纸”。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省略不当造成表意不明。“面带难色”的是解放军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还是大妈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并未说清楚。</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3527504"/>
          </a:xfrm>
          <a:prstGeom prst="rect">
            <a:avLst/>
          </a:prstGeom>
          <a:noFill/>
        </p:spPr>
        <p:txBody>
          <a:bodyPr wrap="square" rtlCol="0">
            <a:spAutoFit/>
          </a:bodyPr>
          <a:lstStyle/>
          <a:p>
            <a:pPr indent="992505">
              <a:lnSpc>
                <a:spcPct val="130000"/>
              </a:lnSpc>
            </a:pPr>
            <a:r>
              <a:rPr lang="zh-CN" altLang="en-US" sz="4400" dirty="0">
                <a:latin typeface="微软雅黑" panose="020B0503020204020204" pitchFamily="34" charset="-122"/>
                <a:ea typeface="微软雅黑" panose="020B0503020204020204" pitchFamily="34" charset="-122"/>
              </a:rPr>
              <a:t>“大洋一号”的远航活动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与郑和下西洋相呼应。</a:t>
            </a:r>
            <a:r>
              <a:rPr lang="en-US" altLang="zh-CN" sz="4400" dirty="0">
                <a:latin typeface="微软雅黑" panose="020B0503020204020204" pitchFamily="34" charset="-122"/>
                <a:ea typeface="微软雅黑" panose="020B0503020204020204" pitchFamily="34" charset="-122"/>
              </a:rPr>
              <a:t>600</a:t>
            </a:r>
            <a:r>
              <a:rPr lang="zh-CN" altLang="en-US" sz="4400" dirty="0">
                <a:latin typeface="微软雅黑" panose="020B0503020204020204" pitchFamily="34" charset="-122"/>
                <a:ea typeface="微软雅黑" panose="020B0503020204020204" pitchFamily="34" charset="-122"/>
              </a:rPr>
              <a:t>年前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伟大的航海家郑和七下西洋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在世界航海史上留下了光辉的一页。</a:t>
            </a:r>
            <a:r>
              <a:rPr lang="en-US" altLang="zh-CN" sz="4400" dirty="0">
                <a:latin typeface="微软雅黑" panose="020B0503020204020204" pitchFamily="34" charset="-122"/>
                <a:ea typeface="微软雅黑" panose="020B0503020204020204" pitchFamily="34" charset="-122"/>
              </a:rPr>
              <a:t>600</a:t>
            </a:r>
            <a:r>
              <a:rPr lang="zh-CN" altLang="en-US" sz="4400" dirty="0">
                <a:latin typeface="微软雅黑" panose="020B0503020204020204" pitchFamily="34" charset="-122"/>
                <a:ea typeface="微软雅黑" panose="020B0503020204020204" pitchFamily="34" charset="-122"/>
              </a:rPr>
              <a:t>年后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大洋一号”不断进步</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联合国海洋法公约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的法律框架下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探索海洋奥秘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开发海洋资源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以实际行动为人类和平利用海洋做出了中国人民的贡献。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3527504"/>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类型六　 不合逻辑</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所谓“不合逻辑”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是指句子虽然在语法方面正确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但不符合概念、判断、推理等形式逻辑或事理逻辑。这类句子虽不合逻辑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但结构完整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成分搭配恰当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因此有较大的迷惑性。所以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我们必须对造成“不合逻辑”的原因有清楚的认识。</a:t>
            </a:r>
            <a:endParaRPr lang="zh-CN" altLang="en-US" sz="4400" b="1"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833688" y="3204766"/>
          <a:ext cx="20307966" cy="5798058"/>
        </p:xfrm>
        <a:graphic>
          <a:graphicData uri="http://schemas.openxmlformats.org/drawingml/2006/table">
            <a:tbl>
              <a:tblPr>
                <a:tableStyleId>{5940675A-B579-460E-94D1-54222C63F5DA}</a:tableStyleId>
              </a:tblPr>
              <a:tblGrid>
                <a:gridCol w="1513878"/>
                <a:gridCol w="6840760"/>
                <a:gridCol w="11953328"/>
              </a:tblGrid>
              <a:tr h="826508">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4574092">
                <a:tc>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不合事理</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句子表达的内容与客观事实不符</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与事理、情理相悖或过于绝对等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因有违真实性原则而不能使人信服</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51. [2017·</a:t>
                      </a:r>
                      <a:r>
                        <a:rPr lang="zh-CN" altLang="en-US" sz="4400" kern="100" dirty="0">
                          <a:solidFill>
                            <a:schemeClr val="tx1"/>
                          </a:solidFill>
                          <a:latin typeface="微软雅黑" panose="020B0503020204020204" pitchFamily="34" charset="-122"/>
                          <a:ea typeface="微软雅黑" panose="020B0503020204020204" pitchFamily="34" charset="-122"/>
                        </a:rPr>
                        <a:t>浙江卷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朗读者</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开播后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许多广电名嘴、企业职工、机关干部、退休教师、留学生吟诵社等朗诵爱好者</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纷纷加入文化经典诵读的行列。</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58202" y="9317521"/>
            <a:ext cx="19800000" cy="2338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57002" y="9724402"/>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将“吟诵社”归类在“朗诵爱好者”中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不合逻辑。</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880324" y="3732192"/>
          <a:ext cx="20370472" cy="4183683"/>
        </p:xfrm>
        <a:graphic>
          <a:graphicData uri="http://schemas.openxmlformats.org/drawingml/2006/table">
            <a:tbl>
              <a:tblPr>
                <a:tableStyleId>{5940675A-B579-460E-94D1-54222C63F5DA}</a:tableStyleId>
              </a:tblPr>
              <a:tblGrid>
                <a:gridCol w="1594841"/>
                <a:gridCol w="4806079"/>
                <a:gridCol w="13969552"/>
              </a:tblGrid>
              <a:tr h="4183683">
                <a:tc>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前后矛盾</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指前面的说法与后面的说法自相矛盾</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彼此冲突</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52. </a:t>
                      </a:r>
                      <a:r>
                        <a:rPr lang="zh-CN" altLang="en-US" sz="4400" kern="100" dirty="0">
                          <a:solidFill>
                            <a:schemeClr val="tx1"/>
                          </a:solidFill>
                          <a:latin typeface="微软雅黑" panose="020B0503020204020204" pitchFamily="34" charset="-122"/>
                          <a:ea typeface="微软雅黑" panose="020B0503020204020204" pitchFamily="34" charset="-122"/>
                        </a:rPr>
                        <a:t>近年来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生态保护意识渐入人心</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所以当社会经济发展与林地保护管理发生冲突时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一些地方在权衡之后往往会选择前者。</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4" name="TextBox 13"/>
          <p:cNvSpPr txBox="1"/>
          <p:nvPr/>
        </p:nvSpPr>
        <p:spPr>
          <a:xfrm>
            <a:off x="19096882" y="3017812"/>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858202" y="9317521"/>
            <a:ext cx="19800000" cy="2338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57002" y="9724402"/>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前后矛盾。应将“前者”改为“后者”。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628976" y="4004779"/>
          <a:ext cx="20370472" cy="4183683"/>
        </p:xfrm>
        <a:graphic>
          <a:graphicData uri="http://schemas.openxmlformats.org/drawingml/2006/table">
            <a:tbl>
              <a:tblPr>
                <a:tableStyleId>{5940675A-B579-460E-94D1-54222C63F5DA}</a:tableStyleId>
              </a:tblPr>
              <a:tblGrid>
                <a:gridCol w="1594841"/>
                <a:gridCol w="5814191"/>
                <a:gridCol w="12961440"/>
              </a:tblGrid>
              <a:tr h="4183683">
                <a:tc>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强加因果</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在复句中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分句之间本来没有因果关系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却强行地添加因果关系</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53. </a:t>
                      </a:r>
                      <a:r>
                        <a:rPr lang="zh-CN" altLang="en-US" sz="4400" kern="100" dirty="0">
                          <a:solidFill>
                            <a:schemeClr val="tx1"/>
                          </a:solidFill>
                          <a:latin typeface="微软雅黑" panose="020B0503020204020204" pitchFamily="34" charset="-122"/>
                          <a:ea typeface="微软雅黑" panose="020B0503020204020204" pitchFamily="34" charset="-122"/>
                        </a:rPr>
                        <a:t>由于今天是公园游园活动的最后一天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因此游人寥寥无几。 </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4" name="TextBox 13"/>
          <p:cNvSpPr txBox="1"/>
          <p:nvPr/>
        </p:nvSpPr>
        <p:spPr>
          <a:xfrm>
            <a:off x="19096882" y="3017812"/>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1858202" y="9317521"/>
            <a:ext cx="19800000" cy="2338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80324" y="9603431"/>
            <a:ext cx="1969892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强加因果。“公园游园活动的最后一天”与“游人寥寥无几”之间不存在因果关系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应将“由于”和“因此”删除。</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880324" y="3732192"/>
          <a:ext cx="20370472" cy="5916549"/>
        </p:xfrm>
        <a:graphic>
          <a:graphicData uri="http://schemas.openxmlformats.org/drawingml/2006/table">
            <a:tbl>
              <a:tblPr>
                <a:tableStyleId>{5940675A-B579-460E-94D1-54222C63F5DA}</a:tableStyleId>
              </a:tblPr>
              <a:tblGrid>
                <a:gridCol w="1594841"/>
                <a:gridCol w="6246239"/>
                <a:gridCol w="12529392"/>
              </a:tblGrid>
              <a:tr h="4183683">
                <a:tc>
                  <a:txBody>
                    <a:bodyPr/>
                    <a:lstStyle/>
                    <a:p>
                      <a:pPr algn="ctr">
                        <a:lnSpc>
                          <a:spcPct val="150000"/>
                        </a:lnSpc>
                        <a:spcAft>
                          <a:spcPts val="0"/>
                        </a:spcAft>
                      </a:pPr>
                      <a:r>
                        <a:rPr lang="zh-CN" altLang="en-US" sz="4400" kern="100">
                          <a:solidFill>
                            <a:schemeClr val="tx1"/>
                          </a:solidFill>
                          <a:latin typeface="微软雅黑" panose="020B0503020204020204" pitchFamily="34" charset="-122"/>
                          <a:ea typeface="微软雅黑" panose="020B0503020204020204" pitchFamily="34" charset="-122"/>
                        </a:rPr>
                        <a:t>概念混乱</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几个事物并列构成种概念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与对应属概念不能构成种属关系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或并列成分之间互相包含</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会导致句子概念范围不清</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54. </a:t>
                      </a:r>
                      <a:r>
                        <a:rPr lang="zh-CN" altLang="en-US" sz="4400" kern="100" dirty="0">
                          <a:solidFill>
                            <a:schemeClr val="tx1"/>
                          </a:solidFill>
                          <a:latin typeface="微软雅黑" panose="020B0503020204020204" pitchFamily="34" charset="-122"/>
                          <a:ea typeface="微软雅黑" panose="020B0503020204020204" pitchFamily="34" charset="-122"/>
                        </a:rPr>
                        <a:t>“五大道历史体验馆”项目以五大道历史为背景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以洋楼文化为主线</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结合历史图片、历史资料、历史物品、历史人物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通过多媒体手段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展现当年的洋楼生活。</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sp>
        <p:nvSpPr>
          <p:cNvPr id="14" name="TextBox 13"/>
          <p:cNvSpPr txBox="1"/>
          <p:nvPr/>
        </p:nvSpPr>
        <p:spPr>
          <a:xfrm>
            <a:off x="19096882" y="3017812"/>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sp>
        <p:nvSpPr>
          <p:cNvPr id="15" name="矩形 14"/>
          <p:cNvSpPr/>
          <p:nvPr/>
        </p:nvSpPr>
        <p:spPr>
          <a:xfrm>
            <a:off x="1981644" y="3852838"/>
            <a:ext cx="19800000" cy="36724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80444" y="4237297"/>
            <a:ext cx="1969892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概念混乱。“历史图片”和“历史物品”概念有交叉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而“历史资料”又包含了“历史图片”和“历史物品”。</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55.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土地荒漠化与贫困息息相关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我国近</a:t>
            </a:r>
            <a:r>
              <a:rPr lang="en-US" altLang="zh-CN" sz="4400" dirty="0">
                <a:latin typeface="微软雅黑" panose="020B0503020204020204" pitchFamily="34" charset="-122"/>
                <a:ea typeface="微软雅黑" panose="020B0503020204020204" pitchFamily="34" charset="-122"/>
              </a:rPr>
              <a:t>35%</a:t>
            </a:r>
            <a:r>
              <a:rPr lang="zh-CN" altLang="en-US" sz="4400" dirty="0">
                <a:latin typeface="微软雅黑" panose="020B0503020204020204" pitchFamily="34" charset="-122"/>
                <a:ea typeface="微软雅黑" panose="020B0503020204020204" pitchFamily="34" charset="-122"/>
              </a:rPr>
              <a:t>的贫困县、近</a:t>
            </a:r>
            <a:r>
              <a:rPr lang="en-US" altLang="zh-CN" sz="4400" dirty="0">
                <a:latin typeface="微软雅黑" panose="020B0503020204020204" pitchFamily="34" charset="-122"/>
                <a:ea typeface="微软雅黑" panose="020B0503020204020204" pitchFamily="34" charset="-122"/>
              </a:rPr>
              <a:t>30%</a:t>
            </a:r>
            <a:r>
              <a:rPr lang="zh-CN" altLang="en-US" sz="4400" dirty="0">
                <a:latin typeface="微软雅黑" panose="020B0503020204020204" pitchFamily="34" charset="-122"/>
                <a:ea typeface="微软雅黑" panose="020B0503020204020204" pitchFamily="34" charset="-122"/>
              </a:rPr>
              <a:t>的贫困人口分布在西北沙区。</a:t>
            </a:r>
            <a:r>
              <a:rPr lang="zh-CN" altLang="en-US" sz="4400" u="sng" dirty="0">
                <a:latin typeface="微软雅黑" panose="020B0503020204020204" pitchFamily="34" charset="-122"/>
                <a:ea typeface="微软雅黑" panose="020B0503020204020204" pitchFamily="34" charset="-122"/>
              </a:rPr>
              <a:t>沙区既是深度贫困地区</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又是全国生态脆弱区</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既是生态建设主战场</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也是脱贫攻坚的重点难点地区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改善生态与发展经济的任务都十分繁重。打好沙区精准脱贫与生态保护修复两大攻坚战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必须深入学习贯彻习近平生态文明思想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牢固树立绿水青山就是金山银山的理念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坚持治沙与治穷相结合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实现防沙治沙与精准脱贫互利互赢。</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沙区既是生态建设主战场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又是深度贫困地区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既是全国生态脆弱区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也是脱贫攻坚的重点难点地区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沙区既是脱贫攻坚的重点难点地区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又是深度贫困地区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既是生态建设主战场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也是全国生态脆弱区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沙区既是全国生态脆弱区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又是深度贫困地区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既是生态建设主战场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也是脱贫攻坚的重点难点地区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沙区既是深度贫困地区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又是脱贫攻坚的重点难点地区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既是生态建设主战场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也是全国生态脆弱区</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472934"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画横线的句子中的几个分句之间的逻辑顺序有问题。分号前面的两个分句是先介绍贫困地区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后介绍生态脆弱区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分号后面的两个分句也应与此照应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先写脱贫攻坚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后写生态建设。但是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从文段的介绍重点来看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画横线的句子应该先写生态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后写贫困。综合上面的分析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56.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一项好的政策照理说会带来好的效果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但在现阶段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必须强化阳光操作、民主监督等制约措施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因为好经也要提防不被念歪。</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由北京人民艺术剧院复排的大型历史话剧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蔡文姬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定于</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日在首都剧场上演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日前正在紧张排练之中。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贪污犯王某对记者说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我由于把自己混同于一般老百姓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所以走上了犯罪的道路。”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进入秦岭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映入眼帘的是一个色彩斑斓的世界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漫山遍野点缀着火红的枫叶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蔚为壮观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好像一幅充满诗情画意的绝美画卷。</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这艘船经历了大洋矿产资源研究开发专项的多个远洋调查航次和大陆架勘查多个航次的调查。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这艘船执行了大洋矿产资源研究开发专项的多个远洋调查航次和多个大陆架勘查航次的任务。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这艘船经历了大洋矿产资源研究开发专项的多个远洋调查航次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完成了多个航次大陆架勘查任务。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这艘船执行了大洋矿产资源研究开发专项的多个远洋调查航次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完成了多个大陆架勘查航次的任务。</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前后矛盾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因为好经也要提防不被念歪”否定不当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与前面表达的意思相反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应删去“不”。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前后矛盾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日前”表示几天之前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是过去时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而“正在”表示现在时。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强加因果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把自己混同于一般老百姓”与“走上了犯罪的道路”之间不存在因果关系。</a:t>
            </a:r>
            <a:endParaRPr lang="zh-CN" altLang="en-US" sz="44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57.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口岸建设是“一带一路”建设的重要内容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河南融入“一带一路”建设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把将郑州打造成内陆开放高地作为战略性举措抓紧推进。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由于我对学科有偏重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因而对数学不感兴趣。</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大庆石化总公司的老少职工们同台竞赛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年轻职工积极踊跃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老年职工更是不让须眉。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教育主管部门要求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各级各类学校学生的生活用品以及床上用品都应由学生自主选购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不得统一配备。</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强加因果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前后分句之间无因果关系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对数学不感兴趣”只是“我对学科有偏重”的具体表现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而不是结果。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不合逻辑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概念混乱。“老年职工更是不让须眉”错误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须眉”指的是男子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是性别概念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不让须眉”只适用于女性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老年职工”显然不是专指女性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应改为“当仁不让”。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概念混乱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生活用品”与“床上用品”并列不当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两个概念的范围有交叉。</a:t>
            </a:r>
            <a:endParaRPr lang="zh-CN" altLang="en-US" sz="44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52134"/>
            <a:ext cx="3924983" cy="1746135"/>
            <a:chOff x="2074961" y="4329310"/>
            <a:chExt cx="3151047" cy="921082"/>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71353" y="4357840"/>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880324" y="4648563"/>
            <a:ext cx="20002640" cy="5287986"/>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6    </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　病句破解需法则</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一、辨析病句技巧</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语感直觉法</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辨析病句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可以依靠语感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从语感上察觉出语病。一般说来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按习惯的说法读起来觉得别扭的地方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常常是有语病的地方。病句类型中的搭配不当、语序不当、语意重复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都可以用此法辨析或修改</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01729" y="7582128"/>
            <a:ext cx="19800000" cy="3857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743285" y="2759634"/>
            <a:ext cx="20002640" cy="4255524"/>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中华人民共和国公民在年老、疾病或者丧失劳动能力的情况下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有从国家和社会获得物质帮助的权利。</a:t>
            </a:r>
            <a:endParaRPr lang="zh-CN" altLang="en-US" sz="40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773167" y="8245326"/>
            <a:ext cx="19728562"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句中“年老、疾病或者丧失劳动能力”并列不当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三个概念的范围有交叉。</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13576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梳理枝干法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对句子进行语法分析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可先提取出主干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检验主干是否有语病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如果主干没有语病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再检查附加成分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看修饰语与中心语之间、修饰语内部是否有语病。病句类型中的搭配不当、成分残缺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都可以用此法辨析或修改。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08886" y="8304224"/>
            <a:ext cx="20145516"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05574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这部由第六代导演执导的青春片带有鲜明的时代印记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表现了主人公拒绝平庸、坚守梦想的成长故事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具有极强的感染力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深深地打动了观众。</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951762" y="8313189"/>
            <a:ext cx="19931202"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“表现了主人公拒绝平庸、坚守梦想的成长故事”的主干成分为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表现了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谓语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宾语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。我们不难发现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这个句子动宾搭配不当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应该将“表现了”改为“讲述了”。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类比对照法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所谓类比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是指仿造一个结构类似的句子同原句进行比较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如果仿造的句子有问题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就可以说明原句也不正确。所谓对照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是指遇到定语、状语较多的复杂单句时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可以对照多层定语和状语的一般次序来进行判断。一般来说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符合规则的是正确的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则可能有问题。</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666010" y="8217282"/>
            <a:ext cx="20157190" cy="34124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05574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已申遗成功的北接陆上丝绸之路、南连海上丝绸之路的“中国大运河”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包括京杭大运河、隋唐大运河以及浙东运河所组成。</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594572" y="8089910"/>
            <a:ext cx="20002640"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检验“包括京杭大运河、隋唐大运河以及浙东运河所组成”是否有语病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可以造出一些与之结构相同但内容为自己所熟知的句子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如“学生包括男生、女生所组成”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从这个相似的句子可以看出“包括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所组成”不能同时使用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应删除“所组成”。</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168227"/>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逻辑分析法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有的语病从语法上不好查找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就得从事理上进行分析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这就是逻辑分析法。逻辑分析法要看概念使用、判断、推理是否得当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语句的前后顺序、句间的关系是否合适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前后语句是否呼应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等等。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880324" y="8461350"/>
            <a:ext cx="18757956"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737448" y="3803630"/>
            <a:ext cx="20085752" cy="5786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08886" y="4017157"/>
            <a:ext cx="19540050"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本题考查对病句的修改能力。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执行了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的多个远洋调查航次和多个大陆架勘查航次的任务”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即为“执行了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航次和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航次的任务”。修改正确。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经历了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航次和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的调查”中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经历”与“航次”搭配不当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大陆架勘查多个航次”语序不当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经历”与“航次”搭配不当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完成了多个航次大陆架勘查任务”语序不当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应为“完成了多个大陆架勘查航次的任务”。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存在“执行了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航次”搭配不当的问题。</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94572" y="8304224"/>
            <a:ext cx="20157190"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135765"/>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我国文化基础建设和公共文化资源配置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要向基层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特别要向落后地区和中西部地区倾斜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推进美术馆、图书馆、博物馆等免费开放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丰富人民群众的精神文化生活。</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594572" y="8732852"/>
            <a:ext cx="20157190"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这个句子读起来通顺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语法上找不到错误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但我们一推敲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就会发现“落后地区”和“中西部地区”概念有交叉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不能并列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可改成“特别要向中西部等落后地区倾斜”。</a:t>
            </a: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9859764"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寻找标志法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病句内在的毛病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往往有一些明显的语言标志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抓住这些重点词语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可以提升辨析的灵敏度。如介词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由、由于”“经、经过”“通过”“对、对于”等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、介宾短语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、关联词、否定词、数量词、两面词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如“成败、升降、高低、好坏、优劣、强弱、得失、能否、是否、有无”等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、谦敬辞、代词、并列词语等。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880324" y="8461350"/>
            <a:ext cx="18757956"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97212" y="8732852"/>
            <a:ext cx="19800000"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05574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这家乒乓球馆设施齐全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可为乒乓球爱好者提供不同档次的球台、球拍、球衣、球鞋等乒乓器材。</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2166076" y="8732852"/>
            <a:ext cx="18757956"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“球衣、球鞋”不属于“乒乓器材”。</a:t>
            </a:r>
            <a:endParaRPr lang="zh-CN" altLang="en-US" sz="36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79004" y="7446968"/>
            <a:ext cx="19679704"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779004" y="3374461"/>
            <a:ext cx="20002640" cy="2495042"/>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在激烈的市场竞争中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我们所缺乏的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一是勇气不足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二是谋略不当。</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880324" y="7446968"/>
            <a:ext cx="19043708"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否定不当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应删去“不足”和“不当”。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51762" y="7018340"/>
            <a:ext cx="19800000"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7"/>
            <a:ext cx="20002640" cy="4175502"/>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 南昌至上海、杭州的高铁二等座票价分别为</a:t>
            </a:r>
            <a:r>
              <a:rPr lang="en-US" altLang="zh-CN" sz="4400" dirty="0">
                <a:latin typeface="微软雅黑" panose="020B0503020204020204" pitchFamily="34" charset="-122"/>
                <a:ea typeface="微软雅黑" panose="020B0503020204020204" pitchFamily="34" charset="-122"/>
              </a:rPr>
              <a:t>334</a:t>
            </a:r>
            <a:r>
              <a:rPr lang="zh-CN" altLang="en-US" sz="4400" dirty="0">
                <a:latin typeface="微软雅黑" panose="020B0503020204020204" pitchFamily="34" charset="-122"/>
                <a:ea typeface="微软雅黑" panose="020B0503020204020204" pitchFamily="34" charset="-122"/>
              </a:rPr>
              <a:t>元、</a:t>
            </a:r>
            <a:r>
              <a:rPr lang="en-US" altLang="zh-CN" sz="4400" dirty="0">
                <a:latin typeface="微软雅黑" panose="020B0503020204020204" pitchFamily="34" charset="-122"/>
                <a:ea typeface="微软雅黑" panose="020B0503020204020204" pitchFamily="34" charset="-122"/>
              </a:rPr>
              <a:t>263.5</a:t>
            </a:r>
            <a:r>
              <a:rPr lang="zh-CN" altLang="en-US" sz="4400" dirty="0">
                <a:latin typeface="微软雅黑" panose="020B0503020204020204" pitchFamily="34" charset="-122"/>
                <a:ea typeface="微软雅黑" panose="020B0503020204020204" pitchFamily="34" charset="-122"/>
              </a:rPr>
              <a:t>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而对应的普通列车硬座票价为</a:t>
            </a:r>
            <a:r>
              <a:rPr lang="en-US" altLang="zh-CN" sz="4400" dirty="0">
                <a:latin typeface="微软雅黑" panose="020B0503020204020204" pitchFamily="34" charset="-122"/>
                <a:ea typeface="微软雅黑" panose="020B0503020204020204" pitchFamily="34" charset="-122"/>
              </a:rPr>
              <a:t>115</a:t>
            </a:r>
            <a:r>
              <a:rPr lang="zh-CN" altLang="en-US" sz="4400" dirty="0">
                <a:latin typeface="微软雅黑" panose="020B0503020204020204" pitchFamily="34" charset="-122"/>
                <a:ea typeface="微软雅黑" panose="020B0503020204020204" pitchFamily="34" charset="-122"/>
              </a:rPr>
              <a:t>元、</a:t>
            </a:r>
            <a:r>
              <a:rPr lang="en-US" altLang="zh-CN" sz="4400" dirty="0">
                <a:latin typeface="微软雅黑" panose="020B0503020204020204" pitchFamily="34" charset="-122"/>
                <a:ea typeface="微软雅黑" panose="020B0503020204020204" pitchFamily="34" charset="-122"/>
              </a:rPr>
              <a:t>91</a:t>
            </a:r>
            <a:r>
              <a:rPr lang="zh-CN" altLang="en-US" sz="4400" dirty="0">
                <a:latin typeface="微软雅黑" panose="020B0503020204020204" pitchFamily="34" charset="-122"/>
                <a:ea typeface="微软雅黑" panose="020B0503020204020204" pitchFamily="34" charset="-122"/>
              </a:rPr>
              <a:t>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相比之下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普通列车硬座票价要低一倍多。</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2166076" y="7446968"/>
            <a:ext cx="18757956"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“低一倍多”有误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表示“降低”“减少”“缩小”时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一般采用百分比或分数形式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不能用倍数。</a:t>
            </a:r>
            <a:endParaRPr lang="zh-CN" altLang="en-US" sz="36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51762" y="7018340"/>
            <a:ext cx="19800000" cy="335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647263"/>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经过老主任再三解释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才使他怒气逐渐平息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脸上勉强露出一丝笑容。</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1940088" y="7446968"/>
            <a:ext cx="19800000"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因句首使用介词“经过”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使“老主任再三解释”的主语地位丧失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造成整个句子主语残缺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可去掉“经过”。如果要保留“经过”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则应去掉“才使”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让“他”做整个句子的主语。</a:t>
            </a:r>
            <a:endParaRPr lang="zh-CN" altLang="en-US" sz="36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二、修改病句技巧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00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812230" y="4121430"/>
          <a:ext cx="20070735" cy="7618476"/>
        </p:xfrm>
        <a:graphic>
          <a:graphicData uri="http://schemas.openxmlformats.org/drawingml/2006/table">
            <a:tbl>
              <a:tblPr firstRow="1" firstCol="1" bandRow="1">
                <a:tableStyleId>{5940675A-B579-460E-94D1-54222C63F5DA}</a:tableStyleId>
              </a:tblPr>
              <a:tblGrid>
                <a:gridCol w="1356446"/>
                <a:gridCol w="3120007"/>
                <a:gridCol w="15594282"/>
              </a:tblGrid>
              <a:tr h="1490922">
                <a:tc>
                  <a:txBody>
                    <a:bodyPr/>
                    <a:lstStyle/>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基本</a:t>
                      </a:r>
                      <a:endParaRPr lang="zh-CN" sz="4400" kern="100">
                        <a:effectLst/>
                        <a:latin typeface="微软雅黑" panose="020B0503020204020204" pitchFamily="34" charset="-122"/>
                        <a:ea typeface="微软雅黑" panose="020B0503020204020204" pitchFamily="34" charset="-122"/>
                      </a:endParaRPr>
                    </a:p>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原则</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just">
                        <a:lnSpc>
                          <a:spcPts val="6200"/>
                        </a:lnSpc>
                        <a:spcAft>
                          <a:spcPts val="0"/>
                        </a:spcAft>
                      </a:pPr>
                      <a:r>
                        <a:rPr lang="zh-CN" sz="4400" kern="100">
                          <a:effectLst/>
                          <a:latin typeface="微软雅黑" panose="020B0503020204020204" pitchFamily="34" charset="-122"/>
                          <a:ea typeface="微软雅黑" panose="020B0503020204020204" pitchFamily="34" charset="-122"/>
                        </a:rPr>
                        <a:t>　不能改变原句的基本意思</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尽量保留原句的词语和基本结构。明确试题的修改要求</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切忌盲目修改。修改后的语句不需要润色</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hMerge="1">
                  <a:tcPr/>
                </a:tc>
              </a:tr>
              <a:tr h="2263213">
                <a:tc rowSpan="3">
                  <a:txBody>
                    <a:bodyPr/>
                    <a:lstStyle/>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解题</a:t>
                      </a:r>
                      <a:endParaRPr lang="zh-CN" sz="4400" kern="100">
                        <a:effectLst/>
                        <a:latin typeface="微软雅黑" panose="020B0503020204020204" pitchFamily="34" charset="-122"/>
                        <a:ea typeface="微软雅黑" panose="020B0503020204020204" pitchFamily="34" charset="-122"/>
                      </a:endParaRPr>
                    </a:p>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技巧</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ts val="6200"/>
                        </a:lnSpc>
                        <a:spcAft>
                          <a:spcPts val="0"/>
                        </a:spcAft>
                      </a:pPr>
                      <a:r>
                        <a:rPr lang="zh-CN" sz="4400" kern="100" dirty="0">
                          <a:effectLst/>
                          <a:latin typeface="微软雅黑" panose="020B0503020204020204" pitchFamily="34" charset="-122"/>
                          <a:ea typeface="微软雅黑" panose="020B0503020204020204" pitchFamily="34" charset="-122"/>
                        </a:rPr>
                        <a:t>严格审</a:t>
                      </a:r>
                      <a:endParaRPr lang="zh-CN" sz="4400" kern="100" dirty="0">
                        <a:effectLst/>
                        <a:latin typeface="微软雅黑" panose="020B0503020204020204" pitchFamily="34" charset="-122"/>
                        <a:ea typeface="微软雅黑" panose="020B0503020204020204" pitchFamily="34" charset="-122"/>
                      </a:endParaRPr>
                    </a:p>
                    <a:p>
                      <a:pPr algn="ctr">
                        <a:lnSpc>
                          <a:spcPts val="6200"/>
                        </a:lnSpc>
                        <a:spcAft>
                          <a:spcPts val="0"/>
                        </a:spcAft>
                      </a:pPr>
                      <a:r>
                        <a:rPr lang="zh-CN" sz="4400" kern="100" dirty="0">
                          <a:effectLst/>
                          <a:latin typeface="微软雅黑" panose="020B0503020204020204" pitchFamily="34" charset="-122"/>
                          <a:ea typeface="微软雅黑" panose="020B0503020204020204" pitchFamily="34" charset="-122"/>
                        </a:rPr>
                        <a:t>明要求</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6200"/>
                        </a:lnSpc>
                        <a:spcAft>
                          <a:spcPts val="0"/>
                        </a:spcAft>
                      </a:pPr>
                      <a:r>
                        <a:rPr lang="zh-CN" sz="4400" kern="100">
                          <a:effectLst/>
                          <a:latin typeface="微软雅黑" panose="020B0503020204020204" pitchFamily="34" charset="-122"/>
                          <a:ea typeface="微软雅黑" panose="020B0503020204020204" pitchFamily="34" charset="-122"/>
                        </a:rPr>
                        <a:t>　做题时</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要根据题目要求</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有的要求修改运用不当的词语</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有的要求修改语法上有错误的句子</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有的要求删除句子中多余的词语</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等等</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注意联系上下句或全段</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263213">
                <a:tc vMerge="1">
                  <a:tcPr/>
                </a:tc>
                <a:tc>
                  <a:txBody>
                    <a:bodyPr/>
                    <a:lstStyle/>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快速辨</a:t>
                      </a:r>
                      <a:endParaRPr lang="zh-CN" sz="4400" kern="100">
                        <a:effectLst/>
                        <a:latin typeface="微软雅黑" panose="020B0503020204020204" pitchFamily="34" charset="-122"/>
                        <a:ea typeface="微软雅黑" panose="020B0503020204020204" pitchFamily="34" charset="-122"/>
                      </a:endParaRPr>
                    </a:p>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明类型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6200"/>
                        </a:lnSpc>
                        <a:spcAft>
                          <a:spcPts val="0"/>
                        </a:spcAft>
                      </a:pPr>
                      <a:r>
                        <a:rPr lang="zh-CN" sz="4400" kern="100">
                          <a:effectLst/>
                          <a:latin typeface="微软雅黑" panose="020B0503020204020204" pitchFamily="34" charset="-122"/>
                          <a:ea typeface="微软雅黑" panose="020B0503020204020204" pitchFamily="34" charset="-122"/>
                        </a:rPr>
                        <a:t>　快速辨明类型的办法是“提取主干法”</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如果主干没有语病</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马上检查附加成分</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看修饰语与中心语之间、修饰语内部是否有语病</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再看逻辑上是否有问题</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490922">
                <a:tc vMerge="1">
                  <a:tcPr/>
                </a:tc>
                <a:tc>
                  <a:txBody>
                    <a:bodyPr/>
                    <a:lstStyle/>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妥善弄</a:t>
                      </a:r>
                      <a:endParaRPr lang="zh-CN" sz="4400" kern="100">
                        <a:effectLst/>
                        <a:latin typeface="微软雅黑" panose="020B0503020204020204" pitchFamily="34" charset="-122"/>
                        <a:ea typeface="微软雅黑" panose="020B0503020204020204" pitchFamily="34" charset="-122"/>
                      </a:endParaRPr>
                    </a:p>
                    <a:p>
                      <a:pPr algn="ctr">
                        <a:lnSpc>
                          <a:spcPts val="6200"/>
                        </a:lnSpc>
                        <a:spcAft>
                          <a:spcPts val="0"/>
                        </a:spcAft>
                      </a:pPr>
                      <a:r>
                        <a:rPr lang="zh-CN" sz="4400" kern="100">
                          <a:effectLst/>
                          <a:latin typeface="微软雅黑" panose="020B0503020204020204" pitchFamily="34" charset="-122"/>
                          <a:ea typeface="微软雅黑" panose="020B0503020204020204" pitchFamily="34" charset="-122"/>
                        </a:rPr>
                        <a:t>明方法</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6200"/>
                        </a:lnSpc>
                        <a:spcAft>
                          <a:spcPts val="0"/>
                        </a:spcAft>
                      </a:pPr>
                      <a:r>
                        <a:rPr lang="zh-CN" sz="4400" kern="100" dirty="0">
                          <a:effectLst/>
                          <a:latin typeface="微软雅黑" panose="020B0503020204020204" pitchFamily="34" charset="-122"/>
                          <a:ea typeface="微软雅黑" panose="020B0503020204020204" pitchFamily="34" charset="-122"/>
                        </a:rPr>
                        <a:t>　修改病句的基本方法有增</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成分残缺的</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、删</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多余的</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、换</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用词不当的</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语序不当的</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四种</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7064375" y="7165975"/>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00325" y="9326967"/>
            <a:ext cx="19800000" cy="2302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168227"/>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下面的文字有一处语病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请写出序号并加以修改。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①某科学研究所后院有座坟</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坟前竖着一块纪念碑</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碑上用中英文镌刻着“谨纪念为生命科学研究而献身的实验动物”的铭文。④善待实验动物的尊严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是科学工作者的责任。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有语病的一处的序号</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修改</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
        <p:nvSpPr>
          <p:cNvPr id="13" name="内容占位符 2"/>
          <p:cNvSpPr/>
          <p:nvPr/>
        </p:nvSpPr>
        <p:spPr bwMode="auto">
          <a:xfrm>
            <a:off x="1900325" y="9513992"/>
            <a:ext cx="19115146" cy="188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(1)④      (2)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把“善待”改为“维护”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或删去“的尊严”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善待”与“尊严”搭配不当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可以用“删”或者“换”的方法修改。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168227"/>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10.</a:t>
            </a:r>
            <a:r>
              <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下面的文字中有四处语病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请写出相应句子的序号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并对错误加以修改。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①江淮分水岭是安徽省境内长江、淮河流域的分界线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具有承东启西、连贯南北的区位优势。②由于特殊的地理条件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使得本不缺雨水的江淮分水岭留不住水。③能否解决水的问题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是这一地区社会经济加速发展的关键。④针对这一情况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新出台的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江淮分水岭区域发展规划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提出了加快基础设施建设、打造生态安全屏障的意见。⑤它要求这一地区加快退耕还林进度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加大生态体系建设。⑥我们相信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通过这些措施的实施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缺水少绿的江淮分水岭将成为“绿色长城”指日可待。</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3380522" y="3732192"/>
          <a:ext cx="16422218" cy="3341707"/>
        </p:xfrm>
        <a:graphic>
          <a:graphicData uri="http://schemas.openxmlformats.org/drawingml/2006/table">
            <a:tbl>
              <a:tblPr>
                <a:tableStyleId>{5940675A-B579-460E-94D1-54222C63F5DA}</a:tableStyleId>
              </a:tblPr>
              <a:tblGrid>
                <a:gridCol w="4121406"/>
                <a:gridCol w="12300812"/>
              </a:tblGrid>
              <a:tr h="668343">
                <a:tc>
                  <a:txBody>
                    <a:bodyPr/>
                    <a:lstStyle/>
                    <a:p>
                      <a:pPr algn="ctr">
                        <a:lnSpc>
                          <a:spcPts val="5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序　号</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ts val="5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修　改</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r h="668341">
                <a:tc>
                  <a:txBody>
                    <a:bodyPr/>
                    <a:lstStyle/>
                    <a:p>
                      <a:pPr algn="ctr">
                        <a:lnSpc>
                          <a:spcPts val="1275"/>
                        </a:lnSpc>
                        <a:spcAft>
                          <a:spcPts val="0"/>
                        </a:spcAft>
                      </a:pPr>
                      <a:endParaRPr 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ts val="1275"/>
                        </a:lnSpc>
                        <a:spcAft>
                          <a:spcPts val="0"/>
                        </a:spcAft>
                      </a:pPr>
                      <a:endParaRPr 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668341">
                <a:tc>
                  <a:txBody>
                    <a:bodyPr/>
                    <a:lstStyle/>
                    <a:p>
                      <a:pPr algn="ctr">
                        <a:lnSpc>
                          <a:spcPts val="1275"/>
                        </a:lnSpc>
                        <a:spcAft>
                          <a:spcPts val="0"/>
                        </a:spcAft>
                      </a:pPr>
                      <a:endParaRPr lang="en-US" sz="4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ts val="1275"/>
                        </a:lnSpc>
                        <a:spcAft>
                          <a:spcPts val="0"/>
                        </a:spcAft>
                      </a:pPr>
                      <a:endParaRPr 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668341">
                <a:tc>
                  <a:txBody>
                    <a:bodyPr/>
                    <a:lstStyle/>
                    <a:p>
                      <a:pPr algn="ctr">
                        <a:lnSpc>
                          <a:spcPts val="1275"/>
                        </a:lnSpc>
                        <a:spcAft>
                          <a:spcPts val="0"/>
                        </a:spcAft>
                      </a:pPr>
                      <a:endParaRPr lang="en-US" sz="4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ts val="1275"/>
                        </a:lnSpc>
                        <a:spcAft>
                          <a:spcPts val="0"/>
                        </a:spcAft>
                      </a:pPr>
                      <a:endParaRPr 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668341">
                <a:tc>
                  <a:txBody>
                    <a:bodyPr/>
                    <a:lstStyle/>
                    <a:p>
                      <a:pPr algn="ctr">
                        <a:lnSpc>
                          <a:spcPts val="1275"/>
                        </a:lnSpc>
                        <a:spcAft>
                          <a:spcPts val="0"/>
                        </a:spcAft>
                      </a:pPr>
                      <a:endParaRPr lang="en-US" sz="4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ts val="1275"/>
                        </a:lnSpc>
                        <a:spcAft>
                          <a:spcPts val="0"/>
                        </a:spcAft>
                      </a:pPr>
                      <a:endParaRPr 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bl>
          </a:graphicData>
        </a:graphic>
      </p:graphicFrame>
      <p:sp>
        <p:nvSpPr>
          <p:cNvPr id="12595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下列在文中括号内补写的语句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大洋一号”的实验室很多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就像迷宫一样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大洋一号”有十几个像迷宫一样的实验室</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走进“大洋一号”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犹如进入了一座迷宫</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进入迷宫一样的“大洋一号”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会分辨不出方向</a:t>
            </a:r>
            <a:endParaRPr lang="zh-CN" altLang="en-US" sz="4400" dirty="0">
              <a:latin typeface="微软雅黑" panose="020B0503020204020204" pitchFamily="34" charset="-122"/>
              <a:ea typeface="微软雅黑" panose="020B0503020204020204" pitchFamily="34" charset="-122"/>
            </a:endParaRPr>
          </a:p>
        </p:txBody>
      </p:sp>
      <p:sp>
        <p:nvSpPr>
          <p:cNvPr id="8" name="矩形 7"/>
          <p:cNvSpPr/>
          <p:nvPr/>
        </p:nvSpPr>
        <p:spPr>
          <a:xfrm>
            <a:off x="1944540" y="7597254"/>
            <a:ext cx="1964545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7827766"/>
            <a:ext cx="19431136"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本题考查语言表达连贯的能力。首先要注意括号前的“对不熟悉的人而言”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这说明所填句子的主语应是“不熟悉的人”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项。再根据后文所讲的“各种实验室”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并没有讲“方向”问题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29491" y="3167209"/>
            <a:ext cx="20547623" cy="8423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p:cNvSpPr/>
          <p:nvPr/>
        </p:nvSpPr>
        <p:spPr>
          <a:xfrm>
            <a:off x="1757611" y="3141692"/>
            <a:ext cx="19698922" cy="938468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1686173" y="8998208"/>
            <a:ext cx="19841798" cy="1767022"/>
          </a:xfrm>
          <a:prstGeom prst="rect">
            <a:avLst/>
          </a:prstGeom>
        </p:spPr>
        <p:txBody>
          <a:bodyPr wrap="square">
            <a:spAutoFit/>
          </a:bodyPr>
          <a:lstStyle/>
          <a:p>
            <a:pPr>
              <a:lnSpc>
                <a:spcPct val="130000"/>
              </a:lnSpc>
            </a:pPr>
            <a:r>
              <a:rPr lang="en-US" altLang="zh-CN"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②滥用介词导致成分残缺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两面对一面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前后不照应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语意重复。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1737584" y="4293333"/>
          <a:ext cx="19841798" cy="4436745"/>
        </p:xfrm>
        <a:graphic>
          <a:graphicData uri="http://schemas.openxmlformats.org/drawingml/2006/table">
            <a:tbl>
              <a:tblPr firstRow="1" firstCol="1" bandRow="1">
                <a:tableStyleId>{5940675A-B579-460E-94D1-54222C63F5DA}</a:tableStyleId>
              </a:tblPr>
              <a:tblGrid>
                <a:gridCol w="1477394"/>
                <a:gridCol w="18364404"/>
              </a:tblGrid>
              <a:tr h="0">
                <a:tc>
                  <a:txBody>
                    <a:bodyPr/>
                    <a:lstStyle/>
                    <a:p>
                      <a:pPr algn="ctr">
                        <a:lnSpc>
                          <a:spcPct val="150000"/>
                        </a:lnSpc>
                        <a:spcAft>
                          <a:spcPts val="0"/>
                        </a:spcAft>
                      </a:pPr>
                      <a:r>
                        <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序号</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修改</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将“由于”或“使得”删掉</a:t>
                      </a:r>
                      <a:endPar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在“经济”的后面加上“能否”</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⑤</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在“建设”的后面加上“力度”或将“加大”改为“加快”</a:t>
                      </a:r>
                      <a:endPar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⑥</a:t>
                      </a:r>
                      <a:endParaRPr lang="zh-CN" altLang="en-US" sz="4400" kern="12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删掉“将”或“指日可待”</a:t>
                      </a:r>
                      <a:endParaRPr lang="zh-CN" altLang="en-US" sz="4400" kern="12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0"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3863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66076" y="3375002"/>
            <a:ext cx="19841798" cy="2647263"/>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跟踪训练验收</a:t>
            </a:r>
            <a:endParaRPr lang="zh-CN" altLang="en-US" sz="4400" b="1"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请完成专项对点练</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五</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依次填入文中横线上的成语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一应俱全　一览无余　易如反掌　东山再起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应有尽有　一览无余　轻而易举　再接再厉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一应俱全　一目了然　轻而易举　东山再起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应有尽有　一目了然　易如反掌　再接再厉</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594572" y="3276773"/>
            <a:ext cx="19645450" cy="7632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73232" y="3507286"/>
            <a:ext cx="19431136"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一应俱全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指一切齐全。应有尽有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指应该有的都有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形容十分齐备。一览无余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形容视野广阔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没有阻碍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把事物或景象都看在眼里。侧重指具体事物。一目了然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形容事物、事情原委很清晰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一看就知道是怎么回事。侧重指抽象事物。据此排除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项。易如反掌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比喻事情很简单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非常容易完成。轻而易举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形容事情容易做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不费力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省事。东山再起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比喻失势后重新恢复地位。据此排除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项。再接再厉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一次又一次地继续努力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再加一把劲。</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根据本报和部分出版机构联合开展的调查显示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儿童的阅读启蒙集中在</a:t>
            </a:r>
            <a:r>
              <a:rPr lang="en-US" altLang="zh-CN" sz="4400" dirty="0">
                <a:latin typeface="微软雅黑" panose="020B0503020204020204" pitchFamily="34" charset="-122"/>
                <a:ea typeface="微软雅黑" panose="020B0503020204020204" pitchFamily="34" charset="-122"/>
              </a:rPr>
              <a:t>1~2</a:t>
            </a:r>
            <a:r>
              <a:rPr lang="zh-CN" altLang="en-US" sz="4400" dirty="0">
                <a:latin typeface="微软雅黑" panose="020B0503020204020204" pitchFamily="34" charset="-122"/>
                <a:ea typeface="微软雅黑" panose="020B0503020204020204" pitchFamily="34" charset="-122"/>
              </a:rPr>
              <a:t>岁之间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并且阅读时长是随着年龄的增长而增加的。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为了培养学生关心他人的美德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我们学校决定组织开展义工服务活动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三个月内要求每名学生完成</a:t>
            </a:r>
            <a:r>
              <a:rPr lang="en-US" altLang="zh-CN" sz="4400" dirty="0">
                <a:latin typeface="微软雅黑" panose="020B0503020204020204" pitchFamily="34" charset="-122"/>
                <a:ea typeface="微软雅黑" panose="020B0503020204020204" pitchFamily="34" charset="-122"/>
              </a:rPr>
              <a:t>20</a:t>
            </a:r>
            <a:r>
              <a:rPr lang="zh-CN" altLang="en-US" sz="4400" dirty="0">
                <a:latin typeface="微软雅黑" panose="020B0503020204020204" pitchFamily="34" charset="-122"/>
                <a:ea typeface="微软雅黑" panose="020B0503020204020204" pitchFamily="34" charset="-122"/>
              </a:rPr>
              <a:t>个小时的义工服务。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在互联网时代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各领域发展都需要速度更快、成本更低的信息网络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网络提速降费能够推动“互联网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快速发展和企业广泛受益。</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面对经济全球化带来的机遇和挑战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正确的选择是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充分利用一切机遇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合作应对一切挑战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引导好经济全球化走向。</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40088" y="2952868"/>
            <a:ext cx="19883112"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567789"/>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latin typeface="微软雅黑" panose="020B0503020204020204" pitchFamily="34" charset="-122"/>
                <a:ea typeface="微软雅黑" panose="020B0503020204020204" pitchFamily="34" charset="-122"/>
              </a:rPr>
              <a:t> 全国卷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对该考点提出的要求是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辨析并修改病句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能力层级为</a:t>
            </a:r>
            <a:r>
              <a:rPr lang="en-US" altLang="zh-CN" sz="4400" dirty="0">
                <a:latin typeface="微软雅黑" panose="020B0503020204020204" pitchFamily="34" charset="-122"/>
                <a:ea typeface="微软雅黑" panose="020B0503020204020204" pitchFamily="34" charset="-122"/>
              </a:rPr>
              <a:t>E</a:t>
            </a:r>
            <a:r>
              <a:rPr lang="zh-CN" altLang="en-US" sz="4400" dirty="0">
                <a:latin typeface="微软雅黑" panose="020B0503020204020204" pitchFamily="34" charset="-122"/>
                <a:ea typeface="微软雅黑" panose="020B0503020204020204" pitchFamily="34" charset="-122"/>
              </a:rPr>
              <a:t>级。所谓“病句”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是指不符合现代汉语语法规则、不合逻辑事理的句子。“辨析病句”是指对病句进行辨别与剖析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即认清句子表达有无语病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有什么语病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修改病句”是指修改存在的语病或不符合现代汉语规范的句子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使之变成正确的语句</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737448" y="3803630"/>
            <a:ext cx="20085752" cy="5786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6799" y="4644926"/>
            <a:ext cx="19431136"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去掉“显示”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本报和部分出版机构联合开展”有歧义。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改成“要求每名学生三个月内完成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个小时的义工服务”。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推动”与“受益”搭配不当。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截至</a:t>
            </a:r>
            <a:r>
              <a:rPr lang="en-US" altLang="zh-CN" sz="4400" dirty="0">
                <a:latin typeface="微软雅黑" panose="020B0503020204020204" pitchFamily="34" charset="-122"/>
                <a:ea typeface="微软雅黑" panose="020B0503020204020204" pitchFamily="34" charset="-122"/>
              </a:rPr>
              <a:t>12</a:t>
            </a:r>
            <a:r>
              <a:rPr lang="zh-CN" altLang="en-US" sz="4400" dirty="0">
                <a:latin typeface="微软雅黑" panose="020B0503020204020204" pitchFamily="34" charset="-122"/>
                <a:ea typeface="微软雅黑" panose="020B0503020204020204" pitchFamily="34" charset="-122"/>
              </a:rPr>
              <a:t>月底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我院已经推出了</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多次以声光电技术打造的主题鲜明的展览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是建院</a:t>
            </a:r>
            <a:r>
              <a:rPr lang="en-US" altLang="zh-CN" sz="4400" dirty="0">
                <a:latin typeface="微软雅黑" panose="020B0503020204020204" pitchFamily="34" charset="-122"/>
                <a:ea typeface="微软雅黑" panose="020B0503020204020204" pitchFamily="34" charset="-122"/>
              </a:rPr>
              <a:t>90</a:t>
            </a:r>
            <a:r>
              <a:rPr lang="zh-CN" altLang="en-US" sz="4400" dirty="0">
                <a:latin typeface="微软雅黑" panose="020B0503020204020204" pitchFamily="34" charset="-122"/>
                <a:ea typeface="微软雅黑" panose="020B0503020204020204" pitchFamily="34" charset="-122"/>
              </a:rPr>
              <a:t>年来展览次数最多的一年。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书法是我国优秀的传统文化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近年来在教育部门大力扶持下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使得中小学书法教育蓬勃发展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学生水平大幅提高。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我国传统的“二十四节气”被列入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人类非物质文化遗产代表作名录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使得这一古老的文明再次吸引了世人的目光。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这家公司虽然待遇一般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发展前景却非常好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很多同学都投了简历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但最后公司只录取了我们学校推荐的两个名额。</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132758"/>
            <a:ext cx="19645450" cy="5742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6076" y="4356894"/>
            <a:ext cx="19431136"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最后一句的句子主干是“我院是一年”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明显不对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应在“是建院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年来”前面加上“这一年”。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应去掉“使得”一词。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录取”“名额”不能搭配。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近日刚刚建成的西红门创业大街和青年创新创业大赛同步启动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绿色设计和“互联网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农业”设计是本次赛事的两大主题。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最近几年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从中央到地方各级政府出台了一系列新能源汽车扶持政策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节能环保、经济实惠的新能源汽车逐渐进入老百姓的生活。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实时性是以互联网为载体的新媒体的重要特点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是通过图片、声音、文字对新近发生和正在发生的事件进行传播的。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广西传统文化既具有典型的本土特色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又兼有受中原文化、客家文化、湘楚文化共同影响下形成的其他特点。</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612950" y="3348782"/>
            <a:ext cx="19931202" cy="42444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8886" y="4147391"/>
            <a:ext cx="19431136"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创业大街”与“启动”不搭配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暗换主语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后面一句话的主语不是“实时性”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而应该是“新媒体”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将“受”改为“在”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或删去“下”。</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自从我国第一颗人造地球卫星“东方红一号”成功发射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成为世界上第五个把卫星送上天的国家以来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我国的航天事业取得了巨大的突破。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国务院近日发布盐业体制改革方案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提出不再核准新增食盐定点生产批发企业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取消食盐批发企业只能在指定范围内销售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允许它们开展跨区域经营。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职业教育的意义不仅在于传授技能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更在于育人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因此有意识地把工匠精神渗透进日常的技能教学中是职业教育改革的重要课题。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面对突然发生的灾难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一个地方抗灾能力的强弱既取决于当地经济实力的雄厚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更取决于政府的应急机制和领导人的智慧。</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08886" y="3132758"/>
            <a:ext cx="19931202" cy="50542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0324" y="3587095"/>
            <a:ext cx="19431136"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暗换主语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主语应为“我国”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取得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突破”搭配不当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应改为“实现了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突破”或“取得了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取消”后缺少宾语中心语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应在“销售”后加上“的规定”。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两面对一面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强弱”是两面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而“雄厚”只是针对“强”的一面。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1951762" y="3005229"/>
            <a:ext cx="20002640" cy="4485949"/>
            <a:chOff x="1951762" y="3005229"/>
            <a:chExt cx="20002640" cy="4485949"/>
          </a:xfrm>
        </p:grpSpPr>
        <p:grpSp>
          <p:nvGrpSpPr>
            <p:cNvPr id="4" name="组合 38"/>
            <p:cNvGrpSpPr/>
            <p:nvPr/>
          </p:nvGrpSpPr>
          <p:grpSpPr>
            <a:xfrm>
              <a:off x="2059954" y="3005229"/>
              <a:ext cx="3592804" cy="1204709"/>
              <a:chOff x="2074962" y="4329309"/>
              <a:chExt cx="3592804" cy="1204709"/>
            </a:xfrm>
          </p:grpSpPr>
          <p:pic>
            <p:nvPicPr>
              <p:cNvPr id="40" name="Picture 2"/>
              <p:cNvPicPr>
                <a:picLocks noChangeAspect="1" noChangeArrowheads="1"/>
              </p:cNvPicPr>
              <p:nvPr/>
            </p:nvPicPr>
            <p:blipFill>
              <a:blip r:embed="rId1" cstate="print"/>
              <a:srcRect/>
              <a:stretch>
                <a:fillRect/>
              </a:stretch>
            </p:blipFill>
            <p:spPr bwMode="auto">
              <a:xfrm>
                <a:off x="2074962" y="4329309"/>
                <a:ext cx="3592804" cy="1204709"/>
              </a:xfrm>
              <a:prstGeom prst="rect">
                <a:avLst/>
              </a:prstGeom>
              <a:solidFill>
                <a:srgbClr val="404040"/>
              </a:solidFill>
              <a:ln w="9525">
                <a:noFill/>
                <a:miter lim="800000"/>
                <a:headEnd/>
                <a:tailEnd/>
              </a:ln>
              <a:effectLst/>
            </p:spPr>
          </p:pic>
          <p:sp>
            <p:nvSpPr>
              <p:cNvPr id="47" name="矩形 46"/>
              <p:cNvSpPr/>
              <p:nvPr/>
            </p:nvSpPr>
            <p:spPr>
              <a:xfrm>
                <a:off x="2259880" y="4460128"/>
                <a:ext cx="3222968" cy="892552"/>
              </a:xfrm>
              <a:prstGeom prst="rect">
                <a:avLst/>
              </a:prstGeom>
            </p:spPr>
            <p:txBody>
              <a:bodyPr wrap="squar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803630"/>
              <a:ext cx="20002640" cy="3687548"/>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简要语法知识</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一、短语类型</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短语是词的组合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是语义和语法上都能搭配的两个或更多的词的组合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口语中没有句调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书面上没有句末标点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又称词组。短语的类型主要有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76388" y="2884458"/>
            <a:ext cx="17765074" cy="892552"/>
          </a:xfrm>
          <a:prstGeom prst="rect">
            <a:avLst/>
          </a:prstGeom>
          <a:noFill/>
        </p:spPr>
        <p:txBody>
          <a:bodyPr wrap="square" rtlCol="0">
            <a:spAutoFit/>
          </a:bodyPr>
          <a:lstStyle/>
          <a:p>
            <a:pPr indent="1071880">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按构成词性关系短语分为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666679" y="4192961"/>
          <a:ext cx="20156521" cy="6566916"/>
        </p:xfrm>
        <a:graphic>
          <a:graphicData uri="http://schemas.openxmlformats.org/drawingml/2006/table">
            <a:tbl>
              <a:tblPr firstRow="1" firstCol="1" bandRow="1">
                <a:tableStyleId>{5940675A-B579-460E-94D1-54222C63F5DA}</a:tableStyleId>
              </a:tblPr>
              <a:tblGrid>
                <a:gridCol w="4026429"/>
                <a:gridCol w="16130092"/>
              </a:tblGrid>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类型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名词性短语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以名词为主体</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具有名词的特征和语法功能</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一般在句中做主语、宾语。如“三贤故里”“历史人物”“负责人”等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动词性短语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以动词为主体</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具有动词的特征和语法功能</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一般在句中做谓语。如“走与停”“吃得香”“大力发扬”等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形容词性短语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以形容词为主体</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具有形容词的特征和语法功能</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一般在句中做谓语、定语。如“不土不洋”“格外高兴”等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5120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0404" y="3068270"/>
            <a:ext cx="19781868" cy="886781"/>
          </a:xfrm>
          <a:prstGeom prst="rect">
            <a:avLst/>
          </a:prstGeom>
          <a:noFill/>
        </p:spPr>
        <p:txBody>
          <a:bodyPr wrap="square" rtlCol="0">
            <a:spAutoFit/>
          </a:bodyPr>
          <a:lstStyle/>
          <a:p>
            <a:pPr indent="1071880"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按内部结构关系短语分为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08886" y="4434989"/>
          <a:ext cx="20496212" cy="7572756"/>
        </p:xfrm>
        <a:graphic>
          <a:graphicData uri="http://schemas.openxmlformats.org/drawingml/2006/table">
            <a:tbl>
              <a:tblPr firstRow="1" firstCol="1" bandRow="1">
                <a:tableStyleId>{5940675A-B579-460E-94D1-54222C63F5DA}</a:tableStyleId>
              </a:tblPr>
              <a:tblGrid>
                <a:gridCol w="2389585"/>
                <a:gridCol w="18106627"/>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主谓短语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由主语和谓语组成</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主语在前</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谓语在后。如“阳光明媚”“今天星期日”“春风和煦”等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动宾短语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由动词和宾语组成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动词在前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宾语在后。如“回答问题”“喜欢旅游”“祝福祖国”等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偏正短语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由修饰语和中心语组成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修饰语在前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中心语在后。修饰语的作用是描写或限制后面的中心语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它们之间的关系是修饰与被修饰的关系。如“一条领带”“他的家人”“非常高兴”等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381875"/>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00524" y="2952868"/>
            <a:ext cx="20022676"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328271"/>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辨析病句是全国卷的高考必考考点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又是考查热点。在考查形式和趋势上稳中有变。在命题形式上</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年以前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一般以客观选择题形式呈现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题型稳定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大多要求从所给的四个句子中选出没有语病的一句</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年全国卷则把语病的考查置于具体语境之中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要求选出修改最恰当的一项。题型虽然有所变化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但考查的知识点没有变化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认真全面地复习考点即可。所考查的语病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一般都是人们在语言交际中经常出现的有代表性的语病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命题材料具有鲜明的时代性和浓郁的生活气息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来自当前的书报、网络、电视等。</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377043" y="3023687"/>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633538" y="3955051"/>
          <a:ext cx="20496212" cy="6685407"/>
        </p:xfrm>
        <a:graphic>
          <a:graphicData uri="http://schemas.openxmlformats.org/drawingml/2006/table">
            <a:tbl>
              <a:tblPr firstRow="1" firstCol="1" bandRow="1">
                <a:tableStyleId>{5940675A-B579-460E-94D1-54222C63F5DA}</a:tableStyleId>
              </a:tblPr>
              <a:tblGrid>
                <a:gridCol w="2389585"/>
                <a:gridCol w="18106627"/>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动补短语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由中心语和补语两部分组成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补语附加在中心语后面</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它们之间是说明或补充关系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有的中间加助词“得”。如“看清楚”“学得好”“高兴极了”等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并列短语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由语法地位平等的两个或两个以上的名词、动词、形容词、代词或数量词等组合而成。它们之间的关系是并列关系。如“又快又好”“伟大而质朴”“洗衣做饭”等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381875"/>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5356" y="1828706"/>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92412" y="2988742"/>
            <a:ext cx="19781868" cy="886781"/>
          </a:xfrm>
          <a:prstGeom prst="rect">
            <a:avLst/>
          </a:prstGeom>
          <a:noFill/>
        </p:spPr>
        <p:txBody>
          <a:bodyPr wrap="square" rtlCol="0">
            <a:spAutoFit/>
          </a:bodyPr>
          <a:lstStyle/>
          <a:p>
            <a:pPr indent="1071880"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结构特殊的短语</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09670" y="4103800"/>
          <a:ext cx="20014314" cy="6211443"/>
        </p:xfrm>
        <a:graphic>
          <a:graphicData uri="http://schemas.openxmlformats.org/drawingml/2006/table">
            <a:tbl>
              <a:tblPr firstRow="1" firstCol="1" bandRow="1">
                <a:tableStyleId>{5940675A-B579-460E-94D1-54222C63F5DA}</a:tableStyleId>
              </a:tblPr>
              <a:tblGrid>
                <a:gridCol w="4455235"/>
                <a:gridCol w="15559079"/>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方位短语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院子西头、春雨中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“的”字短语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你家的、年长的</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复指短语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革命圣地延安、李克强总理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能愿短语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会跳舞、能完成任务</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兼语短语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派你去、使人进步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连动短语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上街买菜、骑车回家</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69897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5356" y="1828706"/>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513670" y="2998325"/>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09670" y="4103800"/>
          <a:ext cx="20014314" cy="5324094"/>
        </p:xfrm>
        <a:graphic>
          <a:graphicData uri="http://schemas.openxmlformats.org/drawingml/2006/table">
            <a:tbl>
              <a:tblPr firstRow="1" firstCol="1" bandRow="1">
                <a:tableStyleId>{5940675A-B579-460E-94D1-54222C63F5DA}</a:tableStyleId>
              </a:tblPr>
              <a:tblGrid>
                <a:gridCol w="4455235"/>
                <a:gridCol w="15559079"/>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示例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双宾短语 </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告诉大家一个好消息</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趋向短语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送过去、走上来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介宾短语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从明天、在新的岗位上</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固定短语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中华人民共和国、年富力强</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数量短语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三个、五吨</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69897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下列指出下列短语的结构类型。</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描写景物</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老师和学生</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经济发展</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悠久的历史</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2232572" y="7431499"/>
            <a:ext cx="146176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并列短语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内容占位符 2"/>
          <p:cNvSpPr/>
          <p:nvPr/>
        </p:nvSpPr>
        <p:spPr bwMode="auto">
          <a:xfrm>
            <a:off x="2245609" y="5609446"/>
            <a:ext cx="14617624" cy="56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动宾短语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内容占位符 2"/>
          <p:cNvSpPr/>
          <p:nvPr/>
        </p:nvSpPr>
        <p:spPr bwMode="auto">
          <a:xfrm>
            <a:off x="2034884" y="9080109"/>
            <a:ext cx="146176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主谓短语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内容占位符 2"/>
          <p:cNvSpPr/>
          <p:nvPr/>
        </p:nvSpPr>
        <p:spPr bwMode="auto">
          <a:xfrm>
            <a:off x="2068272" y="10822118"/>
            <a:ext cx="146176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ts val="35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偏正短语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非常努力</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雄伟壮丽</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(7)</a:t>
            </a:r>
            <a:r>
              <a:rPr lang="zh-CN" altLang="en-US" sz="4400" dirty="0">
                <a:latin typeface="微软雅黑" panose="020B0503020204020204" pitchFamily="34" charset="-122"/>
                <a:ea typeface="微软雅黑" panose="020B0503020204020204" pitchFamily="34" charset="-122"/>
              </a:rPr>
              <a:t>喜欢清静</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(8)</a:t>
            </a:r>
            <a:r>
              <a:rPr lang="zh-CN" altLang="en-US" sz="4400" dirty="0">
                <a:latin typeface="微软雅黑" panose="020B0503020204020204" pitchFamily="34" charset="-122"/>
                <a:ea typeface="微软雅黑" panose="020B0503020204020204" pitchFamily="34" charset="-122"/>
              </a:rPr>
              <a:t>红得发紫</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(9)</a:t>
            </a:r>
            <a:r>
              <a:rPr lang="zh-CN" altLang="en-US" sz="4400" dirty="0">
                <a:latin typeface="微软雅黑" panose="020B0503020204020204" pitchFamily="34" charset="-122"/>
                <a:ea typeface="微软雅黑" panose="020B0503020204020204" pitchFamily="34" charset="-122"/>
              </a:rPr>
              <a:t>给你一个苹果</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
        <p:nvSpPr>
          <p:cNvPr id="12" name="内容占位符 2"/>
          <p:cNvSpPr/>
          <p:nvPr/>
        </p:nvSpPr>
        <p:spPr bwMode="auto">
          <a:xfrm>
            <a:off x="2023200" y="3492798"/>
            <a:ext cx="648072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偏正短语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内容占位符 2"/>
          <p:cNvSpPr/>
          <p:nvPr/>
        </p:nvSpPr>
        <p:spPr bwMode="auto">
          <a:xfrm>
            <a:off x="2032587" y="5220990"/>
            <a:ext cx="648072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并列短语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内容占位符 2"/>
          <p:cNvSpPr/>
          <p:nvPr/>
        </p:nvSpPr>
        <p:spPr bwMode="auto">
          <a:xfrm>
            <a:off x="2232572" y="6991379"/>
            <a:ext cx="648072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动宾短语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内容占位符 2"/>
          <p:cNvSpPr/>
          <p:nvPr/>
        </p:nvSpPr>
        <p:spPr bwMode="auto">
          <a:xfrm>
            <a:off x="2232572" y="8719172"/>
            <a:ext cx="648072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动补短语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内容占位符 2"/>
          <p:cNvSpPr/>
          <p:nvPr/>
        </p:nvSpPr>
        <p:spPr bwMode="auto">
          <a:xfrm>
            <a:off x="2232572" y="10443644"/>
            <a:ext cx="648072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双宾短语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1"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880324" y="2874936"/>
            <a:ext cx="20002640" cy="7082323"/>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守株待兔</a:t>
            </a:r>
            <a:r>
              <a:rPr lang="en-US" altLang="zh-CN" sz="4400" dirty="0">
                <a:latin typeface="微软雅黑" panose="020B0503020204020204" pitchFamily="34" charset="-122"/>
                <a:ea typeface="微软雅黑" panose="020B0503020204020204" pitchFamily="34" charset="-122"/>
              </a:rPr>
              <a:t>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(11)</a:t>
            </a:r>
            <a:r>
              <a:rPr lang="zh-CN" altLang="en-US" sz="4400" dirty="0">
                <a:latin typeface="微软雅黑" panose="020B0503020204020204" pitchFamily="34" charset="-122"/>
                <a:ea typeface="微软雅黑" panose="020B0503020204020204" pitchFamily="34" charset="-122"/>
              </a:rPr>
              <a:t>历史悠久</a:t>
            </a:r>
            <a:r>
              <a:rPr lang="en-US" altLang="zh-CN" sz="4400" dirty="0">
                <a:latin typeface="微软雅黑" panose="020B0503020204020204" pitchFamily="34" charset="-122"/>
                <a:ea typeface="微软雅黑" panose="020B0503020204020204" pitchFamily="34" charset="-122"/>
              </a:rPr>
              <a:t>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(12)</a:t>
            </a:r>
            <a:r>
              <a:rPr lang="zh-CN" altLang="en-US" sz="4400" dirty="0">
                <a:latin typeface="微软雅黑" panose="020B0503020204020204" pitchFamily="34" charset="-122"/>
                <a:ea typeface="微软雅黑" panose="020B0503020204020204" pitchFamily="34" charset="-122"/>
              </a:rPr>
              <a:t>今天星期一</a:t>
            </a:r>
            <a:r>
              <a:rPr lang="en-US" altLang="zh-CN" sz="4400" dirty="0">
                <a:latin typeface="微软雅黑" panose="020B0503020204020204" pitchFamily="34" charset="-122"/>
                <a:ea typeface="微软雅黑" panose="020B0503020204020204" pitchFamily="34" charset="-122"/>
              </a:rPr>
              <a:t>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竞选州长</a:t>
            </a:r>
            <a:r>
              <a:rPr lang="en-US" altLang="zh-CN" sz="4400" dirty="0">
                <a:latin typeface="微软雅黑" panose="020B0503020204020204" pitchFamily="34" charset="-122"/>
                <a:ea typeface="微软雅黑" panose="020B0503020204020204" pitchFamily="34" charset="-122"/>
              </a:rPr>
              <a:t>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(14)</a:t>
            </a:r>
            <a:r>
              <a:rPr lang="zh-CN" altLang="en-US" sz="4400" dirty="0">
                <a:latin typeface="微软雅黑" panose="020B0503020204020204" pitchFamily="34" charset="-122"/>
                <a:ea typeface="微软雅黑" panose="020B0503020204020204" pitchFamily="34" charset="-122"/>
              </a:rPr>
              <a:t>销售计划</a:t>
            </a:r>
            <a:r>
              <a:rPr lang="en-US" altLang="zh-CN" sz="4400" dirty="0">
                <a:latin typeface="微软雅黑" panose="020B0503020204020204" pitchFamily="34" charset="-122"/>
                <a:ea typeface="微软雅黑" panose="020B0503020204020204" pitchFamily="34" charset="-122"/>
              </a:rPr>
              <a:t>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在车站旁边</a:t>
            </a:r>
            <a:r>
              <a:rPr lang="en-US" altLang="zh-CN" sz="4400" dirty="0">
                <a:latin typeface="微软雅黑" panose="020B0503020204020204" pitchFamily="34" charset="-122"/>
                <a:ea typeface="微软雅黑" panose="020B0503020204020204" pitchFamily="34" charset="-122"/>
              </a:rPr>
              <a:t>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(16)</a:t>
            </a:r>
            <a:r>
              <a:rPr lang="zh-CN" altLang="en-US" sz="4400" dirty="0">
                <a:latin typeface="微软雅黑" panose="020B0503020204020204" pitchFamily="34" charset="-122"/>
                <a:ea typeface="微软雅黑" panose="020B0503020204020204" pitchFamily="34" charset="-122"/>
              </a:rPr>
              <a:t>卖书的</a:t>
            </a:r>
            <a:r>
              <a:rPr lang="en-US" altLang="zh-CN" sz="4400" dirty="0">
                <a:latin typeface="微软雅黑" panose="020B0503020204020204" pitchFamily="34" charset="-122"/>
                <a:ea typeface="微软雅黑" panose="020B0503020204020204" pitchFamily="34" charset="-122"/>
              </a:rPr>
              <a:t>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内容占位符 2"/>
          <p:cNvSpPr/>
          <p:nvPr/>
        </p:nvSpPr>
        <p:spPr bwMode="auto">
          <a:xfrm>
            <a:off x="6121004" y="2839001"/>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连动短语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内容占位符 2"/>
          <p:cNvSpPr/>
          <p:nvPr/>
        </p:nvSpPr>
        <p:spPr bwMode="auto">
          <a:xfrm>
            <a:off x="5793072" y="3714217"/>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主谓短语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内容占位符 2"/>
          <p:cNvSpPr/>
          <p:nvPr/>
        </p:nvSpPr>
        <p:spPr bwMode="auto">
          <a:xfrm>
            <a:off x="6108957" y="4841530"/>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主谓短语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内容占位符 2"/>
          <p:cNvSpPr/>
          <p:nvPr/>
        </p:nvSpPr>
        <p:spPr bwMode="auto">
          <a:xfrm>
            <a:off x="5821052" y="5781570"/>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动宾短语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内容占位符 2"/>
          <p:cNvSpPr/>
          <p:nvPr/>
        </p:nvSpPr>
        <p:spPr bwMode="auto">
          <a:xfrm>
            <a:off x="5821052" y="6676635"/>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偏正短语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内容占位符 2"/>
          <p:cNvSpPr/>
          <p:nvPr/>
        </p:nvSpPr>
        <p:spPr bwMode="auto">
          <a:xfrm>
            <a:off x="5838890" y="7848923"/>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介宾短语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内容占位符 2"/>
          <p:cNvSpPr/>
          <p:nvPr/>
        </p:nvSpPr>
        <p:spPr bwMode="auto">
          <a:xfrm>
            <a:off x="5112892" y="8743988"/>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“的”字短语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P spid="22" grpId="0"/>
      <p:bldP spid="23" grpId="0"/>
      <p:bldP spid="24"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880324" y="2874936"/>
            <a:ext cx="20002640" cy="6065507"/>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二、单句句子成分</a:t>
            </a:r>
            <a:endParaRPr lang="zh-CN" altLang="en-US"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构成句子的词或短语间有一定的语法关系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根据不同的语法关系可分成主语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　　　”表示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、谓语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　　　”表示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、宾语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　　　”表示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、定语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、状语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、补语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　􀎯”表示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六种成分。一般完整的句子成分的排列顺序为</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定语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状语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谓语</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补语</a:t>
            </a:r>
            <a:r>
              <a:rPr lang="en-US" altLang="zh-CN" sz="4400" dirty="0">
                <a:latin typeface="微软雅黑" panose="020B0503020204020204" pitchFamily="34" charset="-122"/>
                <a:ea typeface="微软雅黑" panose="020B0503020204020204" pitchFamily="34" charset="-122"/>
              </a:rPr>
              <a:t>&gt;(</a:t>
            </a:r>
            <a:r>
              <a:rPr lang="zh-CN" altLang="en-US" sz="4400" dirty="0">
                <a:latin typeface="微软雅黑" panose="020B0503020204020204" pitchFamily="34" charset="-122"/>
                <a:ea typeface="微软雅黑" panose="020B0503020204020204" pitchFamily="34" charset="-122"/>
              </a:rPr>
              <a:t>定语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宾语。如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完</a:t>
            </a:r>
            <a:r>
              <a:rPr lang="en-US" altLang="zh-CN" sz="4400" dirty="0">
                <a:latin typeface="微软雅黑" panose="020B0503020204020204" pitchFamily="34" charset="-122"/>
                <a:ea typeface="微软雅黑" panose="020B0503020204020204" pitchFamily="34" charset="-122"/>
              </a:rPr>
              <a:t>&gt;(</a:t>
            </a:r>
            <a:r>
              <a:rPr lang="zh-CN" altLang="en-US" sz="4400" dirty="0">
                <a:latin typeface="微软雅黑" panose="020B0503020204020204" pitchFamily="34" charset="-122"/>
                <a:ea typeface="微软雅黑" panose="020B0503020204020204" pitchFamily="34" charset="-122"/>
              </a:rPr>
              <a:t>语文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作业。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880324" y="2916734"/>
          <a:ext cx="19578383" cy="8697087"/>
        </p:xfrm>
        <a:graphic>
          <a:graphicData uri="http://schemas.openxmlformats.org/drawingml/2006/table">
            <a:tbl>
              <a:tblPr firstRow="1" firstCol="1" bandRow="1">
                <a:tableStyleId>{5940675A-B579-460E-94D1-54222C63F5DA}</a:tableStyleId>
              </a:tblPr>
              <a:tblGrid>
                <a:gridCol w="3376397"/>
                <a:gridCol w="8100993"/>
                <a:gridCol w="8100993"/>
              </a:tblGrid>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定义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主语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表示陈述或说明的对象的语言单位。经常由名词、代词、名词性短语充当</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一般表示谓语所说的是谁或什么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①</a:t>
                      </a:r>
                      <a:r>
                        <a:rPr lang="zh-CN" sz="4400" u="dbl" kern="100" baseline="0" dirty="0">
                          <a:effectLst/>
                          <a:uFill>
                            <a:solidFill>
                              <a:srgbClr val="000000"/>
                            </a:solidFill>
                          </a:uFill>
                          <a:latin typeface="微软雅黑" panose="020B0503020204020204" pitchFamily="34" charset="-122"/>
                          <a:ea typeface="微软雅黑" panose="020B0503020204020204" pitchFamily="34" charset="-122"/>
                        </a:rPr>
                        <a:t>中国人民</a:t>
                      </a:r>
                      <a:r>
                        <a:rPr lang="zh-CN" sz="4400" kern="100" dirty="0">
                          <a:effectLst/>
                          <a:latin typeface="微软雅黑" panose="020B0503020204020204" pitchFamily="34" charset="-122"/>
                          <a:ea typeface="微软雅黑" panose="020B0503020204020204" pitchFamily="34" charset="-122"/>
                        </a:rPr>
                        <a:t>‖志气高。</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名词</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②</a:t>
                      </a:r>
                      <a:r>
                        <a:rPr lang="zh-CN" sz="4400" u="dbl" kern="100" dirty="0">
                          <a:effectLst/>
                          <a:uFill>
                            <a:solidFill>
                              <a:srgbClr val="000000"/>
                            </a:solidFill>
                          </a:uFill>
                          <a:latin typeface="微软雅黑" panose="020B0503020204020204" pitchFamily="34" charset="-122"/>
                          <a:ea typeface="微软雅黑" panose="020B0503020204020204" pitchFamily="34" charset="-122"/>
                        </a:rPr>
                        <a:t>他</a:t>
                      </a:r>
                      <a:r>
                        <a:rPr lang="zh-CN" sz="4400" kern="100" dirty="0">
                          <a:effectLst/>
                          <a:latin typeface="微软雅黑" panose="020B0503020204020204" pitchFamily="34" charset="-122"/>
                          <a:ea typeface="微软雅黑" panose="020B0503020204020204" pitchFamily="34" charset="-122"/>
                        </a:rPr>
                        <a:t>‖是我最敬佩的老师。</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代词</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③</a:t>
                      </a:r>
                      <a:r>
                        <a:rPr lang="zh-CN" sz="4400" u="dbl" kern="100" dirty="0">
                          <a:effectLst/>
                          <a:uFill>
                            <a:solidFill>
                              <a:srgbClr val="000000"/>
                            </a:solidFill>
                          </a:uFill>
                          <a:latin typeface="微软雅黑" panose="020B0503020204020204" pitchFamily="34" charset="-122"/>
                          <a:ea typeface="微软雅黑" panose="020B0503020204020204" pitchFamily="34" charset="-122"/>
                        </a:rPr>
                        <a:t>辱骂和恐吓</a:t>
                      </a:r>
                      <a:r>
                        <a:rPr lang="zh-CN" sz="4400" kern="100" dirty="0">
                          <a:effectLst/>
                          <a:latin typeface="微软雅黑" panose="020B0503020204020204" pitchFamily="34" charset="-122"/>
                          <a:ea typeface="微软雅黑" panose="020B0503020204020204" pitchFamily="34" charset="-122"/>
                        </a:rPr>
                        <a:t>‖绝不是战斗。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名词性短语</a:t>
                      </a:r>
                      <a:r>
                        <a:rPr lang="en-US" sz="4400" kern="100" dirty="0">
                          <a:effectLst/>
                          <a:latin typeface="微软雅黑" panose="020B0503020204020204" pitchFamily="34" charset="-122"/>
                          <a:ea typeface="微软雅黑" panose="020B0503020204020204" pitchFamily="34" charset="-122"/>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谓语</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表示主语的动作或状态的语言单位。经常由动词、形容词充当。一般表示主语怎么样或是什么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①</a:t>
                      </a:r>
                      <a:r>
                        <a:rPr lang="zh-CN" sz="4400" kern="100" dirty="0">
                          <a:effectLst/>
                          <a:latin typeface="微软雅黑" panose="020B0503020204020204" pitchFamily="34" charset="-122"/>
                          <a:ea typeface="微软雅黑" panose="020B0503020204020204" pitchFamily="34" charset="-122"/>
                        </a:rPr>
                        <a:t>满天乌云‖顿时</a:t>
                      </a:r>
                      <a:r>
                        <a:rPr lang="zh-CN" sz="4400" u="sng" kern="100" dirty="0">
                          <a:effectLst/>
                          <a:uFill>
                            <a:solidFill>
                              <a:srgbClr val="000000"/>
                            </a:solidFill>
                          </a:uFill>
                          <a:latin typeface="微软雅黑" panose="020B0503020204020204" pitchFamily="34" charset="-122"/>
                          <a:ea typeface="微软雅黑" panose="020B0503020204020204" pitchFamily="34" charset="-122"/>
                        </a:rPr>
                        <a:t>消散</a:t>
                      </a:r>
                      <a:r>
                        <a:rPr lang="zh-CN" sz="4400" kern="100" dirty="0">
                          <a:effectLst/>
                          <a:latin typeface="微软雅黑" panose="020B0503020204020204" pitchFamily="34" charset="-122"/>
                          <a:ea typeface="微软雅黑" panose="020B0503020204020204" pitchFamily="34" charset="-122"/>
                        </a:rPr>
                        <a:t>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动词</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②</a:t>
                      </a:r>
                      <a:r>
                        <a:rPr lang="zh-CN" sz="4400" kern="100" dirty="0">
                          <a:effectLst/>
                          <a:latin typeface="微软雅黑" panose="020B0503020204020204" pitchFamily="34" charset="-122"/>
                          <a:ea typeface="微软雅黑" panose="020B0503020204020204" pitchFamily="34" charset="-122"/>
                        </a:rPr>
                        <a:t>树叶‖</a:t>
                      </a:r>
                      <a:r>
                        <a:rPr lang="zh-CN" sz="4400" u="sng" kern="100" dirty="0">
                          <a:effectLst/>
                          <a:uFill>
                            <a:solidFill>
                              <a:srgbClr val="000000"/>
                            </a:solidFill>
                          </a:uFill>
                          <a:latin typeface="微软雅黑" panose="020B0503020204020204" pitchFamily="34" charset="-122"/>
                          <a:ea typeface="微软雅黑" panose="020B0503020204020204" pitchFamily="34" charset="-122"/>
                        </a:rPr>
                        <a:t>黄</a:t>
                      </a:r>
                      <a:r>
                        <a:rPr lang="zh-CN" sz="4400" kern="100" dirty="0">
                          <a:effectLst/>
                          <a:latin typeface="微软雅黑" panose="020B0503020204020204" pitchFamily="34" charset="-122"/>
                          <a:ea typeface="微软雅黑" panose="020B0503020204020204" pitchFamily="34" charset="-122"/>
                        </a:rPr>
                        <a:t>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形容词</a:t>
                      </a:r>
                      <a:r>
                        <a:rPr lang="en-US" sz="4400" kern="100" dirty="0">
                          <a:effectLst/>
                          <a:latin typeface="微软雅黑" panose="020B0503020204020204" pitchFamily="34" charset="-122"/>
                          <a:ea typeface="微软雅黑" panose="020B0503020204020204" pitchFamily="34" charset="-122"/>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023200" y="3882335"/>
          <a:ext cx="19578383" cy="8815578"/>
        </p:xfrm>
        <a:graphic>
          <a:graphicData uri="http://schemas.openxmlformats.org/drawingml/2006/table">
            <a:tbl>
              <a:tblPr firstRow="1" firstCol="1" bandRow="1">
                <a:tableStyleId>{5940675A-B579-460E-94D1-54222C63F5DA}</a:tableStyleId>
              </a:tblPr>
              <a:tblGrid>
                <a:gridCol w="1433508"/>
                <a:gridCol w="8424936"/>
                <a:gridCol w="9719939"/>
              </a:tblGrid>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定义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宾语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　表示谓语动词涉及的对象的语言单位。经常由名词、代词、名词性短语充当。一般表示谓语怎么样或是什么。如“希望、想、可以、说、证明、在于、属于”这些表示心理活动、语言活动或证明什么等的词后面的词、短语或句子一般都做宾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经过几个月的观察</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我还是了解了</a:t>
                      </a:r>
                      <a:r>
                        <a:rPr lang="zh-CN" sz="4400" u="wavy"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pitchFamily="18" charset="0"/>
                        </a:rPr>
                        <a:t>他</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代词</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②</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那沉睡的大虫醒来后</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一下子就扑倒了一只</a:t>
                      </a:r>
                      <a:r>
                        <a:rPr lang="zh-CN" sz="4400" u="wavy"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pitchFamily="18" charset="0"/>
                        </a:rPr>
                        <a:t>山羊</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名词</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③</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大家都热爱</a:t>
                      </a:r>
                      <a:r>
                        <a:rPr lang="zh-CN" sz="4400" u="wavy"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pitchFamily="18" charset="0"/>
                        </a:rPr>
                        <a:t>首都北京</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名词性短语</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④</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历史已经证明</a:t>
                      </a:r>
                      <a:r>
                        <a:rPr lang="zh-CN" sz="4400" u="wavy"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pitchFamily="18" charset="0"/>
                        </a:rPr>
                        <a:t>毛泽东的选择是对的。</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句子做“证明”的宾语</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10" name="TextBox 15"/>
          <p:cNvSpPr txBox="1"/>
          <p:nvPr/>
        </p:nvSpPr>
        <p:spPr>
          <a:xfrm>
            <a:off x="2448596" y="2990669"/>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016548" y="3882334"/>
          <a:ext cx="19781868" cy="6667247"/>
        </p:xfrm>
        <a:graphic>
          <a:graphicData uri="http://schemas.openxmlformats.org/drawingml/2006/table">
            <a:tbl>
              <a:tblPr firstRow="1" firstCol="1" bandRow="1">
                <a:tableStyleId>{5940675A-B579-460E-94D1-54222C63F5DA}</a:tableStyleId>
              </a:tblPr>
              <a:tblGrid>
                <a:gridCol w="1454634"/>
                <a:gridCol w="8509608"/>
                <a:gridCol w="9817626"/>
              </a:tblGrid>
              <a:tr h="1020372">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定义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5646875">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定语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用在主语和宾语的前面</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起修饰和限制作用的语言单位。经常由名词、形容词、代词、数量词充当。“的”是定语的标志</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nSpc>
                          <a:spcPct val="150000"/>
                        </a:lnSpc>
                      </a:pPr>
                      <a:r>
                        <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①</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那</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沉甸甸的</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稻谷</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像</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一垄垄</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金黄的</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珍珠。</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形容词、数量词、形容词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　</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②(</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三杯</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美酒敬亲人。</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数量词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　</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③(</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中国的</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历史有</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自己的</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特点。</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zh-CN" sz="4400" kern="1200" dirty="0">
                          <a:solidFill>
                            <a:schemeClr val="tx1"/>
                          </a:solidFill>
                          <a:effectLst/>
                          <a:latin typeface="微软雅黑" panose="020B0503020204020204" pitchFamily="34" charset="-122"/>
                          <a:ea typeface="微软雅黑" panose="020B0503020204020204" pitchFamily="34" charset="-122"/>
                          <a:cs typeface="+mn-cs"/>
                        </a:rPr>
                        <a:t>名词、代词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10" name="TextBox 15"/>
          <p:cNvSpPr txBox="1"/>
          <p:nvPr/>
        </p:nvSpPr>
        <p:spPr>
          <a:xfrm>
            <a:off x="2448596" y="2990669"/>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8097986"/>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[2019</a:t>
            </a:r>
            <a:r>
              <a:rPr lang="zh-CN" altLang="zh-CN"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完成题目。</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有一个大坑</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看着很松软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有点像巧克力蛋糕——这是北京时间</a:t>
            </a:r>
            <a:r>
              <a:rPr lang="en-US" altLang="zh-CN" sz="4400" dirty="0">
                <a:latin typeface="微软雅黑" panose="020B0503020204020204" pitchFamily="34" charset="-122"/>
                <a:ea typeface="微软雅黑" panose="020B0503020204020204" pitchFamily="34" charset="-122"/>
              </a:rPr>
              <a:t>2019</a:t>
            </a:r>
            <a:r>
              <a:rPr lang="zh-CN" altLang="zh-CN"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日上午</a:t>
            </a:r>
            <a:r>
              <a:rPr lang="en-US" altLang="zh-CN" sz="4400" dirty="0">
                <a:latin typeface="微软雅黑" panose="020B0503020204020204" pitchFamily="34" charset="-122"/>
                <a:ea typeface="微软雅黑" panose="020B0503020204020204" pitchFamily="34" charset="-122"/>
              </a:rPr>
              <a:t>11</a:t>
            </a:r>
            <a:r>
              <a:rPr lang="zh-CN" altLang="zh-CN" sz="4400" dirty="0">
                <a:latin typeface="微软雅黑" panose="020B0503020204020204" pitchFamily="34" charset="-122"/>
                <a:ea typeface="微软雅黑" panose="020B0503020204020204" pitchFamily="34" charset="-122"/>
              </a:rPr>
              <a:t>时</a:t>
            </a:r>
            <a:r>
              <a:rPr lang="en-US" altLang="zh-CN" sz="4400" dirty="0">
                <a:latin typeface="微软雅黑" panose="020B0503020204020204" pitchFamily="34" charset="-122"/>
                <a:ea typeface="微软雅黑" panose="020B0503020204020204" pitchFamily="34" charset="-122"/>
              </a:rPr>
              <a:t>40</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“嫦娥四号”传回的月背影像图带给人们的</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。这张在网络上刷屏的图片</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拍自月球背面南极</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艾特肯盆地中的冯·卡门撞击坑。这一盆地是在</a:t>
            </a:r>
            <a:r>
              <a:rPr lang="en-US" altLang="zh-CN" sz="4400" dirty="0">
                <a:latin typeface="微软雅黑" panose="020B0503020204020204" pitchFamily="34" charset="-122"/>
                <a:ea typeface="微软雅黑" panose="020B0503020204020204" pitchFamily="34" charset="-122"/>
              </a:rPr>
              <a:t>40</a:t>
            </a:r>
            <a:r>
              <a:rPr lang="zh-CN" altLang="zh-CN" sz="4400" dirty="0">
                <a:latin typeface="微软雅黑" panose="020B0503020204020204" pitchFamily="34" charset="-122"/>
                <a:ea typeface="微软雅黑" panose="020B0503020204020204" pitchFamily="34" charset="-122"/>
              </a:rPr>
              <a:t>亿年前被小天体砸出来的。</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到月球背面去看看</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一直是人类的梦想。但由于潮汐锁定的关系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月球的自转和公转周期几乎相等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。同样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从地球发射的电磁波也只能到达月球正面的半球</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016548" y="3882334"/>
          <a:ext cx="19781868" cy="6936921"/>
        </p:xfrm>
        <a:graphic>
          <a:graphicData uri="http://schemas.openxmlformats.org/drawingml/2006/table">
            <a:tbl>
              <a:tblPr firstRow="1" firstCol="1" bandRow="1">
                <a:tableStyleId>{5940675A-B579-460E-94D1-54222C63F5DA}</a:tableStyleId>
              </a:tblPr>
              <a:tblGrid>
                <a:gridCol w="1454634"/>
                <a:gridCol w="8509608"/>
                <a:gridCol w="9817626"/>
              </a:tblGrid>
              <a:tr h="1020372">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定义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5646875">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状语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用在动词、形容词前面表示状态、程度、时间、处所等</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起修饰和限制作用的语言单位。经常由副词、形容词、动词、表示处所和时间的名词和方位词充当。“地”是状语的标志</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nSpc>
                          <a:spcPct val="150000"/>
                        </a:lnSpc>
                      </a:pPr>
                      <a:r>
                        <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①李小二</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和颜悦色地</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做生意。</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形容词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②</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三天前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我就做好了。</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时间名词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③咱们</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北京</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见。</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表处所的名词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txBody>
                  <a:tcPr marL="66675" marR="66675" marT="0" marB="0" anchor="ctr"/>
                </a:tc>
              </a:tr>
            </a:tbl>
          </a:graphicData>
        </a:graphic>
      </p:graphicFrame>
      <p:sp>
        <p:nvSpPr>
          <p:cNvPr id="10" name="TextBox 15"/>
          <p:cNvSpPr txBox="1"/>
          <p:nvPr/>
        </p:nvSpPr>
        <p:spPr>
          <a:xfrm>
            <a:off x="2448596" y="2990669"/>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016548" y="3882334"/>
          <a:ext cx="19781868" cy="7942761"/>
        </p:xfrm>
        <a:graphic>
          <a:graphicData uri="http://schemas.openxmlformats.org/drawingml/2006/table">
            <a:tbl>
              <a:tblPr firstRow="1" firstCol="1" bandRow="1">
                <a:tableStyleId>{5940675A-B579-460E-94D1-54222C63F5DA}</a:tableStyleId>
              </a:tblPr>
              <a:tblGrid>
                <a:gridCol w="1454634"/>
                <a:gridCol w="7330342"/>
                <a:gridCol w="10996892"/>
              </a:tblGrid>
              <a:tr h="1020372">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成分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定义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5646875">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补语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谓语后面的附加成分</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对谓语起补充说明作用</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回答“怎么样”“多久”“多少”</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时间、处所、结果</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之类问题的语言单位。经常由动词、形容词、副词、介宾短语充当。“得”是补语的标志</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nSpc>
                          <a:spcPct val="150000"/>
                        </a:lnSpc>
                      </a:pPr>
                      <a:r>
                        <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①她急得</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哭</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了。</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动词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②广大人民干得</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热火朝天</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形容词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③他写的字比原来不是好</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一点儿</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而是好</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很多</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副词、副词</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④他生</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于</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1918</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年</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介宾短语</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表时间</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p>
                      <a:pPr>
                        <a:lnSpc>
                          <a:spcPct val="150000"/>
                        </a:lnSpc>
                      </a:pP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　⑤他坐</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&lt;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在桌子旁</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&gt;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介宾短语</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4400" kern="1200" dirty="0">
                          <a:solidFill>
                            <a:schemeClr val="tx1"/>
                          </a:solidFill>
                          <a:effectLst/>
                          <a:latin typeface="微软雅黑" panose="020B0503020204020204" pitchFamily="34" charset="-122"/>
                          <a:ea typeface="微软雅黑" panose="020B0503020204020204" pitchFamily="34" charset="-122"/>
                          <a:cs typeface="+mn-cs"/>
                        </a:rPr>
                        <a:t>表处所</a:t>
                      </a:r>
                      <a:r>
                        <a:rPr lang="en-US" altLang="zh-CN" sz="440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4400" kern="1200" dirty="0">
                        <a:solidFill>
                          <a:schemeClr val="tx1"/>
                        </a:solidFill>
                        <a:effectLst/>
                        <a:latin typeface="微软雅黑" panose="020B0503020204020204" pitchFamily="34" charset="-122"/>
                        <a:ea typeface="微软雅黑" panose="020B0503020204020204" pitchFamily="34" charset="-122"/>
                        <a:cs typeface="+mn-cs"/>
                      </a:endParaRPr>
                    </a:p>
                  </a:txBody>
                  <a:tcPr marL="66675" marR="66675" marT="0" marB="0" anchor="ctr"/>
                </a:tc>
              </a:tr>
            </a:tbl>
          </a:graphicData>
        </a:graphic>
      </p:graphicFrame>
      <p:sp>
        <p:nvSpPr>
          <p:cNvPr id="10" name="TextBox 15"/>
          <p:cNvSpPr txBox="1"/>
          <p:nvPr/>
        </p:nvSpPr>
        <p:spPr>
          <a:xfrm>
            <a:off x="2448596" y="2990669"/>
            <a:ext cx="19781868" cy="886781"/>
          </a:xfrm>
          <a:prstGeom prst="rect">
            <a:avLst/>
          </a:prstGeom>
          <a:noFill/>
        </p:spPr>
        <p:txBody>
          <a:bodyPr wrap="square" rtlCol="0">
            <a:spAutoFit/>
          </a:bodyPr>
          <a:lstStyle/>
          <a:p>
            <a:pPr indent="1071880" algn="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8"/>
          <p:cNvSpPr txBox="1"/>
          <p:nvPr/>
        </p:nvSpPr>
        <p:spPr>
          <a:xfrm>
            <a:off x="2094638" y="2916734"/>
            <a:ext cx="19859764" cy="8097986"/>
          </a:xfrm>
          <a:prstGeom prst="rect">
            <a:avLst/>
          </a:prstGeom>
          <a:noFill/>
        </p:spPr>
        <p:txBody>
          <a:bodyPr wrap="square" rtlCol="0">
            <a:spAutoFit/>
          </a:bodyPr>
          <a:lstStyle/>
          <a:p>
            <a:pPr>
              <a:lnSpc>
                <a:spcPct val="15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zh-CN" sz="4400" dirty="0">
                <a:latin typeface="微软雅黑" panose="020B0503020204020204" pitchFamily="34" charset="-122"/>
                <a:ea typeface="微软雅黑" panose="020B0503020204020204" pitchFamily="34" charset="-122"/>
              </a:rPr>
              <a:t>仿照示例</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用上述符号法划分下列句子的成分。</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示例</a:t>
            </a:r>
            <a:r>
              <a:rPr lang="en-US" altLang="zh-CN" sz="4400" dirty="0">
                <a:latin typeface="微软雅黑" panose="020B0503020204020204" pitchFamily="34" charset="-122"/>
                <a:ea typeface="微软雅黑" panose="020B0503020204020204" pitchFamily="34" charset="-122"/>
              </a:rPr>
              <a:t>:</a:t>
            </a:r>
            <a:r>
              <a:rPr lang="zh-CN" altLang="zh-CN" sz="4400" u="dbl" dirty="0">
                <a:latin typeface="微软雅黑" panose="020B0503020204020204" pitchFamily="34" charset="-122"/>
                <a:ea typeface="微软雅黑" panose="020B0503020204020204" pitchFamily="34" charset="-122"/>
              </a:rPr>
              <a:t>他</a:t>
            </a:r>
            <a:r>
              <a:rPr lang="zh-CN" altLang="zh-CN" sz="4400" u="sng" dirty="0">
                <a:latin typeface="微软雅黑" panose="020B0503020204020204" pitchFamily="34" charset="-122"/>
                <a:ea typeface="微软雅黑" panose="020B0503020204020204" pitchFamily="34" charset="-122"/>
              </a:rPr>
              <a:t>喜欢</a:t>
            </a:r>
            <a:r>
              <a:rPr lang="zh-CN" altLang="zh-CN" sz="4400" u="wavy" dirty="0">
                <a:latin typeface="微软雅黑" panose="020B0503020204020204" pitchFamily="34" charset="-122"/>
                <a:ea typeface="微软雅黑" panose="020B0503020204020204" pitchFamily="34" charset="-122"/>
              </a:rPr>
              <a:t>读书</a:t>
            </a:r>
            <a:r>
              <a:rPr lang="zh-CN"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良好的习惯往往改变人的命运。</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(2)</a:t>
            </a:r>
            <a:r>
              <a:rPr lang="zh-CN" altLang="zh-CN" sz="4400" dirty="0">
                <a:latin typeface="微软雅黑" panose="020B0503020204020204" pitchFamily="34" charset="-122"/>
                <a:ea typeface="微软雅黑" panose="020B0503020204020204" pitchFamily="34" charset="-122"/>
              </a:rPr>
              <a:t>那个人把他逼得无路可走。</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内容占位符 2"/>
          <p:cNvSpPr/>
          <p:nvPr/>
        </p:nvSpPr>
        <p:spPr bwMode="auto">
          <a:xfrm>
            <a:off x="2094638" y="9325446"/>
            <a:ext cx="17707886"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答案</a:t>
            </a:r>
            <a:r>
              <a:rPr lang="en-US" altLang="zh-CN" sz="4400" dirty="0">
                <a:solidFill>
                  <a:srgbClr val="A80000"/>
                </a:solidFill>
                <a:latin typeface="微软雅黑" panose="020B0503020204020204" pitchFamily="34" charset="-122"/>
                <a:ea typeface="微软雅黑" panose="020B0503020204020204" pitchFamily="34" charset="-122"/>
              </a:rPr>
              <a:t>](1)(</a:t>
            </a:r>
            <a:r>
              <a:rPr lang="zh-CN" altLang="zh-CN" sz="4400" dirty="0">
                <a:solidFill>
                  <a:srgbClr val="A80000"/>
                </a:solidFill>
                <a:latin typeface="微软雅黑" panose="020B0503020204020204" pitchFamily="34" charset="-122"/>
                <a:ea typeface="微软雅黑" panose="020B0503020204020204" pitchFamily="34" charset="-122"/>
              </a:rPr>
              <a:t>良好的</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习惯</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往往</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sng" dirty="0">
                <a:solidFill>
                  <a:srgbClr val="A80000"/>
                </a:solidFill>
                <a:latin typeface="微软雅黑" panose="020B0503020204020204" pitchFamily="34" charset="-122"/>
                <a:ea typeface="微软雅黑" panose="020B0503020204020204" pitchFamily="34" charset="-122"/>
              </a:rPr>
              <a:t>改变</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人的</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wavy" dirty="0">
                <a:solidFill>
                  <a:srgbClr val="A80000"/>
                </a:solidFill>
                <a:latin typeface="微软雅黑" panose="020B0503020204020204" pitchFamily="34" charset="-122"/>
                <a:ea typeface="微软雅黑" panose="020B0503020204020204" pitchFamily="34" charset="-122"/>
              </a:rPr>
              <a:t>命运</a:t>
            </a:r>
            <a:r>
              <a:rPr lang="zh-CN" altLang="zh-CN" sz="4400" dirty="0">
                <a:solidFill>
                  <a:srgbClr val="A80000"/>
                </a:solidFill>
                <a:latin typeface="微软雅黑" panose="020B0503020204020204" pitchFamily="34" charset="-122"/>
                <a:ea typeface="微软雅黑" panose="020B0503020204020204" pitchFamily="34" charset="-122"/>
              </a:rPr>
              <a:t>。</a:t>
            </a:r>
            <a:endParaRPr lang="zh-CN" altLang="zh-CN" sz="4400" dirty="0">
              <a:solidFill>
                <a:srgbClr val="A80000"/>
              </a:solidFill>
              <a:latin typeface="微软雅黑" panose="020B0503020204020204" pitchFamily="34" charset="-122"/>
              <a:ea typeface="微软雅黑" panose="020B0503020204020204" pitchFamily="34" charset="-122"/>
            </a:endParaRPr>
          </a:p>
          <a:p>
            <a:pPr>
              <a:lnSpc>
                <a:spcPct val="150000"/>
              </a:lnSpc>
              <a:buNone/>
            </a:pPr>
            <a:r>
              <a:rPr lang="en-US" altLang="zh-CN" sz="4400" dirty="0">
                <a:solidFill>
                  <a:srgbClr val="A80000"/>
                </a:solidFill>
                <a:latin typeface="微软雅黑" panose="020B0503020204020204" pitchFamily="34" charset="-122"/>
                <a:ea typeface="微软雅黑" panose="020B0503020204020204" pitchFamily="34" charset="-122"/>
              </a:rPr>
              <a:t>(2)(</a:t>
            </a:r>
            <a:r>
              <a:rPr lang="zh-CN" altLang="zh-CN" sz="4400" dirty="0">
                <a:solidFill>
                  <a:srgbClr val="A80000"/>
                </a:solidFill>
                <a:latin typeface="微软雅黑" panose="020B0503020204020204" pitchFamily="34" charset="-122"/>
                <a:ea typeface="微软雅黑" panose="020B0503020204020204" pitchFamily="34" charset="-122"/>
              </a:rPr>
              <a:t>那个</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人</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把他</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sng" dirty="0">
                <a:solidFill>
                  <a:srgbClr val="A80000"/>
                </a:solidFill>
                <a:latin typeface="微软雅黑" panose="020B0503020204020204" pitchFamily="34" charset="-122"/>
                <a:ea typeface="微软雅黑" panose="020B0503020204020204" pitchFamily="34" charset="-122"/>
              </a:rPr>
              <a:t>逼得</a:t>
            </a:r>
            <a:r>
              <a:rPr lang="en-US" altLang="zh-CN" sz="4400" dirty="0">
                <a:solidFill>
                  <a:srgbClr val="A80000"/>
                </a:solidFill>
                <a:latin typeface="微软雅黑" panose="020B0503020204020204" pitchFamily="34" charset="-122"/>
                <a:ea typeface="微软雅黑" panose="020B0503020204020204" pitchFamily="34" charset="-122"/>
              </a:rPr>
              <a:t>&lt;</a:t>
            </a:r>
            <a:r>
              <a:rPr lang="zh-CN" altLang="zh-CN" sz="4400" dirty="0">
                <a:solidFill>
                  <a:srgbClr val="A80000"/>
                </a:solidFill>
                <a:latin typeface="微软雅黑" panose="020B0503020204020204" pitchFamily="34" charset="-122"/>
                <a:ea typeface="微软雅黑" panose="020B0503020204020204" pitchFamily="34" charset="-122"/>
              </a:rPr>
              <a:t>无路可走</a:t>
            </a:r>
            <a:r>
              <a:rPr lang="en-US" altLang="zh-CN" sz="4400" dirty="0">
                <a:solidFill>
                  <a:srgbClr val="A80000"/>
                </a:solidFill>
                <a:latin typeface="微软雅黑" panose="020B0503020204020204" pitchFamily="34" charset="-122"/>
                <a:ea typeface="微软雅黑" panose="020B0503020204020204" pitchFamily="34" charset="-122"/>
              </a:rPr>
              <a:t>&gt;</a:t>
            </a:r>
            <a:r>
              <a:rPr lang="zh-CN" altLang="zh-CN" sz="4400" dirty="0">
                <a:solidFill>
                  <a:srgbClr val="A80000"/>
                </a:solidFill>
                <a:latin typeface="微软雅黑" panose="020B0503020204020204" pitchFamily="34" charset="-122"/>
                <a:ea typeface="微软雅黑" panose="020B0503020204020204" pitchFamily="34" charset="-122"/>
              </a:rPr>
              <a:t>。</a:t>
            </a:r>
            <a:endParaRPr lang="zh-CN" altLang="zh-CN" sz="4400" dirty="0">
              <a:solidFill>
                <a:srgbClr val="A80000"/>
              </a:solidFill>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4400" dirty="0">
                <a:solidFill>
                  <a:srgbClr val="CC00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CC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CC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8"/>
          <p:cNvSpPr txBox="1"/>
          <p:nvPr/>
        </p:nvSpPr>
        <p:spPr>
          <a:xfrm>
            <a:off x="2094638" y="2916734"/>
            <a:ext cx="19859764" cy="5050998"/>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 (3)</a:t>
            </a:r>
            <a:r>
              <a:rPr lang="zh-CN" altLang="zh-CN" sz="4400" dirty="0">
                <a:latin typeface="微软雅黑" panose="020B0503020204020204" pitchFamily="34" charset="-122"/>
                <a:ea typeface="微软雅黑" panose="020B0503020204020204" pitchFamily="34" charset="-122"/>
              </a:rPr>
              <a:t>在人类社会</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人们用双手努力地创造甜蜜幸福的生活。</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(4)</a:t>
            </a:r>
            <a:r>
              <a:rPr lang="zh-CN" altLang="zh-CN" sz="4400" dirty="0">
                <a:latin typeface="微软雅黑" panose="020B0503020204020204" pitchFamily="34" charset="-122"/>
                <a:ea typeface="微软雅黑" panose="020B0503020204020204" pitchFamily="34" charset="-122"/>
              </a:rPr>
              <a:t>黄浦江江面倒映的灯火十分辉煌。</a:t>
            </a:r>
            <a:endParaRPr lang="en-US" altLang="zh-CN" sz="4400" dirty="0">
              <a:latin typeface="微软雅黑" panose="020B0503020204020204" pitchFamily="34" charset="-122"/>
              <a:ea typeface="微软雅黑" panose="020B0503020204020204" pitchFamily="34" charset="-122"/>
            </a:endParaRPr>
          </a:p>
          <a:p>
            <a:pPr>
              <a:lnSpc>
                <a:spcPct val="150000"/>
              </a:lnSpc>
            </a:pPr>
            <a:endParaRPr lang="en-US" altLang="zh-CN" sz="4400" dirty="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内容占位符 2"/>
          <p:cNvSpPr/>
          <p:nvPr/>
        </p:nvSpPr>
        <p:spPr bwMode="auto">
          <a:xfrm>
            <a:off x="2232572" y="6891978"/>
            <a:ext cx="17707886"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答案</a:t>
            </a:r>
            <a:r>
              <a:rPr lang="en-US" altLang="zh-CN" sz="4400" dirty="0">
                <a:solidFill>
                  <a:srgbClr val="A80000"/>
                </a:solidFill>
                <a:latin typeface="微软雅黑" panose="020B0503020204020204" pitchFamily="34" charset="-122"/>
                <a:ea typeface="微软雅黑" panose="020B0503020204020204" pitchFamily="34" charset="-122"/>
              </a:rPr>
              <a:t>]</a:t>
            </a:r>
            <a:r>
              <a:rPr lang="en-US" altLang="zh-CN" dirty="0">
                <a:solidFill>
                  <a:srgbClr val="A80000"/>
                </a:solidFill>
              </a:rPr>
              <a:t> </a:t>
            </a:r>
            <a:r>
              <a:rPr lang="en-US" altLang="zh-CN" sz="4400" dirty="0">
                <a:solidFill>
                  <a:srgbClr val="A80000"/>
                </a:solidFill>
                <a:latin typeface="微软雅黑" panose="020B0503020204020204" pitchFamily="34" charset="-122"/>
                <a:ea typeface="微软雅黑" panose="020B0503020204020204" pitchFamily="34" charset="-122"/>
              </a:rPr>
              <a:t>(3)[</a:t>
            </a:r>
            <a:r>
              <a:rPr lang="zh-CN" altLang="zh-CN" sz="4400" dirty="0">
                <a:solidFill>
                  <a:srgbClr val="A80000"/>
                </a:solidFill>
                <a:latin typeface="微软雅黑" panose="020B0503020204020204" pitchFamily="34" charset="-122"/>
                <a:ea typeface="微软雅黑" panose="020B0503020204020204" pitchFamily="34" charset="-122"/>
              </a:rPr>
              <a:t>在人类社会</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人们</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用双手</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努力地</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sng" dirty="0">
                <a:solidFill>
                  <a:srgbClr val="A80000"/>
                </a:solidFill>
                <a:latin typeface="微软雅黑" panose="020B0503020204020204" pitchFamily="34" charset="-122"/>
                <a:ea typeface="微软雅黑" panose="020B0503020204020204" pitchFamily="34" charset="-122"/>
              </a:rPr>
              <a:t>创造</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甜蜜幸福的</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wavy" dirty="0">
                <a:solidFill>
                  <a:srgbClr val="A80000"/>
                </a:solidFill>
                <a:latin typeface="微软雅黑" panose="020B0503020204020204" pitchFamily="34" charset="-122"/>
                <a:ea typeface="微软雅黑" panose="020B0503020204020204" pitchFamily="34" charset="-122"/>
              </a:rPr>
              <a:t>生活</a:t>
            </a:r>
            <a:r>
              <a:rPr lang="zh-CN" altLang="zh-CN" sz="4400" dirty="0">
                <a:solidFill>
                  <a:srgbClr val="A80000"/>
                </a:solidFill>
                <a:latin typeface="微软雅黑" panose="020B0503020204020204" pitchFamily="34" charset="-122"/>
                <a:ea typeface="微软雅黑" panose="020B0503020204020204" pitchFamily="34" charset="-122"/>
              </a:rPr>
              <a:t>。</a:t>
            </a:r>
            <a:endParaRPr lang="zh-CN" altLang="zh-CN" sz="4400" dirty="0">
              <a:solidFill>
                <a:srgbClr val="A80000"/>
              </a:solidFill>
              <a:latin typeface="微软雅黑" panose="020B0503020204020204" pitchFamily="34" charset="-122"/>
              <a:ea typeface="微软雅黑" panose="020B0503020204020204" pitchFamily="34" charset="-122"/>
            </a:endParaRPr>
          </a:p>
          <a:p>
            <a:pPr>
              <a:lnSpc>
                <a:spcPct val="150000"/>
              </a:lnSpc>
              <a:buNone/>
            </a:pPr>
            <a:r>
              <a:rPr lang="en-US" altLang="zh-CN" sz="4400" dirty="0">
                <a:solidFill>
                  <a:srgbClr val="A80000"/>
                </a:solidFill>
                <a:latin typeface="微软雅黑" panose="020B0503020204020204" pitchFamily="34" charset="-122"/>
                <a:ea typeface="微软雅黑" panose="020B0503020204020204" pitchFamily="34" charset="-122"/>
              </a:rPr>
              <a:t>(4)(</a:t>
            </a:r>
            <a:r>
              <a:rPr lang="zh-CN" altLang="zh-CN" sz="4400" dirty="0">
                <a:solidFill>
                  <a:srgbClr val="A80000"/>
                </a:solidFill>
                <a:latin typeface="微软雅黑" panose="020B0503020204020204" pitchFamily="34" charset="-122"/>
                <a:ea typeface="微软雅黑" panose="020B0503020204020204" pitchFamily="34" charset="-122"/>
              </a:rPr>
              <a:t>黄浦江江面倒映的</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灯火</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十分</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sng" dirty="0">
                <a:solidFill>
                  <a:srgbClr val="A80000"/>
                </a:solidFill>
                <a:latin typeface="微软雅黑" panose="020B0503020204020204" pitchFamily="34" charset="-122"/>
                <a:ea typeface="微软雅黑" panose="020B0503020204020204" pitchFamily="34" charset="-122"/>
              </a:rPr>
              <a:t>辉煌</a:t>
            </a:r>
            <a:r>
              <a:rPr lang="zh-CN" altLang="zh-CN" sz="4400" dirty="0">
                <a:solidFill>
                  <a:srgbClr val="A80000"/>
                </a:solidFill>
                <a:latin typeface="微软雅黑" panose="020B0503020204020204" pitchFamily="34" charset="-122"/>
                <a:ea typeface="微软雅黑" panose="020B0503020204020204" pitchFamily="34" charset="-122"/>
              </a:rPr>
              <a:t>。</a:t>
            </a:r>
            <a:endParaRPr lang="zh-CN" altLang="zh-CN" sz="4400" dirty="0">
              <a:solidFill>
                <a:srgbClr val="A80000"/>
              </a:solidFill>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44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916734"/>
            <a:ext cx="20074078" cy="9113649"/>
          </a:xfrm>
          <a:prstGeom prst="rect">
            <a:avLst/>
          </a:prstGeom>
          <a:noFill/>
        </p:spPr>
        <p:txBody>
          <a:bodyPr wrap="square" rtlCol="0">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三、句子的主干</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所谓主干</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是指把句子的所有定语、状语和补语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有时保留</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都压缩掉以后剩下的部分。如</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北京的工人们立刻修好一座桥。</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这个句子如做分析</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是这样的</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北京的</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工人们‖</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立刻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修</a:t>
            </a:r>
            <a:r>
              <a:rPr lang="en-US" altLang="zh-CN" sz="4400" dirty="0">
                <a:latin typeface="微软雅黑" panose="020B0503020204020204" pitchFamily="34" charset="-122"/>
                <a:ea typeface="微软雅黑" panose="020B0503020204020204" pitchFamily="34" charset="-122"/>
              </a:rPr>
              <a:t>&lt;</a:t>
            </a:r>
            <a:r>
              <a:rPr lang="zh-CN" altLang="zh-CN" sz="4400" dirty="0">
                <a:latin typeface="微软雅黑" panose="020B0503020204020204" pitchFamily="34" charset="-122"/>
                <a:ea typeface="微软雅黑" panose="020B0503020204020204" pitchFamily="34" charset="-122"/>
              </a:rPr>
              <a:t>好</a:t>
            </a:r>
            <a:r>
              <a:rPr lang="en-US" altLang="zh-CN" sz="4400" dirty="0">
                <a:latin typeface="微软雅黑" panose="020B0503020204020204" pitchFamily="34" charset="-122"/>
                <a:ea typeface="微软雅黑" panose="020B0503020204020204" pitchFamily="34" charset="-122"/>
              </a:rPr>
              <a:t>&gt;(</a:t>
            </a:r>
            <a:r>
              <a:rPr lang="zh-CN" altLang="zh-CN" sz="4400" dirty="0">
                <a:latin typeface="微软雅黑" panose="020B0503020204020204" pitchFamily="34" charset="-122"/>
                <a:ea typeface="微软雅黑" panose="020B0503020204020204" pitchFamily="34" charset="-122"/>
              </a:rPr>
              <a:t>一座</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桥。</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主语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北京的工人们。谓语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立刻修好。宾语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一座桥。那么如上分析</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根据句意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把句子主语、谓语中包含的定语、状语压缩掉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那么句子的主干就显露出来了。这个句子的主干为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工人们修好桥。</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916734"/>
            <a:ext cx="20074078" cy="6066661"/>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抓句子的主干</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可使句子的主干和枝叶分得较清楚</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对理解比较长的复杂的句子是有帮助的。如</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马克思‖</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第一次</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彻底地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解释</a:t>
            </a:r>
            <a:r>
              <a:rPr lang="en-US" altLang="zh-CN" sz="4400" dirty="0">
                <a:latin typeface="微软雅黑" panose="020B0503020204020204" pitchFamily="34" charset="-122"/>
                <a:ea typeface="微软雅黑" panose="020B0503020204020204" pitchFamily="34" charset="-122"/>
              </a:rPr>
              <a:t>&lt;</a:t>
            </a:r>
            <a:r>
              <a:rPr lang="zh-CN" altLang="zh-CN" sz="4400" dirty="0">
                <a:latin typeface="微软雅黑" panose="020B0503020204020204" pitchFamily="34" charset="-122"/>
                <a:ea typeface="微软雅黑" panose="020B0503020204020204" pitchFamily="34" charset="-122"/>
              </a:rPr>
              <a:t>清楚</a:t>
            </a:r>
            <a:r>
              <a:rPr lang="en-US" altLang="zh-CN" sz="4400" dirty="0">
                <a:latin typeface="微软雅黑" panose="020B0503020204020204" pitchFamily="34" charset="-122"/>
                <a:ea typeface="微软雅黑" panose="020B0503020204020204" pitchFamily="34" charset="-122"/>
              </a:rPr>
              <a:t>&gt;(</a:t>
            </a:r>
            <a:r>
              <a:rPr lang="zh-CN" altLang="zh-CN" sz="4400" dirty="0">
                <a:latin typeface="微软雅黑" panose="020B0503020204020204" pitchFamily="34" charset="-122"/>
                <a:ea typeface="微软雅黑" panose="020B0503020204020204" pitchFamily="34" charset="-122"/>
              </a:rPr>
              <a:t>自然和社会的发展</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规律。</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这个句子比较长。谓语中心语是“解释”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前面有两个状语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后面有一个补语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宾语由一个短语充当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其中心语是“规律”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前面有一个名词性短语做定语。抓住句子的主干“马克思解释清楚规律”来理解这样一个较长的句子就比较容易了。</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082323"/>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       由此可以看出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抓主干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压缩枝叶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便于逐层分别检查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有利于迅速准确地找到句子的语法毛病。但是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这只是一种方法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主干的意思不等于原句大意。因为没有了定语、状语及对概念的限制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实际上就扩大了概念的范围。有些句子抽出主干连读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就成了病句。如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他的表叔是我的弟弟。</a:t>
            </a:r>
            <a:endParaRPr lang="zh-CN" altLang="en-US"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抽出主干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表叔是弟弟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这句话就成了病句。对于这方面的内容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我们不做深究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只要掌握找句子主干的基本方法就可以了。</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提取下面句子的主干。</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他指出了来自像进行了核试验的朝鲜和被西方指责寻求获得核武器的伊朗这样的国家的“新的、潜在的”威胁。</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(2)</a:t>
            </a:r>
            <a:r>
              <a:rPr lang="zh-CN" altLang="en-US" sz="4400" dirty="0">
                <a:latin typeface="微软雅黑" panose="020B0503020204020204" pitchFamily="34" charset="-122"/>
                <a:ea typeface="微软雅黑" panose="020B0503020204020204" pitchFamily="34" charset="-122"/>
              </a:rPr>
              <a:t>在建设文化强国的进程中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文化产业和文化事业是文化大发展、大繁荣的两翼。</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 (3)</a:t>
            </a:r>
            <a:r>
              <a:rPr lang="zh-CN" altLang="en-US" sz="4400" dirty="0">
                <a:latin typeface="微软雅黑" panose="020B0503020204020204" pitchFamily="34" charset="-122"/>
                <a:ea typeface="微软雅黑" panose="020B0503020204020204" pitchFamily="34" charset="-122"/>
              </a:rPr>
              <a:t>上海某网吧通过安装“网吧乐园”影视点播系统向网吧用户提供美国五家电影公司的</a:t>
            </a: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部电影作品的行为构成侵权。</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  </a:t>
            </a:r>
            <a:endParaRPr lang="en-US" altLang="zh-CN" sz="4400" dirty="0">
              <a:latin typeface="微软雅黑" panose="020B0503020204020204" pitchFamily="34" charset="-122"/>
              <a:ea typeface="微软雅黑" panose="020B0503020204020204" pitchFamily="34" charset="-122"/>
            </a:endParaRPr>
          </a:p>
        </p:txBody>
      </p:sp>
      <p:sp>
        <p:nvSpPr>
          <p:cNvPr id="14" name="内容占位符 2"/>
          <p:cNvSpPr/>
          <p:nvPr/>
        </p:nvSpPr>
        <p:spPr bwMode="auto">
          <a:xfrm>
            <a:off x="2304580" y="6085086"/>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他指出了威胁。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内容占位符 2"/>
          <p:cNvSpPr/>
          <p:nvPr/>
        </p:nvSpPr>
        <p:spPr bwMode="auto">
          <a:xfrm>
            <a:off x="2304580" y="7885286"/>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文化产业和文化事业是两翼。</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内容占位符 2"/>
          <p:cNvSpPr/>
          <p:nvPr/>
        </p:nvSpPr>
        <p:spPr bwMode="auto">
          <a:xfrm>
            <a:off x="2023200" y="10445937"/>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行为构成侵权。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中国的经济影响不断增强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意味着它将逐渐成为一个能够取代美国的经济伙伴。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 ______________________________________________________________________________ (5)</a:t>
            </a:r>
            <a:r>
              <a:rPr lang="zh-CN" altLang="en-US" sz="4400" dirty="0">
                <a:latin typeface="微软雅黑" panose="020B0503020204020204" pitchFamily="34" charset="-122"/>
                <a:ea typeface="微软雅黑" panose="020B0503020204020204" pitchFamily="34" charset="-122"/>
              </a:rPr>
              <a:t>科学家们发现在过去一百年的时间里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撒哈拉沙漠面积已扩大</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
        <p:nvSpPr>
          <p:cNvPr id="8" name="内容占位符 2"/>
          <p:cNvSpPr/>
          <p:nvPr/>
        </p:nvSpPr>
        <p:spPr bwMode="auto">
          <a:xfrm>
            <a:off x="2043066" y="3487888"/>
            <a:ext cx="1934363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影响增强意味着它成为伙伴。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影响增强或经济影响增强。谓语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意味着。宾语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成为伙伴。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内容占位符 2"/>
          <p:cNvSpPr/>
          <p:nvPr/>
        </p:nvSpPr>
        <p:spPr bwMode="auto">
          <a:xfrm>
            <a:off x="2043066" y="6085086"/>
            <a:ext cx="164178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科学家们发现沙漠面积扩大。</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567789"/>
          </a:xfrm>
          <a:prstGeom prst="rect">
            <a:avLst/>
          </a:prstGeom>
          <a:noFill/>
        </p:spPr>
        <p:txBody>
          <a:bodyPr wrap="square" rtlCol="0">
            <a:spAutoFit/>
          </a:bodyPr>
          <a:lstStyle/>
          <a:p>
            <a:pPr algn="ctr">
              <a:lnSpc>
                <a:spcPct val="130000"/>
              </a:lnSpc>
              <a:spcAft>
                <a:spcPts val="0"/>
              </a:spcAft>
            </a:pPr>
            <a:r>
              <a:rPr lang="zh-CN" altLang="en-US" sz="5200" b="1" dirty="0">
                <a:solidFill>
                  <a:srgbClr val="EF8340"/>
                </a:solidFill>
                <a:latin typeface="微软雅黑" panose="020B0503020204020204" pitchFamily="34" charset="-122"/>
                <a:ea typeface="微软雅黑" panose="020B0503020204020204" pitchFamily="34" charset="-122"/>
              </a:rPr>
              <a:t>病句的六种类型</a:t>
            </a:r>
            <a:endParaRPr lang="zh-CN" altLang="en-US" sz="5200" b="1" dirty="0">
              <a:solidFill>
                <a:srgbClr val="EF8340"/>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规定的病句类型为以下六种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语序不当、搭配不当、成分残缺或赘余、结构混乱、表意不明、不合逻辑。这六种类型的病句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一般分为语法性病句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语序不当、成分残缺或赘余、结构混乱、搭配不当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和语意性病句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表意不明、不合逻辑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。下面分别进行论述。</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9113649"/>
          </a:xfrm>
          <a:prstGeom prst="rect">
            <a:avLst/>
          </a:prstGeom>
          <a:noFill/>
        </p:spPr>
        <p:txBody>
          <a:bodyPr wrap="square" rtlCol="0">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使得人类无法对月球背面的探测器进行远程操控。这大大</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了人类对于月球背面的探索。</a:t>
            </a:r>
            <a:r>
              <a:rPr lang="zh-CN" altLang="zh-CN" sz="4400" u="sng" dirty="0">
                <a:latin typeface="微软雅黑" panose="020B0503020204020204" pitchFamily="34" charset="-122"/>
                <a:ea typeface="微软雅黑" panose="020B0503020204020204" pitchFamily="34" charset="-122"/>
              </a:rPr>
              <a:t>月球正面的历史</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科学家已经大致研究得清楚了</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但最古老的那一段历史却是仍藏在月球背面的深坑。</a:t>
            </a:r>
            <a:r>
              <a:rPr lang="zh-CN" altLang="zh-CN" sz="4400" dirty="0">
                <a:latin typeface="微软雅黑" panose="020B0503020204020204" pitchFamily="34" charset="-122"/>
                <a:ea typeface="微软雅黑" panose="020B0503020204020204" pitchFamily="34" charset="-122"/>
              </a:rPr>
              <a:t>此前</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有关月球背面的信息主要来自遥感探测。此次</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“嫦娥四号”携带月球车在月球背面成功软着陆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是中国航天创造的又一个人类“第一次”</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是中国为全人类科技发展做出的一个重大贡献。在公众和网友为此</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之时</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科学家则对“嫦娥四号”所携带的月球车有着更多期待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当月球车正式开始巡视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将会有更多科学数据</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地通过地月之间的中继星“鹊桥”传回地面。有关月背的研究才刚刚开始。</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880324" y="4131916"/>
          <a:ext cx="20226456" cy="7497767"/>
        </p:xfrm>
        <a:graphic>
          <a:graphicData uri="http://schemas.openxmlformats.org/drawingml/2006/table">
            <a:tbl>
              <a:tblPr>
                <a:tableStyleId>{5940675A-B579-460E-94D1-54222C63F5DA}</a:tableStyleId>
              </a:tblPr>
              <a:tblGrid>
                <a:gridCol w="1588350"/>
                <a:gridCol w="14583474"/>
                <a:gridCol w="4054632"/>
              </a:tblGrid>
              <a:tr h="681615">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6816152">
                <a:tc>
                  <a:txBody>
                    <a:bodyPr/>
                    <a:lstStyle/>
                    <a:p>
                      <a:pPr>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多项定语次序不当</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endParaRPr lang="zh-CN"/>
                    </a:p>
                  </a:txBody>
                  <a:tcPr marL="53975" marR="53975" marT="0" marB="0" anchor="ctr">
                    <a:blipFill>
                      <a:blip r:embed="rId1"/>
                      <a:stretch>
                        <a:fillRect l="-10949" t="-12332" r="-27873" b="-3753"/>
                      </a:stretch>
                    </a:blipFill>
                  </a:tcPr>
                </a:tc>
                <a:tc>
                  <a:txBody>
                    <a:bodyPr/>
                    <a:lstStyle/>
                    <a:p>
                      <a:pPr marL="0" indent="0">
                        <a:lnSpc>
                          <a:spcPct val="100000"/>
                        </a:lnSpc>
                        <a:spcAft>
                          <a:spcPts val="0"/>
                        </a:spcAft>
                        <a:buNone/>
                      </a:pPr>
                      <a:r>
                        <a:rPr lang="en-US" altLang="zh-CN" sz="4400" kern="100" dirty="0">
                          <a:solidFill>
                            <a:schemeClr val="tx1"/>
                          </a:solidFill>
                          <a:latin typeface="微软雅黑" panose="020B0503020204020204" pitchFamily="34" charset="-122"/>
                          <a:ea typeface="微软雅黑" panose="020B0503020204020204" pitchFamily="34" charset="-122"/>
                        </a:rPr>
                        <a:t>1. [2018·</a:t>
                      </a:r>
                      <a:r>
                        <a:rPr lang="zh-CN" altLang="en-US" sz="4400" kern="100" dirty="0">
                          <a:solidFill>
                            <a:schemeClr val="tx1"/>
                          </a:solidFill>
                          <a:latin typeface="微软雅黑" panose="020B0503020204020204" pitchFamily="34" charset="-122"/>
                          <a:ea typeface="微软雅黑" panose="020B0503020204020204" pitchFamily="34" charset="-122"/>
                        </a:rPr>
                        <a:t>天津卷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无论是在天津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还是在比赛现场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都有支持热爱天津女排的一批球迷与这支队伍同呼吸共命运。</a:t>
                      </a:r>
                      <a:r>
                        <a:rPr lang="en-US" altLang="zh-CN" sz="4400" kern="100" dirty="0">
                          <a:solidFill>
                            <a:schemeClr val="tx1"/>
                          </a:solidFill>
                          <a:latin typeface="微软雅黑" panose="020B0503020204020204" pitchFamily="34" charset="-122"/>
                          <a:ea typeface="微软雅黑" panose="020B0503020204020204" pitchFamily="34" charset="-122"/>
                        </a:rPr>
                        <a:t>  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70602"/>
            <a:ext cx="20002640" cy="886781"/>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类型一　语序不当</a:t>
            </a:r>
            <a:endParaRPr lang="zh-CN" altLang="en-US" sz="4400" b="1" dirty="0">
              <a:latin typeface="微软雅黑" panose="020B0503020204020204" pitchFamily="34" charset="-122"/>
              <a:ea typeface="微软雅黑" panose="020B0503020204020204" pitchFamily="34" charset="-122"/>
            </a:endParaRPr>
          </a:p>
        </p:txBody>
      </p:sp>
      <p:pic>
        <p:nvPicPr>
          <p:cNvPr id="158725"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多项定语次序不当。应把“支持热爱天津女排的一批球迷”改为“一批支持热爱天津女排的球迷”。</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808886" y="3875068"/>
          <a:ext cx="20002640" cy="7376160"/>
        </p:xfrm>
        <a:graphic>
          <a:graphicData uri="http://schemas.openxmlformats.org/drawingml/2006/table">
            <a:tbl>
              <a:tblPr>
                <a:tableStyleId>{5940675A-B579-460E-94D1-54222C63F5DA}</a:tableStyleId>
              </a:tblPr>
              <a:tblGrid>
                <a:gridCol w="1611376"/>
                <a:gridCol w="12344948"/>
                <a:gridCol w="6046316"/>
              </a:tblGrid>
              <a:tr h="6072230">
                <a:tc>
                  <a:txBody>
                    <a:bodyPr/>
                    <a:lstStyle/>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多项状语顺序排列不当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　多项状语的排列顺序通常是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时间状语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处所状语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情态或对象状语。其排列顺序通常是</a:t>
                      </a:r>
                      <a:r>
                        <a:rPr lang="en-US" altLang="zh-CN" sz="4400" kern="100" dirty="0">
                          <a:solidFill>
                            <a:schemeClr val="tx1"/>
                          </a:solidFill>
                          <a:latin typeface="微软雅黑" panose="020B0503020204020204" pitchFamily="34" charset="-122"/>
                          <a:ea typeface="微软雅黑" panose="020B0503020204020204" pitchFamily="34" charset="-122"/>
                        </a:rPr>
                        <a:t>:①</a:t>
                      </a:r>
                      <a:r>
                        <a:rPr lang="zh-CN" altLang="en-US" sz="4400" kern="100" dirty="0">
                          <a:solidFill>
                            <a:schemeClr val="tx1"/>
                          </a:solidFill>
                          <a:latin typeface="微软雅黑" panose="020B0503020204020204" pitchFamily="34" charset="-122"/>
                          <a:ea typeface="微软雅黑" panose="020B0503020204020204" pitchFamily="34" charset="-122"/>
                        </a:rPr>
                        <a:t>表目的或原因的介宾短语</a:t>
                      </a:r>
                      <a:r>
                        <a:rPr lang="en-US" altLang="zh-CN" sz="4400" kern="100" dirty="0">
                          <a:solidFill>
                            <a:schemeClr val="tx1"/>
                          </a:solidFill>
                          <a:latin typeface="微软雅黑" panose="020B0503020204020204" pitchFamily="34" charset="-122"/>
                          <a:ea typeface="微软雅黑" panose="020B0503020204020204" pitchFamily="34" charset="-122"/>
                        </a:rPr>
                        <a:t>;②</a:t>
                      </a:r>
                      <a:r>
                        <a:rPr lang="zh-CN" altLang="en-US" sz="4400" kern="100" dirty="0">
                          <a:solidFill>
                            <a:schemeClr val="tx1"/>
                          </a:solidFill>
                          <a:latin typeface="微软雅黑" panose="020B0503020204020204" pitchFamily="34" charset="-122"/>
                          <a:ea typeface="微软雅黑" panose="020B0503020204020204" pitchFamily="34" charset="-122"/>
                        </a:rPr>
                        <a:t>时间状语</a:t>
                      </a:r>
                      <a:r>
                        <a:rPr lang="en-US" altLang="zh-CN" sz="4400" kern="100" dirty="0">
                          <a:solidFill>
                            <a:schemeClr val="tx1"/>
                          </a:solidFill>
                          <a:latin typeface="微软雅黑" panose="020B0503020204020204" pitchFamily="34" charset="-122"/>
                          <a:ea typeface="微软雅黑" panose="020B0503020204020204" pitchFamily="34" charset="-122"/>
                        </a:rPr>
                        <a:t>;③</a:t>
                      </a:r>
                      <a:r>
                        <a:rPr lang="zh-CN" altLang="en-US" sz="4400" kern="100" dirty="0">
                          <a:solidFill>
                            <a:schemeClr val="tx1"/>
                          </a:solidFill>
                          <a:latin typeface="微软雅黑" panose="020B0503020204020204" pitchFamily="34" charset="-122"/>
                          <a:ea typeface="微软雅黑" panose="020B0503020204020204" pitchFamily="34" charset="-122"/>
                        </a:rPr>
                        <a:t>处所状语</a:t>
                      </a:r>
                      <a:r>
                        <a:rPr lang="en-US" altLang="zh-CN" sz="4400" kern="100" dirty="0">
                          <a:solidFill>
                            <a:schemeClr val="tx1"/>
                          </a:solidFill>
                          <a:latin typeface="微软雅黑" panose="020B0503020204020204" pitchFamily="34" charset="-122"/>
                          <a:ea typeface="微软雅黑" panose="020B0503020204020204" pitchFamily="34" charset="-122"/>
                        </a:rPr>
                        <a:t>;④</a:t>
                      </a:r>
                      <a:r>
                        <a:rPr lang="zh-CN" altLang="en-US" sz="4400" kern="100" dirty="0">
                          <a:solidFill>
                            <a:schemeClr val="tx1"/>
                          </a:solidFill>
                          <a:latin typeface="微软雅黑" panose="020B0503020204020204" pitchFamily="34" charset="-122"/>
                          <a:ea typeface="微软雅黑" panose="020B0503020204020204" pitchFamily="34" charset="-122"/>
                        </a:rPr>
                        <a:t>范围副词做状语</a:t>
                      </a:r>
                      <a:r>
                        <a:rPr lang="en-US" altLang="zh-CN" sz="4400" kern="100" dirty="0">
                          <a:solidFill>
                            <a:schemeClr val="tx1"/>
                          </a:solidFill>
                          <a:latin typeface="微软雅黑" panose="020B0503020204020204" pitchFamily="34" charset="-122"/>
                          <a:ea typeface="微软雅黑" panose="020B0503020204020204" pitchFamily="34" charset="-122"/>
                        </a:rPr>
                        <a:t>;⑤</a:t>
                      </a:r>
                      <a:r>
                        <a:rPr lang="zh-CN" altLang="en-US" sz="4400" kern="100" dirty="0">
                          <a:solidFill>
                            <a:schemeClr val="tx1"/>
                          </a:solidFill>
                          <a:latin typeface="微软雅黑" panose="020B0503020204020204" pitchFamily="34" charset="-122"/>
                          <a:ea typeface="微软雅黑" panose="020B0503020204020204" pitchFamily="34" charset="-122"/>
                        </a:rPr>
                        <a:t>表情态的形容词做状语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应靠近中心语</a:t>
                      </a:r>
                      <a:r>
                        <a:rPr lang="en-US" altLang="zh-CN" sz="4400" kern="100" dirty="0">
                          <a:solidFill>
                            <a:schemeClr val="tx1"/>
                          </a:solidFill>
                          <a:latin typeface="微软雅黑" panose="020B0503020204020204" pitchFamily="34" charset="-122"/>
                          <a:ea typeface="微软雅黑" panose="020B0503020204020204" pitchFamily="34" charset="-122"/>
                        </a:rPr>
                        <a:t>);⑥</a:t>
                      </a:r>
                      <a:r>
                        <a:rPr lang="zh-CN" altLang="en-US" sz="4400" kern="100" dirty="0">
                          <a:solidFill>
                            <a:schemeClr val="tx1"/>
                          </a:solidFill>
                          <a:latin typeface="微软雅黑" panose="020B0503020204020204" pitchFamily="34" charset="-122"/>
                          <a:ea typeface="微软雅黑" panose="020B0503020204020204" pitchFamily="34" charset="-122"/>
                        </a:rPr>
                        <a:t>表对象的介词短语做状语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应和中心语紧连在一起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例如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那位失主为表谢意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表目的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昨天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表时间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在电视台</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表处所</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又</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副词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诚挚地</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形容词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为他</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表对象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点了一首歌。</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在高考试题中出现的往往是某一个状语的顺序不当</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2. 《</a:t>
                      </a:r>
                      <a:r>
                        <a:rPr lang="zh-CN" altLang="en-US" sz="4400" kern="100" dirty="0">
                          <a:solidFill>
                            <a:schemeClr val="tx1"/>
                          </a:solidFill>
                          <a:latin typeface="微软雅黑" panose="020B0503020204020204" pitchFamily="34" charset="-122"/>
                          <a:ea typeface="微软雅黑" panose="020B0503020204020204" pitchFamily="34" charset="-122"/>
                        </a:rPr>
                        <a:t>四川省农村扶贫开发条例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是首次四川针对贫困人群制定的地方性法规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将精准扶贫确定为重要原则</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从最贫困村户入手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让老乡过上好日子。</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00000"/>
                        </a:lnSpc>
                        <a:spcAft>
                          <a:spcPts val="0"/>
                        </a:spcAft>
                      </a:pP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sp>
        <p:nvSpPr>
          <p:cNvPr id="14" name="TextBox 13"/>
          <p:cNvSpPr txBox="1"/>
          <p:nvPr/>
        </p:nvSpPr>
        <p:spPr>
          <a:xfrm>
            <a:off x="19096882" y="287991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多项状语顺序排列不当。将“首次四川”改为“四川首次”。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5" name="表格 14"/>
          <p:cNvGraphicFramePr>
            <a:graphicFrameLocks noGrp="1"/>
          </p:cNvGraphicFramePr>
          <p:nvPr/>
        </p:nvGraphicFramePr>
        <p:xfrm>
          <a:off x="2039483" y="3917107"/>
          <a:ext cx="19859764" cy="7928229"/>
        </p:xfrm>
        <a:graphic>
          <a:graphicData uri="http://schemas.openxmlformats.org/drawingml/2006/table">
            <a:tbl>
              <a:tblPr>
                <a:tableStyleId>{5940675A-B579-460E-94D1-54222C63F5DA}</a:tableStyleId>
              </a:tblPr>
              <a:tblGrid>
                <a:gridCol w="1578094"/>
                <a:gridCol w="11840964"/>
                <a:gridCol w="6440706"/>
              </a:tblGrid>
              <a:tr h="3592311">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定语、状语错位　</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en-US" altLang="zh-CN" sz="4400" kern="100" dirty="0">
                          <a:solidFill>
                            <a:schemeClr val="tx1"/>
                          </a:solidFill>
                          <a:latin typeface="微软雅黑" panose="020B0503020204020204" pitchFamily="34" charset="-122"/>
                          <a:ea typeface="微软雅黑" panose="020B0503020204020204" pitchFamily="34" charset="-122"/>
                        </a:rPr>
                        <a:t>(1)</a:t>
                      </a:r>
                      <a:r>
                        <a:rPr lang="zh-CN" altLang="en-US" sz="4400" kern="100" dirty="0">
                          <a:solidFill>
                            <a:schemeClr val="tx1"/>
                          </a:solidFill>
                          <a:latin typeface="微软雅黑" panose="020B0503020204020204" pitchFamily="34" charset="-122"/>
                          <a:ea typeface="微软雅黑" panose="020B0503020204020204" pitchFamily="34" charset="-122"/>
                        </a:rPr>
                        <a:t>定语误放在状语位置上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如何进行人事制度改革的问题在全校教职工中热烈地引起了讨论。”这句中“热烈”应修饰“讨论”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即“热烈地引起了讨论”应改为“引起了热烈的讨论”。</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a:t>
                      </a:r>
                      <a:r>
                        <a:rPr lang="en-US" altLang="zh-CN" sz="4400" kern="100" dirty="0">
                          <a:solidFill>
                            <a:schemeClr val="tx1"/>
                          </a:solidFill>
                          <a:latin typeface="微软雅黑" panose="020B0503020204020204" pitchFamily="34" charset="-122"/>
                          <a:ea typeface="微软雅黑" panose="020B0503020204020204" pitchFamily="34" charset="-122"/>
                        </a:rPr>
                        <a:t>(2)</a:t>
                      </a:r>
                      <a:r>
                        <a:rPr lang="zh-CN" altLang="en-US" sz="4400" kern="100" dirty="0">
                          <a:solidFill>
                            <a:schemeClr val="tx1"/>
                          </a:solidFill>
                          <a:latin typeface="微软雅黑" panose="020B0503020204020204" pitchFamily="34" charset="-122"/>
                          <a:ea typeface="微软雅黑" panose="020B0503020204020204" pitchFamily="34" charset="-122"/>
                        </a:rPr>
                        <a:t>状语误放在定语位置上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在职工代表大会上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我们向厂方提出了关于工资制度改革的明确意见。”这句中 “明确”应做状语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修饰“提出”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而不是做定语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修饰“意见”。因此</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应把“明确”放在“提出”之前</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 </a:t>
                      </a:r>
                      <a:r>
                        <a:rPr lang="zh-CN" altLang="en-US" sz="4400" kern="100" dirty="0">
                          <a:solidFill>
                            <a:schemeClr val="tx1"/>
                          </a:solidFill>
                          <a:latin typeface="微软雅黑" panose="020B0503020204020204" pitchFamily="34" charset="-122"/>
                          <a:ea typeface="微软雅黑" panose="020B0503020204020204" pitchFamily="34" charset="-122"/>
                        </a:rPr>
                        <a:t>这次发展论坛在上海举行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参加论坛的中外各界人士在论坛期间就环境保护、人才培养、普及教育等众多议题为期两天发表意见并进行各种交流。</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102461" y="3070662"/>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定语、状语错位。原句中的状语“为期两天”应该在句中做定语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即“为期两天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加‘的’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应放在“发展论坛”之前。另外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论坛期间”是个简省句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规范的说法应该是“论坛活动期间”。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5" name="表格 14"/>
          <p:cNvGraphicFramePr>
            <a:graphicFrameLocks noGrp="1"/>
          </p:cNvGraphicFramePr>
          <p:nvPr/>
        </p:nvGraphicFramePr>
        <p:xfrm>
          <a:off x="1999119" y="4428902"/>
          <a:ext cx="19812407" cy="5947001"/>
        </p:xfrm>
        <a:graphic>
          <a:graphicData uri="http://schemas.openxmlformats.org/drawingml/2006/table">
            <a:tbl>
              <a:tblPr>
                <a:tableStyleId>{5940675A-B579-460E-94D1-54222C63F5DA}</a:tableStyleId>
              </a:tblPr>
              <a:tblGrid>
                <a:gridCol w="1913698"/>
                <a:gridCol w="8101078"/>
                <a:gridCol w="9797631"/>
              </a:tblGrid>
              <a:tr h="5947001">
                <a:tc>
                  <a:txBody>
                    <a:bodyPr/>
                    <a:lstStyle/>
                    <a:p>
                      <a:pPr marL="0" algn="ctr" defTabSz="2118995" rtl="0" eaLnBrk="1" latinLnBrk="0" hangingPunct="1">
                        <a:lnSpc>
                          <a:spcPct val="100000"/>
                        </a:lnSpc>
                        <a:spcAft>
                          <a:spcPts val="0"/>
                        </a:spcAft>
                      </a:pPr>
                      <a:r>
                        <a:rPr lang="zh-CN" altLang="en-US" sz="4400" kern="100" dirty="0">
                          <a:latin typeface="微软雅黑" panose="020B0503020204020204" pitchFamily="34" charset="-122"/>
                          <a:ea typeface="微软雅黑" panose="020B0503020204020204" pitchFamily="34" charset="-122"/>
                        </a:rPr>
                        <a:t>多项谓语排列顺序不当</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zh-CN" sz="4400" kern="100" dirty="0">
                          <a:latin typeface="微软雅黑" panose="020B0503020204020204" pitchFamily="34" charset="-122"/>
                          <a:ea typeface="微软雅黑" panose="020B0503020204020204" pitchFamily="34" charset="-122"/>
                        </a:rPr>
                        <a:t>　</a:t>
                      </a:r>
                      <a:r>
                        <a:rPr lang="zh-CN" altLang="en-US" sz="4400" kern="100" dirty="0">
                          <a:latin typeface="微软雅黑" panose="020B0503020204020204" pitchFamily="34" charset="-122"/>
                          <a:ea typeface="微软雅黑" panose="020B0503020204020204" pitchFamily="34" charset="-122"/>
                        </a:rPr>
                        <a:t>　多项谓语一般要按照某种逻辑关系排列</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因为逻辑关系强调的是表达应符合人们的认识规律</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表意要符合情理和生活事实</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如果不按照逻辑关系排列</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就会犯不合逻辑的错误</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latin typeface="微软雅黑" panose="020B0503020204020204" pitchFamily="34" charset="-122"/>
                          <a:ea typeface="微软雅黑" panose="020B0503020204020204" pitchFamily="34" charset="-122"/>
                        </a:rPr>
                        <a:t>4. </a:t>
                      </a:r>
                      <a:r>
                        <a:rPr lang="zh-CN" altLang="en-US" sz="4400" kern="100" dirty="0">
                          <a:latin typeface="微软雅黑" panose="020B0503020204020204" pitchFamily="34" charset="-122"/>
                          <a:ea typeface="微软雅黑" panose="020B0503020204020204" pitchFamily="34" charset="-122"/>
                        </a:rPr>
                        <a:t>今年广东天气形势复杂</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西江、北江可能出现五年一遇的洪水</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省政府要求各地立足防大汛、抢大险、抗大旱</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排查在前</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排险在前</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预警在前</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确保群众的生命财产安全。</a:t>
                      </a:r>
                      <a:r>
                        <a:rPr lang="en-US" altLang="zh-CN" sz="4400" kern="100" dirty="0">
                          <a:latin typeface="微软雅黑" panose="020B0503020204020204" pitchFamily="34" charset="-122"/>
                          <a:ea typeface="微软雅黑" panose="020B0503020204020204" pitchFamily="34" charset="-122"/>
                        </a:rPr>
                        <a:t>______________________________________</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096882" y="294637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多项谓语排列顺序不当。“排查在前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排险在前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预警在前”应改为“预警在前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排查在前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排险在前”。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5" name="表格 14"/>
          <p:cNvGraphicFramePr>
            <a:graphicFrameLocks noGrp="1"/>
          </p:cNvGraphicFramePr>
          <p:nvPr/>
        </p:nvGraphicFramePr>
        <p:xfrm>
          <a:off x="1872532" y="4428907"/>
          <a:ext cx="19938993" cy="5177572"/>
        </p:xfrm>
        <a:graphic>
          <a:graphicData uri="http://schemas.openxmlformats.org/drawingml/2006/table">
            <a:tbl>
              <a:tblPr>
                <a:tableStyleId>{5940675A-B579-460E-94D1-54222C63F5DA}</a:tableStyleId>
              </a:tblPr>
              <a:tblGrid>
                <a:gridCol w="2125745"/>
                <a:gridCol w="8062398"/>
                <a:gridCol w="9750850"/>
              </a:tblGrid>
              <a:tr h="5177572">
                <a:tc>
                  <a:txBody>
                    <a:bodyPr/>
                    <a:lstStyle/>
                    <a:p>
                      <a:pPr marL="0" algn="ctr" defTabSz="2118995" rtl="0" eaLnBrk="1" latinLnBrk="0" hangingPunct="1">
                        <a:lnSpc>
                          <a:spcPct val="100000"/>
                        </a:lnSpc>
                        <a:spcAft>
                          <a:spcPts val="0"/>
                        </a:spcAft>
                      </a:pPr>
                      <a:r>
                        <a:rPr lang="zh-CN" altLang="en-US" sz="4400" kern="100" dirty="0">
                          <a:latin typeface="微软雅黑" panose="020B0503020204020204" pitchFamily="34" charset="-122"/>
                          <a:ea typeface="微软雅黑" panose="020B0503020204020204" pitchFamily="34" charset="-122"/>
                        </a:rPr>
                        <a:t>关联词位置不当</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zh-CN" sz="4400" kern="100" dirty="0">
                          <a:latin typeface="微软雅黑" panose="020B0503020204020204" pitchFamily="34" charset="-122"/>
                          <a:ea typeface="微软雅黑" panose="020B0503020204020204" pitchFamily="34" charset="-122"/>
                        </a:rPr>
                        <a:t>　</a:t>
                      </a:r>
                      <a:r>
                        <a:rPr lang="zh-CN" altLang="en-US" sz="4400" kern="100" dirty="0">
                          <a:latin typeface="微软雅黑" panose="020B0503020204020204" pitchFamily="34" charset="-122"/>
                          <a:ea typeface="微软雅黑" panose="020B0503020204020204" pitchFamily="34" charset="-122"/>
                        </a:rPr>
                        <a:t>在复句中</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如果两个分句的主语相同</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那么主语应置于关联词之前</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如果两个分句的主语不同</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第一个分句的主语应放在关联词之后。记忆技巧为主语“同前异后” </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latin typeface="微软雅黑" panose="020B0503020204020204" pitchFamily="34" charset="-122"/>
                          <a:ea typeface="微软雅黑" panose="020B0503020204020204" pitchFamily="34" charset="-122"/>
                        </a:rPr>
                        <a:t>5. [2018·</a:t>
                      </a:r>
                      <a:r>
                        <a:rPr lang="zh-CN" altLang="en-US" sz="4400" kern="100" dirty="0">
                          <a:latin typeface="微软雅黑" panose="020B0503020204020204" pitchFamily="34" charset="-122"/>
                          <a:ea typeface="微软雅黑" panose="020B0503020204020204" pitchFamily="34" charset="-122"/>
                        </a:rPr>
                        <a:t>浙江卷</a:t>
                      </a:r>
                      <a:r>
                        <a:rPr lang="en-US" altLang="zh-CN" sz="4400" kern="100" dirty="0">
                          <a:latin typeface="微软雅黑" panose="020B0503020204020204" pitchFamily="34" charset="-122"/>
                          <a:ea typeface="微软雅黑" panose="020B0503020204020204" pitchFamily="34" charset="-122"/>
                        </a:rPr>
                        <a:t>] </a:t>
                      </a:r>
                      <a:r>
                        <a:rPr lang="zh-CN" altLang="en-US" sz="4400" kern="100" dirty="0">
                          <a:latin typeface="微软雅黑" panose="020B0503020204020204" pitchFamily="34" charset="-122"/>
                          <a:ea typeface="微软雅黑" panose="020B0503020204020204" pitchFamily="34" charset="-122"/>
                        </a:rPr>
                        <a:t>出版社除了将本身的品牌作为吸引受众的内容进行推广</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利用直播、短视频等形式传播外</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图书营销还有在社交平台做线上活动这个必选项。</a:t>
                      </a:r>
                      <a:endParaRPr lang="en-US" altLang="zh-CN" sz="4400" kern="100" dirty="0">
                        <a:latin typeface="微软雅黑" panose="020B0503020204020204" pitchFamily="34" charset="-122"/>
                        <a:ea typeface="微软雅黑" panose="020B0503020204020204" pitchFamily="34" charset="-122"/>
                      </a:endParaRPr>
                    </a:p>
                    <a:p>
                      <a:pPr marL="0" algn="l" defTabSz="2118995" rtl="0" eaLnBrk="1" latinLnBrk="0" hangingPunct="1">
                        <a:lnSpc>
                          <a:spcPct val="100000"/>
                        </a:lnSpc>
                        <a:spcAft>
                          <a:spcPts val="0"/>
                        </a:spcAft>
                      </a:pPr>
                      <a:r>
                        <a:rPr lang="en-US" altLang="zh-CN" sz="4400" kern="100" dirty="0">
                          <a:latin typeface="微软雅黑" panose="020B0503020204020204" pitchFamily="34" charset="-122"/>
                          <a:ea typeface="微软雅黑" panose="020B0503020204020204" pitchFamily="34" charset="-122"/>
                        </a:rPr>
                        <a:t>______________________________________</a:t>
                      </a:r>
                      <a:endParaRPr lang="zh-CN" sz="4400" kern="100" dirty="0">
                        <a:solidFill>
                          <a:schemeClr val="dk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096882" y="294637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关联词位置不当。前后分句的主语不一致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应该将“除了”移到“出版社”之前。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6066661"/>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依次填入文中横线上的词语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全都恰当的一项是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遐想　限制　亢奋不已　源源不断</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联想　限制　亢奋不已　不绝如缕</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遐想　制约　兴奋不已　不绝如缕</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联想　制约　兴奋不已　源源不断</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2" name="表格 11"/>
          <p:cNvGraphicFramePr>
            <a:graphicFrameLocks noGrp="1"/>
          </p:cNvGraphicFramePr>
          <p:nvPr/>
        </p:nvGraphicFramePr>
        <p:xfrm>
          <a:off x="2074688" y="3910360"/>
          <a:ext cx="20370472" cy="4911029"/>
        </p:xfrm>
        <a:graphic>
          <a:graphicData uri="http://schemas.openxmlformats.org/drawingml/2006/table">
            <a:tbl>
              <a:tblPr>
                <a:tableStyleId>{5940675A-B579-460E-94D1-54222C63F5DA}</a:tableStyleId>
              </a:tblPr>
              <a:tblGrid>
                <a:gridCol w="1635585"/>
                <a:gridCol w="9107475"/>
                <a:gridCol w="9627412"/>
              </a:tblGrid>
              <a:tr h="4911029">
                <a:tc>
                  <a:txBody>
                    <a:bodyPr/>
                    <a:lstStyle/>
                    <a:p>
                      <a:pPr marL="0" algn="l"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前后呼应不当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有时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选项中会出现两组有对应关系的并列短语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句子</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如果其中某组并列短语中的词语顺序颠倒</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就会产生呼应不当的错误</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6. </a:t>
                      </a:r>
                      <a:r>
                        <a:rPr lang="zh-CN" altLang="en-US" sz="4400" kern="100" dirty="0">
                          <a:solidFill>
                            <a:schemeClr val="tx1"/>
                          </a:solidFill>
                          <a:latin typeface="微软雅黑" panose="020B0503020204020204" pitchFamily="34" charset="-122"/>
                          <a:ea typeface="微软雅黑" panose="020B0503020204020204" pitchFamily="34" charset="-122"/>
                        </a:rPr>
                        <a:t>对调整工资、发放资金、提高职工的福利待遇等问题</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文章从理论上和政策上做了详细的规定和深刻的说明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具有极强的指导意义和可操作性。</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730516" y="270071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前后呼应不当。根据表意的合理性原则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深刻的说明”对应的应该是“理论”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详细的规定”对应的应该是“政策”。应把“理论”和“政策”的位置互换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或者把“详细的规定”和“深刻的说明”的位置互换。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74688" y="3910360"/>
          <a:ext cx="20370472" cy="6495201"/>
        </p:xfrm>
        <a:graphic>
          <a:graphicData uri="http://schemas.openxmlformats.org/drawingml/2006/table">
            <a:tbl>
              <a:tblPr>
                <a:tableStyleId>{5940675A-B579-460E-94D1-54222C63F5DA}</a:tableStyleId>
              </a:tblPr>
              <a:tblGrid>
                <a:gridCol w="1635585"/>
                <a:gridCol w="9395507"/>
                <a:gridCol w="9339380"/>
              </a:tblGrid>
              <a:tr h="6495201">
                <a:tc>
                  <a:txBody>
                    <a:bodyPr/>
                    <a:lstStyle/>
                    <a:p>
                      <a:pPr marL="0" algn="l"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主客体颠倒</a:t>
                      </a:r>
                      <a:r>
                        <a:rPr lang="zh-CN" sz="4400" kern="100" dirty="0">
                          <a:solidFill>
                            <a:schemeClr val="tx1"/>
                          </a:solidFill>
                          <a:latin typeface="微软雅黑" panose="020B0503020204020204" pitchFamily="34" charset="-122"/>
                          <a:ea typeface="微软雅黑" panose="020B0503020204020204" pitchFamily="34" charset="-122"/>
                        </a:rPr>
                        <a:t>　</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所谓主客体颠倒是指一个句子中所陈述的主体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陈述对象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与客体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被陈述的对象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的位置相互颠倒</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是语序不当的一种。在遣词造句时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主宾关系往往通过介词“对、对于、和、与”等来反映</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介词常引出对象。按常理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介词前是主体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介词后是客体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即只能是人对物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或主观对客观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若颠倒过来就有悖常理</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7. </a:t>
                      </a:r>
                      <a:r>
                        <a:rPr lang="zh-CN" altLang="en-US" sz="4400" kern="100" dirty="0">
                          <a:solidFill>
                            <a:schemeClr val="tx1"/>
                          </a:solidFill>
                          <a:latin typeface="微软雅黑" panose="020B0503020204020204" pitchFamily="34" charset="-122"/>
                          <a:ea typeface="微软雅黑" panose="020B0503020204020204" pitchFamily="34" charset="-122"/>
                        </a:rPr>
                        <a:t>鸦片战争以来的中国近代史</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对于大多数中学生是比较熟悉的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重大的历史事件都能说得一清二楚。</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730516" y="270071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31166" y="3420789"/>
            <a:ext cx="20145516" cy="540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71374" y="3579384"/>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主客体颠倒。主体“大多数中学生”和客体“鸦片战争以来的中国近代史”颠倒了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应改为“大多数中学生对于鸦片战争以来的中国近代史是比较熟悉的”。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94639" y="3589316"/>
          <a:ext cx="19800000" cy="4424448"/>
        </p:xfrm>
        <a:graphic>
          <a:graphicData uri="http://schemas.openxmlformats.org/drawingml/2006/table">
            <a:tbl>
              <a:tblPr>
                <a:tableStyleId>{5940675A-B579-460E-94D1-54222C63F5DA}</a:tableStyleId>
              </a:tblPr>
              <a:tblGrid>
                <a:gridCol w="2227479"/>
                <a:gridCol w="8423063"/>
                <a:gridCol w="9149458"/>
              </a:tblGrid>
              <a:tr h="4424448">
                <a:tc>
                  <a:txBody>
                    <a:bodyPr/>
                    <a:lstStyle/>
                    <a:p>
                      <a:pPr marL="0" algn="ctr"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修饰语与中心语位置不当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修饰语与中心语的位置互相颠倒</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也就是把修饰语当作中心语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把中心语当作修饰语</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8. </a:t>
                      </a:r>
                      <a:r>
                        <a:rPr lang="zh-CN" altLang="en-US" sz="4400" kern="100" dirty="0">
                          <a:solidFill>
                            <a:schemeClr val="tx1"/>
                          </a:solidFill>
                          <a:latin typeface="微软雅黑" panose="020B0503020204020204" pitchFamily="34" charset="-122"/>
                          <a:ea typeface="微软雅黑" panose="020B0503020204020204" pitchFamily="34" charset="-122"/>
                        </a:rPr>
                        <a:t>前几年纽约市颁布了一项禁令关于禁止超市、流动贩卖车、电影院、熟食店等销售大剂量含糖饮料</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以控制日益严重的肥胖现象。</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092386" y="277171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1880324" y="8969773"/>
            <a:ext cx="20359831" cy="28058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9128367"/>
            <a:ext cx="20142849"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修饰语与中心语位置不当。从句意来看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禁令”是中心语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饮料”是修饰语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句中将两者位置弄反了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可将“禁令”移至“饮料”后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并在“饮料”后加“的”。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2" name="表格 11"/>
          <p:cNvGraphicFramePr>
            <a:graphicFrameLocks noGrp="1"/>
          </p:cNvGraphicFramePr>
          <p:nvPr/>
        </p:nvGraphicFramePr>
        <p:xfrm>
          <a:off x="2094638" y="3589315"/>
          <a:ext cx="20011184" cy="4583991"/>
        </p:xfrm>
        <a:graphic>
          <a:graphicData uri="http://schemas.openxmlformats.org/drawingml/2006/table">
            <a:tbl>
              <a:tblPr>
                <a:tableStyleId>{5940675A-B579-460E-94D1-54222C63F5DA}</a:tableStyleId>
              </a:tblPr>
              <a:tblGrid>
                <a:gridCol w="1887142"/>
                <a:gridCol w="8876997"/>
                <a:gridCol w="9247045"/>
              </a:tblGrid>
              <a:tr h="4583991">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并列词语或短语顺序不当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一个分句中有并列的词语或短语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这些并列词语或短语之间有时间、空间、范围大小、情感变化过程、数目常规等关系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如果顺序不当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就会造成不合逻辑、失去照应等问题</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9. </a:t>
                      </a:r>
                      <a:r>
                        <a:rPr lang="zh-CN" altLang="en-US" sz="4400" kern="100" dirty="0">
                          <a:solidFill>
                            <a:schemeClr val="tx1"/>
                          </a:solidFill>
                          <a:latin typeface="微软雅黑" panose="020B0503020204020204" pitchFamily="34" charset="-122"/>
                          <a:ea typeface="微软雅黑" panose="020B0503020204020204" pitchFamily="34" charset="-122"/>
                        </a:rPr>
                        <a:t>一种观念只有被人们普遍接受、理解和掌握并转化为整个社会的群体意识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才能成为人们自觉遵守和奉行的准则。</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00000"/>
                        </a:lnSpc>
                        <a:spcAft>
                          <a:spcPts val="0"/>
                        </a:spcAft>
                      </a:pP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092386" y="277171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2034412" y="8850651"/>
            <a:ext cx="20145516" cy="23470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74620" y="9009245"/>
            <a:ext cx="1993120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并列词语顺序不当。应为“理解、接受”。</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872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504825" cy="200025"/>
          </a:xfrm>
          <a:prstGeom prst="rect">
            <a:avLst/>
          </a:prstGeom>
          <a:noFill/>
        </p:spPr>
      </p:pic>
      <p:pic>
        <p:nvPicPr>
          <p:cNvPr id="15872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14375" cy="200025"/>
          </a:xfrm>
          <a:prstGeom prst="rect">
            <a:avLst/>
          </a:prstGeom>
          <a:noFill/>
        </p:spPr>
      </p:pic>
      <p:pic>
        <p:nvPicPr>
          <p:cNvPr id="15872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pic>
        <p:nvPicPr>
          <p:cNvPr id="158721"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0"/>
            <a:ext cx="200025" cy="200025"/>
          </a:xfrm>
          <a:prstGeom prst="rect">
            <a:avLst/>
          </a:prstGeom>
          <a:noFill/>
        </p:spPr>
      </p:pic>
      <p:graphicFrame>
        <p:nvGraphicFramePr>
          <p:cNvPr id="12" name="表格 11"/>
          <p:cNvGraphicFramePr>
            <a:graphicFrameLocks noGrp="1"/>
          </p:cNvGraphicFramePr>
          <p:nvPr/>
        </p:nvGraphicFramePr>
        <p:xfrm>
          <a:off x="2069685" y="3731877"/>
          <a:ext cx="19670403" cy="3937379"/>
        </p:xfrm>
        <a:graphic>
          <a:graphicData uri="http://schemas.openxmlformats.org/drawingml/2006/table">
            <a:tbl>
              <a:tblPr>
                <a:tableStyleId>{5940675A-B579-460E-94D1-54222C63F5DA}</a:tableStyleId>
              </a:tblPr>
              <a:tblGrid>
                <a:gridCol w="1579375"/>
                <a:gridCol w="9001456"/>
                <a:gridCol w="9089572"/>
              </a:tblGrid>
              <a:tr h="3937379">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分句间内容次序颠倒</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一个句子由几个分句组成</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各分句之间常有主次、轻重、因果、承接、递进关系。如果颠倒了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就会造成分句间次序不当的问题。最常见的是把递进关系变成“递退” 关系</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10. </a:t>
                      </a:r>
                      <a:r>
                        <a:rPr lang="zh-CN" altLang="en-US" sz="4400" kern="100" dirty="0">
                          <a:solidFill>
                            <a:schemeClr val="tx1"/>
                          </a:solidFill>
                          <a:latin typeface="微软雅黑" panose="020B0503020204020204" pitchFamily="34" charset="-122"/>
                          <a:ea typeface="微软雅黑" panose="020B0503020204020204" pitchFamily="34" charset="-122"/>
                        </a:rPr>
                        <a:t>如何引导有运动天赋的青少年热爱并且投身于滑雪运动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从而培养这些青少年对滑雪运动的兴趣</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是北京冬奥申委正在关注的问题。</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025444" y="2946374"/>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1880324" y="8812801"/>
            <a:ext cx="20145516" cy="2304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0532" y="8971396"/>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分句间内容次序颠倒。应改为“如何培养有运动天赋的青少年对滑雪运动的兴趣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从而引导这些青少年热爱并且投身于滑雪运动”。</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144967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11.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我旁听过陈寅恪先生的“佛经翻译文学”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参考书用的是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六祖坛经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他都是讲课时先把材料写在黑板上</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然后对地名和人名更是特别注意</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再根据材料进行考证分析。</a:t>
            </a:r>
            <a:r>
              <a:rPr lang="zh-CN" altLang="en-US" sz="4400" dirty="0">
                <a:latin typeface="微软雅黑" panose="020B0503020204020204" pitchFamily="34" charset="-122"/>
                <a:ea typeface="微软雅黑" panose="020B0503020204020204" pitchFamily="34" charset="-122"/>
              </a:rPr>
              <a:t>他的分析细入毫发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如剥蕉叶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愈剥愈细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愈剥愈深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所有的分析都实事求是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不武断、不夸大、不歪曲、不附会、不断章取义。他仿佛引导我们走在山阴道上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山重水复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柳暗花明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最终豁然开朗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把我们引上阳关大道。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他都是讲课时先把材料写在黑板上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对地名和人名更是特别注意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然后再根据材料进行考证分析。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他都是讲课时先把材料写在黑板上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然后再根据材料进行考证分析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对地名和人名更是特别注意。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594572" y="7019480"/>
            <a:ext cx="20432541" cy="48262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36175" y="7222702"/>
            <a:ext cx="1993120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画线语句有两处错误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一是状语的位置不当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讲课时”应放在主语“他”和谓语“都是”之间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二是逻辑顺序不当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然后”“再”之后的内容顺序不当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应是先“根据材料进行考证分析”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再说“对地名和人名更是特别注意”。四个选项中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项将两处语病修改正确。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68"/>
          <p:cNvSpPr txBox="1"/>
          <p:nvPr/>
        </p:nvSpPr>
        <p:spPr>
          <a:xfrm>
            <a:off x="1769226" y="2901921"/>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他讲课时都是先把材料写在黑板上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然后再根据材料进行考证分析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对地名和人名更是特别注意。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他讲课时都是先把材料写在黑板上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对地名和人名更是特别注意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然后再根据材料进行考证分析。</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12.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当人类信息以指数级别爆炸式增长时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我们需要有能深度学习的人工智能为我们提供有力协助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帮助我们让人类生活更加便捷轻松。</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虽然现在所学的一些专业课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对我们很陌生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学起来比较吃力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不过我相信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在老师的帮助下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只要下苦功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就一定能够学好。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锦”是一种丝织品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在古代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由于珍贵的原材料、烦琐的生产工艺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这种丝织品数量有限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是达官贵人才能享用的时尚奢侈品。</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我国首座自主建造、设计、开发的第六代深水半潜式钻井平台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在我国南海海域正式开钻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标志着我国海洋石油工业深水战略迈出了实质性步伐。</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737448" y="3136915"/>
            <a:ext cx="20085752" cy="8207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01446" y="3348782"/>
            <a:ext cx="19540050"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包括熟语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的能力。遐想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悠远地思索或想象。联想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由于某人或某事物而想起其他相关的人或事物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由于某概念而引起其他相关的概念。制约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甲事物本身的存在和变化以乙事物的存在和变化为条件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则甲事物为乙事物所制约。侧重于客观条件之间的相互联系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是双向的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语意较轻。限制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规定范围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不许超过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规定的范围。侧重于外部力量的限制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是单向的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语意较重。兴奋不已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因为受到外界某种信息的刺激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振奋并激动。亢奋不已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形容极度兴奋。源源不断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形容接连不断。不绝如缕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多形容局面危急或声音细微悠长。</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69728" y="2988742"/>
            <a:ext cx="19954550" cy="72443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94638" y="3660754"/>
            <a:ext cx="1969892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主客体颠倒。应为“我们对现在所学的一些专业课很陌生”。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修饰语与中心语位置不当。将“珍贵的原材料、烦琐的生产工艺”改为“原材料珍贵、生产工艺烦琐”。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并列词语顺序不当。按照工程环节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建造、设计、开发”三个词有先后顺序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应为“设计、开发、建造”。</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13.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作为一个全新的、相对成熟的行业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不仅电子商务在一定程度上改变了人类的生活方式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也冲击了历史悠久的传统商业模式。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大众创业、万众创新”活动发展势头迅猛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无论是在大学校园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还是在产业园区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抑或是在街道社区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各种创业创新类赛事如火如荼。</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我先来到展厅后面一座小山上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映入眼帘的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是一个巨大的由一块茶色玻璃构成的覆斗形上盖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它保护着古墓的发掘现场。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2011</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a:t>
            </a:r>
            <a:r>
              <a:rPr lang="en-US" altLang="zh-CN" sz="4400" dirty="0">
                <a:latin typeface="微软雅黑" panose="020B0503020204020204" pitchFamily="34" charset="-122"/>
                <a:ea typeface="微软雅黑" panose="020B0503020204020204" pitchFamily="34" charset="-122"/>
              </a:rPr>
              <a:t>8</a:t>
            </a:r>
            <a:r>
              <a:rPr lang="zh-CN" altLang="en-US" sz="4400" dirty="0">
                <a:latin typeface="微软雅黑" panose="020B0503020204020204" pitchFamily="34" charset="-122"/>
                <a:ea typeface="微软雅黑" panose="020B0503020204020204" pitchFamily="34" charset="-122"/>
              </a:rPr>
              <a:t>颗北斗导航卫星的发射进入倒计时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西昌卫星发射中心各个岗位的操作人员对火箭起飞前进行了最后的检查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满怀信心等待着发射时刻的到来。</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关联词位置不当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将“电子商务”移到“不仅”前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分句间内容次序颠倒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应改为“电子商务不仅冲击了历史悠久的传统商业模式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也在一定程度上改变了人类的生活方式”。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多项定语次序不当。“巨大的”是形容词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由一块茶色玻璃构成的”是动词性短语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故“巨大的”应放在距离中心语近的地方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正确顺序应为“是一个由一块茶色玻璃构成的巨大的覆斗形上盖”。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定语、状语错位。将“起飞前”移至“进行了”后面。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808886" y="4131917"/>
          <a:ext cx="20288392" cy="8046720"/>
        </p:xfrm>
        <a:graphic>
          <a:graphicData uri="http://schemas.openxmlformats.org/drawingml/2006/table">
            <a:tbl>
              <a:tblPr>
                <a:tableStyleId>{5940675A-B579-460E-94D1-54222C63F5DA}</a:tableStyleId>
              </a:tblPr>
              <a:tblGrid>
                <a:gridCol w="1643884"/>
                <a:gridCol w="9901445"/>
                <a:gridCol w="8743063"/>
              </a:tblGrid>
              <a:tr h="0">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7150043">
                <a:tc>
                  <a:txBody>
                    <a:bodyPr/>
                    <a:lstStyle/>
                    <a:p>
                      <a:pPr marL="0" indent="10795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主谓、主宾、动宾、动补搭配不当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主谓搭配不当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句中有多个主语与一个谓语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存在其中的某个主语与谓语不搭配的情况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主宾搭配不当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有的在第一个句子中搭配恰当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但在第二个句子中则暗换了主语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致使主宾搭配不当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动宾搭配不当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不少动词和其所带的宾语都是彼此较为固定的搭配对象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如果打破了这样的搭配习惯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则属误用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动补搭配不当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动词与所带的补语也有不搭配的。到目前为止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在高考考查的所有病句类型中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此种类型的病句是较多的</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14. [2018·</a:t>
                      </a:r>
                      <a:r>
                        <a:rPr lang="zh-CN" altLang="en-US" sz="4400" kern="100" dirty="0">
                          <a:solidFill>
                            <a:schemeClr val="tx1"/>
                          </a:solidFill>
                          <a:latin typeface="微软雅黑" panose="020B0503020204020204" pitchFamily="34" charset="-122"/>
                          <a:ea typeface="微软雅黑" panose="020B0503020204020204" pitchFamily="34" charset="-122"/>
                        </a:rPr>
                        <a:t>天津卷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英国著名物理学家霍金通过自己杰出的大脑</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倾尽毕生精力</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以整个宇宙为研究对象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试图解开关于时空和存在的本质。</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__________________________________15. [2018·</a:t>
                      </a:r>
                      <a:r>
                        <a:rPr lang="zh-CN" altLang="en-US" sz="4400" kern="100" dirty="0">
                          <a:solidFill>
                            <a:schemeClr val="tx1"/>
                          </a:solidFill>
                          <a:latin typeface="微软雅黑" panose="020B0503020204020204" pitchFamily="34" charset="-122"/>
                          <a:ea typeface="微软雅黑" panose="020B0503020204020204" pitchFamily="34" charset="-122"/>
                        </a:rPr>
                        <a:t>天津卷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尤瓦尔</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赫拉利写作了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人类简史</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一经上市就登上了以色列畅销书排行榜第一名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蝉联榜首长达</a:t>
                      </a:r>
                      <a:r>
                        <a:rPr lang="en-US" altLang="zh-CN" sz="4400" kern="100" dirty="0">
                          <a:solidFill>
                            <a:schemeClr val="tx1"/>
                          </a:solidFill>
                          <a:latin typeface="微软雅黑" panose="020B0503020204020204" pitchFamily="34" charset="-122"/>
                          <a:ea typeface="微软雅黑" panose="020B0503020204020204" pitchFamily="34" charset="-122"/>
                        </a:rPr>
                        <a:t>100</a:t>
                      </a:r>
                      <a:r>
                        <a:rPr lang="zh-CN" altLang="en-US" sz="4400" kern="100" dirty="0">
                          <a:solidFill>
                            <a:schemeClr val="tx1"/>
                          </a:solidFill>
                          <a:latin typeface="微软雅黑" panose="020B0503020204020204" pitchFamily="34" charset="-122"/>
                          <a:ea typeface="微软雅黑" panose="020B0503020204020204" pitchFamily="34" charset="-122"/>
                        </a:rPr>
                        <a:t>周</a:t>
                      </a:r>
                      <a:r>
                        <a:rPr lang="en-US" altLang="zh-CN" sz="4400" kern="100" dirty="0">
                          <a:solidFill>
                            <a:schemeClr val="tx1"/>
                          </a:solidFill>
                          <a:latin typeface="微软雅黑" panose="020B0503020204020204" pitchFamily="34" charset="-122"/>
                          <a:ea typeface="微软雅黑" panose="020B0503020204020204" pitchFamily="34" charset="-122"/>
                        </a:rPr>
                        <a:t>,30</a:t>
                      </a:r>
                      <a:r>
                        <a:rPr lang="zh-CN" altLang="en-US" sz="4400" kern="100" dirty="0">
                          <a:solidFill>
                            <a:schemeClr val="tx1"/>
                          </a:solidFill>
                          <a:latin typeface="微软雅黑" panose="020B0503020204020204" pitchFamily="34" charset="-122"/>
                          <a:ea typeface="微软雅黑" panose="020B0503020204020204" pitchFamily="34" charset="-122"/>
                        </a:rPr>
                        <a:t>多个国家争相购买版权。</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6781"/>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类型二　搭配不当</a:t>
            </a:r>
            <a:endParaRPr lang="zh-CN" altLang="en-US" sz="4400" b="1"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43924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动宾搭配不当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可把“本质”改为“谜团”。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主谓搭配不当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可把“写作了”改为“写作的”。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1808886" y="3636814"/>
          <a:ext cx="20288391" cy="3904869"/>
        </p:xfrm>
        <a:graphic>
          <a:graphicData uri="http://schemas.openxmlformats.org/drawingml/2006/table">
            <a:tbl>
              <a:tblPr>
                <a:tableStyleId>{5940675A-B579-460E-94D1-54222C63F5DA}</a:tableStyleId>
              </a:tblPr>
              <a:tblGrid>
                <a:gridCol w="2758794"/>
                <a:gridCol w="7423230"/>
                <a:gridCol w="10106367"/>
              </a:tblGrid>
              <a:tr h="3898900">
                <a:tc>
                  <a:txBody>
                    <a:bodyPr/>
                    <a:lstStyle/>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修饰语与中心语搭配不当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主要指修饰语用在中心语前面会造成表达上的不合习惯或不合事理等问题的现象</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16. </a:t>
                      </a:r>
                      <a:r>
                        <a:rPr lang="zh-CN" altLang="en-US" sz="4400" kern="100" dirty="0">
                          <a:solidFill>
                            <a:schemeClr val="tx1"/>
                          </a:solidFill>
                          <a:latin typeface="微软雅黑" panose="020B0503020204020204" pitchFamily="34" charset="-122"/>
                          <a:ea typeface="微软雅黑" panose="020B0503020204020204" pitchFamily="34" charset="-122"/>
                        </a:rPr>
                        <a:t>据悉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一种新型的袖珍电脑将亮相本届科博会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它采用语音输入、太阳能供电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具有高雅、时尚、方便、环保的功能和作用。</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010436" y="270071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1594572" y="8105380"/>
            <a:ext cx="20728232" cy="43924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80324" y="8102198"/>
            <a:ext cx="20442480"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“它采用语音输入、太阳能供电”缺失宾语中心语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应在“供电”后加上“的方式”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具有高雅、时尚、方便、环保的功能和作用”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高雅、时尚、方便”不属于“功能和作用”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应将“功能和作用”改为“特点”。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2023200" y="3636814"/>
          <a:ext cx="20074078" cy="6922389"/>
        </p:xfrm>
        <a:graphic>
          <a:graphicData uri="http://schemas.openxmlformats.org/drawingml/2006/table">
            <a:tbl>
              <a:tblPr>
                <a:tableStyleId>{5940675A-B579-460E-94D1-54222C63F5DA}</a:tableStyleId>
              </a:tblPr>
              <a:tblGrid>
                <a:gridCol w="1721540"/>
                <a:gridCol w="10729192"/>
                <a:gridCol w="7623346"/>
              </a:tblGrid>
              <a:tr h="2378250">
                <a:tc>
                  <a:txBody>
                    <a:bodyPr/>
                    <a:lstStyle/>
                    <a:p>
                      <a:pPr marL="0" algn="ctr"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一面与两面搭配不当</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其主要特点为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句子前面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或后面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出现了表示一正一反两方面意思的词语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如“成败”“升降”“高低”“好坏”“优劣”“强弱”“得失”“能否”“是否”“有无”等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或前面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却只有表示一方面的意思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或正或反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的词句与之相呼应</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从而造成前后内容搭配不协调的问题</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17. </a:t>
                      </a:r>
                      <a:r>
                        <a:rPr lang="zh-CN" altLang="en-US" sz="4400" kern="100" dirty="0">
                          <a:solidFill>
                            <a:schemeClr val="tx1"/>
                          </a:solidFill>
                          <a:latin typeface="微软雅黑" panose="020B0503020204020204" pitchFamily="34" charset="-122"/>
                          <a:ea typeface="微软雅黑" panose="020B0503020204020204" pitchFamily="34" charset="-122"/>
                        </a:rPr>
                        <a:t>学校能否形成良好的、有促进功能的校园文化</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学习者能否真正适应并融入它</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这对教学活动的有效开展起着重要作用。</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6" name="TextBox 15"/>
          <p:cNvSpPr txBox="1"/>
          <p:nvPr/>
        </p:nvSpPr>
        <p:spPr>
          <a:xfrm>
            <a:off x="19010436" y="270071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43924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一面与两面搭配不当。“能否”表示事物的两个方面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所以对应的结论也应该是两个方面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而“有效开展”仅指积极的方面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前后不对称导致搭配不当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可以改为“这对教学活动能否有效开展起着重要作用”。</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23200" y="3720849"/>
          <a:ext cx="19489995" cy="7928229"/>
        </p:xfrm>
        <a:graphic>
          <a:graphicData uri="http://schemas.openxmlformats.org/drawingml/2006/table">
            <a:tbl>
              <a:tblPr>
                <a:tableStyleId>{5940675A-B579-460E-94D1-54222C63F5DA}</a:tableStyleId>
              </a:tblPr>
              <a:tblGrid>
                <a:gridCol w="1487619"/>
                <a:gridCol w="10753741"/>
                <a:gridCol w="7248635"/>
              </a:tblGrid>
              <a:tr h="3182942">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关联词语搭配不当</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　有一些关联词语有其固定的搭配对象</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如“只有”和“才”、“只要”和“就”、“不但不”和“反而”等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如果不是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则会犯搭配不当的错误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有些关联词语搭配的对象不同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则其表意功能也不同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如“不是”与“而是”搭配表并列</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与“就是”搭配则表选择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命题者有时就利用其搭配易混淆的情况来设置错例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18.</a:t>
                      </a:r>
                      <a:r>
                        <a:rPr lang="zh-CN" altLang="en-US" sz="4400" kern="100" dirty="0">
                          <a:solidFill>
                            <a:schemeClr val="tx1"/>
                          </a:solidFill>
                          <a:latin typeface="微软雅黑" panose="020B0503020204020204" pitchFamily="34" charset="-122"/>
                          <a:ea typeface="微软雅黑" panose="020B0503020204020204" pitchFamily="34" charset="-122"/>
                        </a:rPr>
                        <a:t>亚冠联赛半决赛次回合比赛中广州恒大队以</a:t>
                      </a:r>
                      <a:r>
                        <a:rPr lang="en-US" altLang="zh-CN" sz="4400" kern="100" dirty="0">
                          <a:solidFill>
                            <a:schemeClr val="tx1"/>
                          </a:solidFill>
                          <a:latin typeface="微软雅黑" panose="020B0503020204020204" pitchFamily="34" charset="-122"/>
                          <a:ea typeface="微软雅黑" panose="020B0503020204020204" pitchFamily="34" charset="-122"/>
                        </a:rPr>
                        <a:t>4∶0</a:t>
                      </a:r>
                      <a:r>
                        <a:rPr lang="zh-CN" altLang="en-US" sz="4400" kern="100" dirty="0">
                          <a:solidFill>
                            <a:schemeClr val="tx1"/>
                          </a:solidFill>
                          <a:latin typeface="微软雅黑" panose="020B0503020204020204" pitchFamily="34" charset="-122"/>
                          <a:ea typeface="微软雅黑" panose="020B0503020204020204" pitchFamily="34" charset="-122"/>
                        </a:rPr>
                        <a:t>横扫日本柏太阳神队时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球员们深知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一个球的输赢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不仅关系到个人的面子</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而是关系到祖国的耻辱和荣誉。</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108556" y="2769870"/>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43924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25356" y="2985560"/>
            <a:ext cx="1969892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关联词语搭配不当。“不仅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应将“而是”改为“而且”。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431268" cy="6066661"/>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(2)</a:t>
            </a:r>
            <a:r>
              <a:rPr lang="zh-CN" altLang="zh-CN" sz="4400" dirty="0">
                <a:latin typeface="微软雅黑" panose="020B0503020204020204" pitchFamily="34" charset="-122"/>
                <a:ea typeface="微软雅黑" panose="020B0503020204020204" pitchFamily="34" charset="-122"/>
              </a:rPr>
              <a:t>下列填入文中括号内的语句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衔接最恰当的一项是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所以无论人们何时在地球上观察月球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只有同一面的半球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即月球的正面能被看见</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所以无论何时观察月球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只有同一面半球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即正面的半球能被地球上的人们看见</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所以无论何时在地球上观察月球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人们都只能看见同一面的半球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即正面的半球</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所以无论何时观察月球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地球上的人们都只能看见同一面的半球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即月球的正面</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249188" y="3702875"/>
          <a:ext cx="19574012" cy="5916549"/>
        </p:xfrm>
        <a:graphic>
          <a:graphicData uri="http://schemas.openxmlformats.org/drawingml/2006/table">
            <a:tbl>
              <a:tblPr>
                <a:tableStyleId>{5940675A-B579-460E-94D1-54222C63F5DA}</a:tableStyleId>
              </a:tblPr>
              <a:tblGrid>
                <a:gridCol w="1571636"/>
                <a:gridCol w="9215502"/>
                <a:gridCol w="8786874"/>
              </a:tblGrid>
              <a:tr h="2743247">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多重否定搭配不当</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要注意是否误用多重否定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尤其是本身具有否定意义的动词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如没、阻止、防止、否认、避免、幸免、难免、切忌等。这类词本身含有否定意义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用在句中起否定作用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如果忽视这一用法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在句中又用否定词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就会造成语病</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19.</a:t>
                      </a:r>
                      <a:r>
                        <a:rPr lang="zh-CN" altLang="en-US" sz="4400" kern="100" dirty="0">
                          <a:solidFill>
                            <a:schemeClr val="tx1"/>
                          </a:solidFill>
                          <a:latin typeface="微软雅黑" panose="020B0503020204020204" pitchFamily="34" charset="-122"/>
                          <a:ea typeface="微软雅黑" panose="020B0503020204020204" pitchFamily="34" charset="-122"/>
                        </a:rPr>
                        <a:t>五一节前夕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发改委发出紧急通知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禁止空调厂商和经销商不得以价格战的手段进行不正当竞争。</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13" name="TextBox 12"/>
          <p:cNvSpPr txBox="1"/>
          <p:nvPr/>
        </p:nvSpPr>
        <p:spPr>
          <a:xfrm>
            <a:off x="19082444" y="2628702"/>
            <a:ext cx="271464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2054560" y="10189542"/>
            <a:ext cx="19799999" cy="18001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73739" y="10290576"/>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多重否定搭配不当。“禁止”与“不得”应该删去一个。</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144967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20.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zh-CN" altLang="en-US" sz="4400" u="sng" dirty="0">
                <a:latin typeface="微软雅黑" panose="020B0503020204020204" pitchFamily="34" charset="-122"/>
                <a:ea typeface="微软雅黑" panose="020B0503020204020204" pitchFamily="34" charset="-122"/>
              </a:rPr>
              <a:t>工业文明时代</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科技革命让生产力插上了翅膀</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不但让人们对大自然的态度有了深刻变化</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也让物质财富快速积累。</a:t>
            </a:r>
            <a:r>
              <a:rPr lang="zh-CN" altLang="en-US" sz="4400" dirty="0">
                <a:latin typeface="微软雅黑" panose="020B0503020204020204" pitchFamily="34" charset="-122"/>
                <a:ea typeface="微软雅黑" panose="020B0503020204020204" pitchFamily="34" charset="-122"/>
              </a:rPr>
              <a:t>对自然界的开发和征服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使自然景观与财富梦想之间的界限被打破了。绿水青山被日新月异的科学技术征服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只要人们利用先进的现代技术手段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喊一声“芝麻开门”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大自然就在人们面前打开了通向无尽宝藏的大门。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科技革命让生产力插上了翅膀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不但让人们对大自然的态度有了深刻变化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而且导致物质财富快速积累。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科技革命让生产力插上了翅膀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不但让物质财富快速积累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而且导致人们对大自然的态度有了深刻认识。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9" y="7526850"/>
            <a:ext cx="20043954" cy="4392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96795" y="7741270"/>
            <a:ext cx="1969892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从搭配上来说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对大自然的态度”与“深刻认识”搭配不当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此部分原文是正确的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从语序上来说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应该先是“物质财富快速积累”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然后才是“人们对大自然的态度有了深刻变化”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68"/>
          <p:cNvSpPr txBox="1"/>
          <p:nvPr/>
        </p:nvSpPr>
        <p:spPr>
          <a:xfrm>
            <a:off x="1993077" y="2847394"/>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科技革命让生产力插上了翅膀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不但让物质财富快速积累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也让人们对大自然的态度有了深刻变化。</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科技革命让生产力插上了翅膀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不但让人们对大自然的态度有了深刻认识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也让物质财富快速积累。</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21.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这次招聘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一半以上的应聘者曾多年担任外资企业的中高层管理岗位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有较丰富的管理经验。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第二航站楼交付使用后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设备可达到国际领先水平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旅客过安检通道的时间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将从目前的</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分钟缩短至</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分钟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缩短了</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备受青睐的“天价”学区房可谓当今教育环境下诞生的“怪胎”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其不仅暴露出家长们“望子成龙”的迫切心理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同时也折射出我国教育改革存在的问题。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随着全球气温升高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飓风、洪水、干旱等极端气象事件的频率和强度正在增加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气候变暖已成为全人类必须共同面对的挑战。</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80324" y="2988741"/>
            <a:ext cx="20043954" cy="72728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9" y="3489687"/>
            <a:ext cx="1969892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动宾搭配不当。动词“担任”与宾语“岗位”搭配不当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应改为“担任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职务”。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动补搭配不当。最后一句的“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倍”是补充说明“缩短”的时间数量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做动词“缩短”的补语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不符合逻辑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倍”改为“十分之九”。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修饰语与中心语搭配不当。“极端气象事件的频率和强度”一句的修饰语“极端气象事件”与中心语“频率和强度”搭配不当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应在“事件”后面添加必要的动词“发生”。</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22.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每一个学生都具有创新的潜能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要激发这种潜能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就要看能否培养学生自主学习的能力。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玻利维亚第二大湖波波湖由于当地矿业的过度开发和厄尔尼诺现象带来的气候变化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目前已经完全干涸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河床上随处可见鱼、鸟等动物的残骸。</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如果能掌握各种类型的调查报告的特点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才有助于在调查研究过程中抓住中心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突出重点。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女性学者被称为“美女学者”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我还听过“美女主持”“美女政治家”的说法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估计没被我漏举的还有不少。</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80324" y="2988741"/>
            <a:ext cx="20043954" cy="72728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9" y="3489687"/>
            <a:ext cx="19698922"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一面与两面搭配不当。“激发这种潜能”和“能否”一面对两面。可删除“看能否”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或将“激发这种潜能”前的“要”改为“能否”。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关联词语搭配不当。第一个分句用了“如果”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第二个分句的“才”与之不搭配。分析前后句子间的关系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是假设关系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应将“才”改为“就”。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多重否定搭配不当。“漏举的”指没有列举出来的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应删除“没”。</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23.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近视患者都应当接受专业医师的检查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选配合适的眼镜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切忌不要因为怕麻烦、爱漂亮而不戴眼镜。</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这一歌唱组合独立团创作的高品质词曲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以及在演唱中表现出的音乐天分和文化素养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很难让人相信这是平均年龄仅</a:t>
            </a:r>
            <a:r>
              <a:rPr lang="en-US" altLang="zh-CN" sz="4400" dirty="0">
                <a:latin typeface="微软雅黑" panose="020B0503020204020204" pitchFamily="34" charset="-122"/>
                <a:ea typeface="微软雅黑" panose="020B0503020204020204" pitchFamily="34" charset="-122"/>
              </a:rPr>
              <a:t>20</a:t>
            </a:r>
            <a:r>
              <a:rPr lang="zh-CN" altLang="en-US" sz="4400" dirty="0">
                <a:latin typeface="微软雅黑" panose="020B0503020204020204" pitchFamily="34" charset="-122"/>
                <a:ea typeface="微软雅黑" panose="020B0503020204020204" pitchFamily="34" charset="-122"/>
              </a:rPr>
              <a:t>岁的作品。</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记住乡愁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以浓厚的文化内涵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丰富而平实的情感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感人的中国故事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受到海内外观众的一致好评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被誉为“弘扬社会主义核心价值观最接地气的精品力作”。</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人们认为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影响团队有效性的关键因素不只是个体贡献的简单相加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而是能使队员行动一致、互相配合的团队协作技能。</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80324" y="2988741"/>
            <a:ext cx="20043954" cy="72728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9" y="3489687"/>
            <a:ext cx="19698922"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多重否定搭配不当。“切忌”与“不要”应该删去一个。</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修饰语与中心语搭配不当。“平均年龄仅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岁”不能修饰“作品”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应在“作品”前面加上“年轻人的”。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关联词语搭配不当。句中“不只是”与“而是”搭配不当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不只是”常与“而且是”搭配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表示递进关系。分析句子间的关系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是并列关系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应把“不只是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改为“不是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2016548" y="5018076"/>
          <a:ext cx="20080730" cy="6904482"/>
        </p:xfrm>
        <a:graphic>
          <a:graphicData uri="http://schemas.openxmlformats.org/drawingml/2006/table">
            <a:tbl>
              <a:tblPr>
                <a:tableStyleId>{5940675A-B579-460E-94D1-54222C63F5DA}</a:tableStyleId>
              </a:tblPr>
              <a:tblGrid>
                <a:gridCol w="1578288"/>
                <a:gridCol w="11430080"/>
                <a:gridCol w="7072362"/>
              </a:tblGrid>
              <a:tr h="488585">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291840">
                <a:tc>
                  <a:txBody>
                    <a:bodyPr/>
                    <a:lstStyle/>
                    <a:p>
                      <a:pP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缺主语、谓语、宾语</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①缺主语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句子缺少主语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有时是由滥用介词造成的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有时是由省略不当造成的。②缺谓语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句中的某个重要动词缺失往往会造成句子表达不规范或表意不合理。③缺宾语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这是一种最为常见的设误类型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有时是“主语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谓语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宾语”这样的主干成分中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宾语残缺了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有时是“介词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宾语”这样的结构中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宾语残缺了</a:t>
                      </a:r>
                      <a:endParaRPr lang="zh-CN"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a:lnSpc>
                          <a:spcPct val="13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24. [2017·</a:t>
                      </a:r>
                      <a:r>
                        <a:rPr lang="zh-CN" altLang="en-US" sz="4400" kern="100" dirty="0">
                          <a:solidFill>
                            <a:schemeClr val="tx1"/>
                          </a:solidFill>
                          <a:latin typeface="微软雅黑" panose="020B0503020204020204" pitchFamily="34" charset="-122"/>
                          <a:ea typeface="微软雅黑" panose="020B0503020204020204" pitchFamily="34" charset="-122"/>
                        </a:rPr>
                        <a:t>山东卷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骑自行车健身时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因为在周期性的有氧运动中使锻炼者能够消耗较多的热量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所以减肥、塑身效果都比较明显。</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767022"/>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类型三　成分残缺或赘余</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成分残缺</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737448" y="3803630"/>
            <a:ext cx="20085752" cy="5786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08886" y="4017157"/>
            <a:ext cx="19540050"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本题考查语言表达连贯的能力。从陈述主语一致的角度看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两项前一句的主语均为“人们”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而后一句的主语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项是“月球的正面”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项是“正面的半球”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衔接不紧密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所以均排除。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两项的主要不同之处在于“地球上”这一短语的位置。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项是“所以无论何时观察月球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地球上的人们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项是“所以无论何时在地球上观察月球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根据文段语境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可知人们在地球上时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只能看到月球正面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项更符合语境。所以选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80324" y="2988741"/>
            <a:ext cx="20043954" cy="72728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9" y="3489687"/>
            <a:ext cx="1969892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“因为”引导的复句中缺主语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去掉“在”“中”。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872532" y="3829487"/>
          <a:ext cx="20006322" cy="4289298"/>
        </p:xfrm>
        <a:graphic>
          <a:graphicData uri="http://schemas.openxmlformats.org/drawingml/2006/table">
            <a:tbl>
              <a:tblPr>
                <a:tableStyleId>{5940675A-B579-460E-94D1-54222C63F5DA}</a:tableStyleId>
              </a:tblPr>
              <a:tblGrid>
                <a:gridCol w="1503880"/>
                <a:gridCol w="6200976"/>
                <a:gridCol w="12301466"/>
              </a:tblGrid>
              <a:tr h="488585">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291840">
                <a:tc>
                  <a:txBody>
                    <a:bodyPr/>
                    <a:lstStyle/>
                    <a:p>
                      <a:pP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缺介词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该用介词的地方没有用就属于介词漏用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介词漏用会使句子表意不明或表达不规范</a:t>
                      </a:r>
                      <a:endParaRPr lang="zh-CN"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a:lnSpc>
                          <a:spcPct val="13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25. </a:t>
                      </a:r>
                      <a:r>
                        <a:rPr lang="zh-CN" altLang="en-US" sz="4400" kern="100" dirty="0">
                          <a:solidFill>
                            <a:schemeClr val="tx1"/>
                          </a:solidFill>
                          <a:latin typeface="微软雅黑" panose="020B0503020204020204" pitchFamily="34" charset="-122"/>
                          <a:ea typeface="微软雅黑" panose="020B0503020204020204" pitchFamily="34" charset="-122"/>
                        </a:rPr>
                        <a:t>市防汛指挥部指出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今年防汛形势依然严峻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有关部门要对人民群众生命财产和城市发展高度负责的态度</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扎扎实实地把防汛部署落到实处。</a:t>
                      </a:r>
                      <a:r>
                        <a:rPr lang="en-US" altLang="zh-CN" sz="4400" kern="100" dirty="0">
                          <a:solidFill>
                            <a:schemeClr val="tx1"/>
                          </a:solidFill>
                          <a:latin typeface="微软雅黑" panose="020B0503020204020204" pitchFamily="34" charset="-122"/>
                          <a:ea typeface="微软雅黑" panose="020B0503020204020204" pitchFamily="34" charset="-122"/>
                        </a:rPr>
                        <a:t> </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4" name="矩形 13"/>
          <p:cNvSpPr/>
          <p:nvPr/>
        </p:nvSpPr>
        <p:spPr>
          <a:xfrm>
            <a:off x="1859667" y="9109422"/>
            <a:ext cx="20043954"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109" y="9372218"/>
            <a:ext cx="1969892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句中缺少介词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不能与后面的“态度”构成介词结构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应在“有关部门要”的后面加“本着”。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144967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26.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二十世纪九十年代初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原为北京知青的付晓晓放弃了大城市的生活回到当年下乡插队的内蒙古农村。一个很偶然的机会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他发现了周边古代遗址上散落的瓷器碎片。</a:t>
            </a:r>
            <a:r>
              <a:rPr lang="zh-CN" altLang="en-US" sz="4400" u="sng" dirty="0">
                <a:latin typeface="微软雅黑" panose="020B0503020204020204" pitchFamily="34" charset="-122"/>
                <a:ea typeface="微软雅黑" panose="020B0503020204020204" pitchFamily="34" charset="-122"/>
              </a:rPr>
              <a:t>他结合学习历史、去多地古代窑址考察</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最终鉴定这些瓷片为古代宋元时期定窑、钧窑、龙泉窑等生产的瓷片。</a:t>
            </a:r>
            <a:r>
              <a:rPr lang="zh-CN" altLang="en-US" sz="4400" dirty="0">
                <a:latin typeface="微软雅黑" panose="020B0503020204020204" pitchFamily="34" charset="-122"/>
                <a:ea typeface="微软雅黑" panose="020B0503020204020204" pitchFamily="34" charset="-122"/>
              </a:rPr>
              <a:t>付晓晓感叹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宋代是一个充满自信和创造力的年代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宋瓷以温婉含蓄的釉色、风姿绰约的造型、美轮美奂的装饰艺术在市场上被越来越多的国内外藏家追捧。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他学习历史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去多地古代窑址考察的方式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最终鉴定这些瓷片为宋元时期定窑、钧窑、龙泉窑等生产的古代瓷片。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48122" y="8655871"/>
            <a:ext cx="19901078" cy="29979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90756" y="8686880"/>
            <a:ext cx="19698922"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画线句有两处语病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第一处为宾语残缺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在“去多地古代窑址考察”后面加上“的方式”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第二处为多层定语语序不当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把“古代宋元时期”中的“古代”移到“生产的”后面。综合这两处错误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项修改最恰当。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68"/>
          <p:cNvSpPr txBox="1"/>
          <p:nvPr/>
        </p:nvSpPr>
        <p:spPr>
          <a:xfrm>
            <a:off x="1880324" y="2974926"/>
            <a:ext cx="20002640" cy="5287986"/>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他结合学习历史、去多地古代窑址考察的方式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最终鉴定这些瓷片为宋元时期定窑、钧窑、龙泉窑等生产的古代瓷片。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他学习历史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去多地古代窑址考察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最终鉴定这些瓷片为古代宋元时期定窑、钧窑、龙泉窑等生产的瓷片。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他结合学习历史、去多地古代窑址考察的方式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最终鉴定这些瓷片为古代宋元时期定窑、钧窑、龙泉窑等生产的瓷片。</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27.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打车软件为乘客和司机搭建起沟通平台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方便了市民打车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但出租车无论是否使用打车软件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均应遵守运营规则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这样才能维护相关各方的合法权益和合理要求。</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全民阅读”活动是丰富市民文化生活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引导市民多读书、读好书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使读书成为一种体现百姓精神追求的生活方式。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英国政府计划从</a:t>
            </a:r>
            <a:r>
              <a:rPr lang="en-US" altLang="zh-CN" sz="4400" dirty="0">
                <a:latin typeface="微软雅黑" panose="020B0503020204020204" pitchFamily="34" charset="-122"/>
                <a:ea typeface="微软雅黑" panose="020B0503020204020204" pitchFamily="34" charset="-122"/>
              </a:rPr>
              <a:t>2014</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月开始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推行</a:t>
            </a:r>
            <a:r>
              <a:rPr lang="en-US" altLang="zh-CN" sz="4400" dirty="0">
                <a:latin typeface="微软雅黑" panose="020B0503020204020204" pitchFamily="34" charset="-122"/>
                <a:ea typeface="微软雅黑" panose="020B0503020204020204" pitchFamily="34" charset="-122"/>
              </a:rPr>
              <a:t>4~5</a:t>
            </a:r>
            <a:r>
              <a:rPr lang="zh-CN" altLang="en-US" sz="4400" dirty="0">
                <a:latin typeface="微软雅黑" panose="020B0503020204020204" pitchFamily="34" charset="-122"/>
                <a:ea typeface="微软雅黑" panose="020B0503020204020204" pitchFamily="34" charset="-122"/>
              </a:rPr>
              <a:t>岁幼童接受语文和算术能力的“基准测验”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此政策遭到了教师工会的强烈反对。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北京大学的师生们一直高举学术民主、思想自由的旗帜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在艰难的时代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为科学、为真理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从来没放弃过独立的思考和艰难的抗争。</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88742"/>
            <a:ext cx="19901078"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缺谓语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维护”与“合法权益”可以搭配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但是不可以与“合理要求”搭配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所以“合理要求”的前面缺谓语动词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可改为“才能维护相关各方的合法权益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满足相关各方的合理要求”。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宾语中心语残缺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应在句末加上“的一项活动”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或去掉“是”。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宾语中心语残缺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可在“基准测验”后加“的政策”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充当“推行”的宾语中心语。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28.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没有语病的一句是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人口生态失衡会破坏社会发展的稳定性和经济发展的持续性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我国人口发展方式需要实现由数量控制型到生态优化型的战略转变。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具有自动化生产、智能识别和系统操控等功能的工业机器人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正成为国内不少装备制造企业提高生产效率、解决人力成本上涨的利器。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据报道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某市场被发现存在销售伪劣产品、伪造质检报告书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管理部门将对此开展专项检查行动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进一步规范经营行为。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在网络时代到来以后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争鸣性质的学术文章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更强调要得到作者本人认可的文本为学术争论的起点。</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88742"/>
            <a:ext cx="19901078"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解决”后缺少宾语中心语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应在“解决人力成本上涨”后加“问题”。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存在”后缺少宾语中心语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在“伪造质检报告书”的后面加“的情况”。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缺少介词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更强调要得到作者本人认可的文本为学术争论的起点”缺少介词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应在“要”后添加介词“以”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以保证“以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为”结构的完整。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880324" y="3875070"/>
          <a:ext cx="20074078" cy="8260648"/>
        </p:xfrm>
        <a:graphic>
          <a:graphicData uri="http://schemas.openxmlformats.org/drawingml/2006/table">
            <a:tbl>
              <a:tblPr>
                <a:tableStyleId>{5940675A-B579-460E-94D1-54222C63F5DA}</a:tableStyleId>
              </a:tblPr>
              <a:tblGrid>
                <a:gridCol w="2071702"/>
                <a:gridCol w="8073634"/>
                <a:gridCol w="9928742"/>
              </a:tblGrid>
              <a:tr h="285750">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释义</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针对训练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566728">
                <a:tc>
                  <a:txBody>
                    <a:bodyPr/>
                    <a:lstStyle/>
                    <a:p>
                      <a:pPr>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语意重复造成赘余</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indent="107950">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指句子中词义重复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即多使用了一个词语。有主语、谓语、定语、状语语意重复以及并列成分语意重复等情况</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29. [2017·</a:t>
                      </a:r>
                      <a:r>
                        <a:rPr lang="zh-CN" altLang="en-US" sz="4400" kern="100" dirty="0">
                          <a:solidFill>
                            <a:schemeClr val="tx1"/>
                          </a:solidFill>
                          <a:latin typeface="微软雅黑" panose="020B0503020204020204" pitchFamily="34" charset="-122"/>
                          <a:ea typeface="微软雅黑" panose="020B0503020204020204" pitchFamily="34" charset="-122"/>
                        </a:rPr>
                        <a:t>天津卷</a:t>
                      </a:r>
                      <a:r>
                        <a:rPr lang="en-US" alt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随着厂商陆续推出新车型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消费者又再次将目光聚焦到新能源车上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不少新能源车的增长在</a:t>
                      </a:r>
                      <a:r>
                        <a:rPr lang="en-US" altLang="zh-CN" sz="4400" kern="100" dirty="0">
                          <a:solidFill>
                            <a:schemeClr val="tx1"/>
                          </a:solidFill>
                          <a:latin typeface="微软雅黑" panose="020B0503020204020204" pitchFamily="34" charset="-122"/>
                          <a:ea typeface="微软雅黑" panose="020B0503020204020204" pitchFamily="34" charset="-122"/>
                        </a:rPr>
                        <a:t>15%</a:t>
                      </a:r>
                      <a:r>
                        <a:rPr lang="zh-CN" altLang="en-US" sz="4400" kern="100" dirty="0">
                          <a:solidFill>
                            <a:schemeClr val="tx1"/>
                          </a:solidFill>
                          <a:latin typeface="微软雅黑" panose="020B0503020204020204" pitchFamily="34" charset="-122"/>
                          <a:ea typeface="微软雅黑" panose="020B0503020204020204" pitchFamily="34" charset="-122"/>
                        </a:rPr>
                        <a:t>到</a:t>
                      </a:r>
                      <a:r>
                        <a:rPr lang="en-US" altLang="zh-CN" sz="4400" kern="100" dirty="0">
                          <a:solidFill>
                            <a:schemeClr val="tx1"/>
                          </a:solidFill>
                          <a:latin typeface="微软雅黑" panose="020B0503020204020204" pitchFamily="34" charset="-122"/>
                          <a:ea typeface="微软雅黑" panose="020B0503020204020204" pitchFamily="34" charset="-122"/>
                        </a:rPr>
                        <a:t>30%</a:t>
                      </a:r>
                      <a:r>
                        <a:rPr lang="zh-CN" altLang="en-US" sz="4400" kern="100" dirty="0">
                          <a:solidFill>
                            <a:schemeClr val="tx1"/>
                          </a:solidFill>
                          <a:latin typeface="微软雅黑" panose="020B0503020204020204" pitchFamily="34" charset="-122"/>
                          <a:ea typeface="微软雅黑" panose="020B0503020204020204" pitchFamily="34" charset="-122"/>
                        </a:rPr>
                        <a:t>左右。</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r h="3291840">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滥用介词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marR="0" indent="0" algn="l" defTabSz="2118995" rtl="0" eaLnBrk="1" fontAlgn="auto" latinLnBrk="0" hangingPunct="1">
                        <a:lnSpc>
                          <a:spcPct val="10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不该用介词的地方用介词就是滥用介词。滥用介词会使句子表意啰唆或成分残缺</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c>
                  <a:txBody>
                    <a:bodyPr/>
                    <a:lstStyle/>
                    <a:p>
                      <a:pPr>
                        <a:lnSpc>
                          <a:spcPct val="10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30. </a:t>
                      </a:r>
                      <a:r>
                        <a:rPr lang="zh-CN" altLang="en-US" sz="4400" kern="100" dirty="0">
                          <a:solidFill>
                            <a:schemeClr val="tx1"/>
                          </a:solidFill>
                          <a:latin typeface="微软雅黑" panose="020B0503020204020204" pitchFamily="34" charset="-122"/>
                          <a:ea typeface="微软雅黑" panose="020B0503020204020204" pitchFamily="34" charset="-122"/>
                        </a:rPr>
                        <a:t>建立监督机制非常重要</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企业对制度的决策、出台、执行到取得成效的每个环节都纳入监督的范围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就能切实有效地增强执行力。</a:t>
                      </a:r>
                      <a:r>
                        <a:rPr lang="en-US" altLang="zh-CN" sz="4400" kern="100" dirty="0">
                          <a:solidFill>
                            <a:schemeClr val="tx1"/>
                          </a:solidFill>
                          <a:latin typeface="微软雅黑" panose="020B0503020204020204" pitchFamily="34" charset="-122"/>
                          <a:ea typeface="微软雅黑" panose="020B0503020204020204" pitchFamily="34" charset="-122"/>
                        </a:rPr>
                        <a:t>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a:lnSpc>
                          <a:spcPct val="100000"/>
                        </a:lnSpc>
                        <a:spcAft>
                          <a:spcPts val="0"/>
                        </a:spcAft>
                      </a:pP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20560" y="2956927"/>
            <a:ext cx="20002640" cy="892552"/>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（二）成分赘余</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88742"/>
            <a:ext cx="19901078" cy="681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517878"/>
            <a:ext cx="1969892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29.</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一是“又”和“再次”重复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与“左右”成分赘余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三是表意不明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增长在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的是什么。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滥用介词导致成分残缺。应把“对”改为“把”。</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33495</Words>
  <Application>WPS 演示</Application>
  <PresentationFormat>自定义</PresentationFormat>
  <Paragraphs>1565</Paragraphs>
  <Slides>161</Slides>
  <Notes>13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161</vt:i4>
      </vt:variant>
    </vt:vector>
  </HeadingPairs>
  <TitlesOfParts>
    <vt:vector size="171" baseType="lpstr">
      <vt:lpstr>Arial</vt:lpstr>
      <vt:lpstr>宋体</vt:lpstr>
      <vt:lpstr>Wingdings</vt:lpstr>
      <vt:lpstr>微软雅黑</vt:lpstr>
      <vt:lpstr>Calibri</vt:lpstr>
      <vt:lpstr>Times New Roman</vt:lpstr>
      <vt:lpstr>Arial Unicode MS</vt:lpstr>
      <vt:lpstr>Courier New</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623</cp:revision>
  <dcterms:created xsi:type="dcterms:W3CDTF">2016-01-31T01:38:00Z</dcterms:created>
  <dcterms:modified xsi:type="dcterms:W3CDTF">2020-05-21T05:50:05Z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