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25" r:id="rId2"/>
    <p:sldId id="508" r:id="rId3"/>
    <p:sldId id="466" r:id="rId4"/>
    <p:sldId id="512" r:id="rId5"/>
    <p:sldId id="511" r:id="rId6"/>
    <p:sldId id="510" r:id="rId7"/>
    <p:sldId id="534" r:id="rId8"/>
    <p:sldId id="516" r:id="rId9"/>
    <p:sldId id="514" r:id="rId10"/>
    <p:sldId id="513" r:id="rId11"/>
    <p:sldId id="520" r:id="rId12"/>
    <p:sldId id="518" r:id="rId13"/>
    <p:sldId id="517" r:id="rId14"/>
    <p:sldId id="536" r:id="rId15"/>
    <p:sldId id="537" r:id="rId16"/>
    <p:sldId id="524" r:id="rId17"/>
    <p:sldId id="525" r:id="rId18"/>
    <p:sldId id="526" r:id="rId19"/>
    <p:sldId id="535" r:id="rId20"/>
    <p:sldId id="528" r:id="rId21"/>
  </p:sldIdLst>
  <p:sldSz cx="9144000" cy="5143500" type="screen16x9"/>
  <p:notesSz cx="9942513" cy="67611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2D7"/>
    <a:srgbClr val="A50021"/>
    <a:srgbClr val="DE7538"/>
    <a:srgbClr val="A73904"/>
    <a:srgbClr val="6FB52F"/>
    <a:srgbClr val="99CA6C"/>
    <a:srgbClr val="316A2C"/>
    <a:srgbClr val="5AB430"/>
    <a:srgbClr val="B18147"/>
    <a:srgbClr val="7F4E2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518" y="-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pPr/>
              <a:t>2020/3/25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62807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  <a:pPr/>
              <a:t>2020/3/25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16412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A9239-D668-474B-AEC1-AED18A126247}" type="datetimeFigureOut">
              <a:rPr lang="zh-CN" altLang="en-US" smtClean="0"/>
              <a:pPr/>
              <a:t>2020/3/25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5D4752-0CE7-4497-9789-8CD18D74C9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67442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179295E-B0A6-4C81-B6F1-A77751C28B01}"/>
              </a:ext>
            </a:extLst>
          </p:cNvPr>
          <p:cNvSpPr/>
          <p:nvPr/>
        </p:nvSpPr>
        <p:spPr>
          <a:xfrm>
            <a:off x="2" y="1263377"/>
            <a:ext cx="9143999" cy="2555629"/>
          </a:xfrm>
          <a:prstGeom prst="rect">
            <a:avLst/>
          </a:prstGeom>
          <a:solidFill>
            <a:srgbClr val="0092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B518AFB5-FF02-44D5-8A70-26A5D1098360}"/>
              </a:ext>
            </a:extLst>
          </p:cNvPr>
          <p:cNvGrpSpPr/>
          <p:nvPr/>
        </p:nvGrpSpPr>
        <p:grpSpPr>
          <a:xfrm>
            <a:off x="426527" y="1727983"/>
            <a:ext cx="8406064" cy="1477328"/>
            <a:chOff x="497304" y="2256383"/>
            <a:chExt cx="8406064" cy="1477328"/>
          </a:xfrm>
        </p:grpSpPr>
        <p:sp>
          <p:nvSpPr>
            <p:cNvPr id="5" name="文本框 5">
              <a:extLst>
                <a:ext uri="{FF2B5EF4-FFF2-40B4-BE49-F238E27FC236}">
                  <a16:creationId xmlns="" xmlns:a16="http://schemas.microsoft.com/office/drawing/2014/main" id="{4AEF47EF-F135-4636-88E9-813C31DEE478}"/>
                </a:ext>
              </a:extLst>
            </p:cNvPr>
            <p:cNvSpPr txBox="1"/>
            <p:nvPr/>
          </p:nvSpPr>
          <p:spPr>
            <a:xfrm>
              <a:off x="497304" y="2256383"/>
              <a:ext cx="8406064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专题七</a:t>
              </a:r>
              <a:endParaRPr lang="en-US" altLang="zh-CN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28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非连续性文本阅读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0CDB0040-BE67-423A-8963-5D774797B21A}"/>
                </a:ext>
              </a:extLst>
            </p:cNvPr>
            <p:cNvCxnSpPr>
              <a:cxnSpLocks/>
            </p:cNvCxnSpPr>
            <p:nvPr/>
          </p:nvCxnSpPr>
          <p:spPr>
            <a:xfrm>
              <a:off x="1191125" y="3029180"/>
              <a:ext cx="695024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5">
            <a:extLst>
              <a:ext uri="{FF2B5EF4-FFF2-40B4-BE49-F238E27FC236}">
                <a16:creationId xmlns="" xmlns:a16="http://schemas.microsoft.com/office/drawing/2014/main" id="{AC661369-7F35-4FB2-A688-71209A56C55B}"/>
              </a:ext>
            </a:extLst>
          </p:cNvPr>
          <p:cNvSpPr txBox="1"/>
          <p:nvPr/>
        </p:nvSpPr>
        <p:spPr>
          <a:xfrm>
            <a:off x="6903878" y="861797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spc="100" dirty="0" smtClean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第二篇</a:t>
            </a:r>
            <a:r>
              <a:rPr lang="zh-CN" altLang="en-US" sz="1600" spc="100" smtClean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专题精讲</a:t>
            </a:r>
            <a:endParaRPr lang="zh-CN" altLang="en-US" sz="1600" spc="100" dirty="0">
              <a:solidFill>
                <a:srgbClr val="0092D7">
                  <a:alpha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718407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79230" y="377836"/>
            <a:ext cx="7886700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3.</a:t>
            </a:r>
            <a:r>
              <a:rPr lang="en-US" dirty="0" smtClean="0"/>
              <a:t> </a:t>
            </a:r>
            <a:r>
              <a:rPr lang="zh-CN" altLang="en-US" dirty="0" smtClean="0"/>
              <a:t>请写出文本三中画线句运用的论证方法</a:t>
            </a:r>
            <a:r>
              <a:rPr lang="en-US" dirty="0" smtClean="0"/>
              <a:t>,</a:t>
            </a:r>
            <a:r>
              <a:rPr lang="zh-CN" altLang="en-US" dirty="0" smtClean="0"/>
              <a:t>并分析其作用。</a:t>
            </a:r>
            <a:r>
              <a:rPr lang="en-US" dirty="0" smtClean="0"/>
              <a:t>(4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endParaRPr lang="zh-CN" altLang="en-US" dirty="0" smtClean="0"/>
          </a:p>
        </p:txBody>
      </p:sp>
      <p:sp>
        <p:nvSpPr>
          <p:cNvPr id="3" name="矩形 2"/>
          <p:cNvSpPr/>
          <p:nvPr/>
        </p:nvSpPr>
        <p:spPr>
          <a:xfrm>
            <a:off x="928752" y="898163"/>
            <a:ext cx="7809186" cy="21698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答案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道理论证</a:t>
            </a:r>
            <a:r>
              <a:rPr lang="en-US" dirty="0" smtClean="0">
                <a:solidFill>
                  <a:srgbClr val="A50021"/>
                </a:solidFill>
              </a:rPr>
              <a:t>(</a:t>
            </a:r>
            <a:r>
              <a:rPr lang="zh-CN" altLang="en-US" dirty="0" smtClean="0">
                <a:solidFill>
                  <a:srgbClr val="A50021"/>
                </a:solidFill>
              </a:rPr>
              <a:t>引用论证</a:t>
            </a:r>
            <a:r>
              <a:rPr lang="en-US" dirty="0" smtClean="0">
                <a:solidFill>
                  <a:srgbClr val="A50021"/>
                </a:solidFill>
              </a:rPr>
              <a:t>),</a:t>
            </a:r>
            <a:r>
              <a:rPr lang="zh-CN" altLang="en-US" dirty="0" smtClean="0">
                <a:solidFill>
                  <a:srgbClr val="A50021"/>
                </a:solidFill>
              </a:rPr>
              <a:t>引用名人的话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论证了“劳动教育为孩子的幸福人生奠基”这一观点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极具说服力。</a:t>
            </a: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解析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本题考查议论文的论证方法及其作用。常见的论证方法有举例论证、道理论证、对比论证、比喻论证。具体结合语境分析可知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这里引用了马卡连柯的一句话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是道理论证。使文章更有说服力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强调了劳动教育的作用。</a:t>
            </a:r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47699" y="335795"/>
            <a:ext cx="7886700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4.</a:t>
            </a:r>
            <a:r>
              <a:rPr lang="en-US" dirty="0" smtClean="0"/>
              <a:t> </a:t>
            </a:r>
            <a:r>
              <a:rPr lang="zh-CN" altLang="en-US" dirty="0" smtClean="0"/>
              <a:t>针对文本一中“家长</a:t>
            </a:r>
            <a:r>
              <a:rPr lang="en-US" dirty="0" smtClean="0"/>
              <a:t>4</a:t>
            </a:r>
            <a:r>
              <a:rPr lang="zh-CN" altLang="en-US" dirty="0" smtClean="0"/>
              <a:t>”关于劳动教育的看法</a:t>
            </a:r>
            <a:r>
              <a:rPr lang="en-US" dirty="0" smtClean="0"/>
              <a:t>,</a:t>
            </a:r>
            <a:r>
              <a:rPr lang="zh-CN" altLang="en-US" dirty="0" smtClean="0"/>
              <a:t>请运用文本三的相关内容予以反驳。</a:t>
            </a:r>
            <a:r>
              <a:rPr lang="en-US" dirty="0" smtClean="0"/>
              <a:t>(6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r>
              <a:rPr lang="en-US" altLang="zh-CN" dirty="0" smtClean="0"/>
              <a:t>【</a:t>
            </a:r>
            <a:r>
              <a:rPr lang="zh-CN" altLang="en-US" dirty="0" smtClean="0"/>
              <a:t>考点</a:t>
            </a:r>
            <a:r>
              <a:rPr lang="en-US" dirty="0" smtClean="0"/>
              <a:t>:</a:t>
            </a:r>
            <a:r>
              <a:rPr lang="zh-CN" altLang="en-US" dirty="0" smtClean="0"/>
              <a:t>材料比较与对照</a:t>
            </a:r>
            <a:r>
              <a:rPr lang="en-US" dirty="0" smtClean="0"/>
              <a:t>(</a:t>
            </a:r>
            <a:r>
              <a:rPr lang="zh-CN" altLang="en-US" dirty="0" smtClean="0"/>
              <a:t>比较</a:t>
            </a:r>
            <a:r>
              <a:rPr lang="en-US" dirty="0" smtClean="0"/>
              <a:t>)</a:t>
            </a:r>
            <a:r>
              <a:rPr lang="en-US" altLang="zh-CN" dirty="0" smtClean="0"/>
              <a:t>】</a:t>
            </a:r>
          </a:p>
        </p:txBody>
      </p:sp>
      <p:sp>
        <p:nvSpPr>
          <p:cNvPr id="3" name="矩形 2"/>
          <p:cNvSpPr/>
          <p:nvPr/>
        </p:nvSpPr>
        <p:spPr>
          <a:xfrm>
            <a:off x="949569" y="1226428"/>
            <a:ext cx="7763608" cy="34163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答案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 “家长</a:t>
            </a:r>
            <a:r>
              <a:rPr lang="en-US" dirty="0" smtClean="0">
                <a:solidFill>
                  <a:srgbClr val="A50021"/>
                </a:solidFill>
              </a:rPr>
              <a:t>4</a:t>
            </a:r>
            <a:r>
              <a:rPr lang="zh-CN" altLang="en-US" dirty="0" smtClean="0">
                <a:solidFill>
                  <a:srgbClr val="A50021"/>
                </a:solidFill>
              </a:rPr>
              <a:t>”认为“劳动教育对孩子没什么意义”的观点是错误的。劳动</a:t>
            </a:r>
            <a:r>
              <a:rPr lang="en-US" dirty="0" smtClean="0">
                <a:solidFill>
                  <a:srgbClr val="A50021"/>
                </a:solidFill>
              </a:rPr>
              <a:t>(</a:t>
            </a:r>
            <a:r>
              <a:rPr lang="zh-CN" altLang="en-US" dirty="0" smtClean="0">
                <a:solidFill>
                  <a:srgbClr val="A50021"/>
                </a:solidFill>
              </a:rPr>
              <a:t>劳动教育</a:t>
            </a:r>
            <a:r>
              <a:rPr lang="en-US" dirty="0" smtClean="0">
                <a:solidFill>
                  <a:srgbClr val="A50021"/>
                </a:solidFill>
              </a:rPr>
              <a:t>)</a:t>
            </a:r>
            <a:r>
              <a:rPr lang="zh-CN" altLang="en-US" dirty="0" smtClean="0">
                <a:solidFill>
                  <a:srgbClr val="A50021"/>
                </a:solidFill>
              </a:rPr>
              <a:t>在培养孩子的优良品质、促进孩子的生活技能和实践能力、形成健康身心、提升审美能力方面有着不可替代的作用。因此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知识学习不能替代劳动教育。</a:t>
            </a: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解析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本题考查对材料内容的理解与表达能力。首先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我们看家长</a:t>
            </a:r>
            <a:r>
              <a:rPr lang="en-US" dirty="0" smtClean="0">
                <a:solidFill>
                  <a:srgbClr val="A50021"/>
                </a:solidFill>
              </a:rPr>
              <a:t>4</a:t>
            </a:r>
            <a:r>
              <a:rPr lang="zh-CN" altLang="en-US" dirty="0" smtClean="0">
                <a:solidFill>
                  <a:srgbClr val="A50021"/>
                </a:solidFill>
              </a:rPr>
              <a:t>的观点。可以提炼出两个信息</a:t>
            </a:r>
            <a:r>
              <a:rPr lang="en-US" dirty="0" smtClean="0">
                <a:solidFill>
                  <a:srgbClr val="A50021"/>
                </a:solidFill>
              </a:rPr>
              <a:t>:</a:t>
            </a:r>
            <a:r>
              <a:rPr lang="zh-CN" altLang="en-US" dirty="0" smtClean="0">
                <a:solidFill>
                  <a:srgbClr val="A50021"/>
                </a:solidFill>
              </a:rPr>
              <a:t>第一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学习好就有出息</a:t>
            </a:r>
            <a:r>
              <a:rPr lang="en-US" dirty="0" smtClean="0">
                <a:solidFill>
                  <a:srgbClr val="A50021"/>
                </a:solidFill>
              </a:rPr>
              <a:t>;</a:t>
            </a:r>
            <a:r>
              <a:rPr lang="zh-CN" altLang="en-US" dirty="0" smtClean="0">
                <a:solidFill>
                  <a:srgbClr val="A50021"/>
                </a:solidFill>
              </a:rPr>
              <a:t>第二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劳动教育不重要。题干要求我们反驳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答题就要表达出</a:t>
            </a:r>
            <a:r>
              <a:rPr lang="en-US" dirty="0" smtClean="0">
                <a:solidFill>
                  <a:srgbClr val="A50021"/>
                </a:solidFill>
              </a:rPr>
              <a:t>:</a:t>
            </a:r>
            <a:r>
              <a:rPr lang="zh-CN" altLang="en-US" dirty="0" smtClean="0">
                <a:solidFill>
                  <a:srgbClr val="A50021"/>
                </a:solidFill>
              </a:rPr>
              <a:t>劳动教育重要而且只有学习好并非就能有出息。注意作答时要紧扣中心来答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语言要流畅。</a:t>
            </a:r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84384" y="1126192"/>
            <a:ext cx="788670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  <a:latin typeface="+mn-ea"/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  <a:latin typeface="+mn-ea"/>
              </a:rPr>
              <a:t>常见题型</a:t>
            </a:r>
            <a:r>
              <a:rPr lang="en-US" altLang="zh-CN" b="1" dirty="0" smtClean="0">
                <a:solidFill>
                  <a:srgbClr val="0092D7"/>
                </a:solidFill>
                <a:latin typeface="+mn-ea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zh-CN" altLang="en-US" dirty="0" smtClean="0"/>
              <a:t>人们对该事件</a:t>
            </a:r>
            <a:r>
              <a:rPr lang="en-US" dirty="0" smtClean="0"/>
              <a:t>(</a:t>
            </a:r>
            <a:r>
              <a:rPr lang="zh-CN" altLang="en-US" dirty="0" smtClean="0"/>
              <a:t>现象</a:t>
            </a:r>
            <a:r>
              <a:rPr lang="en-US" dirty="0" smtClean="0"/>
              <a:t>)</a:t>
            </a:r>
            <a:r>
              <a:rPr lang="zh-CN" altLang="en-US" dirty="0" smtClean="0"/>
              <a:t>有哪些观点</a:t>
            </a:r>
            <a:r>
              <a:rPr lang="en-US" dirty="0" smtClean="0"/>
              <a:t>?</a:t>
            </a:r>
            <a:r>
              <a:rPr lang="zh-CN" altLang="en-US" dirty="0" smtClean="0"/>
              <a:t>请简要概括。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zh-CN" altLang="en-US" dirty="0" smtClean="0"/>
              <a:t>有关部门在“</a:t>
            </a:r>
            <a:r>
              <a:rPr lang="en-US" dirty="0" smtClean="0"/>
              <a:t>××</a:t>
            </a:r>
            <a:r>
              <a:rPr lang="zh-CN" altLang="en-US" dirty="0" smtClean="0"/>
              <a:t>”方面采取了哪些措施</a:t>
            </a:r>
            <a:r>
              <a:rPr lang="en-US" dirty="0" smtClean="0"/>
              <a:t>?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r>
              <a:rPr lang="en-US" b="1" dirty="0" smtClean="0"/>
              <a:t>3.</a:t>
            </a:r>
            <a:r>
              <a:rPr lang="zh-CN" altLang="en-US" dirty="0" smtClean="0"/>
              <a:t>阅读材料</a:t>
            </a:r>
            <a:r>
              <a:rPr lang="en-US" dirty="0" smtClean="0"/>
              <a:t>×</a:t>
            </a:r>
            <a:r>
              <a:rPr lang="zh-CN" altLang="en-US" dirty="0" smtClean="0"/>
              <a:t>和材料</a:t>
            </a:r>
            <a:r>
              <a:rPr lang="en-US" dirty="0" smtClean="0"/>
              <a:t>×,</a:t>
            </a:r>
            <a:r>
              <a:rPr lang="zh-CN" altLang="en-US" dirty="0" smtClean="0"/>
              <a:t>简要说明某一方面存在哪些问题。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4.</a:t>
            </a:r>
            <a:r>
              <a:rPr lang="zh-CN" altLang="en-US" dirty="0" smtClean="0"/>
              <a:t>请结合材料概括某方面的影响</a:t>
            </a:r>
            <a:r>
              <a:rPr lang="en-US" dirty="0" smtClean="0"/>
              <a:t>(</a:t>
            </a:r>
            <a:r>
              <a:rPr lang="zh-CN" altLang="en-US" dirty="0" smtClean="0"/>
              <a:t>价值、作用</a:t>
            </a:r>
            <a:r>
              <a:rPr lang="en-US" dirty="0" smtClean="0"/>
              <a:t>)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75CE02DD-70B6-497F-B0BD-8BA8DBE969A4}"/>
              </a:ext>
            </a:extLst>
          </p:cNvPr>
          <p:cNvGrpSpPr/>
          <p:nvPr/>
        </p:nvGrpSpPr>
        <p:grpSpPr>
          <a:xfrm>
            <a:off x="4165541" y="353685"/>
            <a:ext cx="1197805" cy="439278"/>
            <a:chOff x="4149152" y="706582"/>
            <a:chExt cx="1025921" cy="439278"/>
          </a:xfrm>
        </p:grpSpPr>
        <p:sp>
          <p:nvSpPr>
            <p:cNvPr id="4" name="文本框 14">
              <a:extLst>
                <a:ext uri="{FF2B5EF4-FFF2-40B4-BE49-F238E27FC236}">
                  <a16:creationId xmlns="" xmlns:a16="http://schemas.microsoft.com/office/drawing/2014/main" id="{0E212731-39CB-4A88-BE94-BB6F287DDC6F}"/>
                </a:ext>
              </a:extLst>
            </p:cNvPr>
            <p:cNvSpPr txBox="1"/>
            <p:nvPr/>
          </p:nvSpPr>
          <p:spPr>
            <a:xfrm>
              <a:off x="4149152" y="706582"/>
              <a:ext cx="853103" cy="439278"/>
            </a:xfrm>
            <a:prstGeom prst="rect">
              <a:avLst/>
            </a:prstGeom>
            <a:noFill/>
          </p:spPr>
          <p:txBody>
            <a:bodyPr wrap="none" lIns="36000" tIns="36000" rIns="36000" bIns="36000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b="1" dirty="0" smtClean="0">
                  <a:solidFill>
                    <a:srgbClr val="0092D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技法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精讲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5" name="直接箭头连接符 4">
              <a:extLst>
                <a:ext uri="{FF2B5EF4-FFF2-40B4-BE49-F238E27FC236}">
                  <a16:creationId xmlns="" xmlns:a16="http://schemas.microsoft.com/office/drawing/2014/main" id="{DA0F7700-D1EE-4F7C-93E3-F781CEB61530}"/>
                </a:ext>
              </a:extLst>
            </p:cNvPr>
            <p:cNvCxnSpPr>
              <a:cxnSpLocks/>
            </p:cNvCxnSpPr>
            <p:nvPr/>
          </p:nvCxnSpPr>
          <p:spPr>
            <a:xfrm>
              <a:off x="5020377" y="921218"/>
              <a:ext cx="154696" cy="140733"/>
            </a:xfrm>
            <a:prstGeom prst="straightConnector1">
              <a:avLst/>
            </a:prstGeom>
            <a:ln w="25400">
              <a:solidFill>
                <a:srgbClr val="0092D7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/>
          <p:nvPr/>
        </p:nvSpPr>
        <p:spPr>
          <a:xfrm>
            <a:off x="919430" y="800022"/>
            <a:ext cx="33393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0092D7"/>
                </a:solidFill>
              </a:rPr>
              <a:t>考点三　筛选并概括信息</a:t>
            </a:r>
            <a:r>
              <a:rPr lang="en-US" b="1" dirty="0" smtClean="0">
                <a:solidFill>
                  <a:srgbClr val="0092D7"/>
                </a:solidFill>
              </a:rPr>
              <a:t>(</a:t>
            </a:r>
            <a:r>
              <a:rPr lang="zh-CN" altLang="en-US" b="1" dirty="0" smtClean="0">
                <a:solidFill>
                  <a:srgbClr val="0092D7"/>
                </a:solidFill>
              </a:rPr>
              <a:t>概括</a:t>
            </a:r>
            <a:r>
              <a:rPr lang="en-US" b="1" dirty="0" smtClean="0">
                <a:solidFill>
                  <a:srgbClr val="0092D7"/>
                </a:solidFill>
              </a:rPr>
              <a:t>)</a:t>
            </a:r>
            <a:endParaRPr lang="zh-CN" altLang="en-US" b="1" dirty="0">
              <a:solidFill>
                <a:srgbClr val="0092D7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79230" y="399059"/>
            <a:ext cx="7886700" cy="2951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答题思路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      要求筛选的信息一般为材料的内容要点</a:t>
            </a:r>
            <a:r>
              <a:rPr lang="en-US" dirty="0" smtClean="0"/>
              <a:t>,</a:t>
            </a:r>
            <a:r>
              <a:rPr lang="zh-CN" altLang="en-US" dirty="0" smtClean="0"/>
              <a:t>这些要点既可以指整篇文本的中心内容</a:t>
            </a:r>
            <a:r>
              <a:rPr lang="en-US" dirty="0" smtClean="0"/>
              <a:t>,</a:t>
            </a:r>
            <a:r>
              <a:rPr lang="zh-CN" altLang="en-US" dirty="0" smtClean="0"/>
              <a:t>也可以指某则材料报道的中心事件或传递的主要信息。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zh-CN" altLang="en-US" b="1" dirty="0" smtClean="0"/>
              <a:t>细致审题。</a:t>
            </a:r>
            <a:r>
              <a:rPr lang="zh-CN" altLang="en-US" dirty="0" smtClean="0"/>
              <a:t>标示关键词语</a:t>
            </a:r>
            <a:r>
              <a:rPr lang="en-US" dirty="0" smtClean="0"/>
              <a:t>,</a:t>
            </a:r>
            <a:r>
              <a:rPr lang="zh-CN" altLang="en-US" dirty="0" smtClean="0"/>
              <a:t>切忌遗漏要点。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zh-CN" altLang="en-US" b="1" dirty="0" smtClean="0"/>
              <a:t>确定区间。</a:t>
            </a:r>
            <a:r>
              <a:rPr lang="zh-CN" altLang="en-US" dirty="0" smtClean="0"/>
              <a:t>找到信息区间</a:t>
            </a:r>
            <a:r>
              <a:rPr lang="en-US" dirty="0" smtClean="0"/>
              <a:t>,</a:t>
            </a:r>
            <a:r>
              <a:rPr lang="zh-CN" altLang="en-US" dirty="0" smtClean="0"/>
              <a:t>锁定信息来源。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3.</a:t>
            </a:r>
            <a:r>
              <a:rPr lang="zh-CN" altLang="en-US" b="1" dirty="0" smtClean="0"/>
              <a:t>初步筛选。</a:t>
            </a:r>
            <a:r>
              <a:rPr lang="zh-CN" altLang="en-US" dirty="0" smtClean="0"/>
              <a:t>有的可以直接摘录关键词语</a:t>
            </a:r>
            <a:r>
              <a:rPr lang="en-US" dirty="0" smtClean="0"/>
              <a:t>,</a:t>
            </a:r>
            <a:r>
              <a:rPr lang="zh-CN" altLang="en-US" dirty="0" smtClean="0"/>
              <a:t>或提取中心句</a:t>
            </a:r>
            <a:r>
              <a:rPr lang="en-US" dirty="0" smtClean="0"/>
              <a:t>,</a:t>
            </a:r>
            <a:r>
              <a:rPr lang="zh-CN" altLang="en-US" dirty="0" smtClean="0"/>
              <a:t>如总领句、总结句、过渡句等关键句。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79230" y="399059"/>
            <a:ext cx="7886700" cy="3367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4.</a:t>
            </a:r>
            <a:r>
              <a:rPr lang="zh-CN" altLang="en-US" b="1" dirty="0" smtClean="0"/>
              <a:t>归纳整合。</a:t>
            </a:r>
            <a:r>
              <a:rPr lang="zh-CN" altLang="en-US" dirty="0" smtClean="0"/>
              <a:t>有的信息比较分散</a:t>
            </a:r>
            <a:r>
              <a:rPr lang="en-US" dirty="0" smtClean="0"/>
              <a:t>,</a:t>
            </a:r>
            <a:r>
              <a:rPr lang="zh-CN" altLang="en-US" dirty="0" smtClean="0"/>
              <a:t>筛选不到原句</a:t>
            </a:r>
            <a:r>
              <a:rPr lang="en-US" dirty="0" smtClean="0"/>
              <a:t>,</a:t>
            </a:r>
            <a:r>
              <a:rPr lang="zh-CN" altLang="en-US" dirty="0" smtClean="0"/>
              <a:t>需要自己整合</a:t>
            </a:r>
            <a:r>
              <a:rPr lang="en-US" dirty="0" smtClean="0"/>
              <a:t>: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抓关键词法。在整体理解的基础上进行归纳</a:t>
            </a:r>
            <a:r>
              <a:rPr lang="en-US" dirty="0" smtClean="0"/>
              <a:t>,</a:t>
            </a:r>
            <a:r>
              <a:rPr lang="zh-CN" altLang="en-US" dirty="0" smtClean="0"/>
              <a:t>注意抓关键词句与反复出现的词句。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组合要素法。用最简洁的文字采用近乎一个词加一个词再加一个词的形式来表示。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(3)</a:t>
            </a:r>
            <a:r>
              <a:rPr lang="zh-CN" altLang="en-US" dirty="0" smtClean="0"/>
              <a:t>合并同类法。从所筛选的各条信息找共同之处</a:t>
            </a:r>
            <a:r>
              <a:rPr lang="en-US" dirty="0" smtClean="0"/>
              <a:t>,</a:t>
            </a:r>
            <a:r>
              <a:rPr lang="zh-CN" altLang="en-US" dirty="0" smtClean="0"/>
              <a:t>合并义项</a:t>
            </a:r>
            <a:r>
              <a:rPr lang="en-US" dirty="0" smtClean="0"/>
              <a:t>,</a:t>
            </a:r>
            <a:r>
              <a:rPr lang="zh-CN" altLang="en-US" dirty="0" smtClean="0"/>
              <a:t>组织成一条。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(4)</a:t>
            </a:r>
            <a:r>
              <a:rPr lang="zh-CN" altLang="en-US" dirty="0" smtClean="0"/>
              <a:t>求同存异法。将剩余的不同之处作为一条。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(5)</a:t>
            </a:r>
            <a:r>
              <a:rPr lang="zh-CN" altLang="en-US" dirty="0" smtClean="0"/>
              <a:t>分层归并法。理清层次</a:t>
            </a:r>
            <a:r>
              <a:rPr lang="en-US" dirty="0" smtClean="0"/>
              <a:t>,</a:t>
            </a:r>
            <a:r>
              <a:rPr lang="zh-CN" altLang="en-US" dirty="0" smtClean="0"/>
              <a:t>提取要点</a:t>
            </a:r>
            <a:r>
              <a:rPr lang="en-US" dirty="0" smtClean="0"/>
              <a:t>,</a:t>
            </a:r>
            <a:r>
              <a:rPr lang="zh-CN" altLang="en-US" dirty="0" smtClean="0"/>
              <a:t>概括层意。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79230" y="399059"/>
            <a:ext cx="7886700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/>
              <a:t>5.</a:t>
            </a:r>
            <a:r>
              <a:rPr lang="zh-CN" altLang="en-US" b="1" dirty="0" smtClean="0"/>
              <a:t>整合时的注意事项</a:t>
            </a:r>
            <a:r>
              <a:rPr lang="en-US" b="1" dirty="0" smtClean="0"/>
              <a:t>: </a:t>
            </a:r>
            <a:r>
              <a:rPr lang="en-US" dirty="0" smtClean="0"/>
              <a:t>(1)</a:t>
            </a:r>
            <a:r>
              <a:rPr lang="zh-CN" altLang="en-US" dirty="0" smtClean="0"/>
              <a:t>字数要求。</a:t>
            </a:r>
            <a:r>
              <a:rPr lang="en-US" dirty="0" smtClean="0"/>
              <a:t>(2)</a:t>
            </a:r>
            <a:r>
              <a:rPr lang="zh-CN" altLang="en-US" dirty="0" smtClean="0"/>
              <a:t>尽可能用文中原话、原词。</a:t>
            </a:r>
            <a:r>
              <a:rPr lang="en-US" dirty="0" smtClean="0"/>
              <a:t>(3)</a:t>
            </a:r>
            <a:r>
              <a:rPr lang="zh-CN" altLang="en-US" dirty="0" smtClean="0"/>
              <a:t>结合材料时</a:t>
            </a:r>
            <a:r>
              <a:rPr lang="en-US" dirty="0" smtClean="0"/>
              <a:t>,</a:t>
            </a:r>
            <a:r>
              <a:rPr lang="zh-CN" altLang="en-US" dirty="0" smtClean="0"/>
              <a:t>尽可能不用修饰语。</a:t>
            </a:r>
            <a:r>
              <a:rPr lang="en-US" dirty="0" smtClean="0"/>
              <a:t>(4)</a:t>
            </a:r>
            <a:r>
              <a:rPr lang="zh-CN" altLang="en-US" dirty="0" smtClean="0"/>
              <a:t>用自己的话概括</a:t>
            </a:r>
            <a:r>
              <a:rPr lang="en-US" dirty="0" smtClean="0"/>
              <a:t>,</a:t>
            </a:r>
            <a:r>
              <a:rPr lang="zh-CN" altLang="en-US" dirty="0" smtClean="0"/>
              <a:t>尽量用短句。</a:t>
            </a:r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答题模式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/>
              <a:t>纵式模式</a:t>
            </a:r>
            <a:r>
              <a:rPr lang="en-US" b="1" dirty="0" smtClean="0"/>
              <a:t>:</a:t>
            </a:r>
            <a:r>
              <a:rPr lang="zh-CN" altLang="en-US" dirty="0" smtClean="0"/>
              <a:t>纵式模式即把事件的整个过程</a:t>
            </a:r>
            <a:r>
              <a:rPr lang="en-US" dirty="0" smtClean="0"/>
              <a:t>,</a:t>
            </a:r>
            <a:r>
              <a:rPr lang="zh-CN" altLang="en-US" dirty="0" smtClean="0"/>
              <a:t>按时间顺序划分为几个阶段</a:t>
            </a:r>
            <a:r>
              <a:rPr lang="en-US" dirty="0" smtClean="0"/>
              <a:t>,</a:t>
            </a:r>
            <a:r>
              <a:rPr lang="zh-CN" altLang="en-US" dirty="0" smtClean="0"/>
              <a:t>一个阶段就是一个层次</a:t>
            </a:r>
            <a:r>
              <a:rPr lang="en-US" dirty="0" smtClean="0"/>
              <a:t>,</a:t>
            </a:r>
            <a:r>
              <a:rPr lang="zh-CN" altLang="en-US" dirty="0" smtClean="0"/>
              <a:t>各阶段间要有一定的连贯性</a:t>
            </a:r>
            <a:r>
              <a:rPr lang="en-US" dirty="0" smtClean="0"/>
              <a:t>,</a:t>
            </a:r>
            <a:r>
              <a:rPr lang="zh-CN" altLang="en-US" dirty="0" smtClean="0"/>
              <a:t>给人以整体感。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/>
              <a:t>横式模式</a:t>
            </a:r>
            <a:r>
              <a:rPr lang="en-US" b="1" dirty="0" smtClean="0"/>
              <a:t>:</a:t>
            </a:r>
            <a:r>
              <a:rPr lang="zh-CN" altLang="en-US" dirty="0" smtClean="0"/>
              <a:t>横式模式即根据给定材料归纳出几个方面的内容或反映的主要问题</a:t>
            </a:r>
            <a:r>
              <a:rPr lang="en-US" dirty="0" smtClean="0"/>
              <a:t>,</a:t>
            </a:r>
            <a:r>
              <a:rPr lang="zh-CN" altLang="en-US" dirty="0" smtClean="0"/>
              <a:t>每个方面就是一个层次</a:t>
            </a:r>
            <a:r>
              <a:rPr lang="en-US" dirty="0" smtClean="0"/>
              <a:t>,</a:t>
            </a:r>
            <a:r>
              <a:rPr lang="zh-CN" altLang="en-US" dirty="0" smtClean="0"/>
              <a:t>逐层概述</a:t>
            </a:r>
            <a:r>
              <a:rPr lang="en-US" dirty="0" smtClean="0"/>
              <a:t>,</a:t>
            </a:r>
            <a:r>
              <a:rPr lang="zh-CN" altLang="en-US" dirty="0" smtClean="0"/>
              <a:t>各层次之间具有较为清楚的并列关系。</a:t>
            </a:r>
          </a:p>
          <a:p>
            <a:pPr>
              <a:lnSpc>
                <a:spcPct val="150000"/>
              </a:lnSpc>
            </a:pPr>
            <a:r>
              <a:rPr lang="zh-CN" altLang="en-US" b="1" dirty="0" smtClean="0"/>
              <a:t>综合模式</a:t>
            </a:r>
            <a:r>
              <a:rPr lang="en-US" b="1" dirty="0" smtClean="0"/>
              <a:t>:</a:t>
            </a:r>
            <a:r>
              <a:rPr lang="zh-CN" altLang="en-US" dirty="0" smtClean="0"/>
              <a:t>综合模式</a:t>
            </a:r>
            <a:r>
              <a:rPr lang="en-US" dirty="0" smtClean="0"/>
              <a:t>,</a:t>
            </a:r>
            <a:r>
              <a:rPr lang="zh-CN" altLang="en-US" dirty="0" smtClean="0"/>
              <a:t>即材料按照时间顺序及内容顺序、问题顺序交叉进行</a:t>
            </a:r>
            <a:r>
              <a:rPr lang="en-US" dirty="0" smtClean="0"/>
              <a:t>,</a:t>
            </a:r>
            <a:r>
              <a:rPr lang="zh-CN" altLang="en-US" dirty="0" smtClean="0"/>
              <a:t>故归纳概括时应综合考虑</a:t>
            </a:r>
            <a:r>
              <a:rPr lang="en-US" dirty="0" smtClean="0"/>
              <a:t>,</a:t>
            </a:r>
            <a:r>
              <a:rPr lang="zh-CN" altLang="en-US" dirty="0" smtClean="0"/>
              <a:t>做到不遗漏要点。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46081" y="458096"/>
            <a:ext cx="7730359" cy="128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考点专练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  <a:r>
              <a:rPr lang="zh-CN" altLang="en-US" dirty="0" smtClean="0"/>
              <a:t>满分训练</a:t>
            </a:r>
            <a:r>
              <a:rPr lang="en-US" dirty="0" smtClean="0"/>
              <a:t>(</a:t>
            </a:r>
            <a:r>
              <a:rPr lang="zh-CN" altLang="en-US" dirty="0" smtClean="0"/>
              <a:t>七</a:t>
            </a:r>
            <a:r>
              <a:rPr lang="en-US" dirty="0" smtClean="0"/>
              <a:t>):</a:t>
            </a:r>
            <a:r>
              <a:rPr lang="zh-CN" altLang="en-US" dirty="0" smtClean="0"/>
              <a:t>第一题</a:t>
            </a:r>
            <a:r>
              <a:rPr lang="en-US" dirty="0" smtClean="0"/>
              <a:t>2</a:t>
            </a:r>
            <a:r>
              <a:rPr lang="zh-CN" altLang="en-US" dirty="0" smtClean="0"/>
              <a:t>小题、第二题</a:t>
            </a:r>
            <a:r>
              <a:rPr lang="en-US" dirty="0" smtClean="0"/>
              <a:t>3</a:t>
            </a:r>
            <a:r>
              <a:rPr lang="zh-CN" altLang="en-US" dirty="0" smtClean="0"/>
              <a:t>小题、第三题</a:t>
            </a:r>
            <a:r>
              <a:rPr lang="en-US" dirty="0" smtClean="0"/>
              <a:t>3</a:t>
            </a:r>
            <a:r>
              <a:rPr lang="zh-CN" altLang="en-US" dirty="0" smtClean="0"/>
              <a:t>小题、第四题</a:t>
            </a:r>
            <a:r>
              <a:rPr lang="en-US" dirty="0" smtClean="0"/>
              <a:t>3</a:t>
            </a:r>
            <a:r>
              <a:rPr lang="zh-CN" altLang="en-US" dirty="0" smtClean="0"/>
              <a:t>小题、第五题</a:t>
            </a:r>
            <a:r>
              <a:rPr lang="en-US" dirty="0" smtClean="0"/>
              <a:t>1</a:t>
            </a:r>
            <a:r>
              <a:rPr lang="zh-CN" altLang="en-US" dirty="0" smtClean="0"/>
              <a:t>小题、第七题</a:t>
            </a:r>
            <a:r>
              <a:rPr lang="en-US" dirty="0" smtClean="0"/>
              <a:t>4</a:t>
            </a:r>
            <a:r>
              <a:rPr lang="zh-CN" altLang="en-US" dirty="0" smtClean="0"/>
              <a:t>小题、第八题</a:t>
            </a:r>
            <a:r>
              <a:rPr lang="en-US" dirty="0" smtClean="0"/>
              <a:t>3</a:t>
            </a:r>
            <a:r>
              <a:rPr lang="zh-CN" altLang="en-US" dirty="0" smtClean="0"/>
              <a:t>小题、第十题</a:t>
            </a:r>
            <a:r>
              <a:rPr lang="en-US" dirty="0" smtClean="0"/>
              <a:t>1</a:t>
            </a:r>
            <a:r>
              <a:rPr lang="zh-CN" altLang="en-US" dirty="0" smtClean="0"/>
              <a:t>小题、第十一题</a:t>
            </a:r>
            <a:r>
              <a:rPr lang="en-US" dirty="0" smtClean="0"/>
              <a:t>2</a:t>
            </a:r>
            <a:r>
              <a:rPr lang="zh-CN" altLang="en-US" dirty="0" smtClean="0"/>
              <a:t>小题、第十二题</a:t>
            </a:r>
            <a:r>
              <a:rPr lang="en-US" dirty="0" smtClean="0"/>
              <a:t>3</a:t>
            </a:r>
            <a:r>
              <a:rPr lang="zh-CN" altLang="en-US" dirty="0" smtClean="0"/>
              <a:t>小题</a:t>
            </a:r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89740" y="787942"/>
            <a:ext cx="788670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常见题型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zh-CN" altLang="en-US" dirty="0" smtClean="0"/>
              <a:t>材料一和材料三关于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的表述有哪些异同</a:t>
            </a:r>
            <a:r>
              <a:rPr lang="en-US" dirty="0" smtClean="0"/>
              <a:t>?</a:t>
            </a:r>
            <a:r>
              <a:rPr lang="zh-CN" altLang="en-US" dirty="0" smtClean="0"/>
              <a:t>请概括说明。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zh-CN" altLang="en-US" dirty="0" smtClean="0"/>
              <a:t>请用材料一反驳</a:t>
            </a:r>
            <a:r>
              <a:rPr lang="en-US" dirty="0" smtClean="0"/>
              <a:t>/</a:t>
            </a:r>
            <a:r>
              <a:rPr lang="zh-CN" altLang="en-US" dirty="0" smtClean="0"/>
              <a:t>印证</a:t>
            </a:r>
            <a:r>
              <a:rPr lang="en-US" dirty="0" smtClean="0"/>
              <a:t>/</a:t>
            </a:r>
            <a:r>
              <a:rPr lang="zh-CN" altLang="en-US" dirty="0" smtClean="0"/>
              <a:t>解释材料三中的</a:t>
            </a:r>
            <a:r>
              <a:rPr lang="en-US" altLang="zh-CN" dirty="0" smtClean="0"/>
              <a:t>……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3.</a:t>
            </a:r>
            <a:r>
              <a:rPr lang="zh-CN" altLang="en-US" dirty="0" smtClean="0"/>
              <a:t>阅读材料二和材料三</a:t>
            </a:r>
            <a:r>
              <a:rPr lang="en-US" dirty="0" smtClean="0"/>
              <a:t>,</a:t>
            </a:r>
            <a:r>
              <a:rPr lang="zh-CN" altLang="en-US" dirty="0" smtClean="0"/>
              <a:t>分析说明它们在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的相同点和不同点。</a:t>
            </a:r>
          </a:p>
          <a:p>
            <a:pPr>
              <a:lnSpc>
                <a:spcPct val="150000"/>
              </a:lnSpc>
            </a:pPr>
            <a:r>
              <a:rPr lang="en-US" b="1" dirty="0" smtClean="0"/>
              <a:t>4.</a:t>
            </a:r>
            <a:r>
              <a:rPr lang="zh-CN" altLang="en-US" dirty="0" smtClean="0"/>
              <a:t>材料二和材料三都主张</a:t>
            </a:r>
            <a:r>
              <a:rPr lang="en-US" altLang="zh-CN" dirty="0" smtClean="0"/>
              <a:t>……</a:t>
            </a:r>
            <a:r>
              <a:rPr lang="en-US" dirty="0" smtClean="0"/>
              <a:t>,</a:t>
            </a:r>
            <a:r>
              <a:rPr lang="zh-CN" altLang="en-US" dirty="0" smtClean="0"/>
              <a:t>但理由各有不同</a:t>
            </a:r>
            <a:r>
              <a:rPr lang="en-US" dirty="0" smtClean="0"/>
              <a:t>,</a:t>
            </a:r>
            <a:r>
              <a:rPr lang="zh-CN" altLang="en-US" dirty="0" smtClean="0"/>
              <a:t>请说说它们各自的理由。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885217" y="369099"/>
            <a:ext cx="33393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0092D7"/>
                </a:solidFill>
              </a:rPr>
              <a:t>考点四　材料比较与对照</a:t>
            </a:r>
            <a:r>
              <a:rPr lang="en-US" b="1" dirty="0" smtClean="0">
                <a:solidFill>
                  <a:srgbClr val="0092D7"/>
                </a:solidFill>
              </a:rPr>
              <a:t>(</a:t>
            </a:r>
            <a:r>
              <a:rPr lang="zh-CN" altLang="en-US" b="1" dirty="0" smtClean="0">
                <a:solidFill>
                  <a:srgbClr val="0092D7"/>
                </a:solidFill>
              </a:rPr>
              <a:t>比较</a:t>
            </a:r>
            <a:r>
              <a:rPr lang="en-US" b="1" dirty="0" smtClean="0">
                <a:solidFill>
                  <a:srgbClr val="0092D7"/>
                </a:solidFill>
              </a:rPr>
              <a:t>)</a:t>
            </a:r>
            <a:endParaRPr lang="zh-CN" altLang="en-US" b="1" dirty="0">
              <a:solidFill>
                <a:srgbClr val="0092D7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53104" y="272935"/>
            <a:ext cx="8012523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答题步骤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en-US" b="1" dirty="0" smtClean="0"/>
              <a:t>1.</a:t>
            </a:r>
            <a:r>
              <a:rPr lang="zh-CN" altLang="en-US" b="1" dirty="0" smtClean="0"/>
              <a:t>材料异同比较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找到每个材料的中心句</a:t>
            </a:r>
            <a:r>
              <a:rPr lang="en-US" dirty="0" smtClean="0"/>
              <a:t>,</a:t>
            </a:r>
            <a:r>
              <a:rPr lang="zh-CN" altLang="en-US" dirty="0" smtClean="0"/>
              <a:t>筛选每个材料的内容要点</a:t>
            </a:r>
            <a:r>
              <a:rPr lang="en-US" dirty="0" smtClean="0"/>
              <a:t>,</a:t>
            </a:r>
            <a:r>
              <a:rPr lang="zh-CN" altLang="en-US" dirty="0" smtClean="0"/>
              <a:t>确定材料内容的不同点。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在材料主体内容中分点比较</a:t>
            </a:r>
            <a:r>
              <a:rPr lang="en-US" dirty="0" smtClean="0"/>
              <a:t>: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en-US" dirty="0" smtClean="0"/>
              <a:t>①</a:t>
            </a:r>
            <a:r>
              <a:rPr lang="zh-CN" altLang="en-US" dirty="0" smtClean="0"/>
              <a:t>比较观点</a:t>
            </a:r>
            <a:r>
              <a:rPr lang="en-US" dirty="0" smtClean="0"/>
              <a:t>:</a:t>
            </a:r>
            <a:r>
              <a:rPr lang="zh-CN" altLang="en-US" dirty="0" smtClean="0"/>
              <a:t>既然各材料的话题相同</a:t>
            </a:r>
            <a:r>
              <a:rPr lang="en-US" dirty="0" smtClean="0"/>
              <a:t>,</a:t>
            </a:r>
            <a:r>
              <a:rPr lang="zh-CN" altLang="en-US" dirty="0" smtClean="0"/>
              <a:t>那么观点、看法必然存在异或同。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②</a:t>
            </a:r>
            <a:r>
              <a:rPr lang="zh-CN" altLang="en-US" dirty="0" smtClean="0"/>
              <a:t>比较角度</a:t>
            </a:r>
            <a:r>
              <a:rPr lang="en-US" dirty="0" smtClean="0"/>
              <a:t>:</a:t>
            </a:r>
            <a:r>
              <a:rPr lang="zh-CN" altLang="en-US" dirty="0" smtClean="0"/>
              <a:t>在同样的话题之下</a:t>
            </a:r>
            <a:r>
              <a:rPr lang="en-US" dirty="0" smtClean="0"/>
              <a:t>,</a:t>
            </a:r>
            <a:r>
              <a:rPr lang="zh-CN" altLang="en-US" dirty="0" smtClean="0"/>
              <a:t>有的材料着眼于这个角度</a:t>
            </a:r>
            <a:r>
              <a:rPr lang="en-US" dirty="0" smtClean="0"/>
              <a:t>,</a:t>
            </a:r>
            <a:r>
              <a:rPr lang="zh-CN" altLang="en-US" dirty="0" smtClean="0"/>
              <a:t>有的着眼于另外的角度。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③</a:t>
            </a:r>
            <a:r>
              <a:rPr lang="zh-CN" altLang="en-US" dirty="0" smtClean="0"/>
              <a:t>比较侧重点</a:t>
            </a:r>
            <a:r>
              <a:rPr lang="en-US" dirty="0" smtClean="0"/>
              <a:t>:</a:t>
            </a:r>
            <a:r>
              <a:rPr lang="zh-CN" altLang="en-US" dirty="0" smtClean="0"/>
              <a:t>话题相同</a:t>
            </a:r>
            <a:r>
              <a:rPr lang="en-US" dirty="0" smtClean="0"/>
              <a:t>,</a:t>
            </a:r>
            <a:r>
              <a:rPr lang="zh-CN" altLang="en-US" dirty="0" smtClean="0"/>
              <a:t>各个材料侧重点必然不同</a:t>
            </a:r>
            <a:r>
              <a:rPr lang="en-US" dirty="0" smtClean="0"/>
              <a:t>,</a:t>
            </a:r>
            <a:r>
              <a:rPr lang="zh-CN" altLang="en-US" dirty="0" smtClean="0"/>
              <a:t>看其分别侧重于说哪方面的问题。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63615" y="430590"/>
            <a:ext cx="8012523" cy="253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zh-CN" altLang="en-US" b="1" dirty="0" smtClean="0"/>
              <a:t>材料对照、勾连、互联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(1)</a:t>
            </a:r>
            <a:r>
              <a:rPr lang="zh-CN" altLang="en-US" dirty="0" smtClean="0"/>
              <a:t>发现二者的共同话题。在两个材料中寻找相同的话题</a:t>
            </a:r>
            <a:r>
              <a:rPr lang="en-US" dirty="0" smtClean="0"/>
              <a:t>,</a:t>
            </a:r>
            <a:r>
              <a:rPr lang="zh-CN" altLang="en-US" dirty="0" smtClean="0"/>
              <a:t>发现二者之间存在的可比性和能相互对照的内容。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(2)</a:t>
            </a:r>
            <a:r>
              <a:rPr lang="zh-CN" altLang="en-US" dirty="0" smtClean="0"/>
              <a:t>分析两材料之间的逻辑关系。是否存在因果关系、印证与被印证的关系、条件关系等。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(3)</a:t>
            </a:r>
            <a:r>
              <a:rPr lang="zh-CN" altLang="en-US" dirty="0" smtClean="0"/>
              <a:t>围绕二者的共同点</a:t>
            </a:r>
            <a:r>
              <a:rPr lang="en-US" dirty="0" smtClean="0"/>
              <a:t>,</a:t>
            </a:r>
            <a:r>
              <a:rPr lang="zh-CN" altLang="en-US" dirty="0" smtClean="0"/>
              <a:t>运用</a:t>
            </a:r>
            <a:r>
              <a:rPr lang="en-US" dirty="0" smtClean="0"/>
              <a:t>A</a:t>
            </a:r>
            <a:r>
              <a:rPr lang="zh-CN" altLang="en-US" dirty="0" smtClean="0"/>
              <a:t>材料去解释、反驳、证明</a:t>
            </a:r>
            <a:r>
              <a:rPr lang="en-US" dirty="0" smtClean="0"/>
              <a:t>B</a:t>
            </a:r>
            <a:r>
              <a:rPr lang="zh-CN" altLang="en-US" dirty="0" smtClean="0"/>
              <a:t>材料。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4">
            <a:extLst>
              <a:ext uri="{FF2B5EF4-FFF2-40B4-BE49-F238E27FC236}">
                <a16:creationId xmlns="" xmlns:a16="http://schemas.microsoft.com/office/drawing/2014/main" id="{641BDB65-E442-4DE9-BC6B-C7A97B0F5C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465" y="352238"/>
            <a:ext cx="7898396" cy="4420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zh-CN" altLang="en-US" sz="2400" b="1" dirty="0" smtClean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400" b="1" dirty="0" smtClean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b="1" dirty="0" smtClean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讲</a:t>
            </a:r>
            <a:r>
              <a:rPr lang="zh-CN" altLang="en-US" sz="2400" b="1" dirty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2400" b="1" dirty="0" smtClean="0">
                <a:solidFill>
                  <a:srgbClr val="0092D7"/>
                </a:solidFill>
                <a:latin typeface="微软雅黑" pitchFamily="34" charset="-122"/>
                <a:ea typeface="微软雅黑" pitchFamily="34" charset="-122"/>
              </a:rPr>
              <a:t>筛选概括　比较对照</a:t>
            </a:r>
          </a:p>
        </p:txBody>
      </p:sp>
      <p:sp>
        <p:nvSpPr>
          <p:cNvPr id="4" name="矩形 3"/>
          <p:cNvSpPr/>
          <p:nvPr/>
        </p:nvSpPr>
        <p:spPr>
          <a:xfrm>
            <a:off x="826476" y="881010"/>
            <a:ext cx="789549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0092D7"/>
                </a:solidFill>
              </a:rPr>
              <a:t>[2019</a:t>
            </a:r>
            <a:r>
              <a:rPr lang="en-US" altLang="zh-CN" dirty="0" smtClean="0">
                <a:solidFill>
                  <a:srgbClr val="0092D7"/>
                </a:solidFill>
              </a:rPr>
              <a:t>·</a:t>
            </a:r>
            <a:r>
              <a:rPr lang="zh-CN" altLang="en-US" dirty="0" smtClean="0">
                <a:solidFill>
                  <a:srgbClr val="0092D7"/>
                </a:solidFill>
              </a:rPr>
              <a:t>重庆</a:t>
            </a:r>
            <a:r>
              <a:rPr lang="en-US" dirty="0" smtClean="0">
                <a:solidFill>
                  <a:srgbClr val="0092D7"/>
                </a:solidFill>
              </a:rPr>
              <a:t>A</a:t>
            </a:r>
            <a:r>
              <a:rPr lang="zh-CN" altLang="en-US" dirty="0" smtClean="0">
                <a:solidFill>
                  <a:srgbClr val="0092D7"/>
                </a:solidFill>
              </a:rPr>
              <a:t>卷</a:t>
            </a:r>
            <a:r>
              <a:rPr lang="en-US" dirty="0" smtClean="0">
                <a:solidFill>
                  <a:srgbClr val="0092D7"/>
                </a:solidFill>
              </a:rPr>
              <a:t>18~21</a:t>
            </a:r>
            <a:r>
              <a:rPr lang="zh-CN" altLang="en-US" dirty="0" smtClean="0">
                <a:solidFill>
                  <a:srgbClr val="0092D7"/>
                </a:solidFill>
              </a:rPr>
              <a:t>题</a:t>
            </a:r>
            <a:r>
              <a:rPr lang="en-US" dirty="0" smtClean="0">
                <a:solidFill>
                  <a:srgbClr val="0092D7"/>
                </a:solidFill>
              </a:rPr>
              <a:t>]</a:t>
            </a:r>
            <a:r>
              <a:rPr lang="zh-CN" altLang="en-US" dirty="0" smtClean="0"/>
              <a:t>阅读下面的实用类文本</a:t>
            </a:r>
            <a:r>
              <a:rPr lang="en-US" dirty="0" smtClean="0"/>
              <a:t>,</a:t>
            </a:r>
            <a:r>
              <a:rPr lang="zh-CN" altLang="en-US" dirty="0" smtClean="0"/>
              <a:t>完成问题。</a:t>
            </a:r>
            <a:r>
              <a:rPr lang="en-US" dirty="0" smtClean="0"/>
              <a:t>(18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zh-CN" altLang="en-US" b="1" dirty="0" smtClean="0"/>
              <a:t>文本一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刚刚过去的劳动节</a:t>
            </a:r>
            <a:r>
              <a:rPr lang="en-US" dirty="0" smtClean="0"/>
              <a:t>,</a:t>
            </a:r>
            <a:r>
              <a:rPr lang="zh-CN" altLang="en-US" dirty="0" smtClean="0"/>
              <a:t>家长们带着孩子出去游玩</a:t>
            </a:r>
            <a:r>
              <a:rPr lang="en-US" dirty="0" smtClean="0"/>
              <a:t>,</a:t>
            </a:r>
            <a:r>
              <a:rPr lang="zh-CN" altLang="en-US" dirty="0" smtClean="0"/>
              <a:t>但又有多少家长在劳动节上好了“劳动”这一课呢</a:t>
            </a:r>
            <a:r>
              <a:rPr lang="en-US" dirty="0" smtClean="0"/>
              <a:t>?</a:t>
            </a:r>
            <a:endParaRPr lang="zh-CN" altLang="en-US" dirty="0" smtClean="0"/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放学途中</a:t>
            </a:r>
            <a:r>
              <a:rPr lang="en-US" dirty="0" smtClean="0"/>
              <a:t>,</a:t>
            </a:r>
            <a:r>
              <a:rPr lang="zh-CN" altLang="en-US" dirty="0" smtClean="0"/>
              <a:t>书包在父母长辈的肩上</a:t>
            </a:r>
            <a:r>
              <a:rPr lang="en-US" dirty="0" smtClean="0"/>
              <a:t>,</a:t>
            </a:r>
            <a:r>
              <a:rPr lang="zh-CN" altLang="en-US" dirty="0" smtClean="0"/>
              <a:t>孩子们却两手空空</a:t>
            </a:r>
            <a:r>
              <a:rPr lang="en-US" dirty="0" smtClean="0"/>
              <a:t>;</a:t>
            </a:r>
            <a:r>
              <a:rPr lang="zh-CN" altLang="en-US" dirty="0" smtClean="0"/>
              <a:t>午餐时</a:t>
            </a:r>
            <a:r>
              <a:rPr lang="en-US" dirty="0" smtClean="0"/>
              <a:t>,</a:t>
            </a:r>
            <a:r>
              <a:rPr lang="zh-CN" altLang="en-US" dirty="0" smtClean="0"/>
              <a:t>小学一年级的众多孩子不会剥虾</a:t>
            </a:r>
            <a:r>
              <a:rPr lang="en-US" dirty="0" smtClean="0"/>
              <a:t>,</a:t>
            </a:r>
            <a:r>
              <a:rPr lang="zh-CN" altLang="en-US" dirty="0" smtClean="0"/>
              <a:t>导致无从下口</a:t>
            </a:r>
            <a:r>
              <a:rPr lang="en-US" dirty="0" smtClean="0"/>
              <a:t>;</a:t>
            </a:r>
            <a:r>
              <a:rPr lang="zh-CN" altLang="en-US" dirty="0" smtClean="0"/>
              <a:t>更有甚者</a:t>
            </a:r>
            <a:r>
              <a:rPr lang="en-US" dirty="0" smtClean="0"/>
              <a:t>,</a:t>
            </a:r>
            <a:r>
              <a:rPr lang="zh-CN" altLang="en-US" dirty="0" smtClean="0"/>
              <a:t>大学生不会自己洗衣服</a:t>
            </a:r>
            <a:r>
              <a:rPr lang="en-US" dirty="0" smtClean="0"/>
              <a:t>,</a:t>
            </a:r>
            <a:r>
              <a:rPr lang="zh-CN" altLang="en-US" dirty="0" smtClean="0"/>
              <a:t>每周带一大包脏衣服回家。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对于劳动</a:t>
            </a:r>
            <a:r>
              <a:rPr lang="en-US" dirty="0" smtClean="0"/>
              <a:t>,</a:t>
            </a:r>
            <a:r>
              <a:rPr lang="zh-CN" altLang="en-US" dirty="0" smtClean="0"/>
              <a:t>家长们各有说法。</a:t>
            </a:r>
          </a:p>
        </p:txBody>
      </p:sp>
    </p:spTree>
    <p:extLst>
      <p:ext uri="{BB962C8B-B14F-4D97-AF65-F5344CB8AC3E}">
        <p14:creationId xmlns="" xmlns:p14="http://schemas.microsoft.com/office/powerpoint/2010/main" val="34584656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17583" y="352689"/>
            <a:ext cx="78868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b="1" dirty="0" smtClean="0">
                <a:solidFill>
                  <a:srgbClr val="0092D7"/>
                </a:solidFill>
              </a:rPr>
              <a:t>【</a:t>
            </a:r>
            <a:r>
              <a:rPr lang="zh-CN" altLang="en-US" b="1" dirty="0" smtClean="0">
                <a:solidFill>
                  <a:srgbClr val="0092D7"/>
                </a:solidFill>
              </a:rPr>
              <a:t>考点专练</a:t>
            </a:r>
            <a:r>
              <a:rPr lang="en-US" altLang="zh-CN" b="1" dirty="0" smtClean="0">
                <a:solidFill>
                  <a:srgbClr val="0092D7"/>
                </a:solidFill>
              </a:rPr>
              <a:t>】</a:t>
            </a:r>
            <a:r>
              <a:rPr lang="zh-CN" altLang="en-US" dirty="0" smtClean="0"/>
              <a:t>满分训练</a:t>
            </a:r>
            <a:r>
              <a:rPr lang="en-US" dirty="0" smtClean="0"/>
              <a:t>(</a:t>
            </a:r>
            <a:r>
              <a:rPr lang="zh-CN" altLang="en-US" dirty="0" smtClean="0"/>
              <a:t>七</a:t>
            </a:r>
            <a:r>
              <a:rPr lang="en-US" dirty="0" smtClean="0"/>
              <a:t>):</a:t>
            </a:r>
            <a:r>
              <a:rPr lang="zh-CN" altLang="en-US" dirty="0" smtClean="0"/>
              <a:t>第三题</a:t>
            </a:r>
            <a:r>
              <a:rPr lang="en-US" dirty="0" smtClean="0"/>
              <a:t>2</a:t>
            </a:r>
            <a:r>
              <a:rPr lang="zh-CN" altLang="en-US" dirty="0" smtClean="0"/>
              <a:t>小题、第四题</a:t>
            </a:r>
            <a:r>
              <a:rPr lang="en-US" dirty="0" smtClean="0"/>
              <a:t>5</a:t>
            </a:r>
            <a:r>
              <a:rPr lang="zh-CN" altLang="en-US" dirty="0" smtClean="0"/>
              <a:t>小题、第五题</a:t>
            </a:r>
            <a:r>
              <a:rPr lang="en-US" dirty="0" smtClean="0"/>
              <a:t>2</a:t>
            </a:r>
            <a:r>
              <a:rPr lang="zh-CN" altLang="en-US" dirty="0" smtClean="0"/>
              <a:t>小题、第十一题</a:t>
            </a:r>
            <a:r>
              <a:rPr lang="en-US" dirty="0" smtClean="0"/>
              <a:t>3</a:t>
            </a:r>
            <a:r>
              <a:rPr lang="zh-CN" altLang="en-US" dirty="0" smtClean="0"/>
              <a:t>小题、第十四题</a:t>
            </a:r>
            <a:r>
              <a:rPr lang="en-US" dirty="0" smtClean="0"/>
              <a:t>2</a:t>
            </a:r>
            <a:r>
              <a:rPr lang="zh-CN" altLang="en-US" dirty="0" smtClean="0"/>
              <a:t>小题</a:t>
            </a:r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73722" y="333874"/>
            <a:ext cx="8080131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 smtClean="0"/>
              <a:t>　  家长</a:t>
            </a:r>
            <a:r>
              <a:rPr lang="en-US" dirty="0" smtClean="0"/>
              <a:t>1:</a:t>
            </a:r>
            <a:r>
              <a:rPr lang="zh-CN" altLang="en-US" dirty="0" smtClean="0"/>
              <a:t>儿子从</a:t>
            </a:r>
            <a:r>
              <a:rPr lang="en-US" dirty="0" smtClean="0"/>
              <a:t>2</a:t>
            </a:r>
            <a:r>
              <a:rPr lang="zh-CN" altLang="en-US" dirty="0" smtClean="0"/>
              <a:t>岁多</a:t>
            </a:r>
            <a:r>
              <a:rPr lang="en-US" dirty="0" smtClean="0"/>
              <a:t>,</a:t>
            </a:r>
            <a:r>
              <a:rPr lang="zh-CN" altLang="en-US" dirty="0" smtClean="0"/>
              <a:t>开始自己用微波炉热牛奶。</a:t>
            </a:r>
            <a:r>
              <a:rPr lang="en-US" dirty="0" smtClean="0"/>
              <a:t>4</a:t>
            </a:r>
            <a:r>
              <a:rPr lang="zh-CN" altLang="en-US" dirty="0" smtClean="0"/>
              <a:t>岁多</a:t>
            </a:r>
            <a:r>
              <a:rPr lang="en-US" dirty="0" smtClean="0"/>
              <a:t>,</a:t>
            </a:r>
            <a:r>
              <a:rPr lang="zh-CN" altLang="en-US" dirty="0" smtClean="0"/>
              <a:t>站在小板凳上煎鸡蛋。现在</a:t>
            </a:r>
            <a:r>
              <a:rPr lang="en-US" dirty="0" smtClean="0"/>
              <a:t>6</a:t>
            </a:r>
            <a:r>
              <a:rPr lang="zh-CN" altLang="en-US" dirty="0" smtClean="0"/>
              <a:t>岁</a:t>
            </a:r>
            <a:r>
              <a:rPr lang="en-US" dirty="0" smtClean="0"/>
              <a:t>,</a:t>
            </a:r>
            <a:r>
              <a:rPr lang="zh-CN" altLang="en-US" dirty="0" smtClean="0"/>
              <a:t>可以自己煮西红柿鸡蛋面。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家长</a:t>
            </a:r>
            <a:r>
              <a:rPr lang="en-US" dirty="0" smtClean="0"/>
              <a:t>2:</a:t>
            </a:r>
            <a:r>
              <a:rPr lang="zh-CN" altLang="en-US" dirty="0" smtClean="0"/>
              <a:t>儿子</a:t>
            </a:r>
            <a:r>
              <a:rPr lang="en-US" dirty="0" smtClean="0"/>
              <a:t>10</a:t>
            </a:r>
            <a:r>
              <a:rPr lang="zh-CN" altLang="en-US" dirty="0" smtClean="0"/>
              <a:t>岁了</a:t>
            </a:r>
            <a:r>
              <a:rPr lang="en-US" dirty="0" smtClean="0"/>
              <a:t>,</a:t>
            </a:r>
            <a:r>
              <a:rPr lang="zh-CN" altLang="en-US" dirty="0" smtClean="0"/>
              <a:t>还不太会系鞋带。每次看他系得那么费劲</a:t>
            </a:r>
            <a:r>
              <a:rPr lang="en-US" dirty="0" smtClean="0"/>
              <a:t>,</a:t>
            </a:r>
            <a:r>
              <a:rPr lang="zh-CN" altLang="en-US" dirty="0" smtClean="0"/>
              <a:t>我很着急。干脆所有的鞋子都买成带粘扣的。男孩就是没有女孩那么细心</a:t>
            </a:r>
            <a:r>
              <a:rPr lang="en-US" dirty="0" smtClean="0"/>
              <a:t>,</a:t>
            </a:r>
            <a:r>
              <a:rPr lang="zh-CN" altLang="en-US" dirty="0" smtClean="0"/>
              <a:t>生活能力差点儿就差点儿吧。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家长</a:t>
            </a:r>
            <a:r>
              <a:rPr lang="en-US" dirty="0" smtClean="0"/>
              <a:t>3:</a:t>
            </a:r>
            <a:r>
              <a:rPr lang="zh-CN" altLang="en-US" dirty="0" smtClean="0"/>
              <a:t>作为</a:t>
            </a:r>
            <a:r>
              <a:rPr lang="en-US" dirty="0" smtClean="0"/>
              <a:t>80</a:t>
            </a:r>
            <a:r>
              <a:rPr lang="zh-CN" altLang="en-US" dirty="0" smtClean="0"/>
              <a:t>后</a:t>
            </a:r>
            <a:r>
              <a:rPr lang="en-US" dirty="0" smtClean="0"/>
              <a:t>,</a:t>
            </a:r>
            <a:r>
              <a:rPr lang="zh-CN" altLang="en-US" dirty="0" smtClean="0"/>
              <a:t>因为有超能干的妈妈</a:t>
            </a:r>
            <a:r>
              <a:rPr lang="en-US" dirty="0" smtClean="0"/>
              <a:t>,</a:t>
            </a:r>
            <a:r>
              <a:rPr lang="zh-CN" altLang="en-US" dirty="0" smtClean="0"/>
              <a:t>导致我的个人生活能力很差。我倒是挺想教会孩子一些生活技能</a:t>
            </a:r>
            <a:r>
              <a:rPr lang="en-US" dirty="0" smtClean="0"/>
              <a:t>,</a:t>
            </a:r>
            <a:r>
              <a:rPr lang="zh-CN" altLang="en-US" dirty="0" smtClean="0"/>
              <a:t>问题是我自己也不太会做。对此我也很无奈。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家长</a:t>
            </a:r>
            <a:r>
              <a:rPr lang="en-US" dirty="0" smtClean="0"/>
              <a:t>4:</a:t>
            </a:r>
            <a:r>
              <a:rPr lang="zh-CN" altLang="en-US" dirty="0" smtClean="0"/>
              <a:t>我觉得孩子的任务就是读书。只要学习成绩好</a:t>
            </a:r>
            <a:r>
              <a:rPr lang="en-US" dirty="0" smtClean="0"/>
              <a:t>,</a:t>
            </a:r>
            <a:r>
              <a:rPr lang="zh-CN" altLang="en-US" dirty="0" smtClean="0"/>
              <a:t>长大了自然有出息。至于劳动教育</a:t>
            </a:r>
            <a:r>
              <a:rPr lang="en-US" dirty="0" smtClean="0"/>
              <a:t>,</a:t>
            </a:r>
            <a:r>
              <a:rPr lang="zh-CN" altLang="en-US" dirty="0" smtClean="0"/>
              <a:t>对孩子没什么意义。</a:t>
            </a:r>
          </a:p>
          <a:p>
            <a:pPr algn="r">
              <a:lnSpc>
                <a:spcPct val="150000"/>
              </a:lnSpc>
            </a:pPr>
            <a:r>
              <a:rPr lang="en-US" dirty="0" smtClean="0"/>
              <a:t>(</a:t>
            </a:r>
            <a:r>
              <a:rPr lang="zh-CN" altLang="en-US" dirty="0" smtClean="0"/>
              <a:t>摘自“校长会”微信公众号</a:t>
            </a:r>
            <a:r>
              <a:rPr lang="en-US" dirty="0" smtClean="0"/>
              <a:t>)</a:t>
            </a:r>
            <a:endParaRPr lang="zh-CN" alt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79230" y="360250"/>
            <a:ext cx="78867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/>
              <a:t>文本二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/>
              <a:t>　　</a:t>
            </a:r>
            <a:r>
              <a:rPr lang="en-US" dirty="0" smtClean="0"/>
              <a:t>2017</a:t>
            </a:r>
            <a:r>
              <a:rPr lang="zh-CN" altLang="en-US" dirty="0" smtClean="0"/>
              <a:t>年</a:t>
            </a:r>
            <a:r>
              <a:rPr lang="en-US" dirty="0" smtClean="0"/>
              <a:t>9</a:t>
            </a:r>
            <a:r>
              <a:rPr lang="zh-CN" altLang="en-US" dirty="0" smtClean="0"/>
              <a:t>月到</a:t>
            </a:r>
            <a:r>
              <a:rPr lang="en-US" dirty="0" smtClean="0"/>
              <a:t>12</a:t>
            </a:r>
            <a:r>
              <a:rPr lang="zh-CN" altLang="en-US" dirty="0" smtClean="0"/>
              <a:t>月期间</a:t>
            </a:r>
            <a:r>
              <a:rPr lang="en-US" dirty="0" smtClean="0"/>
              <a:t>,××</a:t>
            </a:r>
            <a:r>
              <a:rPr lang="zh-CN" altLang="en-US" dirty="0" smtClean="0"/>
              <a:t>省在八所中小学对</a:t>
            </a:r>
            <a:r>
              <a:rPr lang="en-US" dirty="0" smtClean="0"/>
              <a:t>450</a:t>
            </a:r>
            <a:r>
              <a:rPr lang="zh-CN" altLang="en-US" dirty="0" smtClean="0"/>
              <a:t>名师生就学校劳动教育的实施现状进行了调查</a:t>
            </a:r>
            <a:r>
              <a:rPr lang="en-US" dirty="0" smtClean="0"/>
              <a:t>,</a:t>
            </a:r>
            <a:r>
              <a:rPr lang="zh-CN" altLang="en-US" dirty="0" smtClean="0"/>
              <a:t>结果如下。</a:t>
            </a:r>
          </a:p>
          <a:p>
            <a:pPr algn="ctr">
              <a:lnSpc>
                <a:spcPct val="150000"/>
              </a:lnSpc>
            </a:pPr>
            <a:r>
              <a:rPr lang="en-US" dirty="0" smtClean="0"/>
              <a:t>××</a:t>
            </a:r>
            <a:r>
              <a:rPr lang="zh-CN" altLang="en-US" dirty="0" smtClean="0"/>
              <a:t>省中小学生劳动教育的实施现状调查统计表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181099" y="2080847"/>
          <a:ext cx="7365023" cy="2400300"/>
        </p:xfrm>
        <a:graphic>
          <a:graphicData uri="http://schemas.openxmlformats.org/drawingml/2006/table">
            <a:tbl>
              <a:tblPr/>
              <a:tblGrid>
                <a:gridCol w="3012832"/>
                <a:gridCol w="1239716"/>
                <a:gridCol w="1828800"/>
                <a:gridCol w="128367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调查项目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统计数据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学生对开设劳动课的看法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很有必要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没有</a:t>
                      </a: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,</a:t>
                      </a:r>
                      <a:r>
                        <a:rPr lang="zh-CN" sz="15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瞎耽误</a:t>
                      </a: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工夫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无所谓</a:t>
                      </a:r>
                      <a:r>
                        <a:rPr lang="zh-CN" sz="15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或讨厌</a:t>
                      </a:r>
                      <a:endParaRPr lang="zh-CN" sz="15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13%</a:t>
                      </a:r>
                      <a:endParaRPr lang="zh-CN" sz="15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16%</a:t>
                      </a:r>
                      <a:endParaRPr lang="zh-CN" sz="15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71%</a:t>
                      </a:r>
                      <a:endParaRPr lang="zh-CN" sz="15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学校劳动教育课的开设情况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开设了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未开设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不清楚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33%</a:t>
                      </a:r>
                      <a:endParaRPr lang="zh-CN" sz="15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33%</a:t>
                      </a:r>
                      <a:endParaRPr lang="zh-CN" sz="15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34%</a:t>
                      </a:r>
                      <a:endParaRPr lang="zh-CN" sz="15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劳动教育课程是否作为考 核 科 目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是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否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不清楚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3%</a:t>
                      </a:r>
                      <a:endParaRPr lang="zh-CN" sz="15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79%</a:t>
                      </a:r>
                      <a:endParaRPr lang="zh-CN" sz="15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/>
                        </a:rPr>
                        <a:t>18%</a:t>
                      </a:r>
                      <a:endParaRPr lang="zh-CN" sz="15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1581821" y="4453866"/>
            <a:ext cx="611176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 smtClean="0"/>
              <a:t>　</a:t>
            </a:r>
            <a:r>
              <a:rPr lang="en-US" dirty="0" smtClean="0"/>
              <a:t>(</a:t>
            </a:r>
            <a:r>
              <a:rPr lang="zh-CN" altLang="en-US" dirty="0" smtClean="0"/>
              <a:t>节选自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追寻教育之源</a:t>
            </a:r>
            <a:r>
              <a:rPr lang="en-US" dirty="0" smtClean="0"/>
              <a:t>:</a:t>
            </a:r>
            <a:r>
              <a:rPr lang="zh-CN" altLang="en-US" dirty="0" smtClean="0"/>
              <a:t>对当前中小学劳动教育的审思</a:t>
            </a:r>
            <a:r>
              <a:rPr lang="en-US" altLang="zh-CN" dirty="0" smtClean="0"/>
              <a:t>》</a:t>
            </a:r>
            <a:r>
              <a:rPr lang="en-US" dirty="0" smtClean="0"/>
              <a:t>)</a:t>
            </a:r>
            <a:endParaRPr lang="zh-CN" alt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00098" y="395421"/>
            <a:ext cx="7948247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 smtClean="0"/>
              <a:t>文本三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</a:t>
            </a:r>
            <a:r>
              <a:rPr lang="en-US" dirty="0" smtClean="0"/>
              <a:t>①</a:t>
            </a:r>
            <a:r>
              <a:rPr lang="zh-CN" altLang="en-US" dirty="0" smtClean="0"/>
              <a:t>劳动教育为孩子的幸福人生奠基</a:t>
            </a:r>
            <a:r>
              <a:rPr lang="en-US" dirty="0" smtClean="0"/>
              <a:t>,</a:t>
            </a:r>
            <a:r>
              <a:rPr lang="zh-CN" altLang="en-US" dirty="0" smtClean="0"/>
              <a:t>这已成为现代教育的共识。生活靠劳动创造</a:t>
            </a:r>
            <a:r>
              <a:rPr lang="en-US" dirty="0" smtClean="0"/>
              <a:t>,</a:t>
            </a:r>
            <a:r>
              <a:rPr lang="zh-CN" altLang="en-US" dirty="0" smtClean="0"/>
              <a:t>人生也靠劳动创造。劳动教育是提高中小学生综合素质、成就幸福圆满人生的有效途径。</a:t>
            </a:r>
            <a:r>
              <a:rPr lang="zh-CN" altLang="en-US" u="sng" dirty="0" smtClean="0"/>
              <a:t>苏联教育家马卡连柯曾指出</a:t>
            </a:r>
            <a:r>
              <a:rPr lang="en-US" u="sng" dirty="0" smtClean="0"/>
              <a:t>,</a:t>
            </a:r>
            <a:r>
              <a:rPr lang="zh-CN" altLang="en-US" u="sng" dirty="0" smtClean="0"/>
              <a:t>“劳动永远是人类生活的基础</a:t>
            </a:r>
            <a:r>
              <a:rPr lang="en-US" u="sng" dirty="0" smtClean="0"/>
              <a:t>,</a:t>
            </a:r>
            <a:r>
              <a:rPr lang="zh-CN" altLang="en-US" u="sng" dirty="0" smtClean="0"/>
              <a:t>是人类创造幸福的基础”。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38553" y="342667"/>
            <a:ext cx="808013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 smtClean="0"/>
              <a:t>　   </a:t>
            </a:r>
            <a:r>
              <a:rPr lang="en-US" dirty="0" smtClean="0"/>
              <a:t>②</a:t>
            </a:r>
            <a:r>
              <a:rPr lang="zh-CN" altLang="en-US" dirty="0" smtClean="0"/>
              <a:t>劳动教育对于立德树人</a:t>
            </a:r>
            <a:r>
              <a:rPr lang="en-US" dirty="0" smtClean="0"/>
              <a:t>,</a:t>
            </a:r>
            <a:r>
              <a:rPr lang="zh-CN" altLang="en-US" dirty="0" smtClean="0"/>
              <a:t>促进学生全面发展具有不可替代的作用。劳动教育可以促进学生形成勤俭节约、踏实肯干、意志坚定、团结协作的优良品质</a:t>
            </a:r>
            <a:r>
              <a:rPr lang="en-US" dirty="0" smtClean="0"/>
              <a:t>,</a:t>
            </a:r>
            <a:r>
              <a:rPr lang="zh-CN" altLang="en-US" dirty="0" smtClean="0"/>
              <a:t>使之成为有大爱大德大情怀的人。品德修养需要在长期的社会实践中、在日常生活的点点滴滴中踏踏实实地磨炼达成。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 smtClean="0"/>
              <a:t>　　</a:t>
            </a:r>
            <a:r>
              <a:rPr lang="en-US" dirty="0" smtClean="0"/>
              <a:t>③</a:t>
            </a:r>
            <a:r>
              <a:rPr lang="zh-CN" altLang="en-US" dirty="0" smtClean="0"/>
              <a:t>劳动可以促进学生形成基本的生活生产劳动技能、初步的职业意识、创新创业意识和动手实践的能力。劳动教育要在增长青少年的知识见识上下功夫</a:t>
            </a:r>
            <a:r>
              <a:rPr lang="en-US" dirty="0" smtClean="0"/>
              <a:t>,</a:t>
            </a:r>
            <a:r>
              <a:rPr lang="zh-CN" altLang="en-US" dirty="0" smtClean="0"/>
              <a:t>引导青少年在做中学</a:t>
            </a:r>
            <a:r>
              <a:rPr lang="en-US" dirty="0" smtClean="0"/>
              <a:t>,</a:t>
            </a:r>
            <a:r>
              <a:rPr lang="zh-CN" altLang="en-US" dirty="0" smtClean="0"/>
              <a:t>在学中做</a:t>
            </a:r>
            <a:r>
              <a:rPr lang="en-US" dirty="0" smtClean="0"/>
              <a:t>,</a:t>
            </a:r>
            <a:r>
              <a:rPr lang="zh-CN" altLang="en-US" dirty="0" smtClean="0"/>
              <a:t>在社会劳动实践中增长见识、丰富学识、求真理、悟道理、明事理。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56137" y="413006"/>
            <a:ext cx="808013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       ④</a:t>
            </a:r>
            <a:r>
              <a:rPr lang="zh-CN" altLang="en-US" dirty="0" smtClean="0"/>
              <a:t>劳动可以促进学生强健体魄</a:t>
            </a:r>
            <a:r>
              <a:rPr lang="en-US" dirty="0" smtClean="0"/>
              <a:t>,</a:t>
            </a:r>
            <a:r>
              <a:rPr lang="zh-CN" altLang="en-US" dirty="0" smtClean="0"/>
              <a:t>形成健康身心和健全人格。劳动教育要引导学生在劳动中享受乐趣、增强体质、健全人格、锤炼意志。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/>
              <a:t>　　</a:t>
            </a:r>
            <a:r>
              <a:rPr lang="en-US" dirty="0" smtClean="0"/>
              <a:t>⑤</a:t>
            </a:r>
            <a:r>
              <a:rPr lang="zh-CN" altLang="en-US" dirty="0" smtClean="0"/>
              <a:t>劳动教育利于加强和改进学校美育</a:t>
            </a:r>
            <a:r>
              <a:rPr lang="en-US" dirty="0" smtClean="0"/>
              <a:t>,</a:t>
            </a:r>
            <a:r>
              <a:rPr lang="zh-CN" altLang="en-US" dirty="0" smtClean="0"/>
              <a:t>形成以劳育美、以美育人、以文化人的育人模式</a:t>
            </a:r>
            <a:r>
              <a:rPr lang="en-US" dirty="0" smtClean="0"/>
              <a:t>,</a:t>
            </a:r>
            <a:r>
              <a:rPr lang="zh-CN" altLang="en-US" dirty="0" smtClean="0"/>
              <a:t>促进学生树立“劳动最光荣、劳动最崇高、劳动最伟大、劳动最美丽”的劳动审美观</a:t>
            </a:r>
            <a:r>
              <a:rPr lang="en-US" dirty="0" smtClean="0"/>
              <a:t>,</a:t>
            </a:r>
            <a:r>
              <a:rPr lang="zh-CN" altLang="en-US" dirty="0" smtClean="0"/>
              <a:t>让青少年学生在劳动创造中形成发现美、体验美、鉴赏美、创造美的意识和能力</a:t>
            </a:r>
            <a:r>
              <a:rPr lang="en-US" dirty="0" smtClean="0"/>
              <a:t>,</a:t>
            </a:r>
            <a:r>
              <a:rPr lang="zh-CN" altLang="en-US" dirty="0" smtClean="0"/>
              <a:t>从而提高学生审美能力和人文素养。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/>
              <a:t>　　</a:t>
            </a:r>
            <a:r>
              <a:rPr lang="en-US" dirty="0" smtClean="0"/>
              <a:t>⑥</a:t>
            </a:r>
            <a:r>
              <a:rPr lang="zh-CN" altLang="en-US" dirty="0" smtClean="0"/>
              <a:t>培养德智体美劳全面发展的社会主义建设者和接班人</a:t>
            </a:r>
            <a:r>
              <a:rPr lang="en-US" dirty="0" smtClean="0"/>
              <a:t>,</a:t>
            </a:r>
            <a:r>
              <a:rPr lang="zh-CN" altLang="en-US" dirty="0" smtClean="0"/>
              <a:t>离不开劳动教育的支撑。要把劳动教育融入劳动课程、校内劳动、校外劳动实践、家务劳动各环节</a:t>
            </a:r>
            <a:r>
              <a:rPr lang="en-US" dirty="0" smtClean="0"/>
              <a:t>,</a:t>
            </a:r>
            <a:r>
              <a:rPr lang="zh-CN" altLang="en-US" dirty="0" smtClean="0"/>
              <a:t>整体构建起德智体美劳全面培养的教育体系。</a:t>
            </a:r>
          </a:p>
          <a:p>
            <a:pPr algn="r">
              <a:lnSpc>
                <a:spcPct val="150000"/>
              </a:lnSpc>
            </a:pPr>
            <a:r>
              <a:rPr lang="en-US" dirty="0" smtClean="0"/>
              <a:t>(</a:t>
            </a:r>
            <a:r>
              <a:rPr lang="zh-CN" altLang="en-US" dirty="0" smtClean="0"/>
              <a:t>选自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光明日报</a:t>
            </a:r>
            <a:r>
              <a:rPr lang="en-US" altLang="zh-CN" dirty="0" smtClean="0"/>
              <a:t>》</a:t>
            </a:r>
            <a:r>
              <a:rPr lang="en-US" dirty="0" smtClean="0"/>
              <a:t>2018</a:t>
            </a:r>
            <a:r>
              <a:rPr lang="zh-CN" altLang="en-US" dirty="0" smtClean="0"/>
              <a:t>年</a:t>
            </a:r>
            <a:r>
              <a:rPr lang="en-US" dirty="0" smtClean="0"/>
              <a:t>10</a:t>
            </a:r>
            <a:r>
              <a:rPr lang="zh-CN" altLang="en-US" dirty="0" smtClean="0"/>
              <a:t>月</a:t>
            </a:r>
            <a:r>
              <a:rPr lang="en-US" dirty="0" smtClean="0"/>
              <a:t>11</a:t>
            </a:r>
            <a:r>
              <a:rPr lang="zh-CN" altLang="en-US" dirty="0" smtClean="0"/>
              <a:t>日</a:t>
            </a:r>
            <a:r>
              <a:rPr lang="en-US" dirty="0" smtClean="0"/>
              <a:t>,</a:t>
            </a:r>
            <a:r>
              <a:rPr lang="zh-CN" altLang="en-US" dirty="0" smtClean="0"/>
              <a:t>有删节</a:t>
            </a:r>
            <a:r>
              <a:rPr lang="en-US" dirty="0" smtClean="0"/>
              <a:t>)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20967" y="289913"/>
            <a:ext cx="8044963" cy="2951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>
                <a:latin typeface="+mn-ea"/>
              </a:rPr>
              <a:t>1.</a:t>
            </a:r>
            <a:r>
              <a:rPr lang="zh-CN" altLang="en-US" dirty="0" smtClean="0"/>
              <a:t>下列对文本一相关内容和文本三第</a:t>
            </a:r>
            <a:r>
              <a:rPr lang="en-US" dirty="0" smtClean="0"/>
              <a:t>③⑤</a:t>
            </a:r>
            <a:r>
              <a:rPr lang="zh-CN" altLang="en-US" dirty="0" smtClean="0"/>
              <a:t>段内容表述不正确的一项是</a:t>
            </a:r>
            <a:r>
              <a:rPr lang="en-US" dirty="0" smtClean="0"/>
              <a:t>(</a:t>
            </a:r>
            <a:r>
              <a:rPr lang="zh-CN" altLang="en-US" dirty="0" smtClean="0"/>
              <a:t>　　</a:t>
            </a:r>
            <a:r>
              <a:rPr lang="en-US" dirty="0" smtClean="0"/>
              <a:t>)(4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r>
              <a:rPr lang="en-US" altLang="zh-CN" dirty="0" smtClean="0"/>
              <a:t>【</a:t>
            </a:r>
            <a:r>
              <a:rPr lang="zh-CN" altLang="en-US" dirty="0" smtClean="0"/>
              <a:t>考点</a:t>
            </a:r>
            <a:r>
              <a:rPr lang="en-US" dirty="0" smtClean="0"/>
              <a:t>:</a:t>
            </a:r>
            <a:r>
              <a:rPr lang="zh-CN" altLang="en-US" dirty="0" smtClean="0"/>
              <a:t>信息印证与判断</a:t>
            </a:r>
            <a:r>
              <a:rPr lang="en-US" dirty="0" smtClean="0"/>
              <a:t>(</a:t>
            </a:r>
            <a:r>
              <a:rPr lang="zh-CN" altLang="en-US" dirty="0" smtClean="0"/>
              <a:t>辨识</a:t>
            </a:r>
            <a:r>
              <a:rPr lang="en-US" dirty="0" smtClean="0"/>
              <a:t>)</a:t>
            </a:r>
            <a:r>
              <a:rPr lang="en-US" altLang="zh-CN" dirty="0" smtClean="0"/>
              <a:t>】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A.</a:t>
            </a:r>
            <a:r>
              <a:rPr lang="zh-CN" altLang="en-US" dirty="0" smtClean="0"/>
              <a:t>文本一的第二段列出了有关劳动的种种现象</a:t>
            </a:r>
            <a:r>
              <a:rPr lang="en-US" dirty="0" smtClean="0"/>
              <a:t>,</a:t>
            </a:r>
            <a:r>
              <a:rPr lang="zh-CN" altLang="en-US" dirty="0" smtClean="0"/>
              <a:t>意在引起大家对劳动教育的关注。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B.</a:t>
            </a:r>
            <a:r>
              <a:rPr lang="zh-CN" altLang="en-US" dirty="0" smtClean="0"/>
              <a:t>“家长</a:t>
            </a:r>
            <a:r>
              <a:rPr lang="en-US" dirty="0" smtClean="0"/>
              <a:t>2</a:t>
            </a:r>
            <a:r>
              <a:rPr lang="zh-CN" altLang="en-US" dirty="0" smtClean="0"/>
              <a:t>”忽视孩子的劳动教育</a:t>
            </a:r>
            <a:r>
              <a:rPr lang="en-US" dirty="0" smtClean="0"/>
              <a:t>,</a:t>
            </a:r>
            <a:r>
              <a:rPr lang="zh-CN" altLang="en-US" dirty="0" smtClean="0"/>
              <a:t>这样做不利于培养孩子独立自主的生活能力。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C.</a:t>
            </a:r>
            <a:r>
              <a:rPr lang="zh-CN" altLang="en-US" dirty="0" smtClean="0"/>
              <a:t>要增长青少年的劳动知识和见识</a:t>
            </a:r>
            <a:r>
              <a:rPr lang="en-US" dirty="0" smtClean="0"/>
              <a:t>,</a:t>
            </a:r>
            <a:r>
              <a:rPr lang="zh-CN" altLang="en-US" dirty="0" smtClean="0"/>
              <a:t>主要靠社会劳动实践</a:t>
            </a:r>
            <a:r>
              <a:rPr lang="en-US" dirty="0" smtClean="0"/>
              <a:t>,</a:t>
            </a:r>
            <a:r>
              <a:rPr lang="zh-CN" altLang="en-US" dirty="0" smtClean="0"/>
              <a:t>在做中学</a:t>
            </a:r>
            <a:r>
              <a:rPr lang="en-US" dirty="0" smtClean="0"/>
              <a:t>,</a:t>
            </a:r>
            <a:r>
              <a:rPr lang="zh-CN" altLang="en-US" dirty="0" smtClean="0"/>
              <a:t>学中做。</a:t>
            </a:r>
          </a:p>
          <a:p>
            <a:pPr algn="just">
              <a:lnSpc>
                <a:spcPct val="150000"/>
              </a:lnSpc>
            </a:pPr>
            <a:r>
              <a:rPr lang="en-US" dirty="0" smtClean="0"/>
              <a:t>D.</a:t>
            </a:r>
            <a:r>
              <a:rPr lang="zh-CN" altLang="en-US" dirty="0" smtClean="0"/>
              <a:t>青少年学生只有在劳动创造中才能形成发现美、体验美、鉴赏美、创造美的意识和能力。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791306" y="3240555"/>
            <a:ext cx="8009793" cy="87440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答案</a:t>
            </a:r>
            <a:r>
              <a:rPr lang="en-US" dirty="0" smtClean="0">
                <a:solidFill>
                  <a:srgbClr val="A50021"/>
                </a:solidFill>
              </a:rPr>
              <a:t>]  D</a:t>
            </a:r>
            <a:endParaRPr lang="zh-CN" altLang="en-US" dirty="0" smtClean="0">
              <a:solidFill>
                <a:srgbClr val="A50021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解析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 “只有</a:t>
            </a:r>
            <a:r>
              <a:rPr lang="en-US" altLang="zh-CN" dirty="0" smtClean="0">
                <a:solidFill>
                  <a:srgbClr val="A50021"/>
                </a:solidFill>
              </a:rPr>
              <a:t>……</a:t>
            </a:r>
            <a:r>
              <a:rPr lang="zh-CN" altLang="en-US" dirty="0" smtClean="0">
                <a:solidFill>
                  <a:srgbClr val="A50021"/>
                </a:solidFill>
              </a:rPr>
              <a:t>才”表示独一无二的条件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但“劳动创造”并非唯一途径。</a:t>
            </a:r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52853" y="272328"/>
            <a:ext cx="7886700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b="1" dirty="0" smtClean="0"/>
              <a:t>2.</a:t>
            </a:r>
            <a:r>
              <a:rPr lang="en-US" dirty="0" smtClean="0"/>
              <a:t> </a:t>
            </a:r>
            <a:r>
              <a:rPr lang="zh-CN" altLang="en-US" dirty="0" smtClean="0"/>
              <a:t>当前不少中小学生劳动能力较差的原因有哪些</a:t>
            </a:r>
            <a:r>
              <a:rPr lang="en-US" dirty="0" smtClean="0"/>
              <a:t>?</a:t>
            </a:r>
            <a:r>
              <a:rPr lang="zh-CN" altLang="en-US" dirty="0" smtClean="0"/>
              <a:t>请结合文本一和文本二作答。</a:t>
            </a:r>
            <a:r>
              <a:rPr lang="en-US" dirty="0" smtClean="0"/>
              <a:t>(4</a:t>
            </a:r>
            <a:r>
              <a:rPr lang="zh-CN" altLang="en-US" dirty="0" smtClean="0"/>
              <a:t>分</a:t>
            </a:r>
            <a:r>
              <a:rPr lang="en-US" dirty="0" smtClean="0"/>
              <a:t>)</a:t>
            </a:r>
            <a:r>
              <a:rPr lang="en-US" altLang="zh-CN" dirty="0" smtClean="0"/>
              <a:t>【</a:t>
            </a:r>
            <a:r>
              <a:rPr lang="zh-CN" altLang="en-US" dirty="0" smtClean="0"/>
              <a:t>考点</a:t>
            </a:r>
            <a:r>
              <a:rPr lang="en-US" dirty="0" smtClean="0"/>
              <a:t>:</a:t>
            </a:r>
            <a:r>
              <a:rPr lang="zh-CN" altLang="en-US" dirty="0" smtClean="0"/>
              <a:t>筛选并概括信息</a:t>
            </a:r>
            <a:r>
              <a:rPr lang="en-US" dirty="0" smtClean="0"/>
              <a:t>(</a:t>
            </a:r>
            <a:r>
              <a:rPr lang="zh-CN" altLang="en-US" dirty="0" smtClean="0"/>
              <a:t>概括</a:t>
            </a:r>
            <a:r>
              <a:rPr lang="en-US" dirty="0" smtClean="0"/>
              <a:t>)</a:t>
            </a:r>
            <a:r>
              <a:rPr lang="en-US" altLang="zh-CN" dirty="0" smtClean="0"/>
              <a:t>】</a:t>
            </a:r>
          </a:p>
        </p:txBody>
      </p:sp>
      <p:sp>
        <p:nvSpPr>
          <p:cNvPr id="3" name="矩形 2"/>
          <p:cNvSpPr/>
          <p:nvPr/>
        </p:nvSpPr>
        <p:spPr>
          <a:xfrm>
            <a:off x="884790" y="1144348"/>
            <a:ext cx="7809186" cy="258532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答案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 </a:t>
            </a:r>
            <a:r>
              <a:rPr lang="en-US" dirty="0" smtClean="0">
                <a:solidFill>
                  <a:srgbClr val="A50021"/>
                </a:solidFill>
              </a:rPr>
              <a:t>①</a:t>
            </a:r>
            <a:r>
              <a:rPr lang="zh-CN" altLang="en-US" dirty="0" smtClean="0">
                <a:solidFill>
                  <a:srgbClr val="A50021"/>
                </a:solidFill>
              </a:rPr>
              <a:t>相当多的家长不重视对孩子的劳动教育</a:t>
            </a:r>
            <a:r>
              <a:rPr lang="en-US" dirty="0" smtClean="0">
                <a:solidFill>
                  <a:srgbClr val="A50021"/>
                </a:solidFill>
              </a:rPr>
              <a:t>(</a:t>
            </a:r>
            <a:r>
              <a:rPr lang="zh-CN" altLang="en-US" dirty="0" smtClean="0">
                <a:solidFill>
                  <a:srgbClr val="A50021"/>
                </a:solidFill>
              </a:rPr>
              <a:t>答成“不重视对孩子劳动技能的培养”也可</a:t>
            </a:r>
            <a:r>
              <a:rPr lang="en-US" dirty="0" smtClean="0">
                <a:solidFill>
                  <a:srgbClr val="A50021"/>
                </a:solidFill>
              </a:rPr>
              <a:t>);②</a:t>
            </a:r>
            <a:r>
              <a:rPr lang="zh-CN" altLang="en-US" dirty="0" smtClean="0">
                <a:solidFill>
                  <a:srgbClr val="A50021"/>
                </a:solidFill>
              </a:rPr>
              <a:t>学生不重视劳动教育课的学习</a:t>
            </a:r>
            <a:r>
              <a:rPr lang="en-US" dirty="0" smtClean="0">
                <a:solidFill>
                  <a:srgbClr val="A50021"/>
                </a:solidFill>
              </a:rPr>
              <a:t>;③</a:t>
            </a:r>
            <a:r>
              <a:rPr lang="zh-CN" altLang="en-US" dirty="0" smtClean="0">
                <a:solidFill>
                  <a:srgbClr val="A50021"/>
                </a:solidFill>
              </a:rPr>
              <a:t>学校不重视劳动教育课的开设和劳动教育课程的考核。</a:t>
            </a:r>
          </a:p>
          <a:p>
            <a:pPr algn="just"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</a:rPr>
              <a:t>解析</a:t>
            </a:r>
            <a:r>
              <a:rPr lang="en-US" dirty="0" smtClean="0">
                <a:solidFill>
                  <a:srgbClr val="A50021"/>
                </a:solidFill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</a:rPr>
              <a:t>本题考查材料内容的理解与概括能力。文本一主要体现出家长原因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分别描述了不同家长对孩子劳动教育的不同看法</a:t>
            </a:r>
            <a:r>
              <a:rPr lang="en-US" dirty="0" smtClean="0">
                <a:solidFill>
                  <a:srgbClr val="A50021"/>
                </a:solidFill>
              </a:rPr>
              <a:t>;</a:t>
            </a:r>
            <a:r>
              <a:rPr lang="zh-CN" altLang="en-US" dirty="0" smtClean="0">
                <a:solidFill>
                  <a:srgbClr val="A50021"/>
                </a:solidFill>
              </a:rPr>
              <a:t>文本二主要体现了学生原因、学校原因</a:t>
            </a:r>
            <a:r>
              <a:rPr lang="en-US" dirty="0" smtClean="0">
                <a:solidFill>
                  <a:srgbClr val="A50021"/>
                </a:solidFill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</a:rPr>
              <a:t>通过图表进行分析即可得出结论。</a:t>
            </a:r>
          </a:p>
        </p:txBody>
      </p:sp>
    </p:spTree>
    <p:extLst>
      <p:ext uri="{BB962C8B-B14F-4D97-AF65-F5344CB8AC3E}">
        <p14:creationId xmlns="" xmlns:p14="http://schemas.microsoft.com/office/powerpoint/2010/main" val="2769764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课件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lIns="36000" tIns="36000" rIns="36000" bIns="36000" rtlCol="0">
        <a:spAutoFit/>
      </a:bodyPr>
      <a:lstStyle>
        <a:defPPr>
          <a:lnSpc>
            <a:spcPct val="150000"/>
          </a:lnSpc>
          <a:defRPr sz="14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2965</TotalTime>
  <Words>1498</Words>
  <Application>Microsoft Office PowerPoint</Application>
  <PresentationFormat>全屏显示(16:9)</PresentationFormat>
  <Paragraphs>107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</cp:lastModifiedBy>
  <cp:revision>475</cp:revision>
  <cp:lastPrinted>2019-07-27T07:43:24Z</cp:lastPrinted>
  <dcterms:created xsi:type="dcterms:W3CDTF">2018-08-24T06:22:56Z</dcterms:created>
  <dcterms:modified xsi:type="dcterms:W3CDTF">2020-03-25T02:01:35Z</dcterms:modified>
</cp:coreProperties>
</file>