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618" r:id="rId4"/>
    <p:sldId id="490" r:id="rId5"/>
    <p:sldId id="631" r:id="rId6"/>
    <p:sldId id="632" r:id="rId7"/>
    <p:sldId id="633" r:id="rId8"/>
    <p:sldId id="599" r:id="rId9"/>
    <p:sldId id="491" r:id="rId10"/>
    <p:sldId id="492" r:id="rId11"/>
    <p:sldId id="634" r:id="rId12"/>
    <p:sldId id="635" r:id="rId13"/>
    <p:sldId id="497" r:id="rId14"/>
    <p:sldId id="601" r:id="rId15"/>
    <p:sldId id="591" r:id="rId16"/>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lenovo1" initials="l"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6" d="100"/>
          <a:sy n="76" d="100"/>
        </p:scale>
        <p:origin x="-282" y="-9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tags" Target="tags/tag2.xml" /><Relationship Id="rId18" Type="http://schemas.openxmlformats.org/officeDocument/2006/relationships/presProps" Target="presProps.xml" /><Relationship Id="rId19" Type="http://schemas.openxmlformats.org/officeDocument/2006/relationships/viewProps" Target="viewProps.xml" /><Relationship Id="rId2" Type="http://schemas.openxmlformats.org/officeDocument/2006/relationships/slideMaster" Target="slideMasters/slideMaster1.xml" /><Relationship Id="rId20" Type="http://schemas.openxmlformats.org/officeDocument/2006/relationships/theme" Target="theme/theme1.xml" /><Relationship Id="rId21"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371910-C574-4CB5-B724-7D7DBD4403D8}" type="datetimeFigureOut">
              <a:rPr lang="zh-CN" altLang="en-US" smtClean="0"/>
              <a:t>2020/9/8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013FE9-2D23-4427-8B61-45FFA35675A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F21FC5F-7A3C-408E-914B-C76E9259B3F4}" type="datetimeFigureOut">
              <a:rPr lang="zh-CN" altLang="en-US" smtClean="0"/>
              <a:t>2020/9/8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D528E2-252C-462E-9B5D-EE3D6040CA35}"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21FC5F-7A3C-408E-914B-C76E9259B3F4}" type="datetimeFigureOut">
              <a:rPr lang="zh-CN" altLang="en-US" smtClean="0"/>
              <a:t>2020/9/8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D528E2-252C-462E-9B5D-EE3D6040CA35}"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21FC5F-7A3C-408E-914B-C76E9259B3F4}" type="datetimeFigureOut">
              <a:rPr lang="zh-CN" altLang="en-US" smtClean="0"/>
              <a:t>2020/9/8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D528E2-252C-462E-9B5D-EE3D6040CA35}"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AndTwoObj" preserve="1">
  <p:cSld name="标题，一项大型内容和两项小型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6172200" y="1825625"/>
            <a:ext cx="5181600" cy="209867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6172200" y="4076700"/>
            <a:ext cx="5181600" cy="21002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6" name="日期占位符 5"/>
          <p:cNvSpPr>
            <a:spLocks noGrp="1"/>
          </p:cNvSpPr>
          <p:nvPr>
            <p:ph type="dt" sz="half" idx="10"/>
          </p:nvPr>
        </p:nvSpPr>
        <p:spPr/>
        <p:txBody>
          <a:bodyPr/>
          <a:lstStyle/>
          <a:p>
            <a:pPr lvl="0" fontAlgn="base"/>
            <a:endParaRPr lang="zh-CN" altLang="en-US" strike="noStrike" noProof="1">
              <a:latin typeface="Arial" pitchFamily="34" charset="0"/>
            </a:endParaRPr>
          </a:p>
        </p:txBody>
      </p:sp>
      <p:sp>
        <p:nvSpPr>
          <p:cNvPr id="7" name="页脚占位符 6"/>
          <p:cNvSpPr>
            <a:spLocks noGrp="1"/>
          </p:cNvSpPr>
          <p:nvPr>
            <p:ph type="ftr" sz="quarter" idx="11"/>
          </p:nvPr>
        </p:nvSpPr>
        <p:spPr/>
        <p:txBody>
          <a:bodyPr/>
          <a:lstStyle/>
          <a:p>
            <a:pPr lvl="0" fontAlgn="base"/>
            <a:endParaRPr lang="zh-CN" altLang="en-US" strike="noStrike" noProof="1"/>
          </a:p>
        </p:txBody>
      </p:sp>
      <p:sp>
        <p:nvSpPr>
          <p:cNvPr id="8" name="灯片编号占位符 7"/>
          <p:cNvSpPr>
            <a:spLocks noGrp="1"/>
          </p:cNvSpPr>
          <p:nvPr>
            <p:ph type="sldNum" sz="quarter" idx="12"/>
          </p:nvPr>
        </p:nvSpPr>
        <p:spPr/>
        <p:txBody>
          <a:bodyPr/>
          <a:lstStyle/>
          <a:p>
            <a:pPr lvl="0" fontAlgn="base"/>
            <a:fld id="{9A0DB2DC-4C9A-4742-B13C-FB6460FD3503}" type="slidenum">
              <a:rPr lang="zh-CN" altLang="en-US" strike="noStrike" noProof="1">
                <a:latin typeface="Tahoma" panose="020b060403050404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transition>
    <p:random/>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609600" y="274638"/>
            <a:ext cx="10972800" cy="5851525"/>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3" name="日期占位符 2"/>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transition>
    <p:random/>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仅标题">
    <p:bg>
      <p:bgPr>
        <a:solidFill>
          <a:schemeClr val="accent1">
            <a:alpha val="10000"/>
          </a:schemeClr>
        </a:solidFill>
        <a:effectLst/>
      </p:bgPr>
    </p:bg>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tx1">
            <a:lumMod val="85000"/>
            <a:lumOff val="15000"/>
          </a:schemeClr>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21FC5F-7A3C-408E-914B-C76E9259B3F4}" type="datetimeFigureOut">
              <a:rPr lang="zh-CN" altLang="en-US" smtClean="0"/>
              <a:t>2020/9/8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D528E2-252C-462E-9B5D-EE3D6040CA35}"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F21FC5F-7A3C-408E-914B-C76E9259B3F4}" type="datetimeFigureOut">
              <a:rPr lang="zh-CN" altLang="en-US" smtClean="0"/>
              <a:t>2020/9/8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D528E2-252C-462E-9B5D-EE3D6040CA35}"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F21FC5F-7A3C-408E-914B-C76E9259B3F4}" type="datetimeFigureOut">
              <a:rPr lang="zh-CN" altLang="en-US" smtClean="0"/>
              <a:t>2020/9/8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D528E2-252C-462E-9B5D-EE3D6040CA35}"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F21FC5F-7A3C-408E-914B-C76E9259B3F4}" type="datetimeFigureOut">
              <a:rPr lang="zh-CN" altLang="en-US" smtClean="0"/>
              <a:t>2020/9/8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BD528E2-252C-462E-9B5D-EE3D6040CA35}"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F21FC5F-7A3C-408E-914B-C76E9259B3F4}" type="datetimeFigureOut">
              <a:rPr lang="zh-CN" altLang="en-US" smtClean="0"/>
              <a:t>2020/9/8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BD528E2-252C-462E-9B5D-EE3D6040CA35}"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1F21FC5F-7A3C-408E-914B-C76E9259B3F4}" type="datetimeFigureOut">
              <a:rPr lang="zh-CN" altLang="en-US" smtClean="0"/>
              <a:t>2020/9/8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D528E2-252C-462E-9B5D-EE3D6040CA35}"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F21FC5F-7A3C-408E-914B-C76E9259B3F4}" type="datetimeFigureOut">
              <a:rPr lang="zh-CN" altLang="en-US" smtClean="0"/>
              <a:t>2020/9/8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D528E2-252C-462E-9B5D-EE3D6040CA35}"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F21FC5F-7A3C-408E-914B-C76E9259B3F4}" type="datetimeFigureOut">
              <a:rPr lang="zh-CN" altLang="en-US" smtClean="0"/>
              <a:t>2020/9/8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D528E2-252C-462E-9B5D-EE3D6040CA35}"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21FC5F-7A3C-408E-914B-C76E9259B3F4}" type="datetimeFigureOut">
              <a:rPr lang="zh-CN" altLang="en-US" smtClean="0"/>
              <a:t>2020/9/8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D528E2-252C-462E-9B5D-EE3D6040CA3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jpeg" /><Relationship Id="rId4"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0.xml" /><Relationship Id="rId3" Type="http://schemas.openxmlformats.org/officeDocument/2006/relationships/image" Target="../media/image7.png" /><Relationship Id="rId4" Type="http://schemas.openxmlformats.org/officeDocument/2006/relationships/hyperlink" Target="&#12298;&#21734;&#65292;&#39321;&#38634;&#65281;&#12299;&#37492;&#36175;&#30701;&#35780;.docx" TargetMode="Ex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1.xml" /><Relationship Id="rId3" Type="http://schemas.openxmlformats.org/officeDocument/2006/relationships/image" Target="../media/image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2.xml" /><Relationship Id="rId3" Type="http://schemas.openxmlformats.org/officeDocument/2006/relationships/image" Target="../media/image8.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9.png" /><Relationship Id="rId4" Type="http://schemas.openxmlformats.org/officeDocument/2006/relationships/image" Target="../media/image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2.xml" /><Relationship Id="rId3"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3.xml" /><Relationship Id="rId3"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4.xml" /><Relationship Id="rId3" Type="http://schemas.openxmlformats.org/officeDocument/2006/relationships/image" Target="../media/image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5.xml" /><Relationship Id="rId3"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6.xml" /><Relationship Id="rId3"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7.xml" /><Relationship Id="rId3"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8.xml" /><Relationship Id="rId3" Type="http://schemas.openxmlformats.org/officeDocument/2006/relationships/image" Target="../media/image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9.xml" /><Relationship Id="rId3" Type="http://schemas.openxmlformats.org/officeDocument/2006/relationships/image" Target="../media/image7.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9000" b="-9000"/>
          </a:stretch>
        </a:blipFill>
        <a:effectLst/>
      </p:bgPr>
    </p:bg>
    <p:spTree>
      <p:nvGrpSpPr>
        <p:cNvPr id="1" name=""/>
        <p:cNvGrpSpPr/>
        <p:nvPr/>
      </p:nvGrpSpPr>
      <p:grpSpPr>
        <a:xfrm>
          <a:off x="0" y="0"/>
          <a:ext cx="0" cy="0"/>
        </a:xfrm>
      </p:grpSpPr>
      <p:sp>
        <p:nvSpPr>
          <p:cNvPr id="5" name="文本框 4"/>
          <p:cNvSpPr txBox="1"/>
          <p:nvPr/>
        </p:nvSpPr>
        <p:spPr>
          <a:xfrm>
            <a:off x="-2540" y="-10892"/>
            <a:ext cx="5669280" cy="645160"/>
          </a:xfrm>
          <a:prstGeom prst="rect">
            <a:avLst/>
          </a:prstGeom>
          <a:noFill/>
        </p:spPr>
        <p:txBody>
          <a:bodyPr wrap="none" rtlCol="0">
            <a:spAutoFit/>
          </a:bodyPr>
          <a:lstStyle/>
          <a:p>
            <a:r>
              <a:rPr lang="zh-CN" altLang="en-US" sz="3600" b="1">
                <a:solidFill>
                  <a:srgbClr val="FF0000"/>
                </a:solidFill>
                <a:latin typeface="微软雅黑" panose="020b0503020204020204" charset="-122"/>
                <a:ea typeface="微软雅黑" panose="020b0503020204020204" charset="-122"/>
              </a:rPr>
              <a:t>统编新版必修上册第一单元</a:t>
            </a:r>
          </a:p>
        </p:txBody>
      </p:sp>
      <p:sp>
        <p:nvSpPr>
          <p:cNvPr id="26626" name="文本框 99"/>
          <p:cNvSpPr txBox="1"/>
          <p:nvPr/>
        </p:nvSpPr>
        <p:spPr>
          <a:xfrm>
            <a:off x="1064260" y="1481455"/>
            <a:ext cx="10209107" cy="2692400"/>
          </a:xfrm>
          <a:prstGeom prst="rect">
            <a:avLst/>
          </a:prstGeom>
          <a:noFill/>
          <a:ln w="9525">
            <a:noFill/>
          </a:ln>
        </p:spPr>
        <p:txBody>
          <a:bodyPr wrap="square" anchor="t">
            <a:spAutoFit/>
          </a:bodyPr>
          <a:lstStyle/>
          <a:p>
            <a:pPr algn="ctr">
              <a:lnSpc>
                <a:spcPct val="150000"/>
              </a:lnSpc>
            </a:pPr>
            <a:r>
              <a:rPr lang="zh-CN" altLang="zh-CN" sz="5865" b="1" kern="100">
                <a:solidFill>
                  <a:srgbClr val="FFFF00"/>
                </a:solidFill>
                <a:latin typeface="Times New Roman" panose="02020603050405020304"/>
                <a:ea typeface="微软雅黑" panose="020b0503020204020204" charset="-122"/>
                <a:sym typeface="+mn-ea"/>
              </a:rPr>
              <a:t>《百合花》《哦，香雪！》</a:t>
            </a:r>
          </a:p>
          <a:p>
            <a:pPr algn="ctr">
              <a:lnSpc>
                <a:spcPct val="150000"/>
              </a:lnSpc>
            </a:pPr>
            <a:r>
              <a:rPr lang="zh-CN" altLang="zh-CN" sz="5400" b="1" kern="100">
                <a:solidFill>
                  <a:srgbClr val="FFFF00"/>
                </a:solidFill>
                <a:latin typeface="Times New Roman" panose="02020603050405020304"/>
                <a:ea typeface="微软雅黑" panose="020b0503020204020204" charset="-122"/>
                <a:sym typeface="+mn-ea"/>
              </a:rPr>
              <a:t>教学课件（二）</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diamond(in)">
                                      <p:cBhvr>
                                        <p:cTn id="7" dur="2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3"/>
          <p:cNvSpPr/>
          <p:nvPr/>
        </p:nvSpPr>
        <p:spPr bwMode="auto">
          <a:xfrm>
            <a:off x="369570" y="865505"/>
            <a:ext cx="11452225" cy="639445"/>
          </a:xfrm>
          <a:prstGeom prst="rect">
            <a:avLst/>
          </a:prstGeom>
          <a:solidFill>
            <a:schemeClr val="accent1"/>
          </a:solidFill>
        </p:spPr>
        <p:txBody>
          <a:bodyPr lIns="182896" tIns="182896" rIns="182896" bIns="182896" anchor="ctr"/>
          <a:lstStyle/>
          <a:p>
            <a:pPr algn="ctr">
              <a:defRPr/>
            </a:pPr>
            <a:r>
              <a:rPr lang="zh-CN" altLang="en-US" sz="3600" b="1">
                <a:solidFill>
                  <a:schemeClr val="bg1"/>
                </a:solidFill>
                <a:latin typeface="微软雅黑" panose="020b0503020204020204" charset="-122"/>
                <a:ea typeface="微软雅黑" panose="020b0503020204020204" charset="-122"/>
              </a:rPr>
              <a:t>活动2：宣读短文，课堂汇报</a:t>
            </a:r>
            <a:r>
              <a:rPr lang="zh-CN" altLang="en-US" sz="2400">
                <a:solidFill>
                  <a:schemeClr val="bg1"/>
                </a:solidFill>
                <a:latin typeface="+mn-ea"/>
              </a:rPr>
              <a:t> </a:t>
            </a:r>
          </a:p>
        </p:txBody>
      </p:sp>
      <p:grpSp>
        <p:nvGrpSpPr>
          <p:cNvPr id="17" name="组合 2"/>
          <p:cNvGrpSpPr/>
          <p:nvPr/>
        </p:nvGrpSpPr>
        <p:grpSpPr>
          <a:xfrm>
            <a:off x="0" y="305390"/>
            <a:ext cx="12192000" cy="53170"/>
            <a:chOff x="0" y="542924"/>
            <a:chExt cx="12190413" cy="53182"/>
          </a:xfrm>
        </p:grpSpPr>
        <p:sp>
          <p:nvSpPr>
            <p:cNvPr id="18"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539813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latin typeface="微软雅黑" panose="020b0503020204020204" charset="-122"/>
                <a:ea typeface="微软雅黑" panose="020b0503020204020204" charset="-122"/>
                <a:sym typeface="+mn-ea"/>
              </a:rPr>
              <a:t>细部揣摩，体会精妙</a:t>
            </a:r>
            <a:endParaRPr lang="zh-CN" altLang="en-US" sz="4400" b="1">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370115" y="1882957"/>
            <a:ext cx="5194180" cy="4379584"/>
          </a:xfrm>
          <a:prstGeom prst="rect">
            <a:avLst/>
          </a:prstGeom>
        </p:spPr>
      </p:pic>
      <p:sp>
        <p:nvSpPr>
          <p:cNvPr id="100" name="文本框 99"/>
          <p:cNvSpPr txBox="1"/>
          <p:nvPr/>
        </p:nvSpPr>
        <p:spPr>
          <a:xfrm>
            <a:off x="5638800" y="1708785"/>
            <a:ext cx="6183085" cy="4278094"/>
          </a:xfrm>
          <a:prstGeom prst="rect">
            <a:avLst/>
          </a:prstGeom>
          <a:noFill/>
          <a:ln w="9525">
            <a:noFill/>
          </a:ln>
        </p:spPr>
        <p:txBody>
          <a:bodyPr wrap="square">
            <a:spAutoFit/>
          </a:bodyPr>
          <a:lstStyle/>
          <a:p>
            <a:pPr indent="0" algn="ctr"/>
            <a:r>
              <a:rPr lang="zh-CN" altLang="en-US" sz="3200" b="1">
                <a:latin typeface="黑体" panose="02010609060101010101" pitchFamily="49" charset="-122"/>
                <a:ea typeface="黑体" panose="02010609060101010101" pitchFamily="49" charset="-122"/>
              </a:rPr>
              <a:t>独特的语言 鲜明的性格</a:t>
            </a:r>
            <a:endParaRPr lang="en-US" altLang="zh-CN" sz="3200" b="1">
              <a:latin typeface="黑体" panose="02010609060101010101" pitchFamily="49" charset="-122"/>
              <a:ea typeface="黑体" panose="02010609060101010101" pitchFamily="49" charset="-122"/>
            </a:endParaRPr>
          </a:p>
          <a:p>
            <a:pPr indent="0" algn="just"/>
            <a:r>
              <a:rPr lang="zh-CN" altLang="en-US" sz="2400">
                <a:latin typeface="黑体" panose="02010609060101010101" pitchFamily="49" charset="-122"/>
                <a:ea typeface="黑体" panose="02010609060101010101" pitchFamily="49" charset="-122"/>
                <a:cs typeface="黑体" panose="02010609060101010101" pitchFamily="49" charset="-122"/>
              </a:rPr>
              <a:t>    “呦，我的妈呀！你踩着我的脚啦！”凤娇一声尖叫；“我撕了你的嘴！”凤娇骂着；“哟，我们小，你就老了吗。”大胆的凤娇回敬了一句。这些直言不讳的话充分表现了凤娇大胆直率、性格泼辣的性格。而香雪只是在凤娇拉她看乘客头上的金圈圈和腕上比指甲盖还要小的手表时问了一句“怎么我看不见？”接下来就是不言不语地点头，通过鲜明的对比，香雪少言寡语、文静腼腆的性格得以凸显。</a:t>
            </a:r>
            <a:endParaRPr lang="zh-CN" altLang="en-US" sz="2400" b="0">
              <a:latin typeface="黑体" panose="02010609060101010101" pitchFamily="49" charset="-122"/>
              <a:ea typeface="黑体" panose="02010609060101010101" pitchFamily="49" charset="-122"/>
              <a:cs typeface="黑体" panose="02010609060101010101" pitchFamily="49" charset="-122"/>
            </a:endParaRPr>
          </a:p>
        </p:txBody>
      </p:sp>
      <p:sp>
        <p:nvSpPr>
          <p:cNvPr id="9" name="Rectangle 3">
            <a:hlinkClick r:id="rId4" action="ppaction://hlinkfile"/>
          </p:cNvPr>
          <p:cNvSpPr/>
          <p:nvPr/>
        </p:nvSpPr>
        <p:spPr bwMode="auto">
          <a:xfrm>
            <a:off x="6890657" y="6099255"/>
            <a:ext cx="4217488" cy="639445"/>
          </a:xfrm>
          <a:prstGeom prst="rect">
            <a:avLst/>
          </a:prstGeom>
          <a:solidFill>
            <a:schemeClr val="accent1"/>
          </a:solidFill>
        </p:spPr>
        <p:txBody>
          <a:bodyPr lIns="182896" tIns="182896" rIns="182896" bIns="182896" anchor="ctr"/>
          <a:lstStyle/>
          <a:p>
            <a:pPr algn="ctr">
              <a:defRPr/>
            </a:pPr>
            <a:r>
              <a:rPr lang="zh-CN" altLang="en-US" sz="3600" b="1">
                <a:solidFill>
                  <a:schemeClr val="bg1"/>
                </a:solidFill>
                <a:latin typeface="微软雅黑" panose="020b0503020204020204" charset="-122"/>
                <a:ea typeface="微软雅黑" panose="020b0503020204020204" charset="-122"/>
              </a:rPr>
              <a:t>点击查看更多短评</a:t>
            </a:r>
            <a:endParaRPr lang="zh-CN" altLang="en-US" sz="2400">
              <a:solidFill>
                <a:schemeClr val="bg1"/>
              </a:solidFill>
              <a:latin typeface="+mn-ea"/>
            </a:endParaRPr>
          </a:p>
        </p:txBody>
      </p:sp>
    </p:spTree>
  </p:cSld>
  <p:clrMapOvr>
    <a:masterClrMapping/>
  </p:clrMapOvr>
  <mc:AlternateContent>
    <mc:Choice xmlns:p15="http://schemas.microsoft.com/office/powerpoint/2012/main" Requires="p15">
      <p:transition spd="slow" advClick="0" p14:dur="125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3"/>
          <p:cNvSpPr/>
          <p:nvPr/>
        </p:nvSpPr>
        <p:spPr bwMode="auto">
          <a:xfrm>
            <a:off x="590550" y="865505"/>
            <a:ext cx="11298555" cy="639445"/>
          </a:xfrm>
          <a:prstGeom prst="rect">
            <a:avLst/>
          </a:prstGeom>
          <a:solidFill>
            <a:schemeClr val="accent1"/>
          </a:solidFill>
        </p:spPr>
        <p:txBody>
          <a:bodyPr lIns="182896" tIns="182896" rIns="182896" bIns="182896" anchor="ctr"/>
          <a:lstStyle/>
          <a:p>
            <a:pPr algn="ctr">
              <a:defRPr/>
            </a:pPr>
            <a:r>
              <a:rPr lang="zh-CN" altLang="en-US" sz="3600" b="1">
                <a:solidFill>
                  <a:schemeClr val="bg1"/>
                </a:solidFill>
                <a:latin typeface="微软雅黑" panose="020b0503020204020204" charset="-122"/>
                <a:ea typeface="微软雅黑" panose="020b0503020204020204" charset="-122"/>
              </a:rPr>
              <a:t>活动1：准备并组织辩论</a:t>
            </a:r>
            <a:r>
              <a:rPr lang="zh-CN" altLang="en-US" sz="2400">
                <a:solidFill>
                  <a:schemeClr val="bg1"/>
                </a:solidFill>
                <a:latin typeface="+mn-ea"/>
              </a:rPr>
              <a:t> </a:t>
            </a:r>
          </a:p>
        </p:txBody>
      </p:sp>
      <p:sp>
        <p:nvSpPr>
          <p:cNvPr id="4" name="Rectangle 4"/>
          <p:cNvSpPr/>
          <p:nvPr/>
        </p:nvSpPr>
        <p:spPr bwMode="auto">
          <a:xfrm>
            <a:off x="591185" y="1876425"/>
            <a:ext cx="5997575" cy="4763770"/>
          </a:xfrm>
          <a:prstGeom prst="rect">
            <a:avLst/>
          </a:prstGeom>
          <a:noFill/>
          <a:ln w="9525">
            <a:solidFill>
              <a:schemeClr val="accent1"/>
            </a:solidFill>
          </a:ln>
        </p:spPr>
        <p:txBody>
          <a:bodyPr lIns="182896" tIns="182896" rIns="182896" bIns="182896"/>
          <a:lstStyle/>
          <a:p>
            <a:pPr algn="l" fontAlgn="auto">
              <a:lnSpc>
                <a:spcPct val="150000"/>
              </a:lnSpc>
              <a:defRPr/>
            </a:pPr>
            <a:r>
              <a:rPr sz="2800" b="1">
                <a:solidFill>
                  <a:srgbClr val="FF0000"/>
                </a:solidFill>
                <a:latin typeface="黑体" panose="02010609060101010101" pitchFamily="49" charset="-122"/>
                <a:ea typeface="黑体" panose="02010609060101010101" pitchFamily="49" charset="-122"/>
                <a:cs typeface="黑体" panose="02010609060101010101" pitchFamily="49" charset="-122"/>
              </a:rPr>
              <a:t>辩论题目：</a:t>
            </a:r>
            <a:r>
              <a:rPr sz="2800">
                <a:latin typeface="黑体" panose="02010609060101010101" pitchFamily="49" charset="-122"/>
                <a:ea typeface="黑体" panose="02010609060101010101" pitchFamily="49" charset="-122"/>
                <a:cs typeface="黑体" panose="02010609060101010101" pitchFamily="49" charset="-122"/>
              </a:rPr>
              <a:t>香雪想得到自动铅笔盒是虚荣的表现VS香雪想得到自动铅笔盒不是虚荣的表现</a:t>
            </a:r>
            <a:r>
              <a:rPr lang="zh-CN" sz="2800">
                <a:latin typeface="黑体" panose="02010609060101010101" pitchFamily="49" charset="-122"/>
                <a:ea typeface="黑体" panose="02010609060101010101" pitchFamily="49" charset="-122"/>
                <a:cs typeface="黑体" panose="02010609060101010101" pitchFamily="49" charset="-122"/>
              </a:rPr>
              <a:t>。</a:t>
            </a:r>
            <a:endParaRPr sz="2800" b="1">
              <a:latin typeface="黑体" pitchFamily="49" charset="-122"/>
              <a:ea typeface="黑体" pitchFamily="49" charset="-122"/>
              <a:cs typeface="黑体" panose="02010609060101010101" pitchFamily="49" charset="-122"/>
            </a:endParaRPr>
          </a:p>
          <a:p>
            <a:pPr algn="l" fontAlgn="auto">
              <a:lnSpc>
                <a:spcPct val="150000"/>
              </a:lnSpc>
              <a:defRPr/>
            </a:pPr>
            <a:r>
              <a:rPr sz="2800" b="1">
                <a:solidFill>
                  <a:srgbClr val="FF0000"/>
                </a:solidFill>
                <a:latin typeface="黑体" panose="02010609060101010101" pitchFamily="49" charset="-122"/>
                <a:ea typeface="黑体" panose="02010609060101010101" pitchFamily="49" charset="-122"/>
                <a:cs typeface="黑体" panose="02010609060101010101" pitchFamily="49" charset="-122"/>
              </a:rPr>
              <a:t>具体组织：</a:t>
            </a:r>
            <a:r>
              <a:rPr sz="2800">
                <a:latin typeface="黑体" panose="02010609060101010101" pitchFamily="49" charset="-122"/>
                <a:ea typeface="黑体" panose="02010609060101010101" pitchFamily="49" charset="-122"/>
                <a:cs typeface="黑体" panose="02010609060101010101" pitchFamily="49" charset="-122"/>
              </a:rPr>
              <a:t>全班分为两个大组，每组明确主辩手，其余同学为声援团成员，随时援助己方辩手。5分钟准备，15分钟辩论。</a:t>
            </a:r>
          </a:p>
        </p:txBody>
      </p:sp>
      <p:grpSp>
        <p:nvGrpSpPr>
          <p:cNvPr id="17" name="组合 2"/>
          <p:cNvGrpSpPr/>
          <p:nvPr/>
        </p:nvGrpSpPr>
        <p:grpSpPr>
          <a:xfrm>
            <a:off x="0" y="305390"/>
            <a:ext cx="12192000" cy="53170"/>
            <a:chOff x="0" y="542924"/>
            <a:chExt cx="12190413" cy="53182"/>
          </a:xfrm>
        </p:grpSpPr>
        <p:sp>
          <p:nvSpPr>
            <p:cNvPr id="18"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540829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rgbClr val="FF0000"/>
                </a:solidFill>
                <a:latin typeface="微软雅黑" panose="020b0503020204020204" charset="-122"/>
                <a:ea typeface="微软雅黑" panose="020b0503020204020204" charset="-122"/>
              </a:rPr>
              <a:t>专题讨论，感受深刻</a:t>
            </a:r>
          </a:p>
        </p:txBody>
      </p:sp>
      <p:pic>
        <p:nvPicPr>
          <p:cNvPr id="5" name="图片 4" descr="20090905164940d9cac"/>
          <p:cNvPicPr>
            <a:picLocks noChangeAspect="1"/>
          </p:cNvPicPr>
          <p:nvPr/>
        </p:nvPicPr>
        <p:blipFill>
          <a:blip r:embed="rId3"/>
          <a:stretch>
            <a:fillRect/>
          </a:stretch>
        </p:blipFill>
        <p:spPr>
          <a:xfrm>
            <a:off x="6778444" y="1876425"/>
            <a:ext cx="5111296" cy="4763769"/>
          </a:xfrm>
          <a:prstGeom prst="rect">
            <a:avLst/>
          </a:prstGeom>
        </p:spPr>
      </p:pic>
    </p:spTree>
  </p:cSld>
  <p:clrMapOvr>
    <a:masterClrMapping/>
  </p:clrMapOvr>
  <mc:AlternateContent>
    <mc:Choice xmlns:p15="http://schemas.microsoft.com/office/powerpoint/2012/main" Requires="p15">
      <p:transition spd="slow" advClick="0" p14:dur="125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circle(in)">
                                      <p:cBhvr>
                                        <p:cTn id="12" dur="2000"/>
                                        <p:tgtEl>
                                          <p:spTgt spid="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in)">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3"/>
          <p:cNvSpPr/>
          <p:nvPr/>
        </p:nvSpPr>
        <p:spPr bwMode="auto">
          <a:xfrm>
            <a:off x="762000" y="875665"/>
            <a:ext cx="10868660" cy="639445"/>
          </a:xfrm>
          <a:prstGeom prst="rect">
            <a:avLst/>
          </a:prstGeom>
          <a:solidFill>
            <a:schemeClr val="accent1"/>
          </a:solidFill>
        </p:spPr>
        <p:txBody>
          <a:bodyPr lIns="182896" tIns="182896" rIns="182896" bIns="182896" anchor="ctr"/>
          <a:lstStyle/>
          <a:p>
            <a:pPr algn="ctr">
              <a:defRPr/>
            </a:pPr>
            <a:r>
              <a:rPr lang="zh-CN" altLang="en-US" sz="3600" b="1">
                <a:solidFill>
                  <a:schemeClr val="bg1"/>
                </a:solidFill>
                <a:latin typeface="微软雅黑" panose="020b0503020204020204" charset="-122"/>
                <a:ea typeface="微软雅黑" panose="020b0503020204020204" charset="-122"/>
              </a:rPr>
              <a:t>活动2：准备并组织演讲</a:t>
            </a:r>
          </a:p>
        </p:txBody>
      </p:sp>
      <p:sp>
        <p:nvSpPr>
          <p:cNvPr id="4" name="Rectangle 4"/>
          <p:cNvSpPr/>
          <p:nvPr/>
        </p:nvSpPr>
        <p:spPr bwMode="auto">
          <a:xfrm>
            <a:off x="762000" y="2097154"/>
            <a:ext cx="5997575" cy="3797551"/>
          </a:xfrm>
          <a:prstGeom prst="rect">
            <a:avLst/>
          </a:prstGeom>
          <a:noFill/>
          <a:ln w="9525">
            <a:solidFill>
              <a:schemeClr val="accent1"/>
            </a:solidFill>
          </a:ln>
        </p:spPr>
        <p:txBody>
          <a:bodyPr lIns="182896" tIns="182896" rIns="182896" bIns="182896"/>
          <a:lstStyle/>
          <a:p>
            <a:pPr algn="l" fontAlgn="auto">
              <a:lnSpc>
                <a:spcPct val="150000"/>
              </a:lnSpc>
              <a:defRPr/>
            </a:pPr>
            <a:r>
              <a:rPr sz="2800" b="1">
                <a:solidFill>
                  <a:srgbClr val="FF0000"/>
                </a:solidFill>
                <a:latin typeface="黑体" panose="02010609060101010101" pitchFamily="49" charset="-122"/>
                <a:ea typeface="黑体" panose="02010609060101010101" pitchFamily="49" charset="-122"/>
                <a:cs typeface="黑体" panose="02010609060101010101" pitchFamily="49" charset="-122"/>
              </a:rPr>
              <a:t>题目：</a:t>
            </a:r>
            <a:r>
              <a:rPr sz="2800" b="1">
                <a:latin typeface="黑体" panose="02010609060101010101" pitchFamily="49" charset="-122"/>
                <a:ea typeface="黑体" panose="02010609060101010101" pitchFamily="49" charset="-122"/>
                <a:cs typeface="黑体" panose="02010609060101010101" pitchFamily="49" charset="-122"/>
              </a:rPr>
              <a:t>哦，香雪！</a:t>
            </a:r>
          </a:p>
          <a:p>
            <a:pPr algn="l" fontAlgn="auto">
              <a:lnSpc>
                <a:spcPct val="150000"/>
              </a:lnSpc>
              <a:defRPr/>
            </a:pPr>
            <a:r>
              <a:rPr sz="2800" b="1">
                <a:solidFill>
                  <a:srgbClr val="FF0000"/>
                </a:solidFill>
                <a:latin typeface="黑体" panose="02010609060101010101" pitchFamily="49" charset="-122"/>
                <a:ea typeface="黑体" panose="02010609060101010101" pitchFamily="49" charset="-122"/>
                <a:cs typeface="黑体" panose="02010609060101010101" pitchFamily="49" charset="-122"/>
              </a:rPr>
              <a:t>要求：</a:t>
            </a:r>
            <a:r>
              <a:rPr sz="2800" b="1">
                <a:latin typeface="黑体" panose="02010609060101010101" pitchFamily="49" charset="-122"/>
                <a:ea typeface="黑体" panose="02010609060101010101" pitchFamily="49" charset="-122"/>
                <a:cs typeface="黑体" panose="02010609060101010101" pitchFamily="49" charset="-122"/>
              </a:rPr>
              <a:t>以新闻报道或其他现实人物为依据，设想香雪后来的人生道路，发表自己的感想。准备5分钟，每人演讲限时3分钟。</a:t>
            </a:r>
          </a:p>
        </p:txBody>
      </p:sp>
      <p:grpSp>
        <p:nvGrpSpPr>
          <p:cNvPr id="17" name="组合 2"/>
          <p:cNvGrpSpPr/>
          <p:nvPr/>
        </p:nvGrpSpPr>
        <p:grpSpPr>
          <a:xfrm>
            <a:off x="0" y="305390"/>
            <a:ext cx="12192000" cy="53170"/>
            <a:chOff x="0" y="542924"/>
            <a:chExt cx="12190413" cy="53182"/>
          </a:xfrm>
        </p:grpSpPr>
        <p:sp>
          <p:nvSpPr>
            <p:cNvPr id="18"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540829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rgbClr val="FF0000"/>
                </a:solidFill>
                <a:latin typeface="微软雅黑" panose="020b0503020204020204" charset="-122"/>
                <a:ea typeface="微软雅黑" panose="020b0503020204020204" charset="-122"/>
              </a:rPr>
              <a:t>专题讨论，感受深刻</a:t>
            </a:r>
          </a:p>
        </p:txBody>
      </p:sp>
      <p:pic>
        <p:nvPicPr>
          <p:cNvPr id="5" name="图片 4" descr="20090905164940d9cac"/>
          <p:cNvPicPr>
            <a:picLocks noChangeAspect="1"/>
          </p:cNvPicPr>
          <p:nvPr/>
        </p:nvPicPr>
        <p:blipFill>
          <a:blip r:embed="rId3"/>
          <a:stretch>
            <a:fillRect/>
          </a:stretch>
        </p:blipFill>
        <p:spPr>
          <a:xfrm>
            <a:off x="6799580" y="2097154"/>
            <a:ext cx="4831080" cy="3797551"/>
          </a:xfrm>
          <a:prstGeom prst="rect">
            <a:avLst/>
          </a:prstGeom>
        </p:spPr>
      </p:pic>
    </p:spTree>
  </p:cSld>
  <p:clrMapOvr>
    <a:masterClrMapping/>
  </p:clrMapOvr>
  <mc:AlternateContent>
    <mc:Choice xmlns:p15="http://schemas.microsoft.com/office/powerpoint/2012/main" Requires="p15">
      <p:transition spd="slow" advClick="0" p14:dur="125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circle(in)">
                                      <p:cBhvr>
                                        <p:cTn id="12" dur="2000"/>
                                        <p:tgtEl>
                                          <p:spTgt spid="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in)">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cxnSp>
        <p:nvCxnSpPr>
          <p:cNvPr id="11267" name="直接箭头连接符 11266"/>
          <p:cNvCxnSpPr/>
          <p:nvPr/>
        </p:nvCxnSpPr>
        <p:spPr>
          <a:xfrm flipH="1">
            <a:off x="6248400" y="609600"/>
            <a:ext cx="0" cy="0"/>
          </a:xfrm>
          <a:prstGeom prst="straightConnector1">
            <a:avLst/>
          </a:prstGeom>
          <a:ln w="9525" cap="flat" cmpd="sng">
            <a:solidFill>
              <a:schemeClr val="tx1"/>
            </a:solidFill>
            <a:prstDash val="solid"/>
            <a:headEnd type="none" w="med" len="med"/>
            <a:tailEnd type="none" w="med" len="med"/>
          </a:ln>
        </p:spPr>
      </p:cxnSp>
      <p:cxnSp>
        <p:nvCxnSpPr>
          <p:cNvPr id="11268" name="直接箭头连接符 11267"/>
          <p:cNvCxnSpPr/>
          <p:nvPr/>
        </p:nvCxnSpPr>
        <p:spPr>
          <a:xfrm flipH="1">
            <a:off x="6248400" y="609600"/>
            <a:ext cx="0" cy="0"/>
          </a:xfrm>
          <a:prstGeom prst="straightConnector1">
            <a:avLst/>
          </a:prstGeom>
          <a:ln w="9525" cap="flat" cmpd="sng">
            <a:solidFill>
              <a:schemeClr val="tx1"/>
            </a:solidFill>
            <a:prstDash val="solid"/>
            <a:headEnd type="none" w="med" len="med"/>
            <a:tailEnd type="none" w="med" len="med"/>
          </a:ln>
        </p:spPr>
      </p:cxnSp>
      <p:sp>
        <p:nvSpPr>
          <p:cNvPr id="11269" name="Rectangle 3"/>
          <p:cNvSpPr/>
          <p:nvPr/>
        </p:nvSpPr>
        <p:spPr>
          <a:xfrm>
            <a:off x="1794087" y="1651847"/>
            <a:ext cx="9040707" cy="1668780"/>
          </a:xfrm>
          <a:prstGeom prst="rect">
            <a:avLst/>
          </a:prstGeom>
          <a:noFill/>
          <a:ln w="9525">
            <a:noFill/>
          </a:ln>
        </p:spPr>
        <p:txBody>
          <a:bodyPr/>
          <a:lstStyle>
            <a:lvl1pPr marL="0" lvl="0" indent="0" algn="ctr" defTabSz="914400" rtl="0" eaLnBrk="1" fontAlgn="base" latinLnBrk="0" hangingPunct="1">
              <a:lnSpc>
                <a:spcPct val="100000"/>
              </a:lnSpc>
              <a:spcBef>
                <a:spcPct val="20000"/>
              </a:spcBef>
              <a:spcAft>
                <a:spcPct val="0"/>
              </a:spcAft>
              <a:buClrTx/>
              <a:buSzTx/>
              <a:buFontTx/>
              <a:buNone/>
              <a:defRPr sz="320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Tx/>
              <a:buSzTx/>
              <a:buFontTx/>
              <a:buNone/>
              <a:defRPr sz="2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Tx/>
              <a:buSzTx/>
              <a:buFontTx/>
              <a:buNone/>
              <a:defRPr sz="24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90000"/>
              </a:lnSpc>
            </a:pPr>
            <a:r>
              <a:rPr lang="zh-CN" altLang="en-US" sz="10700" b="1">
                <a:solidFill>
                  <a:srgbClr val="FF0000"/>
                </a:solidFill>
                <a:effectLst>
                  <a:outerShdw blurRad="38100" dist="38100" dir="2700000">
                    <a:srgbClr val="C0C0C0"/>
                  </a:outerShdw>
                </a:effectLst>
                <a:latin typeface="微软雅黑" panose="020b0503020204020204" charset="-122"/>
                <a:ea typeface="微软雅黑" panose="020b0503020204020204" charset="-122"/>
              </a:rPr>
              <a:t>谢谢支持配合</a:t>
            </a:r>
          </a:p>
        </p:txBody>
      </p:sp>
      <p:sp>
        <p:nvSpPr>
          <p:cNvPr id="11270" name="Rectangle 2"/>
          <p:cNvSpPr/>
          <p:nvPr/>
        </p:nvSpPr>
        <p:spPr>
          <a:xfrm>
            <a:off x="3207173" y="3754967"/>
            <a:ext cx="6388947" cy="106680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ClrTx/>
              <a:buSzTx/>
              <a:buFontTx/>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zh-CN" altLang="en-US" sz="7200" b="1">
                <a:solidFill>
                  <a:srgbClr val="FFFF00"/>
                </a:solidFill>
                <a:latin typeface="微软雅黑" panose="020b0503020204020204" charset="-122"/>
                <a:ea typeface="微软雅黑" panose="020b0503020204020204" charset="-122"/>
                <a:cs typeface="微软雅黑" panose="020b0503020204020204" charset="-122"/>
              </a:rPr>
              <a:t>同学们辛苦了</a:t>
            </a:r>
          </a:p>
        </p:txBody>
      </p:sp>
      <p:pic>
        <p:nvPicPr>
          <p:cNvPr id="11271" name="New picture" hidden="1"/>
          <p:cNvPicPr/>
          <p:nvPr/>
        </p:nvPicPr>
        <p:blipFill>
          <a:blip r:embed="rId3"/>
          <a:stretch>
            <a:fillRect/>
          </a:stretch>
        </p:blipFill>
        <p:spPr>
          <a:xfrm>
            <a:off x="10871200" y="11163300"/>
            <a:ext cx="457200" cy="2921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diamond(in)">
                                      <p:cBhvr>
                                        <p:cTn id="7" dur="2000"/>
                                        <p:tgtEl>
                                          <p:spTgt spid="1126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270"/>
                                        </p:tgtEl>
                                        <p:attrNameLst>
                                          <p:attrName>style.visibility</p:attrName>
                                        </p:attrNameLst>
                                      </p:cBhvr>
                                      <p:to>
                                        <p:strVal val="visible"/>
                                      </p:to>
                                    </p:set>
                                    <p:animEffect transition="in" filter="diamond(in)">
                                      <p:cBhvr>
                                        <p:cTn id="12" dur="20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1127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8" name="Rectangle 3"/>
          <p:cNvSpPr>
            <a:spLocks noGrp="1"/>
          </p:cNvSpPr>
          <p:nvPr>
            <p:ph idx="1"/>
          </p:nvPr>
        </p:nvSpPr>
        <p:spPr>
          <a:xfrm>
            <a:off x="582295" y="1509395"/>
            <a:ext cx="6518275" cy="4258945"/>
          </a:xfrm>
          <a:solidFill>
            <a:schemeClr val="accent6">
              <a:lumMod val="20000"/>
              <a:lumOff val="80000"/>
            </a:schemeClr>
          </a:solidFill>
        </p:spPr>
        <p:txBody>
          <a:bodyPr vert="horz" wrap="square" lIns="91440" tIns="45720" rIns="91440" bIns="45720" anchor="t">
            <a:noAutofit/>
          </a:bodyPr>
          <a:lstStyle/>
          <a:p>
            <a:pPr fontAlgn="auto">
              <a:lnSpc>
                <a:spcPts val="4360"/>
              </a:lnSpc>
              <a:buFontTx/>
              <a:buNone/>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活动1：</a:t>
            </a:r>
            <a:endParaRPr lang="en-US" altLang="zh-CN" sz="3600" b="1">
              <a:solidFill>
                <a:srgbClr val="FF0000"/>
              </a:solidFill>
              <a:latin typeface="微软雅黑" panose="020b0503020204020204" charset="-122"/>
              <a:ea typeface="微软雅黑" panose="020b0503020204020204" charset="-122"/>
              <a:cs typeface="微软雅黑"/>
            </a:endParaRPr>
          </a:p>
          <a:p>
            <a:pPr fontAlgn="auto">
              <a:lnSpc>
                <a:spcPts val="4360"/>
              </a:lnSpc>
              <a:buFontTx/>
              <a:buNone/>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自读课文，设置问题</a:t>
            </a:r>
          </a:p>
          <a:p>
            <a:pPr marL="0" algn="l" fontAlgn="auto">
              <a:lnSpc>
                <a:spcPts val="4360"/>
              </a:lnSpc>
              <a:buClrTx/>
              <a:buSzTx/>
              <a:buFontTx/>
              <a:buNone/>
            </a:pPr>
            <a:r>
              <a:rPr lang="zh-CN" altLang="en-US">
                <a:solidFill>
                  <a:srgbClr val="336600"/>
                </a:solidFill>
                <a:latin typeface="黑体" panose="02010609060101010101" pitchFamily="49" charset="-122"/>
                <a:ea typeface="黑体" panose="02010609060101010101" pitchFamily="49" charset="-122"/>
                <a:cs typeface="黑体" panose="02010609060101010101" pitchFamily="49" charset="-122"/>
              </a:rPr>
              <a:t>整体感知，通识文本，是阅读小说的第一步。请同学们用10分钟时间快速浏览课文，完成整体感知，并根据自己感知过程中的发现，设置相应的问题，准备课堂汇报。</a:t>
            </a:r>
          </a:p>
        </p:txBody>
      </p:sp>
      <p:pic>
        <p:nvPicPr>
          <p:cNvPr id="4" name="图片 3" descr="5b459ded9490cb7418000024_640"/>
          <p:cNvPicPr>
            <a:picLocks noChangeAspect="1"/>
          </p:cNvPicPr>
          <p:nvPr/>
        </p:nvPicPr>
        <p:blipFill>
          <a:blip r:embed="rId3"/>
          <a:stretch>
            <a:fillRect/>
          </a:stretch>
        </p:blipFill>
        <p:spPr>
          <a:xfrm>
            <a:off x="7360285" y="1509395"/>
            <a:ext cx="4547235" cy="4259580"/>
          </a:xfrm>
          <a:prstGeom prst="rect">
            <a:avLst/>
          </a:prstGeom>
        </p:spPr>
      </p:pic>
      <p:grpSp>
        <p:nvGrpSpPr>
          <p:cNvPr id="17" name="组合 2"/>
          <p:cNvGrpSpPr/>
          <p:nvPr/>
        </p:nvGrpSpPr>
        <p:grpSpPr>
          <a:xfrm>
            <a:off x="0" y="305390"/>
            <a:ext cx="12192000" cy="53170"/>
            <a:chOff x="0" y="542924"/>
            <a:chExt cx="12190413" cy="53182"/>
          </a:xfrm>
        </p:grpSpPr>
        <p:sp>
          <p:nvSpPr>
            <p:cNvPr id="18"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1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644715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rgbClr val="7030A0"/>
                </a:solidFill>
                <a:latin typeface="微软雅黑" panose="020b0503020204020204" charset="-122"/>
                <a:ea typeface="微软雅黑" panose="020b0503020204020204" charset="-122"/>
              </a:rPr>
              <a:t>整体感知，通识文本</a:t>
            </a:r>
          </a:p>
        </p:txBody>
      </p:sp>
    </p:spTree>
  </p:cSld>
  <p:clrMapOvr>
    <a:masterClrMapping/>
  </p:clrMapOvr>
  <mc:AlternateContent>
    <mc:Choice xmlns:p15="http://schemas.microsoft.com/office/powerpoint/2012/main" Requires="p15">
      <p:transition spd="slow" advClick="0" p14:dur="125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circle(in)">
                                      <p:cBhvr>
                                        <p:cTn id="12" dur="2000"/>
                                        <p:tgtEl>
                                          <p:spTgt spid="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6388">
                                            <p:bg/>
                                          </p:spTgt>
                                        </p:tgtEl>
                                        <p:attrNameLst>
                                          <p:attrName>style.visibility</p:attrName>
                                        </p:attrNameLst>
                                      </p:cBhvr>
                                      <p:to>
                                        <p:strVal val="visible"/>
                                      </p:to>
                                    </p:set>
                                    <p:animEffect transition="in" filter="wedge">
                                      <p:cBhvr>
                                        <p:cTn id="17" dur="2000"/>
                                        <p:tgtEl>
                                          <p:spTgt spid="16388">
                                            <p:bg/>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6388">
                                            <p:txEl>
                                              <p:pRg st="0" end="0"/>
                                            </p:txEl>
                                          </p:spTgt>
                                        </p:tgtEl>
                                        <p:attrNameLst>
                                          <p:attrName>style.visibility</p:attrName>
                                        </p:attrNameLst>
                                      </p:cBhvr>
                                      <p:to>
                                        <p:strVal val="visible"/>
                                      </p:to>
                                    </p:set>
                                    <p:animEffect transition="in" filter="wedge">
                                      <p:cBhvr>
                                        <p:cTn id="22" dur="2000"/>
                                        <p:tgtEl>
                                          <p:spTgt spid="1638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6388">
                                            <p:txEl>
                                              <p:pRg st="1" end="1"/>
                                            </p:txEl>
                                          </p:spTgt>
                                        </p:tgtEl>
                                        <p:attrNameLst>
                                          <p:attrName>style.visibility</p:attrName>
                                        </p:attrNameLst>
                                      </p:cBhvr>
                                      <p:to>
                                        <p:strVal val="visible"/>
                                      </p:to>
                                    </p:set>
                                    <p:animEffect transition="in" filter="wedge">
                                      <p:cBhvr>
                                        <p:cTn id="27" dur="2000"/>
                                        <p:tgtEl>
                                          <p:spTgt spid="16388">
                                            <p:txEl>
                                              <p:pRg st="1" end="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6388">
                                            <p:txEl>
                                              <p:pRg st="2" end="2"/>
                                            </p:txEl>
                                          </p:spTgt>
                                        </p:tgtEl>
                                        <p:attrNameLst>
                                          <p:attrName>style.visibility</p:attrName>
                                        </p:attrNameLst>
                                      </p:cBhvr>
                                      <p:to>
                                        <p:strVal val="visible"/>
                                      </p:to>
                                    </p:set>
                                    <p:animEffect transition="in" filter="wedge">
                                      <p:cBhvr>
                                        <p:cTn id="32" dur="2000"/>
                                        <p:tgtEl>
                                          <p:spTgt spid="16388">
                                            <p:txEl>
                                              <p:pRg st="2" end="2"/>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amond(in)">
                                      <p:cBhvr>
                                        <p:cTn id="3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uiExpand="1" build="p" animBg="1"/>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30543" y="2005516"/>
            <a:ext cx="5866765" cy="1460500"/>
          </a:xfrm>
          <a:prstGeom prst="rect">
            <a:avLst/>
          </a:prstGeom>
          <a:noFill/>
        </p:spPr>
        <p:txBody>
          <a:bodyPr wrap="square" rtlCol="0" anchor="t">
            <a:spAutoFit/>
          </a:bodyPr>
          <a:lstStyle/>
          <a:p>
            <a:pPr fontAlgn="auto">
              <a:lnSpc>
                <a:spcPts val="3160"/>
              </a:lnSpc>
              <a:buFontTx/>
              <a:buNone/>
            </a:pPr>
            <a:r>
              <a:rPr lang="zh-CN" altLang="en-US" sz="2400" b="1">
                <a:latin typeface="黑体" panose="02010609060101010101" pitchFamily="49" charset="-122"/>
                <a:ea typeface="黑体" panose="02010609060101010101" pitchFamily="49" charset="-122"/>
                <a:sym typeface="+mn-ea"/>
              </a:rPr>
              <a:t>  </a:t>
            </a:r>
            <a:endParaRPr lang="zh-CN" altLang="en-US" sz="2800">
              <a:solidFill>
                <a:srgbClr val="336600"/>
              </a:solidFill>
              <a:latin typeface="黑体" pitchFamily="49" charset="-122"/>
              <a:ea typeface="黑体" pitchFamily="49" charset="-122"/>
              <a:cs typeface="黑体" panose="02010609060101010101" pitchFamily="49" charset="-122"/>
              <a:sym typeface="+mn-ea"/>
            </a:endParaRPr>
          </a:p>
          <a:p>
            <a:pPr fontAlgn="auto">
              <a:lnSpc>
                <a:spcPts val="3760"/>
              </a:lnSpc>
              <a:buFontTx/>
              <a:buNone/>
            </a:pPr>
            <a:r>
              <a:rPr lang="zh-CN" altLang="en-US" sz="3200">
                <a:solidFill>
                  <a:srgbClr val="336600"/>
                </a:solidFill>
                <a:latin typeface="黑体" panose="02010609060101010101" pitchFamily="49" charset="-122"/>
                <a:ea typeface="黑体" panose="02010609060101010101" pitchFamily="49" charset="-122"/>
                <a:cs typeface="黑体" panose="02010609060101010101" pitchFamily="49" charset="-122"/>
                <a:sym typeface="+mn-ea"/>
              </a:rPr>
              <a:t>1.小说在姑娘们出场后写了哪几个主要情节？</a:t>
            </a:r>
          </a:p>
        </p:txBody>
      </p:sp>
      <p:grpSp>
        <p:nvGrpSpPr>
          <p:cNvPr id="17" name="组合 2"/>
          <p:cNvGrpSpPr/>
          <p:nvPr/>
        </p:nvGrpSpPr>
        <p:grpSpPr>
          <a:xfrm>
            <a:off x="0" y="305390"/>
            <a:ext cx="12192000" cy="53170"/>
            <a:chOff x="0" y="542924"/>
            <a:chExt cx="12190413" cy="53182"/>
          </a:xfrm>
        </p:grpSpPr>
        <p:sp>
          <p:nvSpPr>
            <p:cNvPr id="18"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644715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rgbClr val="7030A0"/>
                </a:solidFill>
                <a:latin typeface="微软雅黑" panose="020b0503020204020204" charset="-122"/>
                <a:ea typeface="微软雅黑" panose="020b0503020204020204" charset="-122"/>
              </a:rPr>
              <a:t>整体感知，通识文本</a:t>
            </a:r>
          </a:p>
        </p:txBody>
      </p:sp>
      <p:sp>
        <p:nvSpPr>
          <p:cNvPr id="2" name="矩形 1"/>
          <p:cNvSpPr/>
          <p:nvPr/>
        </p:nvSpPr>
        <p:spPr>
          <a:xfrm>
            <a:off x="530965" y="1359067"/>
            <a:ext cx="5951220" cy="645160"/>
          </a:xfrm>
          <a:prstGeom prst="rect">
            <a:avLst/>
          </a:prstGeom>
        </p:spPr>
        <p:txBody>
          <a:bodyPr wrap="none">
            <a:spAutoFit/>
          </a:bodyPr>
          <a:lstStyle/>
          <a:p>
            <a:pPr marL="228600" indent="-228600">
              <a:spcBef>
                <a:spcPts val="1000"/>
              </a:spcBef>
            </a:pPr>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活动2：课堂汇报，展示问题</a:t>
            </a:r>
            <a:r>
              <a:rPr lang="zh-CN" altLang="en-US" sz="3600" b="1">
                <a:solidFill>
                  <a:srgbClr val="FF0000"/>
                </a:solidFill>
                <a:latin typeface="黑体" panose="02010609060101010101" pitchFamily="49" charset="-122"/>
                <a:ea typeface="黑体" panose="02010609060101010101" pitchFamily="49" charset="-122"/>
                <a:sym typeface="+mn-ea"/>
              </a:rPr>
              <a:t> </a:t>
            </a:r>
            <a:endParaRPr lang="zh-CN" altLang="en-US" sz="3600" b="1">
              <a:solidFill>
                <a:srgbClr val="FF0000"/>
              </a:solidFill>
              <a:latin typeface="黑体" pitchFamily="49" charset="-122"/>
              <a:ea typeface="黑体" pitchFamily="49" charset="-122"/>
            </a:endParaRPr>
          </a:p>
        </p:txBody>
      </p:sp>
      <p:sp>
        <p:nvSpPr>
          <p:cNvPr id="5" name="矩形 4"/>
          <p:cNvSpPr/>
          <p:nvPr/>
        </p:nvSpPr>
        <p:spPr>
          <a:xfrm>
            <a:off x="600709" y="3637800"/>
            <a:ext cx="5391151" cy="2317750"/>
          </a:xfrm>
          <a:prstGeom prst="rect">
            <a:avLst/>
          </a:prstGeom>
        </p:spPr>
        <p:txBody>
          <a:bodyPr wrap="square">
            <a:spAutoFit/>
          </a:bodyPr>
          <a:lstStyle/>
          <a:p>
            <a:pPr fontAlgn="auto">
              <a:lnSpc>
                <a:spcPts val="4340"/>
              </a:lnSpc>
            </a:pPr>
            <a:r>
              <a:rPr lang="zh-CN" altLang="en-US" sz="3200">
                <a:solidFill>
                  <a:srgbClr val="FF0000"/>
                </a:solidFill>
                <a:latin typeface="黑体" panose="02010609060101010101" pitchFamily="49" charset="-122"/>
                <a:ea typeface="黑体" panose="02010609060101010101" pitchFamily="49" charset="-122"/>
              </a:rPr>
              <a:t>明确：</a:t>
            </a:r>
            <a:endParaRPr lang="en-US" altLang="zh-CN" sz="3200">
              <a:solidFill>
                <a:srgbClr val="FF0000"/>
              </a:solidFill>
              <a:latin typeface="黑体" pitchFamily="49" charset="-122"/>
              <a:ea typeface="黑体" pitchFamily="49" charset="-122"/>
            </a:endParaRPr>
          </a:p>
          <a:p>
            <a:pPr fontAlgn="auto">
              <a:lnSpc>
                <a:spcPts val="4340"/>
              </a:lnSpc>
            </a:pPr>
            <a:r>
              <a:rPr lang="zh-CN" altLang="en-US" sz="3200">
                <a:latin typeface="黑体" panose="02010609060101010101" pitchFamily="49" charset="-122"/>
                <a:ea typeface="黑体" panose="02010609060101010101" pitchFamily="49" charset="-122"/>
              </a:rPr>
              <a:t>看火车，议论“北京话”；</a:t>
            </a:r>
            <a:endParaRPr lang="en-US" altLang="zh-CN" sz="3200">
              <a:latin typeface="黑体" pitchFamily="49" charset="-122"/>
              <a:ea typeface="黑体" pitchFamily="49" charset="-122"/>
            </a:endParaRPr>
          </a:p>
          <a:p>
            <a:pPr fontAlgn="auto">
              <a:lnSpc>
                <a:spcPts val="4340"/>
              </a:lnSpc>
            </a:pPr>
            <a:r>
              <a:rPr lang="zh-CN" altLang="en-US" sz="3200">
                <a:latin typeface="黑体" panose="02010609060101010101" pitchFamily="49" charset="-122"/>
                <a:ea typeface="黑体" panose="02010609060101010101" pitchFamily="49" charset="-122"/>
              </a:rPr>
              <a:t>与旅客做生意，香雪登火车；</a:t>
            </a:r>
            <a:endParaRPr lang="en-US" altLang="zh-CN" sz="3200">
              <a:latin typeface="黑体" panose="02010609060101010101" pitchFamily="49" charset="-122"/>
              <a:ea typeface="黑体" panose="02010609060101010101" pitchFamily="49" charset="-122"/>
            </a:endParaRPr>
          </a:p>
          <a:p>
            <a:pPr fontAlgn="auto">
              <a:lnSpc>
                <a:spcPts val="4340"/>
              </a:lnSpc>
            </a:pPr>
            <a:r>
              <a:rPr lang="zh-CN" altLang="en-US" sz="3200">
                <a:latin typeface="黑体" panose="02010609060101010101" pitchFamily="49" charset="-122"/>
                <a:ea typeface="黑体" panose="02010609060101010101" pitchFamily="49" charset="-122"/>
              </a:rPr>
              <a:t>香雪夜走三十里路。</a:t>
            </a:r>
          </a:p>
        </p:txBody>
      </p:sp>
      <p:pic>
        <p:nvPicPr>
          <p:cNvPr id="7" name="图片 6"/>
          <p:cNvPicPr>
            <a:picLocks noChangeAspect="1"/>
          </p:cNvPicPr>
          <p:nvPr/>
        </p:nvPicPr>
        <p:blipFill>
          <a:blip r:embed="rId3"/>
          <a:stretch>
            <a:fillRect/>
          </a:stretch>
        </p:blipFill>
        <p:spPr>
          <a:xfrm>
            <a:off x="6153149" y="2005565"/>
            <a:ext cx="5943531" cy="3950544"/>
          </a:xfrm>
          <a:prstGeom prst="rect">
            <a:avLst/>
          </a:prstGeom>
        </p:spPr>
      </p:pic>
    </p:spTree>
  </p:cSld>
  <p:clrMapOvr>
    <a:masterClrMapping/>
  </p:clrMapOvr>
  <mc:AlternateContent>
    <mc:Choice xmlns:p15="http://schemas.microsoft.com/office/powerpoint/2012/main" Requires="p15">
      <p:transition spd="slow" advClick="0" p14:dur="125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circle(in)">
                                      <p:cBhvr>
                                        <p:cTn id="12" dur="2000"/>
                                        <p:tgtEl>
                                          <p:spTgt spid="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80">
                                          <p:stCondLst>
                                            <p:cond delay="0"/>
                                          </p:stCondLst>
                                        </p:cTn>
                                        <p:tgtEl>
                                          <p:spTgt spid="2"/>
                                        </p:tgtEl>
                                      </p:cBhvr>
                                    </p:animEffect>
                                    <p:anim calcmode="lin" valueType="num">
                                      <p:cBhvr>
                                        <p:cTn id="1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3" dur="26">
                                          <p:stCondLst>
                                            <p:cond delay="650"/>
                                          </p:stCondLst>
                                        </p:cTn>
                                        <p:tgtEl>
                                          <p:spTgt spid="2"/>
                                        </p:tgtEl>
                                      </p:cBhvr>
                                      <p:to x="100000" y="60000"/>
                                    </p:animScale>
                                    <p:animScale>
                                      <p:cBhvr>
                                        <p:cTn id="24" dur="166" decel="50000">
                                          <p:stCondLst>
                                            <p:cond delay="676"/>
                                          </p:stCondLst>
                                        </p:cTn>
                                        <p:tgtEl>
                                          <p:spTgt spid="2"/>
                                        </p:tgtEl>
                                      </p:cBhvr>
                                      <p:to x="100000" y="100000"/>
                                    </p:animScale>
                                    <p:animScale>
                                      <p:cBhvr>
                                        <p:cTn id="25" dur="26">
                                          <p:stCondLst>
                                            <p:cond delay="1312"/>
                                          </p:stCondLst>
                                        </p:cTn>
                                        <p:tgtEl>
                                          <p:spTgt spid="2"/>
                                        </p:tgtEl>
                                      </p:cBhvr>
                                      <p:to x="100000" y="80000"/>
                                    </p:animScale>
                                    <p:animScale>
                                      <p:cBhvr>
                                        <p:cTn id="26" dur="166" decel="50000">
                                          <p:stCondLst>
                                            <p:cond delay="1338"/>
                                          </p:stCondLst>
                                        </p:cTn>
                                        <p:tgtEl>
                                          <p:spTgt spid="2"/>
                                        </p:tgtEl>
                                      </p:cBhvr>
                                      <p:to x="100000" y="100000"/>
                                    </p:animScale>
                                    <p:animScale>
                                      <p:cBhvr>
                                        <p:cTn id="27" dur="26">
                                          <p:stCondLst>
                                            <p:cond delay="1642"/>
                                          </p:stCondLst>
                                        </p:cTn>
                                        <p:tgtEl>
                                          <p:spTgt spid="2"/>
                                        </p:tgtEl>
                                      </p:cBhvr>
                                      <p:to x="100000" y="90000"/>
                                    </p:animScale>
                                    <p:animScale>
                                      <p:cBhvr>
                                        <p:cTn id="28" dur="166" decel="50000">
                                          <p:stCondLst>
                                            <p:cond delay="1668"/>
                                          </p:stCondLst>
                                        </p:cTn>
                                        <p:tgtEl>
                                          <p:spTgt spid="2"/>
                                        </p:tgtEl>
                                      </p:cBhvr>
                                      <p:to x="100000" y="100000"/>
                                    </p:animScale>
                                    <p:animScale>
                                      <p:cBhvr>
                                        <p:cTn id="29" dur="26">
                                          <p:stCondLst>
                                            <p:cond delay="1808"/>
                                          </p:stCondLst>
                                        </p:cTn>
                                        <p:tgtEl>
                                          <p:spTgt spid="2"/>
                                        </p:tgtEl>
                                      </p:cBhvr>
                                      <p:to x="100000" y="95000"/>
                                    </p:animScale>
                                    <p:animScale>
                                      <p:cBhvr>
                                        <p:cTn id="30" dur="166" decel="50000">
                                          <p:stCondLst>
                                            <p:cond delay="1834"/>
                                          </p:stCondLst>
                                        </p:cTn>
                                        <p:tgtEl>
                                          <p:spTgt spid="2"/>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circle(in)">
                                      <p:cBhvr>
                                        <p:cTn id="39" dur="2000"/>
                                        <p:tgtEl>
                                          <p:spTgt spid="3"/>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down)">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2" grpId="0"/>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57507" y="1515324"/>
            <a:ext cx="5638493" cy="2019935"/>
          </a:xfrm>
          <a:prstGeom prst="rect">
            <a:avLst/>
          </a:prstGeom>
          <a:noFill/>
        </p:spPr>
        <p:txBody>
          <a:bodyPr wrap="square" rtlCol="0" anchor="t">
            <a:spAutoFit/>
          </a:bodyPr>
          <a:lstStyle>
            <a:defPPr>
              <a:defRPr lang="zh-CN"/>
            </a:defPPr>
            <a:lvl1pPr fontAlgn="auto">
              <a:lnSpc>
                <a:spcPts val="3160"/>
              </a:lnSpc>
              <a:buFontTx/>
              <a:buNone/>
              <a:defRPr sz="2400" b="1">
                <a:latin typeface="黑体" panose="02010609060101010101" pitchFamily="49" charset="-122"/>
                <a:ea typeface="黑体" panose="02010609060101010101" pitchFamily="49" charset="-122"/>
              </a:defRPr>
            </a:lvl1pPr>
          </a:lstStyle>
          <a:p>
            <a:r>
              <a:rPr lang="zh-CN" altLang="en-US">
                <a:sym typeface="+mn-ea"/>
              </a:rPr>
              <a:t>  </a:t>
            </a:r>
          </a:p>
          <a:p>
            <a:pPr>
              <a:lnSpc>
                <a:spcPts val="3960"/>
              </a:lnSpc>
            </a:pPr>
            <a:r>
              <a:rPr lang="zh-CN" altLang="en-US" sz="3200">
                <a:solidFill>
                  <a:srgbClr val="336600"/>
                </a:solidFill>
                <a:cs typeface="黑体" panose="02010609060101010101" pitchFamily="49" charset="-122"/>
                <a:sym typeface="+mn-ea"/>
              </a:rPr>
              <a:t>2.用一句话概括前4段文字的主要内容，并说明其在文中的作用。</a:t>
            </a:r>
          </a:p>
        </p:txBody>
      </p:sp>
      <p:grpSp>
        <p:nvGrpSpPr>
          <p:cNvPr id="17" name="组合 2"/>
          <p:cNvGrpSpPr/>
          <p:nvPr/>
        </p:nvGrpSpPr>
        <p:grpSpPr>
          <a:xfrm>
            <a:off x="0" y="305390"/>
            <a:ext cx="12192000" cy="53170"/>
            <a:chOff x="0" y="542924"/>
            <a:chExt cx="12190413" cy="53182"/>
          </a:xfrm>
        </p:grpSpPr>
        <p:sp>
          <p:nvSpPr>
            <p:cNvPr id="18"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644715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rgbClr val="7030A0"/>
                </a:solidFill>
                <a:latin typeface="微软雅黑" panose="020b0503020204020204" charset="-122"/>
                <a:ea typeface="微软雅黑" panose="020b0503020204020204" charset="-122"/>
              </a:rPr>
              <a:t>整体感知，通识文本</a:t>
            </a:r>
          </a:p>
        </p:txBody>
      </p:sp>
      <p:sp>
        <p:nvSpPr>
          <p:cNvPr id="2" name="矩形 1"/>
          <p:cNvSpPr/>
          <p:nvPr/>
        </p:nvSpPr>
        <p:spPr>
          <a:xfrm>
            <a:off x="595133" y="1019561"/>
            <a:ext cx="5951220" cy="645160"/>
          </a:xfrm>
          <a:prstGeom prst="rect">
            <a:avLst/>
          </a:prstGeom>
        </p:spPr>
        <p:txBody>
          <a:bodyPr wrap="none">
            <a:spAutoFit/>
          </a:bodyPr>
          <a:lstStyle/>
          <a:p>
            <a:pPr marL="228600" indent="-228600">
              <a:spcBef>
                <a:spcPts val="1000"/>
              </a:spcBef>
            </a:pPr>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活动2：课堂汇报，展示问题</a:t>
            </a:r>
            <a:r>
              <a:rPr lang="zh-CN" altLang="en-US" sz="3600" b="1">
                <a:solidFill>
                  <a:srgbClr val="FF0000"/>
                </a:solidFill>
                <a:latin typeface="黑体" panose="02010609060101010101" pitchFamily="49" charset="-122"/>
                <a:ea typeface="黑体" panose="02010609060101010101" pitchFamily="49" charset="-122"/>
                <a:sym typeface="+mn-ea"/>
              </a:rPr>
              <a:t> </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5" name="矩形 4"/>
          <p:cNvSpPr/>
          <p:nvPr/>
        </p:nvSpPr>
        <p:spPr>
          <a:xfrm>
            <a:off x="457200" y="3535302"/>
            <a:ext cx="4822913" cy="2306955"/>
          </a:xfrm>
          <a:prstGeom prst="rect">
            <a:avLst/>
          </a:prstGeom>
        </p:spPr>
        <p:txBody>
          <a:bodyPr wrap="square">
            <a:spAutoFit/>
          </a:bodyPr>
          <a:lstStyle/>
          <a:p>
            <a:pPr fontAlgn="auto">
              <a:lnSpc>
                <a:spcPct val="150000"/>
              </a:lnSpc>
            </a:pPr>
            <a:r>
              <a:rPr lang="zh-CN" altLang="en-US" sz="3200">
                <a:solidFill>
                  <a:srgbClr val="FF0000"/>
                </a:solidFill>
                <a:latin typeface="黑体" panose="02010609060101010101" pitchFamily="49" charset="-122"/>
                <a:ea typeface="黑体" panose="02010609060101010101" pitchFamily="49" charset="-122"/>
              </a:rPr>
              <a:t>明确：</a:t>
            </a:r>
            <a:endParaRPr lang="en-US" altLang="zh-CN" sz="3200">
              <a:solidFill>
                <a:srgbClr val="FF0000"/>
              </a:solidFill>
              <a:latin typeface="黑体" panose="02010609060101010101" pitchFamily="49" charset="-122"/>
              <a:ea typeface="黑体" panose="02010609060101010101" pitchFamily="49" charset="-122"/>
            </a:endParaRPr>
          </a:p>
          <a:p>
            <a:pPr fontAlgn="auto">
              <a:lnSpc>
                <a:spcPct val="150000"/>
              </a:lnSpc>
            </a:pPr>
            <a:r>
              <a:rPr lang="zh-CN" altLang="en-US" sz="3200">
                <a:latin typeface="黑体" panose="02010609060101010101" pitchFamily="49" charset="-122"/>
                <a:ea typeface="黑体" panose="02010609060101010101" pitchFamily="49" charset="-122"/>
              </a:rPr>
              <a:t>火车在台儿沟停靠；</a:t>
            </a:r>
            <a:endParaRPr lang="en-US" altLang="zh-CN" sz="3200">
              <a:latin typeface="黑体" panose="02010609060101010101" pitchFamily="49" charset="-122"/>
              <a:ea typeface="黑体" panose="02010609060101010101" pitchFamily="49" charset="-122"/>
            </a:endParaRPr>
          </a:p>
          <a:p>
            <a:pPr fontAlgn="auto">
              <a:lnSpc>
                <a:spcPct val="150000"/>
              </a:lnSpc>
            </a:pPr>
            <a:r>
              <a:rPr lang="zh-CN" altLang="en-US" sz="3200">
                <a:latin typeface="黑体" panose="02010609060101010101" pitchFamily="49" charset="-122"/>
                <a:ea typeface="黑体" panose="02010609060101010101" pitchFamily="49" charset="-122"/>
              </a:rPr>
              <a:t>交代故事的时代背景。</a:t>
            </a:r>
          </a:p>
        </p:txBody>
      </p:sp>
      <p:pic>
        <p:nvPicPr>
          <p:cNvPr id="6" name="图片 5"/>
          <p:cNvPicPr>
            <a:picLocks noChangeAspect="1"/>
          </p:cNvPicPr>
          <p:nvPr/>
        </p:nvPicPr>
        <p:blipFill>
          <a:blip r:embed="rId3"/>
          <a:stretch>
            <a:fillRect/>
          </a:stretch>
        </p:blipFill>
        <p:spPr>
          <a:xfrm>
            <a:off x="6019542" y="2024783"/>
            <a:ext cx="5944115" cy="3950550"/>
          </a:xfrm>
          <a:prstGeom prst="rect">
            <a:avLst/>
          </a:prstGeom>
        </p:spPr>
      </p:pic>
    </p:spTree>
  </p:cSld>
  <p:clrMapOvr>
    <a:masterClrMapping/>
  </p:clrMapOvr>
  <mc:AlternateContent>
    <mc:Choice xmlns:p15="http://schemas.microsoft.com/office/powerpoint/2012/main" Requires="p15">
      <p:transition spd="slow" advClick="0" p14:dur="125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58540" y="1385484"/>
            <a:ext cx="5866765" cy="1323439"/>
          </a:xfrm>
          <a:prstGeom prst="rect">
            <a:avLst/>
          </a:prstGeom>
          <a:noFill/>
        </p:spPr>
        <p:txBody>
          <a:bodyPr wrap="square" rtlCol="0" anchor="t">
            <a:spAutoFit/>
          </a:bodyPr>
          <a:lstStyle>
            <a:defPPr>
              <a:defRPr lang="zh-CN"/>
            </a:defPPr>
            <a:lvl1pPr fontAlgn="auto">
              <a:lnSpc>
                <a:spcPts val="3160"/>
              </a:lnSpc>
              <a:buFontTx/>
              <a:buNone/>
              <a:defRPr sz="2400" b="1">
                <a:latin typeface="黑体" panose="02010609060101010101" pitchFamily="49" charset="-122"/>
                <a:ea typeface="黑体" panose="02010609060101010101" pitchFamily="49" charset="-122"/>
              </a:defRPr>
            </a:lvl1pPr>
          </a:lstStyle>
          <a:p>
            <a:r>
              <a:rPr lang="zh-CN" altLang="en-US">
                <a:sym typeface="+mn-ea"/>
              </a:rPr>
              <a:t>  </a:t>
            </a:r>
          </a:p>
          <a:p>
            <a:r>
              <a:rPr lang="zh-CN" altLang="en-US" sz="3200">
                <a:solidFill>
                  <a:srgbClr val="336600"/>
                </a:solidFill>
                <a:cs typeface="黑体" panose="02010609060101010101" pitchFamily="49" charset="-122"/>
                <a:sym typeface="+mn-ea"/>
              </a:rPr>
              <a:t>3.找出能体现文章结构层次的过渡句。</a:t>
            </a:r>
          </a:p>
        </p:txBody>
      </p:sp>
      <p:grpSp>
        <p:nvGrpSpPr>
          <p:cNvPr id="17" name="组合 2"/>
          <p:cNvGrpSpPr/>
          <p:nvPr/>
        </p:nvGrpSpPr>
        <p:grpSpPr>
          <a:xfrm>
            <a:off x="0" y="305390"/>
            <a:ext cx="12192000" cy="53170"/>
            <a:chOff x="0" y="542924"/>
            <a:chExt cx="12190413" cy="53182"/>
          </a:xfrm>
        </p:grpSpPr>
        <p:sp>
          <p:nvSpPr>
            <p:cNvPr id="18"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644715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rgbClr val="7030A0"/>
                </a:solidFill>
                <a:latin typeface="微软雅黑" panose="020b0503020204020204" charset="-122"/>
                <a:ea typeface="微软雅黑" panose="020b0503020204020204" charset="-122"/>
              </a:rPr>
              <a:t>整体感知，通识文本</a:t>
            </a:r>
          </a:p>
        </p:txBody>
      </p:sp>
      <p:sp>
        <p:nvSpPr>
          <p:cNvPr id="2" name="矩形 1"/>
          <p:cNvSpPr/>
          <p:nvPr/>
        </p:nvSpPr>
        <p:spPr>
          <a:xfrm>
            <a:off x="483306" y="971385"/>
            <a:ext cx="5951220" cy="645160"/>
          </a:xfrm>
          <a:prstGeom prst="rect">
            <a:avLst/>
          </a:prstGeom>
        </p:spPr>
        <p:txBody>
          <a:bodyPr wrap="none">
            <a:spAutoFit/>
          </a:bodyPr>
          <a:lstStyle/>
          <a:p>
            <a:pPr marL="228600" indent="-228600">
              <a:spcBef>
                <a:spcPts val="1000"/>
              </a:spcBef>
            </a:pPr>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活动2：课堂汇报，展示问题</a:t>
            </a:r>
            <a:r>
              <a:rPr lang="zh-CN" altLang="en-US" sz="3600" b="1">
                <a:solidFill>
                  <a:srgbClr val="FF0000"/>
                </a:solidFill>
                <a:latin typeface="黑体" panose="02010609060101010101" pitchFamily="49" charset="-122"/>
                <a:ea typeface="黑体" panose="02010609060101010101" pitchFamily="49" charset="-122"/>
                <a:sym typeface="+mn-ea"/>
              </a:rPr>
              <a:t> </a:t>
            </a:r>
            <a:endParaRPr lang="zh-CN" altLang="en-US" sz="3600" b="1">
              <a:solidFill>
                <a:srgbClr val="FF0000"/>
              </a:solidFill>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3"/>
          <a:stretch>
            <a:fillRect/>
          </a:stretch>
        </p:blipFill>
        <p:spPr>
          <a:xfrm>
            <a:off x="6692265" y="1927860"/>
            <a:ext cx="5404485" cy="3950335"/>
          </a:xfrm>
          <a:prstGeom prst="rect">
            <a:avLst/>
          </a:prstGeom>
        </p:spPr>
      </p:pic>
      <p:sp>
        <p:nvSpPr>
          <p:cNvPr id="5" name="矩形 4"/>
          <p:cNvSpPr/>
          <p:nvPr/>
        </p:nvSpPr>
        <p:spPr>
          <a:xfrm>
            <a:off x="271780" y="2708910"/>
            <a:ext cx="6369050" cy="3169285"/>
          </a:xfrm>
          <a:prstGeom prst="rect">
            <a:avLst/>
          </a:prstGeom>
        </p:spPr>
        <p:txBody>
          <a:bodyPr wrap="square">
            <a:spAutoFit/>
          </a:bodyPr>
          <a:lstStyle/>
          <a:p>
            <a:r>
              <a:rPr lang="zh-CN" altLang="en-US" sz="2800">
                <a:solidFill>
                  <a:srgbClr val="FF0000"/>
                </a:solidFill>
                <a:latin typeface="黑体" panose="02010609060101010101" pitchFamily="49" charset="-122"/>
                <a:ea typeface="黑体" panose="02010609060101010101" pitchFamily="49" charset="-122"/>
              </a:rPr>
              <a:t>明确：</a:t>
            </a:r>
            <a:endParaRPr lang="en-US" altLang="zh-CN" sz="2800">
              <a:solidFill>
                <a:srgbClr val="FF0000"/>
              </a:solidFill>
              <a:latin typeface="黑体" pitchFamily="49" charset="-122"/>
              <a:ea typeface="黑体" pitchFamily="49" charset="-122"/>
            </a:endParaRPr>
          </a:p>
          <a:p>
            <a:r>
              <a:rPr lang="zh-CN" altLang="en-US" sz="2800">
                <a:latin typeface="黑体" panose="02010609060101010101" pitchFamily="49" charset="-122"/>
                <a:ea typeface="黑体" panose="02010609060101010101" pitchFamily="49" charset="-122"/>
              </a:rPr>
              <a:t>①这短暂的一分钟，搅乱了台儿沟的平静；</a:t>
            </a:r>
            <a:endParaRPr lang="en-US" altLang="zh-CN" sz="2800">
              <a:latin typeface="黑体" pitchFamily="49" charset="-122"/>
              <a:ea typeface="黑体" pitchFamily="49" charset="-122"/>
            </a:endParaRPr>
          </a:p>
          <a:p>
            <a:r>
              <a:rPr lang="zh-CN" altLang="en-US" sz="2800">
                <a:latin typeface="黑体" panose="02010609060101010101" pitchFamily="49" charset="-122"/>
                <a:ea typeface="黑体" panose="02010609060101010101" pitchFamily="49" charset="-122"/>
              </a:rPr>
              <a:t>②哦，五彩缤纷的一分钟，你饱含着台儿沟姑娘们多少喜怒哀乐；</a:t>
            </a:r>
            <a:endParaRPr lang="en-US" altLang="zh-CN" sz="2800">
              <a:latin typeface="黑体" panose="02010609060101010101" pitchFamily="49" charset="-122"/>
              <a:ea typeface="黑体" panose="02010609060101010101" pitchFamily="49" charset="-122"/>
            </a:endParaRPr>
          </a:p>
          <a:p>
            <a:r>
              <a:rPr lang="zh-CN" altLang="en-US" sz="2800">
                <a:latin typeface="黑体" panose="02010609060101010101" pitchFamily="49" charset="-122"/>
                <a:ea typeface="黑体" panose="02010609060101010101" pitchFamily="49" charset="-122"/>
              </a:rPr>
              <a:t>③三十里，对于火车，汽车真的不算什么，西山口在旅客们闲聊之中就到了。</a:t>
            </a:r>
            <a:r>
              <a:rPr lang="zh-CN" altLang="en-US" sz="3200">
                <a:latin typeface="黑体" panose="02010609060101010101" pitchFamily="49" charset="-122"/>
                <a:ea typeface="黑体" panose="02010609060101010101" pitchFamily="49" charset="-122"/>
              </a:rPr>
              <a:t> </a:t>
            </a:r>
          </a:p>
        </p:txBody>
      </p:sp>
    </p:spTree>
  </p:cSld>
  <p:clrMapOvr>
    <a:masterClrMapping/>
  </p:clrMapOvr>
  <mc:AlternateContent>
    <mc:Choice xmlns:p15="http://schemas.microsoft.com/office/powerpoint/2012/main" Requires="p15">
      <p:transition spd="slow" advClick="0" p14:dur="125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8" name="Rectangle 3"/>
          <p:cNvSpPr>
            <a:spLocks noGrp="1"/>
          </p:cNvSpPr>
          <p:nvPr>
            <p:ph idx="1"/>
          </p:nvPr>
        </p:nvSpPr>
        <p:spPr>
          <a:xfrm>
            <a:off x="361315" y="1924050"/>
            <a:ext cx="6192520" cy="4674235"/>
          </a:xfrm>
          <a:solidFill>
            <a:schemeClr val="accent6">
              <a:lumMod val="20000"/>
              <a:lumOff val="80000"/>
            </a:schemeClr>
          </a:solidFill>
        </p:spPr>
        <p:txBody>
          <a:bodyPr vert="horz" wrap="square" lIns="91440" tIns="45720" rIns="91440" bIns="45720" anchor="t">
            <a:noAutofit/>
          </a:bodyPr>
          <a:lstStyle/>
          <a:p>
            <a:pPr fontAlgn="auto">
              <a:lnSpc>
                <a:spcPts val="4160"/>
              </a:lnSpc>
              <a:buFontTx/>
              <a:buNone/>
            </a:pPr>
            <a:r>
              <a:rPr lang="en-US" altLang="zh-CN" sz="2400" b="1">
                <a:solidFill>
                  <a:srgbClr val="FF0000"/>
                </a:solidFill>
                <a:latin typeface="黑体" panose="02010609060101010101" pitchFamily="49" charset="-122"/>
                <a:ea typeface="黑体" panose="02010609060101010101" pitchFamily="49" charset="-122"/>
              </a:rPr>
              <a:t>  </a:t>
            </a:r>
            <a:r>
              <a:rPr lang="zh-CN" altLang="en-US">
                <a:solidFill>
                  <a:srgbClr val="336600"/>
                </a:solidFill>
                <a:latin typeface="黑体" panose="02010609060101010101" pitchFamily="49" charset="-122"/>
                <a:ea typeface="黑体" panose="02010609060101010101" pitchFamily="49" charset="-122"/>
                <a:cs typeface="黑体" panose="02010609060101010101" pitchFamily="49" charset="-122"/>
              </a:rPr>
              <a:t>这篇小说与《百合花》不同，不是完全按照“开端—发展—高潮—结局”展开的，在主人公出场前有四段背景性文字。在人物出场之后，有三个过渡句来呈现小说的三个主要情节，以上三个问题，可以涵盖《哦，香雪》在整体上的特色，说明同学们在整体上对课文的感知深刻的，值得肯定。</a:t>
            </a:r>
          </a:p>
        </p:txBody>
      </p:sp>
      <p:grpSp>
        <p:nvGrpSpPr>
          <p:cNvPr id="17" name="组合 2"/>
          <p:cNvGrpSpPr/>
          <p:nvPr/>
        </p:nvGrpSpPr>
        <p:grpSpPr>
          <a:xfrm>
            <a:off x="0" y="305390"/>
            <a:ext cx="12192000" cy="53170"/>
            <a:chOff x="0" y="542924"/>
            <a:chExt cx="12190413" cy="53182"/>
          </a:xfrm>
        </p:grpSpPr>
        <p:sp>
          <p:nvSpPr>
            <p:cNvPr id="18"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27635"/>
            <a:ext cx="644715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rgbClr val="7030A0"/>
                </a:solidFill>
                <a:latin typeface="微软雅黑" panose="020b0503020204020204" charset="-122"/>
                <a:ea typeface="微软雅黑" panose="020b0503020204020204" charset="-122"/>
              </a:rPr>
              <a:t>整体感知，通识文本</a:t>
            </a:r>
          </a:p>
        </p:txBody>
      </p:sp>
      <p:pic>
        <p:nvPicPr>
          <p:cNvPr id="2" name="图片 1"/>
          <p:cNvPicPr>
            <a:picLocks noChangeAspect="1"/>
          </p:cNvPicPr>
          <p:nvPr/>
        </p:nvPicPr>
        <p:blipFill>
          <a:blip r:embed="rId3"/>
          <a:stretch>
            <a:fillRect/>
          </a:stretch>
        </p:blipFill>
        <p:spPr>
          <a:xfrm>
            <a:off x="6967855" y="1924050"/>
            <a:ext cx="4886325" cy="4674235"/>
          </a:xfrm>
          <a:prstGeom prst="rect">
            <a:avLst/>
          </a:prstGeom>
        </p:spPr>
      </p:pic>
      <p:sp>
        <p:nvSpPr>
          <p:cNvPr id="3" name="矩形 2"/>
          <p:cNvSpPr/>
          <p:nvPr/>
        </p:nvSpPr>
        <p:spPr>
          <a:xfrm>
            <a:off x="361181" y="1097923"/>
            <a:ext cx="5951220" cy="645160"/>
          </a:xfrm>
          <a:prstGeom prst="rect">
            <a:avLst/>
          </a:prstGeom>
        </p:spPr>
        <p:txBody>
          <a:bodyPr wrap="none">
            <a:spAutoFit/>
          </a:bodyPr>
          <a:lstStyle/>
          <a:p>
            <a:pPr marL="228600" indent="-228600">
              <a:spcBef>
                <a:spcPts val="1000"/>
              </a:spcBef>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活动3：教师点评，深化认识</a:t>
            </a:r>
          </a:p>
        </p:txBody>
      </p:sp>
    </p:spTree>
  </p:cSld>
  <p:clrMapOvr>
    <a:masterClrMapping/>
  </p:clrMapOvr>
  <mc:AlternateContent>
    <mc:Choice xmlns:p15="http://schemas.microsoft.com/office/powerpoint/2012/main" Requires="p15">
      <p:transition spd="slow" advClick="0" p14:dur="125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16388">
                                            <p:bg/>
                                          </p:spTgt>
                                        </p:tgtEl>
                                        <p:attrNameLst>
                                          <p:attrName>style.visibility</p:attrName>
                                        </p:attrNameLst>
                                      </p:cBhvr>
                                      <p:to>
                                        <p:strVal val="visible"/>
                                      </p:to>
                                    </p:set>
                                    <p:animEffect transition="in" filter="wedge">
                                      <p:cBhvr>
                                        <p:cTn id="30" dur="2000"/>
                                        <p:tgtEl>
                                          <p:spTgt spid="16388">
                                            <p:bg/>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0" presetClass="entr" presetSubtype="0" fill="hold" grpId="0" nodeType="clickEffect">
                                  <p:stCondLst>
                                    <p:cond delay="0"/>
                                  </p:stCondLst>
                                  <p:childTnLst>
                                    <p:set>
                                      <p:cBhvr>
                                        <p:cTn id="34" dur="1" fill="hold">
                                          <p:stCondLst>
                                            <p:cond delay="0"/>
                                          </p:stCondLst>
                                        </p:cTn>
                                        <p:tgtEl>
                                          <p:spTgt spid="16388">
                                            <p:txEl>
                                              <p:pRg st="0" end="0"/>
                                            </p:txEl>
                                          </p:spTgt>
                                        </p:tgtEl>
                                        <p:attrNameLst>
                                          <p:attrName>style.visibility</p:attrName>
                                        </p:attrNameLst>
                                      </p:cBhvr>
                                      <p:to>
                                        <p:strVal val="visible"/>
                                      </p:to>
                                    </p:set>
                                    <p:animEffect transition="in" filter="wedge">
                                      <p:cBhvr>
                                        <p:cTn id="35" dur="2000"/>
                                        <p:tgtEl>
                                          <p:spTgt spid="163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uiExpand="1" build="p" animBg="1"/>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3"/>
          <p:cNvSpPr/>
          <p:nvPr/>
        </p:nvSpPr>
        <p:spPr bwMode="auto">
          <a:xfrm>
            <a:off x="256540" y="954405"/>
            <a:ext cx="11567160" cy="639445"/>
          </a:xfrm>
          <a:prstGeom prst="rect">
            <a:avLst/>
          </a:prstGeom>
          <a:solidFill>
            <a:schemeClr val="accent1"/>
          </a:solidFill>
        </p:spPr>
        <p:txBody>
          <a:bodyPr lIns="182896" tIns="182896" rIns="182896" bIns="182896" anchor="ctr"/>
          <a:lstStyle/>
          <a:p>
            <a:pPr algn="ctr">
              <a:defRPr/>
            </a:pPr>
            <a:r>
              <a:rPr lang="zh-CN" altLang="en-US" sz="3600" b="1">
                <a:solidFill>
                  <a:schemeClr val="bg1"/>
                </a:solidFill>
                <a:latin typeface="微软雅黑" panose="020b0503020204020204" charset="-122"/>
                <a:ea typeface="微软雅黑" panose="020b0503020204020204" charset="-122"/>
              </a:rPr>
              <a:t>活动1：定点赏析，拟写短评</a:t>
            </a:r>
            <a:r>
              <a:rPr lang="zh-CN" altLang="en-US" sz="2400">
                <a:solidFill>
                  <a:schemeClr val="bg1"/>
                </a:solidFill>
                <a:latin typeface="+mn-ea"/>
              </a:rPr>
              <a:t> </a:t>
            </a:r>
          </a:p>
        </p:txBody>
      </p:sp>
      <p:sp>
        <p:nvSpPr>
          <p:cNvPr id="4" name="Rectangle 4"/>
          <p:cNvSpPr/>
          <p:nvPr/>
        </p:nvSpPr>
        <p:spPr bwMode="auto">
          <a:xfrm>
            <a:off x="4951534" y="1682533"/>
            <a:ext cx="6871154" cy="4870075"/>
          </a:xfrm>
          <a:prstGeom prst="rect">
            <a:avLst/>
          </a:prstGeom>
          <a:noFill/>
          <a:ln w="9525">
            <a:solidFill>
              <a:schemeClr val="accent1"/>
            </a:solidFill>
          </a:ln>
        </p:spPr>
        <p:txBody>
          <a:bodyPr lIns="182896" tIns="182896" rIns="182896" bIns="182896"/>
          <a:lstStyle/>
          <a:p>
            <a:pPr algn="l" fontAlgn="auto">
              <a:lnSpc>
                <a:spcPct val="200000"/>
              </a:lnSpc>
              <a:defRPr/>
            </a:pPr>
            <a:r>
              <a:rPr lang="zh-CN" altLang="en-US" sz="2400" b="1">
                <a:latin typeface="黑体" panose="02010609060101010101" pitchFamily="49" charset="-122"/>
                <a:ea typeface="黑体" panose="02010609060101010101" pitchFamily="49" charset="-122"/>
                <a:cs typeface="微软雅黑" panose="020b0503020204020204" charset="-122"/>
              </a:rPr>
              <a:t>明确要求：</a:t>
            </a:r>
            <a:r>
              <a:rPr lang="zh-CN" altLang="en-US" sz="2400" b="1">
                <a:solidFill>
                  <a:srgbClr val="FF0000"/>
                </a:solidFill>
                <a:latin typeface="黑体" panose="02010609060101010101" pitchFamily="49" charset="-122"/>
                <a:ea typeface="黑体" panose="02010609060101010101" pitchFamily="49" charset="-122"/>
                <a:cs typeface="微软雅黑" panose="020b0503020204020204" charset="-122"/>
              </a:rPr>
              <a:t>从语言、细节、人物、心理四个方面对小说进行赏析</a:t>
            </a:r>
            <a:r>
              <a:rPr lang="zh-CN" altLang="en-US" sz="2400" b="1">
                <a:latin typeface="黑体" panose="02010609060101010101" pitchFamily="49" charset="-122"/>
                <a:ea typeface="黑体" panose="02010609060101010101" pitchFamily="49" charset="-122"/>
                <a:cs typeface="微软雅黑" panose="020b0503020204020204" charset="-122"/>
              </a:rPr>
              <a:t>，1-4节侧重语言赏析，5-43节侧重细节赏析，44—66节侧重人物赏析，67节—文末侧重心理描写的赏析。每个学习小组选择一个方面的专题进行讨论，然后每人选择一点拟写百字短评，准备在课堂宣读。</a:t>
            </a:r>
          </a:p>
        </p:txBody>
      </p:sp>
      <p:grpSp>
        <p:nvGrpSpPr>
          <p:cNvPr id="17" name="组合 2"/>
          <p:cNvGrpSpPr/>
          <p:nvPr/>
        </p:nvGrpSpPr>
        <p:grpSpPr>
          <a:xfrm>
            <a:off x="0" y="305390"/>
            <a:ext cx="12192000" cy="53170"/>
            <a:chOff x="0" y="542924"/>
            <a:chExt cx="12190413" cy="53182"/>
          </a:xfrm>
        </p:grpSpPr>
        <p:sp>
          <p:nvSpPr>
            <p:cNvPr id="18"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595185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latin typeface="微软雅黑" panose="020b0503020204020204" charset="-122"/>
                <a:ea typeface="微软雅黑" panose="020b0503020204020204" charset="-122"/>
              </a:rPr>
              <a:t>细部揣摩，体会精妙</a:t>
            </a:r>
          </a:p>
        </p:txBody>
      </p:sp>
      <p:pic>
        <p:nvPicPr>
          <p:cNvPr id="3" name="图片 2"/>
          <p:cNvPicPr>
            <a:picLocks noChangeAspect="1"/>
          </p:cNvPicPr>
          <p:nvPr/>
        </p:nvPicPr>
        <p:blipFill>
          <a:blip r:embed="rId3"/>
          <a:stretch>
            <a:fillRect/>
          </a:stretch>
        </p:blipFill>
        <p:spPr>
          <a:xfrm>
            <a:off x="256348" y="1682533"/>
            <a:ext cx="4576909" cy="4908767"/>
          </a:xfrm>
          <a:prstGeom prst="rect">
            <a:avLst/>
          </a:prstGeom>
        </p:spPr>
      </p:pic>
    </p:spTree>
  </p:cSld>
  <p:clrMapOvr>
    <a:masterClrMapping/>
  </p:clrMapOvr>
  <mc:AlternateContent>
    <mc:Choice xmlns:p15="http://schemas.microsoft.com/office/powerpoint/2012/main" Requires="p15">
      <p:transition spd="slow" advClick="0" p14:dur="125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circle(in)">
                                      <p:cBhvr>
                                        <p:cTn id="12" dur="2000"/>
                                        <p:tgtEl>
                                          <p:spTgt spid="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3"/>
          <p:cNvSpPr/>
          <p:nvPr/>
        </p:nvSpPr>
        <p:spPr bwMode="auto">
          <a:xfrm>
            <a:off x="370205" y="865505"/>
            <a:ext cx="11452225" cy="639445"/>
          </a:xfrm>
          <a:prstGeom prst="rect">
            <a:avLst/>
          </a:prstGeom>
          <a:solidFill>
            <a:schemeClr val="accent1"/>
          </a:solidFill>
        </p:spPr>
        <p:txBody>
          <a:bodyPr lIns="182896" tIns="182896" rIns="182896" bIns="182896" anchor="ctr"/>
          <a:lstStyle/>
          <a:p>
            <a:pPr algn="ctr">
              <a:defRPr/>
            </a:pPr>
            <a:r>
              <a:rPr lang="zh-CN" altLang="en-US" sz="3600" b="1">
                <a:solidFill>
                  <a:schemeClr val="bg1"/>
                </a:solidFill>
                <a:latin typeface="微软雅黑" panose="020b0503020204020204" charset="-122"/>
                <a:ea typeface="微软雅黑" panose="020b0503020204020204" charset="-122"/>
              </a:rPr>
              <a:t>活动2：宣读短文，课堂汇报</a:t>
            </a:r>
            <a:r>
              <a:rPr lang="zh-CN" altLang="en-US" sz="2400">
                <a:solidFill>
                  <a:schemeClr val="bg1"/>
                </a:solidFill>
                <a:latin typeface="+mn-ea"/>
              </a:rPr>
              <a:t> </a:t>
            </a:r>
          </a:p>
        </p:txBody>
      </p:sp>
      <p:grpSp>
        <p:nvGrpSpPr>
          <p:cNvPr id="17" name="组合 2"/>
          <p:cNvGrpSpPr/>
          <p:nvPr/>
        </p:nvGrpSpPr>
        <p:grpSpPr>
          <a:xfrm>
            <a:off x="0" y="305390"/>
            <a:ext cx="12192000" cy="53170"/>
            <a:chOff x="0" y="542924"/>
            <a:chExt cx="12190413" cy="53182"/>
          </a:xfrm>
        </p:grpSpPr>
        <p:sp>
          <p:nvSpPr>
            <p:cNvPr id="18"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539813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latin typeface="微软雅黑" panose="020b0503020204020204" charset="-122"/>
                <a:ea typeface="微软雅黑" panose="020b0503020204020204" charset="-122"/>
                <a:sym typeface="+mn-ea"/>
              </a:rPr>
              <a:t>细部揣摩，体会精妙</a:t>
            </a:r>
            <a:endParaRPr lang="zh-CN" altLang="en-US" sz="4400" b="1">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370205" y="1788160"/>
            <a:ext cx="5194300" cy="4618990"/>
          </a:xfrm>
          <a:prstGeom prst="rect">
            <a:avLst/>
          </a:prstGeom>
        </p:spPr>
      </p:pic>
      <p:sp>
        <p:nvSpPr>
          <p:cNvPr id="100" name="文本框 99"/>
          <p:cNvSpPr txBox="1"/>
          <p:nvPr/>
        </p:nvSpPr>
        <p:spPr>
          <a:xfrm>
            <a:off x="5638800" y="1708785"/>
            <a:ext cx="6183085" cy="5016758"/>
          </a:xfrm>
          <a:prstGeom prst="rect">
            <a:avLst/>
          </a:prstGeom>
          <a:noFill/>
          <a:ln w="9525">
            <a:noFill/>
          </a:ln>
        </p:spPr>
        <p:txBody>
          <a:bodyPr wrap="square">
            <a:spAutoFit/>
          </a:bodyPr>
          <a:lstStyle/>
          <a:p>
            <a:pPr indent="0" algn="ctr"/>
            <a:r>
              <a:rPr lang="zh-CN" sz="3200" b="1">
                <a:ea typeface="宋体" panose="02010600030101010101" pitchFamily="2" charset="-122"/>
              </a:rPr>
              <a:t>“</a:t>
            </a:r>
            <a:r>
              <a:rPr lang="zh-CN" sz="3200" b="1">
                <a:latin typeface="黑体" panose="02010609060101010101" pitchFamily="49" charset="-122"/>
                <a:ea typeface="黑体" panose="02010609060101010101" pitchFamily="49" charset="-122"/>
                <a:cs typeface="黑体" panose="02010609060101010101" pitchFamily="49" charset="-122"/>
              </a:rPr>
              <a:t>也许”背后的作家情怀</a:t>
            </a:r>
            <a:endParaRPr lang="zh-CN" sz="3200" b="0">
              <a:latin typeface="黑体" pitchFamily="49" charset="-122"/>
              <a:ea typeface="黑体" pitchFamily="49" charset="-122"/>
              <a:cs typeface="黑体" panose="02010609060101010101" pitchFamily="49" charset="-122"/>
            </a:endParaRPr>
          </a:p>
          <a:p>
            <a:pPr indent="0" algn="just"/>
            <a:r>
              <a:rPr lang="en-US" altLang="zh-CN" sz="2400" b="0">
                <a:latin typeface="黑体" panose="02010609060101010101" pitchFamily="49" charset="-122"/>
                <a:ea typeface="黑体" panose="02010609060101010101" pitchFamily="49" charset="-122"/>
                <a:cs typeface="黑体" panose="02010609060101010101" pitchFamily="49" charset="-122"/>
              </a:rPr>
              <a:t>    </a:t>
            </a:r>
            <a:r>
              <a:rPr lang="zh-CN" sz="2400" b="0">
                <a:latin typeface="黑体" panose="02010609060101010101" pitchFamily="49" charset="-122"/>
                <a:ea typeface="黑体" panose="02010609060101010101" pitchFamily="49" charset="-122"/>
                <a:cs typeface="黑体" panose="02010609060101010101" pitchFamily="49" charset="-122"/>
              </a:rPr>
              <a:t>火车在哪儿“停”是国家的布局，而小说以“也许”作种种猜想，什么说话算数的人和台儿沟沾亲，男乘务员发现台儿沟有一群十七八岁的姑娘，等等。这样的猜想毫无道理，但却是一部分台儿沟人的想法，作者正是以农民的眼光来打量火车在台儿沟停靠一事，足见作家对农民心灵世界的洞悉。不是以俯视的姿态和心理去写小说中的人物，而是走进人物心灵之中，以饱含深情的笔触，关心笔下的，关心他们的生存和命运。透过这样的描写，可以触摸到作家与大山中的人民同呼吸共命运的炽热之心。</a:t>
            </a:r>
            <a:endParaRPr lang="zh-CN" altLang="en-US" sz="2400" b="0">
              <a:latin typeface="黑体" pitchFamily="49" charset="-122"/>
              <a:ea typeface="黑体" pitchFamily="49" charset="-122"/>
              <a:cs typeface="黑体" panose="02010609060101010101" pitchFamily="49" charset="-122"/>
            </a:endParaRPr>
          </a:p>
        </p:txBody>
      </p:sp>
    </p:spTree>
  </p:cSld>
  <p:clrMapOvr>
    <a:masterClrMapping/>
  </p:clrMapOvr>
  <mc:AlternateContent>
    <mc:Choice xmlns:p15="http://schemas.microsoft.com/office/powerpoint/2012/main" Requires="p15">
      <p:transition spd="slow" advClick="0" p14:dur="125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diamond(in)">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3"/>
          <p:cNvSpPr/>
          <p:nvPr/>
        </p:nvSpPr>
        <p:spPr bwMode="auto">
          <a:xfrm>
            <a:off x="381000" y="865505"/>
            <a:ext cx="11440795" cy="639445"/>
          </a:xfrm>
          <a:prstGeom prst="rect">
            <a:avLst/>
          </a:prstGeom>
          <a:solidFill>
            <a:schemeClr val="accent1"/>
          </a:solidFill>
        </p:spPr>
        <p:txBody>
          <a:bodyPr lIns="182896" tIns="182896" rIns="182896" bIns="182896" anchor="ctr"/>
          <a:lstStyle/>
          <a:p>
            <a:pPr algn="ctr">
              <a:defRPr/>
            </a:pPr>
            <a:r>
              <a:rPr lang="zh-CN" altLang="en-US" sz="3600" b="1">
                <a:solidFill>
                  <a:schemeClr val="bg1"/>
                </a:solidFill>
                <a:latin typeface="微软雅黑" panose="020b0503020204020204" charset="-122"/>
                <a:ea typeface="微软雅黑" panose="020b0503020204020204" charset="-122"/>
              </a:rPr>
              <a:t>活动2：宣读短文，课堂汇报</a:t>
            </a:r>
            <a:r>
              <a:rPr lang="zh-CN" altLang="en-US" sz="2400">
                <a:solidFill>
                  <a:schemeClr val="bg1"/>
                </a:solidFill>
                <a:latin typeface="+mn-ea"/>
              </a:rPr>
              <a:t> </a:t>
            </a:r>
          </a:p>
        </p:txBody>
      </p:sp>
      <p:grpSp>
        <p:nvGrpSpPr>
          <p:cNvPr id="17" name="组合 2"/>
          <p:cNvGrpSpPr/>
          <p:nvPr/>
        </p:nvGrpSpPr>
        <p:grpSpPr>
          <a:xfrm>
            <a:off x="0" y="305390"/>
            <a:ext cx="12192000" cy="53170"/>
            <a:chOff x="0" y="542924"/>
            <a:chExt cx="12190413" cy="53182"/>
          </a:xfrm>
        </p:grpSpPr>
        <p:sp>
          <p:nvSpPr>
            <p:cNvPr id="18"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539813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latin typeface="微软雅黑" panose="020b0503020204020204" charset="-122"/>
                <a:ea typeface="微软雅黑" panose="020b0503020204020204" charset="-122"/>
                <a:sym typeface="+mn-ea"/>
              </a:rPr>
              <a:t>细部揣摩，体会精妙</a:t>
            </a:r>
            <a:endParaRPr lang="zh-CN" altLang="en-US" sz="4400" b="1">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381049" y="1842706"/>
            <a:ext cx="5194180" cy="4379584"/>
          </a:xfrm>
          <a:prstGeom prst="rect">
            <a:avLst/>
          </a:prstGeom>
        </p:spPr>
      </p:pic>
      <p:sp>
        <p:nvSpPr>
          <p:cNvPr id="100" name="文本框 99"/>
          <p:cNvSpPr txBox="1"/>
          <p:nvPr/>
        </p:nvSpPr>
        <p:spPr>
          <a:xfrm>
            <a:off x="5638800" y="1708785"/>
            <a:ext cx="6183085" cy="4647426"/>
          </a:xfrm>
          <a:prstGeom prst="rect">
            <a:avLst/>
          </a:prstGeom>
          <a:noFill/>
          <a:ln w="9525">
            <a:noFill/>
          </a:ln>
        </p:spPr>
        <p:txBody>
          <a:bodyPr wrap="square">
            <a:spAutoFit/>
          </a:bodyPr>
          <a:lstStyle/>
          <a:p>
            <a:pPr indent="0" algn="ctr"/>
            <a:r>
              <a:rPr lang="zh-CN" altLang="en-US" sz="3200" b="1">
                <a:latin typeface="黑体" panose="02010609060101010101" pitchFamily="49" charset="-122"/>
                <a:ea typeface="黑体" panose="02010609060101010101" pitchFamily="49" charset="-122"/>
              </a:rPr>
              <a:t>拟人增诗情 比喻添画意</a:t>
            </a:r>
            <a:endParaRPr lang="en-US" altLang="zh-CN" sz="3200" b="1">
              <a:latin typeface="黑体" pitchFamily="49" charset="-122"/>
              <a:ea typeface="黑体" pitchFamily="49" charset="-122"/>
            </a:endParaRPr>
          </a:p>
          <a:p>
            <a:pPr indent="0" algn="just"/>
            <a:r>
              <a:rPr lang="zh-CN" altLang="en-US" sz="2400">
                <a:latin typeface="黑体" panose="02010609060101010101" pitchFamily="49" charset="-122"/>
                <a:ea typeface="黑体" panose="02010609060101010101" pitchFamily="49" charset="-122"/>
                <a:cs typeface="黑体" panose="02010609060101010101" pitchFamily="49" charset="-122"/>
              </a:rPr>
              <a:t>    小说运用拟人、比喻等修辞手法，语言生动形象，不落俗套。写台儿沟，“一心一意掩藏在大山那深深的皱褶里”，写铁路，“勇敢地盘旋在山腰，又悄悄的试探着前进”，运用拟人手法，将无生命的事物人格化；写火车，“看见那绿色的长龙一路呼啸”，运用比喻手法，将火车喻为绿色的长龙。拟人、比喻等修辞手法的运用，不仅使语言生动形象，增强了语言的趣味性，使小说充满诗情画意，也表达了台儿沟人的欣喜之情。</a:t>
            </a:r>
            <a:endParaRPr lang="zh-CN" altLang="en-US" sz="2400" b="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mc:Choice xmlns:p15="http://schemas.microsoft.com/office/powerpoint/2012/main" Requires="p15">
      <p:transition spd="slow" advClick="0" p14:dur="125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ags/tag1.xml><?xml version="1.0" encoding="utf-8"?>
<p:tagLst xmlns:p="http://schemas.openxmlformats.org/presentationml/2006/main">
  <p:tag name="KSO_WM_BEAUTIFY_FLAG" val="#wm#"/>
  <p:tag name="KSO_WM_TEMPLATE_CATEGORY" val="custom"/>
  <p:tag name="KSO_WM_TEMPLATE_INDEX" val="160111"/>
</p:tagLst>
</file>

<file path=ppt/tags/tag2.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59</Paragraphs>
  <Slides>13</Slides>
  <Notes>13</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13</vt:i4>
      </vt:variant>
    </vt:vector>
  </HeadingPairs>
  <TitlesOfParts>
    <vt:vector baseType="lpstr" size="22">
      <vt:lpstr>Arial</vt:lpstr>
      <vt:lpstr>Calibri Light</vt:lpstr>
      <vt:lpstr>Calibri</vt:lpstr>
      <vt:lpstr>Tahoma</vt:lpstr>
      <vt:lpstr>宋体</vt:lpstr>
      <vt:lpstr>微软雅黑</vt:lpstr>
      <vt:lpstr>Times New Roman</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Administrator</cp:lastModifiedBy>
  <cp:revision>78</cp:revision>
  <dcterms:created xsi:type="dcterms:W3CDTF">2016-01-27T12:59:00Z</dcterms:created>
  <dcterms:modified xsi:type="dcterms:W3CDTF">2020-09-08T03:34:25Z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2052-11.1.0.9513</vt:lpwstr>
  </property>
</Properties>
</file>