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59" r:id="rId2"/>
  </p:sldMasterIdLst>
  <p:sldIdLst>
    <p:sldId id="295" r:id="rId3"/>
    <p:sldId id="267" r:id="rId4"/>
    <p:sldId id="269" r:id="rId5"/>
    <p:sldId id="271" r:id="rId6"/>
    <p:sldId id="298" r:id="rId7"/>
    <p:sldId id="297" r:id="rId8"/>
    <p:sldId id="282" r:id="rId9"/>
    <p:sldId id="279" r:id="rId10"/>
    <p:sldId id="280" r:id="rId11"/>
    <p:sldId id="281" r:id="rId12"/>
    <p:sldId id="284" r:id="rId13"/>
    <p:sldId id="299" r:id="rId14"/>
    <p:sldId id="302" r:id="rId15"/>
    <p:sldId id="304" r:id="rId16"/>
    <p:sldId id="303" r:id="rId17"/>
    <p:sldId id="272" r:id="rId18"/>
    <p:sldId id="301" r:id="rId19"/>
    <p:sldId id="286" r:id="rId20"/>
    <p:sldId id="273" r:id="rId21"/>
    <p:sldId id="316" r:id="rId22"/>
    <p:sldId id="288" r:id="rId23"/>
    <p:sldId id="289" r:id="rId24"/>
    <p:sldId id="290" r:id="rId25"/>
    <p:sldId id="292" r:id="rId26"/>
    <p:sldId id="293" r:id="rId27"/>
    <p:sldId id="306" r:id="rId28"/>
    <p:sldId id="307" r:id="rId29"/>
    <p:sldId id="305" r:id="rId30"/>
    <p:sldId id="274" r:id="rId31"/>
    <p:sldId id="308" r:id="rId32"/>
    <p:sldId id="309" r:id="rId33"/>
    <p:sldId id="310" r:id="rId34"/>
    <p:sldId id="278" r:id="rId35"/>
    <p:sldId id="311" r:id="rId36"/>
    <p:sldId id="312" r:id="rId37"/>
    <p:sldId id="313" r:id="rId38"/>
    <p:sldId id="314" r:id="rId39"/>
  </p:sldIdLst>
  <p:sldSz cx="12192000" cy="6858000"/>
  <p:notesSz cx="7103745" cy="10234295"/>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0" autoAdjust="0"/>
    <p:restoredTop sz="94660"/>
  </p:normalViewPr>
  <p:slideViewPr>
    <p:cSldViewPr snapToGrid="0">
      <p:cViewPr>
        <p:scale>
          <a:sx n="75" d="100"/>
          <a:sy n="75" d="100"/>
        </p:scale>
        <p:origin x="-418" y="-336"/>
      </p:cViewPr>
      <p:guideLst>
        <p:guide orient="horz" pos="3271"/>
        <p:guide orient="horz" pos="3929"/>
        <p:guide pos="2978"/>
        <p:guide pos="7242"/>
        <p:guide pos="5337"/>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tags" Target="tags/tag2.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DA5EE9-4094-4234-8A65-F15793550D59}" type="slidenum">
              <a:rPr lang="zh-CN" altLang="en-US" smtClean="0"/>
              <a:t/>
            </a:fld>
            <a:endParaRPr lang="zh-CN" altLang="en-US"/>
          </a:p>
        </p:txBody>
      </p:sp>
      <p:pic>
        <p:nvPicPr>
          <p:cNvPr id="5" name="Picture 2"/>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1588" y="0"/>
            <a:ext cx="1219358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FF7C0C-0B3A-4D6A-9D33-B07145B0143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A5EE9-4094-4234-8A65-F15793550D5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slideLayout" Target="../slideLayouts/slideLayout20.xml" /><Relationship Id="rId11" Type="http://schemas.openxmlformats.org/officeDocument/2006/relationships/slideLayout" Target="../slideLayouts/slideLayout21.xml" /><Relationship Id="rId12" Type="http://schemas.openxmlformats.org/officeDocument/2006/relationships/theme" Target="../theme/theme2.xml" /><Relationship Id="rId2" Type="http://schemas.openxmlformats.org/officeDocument/2006/relationships/slideLayout" Target="../slideLayouts/slideLayout12.xml" /><Relationship Id="rId3" Type="http://schemas.openxmlformats.org/officeDocument/2006/relationships/slideLayout" Target="../slideLayouts/slideLayout13.xml" /><Relationship Id="rId4" Type="http://schemas.openxmlformats.org/officeDocument/2006/relationships/slideLayout" Target="../slideLayouts/slideLayout14.xml" /><Relationship Id="rId5" Type="http://schemas.openxmlformats.org/officeDocument/2006/relationships/slideLayout" Target="../slideLayouts/slideLayout15.xml" /><Relationship Id="rId6" Type="http://schemas.openxmlformats.org/officeDocument/2006/relationships/slideLayout" Target="../slideLayouts/slideLayout16.xml" /><Relationship Id="rId7" Type="http://schemas.openxmlformats.org/officeDocument/2006/relationships/slideLayout" Target="../slideLayouts/slideLayout17.xml" /><Relationship Id="rId8" Type="http://schemas.openxmlformats.org/officeDocument/2006/relationships/slideLayout" Target="../slideLayouts/slideLayout18.xml" /><Relationship Id="rId9" Type="http://schemas.openxmlformats.org/officeDocument/2006/relationships/slideLayout" Target="../slideLayouts/slideLayout1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FF7C0C-0B3A-4D6A-9D33-B07145B0143D}" type="datetimeFigureOut">
              <a:rPr lang="zh-CN" altLang="en-US" smtClean="0"/>
              <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A5EE9-4094-4234-8A65-F15793550D5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 Id="rId3" Type="http://schemas.openxmlformats.org/officeDocument/2006/relationships/image" Target="../media/image14.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 Id="rId3" Type="http://schemas.openxmlformats.org/officeDocument/2006/relationships/image" Target="../media/image21.png" /><Relationship Id="rId4" Type="http://schemas.microsoft.com/office/2007/relationships/hdphoto" Target="../media/image22.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 Id="rId3" Type="http://schemas.openxmlformats.org/officeDocument/2006/relationships/image" Target="../media/image24.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2.png" /><Relationship Id="rId3"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jpeg" /><Relationship Id="rId3" Type="http://schemas.openxmlformats.org/officeDocument/2006/relationships/image" Target="../media/image26.png" /><Relationship Id="rId4" Type="http://schemas.microsoft.com/office/2007/relationships/hdphoto" Target="../media/image27.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tags" Target="../tags/tag1.xml" /><Relationship Id="rId5"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 Id="rId3" Type="http://schemas.openxmlformats.org/officeDocument/2006/relationships/image" Target="../media/image21.png" /><Relationship Id="rId4" Type="http://schemas.microsoft.com/office/2007/relationships/hdphoto" Target="../media/image22.wdp"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microsoft.com/office/2007/relationships/hdphoto" Target="../media/image8.wdp" /><Relationship Id="rId4" Type="http://schemas.openxmlformats.org/officeDocument/2006/relationships/image" Target="../media/image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image" Target="../media/image7.png" /><Relationship Id="rId4" Type="http://schemas.microsoft.com/office/2007/relationships/hdphoto" Target="../media/image8.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a:spLocks noGrp="1"/>
          </p:cNvSpPr>
          <p:nvPr/>
        </p:nvSpPr>
        <p:spPr>
          <a:xfrm>
            <a:off x="680720" y="471840"/>
            <a:ext cx="11023600" cy="5309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70000"/>
              </a:lnSpc>
              <a:spcBef>
                <a:spcPct val="2000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Arial"/>
              </a:rPr>
              <a:t>我</a:t>
            </a:r>
            <a:r>
              <a:rPr kumimoji="0" lang="zh-CN" altLang="en-US" sz="3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rPr>
              <a:t>行过许多地方的桥，看过许多次数的云，喝过许多种类的酒，却只爱过一个正当最好年龄的人</a:t>
            </a:r>
            <a:r>
              <a:rPr kumimoji="0" lang="zh-CN" altLang="en-US"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Arial"/>
              </a:rPr>
              <a:t>。</a:t>
            </a:r>
            <a:endParaRPr kumimoji="0" lang="en-US" altLang="zh-CN"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Arial"/>
            </a:endParaRPr>
          </a:p>
          <a:p>
            <a:pPr marL="0" marR="0" lvl="0" indent="0" algn="l" defTabSz="914400" rtl="0" eaLnBrk="1" fontAlgn="auto" latinLnBrk="0" hangingPunct="1">
              <a:lnSpc>
                <a:spcPct val="170000"/>
              </a:lnSpc>
              <a:spcBef>
                <a:spcPct val="2000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Arial"/>
              </a:rPr>
              <a:t> </a:t>
            </a:r>
            <a:r>
              <a:rPr kumimoji="0" lang="en-US" altLang="zh-CN"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Arial"/>
              </a:rPr>
              <a:t>                                                </a:t>
            </a:r>
            <a:endParaRPr kumimoji="0" lang="en-US" altLang="zh-CN"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Arial"/>
            </a:endParaRPr>
          </a:p>
          <a:p>
            <a:pPr marL="0" marR="0" lvl="0" indent="0" algn="l" defTabSz="914400" rtl="0" eaLnBrk="1" fontAlgn="auto" latinLnBrk="0" hangingPunct="1">
              <a:lnSpc>
                <a:spcPct val="170000"/>
              </a:lnSpc>
              <a:spcBef>
                <a:spcPct val="20000"/>
              </a:spcBef>
              <a:spcAft>
                <a:spcPct val="0"/>
              </a:spcAft>
              <a:buClrTx/>
              <a:buSzTx/>
              <a:buFont typeface="Arial" panose="020b0604020202020204" pitchFamily="34" charset="0"/>
              <a:buNone/>
              <a:defRPr/>
            </a:pPr>
            <a:r>
              <a:rPr kumimoji="0" lang="zh-CN" altLang="zh-CN" sz="3600" b="1" i="0" u="none" strike="noStrike" kern="1200" cap="none" spc="0" normalizeH="0" baseline="0" noProof="0" smtClean="0">
                <a:ln>
                  <a:noFill/>
                </a:ln>
                <a:solidFill>
                  <a:schemeClr val="accent2">
                    <a:lumMod val="75000"/>
                  </a:schemeClr>
                </a:solidFill>
                <a:effectLst/>
                <a:uLnTx/>
                <a:uFillTx/>
                <a:latin typeface="黑体" panose="02010609060101010101" pitchFamily="49" charset="-122"/>
                <a:ea typeface="黑体" panose="02010609060101010101" pitchFamily="49" charset="-122"/>
                <a:cs typeface="Arial"/>
              </a:rPr>
              <a:t>如果</a:t>
            </a:r>
            <a:r>
              <a:rPr kumimoji="0" lang="zh-CN" altLang="zh-CN" sz="3600" b="1" i="0" u="none" strike="noStrike" kern="1200" cap="none" spc="0" normalizeH="0" baseline="0" noProof="0">
                <a:ln>
                  <a:noFill/>
                </a:ln>
                <a:solidFill>
                  <a:schemeClr val="accent2">
                    <a:lumMod val="75000"/>
                  </a:schemeClr>
                </a:solidFill>
                <a:effectLst/>
                <a:uLnTx/>
                <a:uFillTx/>
                <a:latin typeface="黑体" panose="02010609060101010101" pitchFamily="49" charset="-122"/>
                <a:ea typeface="黑体" panose="02010609060101010101" pitchFamily="49" charset="-122"/>
                <a:cs typeface="Arial"/>
              </a:rPr>
              <a:t>我爱你是你的不幸，你这不幸是同我的生命一样长久</a:t>
            </a:r>
            <a:r>
              <a:rPr kumimoji="0" lang="zh-CN" altLang="zh-CN" sz="3600" b="1" i="0" u="none" strike="noStrike" kern="1200" cap="none" spc="0" normalizeH="0" baseline="0" noProof="0" smtClean="0">
                <a:ln>
                  <a:noFill/>
                </a:ln>
                <a:solidFill>
                  <a:schemeClr val="accent2">
                    <a:lumMod val="75000"/>
                  </a:schemeClr>
                </a:solidFill>
                <a:effectLst/>
                <a:uLnTx/>
                <a:uFillTx/>
                <a:latin typeface="黑体" panose="02010609060101010101" pitchFamily="49" charset="-122"/>
                <a:ea typeface="黑体" panose="02010609060101010101" pitchFamily="49" charset="-122"/>
                <a:cs typeface="Arial"/>
              </a:rPr>
              <a:t>的</a:t>
            </a:r>
            <a:r>
              <a:rPr kumimoji="0" lang="zh-CN" altLang="en-US" sz="3600" b="1" i="0" u="none" strike="noStrike" kern="1200" cap="none" spc="0" normalizeH="0" baseline="0" noProof="0" smtClean="0">
                <a:ln>
                  <a:noFill/>
                </a:ln>
                <a:solidFill>
                  <a:schemeClr val="accent2">
                    <a:lumMod val="75000"/>
                  </a:schemeClr>
                </a:solidFill>
                <a:effectLst/>
                <a:uLnTx/>
                <a:uFillTx/>
                <a:latin typeface="黑体" panose="02010609060101010101" pitchFamily="49" charset="-122"/>
                <a:ea typeface="黑体" panose="02010609060101010101" pitchFamily="49" charset="-122"/>
                <a:cs typeface="Arial"/>
              </a:rPr>
              <a:t>。</a:t>
            </a:r>
            <a:endParaRPr kumimoji="0" lang="en-US" altLang="zh-CN" sz="3600" b="1" i="0" u="none" strike="noStrike" kern="1200" cap="none" spc="0" normalizeH="0" baseline="0" noProof="0">
              <a:ln>
                <a:noFill/>
              </a:ln>
              <a:solidFill>
                <a:schemeClr val="accent2">
                  <a:lumMod val="75000"/>
                </a:schemeClr>
              </a:solidFill>
              <a:effectLst/>
              <a:uLnTx/>
              <a:uFillTx/>
              <a:latin typeface="黑体" panose="02010609060101010101" pitchFamily="49" charset="-122"/>
              <a:ea typeface="黑体" panose="02010609060101010101" pitchFamily="49" charset="-122"/>
              <a:cs typeface="Arial"/>
            </a:endParaRPr>
          </a:p>
          <a:p>
            <a:pPr marL="0"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Arial"/>
            </a:endParaRPr>
          </a:p>
        </p:txBody>
      </p:sp>
      <p:sp>
        <p:nvSpPr>
          <p:cNvPr id="6" name="TextBox 5"/>
          <p:cNvSpPr txBox="1"/>
          <p:nvPr/>
        </p:nvSpPr>
        <p:spPr>
          <a:xfrm>
            <a:off x="8768080" y="5114985"/>
            <a:ext cx="2519680" cy="584775"/>
          </a:xfrm>
          <a:prstGeom prst="rect">
            <a:avLst/>
          </a:prstGeom>
          <a:noFill/>
        </p:spPr>
        <p:txBody>
          <a:bodyPr wrap="square" rtlCol="0">
            <a:spAutoFit/>
          </a:bodyPr>
          <a:lstStyle/>
          <a:p>
            <a:r>
              <a:rPr lang="en-US" altLang="zh-CN" sz="3200" smtClean="0">
                <a:latin typeface="黑体" panose="02010609060101010101" pitchFamily="49" charset="-122"/>
                <a:ea typeface="黑体" panose="02010609060101010101" pitchFamily="49" charset="-122"/>
              </a:rPr>
              <a:t>——</a:t>
            </a:r>
            <a:r>
              <a:rPr lang="zh-CN" altLang="en-US" sz="3200" smtClean="0">
                <a:latin typeface="黑体" panose="02010609060101010101" pitchFamily="49" charset="-122"/>
                <a:ea typeface="黑体" panose="02010609060101010101" pitchFamily="49" charset="-122"/>
              </a:rPr>
              <a:t>沈从文</a:t>
            </a:r>
            <a:endParaRPr lang="zh-CN" altLang="en-US" sz="320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5560"/>
            <a:ext cx="5426876" cy="69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1628" y="-5125"/>
            <a:ext cx="5470855" cy="68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602962" y="335280"/>
            <a:ext cx="1015663" cy="2428240"/>
          </a:xfrm>
          <a:prstGeom prst="rect">
            <a:avLst/>
          </a:prstGeom>
          <a:noFill/>
        </p:spPr>
        <p:txBody>
          <a:bodyPr vert="eaVert" wrap="square" rtlCol="0">
            <a:spAutoFit/>
          </a:bodyPr>
          <a:lstStyle/>
          <a:p>
            <a:r>
              <a:rPr lang="zh-CN" altLang="en-US" sz="5400" smtClean="0">
                <a:latin typeface="方正粗黑宋简体" panose="02000000000000000000" pitchFamily="2" charset="-122"/>
                <a:ea typeface="方正粗黑宋简体" panose="02000000000000000000" pitchFamily="2" charset="-122"/>
              </a:rPr>
              <a:t>小白塔</a:t>
            </a:r>
            <a:endParaRPr lang="zh-CN" altLang="en-US" sz="5400">
              <a:latin typeface="方正粗黑宋简体" panose="02000000000000000000" pitchFamily="2" charset="-122"/>
              <a:ea typeface="方正粗黑宋简体" panose="02000000000000000000" pitchFamily="2" charset="-122"/>
            </a:endParaRPr>
          </a:p>
        </p:txBody>
      </p:sp>
      <p:sp>
        <p:nvSpPr>
          <p:cNvPr id="3" name="TextBox 2"/>
          <p:cNvSpPr txBox="1"/>
          <p:nvPr/>
        </p:nvSpPr>
        <p:spPr>
          <a:xfrm>
            <a:off x="5602961" y="3667760"/>
            <a:ext cx="1015663" cy="2862322"/>
          </a:xfrm>
          <a:prstGeom prst="rect">
            <a:avLst/>
          </a:prstGeom>
          <a:noFill/>
        </p:spPr>
        <p:txBody>
          <a:bodyPr vert="eaVert" wrap="none" rtlCol="0">
            <a:spAutoFit/>
          </a:bodyPr>
          <a:lstStyle/>
          <a:p>
            <a:r>
              <a:rPr lang="zh-CN" altLang="en-US" sz="5400">
                <a:latin typeface="方正粗黑宋简体" panose="02000000000000000000" pitchFamily="2" charset="-122"/>
                <a:ea typeface="方正粗黑宋简体" panose="02000000000000000000" pitchFamily="2" charset="-122"/>
              </a:rPr>
              <a:t>苗家女孩</a:t>
            </a:r>
            <a:endParaRPr lang="zh-CN" altLang="en-US" sz="5400">
              <a:latin typeface="方正粗黑宋简体" panose="02000000000000000000" pitchFamily="2" charset="-122"/>
              <a:ea typeface="方正粗黑宋简体" panose="02000000000000000000"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8" name="Text Box 3"/>
          <p:cNvSpPr txBox="1">
            <a:spLocks noChangeArrowheads="1"/>
          </p:cNvSpPr>
          <p:nvPr/>
        </p:nvSpPr>
        <p:spPr bwMode="auto">
          <a:xfrm>
            <a:off x="281823" y="1246824"/>
            <a:ext cx="11705166"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a:solidFill>
                  <a:srgbClr val="0000FF"/>
                </a:solidFill>
                <a:latin typeface="楷体_GB2312" pitchFamily="49" charset="-122"/>
                <a:ea typeface="楷体_GB2312" pitchFamily="49" charset="-122"/>
              </a:rPr>
              <a:t>    </a:t>
            </a:r>
            <a:r>
              <a:rPr kumimoji="1" lang="zh-CN" altLang="en-US" sz="2800" b="1">
                <a:latin typeface="黑体" panose="02010609060101010101" pitchFamily="49" charset="-122"/>
                <a:ea typeface="黑体" panose="02010609060101010101" pitchFamily="49" charset="-122"/>
              </a:rPr>
              <a:t>在湘西风光秀丽、人情质朴的边远小城，生活着靠摆渡为生的祖孙二人。外公年逾七十，仍很健壮；孙女翠翠十五岁，情窦初开。他们热情助人，纯朴善良。两年前在端午节赛龙舟的盛会上，翠翠邂逅当地船总的小儿子傩送并喜欢上了他。傩送的哥哥天保喜欢美丽清纯的翠翠，托人求亲，而地方上的王团总也看上傩送，情愿以碾坊做陪嫁把女儿嫁给傩送。傩送不要，想娶翠翠为妻，宁愿作个摆渡人。于是兄弟俩相约唱歌求婚，让翠翠选择。天保知道翠翠喜欢傩送之后，为了成全弟弟，外出闯滩，遇意外而死。傩送觉得对哥哥的死有责任，抛下翠翠出走他乡。外公因翠翠的婚事操心担忧，在风雨之夜去世。留下翠翠孤独地守着渡船，痴心等着傩送归来， </a:t>
            </a:r>
            <a:r>
              <a:rPr kumimoji="1" lang="zh-CN" altLang="en-US" sz="2800" b="1" u="sng">
                <a:latin typeface="黑体" panose="02010609060101010101" pitchFamily="49" charset="-122"/>
                <a:ea typeface="黑体" panose="02010609060101010101" pitchFamily="49" charset="-122"/>
              </a:rPr>
              <a:t>“这个人也许永远不会来了，也许明天回来”</a:t>
            </a:r>
            <a:r>
              <a:rPr kumimoji="1" lang="zh-CN" altLang="en-US" sz="2800" b="1">
                <a:latin typeface="黑体" panose="02010609060101010101" pitchFamily="49" charset="-122"/>
                <a:ea typeface="黑体" panose="02010609060101010101" pitchFamily="49" charset="-122"/>
              </a:rPr>
              <a:t>。</a:t>
            </a:r>
            <a:endParaRPr kumimoji="1" lang="zh-CN" altLang="en-US" sz="2800" b="1">
              <a:latin typeface="黑体" panose="02010609060101010101" pitchFamily="49" charset="-122"/>
              <a:ea typeface="黑体" panose="02010609060101010101" pitchFamily="49" charset="-122"/>
            </a:endParaRPr>
          </a:p>
        </p:txBody>
      </p:sp>
      <p:grpSp>
        <p:nvGrpSpPr>
          <p:cNvPr id="5" name="组合 4"/>
          <p:cNvGrpSpPr/>
          <p:nvPr/>
        </p:nvGrpSpPr>
        <p:grpSpPr>
          <a:xfrm>
            <a:off x="281823" y="240514"/>
            <a:ext cx="2847511" cy="584775"/>
            <a:chOff x="695326" y="495935"/>
            <a:chExt cx="2797707" cy="486470"/>
          </a:xfrm>
        </p:grpSpPr>
        <p:sp>
          <p:nvSpPr>
            <p:cNvPr id="6" name="文本框 6"/>
            <p:cNvSpPr txBox="1"/>
            <p:nvPr/>
          </p:nvSpPr>
          <p:spPr>
            <a:xfrm>
              <a:off x="892450" y="495935"/>
              <a:ext cx="2600583" cy="486470"/>
            </a:xfrm>
            <a:prstGeom prst="rect">
              <a:avLst/>
            </a:prstGeom>
            <a:noFill/>
          </p:spPr>
          <p:txBody>
            <a:bodyPr wrap="none" rtlCol="0">
              <a:spAutoFit/>
            </a:bodyPr>
            <a:lstStyle/>
            <a:p>
              <a:r>
                <a:rPr lang="zh-CN" altLang="en-US" sz="3200" b="1" smtClean="0">
                  <a:solidFill>
                    <a:srgbClr val="872028"/>
                  </a:solidFill>
                  <a:latin typeface="+mj-ea"/>
                  <a:ea typeface="+mj-ea"/>
                </a:rPr>
                <a:t>小说情节梗概</a:t>
              </a:r>
              <a:endParaRPr lang="zh-CN" altLang="en-US" sz="3200" b="1">
                <a:solidFill>
                  <a:srgbClr val="872028"/>
                </a:solidFill>
                <a:latin typeface="+mj-ea"/>
                <a:ea typeface="+mj-ea"/>
              </a:endParaRPr>
            </a:p>
          </p:txBody>
        </p:sp>
        <p:sp>
          <p:nvSpPr>
            <p:cNvPr id="7" name="矩形 6"/>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4"/>
          <p:cNvSpPr/>
          <p:nvPr/>
        </p:nvSpPr>
        <p:spPr>
          <a:xfrm>
            <a:off x="4897120" y="597595"/>
            <a:ext cx="7152640" cy="6001643"/>
          </a:xfrm>
          <a:prstGeom prst="rect">
            <a:avLst/>
          </a:prstGeom>
          <a:noFill/>
          <a:ln w="9525">
            <a:noFill/>
          </a:ln>
        </p:spPr>
        <p:txBody>
          <a:bodyPr wrap="square"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3200" b="1">
                <a:latin typeface="黑体" panose="02010609060101010101" pitchFamily="49" charset="-122"/>
                <a:ea typeface="黑体" panose="02010609060101010101" pitchFamily="49" charset="-122"/>
              </a:rPr>
              <a:t>（三）湘西过端午的风俗</a:t>
            </a:r>
            <a:endParaRPr lang="zh-CN" altLang="en-US" sz="3200" b="1">
              <a:latin typeface="黑体" panose="02010609060101010101" pitchFamily="49" charset="-122"/>
              <a:ea typeface="黑体" panose="02010609060101010101" pitchFamily="49" charset="-122"/>
            </a:endParaRPr>
          </a:p>
          <a:p>
            <a:pPr algn="just">
              <a:lnSpc>
                <a:spcPct val="150000"/>
              </a:lnSpc>
            </a:pPr>
            <a:r>
              <a:rPr lang="zh-CN" altLang="en-US" sz="3200" b="1">
                <a:latin typeface="黑体" panose="02010609060101010101" pitchFamily="49" charset="-122"/>
                <a:ea typeface="黑体" panose="02010609060101010101" pitchFamily="49" charset="-122"/>
              </a:rPr>
              <a:t>        </a:t>
            </a:r>
            <a:r>
              <a:rPr lang="zh-CN" altLang="zh-CN" sz="3200" b="1">
                <a:latin typeface="黑体" panose="02010609060101010101" pitchFamily="49" charset="-122"/>
                <a:ea typeface="黑体" panose="02010609060101010101" pitchFamily="49" charset="-122"/>
              </a:rPr>
              <a:t>第三个端午节：边城赛龙舟 </a:t>
            </a:r>
            <a:endParaRPr lang="en-US" altLang="zh-CN" sz="3200" b="1">
              <a:latin typeface="黑体" panose="02010609060101010101" pitchFamily="49" charset="-122"/>
              <a:ea typeface="黑体" panose="02010609060101010101" pitchFamily="49" charset="-122"/>
            </a:endParaRPr>
          </a:p>
          <a:p>
            <a:pPr algn="just">
              <a:lnSpc>
                <a:spcPct val="150000"/>
              </a:lnSpc>
            </a:pPr>
            <a:r>
              <a:rPr lang="zh-CN" altLang="en-US" sz="3200" b="1">
                <a:latin typeface="黑体" panose="02010609060101010101" pitchFamily="49" charset="-122"/>
                <a:ea typeface="黑体" panose="02010609060101010101" pitchFamily="49" charset="-122"/>
              </a:rPr>
              <a:t>（四）翠翠与傩送的相遇</a:t>
            </a:r>
            <a:endParaRPr lang="zh-CN" altLang="en-US" sz="3200" b="1">
              <a:latin typeface="黑体" panose="02010609060101010101" pitchFamily="49" charset="-122"/>
              <a:ea typeface="黑体" panose="02010609060101010101" pitchFamily="49" charset="-122"/>
            </a:endParaRPr>
          </a:p>
          <a:p>
            <a:pPr algn="just">
              <a:lnSpc>
                <a:spcPct val="150000"/>
              </a:lnSpc>
            </a:pPr>
            <a:r>
              <a:rPr lang="zh-CN" altLang="en-US" sz="3200" b="1">
                <a:latin typeface="黑体" panose="02010609060101010101" pitchFamily="49" charset="-122"/>
                <a:ea typeface="黑体" panose="02010609060101010101" pitchFamily="49" charset="-122"/>
              </a:rPr>
              <a:t>        </a:t>
            </a:r>
            <a:r>
              <a:rPr lang="zh-CN" altLang="zh-CN" sz="3200" b="1">
                <a:latin typeface="黑体" panose="02010609060101010101" pitchFamily="49" charset="-122"/>
                <a:ea typeface="黑体" panose="02010609060101010101" pitchFamily="49" charset="-122"/>
              </a:rPr>
              <a:t>第一个端午节：美丽的邂逅</a:t>
            </a:r>
            <a:endParaRPr lang="zh-CN" altLang="zh-CN" sz="3200" b="1">
              <a:latin typeface="黑体" panose="02010609060101010101" pitchFamily="49" charset="-122"/>
              <a:ea typeface="黑体" panose="02010609060101010101" pitchFamily="49" charset="-122"/>
            </a:endParaRPr>
          </a:p>
          <a:p>
            <a:pPr algn="just">
              <a:lnSpc>
                <a:spcPct val="150000"/>
              </a:lnSpc>
            </a:pPr>
            <a:r>
              <a:rPr lang="zh-CN" altLang="en-US" sz="3200" b="1">
                <a:latin typeface="黑体" panose="02010609060101010101" pitchFamily="49" charset="-122"/>
                <a:ea typeface="黑体" panose="02010609060101010101" pitchFamily="49" charset="-122"/>
              </a:rPr>
              <a:t>（五）翠翠与天保的见面</a:t>
            </a:r>
            <a:endParaRPr lang="zh-CN" altLang="en-US" sz="3200" b="1">
              <a:latin typeface="黑体" panose="02010609060101010101" pitchFamily="49" charset="-122"/>
              <a:ea typeface="黑体" panose="02010609060101010101" pitchFamily="49" charset="-122"/>
            </a:endParaRPr>
          </a:p>
          <a:p>
            <a:pPr algn="just">
              <a:lnSpc>
                <a:spcPct val="150000"/>
              </a:lnSpc>
            </a:pPr>
            <a:r>
              <a:rPr lang="zh-CN" altLang="en-US" sz="3200" b="1">
                <a:latin typeface="黑体" panose="02010609060101010101" pitchFamily="49" charset="-122"/>
                <a:ea typeface="黑体" panose="02010609060101010101" pitchFamily="49" charset="-122"/>
              </a:rPr>
              <a:t>        </a:t>
            </a:r>
            <a:r>
              <a:rPr lang="zh-CN" altLang="zh-CN" sz="3200" b="1">
                <a:latin typeface="黑体" panose="02010609060101010101" pitchFamily="49" charset="-122"/>
                <a:ea typeface="黑体" panose="02010609060101010101" pitchFamily="49" charset="-122"/>
              </a:rPr>
              <a:t>第二个端午节：意外的相识</a:t>
            </a:r>
            <a:r>
              <a:rPr lang="en-US" altLang="zh-CN" sz="3200" b="1">
                <a:latin typeface="黑体" panose="02010609060101010101" pitchFamily="49" charset="-122"/>
                <a:ea typeface="黑体" panose="02010609060101010101" pitchFamily="49" charset="-122"/>
              </a:rPr>
              <a:t>  </a:t>
            </a:r>
            <a:endParaRPr lang="en-US" altLang="zh-CN" sz="3200" b="1">
              <a:latin typeface="黑体" panose="02010609060101010101" pitchFamily="49" charset="-122"/>
              <a:ea typeface="黑体" panose="02010609060101010101" pitchFamily="49" charset="-122"/>
            </a:endParaRPr>
          </a:p>
          <a:p>
            <a:pPr algn="just">
              <a:lnSpc>
                <a:spcPct val="150000"/>
              </a:lnSpc>
            </a:pPr>
            <a:r>
              <a:rPr lang="zh-CN" altLang="en-US" sz="3200" b="1">
                <a:latin typeface="黑体" panose="02010609060101010101" pitchFamily="49" charset="-122"/>
                <a:ea typeface="黑体" panose="02010609060101010101" pitchFamily="49" charset="-122"/>
              </a:rPr>
              <a:t>（六）老船夫对翠翠的试探</a:t>
            </a:r>
            <a:endParaRPr lang="en-US" altLang="zh-CN" sz="3200" b="1">
              <a:latin typeface="黑体" panose="02010609060101010101" pitchFamily="49" charset="-122"/>
              <a:ea typeface="黑体" panose="02010609060101010101" pitchFamily="49" charset="-122"/>
            </a:endParaRPr>
          </a:p>
          <a:p>
            <a:pPr algn="just">
              <a:lnSpc>
                <a:spcPct val="150000"/>
              </a:lnSpc>
            </a:pPr>
            <a:r>
              <a:rPr lang="zh-CN" altLang="en-US" sz="3200" b="1">
                <a:latin typeface="黑体" panose="02010609060101010101" pitchFamily="49" charset="-122"/>
                <a:ea typeface="黑体" panose="02010609060101010101" pitchFamily="49" charset="-122"/>
              </a:rPr>
              <a:t>        </a:t>
            </a:r>
            <a:r>
              <a:rPr lang="zh-CN" altLang="zh-CN" sz="3200" b="1" smtClean="0">
                <a:latin typeface="黑体" panose="02010609060101010101" pitchFamily="49" charset="-122"/>
                <a:ea typeface="黑体" panose="02010609060101010101" pitchFamily="49" charset="-122"/>
              </a:rPr>
              <a:t>第三</a:t>
            </a:r>
            <a:r>
              <a:rPr lang="zh-CN" altLang="zh-CN" sz="3200" b="1">
                <a:latin typeface="黑体" panose="02010609060101010101" pitchFamily="49" charset="-122"/>
                <a:ea typeface="黑体" panose="02010609060101010101" pitchFamily="49" charset="-122"/>
              </a:rPr>
              <a:t>个端午节：甜美的</a:t>
            </a:r>
            <a:r>
              <a:rPr lang="zh-CN" altLang="zh-CN" sz="3200" b="1" smtClean="0">
                <a:latin typeface="黑体" panose="02010609060101010101" pitchFamily="49" charset="-122"/>
                <a:ea typeface="黑体" panose="02010609060101010101" pitchFamily="49" charset="-122"/>
              </a:rPr>
              <a:t>心事</a:t>
            </a:r>
            <a:endParaRPr lang="zh-CN" altLang="zh-CN" sz="3200" b="1">
              <a:latin typeface="黑体" panose="02010609060101010101" pitchFamily="49" charset="-122"/>
              <a:ea typeface="黑体" panose="02010609060101010101" pitchFamily="49" charset="-122"/>
            </a:endParaRPr>
          </a:p>
        </p:txBody>
      </p:sp>
      <p:pic>
        <p:nvPicPr>
          <p:cNvPr id="5" name="Picture 6"/>
          <p:cNvPicPr>
            <a:picLocks noChangeAspect="1"/>
          </p:cNvPicPr>
          <p:nvPr/>
        </p:nvPicPr>
        <p:blipFill>
          <a:blip r:embed="rId2"/>
          <a:stretch>
            <a:fillRect/>
          </a:stretch>
        </p:blipFill>
        <p:spPr>
          <a:xfrm>
            <a:off x="193040" y="1352262"/>
            <a:ext cx="3961924" cy="4679950"/>
          </a:xfrm>
          <a:prstGeom prst="rect">
            <a:avLst/>
          </a:prstGeom>
          <a:noFill/>
          <a:ln w="19050" cap="flat" cmpd="sng">
            <a:solidFill>
              <a:schemeClr val="tx1"/>
            </a:solidFill>
            <a:prstDash val="solid"/>
            <a:miter/>
            <a:headEnd type="none" w="med" len="med"/>
            <a:tailEnd type="none" w="med" len="med"/>
          </a:ln>
        </p:spPr>
      </p:pic>
      <p:grpSp>
        <p:nvGrpSpPr>
          <p:cNvPr id="7" name="组合 6"/>
          <p:cNvGrpSpPr/>
          <p:nvPr/>
        </p:nvGrpSpPr>
        <p:grpSpPr>
          <a:xfrm>
            <a:off x="281823" y="240514"/>
            <a:ext cx="2847511" cy="584775"/>
            <a:chOff x="695326" y="495935"/>
            <a:chExt cx="2797707" cy="486470"/>
          </a:xfrm>
        </p:grpSpPr>
        <p:sp>
          <p:nvSpPr>
            <p:cNvPr id="8" name="文本框 6"/>
            <p:cNvSpPr txBox="1"/>
            <p:nvPr/>
          </p:nvSpPr>
          <p:spPr>
            <a:xfrm>
              <a:off x="892450" y="495935"/>
              <a:ext cx="2600583" cy="486470"/>
            </a:xfrm>
            <a:prstGeom prst="rect">
              <a:avLst/>
            </a:prstGeom>
            <a:noFill/>
          </p:spPr>
          <p:txBody>
            <a:bodyPr wrap="none" rtlCol="0">
              <a:spAutoFit/>
            </a:bodyPr>
            <a:lstStyle/>
            <a:p>
              <a:r>
                <a:rPr lang="zh-CN" altLang="en-US" sz="3200" b="1">
                  <a:solidFill>
                    <a:srgbClr val="872028"/>
                  </a:solidFill>
                  <a:latin typeface="+mj-ea"/>
                  <a:ea typeface="+mj-ea"/>
                </a:rPr>
                <a:t>节选</a:t>
              </a:r>
              <a:r>
                <a:rPr lang="zh-CN" altLang="en-US" sz="3200" b="1" smtClean="0">
                  <a:solidFill>
                    <a:srgbClr val="872028"/>
                  </a:solidFill>
                  <a:latin typeface="+mj-ea"/>
                  <a:ea typeface="+mj-ea"/>
                </a:rPr>
                <a:t>情节梳理</a:t>
              </a:r>
              <a:endParaRPr lang="zh-CN" altLang="en-US" sz="3200" b="1">
                <a:solidFill>
                  <a:srgbClr val="872028"/>
                </a:solidFill>
                <a:latin typeface="+mj-ea"/>
                <a:ea typeface="+mj-ea"/>
              </a:endParaRPr>
            </a:p>
          </p:txBody>
        </p:sp>
        <p:sp>
          <p:nvSpPr>
            <p:cNvPr id="9" name="矩形 8"/>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1290320" y="1036320"/>
            <a:ext cx="184731" cy="369332"/>
          </a:xfrm>
          <a:prstGeom prst="rect">
            <a:avLst/>
          </a:prstGeom>
          <a:noFill/>
        </p:spPr>
        <p:txBody>
          <a:bodyPr wrap="none" rtlCol="0">
            <a:spAutoFit/>
          </a:bodyPr>
          <a:lstStyle/>
          <a:p>
            <a:endParaRPr lang="zh-CN" altLang="en-US"/>
          </a:p>
        </p:txBody>
      </p:sp>
      <p:sp>
        <p:nvSpPr>
          <p:cNvPr id="3" name="椭圆 2"/>
          <p:cNvSpPr/>
          <p:nvPr/>
        </p:nvSpPr>
        <p:spPr>
          <a:xfrm>
            <a:off x="7823200" y="1242802"/>
            <a:ext cx="1224280" cy="89108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箭头连接符 9"/>
          <p:cNvCxnSpPr>
            <a:stCxn id="3" idx="7"/>
            <a:endCxn id="11" idx="1"/>
          </p:cNvCxnSpPr>
          <p:nvPr/>
        </p:nvCxnSpPr>
        <p:spPr>
          <a:xfrm flipV="1">
            <a:off x="8868188" y="662201"/>
            <a:ext cx="1840451" cy="71109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0708639" y="369813"/>
            <a:ext cx="1005403" cy="584775"/>
          </a:xfrm>
          <a:prstGeom prst="rect">
            <a:avLst/>
          </a:prstGeom>
          <a:noFill/>
          <a:ln w="28575">
            <a:solidFill>
              <a:srgbClr val="FF0000"/>
            </a:solidFill>
          </a:ln>
        </p:spPr>
        <p:txBody>
          <a:bodyPr wrap="none" rtlCol="0">
            <a:spAutoFit/>
          </a:bodyPr>
          <a:lstStyle/>
          <a:p>
            <a:r>
              <a:rPr lang="zh-CN" altLang="en-US" sz="3200" b="1" smtClean="0">
                <a:latin typeface="黑体" panose="02010609060101010101" pitchFamily="49" charset="-122"/>
                <a:ea typeface="黑体" panose="02010609060101010101" pitchFamily="49" charset="-122"/>
              </a:rPr>
              <a:t>线索</a:t>
            </a:r>
            <a:endParaRPr lang="zh-CN" altLang="en-US" sz="32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281823" y="240514"/>
            <a:ext cx="3735575" cy="584775"/>
            <a:chOff x="695326" y="495935"/>
            <a:chExt cx="3670238" cy="486470"/>
          </a:xfrm>
        </p:grpSpPr>
        <p:sp>
          <p:nvSpPr>
            <p:cNvPr id="3" name="文本框 6"/>
            <p:cNvSpPr txBox="1"/>
            <p:nvPr/>
          </p:nvSpPr>
          <p:spPr>
            <a:xfrm>
              <a:off x="892450" y="495935"/>
              <a:ext cx="3473114" cy="486470"/>
            </a:xfrm>
            <a:prstGeom prst="rect">
              <a:avLst/>
            </a:prstGeom>
            <a:noFill/>
          </p:spPr>
          <p:txBody>
            <a:bodyPr wrap="none" rtlCol="0">
              <a:spAutoFit/>
            </a:bodyPr>
            <a:lstStyle/>
            <a:p>
              <a:r>
                <a:rPr lang="zh-CN" altLang="en-US" sz="3200" b="1" smtClean="0">
                  <a:solidFill>
                    <a:srgbClr val="872028"/>
                  </a:solidFill>
                  <a:latin typeface="黑体" panose="02010609060101010101" pitchFamily="49" charset="-122"/>
                  <a:ea typeface="黑体" panose="02010609060101010101" pitchFamily="49" charset="-122"/>
                </a:rPr>
                <a:t>环境</a:t>
              </a:r>
              <a:r>
                <a:rPr lang="en-US" altLang="zh-CN" sz="3200" b="1" smtClean="0">
                  <a:solidFill>
                    <a:srgbClr val="872028"/>
                  </a:solidFill>
                  <a:latin typeface="黑体" panose="02010609060101010101" pitchFamily="49" charset="-122"/>
                  <a:ea typeface="黑体" panose="02010609060101010101" pitchFamily="49" charset="-122"/>
                </a:rPr>
                <a:t>——</a:t>
              </a:r>
              <a:r>
                <a:rPr lang="zh-CN" altLang="en-US" sz="3200" b="1" smtClean="0">
                  <a:solidFill>
                    <a:srgbClr val="872028"/>
                  </a:solidFill>
                  <a:latin typeface="黑体" panose="02010609060101010101" pitchFamily="49" charset="-122"/>
                  <a:ea typeface="黑体" panose="02010609060101010101" pitchFamily="49" charset="-122"/>
                </a:rPr>
                <a:t>风景风俗</a:t>
              </a:r>
              <a:endParaRPr lang="zh-CN" altLang="en-US" sz="3200" b="1">
                <a:solidFill>
                  <a:srgbClr val="872028"/>
                </a:solidFill>
                <a:latin typeface="黑体" panose="02010609060101010101" pitchFamily="49" charset="-122"/>
                <a:ea typeface="黑体" panose="02010609060101010101" pitchFamily="49" charset="-122"/>
              </a:endParaRPr>
            </a:p>
          </p:txBody>
        </p:sp>
        <p:sp>
          <p:nvSpPr>
            <p:cNvPr id="4" name="矩形 3"/>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黑体" panose="02010609060101010101" pitchFamily="49" charset="-122"/>
                <a:ea typeface="黑体" panose="02010609060101010101" pitchFamily="49" charset="-122"/>
              </a:endParaRPr>
            </a:p>
          </p:txBody>
        </p:sp>
      </p:grpSp>
      <p:sp>
        <p:nvSpPr>
          <p:cNvPr id="5" name="Rectangle 5"/>
          <p:cNvSpPr/>
          <p:nvPr/>
        </p:nvSpPr>
        <p:spPr>
          <a:xfrm>
            <a:off x="0" y="1881929"/>
            <a:ext cx="11988800" cy="2185214"/>
          </a:xfrm>
          <a:prstGeom prst="rect">
            <a:avLst/>
          </a:prstGeom>
          <a:noFill/>
          <a:ln w="9525">
            <a:noFill/>
          </a:ln>
        </p:spPr>
        <p:txBody>
          <a:bodyPr wrap="square" anchor="t" anchorCtr="0">
            <a:spAutoFit/>
          </a:bodyP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lnSpc>
                <a:spcPct val="125000"/>
              </a:lnSpc>
              <a:spcBef>
                <a:spcPct val="25000"/>
              </a:spcBef>
            </a:pPr>
            <a:r>
              <a:rPr lang="zh-CN" altLang="en-US" sz="3200" b="1">
                <a:solidFill>
                  <a:schemeClr val="tx2"/>
                </a:solidFill>
                <a:latin typeface="黑体" panose="02010609060101010101" pitchFamily="49" charset="-122"/>
                <a:ea typeface="黑体" panose="02010609060101010101" pitchFamily="49" charset="-122"/>
              </a:rPr>
              <a:t>快速浏览课文，初步感知边城与众不同的特色</a:t>
            </a:r>
            <a:endParaRPr lang="zh-CN" altLang="en-US" sz="3200" b="1">
              <a:solidFill>
                <a:schemeClr val="tx2"/>
              </a:solidFill>
              <a:latin typeface="黑体" panose="02010609060101010101" pitchFamily="49" charset="-122"/>
              <a:ea typeface="黑体" panose="02010609060101010101" pitchFamily="49" charset="-122"/>
            </a:endParaRPr>
          </a:p>
          <a:p>
            <a:pPr algn="ctr">
              <a:lnSpc>
                <a:spcPct val="125000"/>
              </a:lnSpc>
              <a:spcBef>
                <a:spcPct val="25000"/>
              </a:spcBef>
            </a:pPr>
            <a:r>
              <a:rPr lang="zh-CN" altLang="en-US" sz="3200" b="1">
                <a:latin typeface="黑体" panose="02010609060101010101" pitchFamily="49" charset="-122"/>
                <a:ea typeface="黑体" panose="02010609060101010101" pitchFamily="49" charset="-122"/>
              </a:rPr>
              <a:t>    思考：边城的人们生活在一个怎样的环境中</a:t>
            </a:r>
            <a:r>
              <a:rPr lang="zh-CN" altLang="en-US" sz="3200" b="1" smtClean="0">
                <a:latin typeface="黑体" panose="02010609060101010101" pitchFamily="49" charset="-122"/>
                <a:ea typeface="黑体" panose="02010609060101010101" pitchFamily="49" charset="-122"/>
              </a:rPr>
              <a:t>？</a:t>
            </a:r>
            <a:endParaRPr lang="en-US" altLang="zh-CN" sz="3200" b="1" smtClean="0">
              <a:latin typeface="黑体" panose="02010609060101010101" pitchFamily="49" charset="-122"/>
              <a:ea typeface="黑体" panose="02010609060101010101" pitchFamily="49" charset="-122"/>
            </a:endParaRPr>
          </a:p>
          <a:p>
            <a:pPr algn="ctr">
              <a:lnSpc>
                <a:spcPct val="125000"/>
              </a:lnSpc>
              <a:spcBef>
                <a:spcPct val="25000"/>
              </a:spcBef>
            </a:pPr>
            <a:r>
              <a:rPr lang="zh-CN" altLang="en-US" sz="3200" b="1" smtClean="0">
                <a:latin typeface="黑体" panose="02010609060101010101" pitchFamily="49" charset="-122"/>
                <a:ea typeface="黑体" panose="02010609060101010101" pitchFamily="49" charset="-122"/>
              </a:rPr>
              <a:t>请</a:t>
            </a:r>
            <a:r>
              <a:rPr lang="zh-CN" altLang="en-US" sz="3200" b="1">
                <a:latin typeface="黑体" panose="02010609060101010101" pitchFamily="49" charset="-122"/>
                <a:ea typeface="黑体" panose="02010609060101010101" pitchFamily="49" charset="-122"/>
              </a:rPr>
              <a:t>读第１、</a:t>
            </a:r>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两个自然段并分析</a:t>
            </a:r>
            <a:r>
              <a:rPr lang="zh-CN" altLang="en-US" sz="2800" b="1">
                <a:latin typeface="黑体" panose="02010609060101010101" pitchFamily="49" charset="-122"/>
                <a:ea typeface="黑体" panose="02010609060101010101" pitchFamily="49" charset="-122"/>
              </a:rPr>
              <a:t>。</a:t>
            </a:r>
            <a:endParaRPr lang="zh-CN" altLang="en-US" sz="2800" b="1">
              <a:solidFill>
                <a:schemeClr val="tx2"/>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82456" y="1433356"/>
            <a:ext cx="11392018" cy="3785652"/>
          </a:xfrm>
          <a:prstGeom prst="rect">
            <a:avLst/>
          </a:prstGeom>
        </p:spPr>
        <p:txBody>
          <a:bodyPr wrap="square">
            <a:spAutoFit/>
          </a:bodyPr>
          <a:lstStyle/>
          <a:p>
            <a:pPr>
              <a:lnSpc>
                <a:spcPct val="150000"/>
              </a:lnSpc>
            </a:pPr>
            <a:r>
              <a:rPr lang="zh-CN" altLang="en-US" sz="3200" b="1" smtClean="0">
                <a:latin typeface="黑体" panose="02010609060101010101" pitchFamily="49" charset="-122"/>
                <a:ea typeface="黑体" panose="02010609060101010101" pitchFamily="49" charset="-122"/>
              </a:rPr>
              <a:t>找出文中自然环境的描写：</a:t>
            </a:r>
            <a:endParaRPr lang="en-US" altLang="zh-CN" sz="3200" b="1" smtClean="0">
              <a:latin typeface="黑体" panose="02010609060101010101" pitchFamily="49" charset="-122"/>
              <a:ea typeface="黑体" panose="02010609060101010101" pitchFamily="49" charset="-122"/>
            </a:endParaRPr>
          </a:p>
          <a:p>
            <a:pPr>
              <a:lnSpc>
                <a:spcPct val="150000"/>
              </a:lnSpc>
            </a:pPr>
            <a:r>
              <a:rPr lang="zh-CN" altLang="en-US" sz="3200" smtClean="0">
                <a:latin typeface="黑体" panose="02010609060101010101" pitchFamily="49" charset="-122"/>
                <a:ea typeface="黑体" panose="02010609060101010101" pitchFamily="49" charset="-122"/>
              </a:rPr>
              <a:t>豆绿</a:t>
            </a:r>
            <a:r>
              <a:rPr lang="zh-CN" altLang="en-US" sz="3200">
                <a:latin typeface="黑体" panose="02010609060101010101" pitchFamily="49" charset="-122"/>
                <a:ea typeface="黑体" panose="02010609060101010101" pitchFamily="49" charset="-122"/>
              </a:rPr>
              <a:t>色的水  天气明朗  落日   薄雾   白云</a:t>
            </a:r>
            <a:endParaRPr lang="zh-CN" altLang="en-US" sz="3200">
              <a:latin typeface="黑体" panose="02010609060101010101" pitchFamily="49" charset="-122"/>
              <a:ea typeface="黑体" panose="02010609060101010101" pitchFamily="49" charset="-122"/>
            </a:endParaRPr>
          </a:p>
          <a:p>
            <a:pPr>
              <a:lnSpc>
                <a:spcPct val="150000"/>
              </a:lnSpc>
            </a:pPr>
            <a:r>
              <a:rPr lang="zh-CN" altLang="en-US" sz="3200">
                <a:latin typeface="黑体" panose="02010609060101010101" pitchFamily="49" charset="-122"/>
                <a:ea typeface="黑体" panose="02010609060101010101" pitchFamily="49" charset="-122"/>
              </a:rPr>
              <a:t>“豆绿色”</a:t>
            </a:r>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象征了纯洁、原始和无污染</a:t>
            </a:r>
            <a:r>
              <a:rPr lang="zh-CN" altLang="en-US" sz="3200" smtClean="0">
                <a:latin typeface="黑体" panose="02010609060101010101" pitchFamily="49" charset="-122"/>
                <a:ea typeface="黑体" panose="02010609060101010101" pitchFamily="49" charset="-122"/>
              </a:rPr>
              <a:t>。</a:t>
            </a:r>
            <a:endParaRPr lang="en-US" altLang="zh-CN" sz="3200" smtClean="0">
              <a:latin typeface="黑体" panose="02010609060101010101" pitchFamily="49" charset="-122"/>
              <a:ea typeface="黑体" panose="02010609060101010101" pitchFamily="49" charset="-122"/>
            </a:endParaRPr>
          </a:p>
          <a:p>
            <a:pPr>
              <a:lnSpc>
                <a:spcPct val="150000"/>
              </a:lnSpc>
            </a:pPr>
            <a:r>
              <a:rPr lang="zh-CN" altLang="en-US" sz="3200" smtClean="0">
                <a:latin typeface="黑体" panose="02010609060101010101" pitchFamily="49" charset="-122"/>
                <a:ea typeface="黑体" panose="02010609060101010101" pitchFamily="49" charset="-122"/>
              </a:rPr>
              <a:t>青天</a:t>
            </a:r>
            <a:r>
              <a:rPr lang="zh-CN" altLang="en-US" sz="3200">
                <a:latin typeface="黑体" panose="02010609060101010101" pitchFamily="49" charset="-122"/>
                <a:ea typeface="黑体" panose="02010609060101010101" pitchFamily="49" charset="-122"/>
              </a:rPr>
              <a:t>碧水，落日白云构成一幅色彩明丽的风景画</a:t>
            </a:r>
            <a:r>
              <a:rPr lang="zh-CN" altLang="en-US" sz="3200" smtClean="0">
                <a:latin typeface="黑体" panose="02010609060101010101" pitchFamily="49" charset="-122"/>
                <a:ea typeface="黑体" panose="02010609060101010101" pitchFamily="49" charset="-122"/>
              </a:rPr>
              <a:t>。</a:t>
            </a:r>
            <a:endParaRPr lang="en-US" altLang="zh-CN" sz="3200" smtClean="0">
              <a:latin typeface="黑体" panose="02010609060101010101" pitchFamily="49" charset="-122"/>
              <a:ea typeface="黑体" panose="02010609060101010101" pitchFamily="49" charset="-122"/>
            </a:endParaRPr>
          </a:p>
          <a:p>
            <a:pPr algn="r">
              <a:lnSpc>
                <a:spcPct val="150000"/>
              </a:lnSpc>
            </a:pPr>
            <a:r>
              <a:rPr lang="zh-CN" altLang="en-US" sz="3200" b="1" smtClean="0">
                <a:solidFill>
                  <a:srgbClr val="FF0000"/>
                </a:solidFill>
                <a:latin typeface="黑体" panose="02010609060101010101" pitchFamily="49" charset="-122"/>
                <a:ea typeface="黑体" panose="02010609060101010101" pitchFamily="49" charset="-122"/>
              </a:rPr>
              <a:t>边城青山绿水风景美</a:t>
            </a:r>
            <a:endParaRPr lang="zh-CN" altLang="en-US" sz="3200">
              <a:solidFill>
                <a:srgbClr val="FF0000"/>
              </a:solidFill>
              <a:latin typeface="黑体" panose="02010609060101010101" pitchFamily="49" charset="-122"/>
              <a:ea typeface="黑体" panose="02010609060101010101" pitchFamily="49" charset="-122"/>
            </a:endParaRPr>
          </a:p>
        </p:txBody>
      </p:sp>
      <p:grpSp>
        <p:nvGrpSpPr>
          <p:cNvPr id="3" name="组合 2"/>
          <p:cNvGrpSpPr/>
          <p:nvPr/>
        </p:nvGrpSpPr>
        <p:grpSpPr>
          <a:xfrm>
            <a:off x="281823" y="240514"/>
            <a:ext cx="3735575" cy="584775"/>
            <a:chOff x="695326" y="495935"/>
            <a:chExt cx="3670238" cy="486470"/>
          </a:xfrm>
        </p:grpSpPr>
        <p:sp>
          <p:nvSpPr>
            <p:cNvPr id="4" name="文本框 6"/>
            <p:cNvSpPr txBox="1"/>
            <p:nvPr/>
          </p:nvSpPr>
          <p:spPr>
            <a:xfrm>
              <a:off x="892450" y="495935"/>
              <a:ext cx="3473114" cy="486470"/>
            </a:xfrm>
            <a:prstGeom prst="rect">
              <a:avLst/>
            </a:prstGeom>
            <a:noFill/>
          </p:spPr>
          <p:txBody>
            <a:bodyPr wrap="none" rtlCol="0">
              <a:spAutoFit/>
            </a:bodyPr>
            <a:lstStyle/>
            <a:p>
              <a:r>
                <a:rPr lang="zh-CN" altLang="en-US" sz="3200" b="1" smtClean="0">
                  <a:solidFill>
                    <a:srgbClr val="872028"/>
                  </a:solidFill>
                  <a:latin typeface="黑体" panose="02010609060101010101" pitchFamily="49" charset="-122"/>
                  <a:ea typeface="黑体" panose="02010609060101010101" pitchFamily="49" charset="-122"/>
                </a:rPr>
                <a:t>环境</a:t>
              </a:r>
              <a:r>
                <a:rPr lang="en-US" altLang="zh-CN" sz="3200" b="1" smtClean="0">
                  <a:solidFill>
                    <a:srgbClr val="872028"/>
                  </a:solidFill>
                  <a:latin typeface="黑体" panose="02010609060101010101" pitchFamily="49" charset="-122"/>
                  <a:ea typeface="黑体" panose="02010609060101010101" pitchFamily="49" charset="-122"/>
                </a:rPr>
                <a:t>——</a:t>
              </a:r>
              <a:r>
                <a:rPr lang="zh-CN" altLang="en-US" sz="3200" b="1" smtClean="0">
                  <a:solidFill>
                    <a:srgbClr val="872028"/>
                  </a:solidFill>
                  <a:latin typeface="黑体" panose="02010609060101010101" pitchFamily="49" charset="-122"/>
                  <a:ea typeface="黑体" panose="02010609060101010101" pitchFamily="49" charset="-122"/>
                </a:rPr>
                <a:t>风景风俗</a:t>
              </a:r>
              <a:endParaRPr lang="zh-CN" altLang="en-US" sz="3200" b="1">
                <a:solidFill>
                  <a:srgbClr val="872028"/>
                </a:solidFill>
                <a:latin typeface="黑体" panose="02010609060101010101" pitchFamily="49" charset="-122"/>
                <a:ea typeface="黑体" panose="02010609060101010101" pitchFamily="49" charset="-122"/>
              </a:endParaRPr>
            </a:p>
          </p:txBody>
        </p:sp>
        <p:sp>
          <p:nvSpPr>
            <p:cNvPr id="5" name="矩形 4"/>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p:nvPr/>
        </p:nvSpPr>
        <p:spPr>
          <a:xfrm>
            <a:off x="536576" y="1115536"/>
            <a:ext cx="11003280" cy="1238801"/>
          </a:xfrm>
          <a:prstGeom prst="rect">
            <a:avLst/>
          </a:prstGeom>
          <a:noFill/>
          <a:ln w="9525">
            <a:noFill/>
          </a:ln>
        </p:spPr>
        <p:txBody>
          <a:bodyPr wrap="square" anchor="t" anchorCtr="0">
            <a:spAutoFit/>
          </a:bodyP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just">
              <a:lnSpc>
                <a:spcPct val="125000"/>
              </a:lnSpc>
            </a:pPr>
            <a:r>
              <a:rPr lang="zh-CN" altLang="en-US" sz="3200" b="1">
                <a:latin typeface="黑体" panose="02010609060101010101" pitchFamily="49" charset="-122"/>
                <a:ea typeface="黑体" panose="02010609060101010101" pitchFamily="49" charset="-122"/>
              </a:rPr>
              <a:t>节选部分用大量笔墨描写的，是保留多年的节日习俗，请找出相关语句，了解风俗</a:t>
            </a:r>
            <a:r>
              <a:rPr lang="zh-CN" altLang="en-US" sz="3200" b="1" smtClean="0">
                <a:latin typeface="黑体" panose="02010609060101010101" pitchFamily="49" charset="-122"/>
                <a:ea typeface="黑体" panose="02010609060101010101" pitchFamily="49" charset="-122"/>
              </a:rPr>
              <a:t>特点。</a:t>
            </a:r>
            <a:endParaRPr lang="zh-CN" altLang="en-US" sz="3200" b="1">
              <a:latin typeface="黑体" panose="02010609060101010101" pitchFamily="49" charset="-122"/>
              <a:ea typeface="黑体" panose="02010609060101010101" pitchFamily="49" charset="-122"/>
            </a:endParaRPr>
          </a:p>
        </p:txBody>
      </p:sp>
      <p:sp>
        <p:nvSpPr>
          <p:cNvPr id="3" name="Rectangle 4"/>
          <p:cNvSpPr>
            <a:spLocks noChangeArrowheads="1"/>
          </p:cNvSpPr>
          <p:nvPr/>
        </p:nvSpPr>
        <p:spPr bwMode="auto">
          <a:xfrm>
            <a:off x="659448" y="2846229"/>
            <a:ext cx="11003280" cy="2246769"/>
          </a:xfrm>
          <a:prstGeom prst="rect">
            <a:avLst/>
          </a:prstGeom>
          <a:noFill/>
          <a:ln w="9525">
            <a:noFill/>
            <a:miter lim="800000"/>
          </a:ln>
          <a:effectLst/>
        </p:spPr>
        <p:txBody>
          <a:bodyPr wrap="square">
            <a:spAutoFit/>
          </a:bodyP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just" defTabSz="914400" rtl="0" eaLnBrk="1" fontAlgn="base" latinLnBrk="0" hangingPunct="1">
              <a:lnSpc>
                <a:spcPct val="125000"/>
              </a:lnSpc>
              <a:spcBef>
                <a:spcPct val="0"/>
              </a:spcBef>
              <a:spcAft>
                <a:spcPct val="0"/>
              </a:spcAft>
              <a:buClrTx/>
              <a:buSzTx/>
              <a:buFontTx/>
              <a:buNone/>
              <a:defRPr/>
            </a:pPr>
            <a:r>
              <a:rPr kumimoji="1" lang="en-US" altLang="zh-CN" sz="2800" b="0" i="0" u="none" strike="noStrike" kern="1200" cap="none" spc="0" normalizeH="0" baseline="0" noProof="0">
                <a:ln>
                  <a:noFill/>
                </a:ln>
                <a:solidFill>
                  <a:srgbClr val="FF0000"/>
                </a:solidFill>
                <a:uLnTx/>
                <a:uFillTx/>
                <a:latin typeface="黑体" panose="02010609060101010101" pitchFamily="49" charset="-122"/>
                <a:ea typeface="黑体" panose="02010609060101010101" pitchFamily="49" charset="-122"/>
              </a:rPr>
              <a:t>a.</a:t>
            </a:r>
            <a:r>
              <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rPr>
              <a:t>端午节，家家锁门闭户到河边，上吊脚楼观赏年轻小伙子龙舟竞赛。</a:t>
            </a:r>
            <a:endPar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endParaRPr>
          </a:p>
          <a:p>
            <a:pPr marL="0" marR="0" lvl="0" indent="0" algn="just" defTabSz="914400" rtl="0" eaLnBrk="1" fontAlgn="base" latinLnBrk="0" hangingPunct="1">
              <a:lnSpc>
                <a:spcPct val="125000"/>
              </a:lnSpc>
              <a:spcBef>
                <a:spcPct val="0"/>
              </a:spcBef>
              <a:spcAft>
                <a:spcPct val="0"/>
              </a:spcAft>
              <a:buClrTx/>
              <a:buSzTx/>
              <a:buFontTx/>
              <a:buNone/>
              <a:defRPr/>
            </a:pPr>
            <a:r>
              <a:rPr kumimoji="1" lang="en-US" altLang="zh-CN" sz="2800" b="0" i="0" u="none" strike="noStrike" kern="1200" cap="none" spc="0" normalizeH="0" baseline="0" noProof="0">
                <a:ln>
                  <a:noFill/>
                </a:ln>
                <a:solidFill>
                  <a:srgbClr val="FF0000"/>
                </a:solidFill>
                <a:uLnTx/>
                <a:uFillTx/>
                <a:latin typeface="黑体" panose="02010609060101010101" pitchFamily="49" charset="-122"/>
                <a:ea typeface="黑体" panose="02010609060101010101" pitchFamily="49" charset="-122"/>
              </a:rPr>
              <a:t>b.</a:t>
            </a:r>
            <a:r>
              <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rPr>
              <a:t>端午节，在河中捉鸭子。</a:t>
            </a:r>
            <a:endPar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endParaRPr>
          </a:p>
          <a:p>
            <a:pPr marL="0" marR="0" lvl="0" indent="0" algn="just" defTabSz="914400" rtl="0" eaLnBrk="1" fontAlgn="base" latinLnBrk="0" hangingPunct="1">
              <a:lnSpc>
                <a:spcPct val="125000"/>
              </a:lnSpc>
              <a:spcBef>
                <a:spcPct val="0"/>
              </a:spcBef>
              <a:spcAft>
                <a:spcPct val="0"/>
              </a:spcAft>
              <a:buClrTx/>
              <a:buSzTx/>
              <a:buFontTx/>
              <a:buNone/>
              <a:defRPr/>
            </a:pPr>
            <a:r>
              <a:rPr kumimoji="1" lang="en-US" altLang="zh-CN" sz="2800" b="0" i="0" u="none" strike="noStrike" kern="1200" cap="none" spc="0" normalizeH="0" baseline="0" noProof="0">
                <a:ln>
                  <a:noFill/>
                </a:ln>
                <a:solidFill>
                  <a:srgbClr val="FF0000"/>
                </a:solidFill>
                <a:uLnTx/>
                <a:uFillTx/>
                <a:latin typeface="黑体" panose="02010609060101010101" pitchFamily="49" charset="-122"/>
                <a:ea typeface="黑体" panose="02010609060101010101" pitchFamily="49" charset="-122"/>
              </a:rPr>
              <a:t>c.</a:t>
            </a:r>
            <a:r>
              <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rPr>
              <a:t>正月十五夜晚，舞龙、耍狮子、放烟火。</a:t>
            </a:r>
            <a:endPar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endParaRPr>
          </a:p>
          <a:p>
            <a:pPr marL="0" marR="0" lvl="0" indent="0" algn="just" defTabSz="914400" rtl="0" eaLnBrk="1" fontAlgn="base" latinLnBrk="0" hangingPunct="1">
              <a:lnSpc>
                <a:spcPct val="125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FF0000"/>
                </a:solidFill>
                <a:uLnTx/>
                <a:uFillTx/>
                <a:latin typeface="黑体" panose="02010609060101010101" pitchFamily="49" charset="-122"/>
                <a:ea typeface="黑体" panose="02010609060101010101" pitchFamily="49" charset="-122"/>
              </a:rPr>
              <a:t>d.</a:t>
            </a:r>
            <a:r>
              <a:rPr kumimoji="0"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rPr>
              <a:t>中秋月夜，</a:t>
            </a:r>
            <a:r>
              <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rPr>
              <a:t>青年男女用对歌方式在月夜倾吐爱慕之情。</a:t>
            </a:r>
            <a:endParaRPr kumimoji="1" lang="zh-CN" altLang="en-US" sz="2800" b="0" i="0" u="none" strike="noStrike" kern="1200" cap="none" spc="0" normalizeH="0" baseline="0" noProof="0">
              <a:ln>
                <a:noFill/>
              </a:ln>
              <a:solidFill>
                <a:srgbClr val="000000"/>
              </a:solidFill>
              <a:uLnTx/>
              <a:uFillTx/>
              <a:latin typeface="黑体" panose="02010609060101010101" pitchFamily="49" charset="-122"/>
              <a:ea typeface="黑体" panose="02010609060101010101" pitchFamily="49" charset="-122"/>
            </a:endParaRPr>
          </a:p>
        </p:txBody>
      </p:sp>
      <p:grpSp>
        <p:nvGrpSpPr>
          <p:cNvPr id="4" name="组合 3"/>
          <p:cNvGrpSpPr/>
          <p:nvPr/>
        </p:nvGrpSpPr>
        <p:grpSpPr>
          <a:xfrm>
            <a:off x="281823" y="240514"/>
            <a:ext cx="3735575" cy="584775"/>
            <a:chOff x="695326" y="495935"/>
            <a:chExt cx="3670238" cy="486470"/>
          </a:xfrm>
        </p:grpSpPr>
        <p:sp>
          <p:nvSpPr>
            <p:cNvPr id="5" name="文本框 6"/>
            <p:cNvSpPr txBox="1"/>
            <p:nvPr/>
          </p:nvSpPr>
          <p:spPr>
            <a:xfrm>
              <a:off x="892450" y="495935"/>
              <a:ext cx="3473114" cy="486470"/>
            </a:xfrm>
            <a:prstGeom prst="rect">
              <a:avLst/>
            </a:prstGeom>
            <a:noFill/>
          </p:spPr>
          <p:txBody>
            <a:bodyPr wrap="none" rtlCol="0">
              <a:spAutoFit/>
            </a:bodyPr>
            <a:lstStyle/>
            <a:p>
              <a:r>
                <a:rPr lang="zh-CN" altLang="en-US" sz="3200" b="1" smtClean="0">
                  <a:solidFill>
                    <a:srgbClr val="872028"/>
                  </a:solidFill>
                  <a:latin typeface="黑体" panose="02010609060101010101" pitchFamily="49" charset="-122"/>
                  <a:ea typeface="黑体" panose="02010609060101010101" pitchFamily="49" charset="-122"/>
                </a:rPr>
                <a:t>环境</a:t>
              </a:r>
              <a:r>
                <a:rPr lang="en-US" altLang="zh-CN" sz="3200" b="1" smtClean="0">
                  <a:solidFill>
                    <a:srgbClr val="872028"/>
                  </a:solidFill>
                  <a:latin typeface="黑体" panose="02010609060101010101" pitchFamily="49" charset="-122"/>
                  <a:ea typeface="黑体" panose="02010609060101010101" pitchFamily="49" charset="-122"/>
                </a:rPr>
                <a:t>——</a:t>
              </a:r>
              <a:r>
                <a:rPr lang="zh-CN" altLang="en-US" sz="3200" b="1" smtClean="0">
                  <a:solidFill>
                    <a:srgbClr val="872028"/>
                  </a:solidFill>
                  <a:latin typeface="黑体" panose="02010609060101010101" pitchFamily="49" charset="-122"/>
                  <a:ea typeface="黑体" panose="02010609060101010101" pitchFamily="49" charset="-122"/>
                </a:rPr>
                <a:t>风景风俗</a:t>
              </a:r>
              <a:endParaRPr lang="zh-CN" altLang="en-US" sz="3200" b="1">
                <a:solidFill>
                  <a:srgbClr val="872028"/>
                </a:solidFill>
                <a:latin typeface="黑体" panose="02010609060101010101" pitchFamily="49" charset="-122"/>
                <a:ea typeface="黑体" panose="02010609060101010101" pitchFamily="49" charset="-122"/>
              </a:endParaRPr>
            </a:p>
          </p:txBody>
        </p:sp>
        <p:sp>
          <p:nvSpPr>
            <p:cNvPr id="6" name="矩形 5"/>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grpSp>
      <p:sp>
        <p:nvSpPr>
          <p:cNvPr id="7" name="TextBox 6"/>
          <p:cNvSpPr txBox="1"/>
          <p:nvPr/>
        </p:nvSpPr>
        <p:spPr>
          <a:xfrm>
            <a:off x="4017398" y="5425440"/>
            <a:ext cx="7725192" cy="523220"/>
          </a:xfrm>
          <a:prstGeom prst="rect">
            <a:avLst/>
          </a:prstGeom>
          <a:noFill/>
        </p:spPr>
        <p:txBody>
          <a:bodyPr wrap="none" rtlCol="0">
            <a:spAutoFit/>
          </a:bodyPr>
          <a:lstStyle/>
          <a:p>
            <a:r>
              <a:rPr lang="zh-CN" altLang="en-US" sz="2800" b="1" smtClean="0">
                <a:solidFill>
                  <a:srgbClr val="FF0000"/>
                </a:solidFill>
                <a:latin typeface="黑体" panose="02010609060101010101" pitchFamily="49" charset="-122"/>
                <a:ea typeface="黑体" panose="02010609060101010101" pitchFamily="49" charset="-122"/>
              </a:rPr>
              <a:t>民风淳朴、极具地域色彩、美不胜收的风土人情</a:t>
            </a:r>
            <a:endParaRPr lang="zh-CN" altLang="en-US" sz="28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26852" y="0"/>
            <a:ext cx="12209901" cy="6858000"/>
          </a:xfrm>
          <a:prstGeom prst="rect">
            <a:avLst/>
          </a:prstGeom>
        </p:spPr>
      </p:pic>
      <p:grpSp>
        <p:nvGrpSpPr>
          <p:cNvPr id="15" name="组合 14"/>
          <p:cNvGrpSpPr/>
          <p:nvPr/>
        </p:nvGrpSpPr>
        <p:grpSpPr>
          <a:xfrm>
            <a:off x="518160" y="253263"/>
            <a:ext cx="5807288" cy="830998"/>
            <a:chOff x="695326" y="431594"/>
            <a:chExt cx="5632721" cy="651902"/>
          </a:xfrm>
        </p:grpSpPr>
        <p:sp>
          <p:nvSpPr>
            <p:cNvPr id="16" name="文本框 15"/>
            <p:cNvSpPr txBox="1"/>
            <p:nvPr/>
          </p:nvSpPr>
          <p:spPr>
            <a:xfrm>
              <a:off x="775486" y="431594"/>
              <a:ext cx="5552561" cy="651902"/>
            </a:xfrm>
            <a:prstGeom prst="rect">
              <a:avLst/>
            </a:prstGeom>
            <a:noFill/>
          </p:spPr>
          <p:txBody>
            <a:bodyPr wrap="none" rtlCol="0">
              <a:spAutoFit/>
            </a:bodyPr>
            <a:lstStyle/>
            <a:p>
              <a:r>
                <a:rPr lang="zh-CN" altLang="en-US" sz="3200" b="1">
                  <a:solidFill>
                    <a:srgbClr val="872028"/>
                  </a:solidFill>
                  <a:latin typeface="+mj-ea"/>
                  <a:ea typeface="+mj-ea"/>
                </a:rPr>
                <a:t>“边城”美究竟是怎样的</a:t>
              </a:r>
              <a:r>
                <a:rPr lang="zh-CN" altLang="en-US" sz="4800" b="1">
                  <a:solidFill>
                    <a:srgbClr val="872028"/>
                  </a:solidFill>
                  <a:latin typeface="+mj-ea"/>
                  <a:ea typeface="+mj-ea"/>
                </a:rPr>
                <a:t>美</a:t>
              </a:r>
              <a:r>
                <a:rPr lang="zh-CN" altLang="en-US" sz="3200" b="1">
                  <a:solidFill>
                    <a:srgbClr val="872028"/>
                  </a:solidFill>
                  <a:latin typeface="+mj-ea"/>
                  <a:ea typeface="+mj-ea"/>
                </a:rPr>
                <a:t>？</a:t>
              </a:r>
              <a:endParaRPr lang="zh-CN" altLang="en-US" sz="3200" b="1">
                <a:solidFill>
                  <a:srgbClr val="872028"/>
                </a:solidFill>
                <a:latin typeface="+mj-ea"/>
                <a:ea typeface="+mj-ea"/>
              </a:endParaRPr>
            </a:p>
          </p:txBody>
        </p:sp>
        <p:sp>
          <p:nvSpPr>
            <p:cNvPr id="17" name="矩形 16"/>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82903" y="2079933"/>
            <a:ext cx="11022235" cy="4648693"/>
            <a:chOff x="600804" y="1775185"/>
            <a:chExt cx="11022235" cy="4648693"/>
          </a:xfrm>
        </p:grpSpPr>
        <p:sp>
          <p:nvSpPr>
            <p:cNvPr id="18" name="矩形 17"/>
            <p:cNvSpPr/>
            <p:nvPr/>
          </p:nvSpPr>
          <p:spPr>
            <a:xfrm>
              <a:off x="4705602" y="5900658"/>
              <a:ext cx="3359692" cy="523220"/>
            </a:xfrm>
            <a:prstGeom prst="rect">
              <a:avLst/>
            </a:prstGeom>
          </p:spPr>
          <p:txBody>
            <a:bodyPr wrap="square">
              <a:spAutoFit/>
            </a:bodyPr>
            <a:lstStyle/>
            <a:p>
              <a:pPr algn="ctr"/>
              <a:r>
                <a:rPr lang="zh-CN" altLang="en-US" sz="2800" b="1">
                  <a:solidFill>
                    <a:srgbClr val="872028"/>
                  </a:solidFill>
                  <a:latin typeface="+mj-ea"/>
                  <a:ea typeface="+mj-ea"/>
                </a:rPr>
                <a:t>纯朴真挚人情美</a:t>
              </a:r>
              <a:endParaRPr lang="zh-CN" altLang="en-US" sz="2800" b="1">
                <a:solidFill>
                  <a:srgbClr val="872028"/>
                </a:solidFill>
                <a:latin typeface="+mj-ea"/>
                <a:ea typeface="+mj-ea"/>
              </a:endParaRPr>
            </a:p>
          </p:txBody>
        </p:sp>
        <p:sp>
          <p:nvSpPr>
            <p:cNvPr id="20" name="矩形 19"/>
            <p:cNvSpPr/>
            <p:nvPr/>
          </p:nvSpPr>
          <p:spPr>
            <a:xfrm>
              <a:off x="600804" y="2655619"/>
              <a:ext cx="3038895" cy="523220"/>
            </a:xfrm>
            <a:prstGeom prst="rect">
              <a:avLst/>
            </a:prstGeom>
          </p:spPr>
          <p:txBody>
            <a:bodyPr wrap="square">
              <a:spAutoFit/>
            </a:bodyPr>
            <a:lstStyle/>
            <a:p>
              <a:pPr algn="r"/>
              <a:r>
                <a:rPr lang="zh-CN" altLang="en-US" sz="2800" b="1">
                  <a:solidFill>
                    <a:srgbClr val="872028"/>
                  </a:solidFill>
                  <a:latin typeface="+mj-ea"/>
                  <a:ea typeface="+mj-ea"/>
                </a:rPr>
                <a:t>青山绿水风景美</a:t>
              </a:r>
              <a:endParaRPr lang="zh-CN" altLang="en-US" sz="2800" b="1">
                <a:solidFill>
                  <a:srgbClr val="872028"/>
                </a:solidFill>
                <a:latin typeface="+mj-ea"/>
                <a:ea typeface="+mj-ea"/>
              </a:endParaRPr>
            </a:p>
          </p:txBody>
        </p:sp>
        <p:sp>
          <p:nvSpPr>
            <p:cNvPr id="24" name="矩形 23"/>
            <p:cNvSpPr/>
            <p:nvPr/>
          </p:nvSpPr>
          <p:spPr>
            <a:xfrm>
              <a:off x="8500284" y="2567096"/>
              <a:ext cx="3122755" cy="523220"/>
            </a:xfrm>
            <a:prstGeom prst="rect">
              <a:avLst/>
            </a:prstGeom>
          </p:spPr>
          <p:txBody>
            <a:bodyPr wrap="square">
              <a:spAutoFit/>
            </a:bodyPr>
            <a:lstStyle/>
            <a:p>
              <a:r>
                <a:rPr lang="zh-CN" altLang="en-US" sz="2800" b="1">
                  <a:solidFill>
                    <a:srgbClr val="872028"/>
                  </a:solidFill>
                  <a:latin typeface="+mj-ea"/>
                  <a:ea typeface="+mj-ea"/>
                </a:rPr>
                <a:t>古朴和乐风俗美</a:t>
              </a:r>
              <a:endParaRPr lang="zh-CN" altLang="en-US" sz="2800" b="1">
                <a:solidFill>
                  <a:srgbClr val="872028"/>
                </a:solidFill>
                <a:latin typeface="+mj-ea"/>
                <a:ea typeface="+mj-ea"/>
              </a:endParaRPr>
            </a:p>
          </p:txBody>
        </p:sp>
        <p:sp>
          <p:nvSpPr>
            <p:cNvPr id="26" name="椭圆 25"/>
            <p:cNvSpPr/>
            <p:nvPr/>
          </p:nvSpPr>
          <p:spPr>
            <a:xfrm>
              <a:off x="5062943" y="3342497"/>
              <a:ext cx="2066116" cy="2066116"/>
            </a:xfrm>
            <a:prstGeom prst="ellipse">
              <a:avLst/>
            </a:prstGeom>
            <a:blipFill>
              <a:blip r:embed="rId3"/>
              <a:stretch>
                <a:fillRect/>
              </a:stretch>
            </a:blipFill>
            <a:ln w="76200">
              <a:solidFill>
                <a:srgbClr val="8720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207304" y="1775185"/>
              <a:ext cx="2066116" cy="2066116"/>
            </a:xfrm>
            <a:prstGeom prst="ellipse">
              <a:avLst/>
            </a:prstGeom>
            <a:blipFill>
              <a:blip r:embed="rId4"/>
              <a:stretch>
                <a:fillRect/>
              </a:stretch>
            </a:blipFill>
            <a:ln w="76200">
              <a:solidFill>
                <a:srgbClr val="8720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39" name="直接箭头连接符 38"/>
            <p:cNvCxnSpPr/>
            <p:nvPr/>
          </p:nvCxnSpPr>
          <p:spPr>
            <a:xfrm>
              <a:off x="3639699" y="2917229"/>
              <a:ext cx="468000" cy="0"/>
            </a:xfrm>
            <a:prstGeom prst="straightConnector1">
              <a:avLst/>
            </a:prstGeom>
            <a:ln>
              <a:solidFill>
                <a:srgbClr val="872028"/>
              </a:solidFill>
              <a:tailEnd type="stealth"/>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rot="5400000" flipH="1">
              <a:off x="5862000" y="5666658"/>
              <a:ext cx="468000" cy="0"/>
            </a:xfrm>
            <a:prstGeom prst="straightConnector1">
              <a:avLst/>
            </a:prstGeom>
            <a:ln>
              <a:solidFill>
                <a:srgbClr val="872028"/>
              </a:solidFill>
              <a:tailEnd type="stealt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934326" y="1795648"/>
              <a:ext cx="2066116" cy="2066116"/>
            </a:xfrm>
            <a:prstGeom prst="ellipse">
              <a:avLst/>
            </a:prstGeom>
            <a:blipFill>
              <a:blip r:embed="rId5"/>
              <a:stretch>
                <a:fillRect/>
              </a:stretch>
            </a:blipFill>
            <a:ln w="76200">
              <a:solidFill>
                <a:srgbClr val="8720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箭头连接符 50"/>
            <p:cNvCxnSpPr/>
            <p:nvPr/>
          </p:nvCxnSpPr>
          <p:spPr>
            <a:xfrm flipH="1">
              <a:off x="8065294" y="2828706"/>
              <a:ext cx="468000" cy="0"/>
            </a:xfrm>
            <a:prstGeom prst="straightConnector1">
              <a:avLst/>
            </a:prstGeom>
            <a:ln>
              <a:solidFill>
                <a:srgbClr val="872028"/>
              </a:solidFill>
              <a:tailEnd type="stealth"/>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413519" y="1280784"/>
            <a:ext cx="11521440" cy="584775"/>
          </a:xfrm>
          <a:prstGeom prst="rect">
            <a:avLst/>
          </a:prstGeom>
        </p:spPr>
        <p:txBody>
          <a:bodyPr wrap="square">
            <a:spAutoFit/>
          </a:bodyPr>
          <a:lstStyle/>
          <a:p>
            <a:r>
              <a:rPr lang="zh-CN" altLang="en-US"/>
              <a:t> </a:t>
            </a:r>
            <a:r>
              <a:rPr lang="zh-CN" altLang="en-US" sz="3200" b="1">
                <a:latin typeface="楷体" panose="02010609060101010101" pitchFamily="49" charset="-122"/>
                <a:ea typeface="楷体" panose="02010609060101010101" pitchFamily="49" charset="-122"/>
              </a:rPr>
              <a:t>自读</a:t>
            </a:r>
            <a:r>
              <a:rPr lang="zh-CN" altLang="en-US" sz="3200" b="1" smtClean="0">
                <a:latin typeface="楷体" panose="02010609060101010101" pitchFamily="49" charset="-122"/>
                <a:ea typeface="楷体" panose="02010609060101010101" pitchFamily="49" charset="-122"/>
              </a:rPr>
              <a:t>课文，</a:t>
            </a:r>
            <a:r>
              <a:rPr lang="zh-CN" altLang="en-US" sz="3200" b="1">
                <a:latin typeface="楷体" panose="02010609060101010101" pitchFamily="49" charset="-122"/>
                <a:ea typeface="楷体" panose="02010609060101010101" pitchFamily="49" charset="-122"/>
              </a:rPr>
              <a:t>用心品味小说中自然、纯朴的自然风物和边城人事。</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7" descr="2220b1d4bd3a530406088b7b"/>
          <p:cNvPicPr>
            <a:picLocks noChangeAspect="1"/>
          </p:cNvPicPr>
          <p:nvPr/>
        </p:nvPicPr>
        <p:blipFill>
          <a:blip r:embed="rId2"/>
          <a:stretch>
            <a:fillRect/>
          </a:stretch>
        </p:blipFill>
        <p:spPr>
          <a:xfrm>
            <a:off x="-1" y="0"/>
            <a:ext cx="12194749" cy="6859545"/>
          </a:xfrm>
          <a:prstGeom prst="rect">
            <a:avLst/>
          </a:prstGeom>
          <a:noFill/>
          <a:ln w="9525">
            <a:noFill/>
          </a:ln>
        </p:spPr>
      </p:pic>
      <p:pic>
        <p:nvPicPr>
          <p:cNvPr id="31" name="图片 30"/>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flipH="1">
            <a:off x="701246" y="4994787"/>
            <a:ext cx="2038286" cy="1334658"/>
          </a:xfrm>
          <a:prstGeom prst="rect">
            <a:avLst/>
          </a:prstGeom>
        </p:spPr>
      </p:pic>
      <p:sp>
        <p:nvSpPr>
          <p:cNvPr id="13" name="矩形 12"/>
          <p:cNvSpPr/>
          <p:nvPr/>
        </p:nvSpPr>
        <p:spPr>
          <a:xfrm flipH="1">
            <a:off x="-2750" y="0"/>
            <a:ext cx="9464250" cy="6858000"/>
          </a:xfrm>
          <a:prstGeom prst="rect">
            <a:avLst/>
          </a:prstGeom>
          <a:gradFill flip="none" rotWithShape="1">
            <a:gsLst>
              <a:gs pos="0">
                <a:srgbClr val="872028">
                  <a:alpha val="0"/>
                </a:srgbClr>
              </a:gs>
              <a:gs pos="78000">
                <a:srgbClr val="872028"/>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3"/>
          <p:cNvSpPr/>
          <p:nvPr/>
        </p:nvSpPr>
        <p:spPr>
          <a:xfrm>
            <a:off x="118214" y="1094528"/>
            <a:ext cx="11958320" cy="4108817"/>
          </a:xfrm>
          <a:prstGeom prst="rect">
            <a:avLst/>
          </a:prstGeom>
          <a:noFill/>
          <a:ln w="9525">
            <a:noFill/>
          </a:ln>
        </p:spPr>
        <p:txBody>
          <a:bodyPr wrap="square" anchor="t" anchorCtr="0">
            <a:spAutoFit/>
          </a:bodyP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just">
              <a:lnSpc>
                <a:spcPct val="125000"/>
              </a:lnSpc>
              <a:spcBef>
                <a:spcPct val="50000"/>
              </a:spcBef>
              <a:buClr>
                <a:schemeClr val="hlink"/>
              </a:buClr>
              <a:buSzPct val="65000"/>
              <a:buFont typeface="Wingdings" panose="05000000000000000000" pitchFamily="2" charset="2"/>
            </a:pPr>
            <a:r>
              <a:rPr lang="en-US" altLang="zh-CN" sz="3600" b="1">
                <a:solidFill>
                  <a:schemeClr val="bg1"/>
                </a:solidFill>
                <a:latin typeface="黑体" panose="02010609060101010101" pitchFamily="49" charset="-122"/>
                <a:ea typeface="黑体" panose="02010609060101010101" pitchFamily="49" charset="-122"/>
              </a:rPr>
              <a:t>    </a:t>
            </a:r>
            <a:r>
              <a:rPr lang="zh-CN" altLang="en-US" sz="3600" b="1" smtClean="0">
                <a:solidFill>
                  <a:schemeClr val="bg1"/>
                </a:solidFill>
                <a:latin typeface="黑体" panose="02010609060101010101" pitchFamily="49" charset="-122"/>
                <a:ea typeface="黑体" panose="02010609060101010101" pitchFamily="49" charset="-122"/>
              </a:rPr>
              <a:t>一方</a:t>
            </a:r>
            <a:r>
              <a:rPr lang="zh-CN" altLang="en-US" sz="3600" b="1">
                <a:solidFill>
                  <a:schemeClr val="bg1"/>
                </a:solidFill>
                <a:latin typeface="黑体" panose="02010609060101010101" pitchFamily="49" charset="-122"/>
                <a:ea typeface="黑体" panose="02010609060101010101" pitchFamily="49" charset="-122"/>
              </a:rPr>
              <a:t>水土养育一方人，在这样优美的环境中生活着的人们必然也是与环境相匹配的</a:t>
            </a:r>
            <a:r>
              <a:rPr lang="zh-CN" altLang="en-US" sz="3600" b="1" smtClean="0">
                <a:solidFill>
                  <a:schemeClr val="bg1"/>
                </a:solidFill>
                <a:latin typeface="黑体" panose="02010609060101010101" pitchFamily="49" charset="-122"/>
                <a:ea typeface="黑体" panose="02010609060101010101" pitchFamily="49" charset="-122"/>
              </a:rPr>
              <a:t>。</a:t>
            </a:r>
            <a:endParaRPr lang="en-US" altLang="zh-CN" sz="3600" b="1" smtClean="0">
              <a:solidFill>
                <a:schemeClr val="bg1"/>
              </a:solidFill>
              <a:latin typeface="黑体" panose="02010609060101010101" pitchFamily="49" charset="-122"/>
              <a:ea typeface="黑体" panose="02010609060101010101" pitchFamily="49" charset="-122"/>
            </a:endParaRPr>
          </a:p>
          <a:p>
            <a:pPr algn="just">
              <a:lnSpc>
                <a:spcPct val="125000"/>
              </a:lnSpc>
              <a:spcBef>
                <a:spcPct val="50000"/>
              </a:spcBef>
              <a:buClr>
                <a:schemeClr val="hlink"/>
              </a:buClr>
              <a:buSzPct val="65000"/>
              <a:buFont typeface="Wingdings" panose="05000000000000000000" pitchFamily="2" charset="2"/>
            </a:pPr>
            <a:r>
              <a:rPr lang="en-US" altLang="zh-CN" sz="3600" b="1">
                <a:solidFill>
                  <a:schemeClr val="bg1"/>
                </a:solidFill>
                <a:latin typeface="黑体" panose="02010609060101010101" pitchFamily="49" charset="-122"/>
                <a:ea typeface="黑体" panose="02010609060101010101" pitchFamily="49" charset="-122"/>
              </a:rPr>
              <a:t> </a:t>
            </a:r>
            <a:r>
              <a:rPr lang="en-US" altLang="zh-CN" sz="3600" b="1" smtClean="0">
                <a:solidFill>
                  <a:schemeClr val="bg1"/>
                </a:solidFill>
                <a:latin typeface="黑体" panose="02010609060101010101" pitchFamily="49" charset="-122"/>
                <a:ea typeface="黑体" panose="02010609060101010101" pitchFamily="49" charset="-122"/>
              </a:rPr>
              <a:t>   </a:t>
            </a:r>
            <a:r>
              <a:rPr lang="zh-CN" altLang="en-US" sz="3600" b="1" smtClean="0">
                <a:solidFill>
                  <a:schemeClr val="bg1"/>
                </a:solidFill>
                <a:latin typeface="黑体" panose="02010609060101010101" pitchFamily="49" charset="-122"/>
                <a:ea typeface="黑体" panose="02010609060101010101" pitchFamily="49" charset="-122"/>
              </a:rPr>
              <a:t>边城</a:t>
            </a:r>
            <a:r>
              <a:rPr lang="zh-CN" altLang="en-US" sz="3600" b="1">
                <a:solidFill>
                  <a:schemeClr val="bg1"/>
                </a:solidFill>
                <a:latin typeface="黑体" panose="02010609060101010101" pitchFamily="49" charset="-122"/>
                <a:ea typeface="黑体" panose="02010609060101010101" pitchFamily="49" charset="-122"/>
              </a:rPr>
              <a:t>人民是“一群未被近代文明污染”的善良人，他们身上都充满着人情味和闪耀着人性美的光辉</a:t>
            </a:r>
            <a:r>
              <a:rPr lang="zh-CN" altLang="en-US" sz="3600" b="1" smtClean="0">
                <a:solidFill>
                  <a:schemeClr val="bg1"/>
                </a:solidFill>
                <a:latin typeface="黑体" panose="02010609060101010101" pitchFamily="49" charset="-122"/>
                <a:ea typeface="黑体" panose="02010609060101010101" pitchFamily="49" charset="-122"/>
              </a:rPr>
              <a:t>。</a:t>
            </a:r>
            <a:endParaRPr lang="en-US" altLang="zh-CN" sz="3600" b="1" smtClean="0">
              <a:solidFill>
                <a:schemeClr val="bg1"/>
              </a:solidFill>
              <a:latin typeface="黑体" panose="02010609060101010101" pitchFamily="49" charset="-122"/>
              <a:ea typeface="黑体" panose="02010609060101010101" pitchFamily="49" charset="-122"/>
            </a:endParaRPr>
          </a:p>
          <a:p>
            <a:pPr algn="just">
              <a:lnSpc>
                <a:spcPct val="125000"/>
              </a:lnSpc>
              <a:spcBef>
                <a:spcPct val="50000"/>
              </a:spcBef>
              <a:buClr>
                <a:schemeClr val="hlink"/>
              </a:buClr>
              <a:buSzPct val="65000"/>
              <a:buFont typeface="Wingdings" panose="05000000000000000000" pitchFamily="2" charset="2"/>
            </a:pPr>
            <a:r>
              <a:rPr lang="en-US" altLang="zh-CN" sz="3600" b="1">
                <a:solidFill>
                  <a:schemeClr val="bg1"/>
                </a:solidFill>
                <a:latin typeface="黑体" panose="02010609060101010101" pitchFamily="49" charset="-122"/>
                <a:ea typeface="黑体" panose="02010609060101010101" pitchFamily="49" charset="-122"/>
              </a:rPr>
              <a:t> </a:t>
            </a:r>
            <a:r>
              <a:rPr lang="en-US" altLang="zh-CN" sz="3600" b="1" smtClean="0">
                <a:solidFill>
                  <a:schemeClr val="bg1"/>
                </a:solidFill>
                <a:latin typeface="黑体" panose="02010609060101010101" pitchFamily="49" charset="-122"/>
                <a:ea typeface="黑体" panose="02010609060101010101" pitchFamily="49" charset="-122"/>
              </a:rPr>
              <a:t>   </a:t>
            </a:r>
            <a:r>
              <a:rPr lang="zh-CN" altLang="en-US" sz="3600" b="1" smtClean="0">
                <a:solidFill>
                  <a:schemeClr val="bg1"/>
                </a:solidFill>
                <a:latin typeface="黑体" panose="02010609060101010101" pitchFamily="49" charset="-122"/>
                <a:ea typeface="黑体" panose="02010609060101010101" pitchFamily="49" charset="-122"/>
              </a:rPr>
              <a:t>请</a:t>
            </a:r>
            <a:r>
              <a:rPr lang="zh-CN" altLang="en-US" sz="3600" b="1">
                <a:solidFill>
                  <a:schemeClr val="bg1"/>
                </a:solidFill>
                <a:latin typeface="黑体" panose="02010609060101010101" pitchFamily="49" charset="-122"/>
                <a:ea typeface="黑体" panose="02010609060101010101" pitchFamily="49" charset="-122"/>
              </a:rPr>
              <a:t>分析请赏析翠翠、傩送和祖父的形象，感受人性美。</a:t>
            </a:r>
            <a:endParaRPr lang="zh-CN" altLang="en-US" sz="3600" b="1">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Picture 4" descr="86878-382-2007712775435969"/>
          <p:cNvPicPr>
            <a:picLocks noChangeAspect="1" noChangeArrowheads="1"/>
          </p:cNvPicPr>
          <p:nvPr/>
        </p:nvPicPr>
        <p:blipFill>
          <a:blip r:embed="rId2">
            <a:extLst>
              <a:ext uri="{28A0092B-C50C-407E-A947-70E740481C1C}">
                <a14:useLocalDpi xmlns:a14="http://schemas.microsoft.com/office/drawing/2010/main" val="0"/>
              </a:ext>
            </a:extLst>
          </a:blip>
          <a:srcRect b="2477"/>
          <a:stretch>
            <a:fillRect/>
          </a:stretch>
        </p:blipFill>
        <p:spPr bwMode="auto">
          <a:xfrm>
            <a:off x="1102785" y="908051"/>
            <a:ext cx="4881033" cy="520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6"/>
          <p:cNvSpPr txBox="1">
            <a:spLocks noChangeArrowheads="1"/>
          </p:cNvSpPr>
          <p:nvPr/>
        </p:nvSpPr>
        <p:spPr bwMode="auto">
          <a:xfrm>
            <a:off x="6671734" y="2205038"/>
            <a:ext cx="4512733"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sz="3200" b="1">
                <a:solidFill>
                  <a:srgbClr val="000099"/>
                </a:solidFill>
                <a:latin typeface="Times New Roman" panose="02020603050405020304" pitchFamily="18" charset="0"/>
                <a:ea typeface="楷体_GB2312" pitchFamily="49" charset="-122"/>
              </a:rPr>
              <a:t>那些青山绿水中的</a:t>
            </a:r>
            <a:r>
              <a:rPr kumimoji="1" lang="en-US" altLang="zh-CN" sz="3200" b="1">
                <a:solidFill>
                  <a:srgbClr val="000099"/>
                </a:solidFill>
                <a:latin typeface="Times New Roman" panose="02020603050405020304" pitchFamily="18" charset="0"/>
                <a:ea typeface="楷体_GB2312" pitchFamily="49" charset="-122"/>
              </a:rPr>
              <a:t>……</a:t>
            </a:r>
            <a:endParaRPr kumimoji="1" lang="en-US" altLang="zh-CN" sz="3200" b="1">
              <a:solidFill>
                <a:srgbClr val="000099"/>
              </a:solidFill>
              <a:latin typeface="Times New Roman" panose="02020603050405020304" pitchFamily="18" charset="0"/>
              <a:ea typeface="楷体_GB2312" pitchFamily="49" charset="-122"/>
            </a:endParaRPr>
          </a:p>
          <a:p>
            <a:pPr algn="ctr" eaLnBrk="1" hangingPunct="1"/>
            <a:endParaRPr kumimoji="1" lang="en-US" altLang="zh-CN" sz="3200" b="1">
              <a:solidFill>
                <a:srgbClr val="000099"/>
              </a:solidFill>
              <a:latin typeface="Times New Roman" panose="02020603050405020304" pitchFamily="18" charset="0"/>
              <a:ea typeface="楷体_GB2312" pitchFamily="49" charset="-122"/>
            </a:endParaRPr>
          </a:p>
          <a:p>
            <a:pPr algn="ctr" eaLnBrk="1" hangingPunct="1"/>
            <a:r>
              <a:rPr kumimoji="1" lang="zh-CN" altLang="en-US" sz="3200" b="1">
                <a:solidFill>
                  <a:srgbClr val="000099"/>
                </a:solidFill>
                <a:latin typeface="Times New Roman" panose="02020603050405020304" pitchFamily="18" charset="0"/>
                <a:ea typeface="楷体_GB2312" pitchFamily="49" charset="-122"/>
              </a:rPr>
              <a:t>天真纯洁的少女</a:t>
            </a:r>
            <a:endParaRPr kumimoji="1" lang="zh-CN" altLang="en-US" sz="3200" b="1">
              <a:solidFill>
                <a:srgbClr val="000099"/>
              </a:solidFill>
              <a:latin typeface="Times New Roman" panose="02020603050405020304" pitchFamily="18" charset="0"/>
              <a:ea typeface="楷体_GB2312" pitchFamily="49" charset="-122"/>
            </a:endParaRPr>
          </a:p>
          <a:p>
            <a:pPr algn="ctr" eaLnBrk="1" hangingPunct="1"/>
            <a:endParaRPr kumimoji="1" lang="zh-CN" altLang="en-US" sz="3200" b="1">
              <a:solidFill>
                <a:srgbClr val="000099"/>
              </a:solidFill>
              <a:latin typeface="Times New Roman" panose="02020603050405020304" pitchFamily="18" charset="0"/>
              <a:ea typeface="楷体_GB2312" pitchFamily="49" charset="-122"/>
            </a:endParaRPr>
          </a:p>
          <a:p>
            <a:pPr algn="ctr" eaLnBrk="1" hangingPunct="1"/>
            <a:r>
              <a:rPr kumimoji="1" lang="zh-CN" altLang="en-US" sz="3200" b="1">
                <a:solidFill>
                  <a:srgbClr val="000099"/>
                </a:solidFill>
                <a:latin typeface="Times New Roman" panose="02020603050405020304" pitchFamily="18" charset="0"/>
                <a:ea typeface="楷体_GB2312" pitchFamily="49" charset="-122"/>
              </a:rPr>
              <a:t>饱经沧桑的老人</a:t>
            </a:r>
            <a:endParaRPr kumimoji="1" lang="zh-CN" altLang="en-US" sz="3200" b="1">
              <a:solidFill>
                <a:srgbClr val="000099"/>
              </a:solidFill>
              <a:latin typeface="Times New Roman" panose="02020603050405020304" pitchFamily="18" charset="0"/>
              <a:ea typeface="楷体_GB2312" pitchFamily="49" charset="-122"/>
            </a:endParaRPr>
          </a:p>
          <a:p>
            <a:pPr algn="ctr" eaLnBrk="1" hangingPunct="1"/>
            <a:endParaRPr kumimoji="1" lang="zh-CN" altLang="en-US" sz="3200" b="1">
              <a:solidFill>
                <a:srgbClr val="000099"/>
              </a:solidFill>
              <a:latin typeface="Times New Roman" panose="02020603050405020304" pitchFamily="18" charset="0"/>
              <a:ea typeface="楷体_GB2312" pitchFamily="49" charset="-122"/>
            </a:endParaRPr>
          </a:p>
          <a:p>
            <a:pPr algn="ctr" eaLnBrk="1" hangingPunct="1"/>
            <a:r>
              <a:rPr kumimoji="1" lang="zh-CN" altLang="en-US" sz="3200" b="1">
                <a:solidFill>
                  <a:srgbClr val="000099"/>
                </a:solidFill>
                <a:latin typeface="Times New Roman" panose="02020603050405020304" pitchFamily="18" charset="0"/>
                <a:ea typeface="楷体_GB2312" pitchFamily="49" charset="-122"/>
              </a:rPr>
              <a:t>真挚善良的少年</a:t>
            </a:r>
            <a:endParaRPr kumimoji="1" lang="zh-CN" altLang="en-US" sz="3200" b="1">
              <a:solidFill>
                <a:srgbClr val="000099"/>
              </a:solidFill>
              <a:latin typeface="Times New Roman" panose="02020603050405020304" pitchFamily="18" charset="0"/>
              <a:ea typeface="楷体_GB2312" pitchFamily="49" charset="-122"/>
            </a:endParaRPr>
          </a:p>
          <a:p>
            <a:pPr algn="ctr" eaLnBrk="1" hangingPunct="1"/>
            <a:r>
              <a:rPr kumimoji="1" lang="en-US" altLang="zh-CN" sz="3200" b="1">
                <a:solidFill>
                  <a:srgbClr val="000099"/>
                </a:solidFill>
                <a:latin typeface="Times New Roman" panose="02020603050405020304" pitchFamily="18" charset="0"/>
                <a:ea typeface="楷体_GB2312" pitchFamily="49" charset="-122"/>
              </a:rPr>
              <a:t>……</a:t>
            </a:r>
            <a:endParaRPr kumimoji="1" lang="en-US" altLang="zh-CN" sz="3200" b="1">
              <a:solidFill>
                <a:srgbClr val="000099"/>
              </a:solidFill>
              <a:latin typeface="Times New Roman" panose="02020603050405020304" pitchFamily="18" charset="0"/>
              <a:ea typeface="楷体_GB2312" pitchFamily="49" charset="-122"/>
            </a:endParaRPr>
          </a:p>
        </p:txBody>
      </p:sp>
      <p:sp>
        <p:nvSpPr>
          <p:cNvPr id="51207" name="Text Box 7"/>
          <p:cNvSpPr txBox="1">
            <a:spLocks noChangeArrowheads="1"/>
          </p:cNvSpPr>
          <p:nvPr/>
        </p:nvSpPr>
        <p:spPr bwMode="auto">
          <a:xfrm>
            <a:off x="6915573" y="620713"/>
            <a:ext cx="35085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lang="en-US" altLang="zh-CN" sz="4000">
                <a:solidFill>
                  <a:srgbClr val="000099"/>
                </a:solidFill>
                <a:ea typeface="方正大黑简体" pitchFamily="2" charset="-122"/>
              </a:rPr>
              <a:t>【</a:t>
            </a:r>
            <a:r>
              <a:rPr lang="zh-CN" altLang="en-US" sz="4000" b="1">
                <a:solidFill>
                  <a:srgbClr val="000099"/>
                </a:solidFill>
                <a:effectLst>
                  <a:outerShdw blurRad="38100" dist="38100" dir="2700000" algn="tl">
                    <a:srgbClr val="C0C0C0"/>
                  </a:outerShdw>
                </a:effectLst>
                <a:ea typeface="黑体" panose="02010609060101010101" pitchFamily="49" charset="-122"/>
              </a:rPr>
              <a:t>人物分析</a:t>
            </a:r>
            <a:r>
              <a:rPr lang="en-US" altLang="zh-CN" sz="4000">
                <a:solidFill>
                  <a:srgbClr val="000099"/>
                </a:solidFill>
                <a:ea typeface="方正大黑简体" pitchFamily="2" charset="-122"/>
              </a:rPr>
              <a:t>】</a:t>
            </a:r>
            <a:endParaRPr lang="en-US" altLang="zh-CN" sz="4000">
              <a:solidFill>
                <a:srgbClr val="000099"/>
              </a:solidFill>
              <a:ea typeface="方正大黑简体"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2" y="1"/>
            <a:ext cx="12192002" cy="6858000"/>
          </a:xfrm>
          <a:prstGeom prst="rect">
            <a:avLst/>
          </a:prstGeom>
        </p:spPr>
      </p:pic>
      <p:grpSp>
        <p:nvGrpSpPr>
          <p:cNvPr id="15" name="组合 14"/>
          <p:cNvGrpSpPr/>
          <p:nvPr/>
        </p:nvGrpSpPr>
        <p:grpSpPr>
          <a:xfrm>
            <a:off x="695326" y="495935"/>
            <a:ext cx="4998438" cy="646331"/>
            <a:chOff x="695326" y="495935"/>
            <a:chExt cx="4998438" cy="646331"/>
          </a:xfrm>
        </p:grpSpPr>
        <p:sp>
          <p:nvSpPr>
            <p:cNvPr id="16" name="文本框 15"/>
            <p:cNvSpPr txBox="1"/>
            <p:nvPr/>
          </p:nvSpPr>
          <p:spPr>
            <a:xfrm>
              <a:off x="892450" y="495935"/>
              <a:ext cx="4801314" cy="646331"/>
            </a:xfrm>
            <a:prstGeom prst="rect">
              <a:avLst/>
            </a:prstGeom>
            <a:noFill/>
          </p:spPr>
          <p:txBody>
            <a:bodyPr wrap="none" rtlCol="0">
              <a:spAutoFit/>
            </a:bodyPr>
            <a:lstStyle/>
            <a:p>
              <a:r>
                <a:rPr lang="zh-CN" altLang="en-US" sz="3600" b="1">
                  <a:solidFill>
                    <a:srgbClr val="872028"/>
                  </a:solidFill>
                  <a:latin typeface="+mj-ea"/>
                  <a:ea typeface="+mj-ea"/>
                </a:rPr>
                <a:t>翠翠是怎样的女孩儿？</a:t>
              </a:r>
              <a:endParaRPr lang="zh-CN" altLang="en-US" sz="3600" b="1">
                <a:solidFill>
                  <a:srgbClr val="872028"/>
                </a:solidFill>
                <a:latin typeface="+mj-ea"/>
                <a:ea typeface="+mj-ea"/>
              </a:endParaRPr>
            </a:p>
          </p:txBody>
        </p:sp>
        <p:sp>
          <p:nvSpPr>
            <p:cNvPr id="17" name="矩形 16"/>
            <p:cNvSpPr/>
            <p:nvPr/>
          </p:nvSpPr>
          <p:spPr>
            <a:xfrm>
              <a:off x="695326" y="557490"/>
              <a:ext cx="197124" cy="584776"/>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grpSp>
        <p:nvGrpSpPr>
          <p:cNvPr id="7" name="组合 6"/>
          <p:cNvGrpSpPr/>
          <p:nvPr/>
        </p:nvGrpSpPr>
        <p:grpSpPr>
          <a:xfrm>
            <a:off x="695324" y="1754444"/>
            <a:ext cx="10801349" cy="4127468"/>
            <a:chOff x="695324" y="1576644"/>
            <a:chExt cx="10801349" cy="4127468"/>
          </a:xfrm>
        </p:grpSpPr>
        <p:pic>
          <p:nvPicPr>
            <p:cNvPr id="11" name="图片 10"/>
            <p:cNvPicPr>
              <a:picLocks noChangeAspect="1"/>
            </p:cNvPicPr>
            <p:nvPr/>
          </p:nvPicPr>
          <p:blipFill>
            <a:blip r:embed="rId3"/>
            <a:stretch>
              <a:fillRect/>
            </a:stretch>
          </p:blipFill>
          <p:spPr>
            <a:xfrm>
              <a:off x="695324" y="1576644"/>
              <a:ext cx="10801349" cy="4062182"/>
            </a:xfrm>
            <a:prstGeom prst="rect">
              <a:avLst/>
            </a:prstGeom>
            <a:ln>
              <a:solidFill>
                <a:srgbClr val="872028"/>
              </a:solidFill>
            </a:ln>
          </p:spPr>
        </p:pic>
        <p:grpSp>
          <p:nvGrpSpPr>
            <p:cNvPr id="6" name="组合 5"/>
            <p:cNvGrpSpPr/>
            <p:nvPr/>
          </p:nvGrpSpPr>
          <p:grpSpPr>
            <a:xfrm>
              <a:off x="695324" y="5113338"/>
              <a:ext cx="10801349" cy="590774"/>
              <a:chOff x="695324" y="5113338"/>
              <a:chExt cx="10801349" cy="590774"/>
            </a:xfrm>
          </p:grpSpPr>
          <p:sp>
            <p:nvSpPr>
              <p:cNvPr id="4" name="矩形 3"/>
              <p:cNvSpPr/>
              <p:nvPr/>
            </p:nvSpPr>
            <p:spPr>
              <a:xfrm>
                <a:off x="695324" y="5113338"/>
                <a:ext cx="10801349" cy="525488"/>
              </a:xfrm>
              <a:prstGeom prst="rect">
                <a:avLst/>
              </a:prstGeom>
              <a:solidFill>
                <a:srgbClr val="87202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25597" y="5119337"/>
                <a:ext cx="8940804" cy="584775"/>
              </a:xfrm>
              <a:prstGeom prst="rect">
                <a:avLst/>
              </a:prstGeom>
              <a:noFill/>
            </p:spPr>
            <p:txBody>
              <a:bodyPr wrap="square" rtlCol="0">
                <a:spAutoFit/>
              </a:bodyPr>
              <a:lstStyle/>
              <a:p>
                <a:pPr algn="dist"/>
                <a:r>
                  <a:rPr lang="zh-CN" altLang="en-US" sz="3200" b="1" smtClean="0">
                    <a:solidFill>
                      <a:schemeClr val="bg1"/>
                    </a:solidFill>
                    <a:latin typeface="+mj-ea"/>
                    <a:ea typeface="+mj-ea"/>
                    <a:sym typeface="+mn-ea"/>
                  </a:rPr>
                  <a:t>仔细阅读第四部分</a:t>
                </a:r>
                <a:endParaRPr lang="zh-CN" altLang="en-US" sz="3200" b="1">
                  <a:solidFill>
                    <a:schemeClr val="bg1"/>
                  </a:solidFill>
                  <a:latin typeface="+mj-ea"/>
                  <a:ea typeface="+mj-ea"/>
                </a:endParaRPr>
              </a:p>
            </p:txBody>
          </p:sp>
        </p:grpSp>
      </p:gr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75566" y="1513973"/>
            <a:ext cx="3883968" cy="3886200"/>
            <a:chOff x="1436216" y="1104900"/>
            <a:chExt cx="3883968" cy="3886200"/>
          </a:xfrm>
        </p:grpSpPr>
        <p:pic>
          <p:nvPicPr>
            <p:cNvPr id="8" name="图片 7"/>
            <p:cNvPicPr>
              <a:picLocks noChangeAspect="1"/>
            </p:cNvPicPr>
            <p:nvPr/>
          </p:nvPicPr>
          <p:blipFill>
            <a:blip r:embed="rId2"/>
            <a:stretch>
              <a:fillRect/>
            </a:stretch>
          </p:blipFill>
          <p:spPr>
            <a:xfrm>
              <a:off x="1436216" y="1104900"/>
              <a:ext cx="3883968" cy="3886200"/>
            </a:xfrm>
            <a:prstGeom prst="rect">
              <a:avLst/>
            </a:prstGeom>
          </p:spPr>
        </p:pic>
        <p:sp>
          <p:nvSpPr>
            <p:cNvPr id="11" name="椭圆 10"/>
            <p:cNvSpPr/>
            <p:nvPr/>
          </p:nvSpPr>
          <p:spPr>
            <a:xfrm>
              <a:off x="1790700" y="1459384"/>
              <a:ext cx="3175000" cy="3175000"/>
            </a:xfrm>
            <a:prstGeom prst="ellipse">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39726" y="218493"/>
            <a:ext cx="2681283" cy="769440"/>
            <a:chOff x="695326" y="536798"/>
            <a:chExt cx="2266709" cy="441493"/>
          </a:xfrm>
        </p:grpSpPr>
        <p:sp>
          <p:nvSpPr>
            <p:cNvPr id="16" name="文本框 15"/>
            <p:cNvSpPr txBox="1"/>
            <p:nvPr/>
          </p:nvSpPr>
          <p:spPr>
            <a:xfrm>
              <a:off x="892450" y="536798"/>
              <a:ext cx="2069585" cy="441493"/>
            </a:xfrm>
            <a:prstGeom prst="rect">
              <a:avLst/>
            </a:prstGeom>
            <a:noFill/>
          </p:spPr>
          <p:txBody>
            <a:bodyPr wrap="none" rtlCol="0">
              <a:spAutoFit/>
            </a:bodyPr>
            <a:lstStyle/>
            <a:p>
              <a:r>
                <a:rPr lang="zh-CN" altLang="en-US" sz="4400" b="1" smtClean="0">
                  <a:solidFill>
                    <a:srgbClr val="872028"/>
                  </a:solidFill>
                  <a:latin typeface="+mj-ea"/>
                  <a:ea typeface="+mj-ea"/>
                </a:rPr>
                <a:t>走近作者</a:t>
              </a:r>
              <a:endParaRPr lang="zh-CN" altLang="en-US" sz="4400" b="1">
                <a:solidFill>
                  <a:srgbClr val="872028"/>
                </a:solidFill>
                <a:latin typeface="+mj-ea"/>
                <a:ea typeface="+mj-ea"/>
              </a:endParaRPr>
            </a:p>
          </p:txBody>
        </p:sp>
        <p:sp>
          <p:nvSpPr>
            <p:cNvPr id="18" name="矩形 17"/>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6005985" y="726323"/>
            <a:ext cx="4312399" cy="584775"/>
          </a:xfrm>
          <a:prstGeom prst="rect">
            <a:avLst/>
          </a:prstGeom>
        </p:spPr>
        <p:txBody>
          <a:bodyPr wrap="none">
            <a:spAutoFit/>
          </a:bodyPr>
          <a:lstStyle/>
          <a:p>
            <a:r>
              <a:rPr lang="zh-CN" altLang="en-US" sz="3200" b="1">
                <a:solidFill>
                  <a:srgbClr val="872028"/>
                </a:solidFill>
                <a:latin typeface="黑体" panose="02010609060101010101" pitchFamily="49" charset="-122"/>
                <a:ea typeface="黑体" panose="02010609060101010101" pitchFamily="49" charset="-122"/>
              </a:rPr>
              <a:t>沈从文（</a:t>
            </a:r>
            <a:r>
              <a:rPr lang="en-US" altLang="zh-CN" sz="3200" b="1">
                <a:solidFill>
                  <a:srgbClr val="872028"/>
                </a:solidFill>
                <a:latin typeface="黑体" panose="02010609060101010101" pitchFamily="49" charset="-122"/>
                <a:ea typeface="黑体" panose="02010609060101010101" pitchFamily="49" charset="-122"/>
              </a:rPr>
              <a:t>1902--1988</a:t>
            </a:r>
            <a:r>
              <a:rPr lang="zh-CN" altLang="en-US" sz="3200" b="1">
                <a:solidFill>
                  <a:srgbClr val="872028"/>
                </a:solidFill>
                <a:latin typeface="黑体" panose="02010609060101010101" pitchFamily="49" charset="-122"/>
                <a:ea typeface="黑体" panose="02010609060101010101" pitchFamily="49" charset="-122"/>
              </a:rPr>
              <a:t>）</a:t>
            </a:r>
            <a:endParaRPr lang="zh-CN" altLang="en-US" sz="2800" b="1">
              <a:solidFill>
                <a:srgbClr val="872028"/>
              </a:solidFill>
              <a:latin typeface="黑体" panose="02010609060101010101" pitchFamily="49" charset="-122"/>
              <a:ea typeface="黑体" panose="02010609060101010101" pitchFamily="49" charset="-122"/>
            </a:endParaRPr>
          </a:p>
        </p:txBody>
      </p:sp>
      <p:grpSp>
        <p:nvGrpSpPr>
          <p:cNvPr id="36" name="组合 35"/>
          <p:cNvGrpSpPr/>
          <p:nvPr/>
        </p:nvGrpSpPr>
        <p:grpSpPr>
          <a:xfrm>
            <a:off x="4128018" y="1341711"/>
            <a:ext cx="7945121" cy="4934981"/>
            <a:chOff x="4989985" y="2254885"/>
            <a:chExt cx="6152205" cy="5322451"/>
          </a:xfrm>
        </p:grpSpPr>
        <p:sp>
          <p:nvSpPr>
            <p:cNvPr id="17" name="Text Box 8"/>
            <p:cNvSpPr txBox="1"/>
            <p:nvPr/>
          </p:nvSpPr>
          <p:spPr>
            <a:xfrm>
              <a:off x="4989985" y="2254885"/>
              <a:ext cx="6130971" cy="1493738"/>
            </a:xfrm>
            <a:prstGeom prst="rect">
              <a:avLst/>
            </a:prstGeom>
            <a:noFill/>
            <a:ln w="9525">
              <a:noFill/>
            </a:ln>
          </p:spPr>
          <p:txBody>
            <a:bodyPr wrap="square">
              <a:spAutoFit/>
            </a:bodyPr>
            <a:lstStyle/>
            <a:p>
              <a:pPr algn="just">
                <a:lnSpc>
                  <a:spcPct val="150000"/>
                </a:lnSpc>
                <a:spcBef>
                  <a:spcPct val="50000"/>
                </a:spcBef>
              </a:pPr>
              <a:r>
                <a:rPr lang="zh-CN" altLang="en-US" sz="2800" b="1">
                  <a:solidFill>
                    <a:schemeClr val="tx1">
                      <a:lumMod val="85000"/>
                      <a:lumOff val="15000"/>
                    </a:schemeClr>
                  </a:solidFill>
                  <a:latin typeface="黑体" panose="02010609060101010101" pitchFamily="49" charset="-122"/>
                  <a:ea typeface="黑体" panose="02010609060101010101" pitchFamily="49" charset="-122"/>
                </a:rPr>
                <a:t>原名沈岳焕，湖南凤凰人，现代小说家、散文家、文物研究家，“京派作家群”发起人。</a:t>
              </a:r>
              <a:endParaRPr lang="en-US" altLang="zh-CN" sz="2800" b="1">
                <a:solidFill>
                  <a:schemeClr val="tx1">
                    <a:lumMod val="85000"/>
                    <a:lumOff val="15000"/>
                  </a:schemeClr>
                </a:solidFill>
                <a:latin typeface="黑体" panose="02010609060101010101" pitchFamily="49" charset="-122"/>
                <a:ea typeface="黑体" panose="02010609060101010101" pitchFamily="49" charset="-122"/>
              </a:endParaRPr>
            </a:p>
          </p:txBody>
        </p:sp>
        <p:sp>
          <p:nvSpPr>
            <p:cNvPr id="24" name="矩形 23"/>
            <p:cNvSpPr/>
            <p:nvPr/>
          </p:nvSpPr>
          <p:spPr>
            <a:xfrm>
              <a:off x="4989985" y="3760008"/>
              <a:ext cx="6152205" cy="3817328"/>
            </a:xfrm>
            <a:prstGeom prst="rect">
              <a:avLst/>
            </a:prstGeom>
          </p:spPr>
          <p:txBody>
            <a:bodyPr wrap="square">
              <a:spAutoFit/>
            </a:bodyPr>
            <a:lstStyle/>
            <a:p>
              <a:pPr lvl="0" algn="just">
                <a:lnSpc>
                  <a:spcPct val="150000"/>
                </a:lnSpc>
                <a:spcBef>
                  <a:spcPct val="50000"/>
                </a:spcBef>
              </a:pPr>
              <a:r>
                <a:rPr lang="zh-CN" altLang="en-US" sz="2800" b="1">
                  <a:solidFill>
                    <a:schemeClr val="tx1">
                      <a:lumMod val="85000"/>
                      <a:lumOff val="15000"/>
                    </a:schemeClr>
                  </a:solidFill>
                  <a:latin typeface="黑体" panose="02010609060101010101" pitchFamily="49" charset="-122"/>
                  <a:ea typeface="黑体" panose="02010609060101010101" pitchFamily="49" charset="-122"/>
                </a:rPr>
                <a:t>其小说大多</a:t>
              </a:r>
              <a:r>
                <a:rPr lang="zh-CN" altLang="en-US" sz="2800" b="1">
                  <a:solidFill>
                    <a:srgbClr val="FF0000"/>
                  </a:solidFill>
                  <a:latin typeface="黑体" panose="02010609060101010101" pitchFamily="49" charset="-122"/>
                  <a:ea typeface="黑体" panose="02010609060101010101" pitchFamily="49" charset="-122"/>
                </a:rPr>
                <a:t>以湘西生活为背景，熔生动丰富的社会风俗画和优美清新的风情风景画为一炉</a:t>
              </a:r>
              <a:r>
                <a:rPr lang="zh-CN" altLang="en-US" sz="2800">
                  <a:solidFill>
                    <a:srgbClr val="FF0000"/>
                  </a:solidFill>
                  <a:latin typeface="黑体" panose="02010609060101010101" pitchFamily="49" charset="-122"/>
                  <a:ea typeface="黑体" panose="02010609060101010101" pitchFamily="49" charset="-122"/>
                </a:rPr>
                <a:t>，</a:t>
              </a:r>
              <a:r>
                <a:rPr lang="zh-CN" altLang="en-US" sz="2800" b="1">
                  <a:solidFill>
                    <a:schemeClr val="tx1">
                      <a:lumMod val="85000"/>
                      <a:lumOff val="15000"/>
                    </a:schemeClr>
                  </a:solidFill>
                  <a:latin typeface="黑体" panose="02010609060101010101" pitchFamily="49" charset="-122"/>
                  <a:ea typeface="黑体" panose="02010609060101010101" pitchFamily="49" charset="-122"/>
                </a:rPr>
                <a:t>展示人性的粗犷强悍，民俗的淳厚善良，使作品充溢着浓郁的乡土气息和返璞归真的牧歌情调</a:t>
              </a:r>
              <a:r>
                <a:rPr lang="zh-CN" altLang="en-US" sz="2800" b="1" smtClean="0">
                  <a:solidFill>
                    <a:schemeClr val="tx1">
                      <a:lumMod val="85000"/>
                      <a:lumOff val="15000"/>
                    </a:schemeClr>
                  </a:solidFill>
                  <a:latin typeface="黑体" panose="02010609060101010101" pitchFamily="49" charset="-122"/>
                  <a:ea typeface="黑体" panose="02010609060101010101" pitchFamily="49" charset="-122"/>
                </a:rPr>
                <a:t>。</a:t>
              </a:r>
              <a:endParaRPr lang="en-US" altLang="zh-CN" sz="2800" b="1">
                <a:solidFill>
                  <a:schemeClr val="tx1">
                    <a:lumMod val="85000"/>
                    <a:lumOff val="15000"/>
                  </a:schemeClr>
                </a:solidFill>
                <a:latin typeface="黑体" panose="02010609060101010101" pitchFamily="49" charset="-122"/>
                <a:ea typeface="黑体" panose="02010609060101010101" pitchFamily="49" charset="-122"/>
              </a:endParaRPr>
            </a:p>
            <a:p>
              <a:pPr lvl="0" algn="just">
                <a:lnSpc>
                  <a:spcPct val="150000"/>
                </a:lnSpc>
                <a:spcBef>
                  <a:spcPct val="50000"/>
                </a:spcBef>
              </a:pPr>
              <a:r>
                <a:rPr lang="en-US" altLang="zh-CN" sz="2800" b="1" smtClean="0">
                  <a:solidFill>
                    <a:schemeClr val="tx1">
                      <a:lumMod val="85000"/>
                      <a:lumOff val="15000"/>
                    </a:schemeClr>
                  </a:solidFill>
                  <a:latin typeface="黑体" panose="02010609060101010101" pitchFamily="49" charset="-122"/>
                  <a:ea typeface="黑体" panose="02010609060101010101" pitchFamily="49" charset="-122"/>
                </a:rPr>
                <a:t>《</a:t>
              </a:r>
              <a:r>
                <a:rPr lang="zh-CN" altLang="en-US" sz="2800" b="1" smtClean="0">
                  <a:solidFill>
                    <a:schemeClr val="tx1">
                      <a:lumMod val="85000"/>
                      <a:lumOff val="15000"/>
                    </a:schemeClr>
                  </a:solidFill>
                  <a:latin typeface="黑体" panose="02010609060101010101" pitchFamily="49" charset="-122"/>
                  <a:ea typeface="黑体" panose="02010609060101010101" pitchFamily="49" charset="-122"/>
                </a:rPr>
                <a:t>丈夫</a:t>
              </a:r>
              <a:r>
                <a:rPr lang="en-US" altLang="zh-CN" sz="2800" b="1" smtClean="0">
                  <a:solidFill>
                    <a:schemeClr val="tx1">
                      <a:lumMod val="85000"/>
                      <a:lumOff val="15000"/>
                    </a:schemeClr>
                  </a:solidFill>
                  <a:latin typeface="黑体" panose="02010609060101010101" pitchFamily="49" charset="-122"/>
                  <a:ea typeface="黑体" panose="02010609060101010101" pitchFamily="49" charset="-122"/>
                </a:rPr>
                <a:t>》《</a:t>
              </a:r>
              <a:r>
                <a:rPr lang="zh-CN" altLang="en-US" sz="2800" b="1" smtClean="0">
                  <a:solidFill>
                    <a:schemeClr val="tx1">
                      <a:lumMod val="85000"/>
                      <a:lumOff val="15000"/>
                    </a:schemeClr>
                  </a:solidFill>
                  <a:latin typeface="黑体" panose="02010609060101010101" pitchFamily="49" charset="-122"/>
                  <a:ea typeface="黑体" panose="02010609060101010101" pitchFamily="49" charset="-122"/>
                </a:rPr>
                <a:t>三三</a:t>
              </a:r>
              <a:r>
                <a:rPr lang="en-US" altLang="zh-CN" sz="2800" b="1" smtClean="0">
                  <a:solidFill>
                    <a:schemeClr val="tx1">
                      <a:lumMod val="85000"/>
                      <a:lumOff val="15000"/>
                    </a:schemeClr>
                  </a:solidFill>
                  <a:latin typeface="黑体" panose="02010609060101010101" pitchFamily="49" charset="-122"/>
                  <a:ea typeface="黑体" panose="02010609060101010101" pitchFamily="49" charset="-122"/>
                </a:rPr>
                <a:t>》《</a:t>
              </a:r>
              <a:r>
                <a:rPr lang="zh-CN" altLang="en-US" sz="2800" b="1" smtClean="0">
                  <a:solidFill>
                    <a:schemeClr val="tx1">
                      <a:lumMod val="85000"/>
                      <a:lumOff val="15000"/>
                    </a:schemeClr>
                  </a:solidFill>
                  <a:latin typeface="黑体" panose="02010609060101010101" pitchFamily="49" charset="-122"/>
                  <a:ea typeface="黑体" panose="02010609060101010101" pitchFamily="49" charset="-122"/>
                </a:rPr>
                <a:t>长河</a:t>
              </a:r>
              <a:r>
                <a:rPr lang="en-US" altLang="zh-CN" sz="2800" b="1" smtClean="0">
                  <a:solidFill>
                    <a:schemeClr val="tx1">
                      <a:lumMod val="85000"/>
                      <a:lumOff val="15000"/>
                    </a:schemeClr>
                  </a:solidFill>
                  <a:latin typeface="黑体" panose="02010609060101010101" pitchFamily="49" charset="-122"/>
                  <a:ea typeface="黑体" panose="02010609060101010101" pitchFamily="49" charset="-122"/>
                </a:rPr>
                <a:t>》</a:t>
              </a:r>
              <a:r>
                <a:rPr lang="zh-CN" altLang="en-US" sz="2800" b="1" smtClean="0">
                  <a:solidFill>
                    <a:schemeClr val="tx1">
                      <a:lumMod val="85000"/>
                      <a:lumOff val="15000"/>
                    </a:schemeClr>
                  </a:solidFill>
                  <a:latin typeface="黑体" panose="02010609060101010101" pitchFamily="49" charset="-122"/>
                  <a:ea typeface="黑体" panose="02010609060101010101" pitchFamily="49" charset="-122"/>
                </a:rPr>
                <a:t>等</a:t>
              </a:r>
              <a:endParaRPr lang="en-US" altLang="zh-CN" sz="2800" b="1">
                <a:solidFill>
                  <a:schemeClr val="tx1">
                    <a:lumMod val="85000"/>
                    <a:lumOff val="15000"/>
                  </a:schemeClr>
                </a:solidFill>
                <a:latin typeface="黑体" panose="02010609060101010101" pitchFamily="49" charset="-122"/>
                <a:ea typeface="黑体" panose="02010609060101010101" pitchFamily="49" charset="-122"/>
              </a:endParaRPr>
            </a:p>
          </p:txBody>
        </p: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标题 1"/>
          <p:cNvSpPr>
            <a:spLocks noGrp="1" noRot="1"/>
          </p:cNvSpPr>
          <p:nvPr>
            <p:ph type="title"/>
          </p:nvPr>
        </p:nvSpPr>
        <p:spPr>
          <a:xfrm>
            <a:off x="397934" y="0"/>
            <a:ext cx="4449233" cy="1125538"/>
          </a:xfrm>
        </p:spPr>
        <p:txBody>
          <a:bodyPr wrap="square" lIns="91440" tIns="45720" rIns="91440" bIns="45720" anchor="ctr" anchorCtr="0"/>
          <a:lstStyle/>
          <a:p>
            <a:r>
              <a:rPr lang="zh-CN" altLang="zh-CN" sz="5400" b="1">
                <a:solidFill>
                  <a:srgbClr val="FF0000"/>
                </a:solidFill>
                <a:ea typeface="宋体" panose="02010600030101010101" pitchFamily="2" charset="-122"/>
              </a:rPr>
              <a:t>翠翠</a:t>
            </a:r>
            <a:endParaRPr lang="zh-CN" altLang="en-US" sz="5400" b="1">
              <a:solidFill>
                <a:srgbClr val="FF0000"/>
              </a:solidFill>
              <a:ea typeface="宋体" panose="02010600030101010101" pitchFamily="2" charset="-122"/>
            </a:endParaRPr>
          </a:p>
        </p:txBody>
      </p:sp>
      <p:sp>
        <p:nvSpPr>
          <p:cNvPr id="65538" name="内容占位符 2"/>
          <p:cNvSpPr>
            <a:spLocks noGrp="1" noRot="1"/>
          </p:cNvSpPr>
          <p:nvPr>
            <p:ph idx="1"/>
          </p:nvPr>
        </p:nvSpPr>
        <p:spPr>
          <a:xfrm>
            <a:off x="812800" y="1074738"/>
            <a:ext cx="10871200" cy="4879022"/>
          </a:xfrm>
        </p:spPr>
        <p:txBody>
          <a:bodyPr wrap="square" lIns="91440" tIns="45720" rIns="91440" bIns="45720" anchor="t" anchorCtr="0">
            <a:noAutofit/>
          </a:bodyPr>
          <a:lstStyle/>
          <a:p>
            <a:pPr marL="0" indent="0">
              <a:lnSpc>
                <a:spcPct val="150000"/>
              </a:lnSpc>
              <a:buNone/>
            </a:pPr>
            <a:r>
              <a:rPr lang="zh-CN" altLang="zh-CN" b="1" smtClean="0">
                <a:latin typeface="黑体" panose="02010609060101010101" pitchFamily="49" charset="-122"/>
                <a:ea typeface="黑体" panose="02010609060101010101" pitchFamily="49" charset="-122"/>
              </a:rPr>
              <a:t>沈从文在《边城》</a:t>
            </a:r>
            <a:r>
              <a:rPr lang="zh-CN" altLang="en-US" b="1" smtClean="0">
                <a:latin typeface="黑体" panose="02010609060101010101" pitchFamily="49" charset="-122"/>
                <a:ea typeface="黑体" panose="02010609060101010101" pitchFamily="49" charset="-122"/>
              </a:rPr>
              <a:t>的描写：</a:t>
            </a:r>
            <a:endParaRPr lang="en-US" altLang="zh-CN" b="1" smtClean="0">
              <a:latin typeface="黑体" panose="02010609060101010101" pitchFamily="49" charset="-122"/>
              <a:ea typeface="黑体" panose="02010609060101010101" pitchFamily="49" charset="-122"/>
            </a:endParaRPr>
          </a:p>
          <a:p>
            <a:pPr>
              <a:lnSpc>
                <a:spcPct val="150000"/>
              </a:lnSpc>
              <a:buNone/>
            </a:pPr>
            <a:r>
              <a:rPr lang="zh-CN" altLang="en-US" b="1" smtClean="0">
                <a:latin typeface="黑体" panose="02010609060101010101" pitchFamily="49" charset="-122"/>
                <a:ea typeface="黑体" panose="02010609060101010101" pitchFamily="49" charset="-122"/>
              </a:rPr>
              <a:t>         </a:t>
            </a:r>
            <a:r>
              <a:rPr lang="zh-CN" altLang="zh-CN" b="1">
                <a:latin typeface="黑体" panose="02010609060101010101" pitchFamily="49" charset="-122"/>
                <a:ea typeface="黑体" panose="02010609060101010101" pitchFamily="49" charset="-122"/>
              </a:rPr>
              <a:t>翠翠在风日里长养着，把皮肤变得黑黑的，触目为青山绿水，一对眸子清明如水晶。自然既长养她且教育她，为人天真活泼，处处俨然如一只</a:t>
            </a:r>
            <a:r>
              <a:rPr lang="zh-CN" altLang="zh-CN" b="1" smtClean="0">
                <a:latin typeface="黑体" panose="02010609060101010101" pitchFamily="49" charset="-122"/>
                <a:ea typeface="黑体" panose="02010609060101010101" pitchFamily="49" charset="-122"/>
              </a:rPr>
              <a:t>小兽物。人又那么乖，如山头黄麂一样，从不想到残忍事情，从不发愁，从不动气。平时在渡船上遇陌生人对她有所注意时，便把光光的眼睛瞅着那陌生人，作成随时皆可举步逃入深山的神气，但明白了人无机心后，就又从从容容在水边玩耍了</a:t>
            </a:r>
            <a:r>
              <a:rPr lang="zh-CN" altLang="en-US" b="1" smtClean="0">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Rectangle 2"/>
          <p:cNvSpPr>
            <a:spLocks noGrp="1" noChangeArrowheads="1"/>
          </p:cNvSpPr>
          <p:nvPr>
            <p:ph type="title"/>
          </p:nvPr>
        </p:nvSpPr>
        <p:spPr>
          <a:xfrm>
            <a:off x="1158241" y="394654"/>
            <a:ext cx="9865360" cy="1190625"/>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rmAutofit/>
          </a:bodyPr>
          <a:lstStyle/>
          <a:p>
            <a:pPr eaLnBrk="1" hangingPunct="1"/>
            <a:r>
              <a:rPr lang="zh-CN" altLang="en-US" sz="3600" b="1" smtClean="0">
                <a:solidFill>
                  <a:schemeClr val="accent1">
                    <a:lumMod val="75000"/>
                  </a:schemeClr>
                </a:solidFill>
                <a:latin typeface="黑体" panose="02010609060101010101" pitchFamily="49" charset="-122"/>
                <a:ea typeface="黑体" panose="02010609060101010101" pitchFamily="49" charset="-122"/>
              </a:rPr>
              <a:t>仔细阅读第四部分，说说翠翠是个怎样的女孩？</a:t>
            </a:r>
            <a:endParaRPr lang="zh-CN" altLang="en-US" sz="3600" b="1" smtClean="0">
              <a:solidFill>
                <a:schemeClr val="accent1">
                  <a:lumMod val="75000"/>
                </a:schemeClr>
              </a:solidFill>
              <a:latin typeface="黑体" panose="02010609060101010101" pitchFamily="49" charset="-122"/>
              <a:ea typeface="黑体" panose="02010609060101010101" pitchFamily="49" charset="-122"/>
            </a:endParaRPr>
          </a:p>
        </p:txBody>
      </p:sp>
      <p:sp>
        <p:nvSpPr>
          <p:cNvPr id="63491" name="Rectangle 3"/>
          <p:cNvSpPr>
            <a:spLocks noGrp="1" noChangeArrowheads="1"/>
          </p:cNvSpPr>
          <p:nvPr>
            <p:ph type="body" idx="1"/>
          </p:nvPr>
        </p:nvSpPr>
        <p:spPr>
          <a:xfrm>
            <a:off x="729404" y="1427801"/>
            <a:ext cx="10750549" cy="4848225"/>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lnSpc>
                <a:spcPct val="150000"/>
              </a:lnSpc>
              <a:buFontTx/>
              <a:buNone/>
            </a:pPr>
            <a:r>
              <a:rPr lang="en-US" altLang="zh-CN" b="1" smtClean="0">
                <a:latin typeface="幼圆" panose="02010509060101010101" pitchFamily="49" charset="-122"/>
                <a:ea typeface="幼圆" panose="02010509060101010101" pitchFamily="49" charset="-122"/>
              </a:rPr>
              <a:t>  </a:t>
            </a:r>
            <a:r>
              <a:rPr lang="zh-CN" altLang="en-US" sz="3200" b="1" smtClean="0">
                <a:latin typeface="幼圆" panose="02010509060101010101" pitchFamily="49" charset="-122"/>
                <a:ea typeface="幼圆" panose="02010509060101010101" pitchFamily="49" charset="-122"/>
              </a:rPr>
              <a:t>翠翠一面注意划船，一面心想</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过不久祖父总会找来的</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。但过了许久，祖父还不来，翠翠便稍稍有点儿着慌了。</a:t>
            </a:r>
            <a:endParaRPr lang="zh-CN" altLang="en-US" sz="3200" b="1" smtClean="0">
              <a:latin typeface="幼圆" panose="02010509060101010101" pitchFamily="49" charset="-122"/>
              <a:ea typeface="幼圆" panose="02010509060101010101" pitchFamily="49" charset="-122"/>
            </a:endParaRPr>
          </a:p>
          <a:p>
            <a:pPr eaLnBrk="1" hangingPunct="1">
              <a:buFontTx/>
              <a:buNone/>
            </a:pPr>
            <a:endParaRPr lang="zh-CN" altLang="en-US" b="1" smtClean="0">
              <a:latin typeface="幼圆" panose="02010509060101010101" pitchFamily="49" charset="-122"/>
              <a:ea typeface="幼圆" panose="02010509060101010101" pitchFamily="49" charset="-122"/>
            </a:endParaRPr>
          </a:p>
          <a:p>
            <a:pPr eaLnBrk="1" hangingPunct="1">
              <a:lnSpc>
                <a:spcPct val="150000"/>
              </a:lnSpc>
              <a:buFontTx/>
              <a:buNone/>
            </a:pPr>
            <a:r>
              <a:rPr lang="zh-CN" altLang="en-US" b="1" smtClean="0">
                <a:latin typeface="幼圆" panose="02010509060101010101" pitchFamily="49" charset="-122"/>
                <a:ea typeface="幼圆" panose="02010509060101010101" pitchFamily="49" charset="-122"/>
              </a:rPr>
              <a:t>      </a:t>
            </a:r>
            <a:r>
              <a:rPr lang="zh-CN" altLang="en-US" sz="3200" b="1" smtClean="0">
                <a:solidFill>
                  <a:srgbClr val="FF0000"/>
                </a:solidFill>
                <a:latin typeface="黑体" panose="02010609060101010101" pitchFamily="49" charset="-122"/>
                <a:ea typeface="黑体" panose="02010609060101010101" pitchFamily="49" charset="-122"/>
              </a:rPr>
              <a:t>表明翠翠对爷爷的信任和依恋，仿佛一离开了爷爷便不知何去何从，写出了一个</a:t>
            </a:r>
            <a:r>
              <a:rPr lang="zh-CN" altLang="en-US" sz="3200" b="1" smtClean="0">
                <a:solidFill>
                  <a:schemeClr val="accent1">
                    <a:lumMod val="50000"/>
                  </a:schemeClr>
                </a:solidFill>
                <a:latin typeface="黑体" panose="02010609060101010101" pitchFamily="49" charset="-122"/>
                <a:ea typeface="黑体" panose="02010609060101010101" pitchFamily="49" charset="-122"/>
              </a:rPr>
              <a:t>娇羞可爱</a:t>
            </a:r>
            <a:r>
              <a:rPr lang="zh-CN" altLang="en-US" sz="3200" b="1" smtClean="0">
                <a:solidFill>
                  <a:srgbClr val="FF0000"/>
                </a:solidFill>
                <a:latin typeface="黑体" panose="02010609060101010101" pitchFamily="49" charset="-122"/>
                <a:ea typeface="黑体" panose="02010609060101010101" pitchFamily="49" charset="-122"/>
              </a:rPr>
              <a:t>的小女孩形象。</a:t>
            </a:r>
            <a:endParaRPr lang="zh-CN" altLang="en-US" sz="3200" b="1" smtClean="0">
              <a:solidFill>
                <a:srgbClr val="FF0000"/>
              </a:solidFill>
              <a:latin typeface="黑体" panose="02010609060101010101" pitchFamily="49" charset="-122"/>
              <a:ea typeface="黑体" panose="02010609060101010101" pitchFamily="49" charset="-122"/>
            </a:endParaRPr>
          </a:p>
          <a:p>
            <a:pPr eaLnBrk="1" hangingPunct="1">
              <a:buFontTx/>
              <a:buNone/>
            </a:pPr>
            <a:endParaRPr lang="en-US" altLang="zh-CN" sz="2800" b="1" smtClean="0">
              <a:solidFill>
                <a:srgbClr val="FF0000"/>
              </a:solidFill>
              <a:latin typeface="楷体_GB2312" pitchFamily="49" charset="-122"/>
              <a:ea typeface="楷体_GB2312"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1">
                                            <p:txEl>
                                              <p:pRg st="2" end="2"/>
                                            </p:txEl>
                                          </p:spTgt>
                                        </p:tgtEl>
                                        <p:attrNameLst>
                                          <p:attrName>style.visibility</p:attrName>
                                        </p:attrNameLst>
                                      </p:cBhvr>
                                      <p:to>
                                        <p:strVal val="visible"/>
                                      </p:to>
                                    </p:set>
                                    <p:anim calcmode="lin" valueType="num">
                                      <p:cBhvr additive="base">
                                        <p:cTn id="7" dur="500" fill="hold"/>
                                        <p:tgtEl>
                                          <p:spTgt spid="6349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4" name="Rectangle 2"/>
          <p:cNvSpPr>
            <a:spLocks noGrp="1" noChangeArrowheads="1"/>
          </p:cNvSpPr>
          <p:nvPr>
            <p:ph type="body" idx="1"/>
          </p:nvPr>
        </p:nvSpPr>
        <p:spPr>
          <a:xfrm>
            <a:off x="878840" y="1327784"/>
            <a:ext cx="10515600" cy="5062855"/>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Autofit/>
          </a:bodyPr>
          <a:lstStyle/>
          <a:p>
            <a:pPr eaLnBrk="1" hangingPunct="1">
              <a:lnSpc>
                <a:spcPct val="150000"/>
              </a:lnSpc>
              <a:buFontTx/>
              <a:buNone/>
            </a:pPr>
            <a:r>
              <a:rPr lang="en-US" altLang="zh-CN" b="1" smtClean="0">
                <a:latin typeface="幼圆" panose="02010509060101010101" pitchFamily="49" charset="-122"/>
                <a:ea typeface="幼圆" panose="02010509060101010101" pitchFamily="49" charset="-122"/>
              </a:rPr>
              <a:t> </a:t>
            </a:r>
            <a:r>
              <a:rPr lang="zh-CN" altLang="en-US" sz="3200" b="1" smtClean="0">
                <a:latin typeface="幼圆" panose="02010509060101010101" pitchFamily="49" charset="-122"/>
                <a:ea typeface="幼圆" panose="02010509060101010101" pitchFamily="49" charset="-122"/>
              </a:rPr>
              <a:t>到路上时，祖父想起什么似的，又问翠翠，</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翠翠，翠翠，人那么多，好热闹，你一个人敢到河边看龙船吗？</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翠翠说：</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怎么不敢？可是一个人有什么意思。</a:t>
            </a:r>
            <a:r>
              <a:rPr lang="zh-CN" altLang="en-US" sz="3200" b="1" smtClean="0">
                <a:ea typeface="幼圆" panose="02010509060101010101" pitchFamily="49" charset="-122"/>
              </a:rPr>
              <a:t>”</a:t>
            </a:r>
            <a:endParaRPr lang="zh-CN" altLang="en-US" b="1" smtClean="0">
              <a:latin typeface="幼圆" panose="02010509060101010101" pitchFamily="49" charset="-122"/>
              <a:ea typeface="幼圆" panose="02010509060101010101" pitchFamily="49" charset="-122"/>
            </a:endParaRPr>
          </a:p>
          <a:p>
            <a:pPr eaLnBrk="1" hangingPunct="1">
              <a:lnSpc>
                <a:spcPct val="150000"/>
              </a:lnSpc>
              <a:buFontTx/>
              <a:buNone/>
            </a:pPr>
            <a:r>
              <a:rPr lang="zh-CN" altLang="en-US" sz="2800" b="1" smtClean="0">
                <a:solidFill>
                  <a:srgbClr val="FF0000"/>
                </a:solidFill>
                <a:latin typeface="楷体_GB2312" pitchFamily="49" charset="-122"/>
                <a:ea typeface="楷体_GB2312" pitchFamily="49" charset="-122"/>
              </a:rPr>
              <a:t>     </a:t>
            </a:r>
            <a:r>
              <a:rPr lang="zh-CN" altLang="en-US" sz="3200" b="1" smtClean="0">
                <a:solidFill>
                  <a:srgbClr val="FF0000"/>
                </a:solidFill>
                <a:latin typeface="黑体" panose="02010609060101010101" pitchFamily="49" charset="-122"/>
                <a:ea typeface="黑体" panose="02010609060101010101" pitchFamily="49" charset="-122"/>
              </a:rPr>
              <a:t>潜台词就是要爷爷陪着一起去，但同时表明要爷爷去不是因为自己胆小，</a:t>
            </a:r>
            <a:r>
              <a:rPr lang="zh-CN" altLang="en-US" sz="3200" b="1" smtClean="0">
                <a:solidFill>
                  <a:schemeClr val="accent1">
                    <a:lumMod val="50000"/>
                  </a:schemeClr>
                </a:solidFill>
                <a:latin typeface="黑体" panose="02010609060101010101" pitchFamily="49" charset="-122"/>
                <a:ea typeface="黑体" panose="02010609060101010101" pitchFamily="49" charset="-122"/>
              </a:rPr>
              <a:t>聪明可爱，</a:t>
            </a:r>
            <a:r>
              <a:rPr lang="zh-CN" altLang="en-US" sz="3200" b="1" smtClean="0">
                <a:solidFill>
                  <a:srgbClr val="FF0000"/>
                </a:solidFill>
                <a:latin typeface="黑体" panose="02010609060101010101" pitchFamily="49" charset="-122"/>
                <a:ea typeface="黑体" panose="02010609060101010101" pitchFamily="49" charset="-122"/>
              </a:rPr>
              <a:t>同时也隐隐道出了翠翠内心深处的</a:t>
            </a:r>
            <a:r>
              <a:rPr lang="zh-CN" altLang="en-US" sz="3200" b="1" smtClean="0">
                <a:solidFill>
                  <a:schemeClr val="accent1">
                    <a:lumMod val="50000"/>
                  </a:schemeClr>
                </a:solidFill>
                <a:latin typeface="黑体" panose="02010609060101010101" pitchFamily="49" charset="-122"/>
                <a:ea typeface="黑体" panose="02010609060101010101" pitchFamily="49" charset="-122"/>
              </a:rPr>
              <a:t>孤寂</a:t>
            </a:r>
            <a:r>
              <a:rPr lang="zh-CN" altLang="en-US" sz="3200" b="1" smtClean="0">
                <a:solidFill>
                  <a:srgbClr val="FF0000"/>
                </a:solidFill>
                <a:latin typeface="黑体" panose="02010609060101010101" pitchFamily="49" charset="-122"/>
                <a:ea typeface="黑体" panose="02010609060101010101" pitchFamily="49" charset="-122"/>
              </a:rPr>
              <a:t>和对爷爷的</a:t>
            </a:r>
            <a:r>
              <a:rPr lang="zh-CN" altLang="en-US" sz="3200" b="1" smtClean="0">
                <a:solidFill>
                  <a:schemeClr val="accent1">
                    <a:lumMod val="50000"/>
                  </a:schemeClr>
                </a:solidFill>
                <a:latin typeface="黑体" panose="02010609060101010101" pitchFamily="49" charset="-122"/>
                <a:ea typeface="黑体" panose="02010609060101010101" pitchFamily="49" charset="-122"/>
              </a:rPr>
              <a:t>依恋</a:t>
            </a:r>
            <a:r>
              <a:rPr lang="zh-CN" altLang="en-US" sz="3200" b="1" smtClean="0">
                <a:solidFill>
                  <a:srgbClr val="FF0000"/>
                </a:solidFill>
                <a:latin typeface="黑体" panose="02010609060101010101" pitchFamily="49" charset="-122"/>
                <a:ea typeface="黑体" panose="02010609060101010101" pitchFamily="49" charset="-122"/>
              </a:rPr>
              <a:t>。</a:t>
            </a:r>
            <a:endParaRPr lang="zh-CN" altLang="en-US" sz="3200" b="1" smtClean="0">
              <a:solidFill>
                <a:srgbClr val="FF0000"/>
              </a:solidFill>
              <a:latin typeface="黑体" panose="02010609060101010101" pitchFamily="49" charset="-122"/>
              <a:ea typeface="黑体" panose="02010609060101010101" pitchFamily="49" charset="-122"/>
            </a:endParaRPr>
          </a:p>
        </p:txBody>
      </p:sp>
      <p:sp>
        <p:nvSpPr>
          <p:cNvPr id="16387" name="Rectangle 3"/>
          <p:cNvSpPr>
            <a:spLocks noGrp="1" noChangeArrowheads="1"/>
          </p:cNvSpPr>
          <p:nvPr>
            <p:ph type="title"/>
          </p:nvPr>
        </p:nvSpPr>
        <p:spPr>
          <a:xfrm>
            <a:off x="1031240" y="290830"/>
            <a:ext cx="10703560" cy="114300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rmAutofit/>
          </a:bodyPr>
          <a:lstStyle/>
          <a:p>
            <a:pPr eaLnBrk="1" hangingPunct="1"/>
            <a:r>
              <a:rPr lang="zh-CN" altLang="en-US" sz="3600" b="1">
                <a:solidFill>
                  <a:schemeClr val="accent1">
                    <a:lumMod val="75000"/>
                  </a:schemeClr>
                </a:solidFill>
                <a:latin typeface="黑体" panose="02010609060101010101" pitchFamily="49" charset="-122"/>
                <a:ea typeface="黑体" panose="02010609060101010101" pitchFamily="49" charset="-122"/>
              </a:rPr>
              <a:t>仔细阅读第四部分，说说翠翠是个怎样的女孩？</a:t>
            </a:r>
            <a:endParaRPr lang="zh-CN" altLang="en-US" sz="3600" b="1">
              <a:solidFill>
                <a:schemeClr val="accent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xEl>
                                              <p:pRg st="1" end="1"/>
                                            </p:txEl>
                                          </p:spTgt>
                                        </p:tgtEl>
                                        <p:attrNameLst>
                                          <p:attrName>style.visibility</p:attrName>
                                        </p:attrNameLst>
                                      </p:cBhvr>
                                      <p:to>
                                        <p:strVal val="visible"/>
                                      </p:to>
                                    </p:set>
                                    <p:anim calcmode="lin" valueType="num">
                                      <p:cBhvr additive="base">
                                        <p:cTn id="7" dur="500" fill="hold"/>
                                        <p:tgtEl>
                                          <p:spTgt spid="6451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8" name="Rectangle 2"/>
          <p:cNvSpPr>
            <a:spLocks noGrp="1" noChangeArrowheads="1"/>
          </p:cNvSpPr>
          <p:nvPr>
            <p:ph type="body" idx="1"/>
          </p:nvPr>
        </p:nvSpPr>
        <p:spPr>
          <a:xfrm>
            <a:off x="593937" y="1222693"/>
            <a:ext cx="10871200" cy="457200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rmAutofit/>
          </a:bodyPr>
          <a:lstStyle/>
          <a:p>
            <a:pPr eaLnBrk="1" hangingPunct="1">
              <a:lnSpc>
                <a:spcPct val="150000"/>
              </a:lnSpc>
              <a:buFontTx/>
              <a:buNone/>
            </a:pPr>
            <a:r>
              <a:rPr lang="en-US" altLang="zh-CN" sz="3200" b="1" smtClean="0">
                <a:latin typeface="幼圆" panose="02010509060101010101" pitchFamily="49" charset="-122"/>
                <a:ea typeface="幼圆" panose="02010509060101010101" pitchFamily="49" charset="-122"/>
              </a:rPr>
              <a:t>     </a:t>
            </a:r>
            <a:r>
              <a:rPr lang="zh-CN" altLang="en-US" sz="3200" b="1" smtClean="0">
                <a:latin typeface="幼圆" panose="02010509060101010101" pitchFamily="49" charset="-122"/>
                <a:ea typeface="幼圆" panose="02010509060101010101" pitchFamily="49" charset="-122"/>
              </a:rPr>
              <a:t>落日向上游翠翠家中那一方落去，黄昏把河面装饰了一层薄雾。翠翠望到这个景致，忽然起了一个怕人的想头，她想：</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假若爷爷死了？</a:t>
            </a:r>
            <a:r>
              <a:rPr lang="zh-CN" altLang="en-US" sz="3200" b="1" smtClean="0">
                <a:ea typeface="幼圆" panose="02010509060101010101" pitchFamily="49" charset="-122"/>
              </a:rPr>
              <a:t>”</a:t>
            </a:r>
            <a:endParaRPr lang="zh-CN" altLang="en-US" sz="3200" b="1" smtClean="0">
              <a:latin typeface="幼圆" panose="02010509060101010101" pitchFamily="49" charset="-122"/>
              <a:ea typeface="幼圆" panose="02010509060101010101" pitchFamily="49" charset="-122"/>
            </a:endParaRPr>
          </a:p>
          <a:p>
            <a:pPr eaLnBrk="1" hangingPunct="1">
              <a:lnSpc>
                <a:spcPct val="150000"/>
              </a:lnSpc>
              <a:buFontTx/>
              <a:buNone/>
            </a:pPr>
            <a:r>
              <a:rPr lang="zh-CN" altLang="en-US" sz="3200" b="1" smtClean="0">
                <a:solidFill>
                  <a:srgbClr val="FF0000"/>
                </a:solidFill>
                <a:latin typeface="黑体" panose="02010609060101010101" pitchFamily="49" charset="-122"/>
                <a:ea typeface="黑体" panose="02010609060101010101" pitchFamily="49" charset="-122"/>
              </a:rPr>
              <a:t>      这是翠翠的心事与惧怕，反衬着她</a:t>
            </a:r>
            <a:r>
              <a:rPr lang="zh-CN" altLang="en-US" sz="3200" b="1" smtClean="0">
                <a:solidFill>
                  <a:schemeClr val="accent1">
                    <a:lumMod val="50000"/>
                  </a:schemeClr>
                </a:solidFill>
                <a:latin typeface="黑体" panose="02010609060101010101" pitchFamily="49" charset="-122"/>
                <a:ea typeface="黑体" panose="02010609060101010101" pitchFamily="49" charset="-122"/>
              </a:rPr>
              <a:t>对爷爷深厚的感情</a:t>
            </a:r>
            <a:r>
              <a:rPr lang="zh-CN" altLang="en-US" sz="3200" b="1" smtClean="0">
                <a:solidFill>
                  <a:schemeClr val="accent2"/>
                </a:solidFill>
                <a:latin typeface="黑体" panose="02010609060101010101" pitchFamily="49" charset="-122"/>
                <a:ea typeface="黑体" panose="02010609060101010101" pitchFamily="49" charset="-122"/>
              </a:rPr>
              <a:t>，</a:t>
            </a:r>
            <a:r>
              <a:rPr lang="zh-CN" altLang="en-US" sz="3200" b="1" smtClean="0">
                <a:solidFill>
                  <a:srgbClr val="FF0000"/>
                </a:solidFill>
                <a:latin typeface="黑体" panose="02010609060101010101" pitchFamily="49" charset="-122"/>
                <a:ea typeface="黑体" panose="02010609060101010101" pitchFamily="49" charset="-122"/>
              </a:rPr>
              <a:t>爷爷是她生活的依靠，更是她心灵的寄托。</a:t>
            </a:r>
            <a:endParaRPr lang="zh-CN" altLang="en-US" sz="3200" b="1" smtClean="0">
              <a:solidFill>
                <a:srgbClr val="FF0000"/>
              </a:solidFill>
              <a:latin typeface="黑体" panose="02010609060101010101" pitchFamily="49" charset="-122"/>
              <a:ea typeface="黑体" panose="02010609060101010101" pitchFamily="49" charset="-122"/>
            </a:endParaRPr>
          </a:p>
          <a:p>
            <a:pPr eaLnBrk="1" hangingPunct="1">
              <a:buFontTx/>
              <a:buNone/>
            </a:pPr>
            <a:endParaRPr lang="en-US" altLang="zh-CN" sz="3200" b="1" smtClean="0">
              <a:solidFill>
                <a:srgbClr val="FF0000"/>
              </a:solidFill>
              <a:latin typeface="楷体_GB2312" pitchFamily="49" charset="-122"/>
              <a:ea typeface="楷体_GB2312" pitchFamily="49" charset="-122"/>
            </a:endParaRPr>
          </a:p>
        </p:txBody>
      </p:sp>
      <p:sp>
        <p:nvSpPr>
          <p:cNvPr id="17411" name="Rectangle 3"/>
          <p:cNvSpPr>
            <a:spLocks noGrp="1" noChangeArrowheads="1"/>
          </p:cNvSpPr>
          <p:nvPr>
            <p:ph type="title"/>
          </p:nvPr>
        </p:nvSpPr>
        <p:spPr>
          <a:xfrm>
            <a:off x="975361" y="99695"/>
            <a:ext cx="11308079" cy="114300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rmAutofit/>
          </a:bodyPr>
          <a:lstStyle/>
          <a:p>
            <a:pPr eaLnBrk="1" hangingPunct="1"/>
            <a:r>
              <a:rPr lang="zh-CN" altLang="en-US" sz="3600" b="1">
                <a:solidFill>
                  <a:schemeClr val="accent1">
                    <a:lumMod val="75000"/>
                  </a:schemeClr>
                </a:solidFill>
                <a:latin typeface="黑体" panose="02010609060101010101" pitchFamily="49" charset="-122"/>
                <a:ea typeface="黑体" panose="02010609060101010101" pitchFamily="49" charset="-122"/>
              </a:rPr>
              <a:t>仔细阅读第四部分，说说翠翠是个怎样的女孩？</a:t>
            </a:r>
            <a:endParaRPr lang="zh-CN" altLang="en-US" sz="3600" b="1">
              <a:solidFill>
                <a:schemeClr val="accent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8">
                                            <p:txEl>
                                              <p:pRg st="1" end="1"/>
                                            </p:txEl>
                                          </p:spTgt>
                                        </p:tgtEl>
                                        <p:attrNameLst>
                                          <p:attrName>style.visibility</p:attrName>
                                        </p:attrNameLst>
                                      </p:cBhvr>
                                      <p:to>
                                        <p:strVal val="visible"/>
                                      </p:to>
                                    </p:set>
                                    <p:anim calcmode="lin" valueType="num">
                                      <p:cBhvr additive="base">
                                        <p:cTn id="7" dur="500" fill="hold"/>
                                        <p:tgtEl>
                                          <p:spTgt spid="6553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Rectangle 2"/>
          <p:cNvSpPr>
            <a:spLocks noGrp="1" noChangeArrowheads="1"/>
          </p:cNvSpPr>
          <p:nvPr>
            <p:ph type="body" idx="1"/>
          </p:nvPr>
        </p:nvSpPr>
        <p:spPr>
          <a:xfrm>
            <a:off x="679028" y="1230314"/>
            <a:ext cx="11004972" cy="4776787"/>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Autofit/>
          </a:bodyPr>
          <a:lstStyle/>
          <a:p>
            <a:pPr eaLnBrk="1" hangingPunct="1">
              <a:lnSpc>
                <a:spcPct val="150000"/>
              </a:lnSpc>
              <a:buFontTx/>
              <a:buNone/>
            </a:pPr>
            <a:r>
              <a:rPr lang="en-US" altLang="zh-CN" b="1" smtClean="0">
                <a:latin typeface="幼圆" panose="02010509060101010101" pitchFamily="49" charset="-122"/>
                <a:ea typeface="幼圆" panose="02010509060101010101" pitchFamily="49" charset="-122"/>
              </a:rPr>
              <a:t> </a:t>
            </a:r>
            <a:r>
              <a:rPr lang="zh-CN" altLang="en-US" sz="3200" b="1" smtClean="0">
                <a:latin typeface="幼圆" panose="02010509060101010101" pitchFamily="49" charset="-122"/>
                <a:ea typeface="幼圆" panose="02010509060101010101" pitchFamily="49" charset="-122"/>
              </a:rPr>
              <a:t>老船夫即刻把船拉过来，一面拉船一面哑声儿喊问：</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翠翠，翠翠，是不是你？</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 翠翠不理会祖父，口中却轻轻的说：</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不是翠翠，不是翠翠，翠翠早被大河里鲤鱼吃去了。</a:t>
            </a:r>
            <a:r>
              <a:rPr lang="zh-CN" altLang="en-US" sz="3200" b="1" smtClean="0">
                <a:ea typeface="幼圆" panose="02010509060101010101" pitchFamily="49" charset="-122"/>
              </a:rPr>
              <a:t>”</a:t>
            </a:r>
            <a:endParaRPr lang="en-US" altLang="zh-CN" sz="3200" b="1" smtClean="0">
              <a:ea typeface="幼圆" panose="02010509060101010101" pitchFamily="49" charset="-122"/>
            </a:endParaRPr>
          </a:p>
          <a:p>
            <a:pPr eaLnBrk="1" hangingPunct="1">
              <a:lnSpc>
                <a:spcPct val="150000"/>
              </a:lnSpc>
              <a:buFontTx/>
              <a:buNone/>
            </a:pPr>
            <a:endParaRPr lang="zh-CN" altLang="en-US" sz="3200" b="1" smtClean="0">
              <a:latin typeface="幼圆" panose="02010509060101010101" pitchFamily="49" charset="-122"/>
              <a:ea typeface="幼圆" panose="02010509060101010101" pitchFamily="49" charset="-122"/>
            </a:endParaRPr>
          </a:p>
          <a:p>
            <a:pPr eaLnBrk="1" hangingPunct="1">
              <a:lnSpc>
                <a:spcPct val="150000"/>
              </a:lnSpc>
              <a:buFontTx/>
              <a:buNone/>
            </a:pPr>
            <a:r>
              <a:rPr lang="zh-CN" altLang="en-US" sz="3200" b="1" smtClean="0">
                <a:latin typeface="幼圆" panose="02010509060101010101" pitchFamily="49" charset="-122"/>
                <a:ea typeface="幼圆" panose="02010509060101010101" pitchFamily="49" charset="-122"/>
              </a:rPr>
              <a:t> </a:t>
            </a:r>
            <a:r>
              <a:rPr lang="zh-CN" altLang="en-US" sz="3200" b="1" smtClean="0">
                <a:solidFill>
                  <a:srgbClr val="FF0000"/>
                </a:solidFill>
                <a:latin typeface="黑体" panose="02010609060101010101" pitchFamily="49" charset="-122"/>
                <a:ea typeface="黑体" panose="02010609060101010101" pitchFamily="49" charset="-122"/>
              </a:rPr>
              <a:t>显示出翠翠</a:t>
            </a:r>
            <a:r>
              <a:rPr lang="zh-CN" altLang="en-US" sz="3200" b="1" smtClean="0">
                <a:solidFill>
                  <a:schemeClr val="accent1">
                    <a:lumMod val="50000"/>
                  </a:schemeClr>
                </a:solidFill>
                <a:latin typeface="黑体" panose="02010609060101010101" pitchFamily="49" charset="-122"/>
                <a:ea typeface="黑体" panose="02010609060101010101" pitchFamily="49" charset="-122"/>
              </a:rPr>
              <a:t>调皮、活泼</a:t>
            </a:r>
            <a:r>
              <a:rPr lang="zh-CN" altLang="en-US" sz="3200" b="1" smtClean="0">
                <a:solidFill>
                  <a:srgbClr val="FF0000"/>
                </a:solidFill>
                <a:latin typeface="黑体" panose="02010609060101010101" pitchFamily="49" charset="-122"/>
                <a:ea typeface="黑体" panose="02010609060101010101" pitchFamily="49" charset="-122"/>
              </a:rPr>
              <a:t>的一面。她不是真的生爷爷的气，只是表现出小女孩特有的</a:t>
            </a:r>
            <a:r>
              <a:rPr lang="zh-CN" altLang="en-US" sz="3200" b="1" smtClean="0">
                <a:solidFill>
                  <a:schemeClr val="accent1">
                    <a:lumMod val="50000"/>
                  </a:schemeClr>
                </a:solidFill>
                <a:latin typeface="黑体" panose="02010609060101010101" pitchFamily="49" charset="-122"/>
                <a:ea typeface="黑体" panose="02010609060101010101" pitchFamily="49" charset="-122"/>
              </a:rPr>
              <a:t>娇气和顽皮</a:t>
            </a:r>
            <a:r>
              <a:rPr lang="zh-CN" altLang="en-US" sz="3200" b="1" smtClean="0">
                <a:solidFill>
                  <a:srgbClr val="FF0000"/>
                </a:solidFill>
                <a:latin typeface="黑体" panose="02010609060101010101" pitchFamily="49" charset="-122"/>
                <a:ea typeface="黑体" panose="02010609060101010101" pitchFamily="49" charset="-122"/>
              </a:rPr>
              <a:t>，让人忍俊不禁。</a:t>
            </a:r>
            <a:endParaRPr lang="zh-CN" altLang="en-US" sz="3200" b="1" smtClean="0">
              <a:solidFill>
                <a:srgbClr val="FF0000"/>
              </a:solidFill>
              <a:latin typeface="黑体" panose="02010609060101010101" pitchFamily="49" charset="-122"/>
              <a:ea typeface="黑体" panose="02010609060101010101" pitchFamily="49" charset="-122"/>
            </a:endParaRPr>
          </a:p>
          <a:p>
            <a:pPr eaLnBrk="1" hangingPunct="1">
              <a:lnSpc>
                <a:spcPct val="150000"/>
              </a:lnSpc>
              <a:buFontTx/>
              <a:buNone/>
            </a:pPr>
            <a:endParaRPr lang="en-US" altLang="zh-CN" sz="3200" b="1" smtClean="0">
              <a:solidFill>
                <a:srgbClr val="FF0000"/>
              </a:solidFill>
              <a:latin typeface="楷体_GB2312" pitchFamily="49" charset="-122"/>
              <a:ea typeface="楷体_GB2312" pitchFamily="49" charset="-122"/>
            </a:endParaRPr>
          </a:p>
        </p:txBody>
      </p:sp>
      <p:sp>
        <p:nvSpPr>
          <p:cNvPr id="18435" name="Rectangle 3"/>
          <p:cNvSpPr>
            <a:spLocks noGrp="1" noChangeArrowheads="1"/>
          </p:cNvSpPr>
          <p:nvPr>
            <p:ph type="title"/>
          </p:nvPr>
        </p:nvSpPr>
        <p:spPr>
          <a:xfrm>
            <a:off x="1025315" y="160655"/>
            <a:ext cx="10577406" cy="114300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rmAutofit/>
          </a:bodyPr>
          <a:lstStyle/>
          <a:p>
            <a:pPr eaLnBrk="1" hangingPunct="1"/>
            <a:r>
              <a:rPr lang="zh-CN" altLang="en-US" sz="3600" b="1">
                <a:solidFill>
                  <a:schemeClr val="accent1">
                    <a:lumMod val="75000"/>
                  </a:schemeClr>
                </a:solidFill>
                <a:latin typeface="黑体" panose="02010609060101010101" pitchFamily="49" charset="-122"/>
                <a:ea typeface="黑体" panose="02010609060101010101" pitchFamily="49" charset="-122"/>
              </a:rPr>
              <a:t>仔细阅读第四部分，说说翠翠是个怎样的女孩？</a:t>
            </a:r>
            <a:endParaRPr lang="zh-CN" altLang="en-US" sz="3600" b="1">
              <a:solidFill>
                <a:schemeClr val="accent1">
                  <a:lumMod val="75000"/>
                </a:schemeClr>
              </a:solidFill>
              <a:latin typeface="黑体" panose="02010609060101010101" pitchFamily="49" charset="-122"/>
              <a:ea typeface="黑体" panose="02010609060101010101" pitchFamily="49" charset="-122"/>
            </a:endParaRPr>
          </a:p>
        </p:txBody>
      </p:sp>
      <p:sp>
        <p:nvSpPr>
          <p:cNvPr id="3" name="流程图: 联系 2"/>
          <p:cNvSpPr/>
          <p:nvPr/>
        </p:nvSpPr>
        <p:spPr>
          <a:xfrm>
            <a:off x="7142480" y="2611120"/>
            <a:ext cx="2082800" cy="1066800"/>
          </a:xfrm>
          <a:prstGeom prst="flowChartConnector">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62">
                                            <p:txEl>
                                              <p:pRg st="2" end="2"/>
                                            </p:txEl>
                                          </p:spTgt>
                                        </p:tgtEl>
                                        <p:attrNameLst>
                                          <p:attrName>style.visibility</p:attrName>
                                        </p:attrNameLst>
                                      </p:cBhvr>
                                      <p:to>
                                        <p:strVal val="visible"/>
                                      </p:to>
                                    </p:set>
                                    <p:anim calcmode="lin" valueType="num">
                                      <p:cBhvr additive="base">
                                        <p:cTn id="7" dur="500" fill="hold"/>
                                        <p:tgtEl>
                                          <p:spTgt spid="6656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Rectangle 2"/>
          <p:cNvSpPr>
            <a:spLocks noGrp="1" noChangeArrowheads="1"/>
          </p:cNvSpPr>
          <p:nvPr>
            <p:ph type="body" idx="1"/>
          </p:nvPr>
        </p:nvSpPr>
        <p:spPr>
          <a:xfrm>
            <a:off x="546948" y="285434"/>
            <a:ext cx="11330092" cy="5607366"/>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noAutofit/>
          </a:bodyPr>
          <a:lstStyle/>
          <a:p>
            <a:pPr eaLnBrk="1" hangingPunct="1">
              <a:lnSpc>
                <a:spcPct val="150000"/>
              </a:lnSpc>
              <a:buFontTx/>
              <a:buNone/>
            </a:pPr>
            <a:r>
              <a:rPr lang="en-US" altLang="zh-CN" b="1" smtClean="0">
                <a:latin typeface="幼圆" panose="02010509060101010101" pitchFamily="49" charset="-122"/>
                <a:ea typeface="幼圆" panose="02010509060101010101" pitchFamily="49" charset="-122"/>
              </a:rPr>
              <a:t> </a:t>
            </a:r>
            <a:r>
              <a:rPr lang="zh-CN" altLang="en-US" sz="3200" b="1" smtClean="0">
                <a:latin typeface="幼圆" panose="02010509060101010101" pitchFamily="49" charset="-122"/>
                <a:ea typeface="幼圆" panose="02010509060101010101" pitchFamily="49" charset="-122"/>
              </a:rPr>
              <a:t>老船夫即刻把船拉过来，一面拉船一面哑声儿喊问：</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翠翠，翠翠，是不是你？</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 翠翠不理会祖父，口中却轻轻的说：</a:t>
            </a:r>
            <a:r>
              <a:rPr lang="zh-CN" altLang="en-US" sz="3200" b="1" smtClean="0">
                <a:ea typeface="幼圆" panose="02010509060101010101" pitchFamily="49" charset="-122"/>
              </a:rPr>
              <a:t>“</a:t>
            </a:r>
            <a:r>
              <a:rPr lang="zh-CN" altLang="en-US" sz="3200" b="1" smtClean="0">
                <a:latin typeface="幼圆" panose="02010509060101010101" pitchFamily="49" charset="-122"/>
                <a:ea typeface="幼圆" panose="02010509060101010101" pitchFamily="49" charset="-122"/>
              </a:rPr>
              <a:t>不是翠翠，不是翠翠，翠翠早被大河里鲤鱼吃去了。</a:t>
            </a:r>
            <a:r>
              <a:rPr lang="zh-CN" altLang="en-US" sz="3200" b="1" smtClean="0">
                <a:ea typeface="幼圆" panose="02010509060101010101" pitchFamily="49" charset="-122"/>
              </a:rPr>
              <a:t>”</a:t>
            </a:r>
            <a:endParaRPr lang="en-US" altLang="zh-CN" sz="3200" b="1">
              <a:ea typeface="幼圆" panose="02010509060101010101" pitchFamily="49" charset="-122"/>
            </a:endParaRPr>
          </a:p>
          <a:p>
            <a:pPr eaLnBrk="1" hangingPunct="1">
              <a:lnSpc>
                <a:spcPct val="150000"/>
              </a:lnSpc>
              <a:buFontTx/>
              <a:buNone/>
            </a:pPr>
            <a:endParaRPr lang="en-US" altLang="zh-CN" sz="3200" b="1" smtClean="0">
              <a:ea typeface="幼圆" panose="02010509060101010101" pitchFamily="49" charset="-122"/>
            </a:endParaRPr>
          </a:p>
          <a:p>
            <a:pPr>
              <a:lnSpc>
                <a:spcPct val="150000"/>
              </a:lnSpc>
              <a:buNone/>
            </a:pPr>
            <a:r>
              <a:rPr lang="zh-CN" altLang="en-US" sz="3200" b="1" smtClean="0">
                <a:solidFill>
                  <a:srgbClr val="FF0000"/>
                </a:solidFill>
                <a:latin typeface="黑体" panose="02010609060101010101" pitchFamily="49" charset="-122"/>
                <a:ea typeface="黑体" panose="02010609060101010101" pitchFamily="49" charset="-122"/>
              </a:rPr>
              <a:t>“大鱼咬你”</a:t>
            </a:r>
            <a:r>
              <a:rPr lang="zh-CN" altLang="en-US" sz="3200" b="1">
                <a:solidFill>
                  <a:srgbClr val="FF0000"/>
                </a:solidFill>
                <a:latin typeface="黑体" panose="02010609060101010101" pitchFamily="49" charset="-122"/>
                <a:ea typeface="黑体" panose="02010609060101010101" pitchFamily="49" charset="-122"/>
              </a:rPr>
              <a:t>这句话对翠翠而言已经成为了一种温柔的回忆，而且，这句话带有俏皮味，也成了翠翠和二老以后相</a:t>
            </a:r>
            <a:r>
              <a:rPr lang="zh-CN" altLang="en-US" sz="4400" b="1">
                <a:solidFill>
                  <a:srgbClr val="FF0000"/>
                </a:solidFill>
                <a:latin typeface="黑体" panose="02010609060101010101" pitchFamily="49" charset="-122"/>
                <a:ea typeface="黑体" panose="02010609060101010101" pitchFamily="49" charset="-122"/>
              </a:rPr>
              <a:t>爱</a:t>
            </a:r>
            <a:r>
              <a:rPr lang="zh-CN" altLang="en-US" sz="3200" b="1">
                <a:solidFill>
                  <a:srgbClr val="FF0000"/>
                </a:solidFill>
                <a:latin typeface="黑体" panose="02010609060101010101" pitchFamily="49" charset="-122"/>
                <a:ea typeface="黑体" panose="02010609060101010101" pitchFamily="49" charset="-122"/>
              </a:rPr>
              <a:t>的一个隐喻。</a:t>
            </a:r>
            <a:endParaRPr lang="zh-CN" altLang="en-US" sz="3200" b="1">
              <a:solidFill>
                <a:srgbClr val="FF0000"/>
              </a:solidFill>
              <a:latin typeface="黑体" panose="02010609060101010101" pitchFamily="49" charset="-122"/>
              <a:ea typeface="黑体" panose="02010609060101010101" pitchFamily="49" charset="-122"/>
            </a:endParaRPr>
          </a:p>
          <a:p>
            <a:pPr eaLnBrk="1" hangingPunct="1">
              <a:lnSpc>
                <a:spcPct val="150000"/>
              </a:lnSpc>
              <a:buFontTx/>
              <a:buNone/>
            </a:pPr>
            <a:endParaRPr lang="en-US" altLang="zh-CN" sz="3200" b="1" smtClean="0">
              <a:solidFill>
                <a:srgbClr val="FF0000"/>
              </a:solidFill>
              <a:latin typeface="楷体_GB2312" pitchFamily="49" charset="-122"/>
              <a:ea typeface="楷体_GB2312" pitchFamily="49" charset="-122"/>
            </a:endParaRPr>
          </a:p>
        </p:txBody>
      </p:sp>
      <p:sp>
        <p:nvSpPr>
          <p:cNvPr id="3" name="流程图: 联系 2"/>
          <p:cNvSpPr/>
          <p:nvPr/>
        </p:nvSpPr>
        <p:spPr>
          <a:xfrm>
            <a:off x="7162800" y="1772920"/>
            <a:ext cx="2082800" cy="1066800"/>
          </a:xfrm>
          <a:prstGeom prst="flowChartConnector">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7" name="Rectangle 3"/>
          <p:cNvSpPr>
            <a:spLocks noGrp="1" noChangeArrowheads="1"/>
          </p:cNvSpPr>
          <p:nvPr>
            <p:ph type="title"/>
          </p:nvPr>
        </p:nvSpPr>
        <p:spPr>
          <a:xfrm>
            <a:off x="477520" y="365125"/>
            <a:ext cx="11501120" cy="1325563"/>
          </a:xfrm>
        </p:spPr>
        <p:txBody>
          <a:bodyPr/>
          <a:lstStyle/>
          <a:p>
            <a:pPr eaLnBrk="1" hangingPunct="1"/>
            <a:r>
              <a:rPr lang="zh-CN" altLang="en-US" sz="4000" b="1" smtClean="0">
                <a:latin typeface="黑体" panose="02010609060101010101" pitchFamily="49" charset="-122"/>
                <a:ea typeface="黑体" panose="02010609060101010101" pitchFamily="49" charset="-122"/>
              </a:rPr>
              <a:t>拓展延伸：试把翠翠心理与以下诗歌的主人公心理相比较</a:t>
            </a:r>
            <a:endParaRPr lang="zh-CN" altLang="en-US" sz="4000" b="1" smtClean="0">
              <a:latin typeface="黑体" panose="02010609060101010101" pitchFamily="49" charset="-122"/>
              <a:ea typeface="黑体" panose="02010609060101010101" pitchFamily="49" charset="-122"/>
            </a:endParaRPr>
          </a:p>
        </p:txBody>
      </p:sp>
      <p:sp>
        <p:nvSpPr>
          <p:cNvPr id="21508" name="Rectangle 4"/>
          <p:cNvSpPr>
            <a:spLocks noGrp="1" noChangeArrowheads="1"/>
          </p:cNvSpPr>
          <p:nvPr>
            <p:ph type="body" sz="half" idx="1"/>
          </p:nvPr>
        </p:nvSpPr>
        <p:spPr>
          <a:xfrm>
            <a:off x="1803817" y="1760856"/>
            <a:ext cx="4299373" cy="4396104"/>
          </a:xfrm>
        </p:spPr>
        <p:txBody>
          <a:bodyPr>
            <a:noAutofit/>
          </a:bodyPr>
          <a:lstStyle/>
          <a:p>
            <a:pPr eaLnBrk="1" hangingPunct="1">
              <a:buFontTx/>
              <a:buNone/>
            </a:pPr>
            <a:r>
              <a:rPr lang="en-US" altLang="zh-CN" sz="3200" b="1" smtClean="0">
                <a:solidFill>
                  <a:srgbClr val="FF0000"/>
                </a:solidFill>
                <a:latin typeface="黑体" panose="02010609060101010101" pitchFamily="49" charset="-122"/>
                <a:ea typeface="黑体" panose="02010609060101010101" pitchFamily="49" charset="-122"/>
              </a:rPr>
              <a:t> </a:t>
            </a:r>
            <a:r>
              <a:rPr lang="zh-CN" altLang="en-US" sz="3200" b="1" smtClean="0">
                <a:solidFill>
                  <a:srgbClr val="FF0000"/>
                </a:solidFill>
                <a:latin typeface="黑体" panose="02010609060101010101" pitchFamily="49" charset="-122"/>
                <a:ea typeface="黑体" panose="02010609060101010101" pitchFamily="49" charset="-122"/>
              </a:rPr>
              <a:t>诗经</a:t>
            </a:r>
            <a:r>
              <a:rPr lang="en-US" altLang="zh-CN" sz="3200" b="1" smtClean="0">
                <a:solidFill>
                  <a:srgbClr val="FF0000"/>
                </a:solidFill>
                <a:latin typeface="黑体" panose="02010609060101010101" pitchFamily="49" charset="-122"/>
                <a:ea typeface="黑体" panose="02010609060101010101" pitchFamily="49" charset="-122"/>
              </a:rPr>
              <a:t>·</a:t>
            </a:r>
            <a:r>
              <a:rPr lang="zh-CN" altLang="en-US" sz="3200" b="1" smtClean="0">
                <a:solidFill>
                  <a:srgbClr val="FF0000"/>
                </a:solidFill>
                <a:latin typeface="黑体" panose="02010609060101010101" pitchFamily="49" charset="-122"/>
                <a:ea typeface="黑体" panose="02010609060101010101" pitchFamily="49" charset="-122"/>
              </a:rPr>
              <a:t>郑凤</a:t>
            </a:r>
            <a:r>
              <a:rPr lang="en-US" altLang="zh-CN" sz="3200" b="1" smtClean="0">
                <a:solidFill>
                  <a:srgbClr val="FF0000"/>
                </a:solidFill>
                <a:latin typeface="黑体" panose="02010609060101010101" pitchFamily="49" charset="-122"/>
                <a:ea typeface="黑体" panose="02010609060101010101" pitchFamily="49" charset="-122"/>
              </a:rPr>
              <a:t>·</a:t>
            </a:r>
            <a:r>
              <a:rPr lang="zh-CN" altLang="en-US" sz="3200" b="1" smtClean="0">
                <a:solidFill>
                  <a:srgbClr val="FF0000"/>
                </a:solidFill>
                <a:latin typeface="黑体" panose="02010609060101010101" pitchFamily="49" charset="-122"/>
                <a:ea typeface="黑体" panose="02010609060101010101" pitchFamily="49" charset="-122"/>
              </a:rPr>
              <a:t>子衿</a:t>
            </a:r>
            <a:endParaRPr lang="en-US" altLang="zh-CN" sz="3200" b="1">
              <a:solidFill>
                <a:srgbClr val="FF0000"/>
              </a:solidFill>
              <a:latin typeface="黑体" panose="02010609060101010101" pitchFamily="49" charset="-122"/>
              <a:ea typeface="黑体" panose="02010609060101010101" pitchFamily="49" charset="-122"/>
            </a:endParaRPr>
          </a:p>
          <a:p>
            <a:pPr eaLnBrk="1" hangingPunct="1">
              <a:buFontTx/>
              <a:buNone/>
            </a:pPr>
            <a:endParaRPr lang="zh-CN" altLang="en-US" b="1" smtClean="0">
              <a:latin typeface="黑体" panose="02010609060101010101" pitchFamily="49" charset="-122"/>
              <a:ea typeface="黑体" panose="02010609060101010101" pitchFamily="49" charset="-122"/>
            </a:endParaRPr>
          </a:p>
          <a:p>
            <a:pPr eaLnBrk="1" hangingPunct="1">
              <a:lnSpc>
                <a:spcPct val="100000"/>
              </a:lnSpc>
              <a:buFontTx/>
              <a:buNone/>
            </a:pPr>
            <a:r>
              <a:rPr lang="zh-CN" altLang="en-US" b="1" smtClean="0">
                <a:latin typeface="黑体" panose="02010609060101010101" pitchFamily="49" charset="-122"/>
                <a:ea typeface="黑体" panose="02010609060101010101" pitchFamily="49" charset="-122"/>
              </a:rPr>
              <a:t>青青子衿，悠悠我心。</a:t>
            </a:r>
            <a:endParaRPr lang="zh-CN" altLang="en-US" b="1" smtClean="0">
              <a:latin typeface="黑体" panose="02010609060101010101" pitchFamily="49" charset="-122"/>
              <a:ea typeface="黑体" panose="02010609060101010101" pitchFamily="49" charset="-122"/>
            </a:endParaRPr>
          </a:p>
          <a:p>
            <a:pPr eaLnBrk="1" hangingPunct="1">
              <a:lnSpc>
                <a:spcPct val="100000"/>
              </a:lnSpc>
              <a:buFontTx/>
              <a:buNone/>
            </a:pPr>
            <a:r>
              <a:rPr lang="zh-CN" altLang="en-US" b="1" smtClean="0">
                <a:latin typeface="黑体" panose="02010609060101010101" pitchFamily="49" charset="-122"/>
                <a:ea typeface="黑体" panose="02010609060101010101" pitchFamily="49" charset="-122"/>
              </a:rPr>
              <a:t>纵我不往，子宁不嗣音？ </a:t>
            </a:r>
            <a:endParaRPr lang="zh-CN" altLang="en-US" b="1" smtClean="0">
              <a:latin typeface="黑体" panose="02010609060101010101" pitchFamily="49" charset="-122"/>
              <a:ea typeface="黑体" panose="02010609060101010101" pitchFamily="49" charset="-122"/>
            </a:endParaRPr>
          </a:p>
          <a:p>
            <a:pPr eaLnBrk="1" hangingPunct="1">
              <a:lnSpc>
                <a:spcPct val="100000"/>
              </a:lnSpc>
              <a:buFontTx/>
              <a:buNone/>
            </a:pPr>
            <a:r>
              <a:rPr lang="zh-CN" altLang="en-US" b="1" smtClean="0">
                <a:latin typeface="黑体" panose="02010609060101010101" pitchFamily="49" charset="-122"/>
                <a:ea typeface="黑体" panose="02010609060101010101" pitchFamily="49" charset="-122"/>
              </a:rPr>
              <a:t>青青子佩，悠悠我思。</a:t>
            </a:r>
            <a:endParaRPr lang="zh-CN" altLang="en-US" b="1" smtClean="0">
              <a:latin typeface="黑体" panose="02010609060101010101" pitchFamily="49" charset="-122"/>
              <a:ea typeface="黑体" panose="02010609060101010101" pitchFamily="49" charset="-122"/>
            </a:endParaRPr>
          </a:p>
          <a:p>
            <a:pPr eaLnBrk="1" hangingPunct="1">
              <a:lnSpc>
                <a:spcPct val="100000"/>
              </a:lnSpc>
              <a:buFontTx/>
              <a:buNone/>
            </a:pPr>
            <a:r>
              <a:rPr lang="zh-CN" altLang="en-US" b="1" smtClean="0">
                <a:latin typeface="黑体" panose="02010609060101010101" pitchFamily="49" charset="-122"/>
                <a:ea typeface="黑体" panose="02010609060101010101" pitchFamily="49" charset="-122"/>
              </a:rPr>
              <a:t>纵我不往，子宁不来？ </a:t>
            </a:r>
            <a:endParaRPr lang="zh-CN" altLang="en-US" b="1" smtClean="0">
              <a:latin typeface="黑体" panose="02010609060101010101" pitchFamily="49" charset="-122"/>
              <a:ea typeface="黑体" panose="02010609060101010101" pitchFamily="49" charset="-122"/>
            </a:endParaRPr>
          </a:p>
          <a:p>
            <a:pPr eaLnBrk="1" hangingPunct="1">
              <a:lnSpc>
                <a:spcPct val="100000"/>
              </a:lnSpc>
              <a:buFontTx/>
              <a:buNone/>
            </a:pPr>
            <a:r>
              <a:rPr lang="zh-CN" altLang="en-US" b="1" smtClean="0">
                <a:latin typeface="黑体" panose="02010609060101010101" pitchFamily="49" charset="-122"/>
                <a:ea typeface="黑体" panose="02010609060101010101" pitchFamily="49" charset="-122"/>
              </a:rPr>
              <a:t>挑兮达兮，在城阙兮。</a:t>
            </a:r>
            <a:endParaRPr lang="zh-CN" altLang="en-US" b="1" smtClean="0">
              <a:latin typeface="黑体" panose="02010609060101010101" pitchFamily="49" charset="-122"/>
              <a:ea typeface="黑体" panose="02010609060101010101" pitchFamily="49" charset="-122"/>
            </a:endParaRPr>
          </a:p>
          <a:p>
            <a:pPr eaLnBrk="1" hangingPunct="1">
              <a:lnSpc>
                <a:spcPct val="100000"/>
              </a:lnSpc>
              <a:buFontTx/>
              <a:buNone/>
            </a:pPr>
            <a:r>
              <a:rPr lang="zh-CN" altLang="en-US" b="1" smtClean="0">
                <a:latin typeface="黑体" panose="02010609060101010101" pitchFamily="49" charset="-122"/>
                <a:ea typeface="黑体" panose="02010609060101010101" pitchFamily="49" charset="-122"/>
              </a:rPr>
              <a:t>一日不见，如三月兮。</a:t>
            </a:r>
            <a:endParaRPr lang="zh-CN" altLang="en-US" b="1" smtClean="0">
              <a:latin typeface="黑体" panose="02010609060101010101" pitchFamily="49" charset="-122"/>
              <a:ea typeface="黑体" panose="02010609060101010101" pitchFamily="49" charset="-122"/>
            </a:endParaRPr>
          </a:p>
          <a:p>
            <a:pPr eaLnBrk="1" hangingPunct="1">
              <a:buFontTx/>
              <a:buNone/>
            </a:pPr>
            <a:endParaRPr lang="en-US" altLang="zh-CN" b="1" smtClean="0">
              <a:latin typeface="黑体" panose="02010609060101010101" pitchFamily="49" charset="-122"/>
              <a:ea typeface="黑体" panose="02010609060101010101" pitchFamily="49" charset="-122"/>
            </a:endParaRPr>
          </a:p>
        </p:txBody>
      </p:sp>
      <p:sp>
        <p:nvSpPr>
          <p:cNvPr id="21509" name="Rectangle 5"/>
          <p:cNvSpPr>
            <a:spLocks noGrp="1" noChangeArrowheads="1"/>
          </p:cNvSpPr>
          <p:nvPr>
            <p:ph type="body" sz="half" idx="2"/>
          </p:nvPr>
        </p:nvSpPr>
        <p:spPr>
          <a:xfrm>
            <a:off x="6288617" y="1859280"/>
            <a:ext cx="5384800" cy="4295459"/>
          </a:xfrm>
        </p:spPr>
        <p:txBody>
          <a:bodyPr/>
          <a:lstStyle/>
          <a:p>
            <a:pPr algn="ctr" eaLnBrk="1" hangingPunct="1">
              <a:buFontTx/>
              <a:buNone/>
            </a:pPr>
            <a:r>
              <a:rPr lang="zh-CN" altLang="en-US" b="1" smtClean="0">
                <a:solidFill>
                  <a:srgbClr val="FF0000"/>
                </a:solidFill>
                <a:latin typeface="黑体" panose="02010609060101010101" pitchFamily="49" charset="-122"/>
                <a:ea typeface="黑体" panose="02010609060101010101" pitchFamily="49" charset="-122"/>
              </a:rPr>
              <a:t>上邪</a:t>
            </a:r>
            <a:endParaRPr lang="zh-CN" altLang="en-US" b="1" smtClean="0">
              <a:solidFill>
                <a:srgbClr val="FF0000"/>
              </a:solidFill>
              <a:latin typeface="黑体" panose="02010609060101010101" pitchFamily="49" charset="-122"/>
              <a:ea typeface="黑体" panose="02010609060101010101" pitchFamily="49" charset="-122"/>
            </a:endParaRPr>
          </a:p>
          <a:p>
            <a:pPr eaLnBrk="1" hangingPunct="1">
              <a:buFontTx/>
              <a:buNone/>
            </a:pPr>
            <a:r>
              <a:rPr lang="zh-CN" altLang="en-US" b="1" smtClean="0">
                <a:latin typeface="黑体" panose="02010609060101010101" pitchFamily="49" charset="-122"/>
                <a:ea typeface="黑体" panose="02010609060101010101" pitchFamily="49" charset="-122"/>
              </a:rPr>
              <a:t>       </a:t>
            </a:r>
            <a:endParaRPr lang="zh-CN" altLang="en-US" b="1" smtClean="0">
              <a:latin typeface="黑体" panose="02010609060101010101" pitchFamily="49" charset="-122"/>
              <a:ea typeface="黑体" panose="02010609060101010101" pitchFamily="49" charset="-122"/>
            </a:endParaRPr>
          </a:p>
          <a:p>
            <a:pPr eaLnBrk="1" hangingPunct="1">
              <a:lnSpc>
                <a:spcPct val="150000"/>
              </a:lnSpc>
              <a:buFontTx/>
              <a:buNone/>
            </a:pPr>
            <a:r>
              <a:rPr lang="zh-CN" altLang="en-US" b="1" smtClean="0">
                <a:latin typeface="黑体" panose="02010609060101010101" pitchFamily="49" charset="-122"/>
                <a:ea typeface="黑体" panose="02010609060101010101" pitchFamily="49" charset="-122"/>
              </a:rPr>
              <a:t>      上邪！ 我欲与君相知，长命无绝衰。 山无陵，江水为竭，冬雷阵阵，夏雨雪，天地和，乃敢与君绝！ </a:t>
            </a:r>
            <a:endParaRPr lang="zh-CN" altLang="en-US" b="1" smtClean="0">
              <a:latin typeface="黑体" panose="02010609060101010101" pitchFamily="49" charset="-122"/>
              <a:ea typeface="黑体" panose="02010609060101010101" pitchFamily="49" charset="-122"/>
            </a:endParaRPr>
          </a:p>
          <a:p>
            <a:pPr eaLnBrk="1" hangingPunct="1">
              <a:buFontTx/>
              <a:buNone/>
            </a:pPr>
            <a:endParaRPr lang="en-US" altLang="zh-CN" b="1" smtClean="0">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1" name="Rectangle 3"/>
          <p:cNvSpPr>
            <a:spLocks noGrp="1" noChangeArrowheads="1"/>
          </p:cNvSpPr>
          <p:nvPr>
            <p:ph type="body" idx="1"/>
          </p:nvPr>
        </p:nvSpPr>
        <p:spPr>
          <a:xfrm>
            <a:off x="557531" y="1189673"/>
            <a:ext cx="10972800" cy="4525962"/>
          </a:xfrm>
        </p:spPr>
        <p:txBody>
          <a:bodyPr/>
          <a:lstStyle/>
          <a:p>
            <a:pPr eaLnBrk="1" hangingPunct="1">
              <a:lnSpc>
                <a:spcPct val="150000"/>
              </a:lnSpc>
              <a:buFontTx/>
              <a:buNone/>
            </a:pPr>
            <a:r>
              <a:rPr lang="en-US" altLang="zh-CN" sz="4000" b="1" smtClean="0">
                <a:latin typeface="黑体" panose="02010609060101010101" pitchFamily="49" charset="-122"/>
                <a:ea typeface="黑体" panose="02010609060101010101" pitchFamily="49" charset="-122"/>
              </a:rPr>
              <a:t>     </a:t>
            </a:r>
            <a:r>
              <a:rPr lang="zh-CN" altLang="en-US" sz="3600" b="1" smtClean="0">
                <a:latin typeface="黑体" panose="02010609060101010101" pitchFamily="49" charset="-122"/>
                <a:ea typeface="黑体" panose="02010609060101010101" pitchFamily="49" charset="-122"/>
              </a:rPr>
              <a:t>翠翠和以上两位女子相比，显得</a:t>
            </a:r>
            <a:r>
              <a:rPr lang="zh-CN" altLang="en-US" sz="3600" b="1" u="sng" smtClean="0">
                <a:solidFill>
                  <a:srgbClr val="FF0000"/>
                </a:solidFill>
                <a:latin typeface="黑体" panose="02010609060101010101" pitchFamily="49" charset="-122"/>
                <a:ea typeface="黑体" panose="02010609060101010101" pitchFamily="49" charset="-122"/>
              </a:rPr>
              <a:t>含蓄、羞涩</a:t>
            </a:r>
            <a:r>
              <a:rPr lang="zh-CN" altLang="en-US" sz="3600" b="1" smtClean="0">
                <a:latin typeface="黑体" panose="02010609060101010101" pitchFamily="49" charset="-122"/>
                <a:ea typeface="黑体" panose="02010609060101010101" pitchFamily="49" charset="-122"/>
              </a:rPr>
              <a:t>，翠翠内心萌动的感情始终没有直接外露，连她最深爱、最依恋的爷爷也没有启齿。作者通过</a:t>
            </a:r>
            <a:r>
              <a:rPr lang="zh-CN" altLang="en-US" sz="3600" b="1" u="sng" smtClean="0">
                <a:solidFill>
                  <a:srgbClr val="FF0000"/>
                </a:solidFill>
                <a:latin typeface="黑体" panose="02010609060101010101" pitchFamily="49" charset="-122"/>
                <a:ea typeface="黑体" panose="02010609060101010101" pitchFamily="49" charset="-122"/>
              </a:rPr>
              <a:t>人物的对话和感情变化</a:t>
            </a:r>
            <a:r>
              <a:rPr lang="zh-CN" altLang="en-US" sz="3600" b="1" smtClean="0">
                <a:latin typeface="黑体" panose="02010609060101010101" pitchFamily="49" charset="-122"/>
                <a:ea typeface="黑体" panose="02010609060101010101" pitchFamily="49" charset="-122"/>
              </a:rPr>
              <a:t>展示了翠翠微妙而复杂的内心世界。</a:t>
            </a:r>
            <a:endParaRPr lang="zh-CN" altLang="en-US" sz="3600" b="1" smtClean="0">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46082"/>
          <p:cNvSpPr/>
          <p:nvPr/>
        </p:nvSpPr>
        <p:spPr>
          <a:xfrm>
            <a:off x="1706880" y="1365409"/>
            <a:ext cx="10383520" cy="4070191"/>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fontAlgn="base">
              <a:lnSpc>
                <a:spcPct val="150000"/>
              </a:lnSpc>
              <a:buNone/>
            </a:pPr>
            <a:r>
              <a:rPr lang="zh-CN" altLang="en-US" b="1" strike="noStrike" noProof="1" smtClean="0">
                <a:latin typeface="黑体" panose="02010609060101010101" pitchFamily="49" charset="-122"/>
                <a:ea typeface="黑体" panose="02010609060101010101" pitchFamily="49" charset="-122"/>
              </a:rPr>
              <a:t>翠</a:t>
            </a:r>
            <a:r>
              <a:rPr lang="zh-CN" altLang="en-US" b="1" strike="noStrike" noProof="1">
                <a:latin typeface="黑体" panose="02010609060101010101" pitchFamily="49" charset="-122"/>
                <a:ea typeface="黑体" panose="02010609060101010101" pitchFamily="49" charset="-122"/>
              </a:rPr>
              <a:t>翠</a:t>
            </a:r>
            <a:r>
              <a:rPr lang="zh-CN" altLang="en-US" b="1" strike="noStrike" noProof="1" smtClean="0">
                <a:latin typeface="黑体" panose="02010609060101010101" pitchFamily="49" charset="-122"/>
                <a:ea typeface="黑体" panose="02010609060101010101" pitchFamily="49" charset="-122"/>
              </a:rPr>
              <a:t>：</a:t>
            </a:r>
            <a:endParaRPr lang="en-US" altLang="zh-CN" b="1" strike="noStrike" noProof="1" smtClean="0">
              <a:latin typeface="黑体" panose="02010609060101010101" pitchFamily="49" charset="-122"/>
              <a:ea typeface="黑体" panose="02010609060101010101" pitchFamily="49" charset="-122"/>
            </a:endParaRPr>
          </a:p>
          <a:p>
            <a:pPr fontAlgn="base">
              <a:lnSpc>
                <a:spcPct val="150000"/>
              </a:lnSpc>
              <a:buNone/>
            </a:pPr>
            <a:r>
              <a:rPr lang="zh-CN" altLang="en-US" b="1" strike="noStrike" noProof="1" smtClean="0">
                <a:latin typeface="黑体" panose="02010609060101010101" pitchFamily="49" charset="-122"/>
                <a:ea typeface="黑体" panose="02010609060101010101" pitchFamily="49" charset="-122"/>
              </a:rPr>
              <a:t>天真无邪</a:t>
            </a:r>
            <a:r>
              <a:rPr lang="zh-CN" altLang="en-US" b="1" strike="noStrike" noProof="1">
                <a:latin typeface="黑体" panose="02010609060101010101" pitchFamily="49" charset="-122"/>
                <a:ea typeface="黑体" panose="02010609060101010101" pitchFamily="49" charset="-122"/>
              </a:rPr>
              <a:t>、活泼可爱、情窦初开、自然清纯的乡村少女</a:t>
            </a:r>
            <a:r>
              <a:rPr lang="zh-CN" altLang="en-US" b="1" strike="noStrike" noProof="1" smtClean="0">
                <a:latin typeface="黑体" panose="02010609060101010101" pitchFamily="49" charset="-122"/>
                <a:ea typeface="黑体" panose="02010609060101010101" pitchFamily="49" charset="-122"/>
              </a:rPr>
              <a:t>。</a:t>
            </a:r>
            <a:endParaRPr lang="en-US" altLang="zh-CN" b="1" strike="noStrike" noProof="1" smtClean="0">
              <a:latin typeface="黑体" panose="02010609060101010101" pitchFamily="49" charset="-122"/>
              <a:ea typeface="黑体" panose="02010609060101010101" pitchFamily="49" charset="-122"/>
            </a:endParaRPr>
          </a:p>
          <a:p>
            <a:pPr fontAlgn="base">
              <a:lnSpc>
                <a:spcPct val="150000"/>
              </a:lnSpc>
              <a:buNone/>
            </a:pPr>
            <a:r>
              <a:rPr lang="zh-CN" altLang="en-US" b="1" strike="noStrike" noProof="1" smtClean="0">
                <a:latin typeface="黑体" panose="02010609060101010101" pitchFamily="49" charset="-122"/>
                <a:ea typeface="黑体" panose="02010609060101010101" pitchFamily="49" charset="-122"/>
              </a:rPr>
              <a:t>她和爷爷</a:t>
            </a:r>
            <a:r>
              <a:rPr lang="zh-CN" altLang="en-US" b="1" strike="noStrike" noProof="1">
                <a:latin typeface="黑体" panose="02010609060101010101" pitchFamily="49" charset="-122"/>
                <a:ea typeface="黑体" panose="02010609060101010101" pitchFamily="49" charset="-122"/>
              </a:rPr>
              <a:t>相依为命，对爷爷充满了依恋</a:t>
            </a:r>
            <a:r>
              <a:rPr lang="zh-CN" altLang="en-US" b="1" strike="noStrike" noProof="1" smtClean="0">
                <a:latin typeface="黑体" panose="02010609060101010101" pitchFamily="49" charset="-122"/>
                <a:ea typeface="黑体" panose="02010609060101010101" pitchFamily="49" charset="-122"/>
              </a:rPr>
              <a:t>。</a:t>
            </a:r>
            <a:endParaRPr lang="en-US" altLang="zh-CN" b="1" strike="noStrike" noProof="1" smtClean="0">
              <a:latin typeface="黑体" panose="02010609060101010101" pitchFamily="49" charset="-122"/>
              <a:ea typeface="黑体" panose="02010609060101010101" pitchFamily="49" charset="-122"/>
            </a:endParaRPr>
          </a:p>
          <a:p>
            <a:pPr fontAlgn="base">
              <a:lnSpc>
                <a:spcPct val="150000"/>
              </a:lnSpc>
              <a:buNone/>
            </a:pPr>
            <a:r>
              <a:rPr lang="zh-CN" altLang="en-US" b="1" strike="noStrike" noProof="1" smtClean="0">
                <a:latin typeface="黑体" panose="02010609060101010101" pitchFamily="49" charset="-122"/>
                <a:ea typeface="黑体" panose="02010609060101010101" pitchFamily="49" charset="-122"/>
              </a:rPr>
              <a:t>对</a:t>
            </a:r>
            <a:r>
              <a:rPr lang="zh-CN" altLang="en-US" b="1" strike="noStrike" noProof="1">
                <a:latin typeface="黑体" panose="02010609060101010101" pitchFamily="49" charset="-122"/>
                <a:ea typeface="黑体" panose="02010609060101010101" pitchFamily="49" charset="-122"/>
              </a:rPr>
              <a:t>傩送的爱情</a:t>
            </a:r>
            <a:r>
              <a:rPr lang="zh-CN" altLang="en-US" b="1" strike="noStrike" noProof="1" smtClean="0">
                <a:latin typeface="黑体" panose="02010609060101010101" pitchFamily="49" charset="-122"/>
                <a:ea typeface="黑体" panose="02010609060101010101" pitchFamily="49" charset="-122"/>
              </a:rPr>
              <a:t>纯洁真挚，矢志不渝。</a:t>
            </a:r>
            <a:endParaRPr lang="en-US" altLang="zh-CN" b="1" strike="noStrike" noProof="1" smtClean="0">
              <a:latin typeface="黑体" panose="02010609060101010101" pitchFamily="49" charset="-122"/>
              <a:ea typeface="黑体" panose="02010609060101010101" pitchFamily="49" charset="-122"/>
            </a:endParaRPr>
          </a:p>
          <a:p>
            <a:pPr fontAlgn="base">
              <a:lnSpc>
                <a:spcPct val="150000"/>
              </a:lnSpc>
              <a:buNone/>
            </a:pPr>
            <a:r>
              <a:rPr lang="zh-CN" altLang="en-US" b="1" strike="noStrike" noProof="1" smtClean="0">
                <a:latin typeface="黑体" panose="02010609060101010101" pitchFamily="49" charset="-122"/>
                <a:ea typeface="黑体" panose="02010609060101010101" pitchFamily="49" charset="-122"/>
              </a:rPr>
              <a:t>是一个</a:t>
            </a:r>
            <a:r>
              <a:rPr lang="zh-CN" altLang="en-US" b="1" strike="noStrike" noProof="1" smtClean="0">
                <a:solidFill>
                  <a:srgbClr val="FF0000"/>
                </a:solidFill>
                <a:latin typeface="黑体" panose="02010609060101010101" pitchFamily="49" charset="-122"/>
                <a:ea typeface="黑体" panose="02010609060101010101" pitchFamily="49" charset="-122"/>
              </a:rPr>
              <a:t>理想化、纯美化的形象。</a:t>
            </a:r>
            <a:endParaRPr lang="zh-CN" altLang="en-US" b="1" strike="noStrike" noProof="1" smtClean="0">
              <a:solidFill>
                <a:srgbClr val="FF0000"/>
              </a:solidFill>
              <a:latin typeface="黑体" panose="02010609060101010101" pitchFamily="49" charset="-122"/>
              <a:ea typeface="黑体" panose="02010609060101010101" pitchFamily="49" charset="-122"/>
            </a:endParaRPr>
          </a:p>
          <a:p>
            <a:pPr fontAlgn="base">
              <a:buNone/>
            </a:pPr>
            <a:endParaRPr lang="zh-CN" altLang="en-US" b="1" strike="noStrike" noProof="1">
              <a:solidFill>
                <a:srgbClr val="FF3300"/>
              </a:solidFill>
              <a:effectLst>
                <a:outerShdw blurRad="38100" dist="38100" dir="2700000">
                  <a:srgbClr val="000000"/>
                </a:outerShdw>
              </a:effectLst>
            </a:endParaRPr>
          </a:p>
        </p:txBody>
      </p:sp>
      <p:grpSp>
        <p:nvGrpSpPr>
          <p:cNvPr id="5" name="组合 4"/>
          <p:cNvGrpSpPr/>
          <p:nvPr/>
        </p:nvGrpSpPr>
        <p:grpSpPr>
          <a:xfrm>
            <a:off x="695326" y="495935"/>
            <a:ext cx="3161397" cy="646331"/>
            <a:chOff x="695326" y="495935"/>
            <a:chExt cx="3161397" cy="646331"/>
          </a:xfrm>
        </p:grpSpPr>
        <p:sp>
          <p:nvSpPr>
            <p:cNvPr id="6" name="文本框 15"/>
            <p:cNvSpPr txBox="1"/>
            <p:nvPr/>
          </p:nvSpPr>
          <p:spPr>
            <a:xfrm>
              <a:off x="892450" y="495935"/>
              <a:ext cx="2964273" cy="646331"/>
            </a:xfrm>
            <a:prstGeom prst="rect">
              <a:avLst/>
            </a:prstGeom>
            <a:noFill/>
          </p:spPr>
          <p:txBody>
            <a:bodyPr wrap="none" rtlCol="0">
              <a:spAutoFit/>
            </a:bodyPr>
            <a:lstStyle/>
            <a:p>
              <a:r>
                <a:rPr lang="zh-CN" altLang="en-US" sz="3600" b="1">
                  <a:solidFill>
                    <a:srgbClr val="872028"/>
                  </a:solidFill>
                  <a:latin typeface="黑体" panose="02010609060101010101" pitchFamily="49" charset="-122"/>
                  <a:ea typeface="黑体" panose="02010609060101010101" pitchFamily="49" charset="-122"/>
                </a:rPr>
                <a:t>翠</a:t>
              </a:r>
              <a:r>
                <a:rPr lang="zh-CN" altLang="en-US" sz="3600" b="1" smtClean="0">
                  <a:solidFill>
                    <a:srgbClr val="872028"/>
                  </a:solidFill>
                  <a:latin typeface="黑体" panose="02010609060101010101" pitchFamily="49" charset="-122"/>
                  <a:ea typeface="黑体" panose="02010609060101010101" pitchFamily="49" charset="-122"/>
                </a:rPr>
                <a:t>翠人物形象</a:t>
              </a:r>
              <a:endParaRPr lang="zh-CN" altLang="en-US" sz="3600" b="1">
                <a:solidFill>
                  <a:srgbClr val="872028"/>
                </a:solidFill>
                <a:latin typeface="黑体" panose="02010609060101010101" pitchFamily="49" charset="-122"/>
                <a:ea typeface="黑体" panose="02010609060101010101" pitchFamily="49" charset="-122"/>
              </a:endParaRPr>
            </a:p>
          </p:txBody>
        </p:sp>
        <p:sp>
          <p:nvSpPr>
            <p:cNvPr id="7" name="矩形 6"/>
            <p:cNvSpPr/>
            <p:nvPr/>
          </p:nvSpPr>
          <p:spPr>
            <a:xfrm>
              <a:off x="695326" y="557490"/>
              <a:ext cx="197124" cy="584776"/>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黑体" panose="02010609060101010101" pitchFamily="49" charset="-122"/>
                <a:ea typeface="黑体" panose="02010609060101010101" pitchFamily="49" charset="-122"/>
              </a:endParaRPr>
            </a:p>
          </p:txBody>
        </p:sp>
      </p:gr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5" name="组合 14"/>
          <p:cNvGrpSpPr/>
          <p:nvPr/>
        </p:nvGrpSpPr>
        <p:grpSpPr>
          <a:xfrm>
            <a:off x="695326" y="495935"/>
            <a:ext cx="5306215" cy="584775"/>
            <a:chOff x="695326" y="495935"/>
            <a:chExt cx="5306215" cy="584775"/>
          </a:xfrm>
        </p:grpSpPr>
        <p:sp>
          <p:nvSpPr>
            <p:cNvPr id="16" name="文本框 15"/>
            <p:cNvSpPr txBox="1"/>
            <p:nvPr/>
          </p:nvSpPr>
          <p:spPr>
            <a:xfrm>
              <a:off x="892450" y="495935"/>
              <a:ext cx="5109091" cy="584775"/>
            </a:xfrm>
            <a:prstGeom prst="rect">
              <a:avLst/>
            </a:prstGeom>
            <a:noFill/>
          </p:spPr>
          <p:txBody>
            <a:bodyPr wrap="none" rtlCol="0">
              <a:spAutoFit/>
            </a:bodyPr>
            <a:lstStyle/>
            <a:p>
              <a:r>
                <a:rPr lang="zh-CN" altLang="en-US" sz="3200" b="1">
                  <a:solidFill>
                    <a:srgbClr val="872028"/>
                  </a:solidFill>
                  <a:latin typeface="+mj-ea"/>
                  <a:ea typeface="+mj-ea"/>
                </a:rPr>
                <a:t>其他的人物性格是怎样的？</a:t>
              </a:r>
              <a:endParaRPr lang="zh-CN" altLang="en-US" sz="3200" b="1">
                <a:solidFill>
                  <a:srgbClr val="872028"/>
                </a:solidFill>
                <a:latin typeface="+mj-ea"/>
                <a:ea typeface="+mj-ea"/>
              </a:endParaRPr>
            </a:p>
          </p:txBody>
        </p:sp>
        <p:sp>
          <p:nvSpPr>
            <p:cNvPr id="17" name="矩形 16"/>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pic>
        <p:nvPicPr>
          <p:cNvPr id="18" name="图片 17"/>
          <p:cNvPicPr>
            <a:picLocks noChangeAspect="1"/>
          </p:cNvPicPr>
          <p:nvPr/>
        </p:nvPicPr>
        <p:blipFill>
          <a:blip r:embed="rId2"/>
          <a:stretch>
            <a:fillRect/>
          </a:stretch>
        </p:blipFill>
        <p:spPr>
          <a:xfrm>
            <a:off x="695325" y="1773238"/>
            <a:ext cx="10801349" cy="4464050"/>
          </a:xfrm>
          <a:prstGeom prst="rect">
            <a:avLst/>
          </a:prstGeom>
        </p:spPr>
      </p:pic>
      <p:sp>
        <p:nvSpPr>
          <p:cNvPr id="3" name="矩形 2"/>
          <p:cNvSpPr/>
          <p:nvPr/>
        </p:nvSpPr>
        <p:spPr>
          <a:xfrm>
            <a:off x="-2" y="1773238"/>
            <a:ext cx="12192001" cy="4464050"/>
          </a:xfrm>
          <a:prstGeom prst="rect">
            <a:avLst/>
          </a:prstGeom>
          <a:solidFill>
            <a:srgbClr val="872028">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26364" y="1443855"/>
            <a:ext cx="12218365" cy="5374304"/>
            <a:chOff x="-26364" y="1443855"/>
            <a:chExt cx="12218365" cy="5374304"/>
          </a:xfrm>
        </p:grpSpPr>
        <p:grpSp>
          <p:nvGrpSpPr>
            <p:cNvPr id="61" name="组合 60"/>
            <p:cNvGrpSpPr/>
            <p:nvPr/>
          </p:nvGrpSpPr>
          <p:grpSpPr>
            <a:xfrm>
              <a:off x="3404382" y="1443855"/>
              <a:ext cx="5383236" cy="5374304"/>
              <a:chOff x="3408848" y="1443855"/>
              <a:chExt cx="5383236" cy="5374304"/>
            </a:xfrm>
          </p:grpSpPr>
          <p:sp>
            <p:nvSpPr>
              <p:cNvPr id="56" name="弧形 55"/>
              <p:cNvSpPr/>
              <p:nvPr/>
            </p:nvSpPr>
            <p:spPr>
              <a:xfrm>
                <a:off x="3408848" y="1443855"/>
                <a:ext cx="5374304" cy="5374304"/>
              </a:xfrm>
              <a:prstGeom prst="arc">
                <a:avLst>
                  <a:gd name="adj1" fmla="val 9414159"/>
                  <a:gd name="adj2" fmla="val 12547027"/>
                </a:avLst>
              </a:prstGeom>
              <a:noFill/>
              <a:ln>
                <a:gradFill>
                  <a:gsLst>
                    <a:gs pos="100000">
                      <a:schemeClr val="bg1">
                        <a:alpha val="0"/>
                      </a:schemeClr>
                    </a:gs>
                    <a:gs pos="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0" name="弧形 59"/>
              <p:cNvSpPr/>
              <p:nvPr/>
            </p:nvSpPr>
            <p:spPr>
              <a:xfrm flipH="1">
                <a:off x="3417780" y="1443855"/>
                <a:ext cx="5374304" cy="5374304"/>
              </a:xfrm>
              <a:prstGeom prst="arc">
                <a:avLst>
                  <a:gd name="adj1" fmla="val 9414159"/>
                  <a:gd name="adj2" fmla="val 12547027"/>
                </a:avLst>
              </a:prstGeom>
              <a:noFill/>
              <a:ln>
                <a:gradFill>
                  <a:gsLst>
                    <a:gs pos="100000">
                      <a:schemeClr val="bg1">
                        <a:alpha val="0"/>
                      </a:schemeClr>
                    </a:gs>
                    <a:gs pos="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nvGrpSpPr>
            <p:cNvPr id="67" name="组合 66"/>
            <p:cNvGrpSpPr/>
            <p:nvPr/>
          </p:nvGrpSpPr>
          <p:grpSpPr>
            <a:xfrm>
              <a:off x="-26364" y="3361690"/>
              <a:ext cx="12218365" cy="1417487"/>
              <a:chOff x="-26364" y="3361690"/>
              <a:chExt cx="12218365" cy="1417487"/>
            </a:xfrm>
          </p:grpSpPr>
          <p:grpSp>
            <p:nvGrpSpPr>
              <p:cNvPr id="7" name="组合 6"/>
              <p:cNvGrpSpPr/>
              <p:nvPr/>
            </p:nvGrpSpPr>
            <p:grpSpPr>
              <a:xfrm>
                <a:off x="-26364" y="3394182"/>
                <a:ext cx="12218365" cy="1384995"/>
                <a:chOff x="-26364" y="3394182"/>
                <a:chExt cx="12218365" cy="1384995"/>
              </a:xfrm>
            </p:grpSpPr>
            <p:grpSp>
              <p:nvGrpSpPr>
                <p:cNvPr id="6" name="组合 5"/>
                <p:cNvGrpSpPr/>
                <p:nvPr/>
              </p:nvGrpSpPr>
              <p:grpSpPr>
                <a:xfrm>
                  <a:off x="3619988" y="3765310"/>
                  <a:ext cx="4913830" cy="869775"/>
                  <a:chOff x="3619988" y="3768523"/>
                  <a:chExt cx="4913830" cy="869775"/>
                </a:xfrm>
              </p:grpSpPr>
              <p:sp>
                <p:nvSpPr>
                  <p:cNvPr id="45" name="椭圆 44"/>
                  <p:cNvSpPr/>
                  <p:nvPr/>
                </p:nvSpPr>
                <p:spPr>
                  <a:xfrm>
                    <a:off x="3619988" y="4268966"/>
                    <a:ext cx="1444306" cy="369332"/>
                  </a:xfrm>
                  <a:prstGeom prst="ellipse">
                    <a:avLst/>
                  </a:prstGeom>
                  <a:gradFill flip="none" rotWithShape="1">
                    <a:gsLst>
                      <a:gs pos="0">
                        <a:schemeClr val="bg1"/>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6" name="椭圆 45"/>
                  <p:cNvSpPr/>
                  <p:nvPr/>
                </p:nvSpPr>
                <p:spPr>
                  <a:xfrm>
                    <a:off x="7089512" y="4268966"/>
                    <a:ext cx="1444306" cy="369332"/>
                  </a:xfrm>
                  <a:prstGeom prst="ellipse">
                    <a:avLst/>
                  </a:prstGeom>
                  <a:gradFill>
                    <a:gsLst>
                      <a:gs pos="0">
                        <a:schemeClr val="bg1"/>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4" name="组合 3"/>
                  <p:cNvGrpSpPr/>
                  <p:nvPr/>
                </p:nvGrpSpPr>
                <p:grpSpPr>
                  <a:xfrm>
                    <a:off x="3843183" y="3768523"/>
                    <a:ext cx="4467163" cy="584775"/>
                    <a:chOff x="3843183" y="3578023"/>
                    <a:chExt cx="4467163" cy="584775"/>
                  </a:xfrm>
                </p:grpSpPr>
                <p:sp>
                  <p:nvSpPr>
                    <p:cNvPr id="47" name="Rectangle 3"/>
                    <p:cNvSpPr txBox="1">
                      <a:spLocks noChangeArrowheads="1"/>
                    </p:cNvSpPr>
                    <p:nvPr/>
                  </p:nvSpPr>
                  <p:spPr>
                    <a:xfrm>
                      <a:off x="3843183" y="3578023"/>
                      <a:ext cx="1005404" cy="584775"/>
                    </a:xfrm>
                    <a:prstGeom prst="rect">
                      <a:avLst/>
                    </a:prstGeom>
                  </p:spPr>
                  <p:txBody>
                    <a:bodyPr vert="horz" wrap="non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Bef>
                          <a:spcPct val="0"/>
                        </a:spcBef>
                        <a:buNone/>
                        <a:defRPr/>
                      </a:pPr>
                      <a:r>
                        <a:rPr lang="zh-CN" altLang="en-US" sz="3200" b="1" smtClean="0">
                          <a:solidFill>
                            <a:schemeClr val="bg1"/>
                          </a:solidFill>
                          <a:latin typeface="微软雅黑"/>
                          <a:ea typeface="微软雅黑"/>
                        </a:rPr>
                        <a:t>祖父</a:t>
                      </a:r>
                      <a:endParaRPr lang="zh-CN" altLang="en-US" sz="3200" b="1">
                        <a:solidFill>
                          <a:schemeClr val="bg1"/>
                        </a:solidFill>
                        <a:latin typeface="微软雅黑"/>
                        <a:ea typeface="微软雅黑"/>
                      </a:endParaRPr>
                    </a:p>
                  </p:txBody>
                </p:sp>
                <p:sp>
                  <p:nvSpPr>
                    <p:cNvPr id="48" name="Rectangle 3"/>
                    <p:cNvSpPr txBox="1">
                      <a:spLocks noChangeArrowheads="1"/>
                    </p:cNvSpPr>
                    <p:nvPr/>
                  </p:nvSpPr>
                  <p:spPr>
                    <a:xfrm>
                      <a:off x="7304942" y="3578023"/>
                      <a:ext cx="1005404" cy="584775"/>
                    </a:xfrm>
                    <a:prstGeom prst="rect">
                      <a:avLst/>
                    </a:prstGeom>
                  </p:spPr>
                  <p:txBody>
                    <a:bodyPr vert="horz" wrap="non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None/>
                        <a:defRPr/>
                      </a:pPr>
                      <a:r>
                        <a:rPr lang="zh-CN" altLang="en-US" sz="3200" b="1">
                          <a:solidFill>
                            <a:schemeClr val="bg1"/>
                          </a:solidFill>
                          <a:latin typeface="微软雅黑"/>
                          <a:ea typeface="微软雅黑"/>
                        </a:rPr>
                        <a:t>傩送</a:t>
                      </a:r>
                      <a:endParaRPr lang="zh-CN" altLang="en-US" sz="3200" b="1">
                        <a:solidFill>
                          <a:schemeClr val="bg1"/>
                        </a:solidFill>
                        <a:latin typeface="微软雅黑"/>
                        <a:ea typeface="微软雅黑"/>
                      </a:endParaRPr>
                    </a:p>
                  </p:txBody>
                </p:sp>
              </p:grpSp>
            </p:grpSp>
            <p:sp>
              <p:nvSpPr>
                <p:cNvPr id="49" name="Rectangle 3"/>
                <p:cNvSpPr txBox="1">
                  <a:spLocks noChangeArrowheads="1"/>
                </p:cNvSpPr>
                <p:nvPr/>
              </p:nvSpPr>
              <p:spPr>
                <a:xfrm>
                  <a:off x="-26364" y="3429001"/>
                  <a:ext cx="3430746" cy="1284006"/>
                </a:xfrm>
                <a:prstGeom prst="rect">
                  <a:avLst/>
                </a:prstGeom>
              </p:spPr>
              <p:txBody>
                <a:bodyPr vert="horz" wrap="non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r">
                    <a:lnSpc>
                      <a:spcPct val="150000"/>
                    </a:lnSpc>
                    <a:spcBef>
                      <a:spcPct val="0"/>
                    </a:spcBef>
                    <a:buNone/>
                    <a:defRPr/>
                  </a:pPr>
                  <a:r>
                    <a:rPr lang="zh-CN" altLang="en-US" b="1">
                      <a:solidFill>
                        <a:prstClr val="white"/>
                      </a:solidFill>
                      <a:latin typeface="黑体" panose="02010609060101010101" pitchFamily="49" charset="-122"/>
                      <a:ea typeface="黑体" panose="02010609060101010101" pitchFamily="49" charset="-122"/>
                    </a:rPr>
                    <a:t>善良淳朴、工作尽职</a:t>
                  </a:r>
                  <a:endParaRPr lang="zh-CN" altLang="en-US" b="1">
                    <a:solidFill>
                      <a:prstClr val="white"/>
                    </a:solidFill>
                    <a:latin typeface="黑体" panose="02010609060101010101" pitchFamily="49" charset="-122"/>
                    <a:ea typeface="黑体" panose="02010609060101010101" pitchFamily="49" charset="-122"/>
                  </a:endParaRPr>
                </a:p>
                <a:p>
                  <a:pPr marL="0" lvl="0" indent="0" algn="r">
                    <a:lnSpc>
                      <a:spcPct val="150000"/>
                    </a:lnSpc>
                    <a:spcBef>
                      <a:spcPct val="0"/>
                    </a:spcBef>
                    <a:buNone/>
                    <a:defRPr/>
                  </a:pPr>
                  <a:r>
                    <a:rPr lang="zh-CN" altLang="en-US" b="1">
                      <a:solidFill>
                        <a:prstClr val="white"/>
                      </a:solidFill>
                      <a:latin typeface="黑体" panose="02010609060101010101" pitchFamily="49" charset="-122"/>
                      <a:ea typeface="黑体" panose="02010609060101010101" pitchFamily="49" charset="-122"/>
                    </a:rPr>
                    <a:t>慈善仁厚、重义轻利</a:t>
                  </a:r>
                  <a:endParaRPr lang="zh-CN" altLang="en-US" b="1">
                    <a:solidFill>
                      <a:prstClr val="white"/>
                    </a:solidFill>
                    <a:latin typeface="黑体" panose="02010609060101010101" pitchFamily="49" charset="-122"/>
                    <a:ea typeface="黑体" panose="02010609060101010101" pitchFamily="49" charset="-122"/>
                  </a:endParaRPr>
                </a:p>
              </p:txBody>
            </p:sp>
            <p:sp>
              <p:nvSpPr>
                <p:cNvPr id="50" name="Rectangle 3"/>
                <p:cNvSpPr txBox="1">
                  <a:spLocks noChangeArrowheads="1"/>
                </p:cNvSpPr>
                <p:nvPr/>
              </p:nvSpPr>
              <p:spPr>
                <a:xfrm>
                  <a:off x="8762657" y="3394182"/>
                  <a:ext cx="3429344" cy="138499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ct val="0"/>
                    </a:spcBef>
                    <a:buNone/>
                    <a:defRPr/>
                  </a:pPr>
                  <a:r>
                    <a:rPr lang="zh-CN" altLang="en-US" b="1">
                      <a:solidFill>
                        <a:prstClr val="white"/>
                      </a:solidFill>
                      <a:latin typeface="黑体" panose="02010609060101010101" pitchFamily="49" charset="-122"/>
                      <a:ea typeface="黑体" panose="02010609060101010101" pitchFamily="49" charset="-122"/>
                    </a:rPr>
                    <a:t>淳朴善良、健壮俊美</a:t>
                  </a:r>
                  <a:r>
                    <a:rPr lang="zh-CN" altLang="en-US" b="1" smtClean="0">
                      <a:solidFill>
                        <a:prstClr val="white"/>
                      </a:solidFill>
                      <a:latin typeface="黑体" panose="02010609060101010101" pitchFamily="49" charset="-122"/>
                      <a:ea typeface="黑体" panose="02010609060101010101" pitchFamily="49" charset="-122"/>
                    </a:rPr>
                    <a:t>、</a:t>
                  </a:r>
                  <a:endParaRPr lang="en-US" altLang="zh-CN" b="1" smtClean="0">
                    <a:solidFill>
                      <a:prstClr val="white"/>
                    </a:solidFill>
                    <a:latin typeface="黑体" panose="02010609060101010101" pitchFamily="49" charset="-122"/>
                    <a:ea typeface="黑体" panose="02010609060101010101" pitchFamily="49" charset="-122"/>
                  </a:endParaRPr>
                </a:p>
                <a:p>
                  <a:pPr marL="0" indent="0" algn="r">
                    <a:lnSpc>
                      <a:spcPct val="150000"/>
                    </a:lnSpc>
                    <a:spcBef>
                      <a:spcPct val="0"/>
                    </a:spcBef>
                    <a:buNone/>
                    <a:defRPr/>
                  </a:pPr>
                  <a:r>
                    <a:rPr lang="zh-CN" altLang="en-US" b="1" smtClean="0">
                      <a:solidFill>
                        <a:prstClr val="white"/>
                      </a:solidFill>
                      <a:latin typeface="黑体" panose="02010609060101010101" pitchFamily="49" charset="-122"/>
                      <a:ea typeface="黑体" panose="02010609060101010101" pitchFamily="49" charset="-122"/>
                    </a:rPr>
                    <a:t>幽默</a:t>
                  </a:r>
                  <a:r>
                    <a:rPr lang="zh-CN" altLang="en-US" b="1">
                      <a:solidFill>
                        <a:prstClr val="white"/>
                      </a:solidFill>
                      <a:latin typeface="黑体" panose="02010609060101010101" pitchFamily="49" charset="-122"/>
                      <a:ea typeface="黑体" panose="02010609060101010101" pitchFamily="49" charset="-122"/>
                    </a:rPr>
                    <a:t>风趣、重义多情</a:t>
                  </a:r>
                  <a:endParaRPr lang="zh-CN" altLang="en-US" b="1">
                    <a:solidFill>
                      <a:prstClr val="white"/>
                    </a:solidFill>
                    <a:latin typeface="黑体" panose="02010609060101010101" pitchFamily="49" charset="-122"/>
                    <a:ea typeface="黑体" panose="02010609060101010101" pitchFamily="49" charset="-122"/>
                  </a:endParaRPr>
                </a:p>
              </p:txBody>
            </p:sp>
          </p:grpSp>
          <p:sp>
            <p:nvSpPr>
              <p:cNvPr id="66" name="图形 64"/>
              <p:cNvSpPr/>
              <p:nvPr/>
            </p:nvSpPr>
            <p:spPr>
              <a:xfrm>
                <a:off x="5452154" y="3361690"/>
                <a:ext cx="1287148" cy="1287146"/>
              </a:xfrm>
              <a:custGeom>
                <a:gdLst>
                  <a:gd name="connsiteX0" fmla="*/ 1095648 w 1666875"/>
                  <a:gd name="connsiteY0" fmla="*/ 875382 h 1666875"/>
                  <a:gd name="connsiteX1" fmla="*/ 1309960 w 1666875"/>
                  <a:gd name="connsiteY1" fmla="*/ 476523 h 1666875"/>
                  <a:gd name="connsiteX2" fmla="*/ 833710 w 1666875"/>
                  <a:gd name="connsiteY2" fmla="*/ 273 h 1666875"/>
                  <a:gd name="connsiteX3" fmla="*/ 357460 w 1666875"/>
                  <a:gd name="connsiteY3" fmla="*/ 476523 h 1666875"/>
                  <a:gd name="connsiteX4" fmla="*/ 571773 w 1666875"/>
                  <a:gd name="connsiteY4" fmla="*/ 875382 h 1666875"/>
                  <a:gd name="connsiteX5" fmla="*/ 273 w 1666875"/>
                  <a:gd name="connsiteY5" fmla="*/ 1667148 h 1666875"/>
                  <a:gd name="connsiteX6" fmla="*/ 119335 w 1666875"/>
                  <a:gd name="connsiteY6" fmla="*/ 1667148 h 1666875"/>
                  <a:gd name="connsiteX7" fmla="*/ 833710 w 1666875"/>
                  <a:gd name="connsiteY7" fmla="*/ 952773 h 1666875"/>
                  <a:gd name="connsiteX8" fmla="*/ 1548085 w 1666875"/>
                  <a:gd name="connsiteY8" fmla="*/ 1667148 h 1666875"/>
                  <a:gd name="connsiteX9" fmla="*/ 1667148 w 1666875"/>
                  <a:gd name="connsiteY9" fmla="*/ 1667148 h 1666875"/>
                  <a:gd name="connsiteX10" fmla="*/ 1095648 w 1666875"/>
                  <a:gd name="connsiteY10" fmla="*/ 875382 h 1666875"/>
                  <a:gd name="connsiteX11" fmla="*/ 833710 w 1666875"/>
                  <a:gd name="connsiteY11" fmla="*/ 833710 h 1666875"/>
                  <a:gd name="connsiteX12" fmla="*/ 476523 w 1666875"/>
                  <a:gd name="connsiteY12" fmla="*/ 476523 h 1666875"/>
                  <a:gd name="connsiteX13" fmla="*/ 833710 w 1666875"/>
                  <a:gd name="connsiteY13" fmla="*/ 119335 h 1666875"/>
                  <a:gd name="connsiteX14" fmla="*/ 1190898 w 1666875"/>
                  <a:gd name="connsiteY14" fmla="*/ 476523 h 1666875"/>
                  <a:gd name="connsiteX15" fmla="*/ 833710 w 1666875"/>
                  <a:gd name="connsiteY15" fmla="*/ 833710 h 16668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66875" h="1666875">
                    <a:moveTo>
                      <a:pt x="1095648" y="875382"/>
                    </a:moveTo>
                    <a:cubicBezTo>
                      <a:pt x="1226616" y="792038"/>
                      <a:pt x="1309960" y="643210"/>
                      <a:pt x="1309960" y="476523"/>
                    </a:cubicBezTo>
                    <a:cubicBezTo>
                      <a:pt x="1309960" y="214585"/>
                      <a:pt x="1095648" y="273"/>
                      <a:pt x="833710" y="273"/>
                    </a:cubicBezTo>
                    <a:cubicBezTo>
                      <a:pt x="571773" y="273"/>
                      <a:pt x="357460" y="214585"/>
                      <a:pt x="357460" y="476523"/>
                    </a:cubicBezTo>
                    <a:cubicBezTo>
                      <a:pt x="357460" y="643210"/>
                      <a:pt x="440804" y="792038"/>
                      <a:pt x="571773" y="875382"/>
                    </a:cubicBezTo>
                    <a:cubicBezTo>
                      <a:pt x="238398" y="982538"/>
                      <a:pt x="273" y="1298054"/>
                      <a:pt x="273" y="1667148"/>
                    </a:cubicBezTo>
                    <a:lnTo>
                      <a:pt x="119335" y="1667148"/>
                    </a:lnTo>
                    <a:cubicBezTo>
                      <a:pt x="119335" y="1274241"/>
                      <a:pt x="440804" y="952773"/>
                      <a:pt x="833710" y="952773"/>
                    </a:cubicBezTo>
                    <a:cubicBezTo>
                      <a:pt x="1226616" y="952773"/>
                      <a:pt x="1548085" y="1274241"/>
                      <a:pt x="1548085" y="1667148"/>
                    </a:cubicBezTo>
                    <a:lnTo>
                      <a:pt x="1667148" y="1667148"/>
                    </a:lnTo>
                    <a:cubicBezTo>
                      <a:pt x="1667148" y="1298054"/>
                      <a:pt x="1429023" y="982538"/>
                      <a:pt x="1095648" y="875382"/>
                    </a:cubicBezTo>
                    <a:close/>
                    <a:moveTo>
                      <a:pt x="833710" y="833710"/>
                    </a:moveTo>
                    <a:cubicBezTo>
                      <a:pt x="637257" y="833710"/>
                      <a:pt x="476523" y="672976"/>
                      <a:pt x="476523" y="476523"/>
                    </a:cubicBezTo>
                    <a:cubicBezTo>
                      <a:pt x="476523" y="280069"/>
                      <a:pt x="637257" y="119335"/>
                      <a:pt x="833710" y="119335"/>
                    </a:cubicBezTo>
                    <a:cubicBezTo>
                      <a:pt x="1030163" y="119335"/>
                      <a:pt x="1190898" y="280069"/>
                      <a:pt x="1190898" y="476523"/>
                    </a:cubicBezTo>
                    <a:cubicBezTo>
                      <a:pt x="1190898" y="672976"/>
                      <a:pt x="1030163" y="833710"/>
                      <a:pt x="833710" y="833710"/>
                    </a:cubicBezTo>
                    <a:close/>
                  </a:path>
                </a:pathLst>
              </a:custGeom>
              <a:gradFill>
                <a:gsLst>
                  <a:gs pos="100000">
                    <a:schemeClr val="bg1">
                      <a:alpha val="0"/>
                    </a:schemeClr>
                  </a:gs>
                  <a:gs pos="0">
                    <a:schemeClr val="bg1"/>
                  </a:gs>
                </a:gsLst>
                <a:lin ang="5400000" scaled="1"/>
              </a:gradFill>
              <a:ln w="1860" cap="flat">
                <a:noFill/>
                <a:prstDash val="solid"/>
                <a:miter/>
              </a:ln>
            </p:spPr>
            <p:txBody>
              <a:bodyPr rtlCol="0" anchor="ctr"/>
              <a:lstStyle/>
              <a:p>
                <a:endParaRPr lang="zh-CN" altLang="en-US"/>
              </a:p>
            </p:txBody>
          </p:sp>
        </p:grpSp>
      </p:grpSp>
      <p:grpSp>
        <p:nvGrpSpPr>
          <p:cNvPr id="71" name="组合 70"/>
          <p:cNvGrpSpPr/>
          <p:nvPr/>
        </p:nvGrpSpPr>
        <p:grpSpPr>
          <a:xfrm>
            <a:off x="4638329" y="3579212"/>
            <a:ext cx="4078853" cy="339985"/>
            <a:chOff x="4699289" y="3579212"/>
            <a:chExt cx="4078853" cy="339985"/>
          </a:xfrm>
        </p:grpSpPr>
        <p:pic>
          <p:nvPicPr>
            <p:cNvPr id="69" name="图片 68"/>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8152702" y="3579212"/>
              <a:ext cx="625440" cy="339985"/>
            </a:xfrm>
            <a:prstGeom prst="rect">
              <a:avLst/>
            </a:prstGeom>
          </p:spPr>
        </p:pic>
        <p:pic>
          <p:nvPicPr>
            <p:cNvPr id="70" name="图片 69"/>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4699289" y="3579212"/>
              <a:ext cx="625440" cy="339985"/>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4" y="0"/>
            <a:ext cx="12192004" cy="6858000"/>
          </a:xfrm>
          <a:prstGeom prst="rect">
            <a:avLst/>
          </a:prstGeom>
        </p:spPr>
      </p:pic>
      <p:pic>
        <p:nvPicPr>
          <p:cNvPr id="4" name="图片 3"/>
          <p:cNvPicPr>
            <a:picLocks noChangeAspect="1"/>
          </p:cNvPicPr>
          <p:nvPr/>
        </p:nvPicPr>
        <p:blipFill>
          <a:blip r:embed="rId3"/>
          <a:stretch>
            <a:fillRect/>
          </a:stretch>
        </p:blipFill>
        <p:spPr>
          <a:xfrm>
            <a:off x="10721315" y="670892"/>
            <a:ext cx="775360" cy="421478"/>
          </a:xfrm>
          <a:prstGeom prst="rect">
            <a:avLst/>
          </a:prstGeom>
        </p:spPr>
      </p:pic>
      <p:sp>
        <p:nvSpPr>
          <p:cNvPr id="31" name="PA-任意多边形 30"/>
          <p:cNvSpPr/>
          <p:nvPr>
            <p:custDataLst>
              <p:tags r:id="rId4"/>
            </p:custDataLst>
          </p:nvPr>
        </p:nvSpPr>
        <p:spPr>
          <a:xfrm>
            <a:off x="4276429" y="2196216"/>
            <a:ext cx="2342913" cy="993135"/>
          </a:xfrm>
          <a:custGeom>
            <a:rect l="l" t="t" r="r" b="b"/>
            <a:pathLst>
              <a:path w="2342913" h="993135">
                <a:moveTo>
                  <a:pt x="1925874" y="567048"/>
                </a:moveTo>
                <a:cubicBezTo>
                  <a:pt x="1923715" y="566932"/>
                  <a:pt x="1921382" y="567199"/>
                  <a:pt x="1918874" y="567849"/>
                </a:cubicBezTo>
                <a:cubicBezTo>
                  <a:pt x="1908845" y="570449"/>
                  <a:pt x="1890085" y="580665"/>
                  <a:pt x="1862596" y="598495"/>
                </a:cubicBezTo>
                <a:cubicBezTo>
                  <a:pt x="1844022" y="610383"/>
                  <a:pt x="1832321" y="620598"/>
                  <a:pt x="1827492" y="629142"/>
                </a:cubicBezTo>
                <a:cubicBezTo>
                  <a:pt x="1822662" y="637686"/>
                  <a:pt x="1821734" y="649016"/>
                  <a:pt x="1824706" y="663132"/>
                </a:cubicBezTo>
                <a:cubicBezTo>
                  <a:pt x="1834364" y="706223"/>
                  <a:pt x="1852938" y="727769"/>
                  <a:pt x="1880427" y="727769"/>
                </a:cubicBezTo>
                <a:cubicBezTo>
                  <a:pt x="1890085" y="727769"/>
                  <a:pt x="1898258" y="724054"/>
                  <a:pt x="1904944" y="716624"/>
                </a:cubicBezTo>
                <a:cubicBezTo>
                  <a:pt x="1917574" y="703994"/>
                  <a:pt x="1927975" y="680963"/>
                  <a:pt x="1936148" y="647530"/>
                </a:cubicBezTo>
                <a:cubicBezTo>
                  <a:pt x="1944320" y="614097"/>
                  <a:pt x="1945806" y="591066"/>
                  <a:pt x="1940606" y="578436"/>
                </a:cubicBezTo>
                <a:cubicBezTo>
                  <a:pt x="1937262" y="571192"/>
                  <a:pt x="1932352" y="567396"/>
                  <a:pt x="1925874" y="567048"/>
                </a:cubicBezTo>
                <a:close/>
                <a:moveTo>
                  <a:pt x="1972924" y="471451"/>
                </a:moveTo>
                <a:cubicBezTo>
                  <a:pt x="1964009" y="472937"/>
                  <a:pt x="1956579" y="479252"/>
                  <a:pt x="1950635" y="490396"/>
                </a:cubicBezTo>
                <a:cubicBezTo>
                  <a:pt x="1946178" y="499312"/>
                  <a:pt x="1944135" y="504698"/>
                  <a:pt x="1944506" y="506555"/>
                </a:cubicBezTo>
                <a:cubicBezTo>
                  <a:pt x="1944877" y="508413"/>
                  <a:pt x="1948035" y="509341"/>
                  <a:pt x="1953979" y="509341"/>
                </a:cubicBezTo>
                <a:cubicBezTo>
                  <a:pt x="1961408" y="509341"/>
                  <a:pt x="1970324" y="512685"/>
                  <a:pt x="1980725" y="519371"/>
                </a:cubicBezTo>
                <a:cubicBezTo>
                  <a:pt x="1990383" y="524572"/>
                  <a:pt x="1995212" y="526429"/>
                  <a:pt x="1995212" y="524943"/>
                </a:cubicBezTo>
                <a:cubicBezTo>
                  <a:pt x="1994469" y="521972"/>
                  <a:pt x="1990941" y="512313"/>
                  <a:pt x="1984625" y="495968"/>
                </a:cubicBezTo>
                <a:cubicBezTo>
                  <a:pt x="1978310" y="479623"/>
                  <a:pt x="1974410" y="471451"/>
                  <a:pt x="1972924" y="471451"/>
                </a:cubicBezTo>
                <a:close/>
                <a:moveTo>
                  <a:pt x="392717" y="396784"/>
                </a:moveTo>
                <a:cubicBezTo>
                  <a:pt x="391974" y="397527"/>
                  <a:pt x="390860" y="398642"/>
                  <a:pt x="389374" y="400128"/>
                </a:cubicBezTo>
                <a:cubicBezTo>
                  <a:pt x="387888" y="401614"/>
                  <a:pt x="386588" y="406629"/>
                  <a:pt x="385473" y="415172"/>
                </a:cubicBezTo>
                <a:cubicBezTo>
                  <a:pt x="384359" y="423716"/>
                  <a:pt x="384173" y="431889"/>
                  <a:pt x="384916" y="439690"/>
                </a:cubicBezTo>
                <a:cubicBezTo>
                  <a:pt x="385659" y="447491"/>
                  <a:pt x="387145" y="451391"/>
                  <a:pt x="389374" y="451391"/>
                </a:cubicBezTo>
                <a:cubicBezTo>
                  <a:pt x="391603" y="451391"/>
                  <a:pt x="393831" y="444333"/>
                  <a:pt x="396060" y="430217"/>
                </a:cubicBezTo>
                <a:cubicBezTo>
                  <a:pt x="399775" y="405700"/>
                  <a:pt x="398661" y="394556"/>
                  <a:pt x="392717" y="396784"/>
                </a:cubicBezTo>
                <a:close/>
                <a:moveTo>
                  <a:pt x="1933919" y="335491"/>
                </a:moveTo>
                <a:cubicBezTo>
                  <a:pt x="1932433" y="334005"/>
                  <a:pt x="1916831" y="347564"/>
                  <a:pt x="1887113" y="376168"/>
                </a:cubicBezTo>
                <a:cubicBezTo>
                  <a:pt x="1857395" y="404771"/>
                  <a:pt x="1827677" y="434675"/>
                  <a:pt x="1797959" y="465879"/>
                </a:cubicBezTo>
                <a:cubicBezTo>
                  <a:pt x="1768241" y="497083"/>
                  <a:pt x="1752639" y="514913"/>
                  <a:pt x="1751153" y="519371"/>
                </a:cubicBezTo>
                <a:cubicBezTo>
                  <a:pt x="1749668" y="526801"/>
                  <a:pt x="1749296" y="544260"/>
                  <a:pt x="1750039" y="571749"/>
                </a:cubicBezTo>
                <a:lnTo>
                  <a:pt x="1751153" y="612983"/>
                </a:lnTo>
                <a:lnTo>
                  <a:pt x="1766755" y="599610"/>
                </a:lnTo>
                <a:cubicBezTo>
                  <a:pt x="1774185" y="594409"/>
                  <a:pt x="1779014" y="589394"/>
                  <a:pt x="1781243" y="584565"/>
                </a:cubicBezTo>
                <a:cubicBezTo>
                  <a:pt x="1783472" y="579736"/>
                  <a:pt x="1785329" y="570635"/>
                  <a:pt x="1786815" y="557262"/>
                </a:cubicBezTo>
                <a:cubicBezTo>
                  <a:pt x="1789044" y="537945"/>
                  <a:pt x="1790901" y="527544"/>
                  <a:pt x="1792387" y="526058"/>
                </a:cubicBezTo>
                <a:cubicBezTo>
                  <a:pt x="1793130" y="525315"/>
                  <a:pt x="1794059" y="525501"/>
                  <a:pt x="1795173" y="526615"/>
                </a:cubicBezTo>
                <a:cubicBezTo>
                  <a:pt x="1796288" y="527729"/>
                  <a:pt x="1797588" y="529773"/>
                  <a:pt x="1799074" y="532744"/>
                </a:cubicBezTo>
                <a:cubicBezTo>
                  <a:pt x="1800560" y="535716"/>
                  <a:pt x="1801674" y="538688"/>
                  <a:pt x="1802417" y="541660"/>
                </a:cubicBezTo>
                <a:cubicBezTo>
                  <a:pt x="1808361" y="555033"/>
                  <a:pt x="1812447" y="561719"/>
                  <a:pt x="1814676" y="561719"/>
                </a:cubicBezTo>
                <a:cubicBezTo>
                  <a:pt x="1822105" y="561719"/>
                  <a:pt x="1838822" y="548160"/>
                  <a:pt x="1864825" y="521043"/>
                </a:cubicBezTo>
                <a:cubicBezTo>
                  <a:pt x="1890828" y="493925"/>
                  <a:pt x="1912374" y="467736"/>
                  <a:pt x="1929461" y="442476"/>
                </a:cubicBezTo>
                <a:cubicBezTo>
                  <a:pt x="1941349" y="424645"/>
                  <a:pt x="1948407" y="411272"/>
                  <a:pt x="1950635" y="402357"/>
                </a:cubicBezTo>
                <a:cubicBezTo>
                  <a:pt x="1952864" y="393441"/>
                  <a:pt x="1951378" y="381182"/>
                  <a:pt x="1946178" y="365581"/>
                </a:cubicBezTo>
                <a:cubicBezTo>
                  <a:pt x="1940977" y="348493"/>
                  <a:pt x="1936891" y="338463"/>
                  <a:pt x="1933919" y="335491"/>
                </a:cubicBezTo>
                <a:close/>
                <a:moveTo>
                  <a:pt x="651264" y="286456"/>
                </a:moveTo>
                <a:cubicBezTo>
                  <a:pt x="630461" y="285713"/>
                  <a:pt x="611144" y="287014"/>
                  <a:pt x="593314" y="290357"/>
                </a:cubicBezTo>
                <a:cubicBezTo>
                  <a:pt x="575483" y="293700"/>
                  <a:pt x="563596" y="298344"/>
                  <a:pt x="557652" y="304287"/>
                </a:cubicBezTo>
                <a:cubicBezTo>
                  <a:pt x="552451" y="308745"/>
                  <a:pt x="542793" y="330848"/>
                  <a:pt x="528677" y="370595"/>
                </a:cubicBezTo>
                <a:cubicBezTo>
                  <a:pt x="514561" y="410343"/>
                  <a:pt x="506760" y="436904"/>
                  <a:pt x="505274" y="450277"/>
                </a:cubicBezTo>
                <a:cubicBezTo>
                  <a:pt x="502302" y="470336"/>
                  <a:pt x="494130" y="499497"/>
                  <a:pt x="480757" y="537759"/>
                </a:cubicBezTo>
                <a:cubicBezTo>
                  <a:pt x="467383" y="576021"/>
                  <a:pt x="456982" y="599610"/>
                  <a:pt x="449553" y="608525"/>
                </a:cubicBezTo>
                <a:cubicBezTo>
                  <a:pt x="440637" y="620412"/>
                  <a:pt x="436180" y="629328"/>
                  <a:pt x="436180" y="635271"/>
                </a:cubicBezTo>
                <a:cubicBezTo>
                  <a:pt x="436180" y="640472"/>
                  <a:pt x="442123" y="652545"/>
                  <a:pt x="454010" y="671490"/>
                </a:cubicBezTo>
                <a:cubicBezTo>
                  <a:pt x="465898" y="690435"/>
                  <a:pt x="475184" y="702508"/>
                  <a:pt x="481871" y="707709"/>
                </a:cubicBezTo>
                <a:cubicBezTo>
                  <a:pt x="487815" y="712910"/>
                  <a:pt x="495987" y="717367"/>
                  <a:pt x="506388" y="721082"/>
                </a:cubicBezTo>
                <a:cubicBezTo>
                  <a:pt x="513075" y="723311"/>
                  <a:pt x="517904" y="723868"/>
                  <a:pt x="520876" y="722754"/>
                </a:cubicBezTo>
                <a:cubicBezTo>
                  <a:pt x="523848" y="721639"/>
                  <a:pt x="527934" y="718482"/>
                  <a:pt x="533135" y="713281"/>
                </a:cubicBezTo>
                <a:cubicBezTo>
                  <a:pt x="548737" y="696193"/>
                  <a:pt x="569725" y="662946"/>
                  <a:pt x="596100" y="613540"/>
                </a:cubicBezTo>
                <a:cubicBezTo>
                  <a:pt x="622474" y="564134"/>
                  <a:pt x="644577" y="516399"/>
                  <a:pt x="662408" y="470336"/>
                </a:cubicBezTo>
                <a:cubicBezTo>
                  <a:pt x="678753" y="427245"/>
                  <a:pt x="690454" y="387683"/>
                  <a:pt x="697512" y="351650"/>
                </a:cubicBezTo>
                <a:cubicBezTo>
                  <a:pt x="704570" y="315617"/>
                  <a:pt x="704385" y="295372"/>
                  <a:pt x="696955" y="290914"/>
                </a:cubicBezTo>
                <a:cubicBezTo>
                  <a:pt x="693983" y="288685"/>
                  <a:pt x="678753" y="287199"/>
                  <a:pt x="651264" y="286456"/>
                </a:cubicBezTo>
                <a:close/>
                <a:moveTo>
                  <a:pt x="2052048" y="256367"/>
                </a:moveTo>
                <a:cubicBezTo>
                  <a:pt x="2048333" y="257110"/>
                  <a:pt x="2041275" y="259710"/>
                  <a:pt x="2030874" y="264168"/>
                </a:cubicBezTo>
                <a:cubicBezTo>
                  <a:pt x="2018987" y="269368"/>
                  <a:pt x="2011929" y="273455"/>
                  <a:pt x="2009700" y="276427"/>
                </a:cubicBezTo>
                <a:cubicBezTo>
                  <a:pt x="2007471" y="279398"/>
                  <a:pt x="2006357" y="285342"/>
                  <a:pt x="2006357" y="294257"/>
                </a:cubicBezTo>
                <a:cubicBezTo>
                  <a:pt x="2006357" y="306145"/>
                  <a:pt x="2007471" y="315803"/>
                  <a:pt x="2009700" y="323232"/>
                </a:cubicBezTo>
                <a:cubicBezTo>
                  <a:pt x="2011929" y="329919"/>
                  <a:pt x="2014529" y="331776"/>
                  <a:pt x="2017501" y="328805"/>
                </a:cubicBezTo>
                <a:cubicBezTo>
                  <a:pt x="2018987" y="326576"/>
                  <a:pt x="2023073" y="320261"/>
                  <a:pt x="2029760" y="309859"/>
                </a:cubicBezTo>
                <a:cubicBezTo>
                  <a:pt x="2041647" y="292028"/>
                  <a:pt x="2049448" y="279398"/>
                  <a:pt x="2053163" y="271969"/>
                </a:cubicBezTo>
                <a:cubicBezTo>
                  <a:pt x="2058363" y="261568"/>
                  <a:pt x="2057992" y="256367"/>
                  <a:pt x="2052048" y="256367"/>
                </a:cubicBezTo>
                <a:close/>
                <a:moveTo>
                  <a:pt x="34429" y="162198"/>
                </a:moveTo>
                <a:cubicBezTo>
                  <a:pt x="38887" y="162569"/>
                  <a:pt x="45016" y="164241"/>
                  <a:pt x="52817" y="167213"/>
                </a:cubicBezTo>
                <a:cubicBezTo>
                  <a:pt x="63962" y="171671"/>
                  <a:pt x="70277" y="173342"/>
                  <a:pt x="71763" y="172228"/>
                </a:cubicBezTo>
                <a:cubicBezTo>
                  <a:pt x="73249" y="171113"/>
                  <a:pt x="85136" y="176128"/>
                  <a:pt x="107424" y="187273"/>
                </a:cubicBezTo>
                <a:cubicBezTo>
                  <a:pt x="124512" y="195445"/>
                  <a:pt x="134542" y="201203"/>
                  <a:pt x="137514" y="204546"/>
                </a:cubicBezTo>
                <a:cubicBezTo>
                  <a:pt x="140486" y="207889"/>
                  <a:pt x="141971" y="214019"/>
                  <a:pt x="141971" y="222934"/>
                </a:cubicBezTo>
                <a:cubicBezTo>
                  <a:pt x="141971" y="234821"/>
                  <a:pt x="139557" y="242622"/>
                  <a:pt x="134728" y="246337"/>
                </a:cubicBezTo>
                <a:cubicBezTo>
                  <a:pt x="129898" y="250052"/>
                  <a:pt x="127484" y="254881"/>
                  <a:pt x="127484" y="260825"/>
                </a:cubicBezTo>
                <a:cubicBezTo>
                  <a:pt x="127484" y="264539"/>
                  <a:pt x="125626" y="267511"/>
                  <a:pt x="121912" y="269740"/>
                </a:cubicBezTo>
                <a:cubicBezTo>
                  <a:pt x="118197" y="271969"/>
                  <a:pt x="114854" y="271969"/>
                  <a:pt x="111882" y="269740"/>
                </a:cubicBezTo>
                <a:cubicBezTo>
                  <a:pt x="108910" y="267511"/>
                  <a:pt x="103895" y="271040"/>
                  <a:pt x="96837" y="280327"/>
                </a:cubicBezTo>
                <a:cubicBezTo>
                  <a:pt x="89779" y="289614"/>
                  <a:pt x="82535" y="302058"/>
                  <a:pt x="75106" y="317660"/>
                </a:cubicBezTo>
                <a:lnTo>
                  <a:pt x="58390" y="353322"/>
                </a:lnTo>
                <a:lnTo>
                  <a:pt x="56161" y="305402"/>
                </a:lnTo>
                <a:cubicBezTo>
                  <a:pt x="54675" y="281627"/>
                  <a:pt x="53003" y="266582"/>
                  <a:pt x="51146" y="260267"/>
                </a:cubicBezTo>
                <a:cubicBezTo>
                  <a:pt x="49288" y="253952"/>
                  <a:pt x="44273" y="245223"/>
                  <a:pt x="36101" y="234078"/>
                </a:cubicBezTo>
                <a:cubicBezTo>
                  <a:pt x="27186" y="223677"/>
                  <a:pt x="21985" y="216062"/>
                  <a:pt x="20499" y="211233"/>
                </a:cubicBezTo>
                <a:cubicBezTo>
                  <a:pt x="19013" y="206403"/>
                  <a:pt x="19013" y="199160"/>
                  <a:pt x="20499" y="189501"/>
                </a:cubicBezTo>
                <a:cubicBezTo>
                  <a:pt x="22728" y="175385"/>
                  <a:pt x="24585" y="167213"/>
                  <a:pt x="26071" y="164984"/>
                </a:cubicBezTo>
                <a:cubicBezTo>
                  <a:pt x="27186" y="162755"/>
                  <a:pt x="29972" y="161826"/>
                  <a:pt x="34429" y="162198"/>
                </a:cubicBezTo>
                <a:close/>
                <a:moveTo>
                  <a:pt x="2174635" y="123750"/>
                </a:moveTo>
                <a:cubicBezTo>
                  <a:pt x="2185036" y="123750"/>
                  <a:pt x="2196738" y="125979"/>
                  <a:pt x="2209739" y="130437"/>
                </a:cubicBezTo>
                <a:cubicBezTo>
                  <a:pt x="2222741" y="134895"/>
                  <a:pt x="2229242" y="138981"/>
                  <a:pt x="2229242" y="142696"/>
                </a:cubicBezTo>
                <a:cubicBezTo>
                  <a:pt x="2229242" y="145667"/>
                  <a:pt x="2236300" y="152168"/>
                  <a:pt x="2250416" y="162198"/>
                </a:cubicBezTo>
                <a:cubicBezTo>
                  <a:pt x="2264532" y="172228"/>
                  <a:pt x="2271590" y="181886"/>
                  <a:pt x="2271590" y="191173"/>
                </a:cubicBezTo>
                <a:cubicBezTo>
                  <a:pt x="2271590" y="200460"/>
                  <a:pt x="2270289" y="205103"/>
                  <a:pt x="2267689" y="205103"/>
                </a:cubicBezTo>
                <a:cubicBezTo>
                  <a:pt x="2265089" y="205103"/>
                  <a:pt x="2262675" y="211418"/>
                  <a:pt x="2260446" y="224049"/>
                </a:cubicBezTo>
                <a:cubicBezTo>
                  <a:pt x="2258217" y="233707"/>
                  <a:pt x="2256174" y="239279"/>
                  <a:pt x="2254316" y="240765"/>
                </a:cubicBezTo>
                <a:cubicBezTo>
                  <a:pt x="2252459" y="242251"/>
                  <a:pt x="2245958" y="242994"/>
                  <a:pt x="2234814" y="242994"/>
                </a:cubicBezTo>
                <a:cubicBezTo>
                  <a:pt x="2222184" y="242994"/>
                  <a:pt x="2208625" y="239836"/>
                  <a:pt x="2194137" y="233521"/>
                </a:cubicBezTo>
                <a:cubicBezTo>
                  <a:pt x="2179650" y="227206"/>
                  <a:pt x="2172406" y="221448"/>
                  <a:pt x="2172406" y="216248"/>
                </a:cubicBezTo>
                <a:cubicBezTo>
                  <a:pt x="2172406" y="211790"/>
                  <a:pt x="2167577" y="201389"/>
                  <a:pt x="2157919" y="185044"/>
                </a:cubicBezTo>
                <a:cubicBezTo>
                  <a:pt x="2151975" y="173156"/>
                  <a:pt x="2148446" y="164984"/>
                  <a:pt x="2147332" y="160526"/>
                </a:cubicBezTo>
                <a:cubicBezTo>
                  <a:pt x="2146217" y="156069"/>
                  <a:pt x="2147146" y="149754"/>
                  <a:pt x="2150118" y="141581"/>
                </a:cubicBezTo>
                <a:cubicBezTo>
                  <a:pt x="2152346" y="133409"/>
                  <a:pt x="2154761" y="128394"/>
                  <a:pt x="2157361" y="126536"/>
                </a:cubicBezTo>
                <a:cubicBezTo>
                  <a:pt x="2159962" y="124679"/>
                  <a:pt x="2165720" y="123750"/>
                  <a:pt x="2174635" y="123750"/>
                </a:cubicBezTo>
                <a:close/>
                <a:moveTo>
                  <a:pt x="1884884" y="33482"/>
                </a:moveTo>
                <a:cubicBezTo>
                  <a:pt x="1905687" y="33482"/>
                  <a:pt x="1919803" y="36639"/>
                  <a:pt x="1927232" y="42955"/>
                </a:cubicBezTo>
                <a:cubicBezTo>
                  <a:pt x="1934662" y="49270"/>
                  <a:pt x="1943949" y="65800"/>
                  <a:pt x="1955093" y="92546"/>
                </a:cubicBezTo>
                <a:cubicBezTo>
                  <a:pt x="1960294" y="105919"/>
                  <a:pt x="1967723" y="131366"/>
                  <a:pt x="1977382" y="168884"/>
                </a:cubicBezTo>
                <a:cubicBezTo>
                  <a:pt x="1987040" y="206403"/>
                  <a:pt x="1992241" y="225534"/>
                  <a:pt x="1992984" y="226277"/>
                </a:cubicBezTo>
                <a:cubicBezTo>
                  <a:pt x="1993727" y="227020"/>
                  <a:pt x="2006728" y="221077"/>
                  <a:pt x="2031988" y="208447"/>
                </a:cubicBezTo>
                <a:cubicBezTo>
                  <a:pt x="2069879" y="189873"/>
                  <a:pt x="2096068" y="179843"/>
                  <a:pt x="2110555" y="178357"/>
                </a:cubicBezTo>
                <a:cubicBezTo>
                  <a:pt x="2125043" y="176871"/>
                  <a:pt x="2137487" y="182815"/>
                  <a:pt x="2147889" y="196188"/>
                </a:cubicBezTo>
                <a:lnTo>
                  <a:pt x="2159033" y="210675"/>
                </a:lnTo>
                <a:lnTo>
                  <a:pt x="2149003" y="222934"/>
                </a:lnTo>
                <a:cubicBezTo>
                  <a:pt x="2142317" y="231107"/>
                  <a:pt x="2130244" y="248009"/>
                  <a:pt x="2112784" y="273640"/>
                </a:cubicBezTo>
                <a:cubicBezTo>
                  <a:pt x="2095325" y="299272"/>
                  <a:pt x="2077680" y="322118"/>
                  <a:pt x="2059849" y="342178"/>
                </a:cubicBezTo>
                <a:cubicBezTo>
                  <a:pt x="2048705" y="355551"/>
                  <a:pt x="2041647" y="365395"/>
                  <a:pt x="2038675" y="371710"/>
                </a:cubicBezTo>
                <a:cubicBezTo>
                  <a:pt x="2035703" y="378025"/>
                  <a:pt x="2034217" y="385269"/>
                  <a:pt x="2034217" y="393441"/>
                </a:cubicBezTo>
                <a:cubicBezTo>
                  <a:pt x="2034217" y="406071"/>
                  <a:pt x="2038303" y="425388"/>
                  <a:pt x="2046476" y="451391"/>
                </a:cubicBezTo>
                <a:cubicBezTo>
                  <a:pt x="2054648" y="477395"/>
                  <a:pt x="2063935" y="500983"/>
                  <a:pt x="2074337" y="522157"/>
                </a:cubicBezTo>
                <a:cubicBezTo>
                  <a:pt x="2084738" y="543331"/>
                  <a:pt x="2091796" y="559862"/>
                  <a:pt x="2095511" y="571749"/>
                </a:cubicBezTo>
                <a:cubicBezTo>
                  <a:pt x="2100711" y="586608"/>
                  <a:pt x="2105169" y="594409"/>
                  <a:pt x="2108884" y="595152"/>
                </a:cubicBezTo>
                <a:cubicBezTo>
                  <a:pt x="2111856" y="595152"/>
                  <a:pt x="2115942" y="590323"/>
                  <a:pt x="2121142" y="580665"/>
                </a:cubicBezTo>
                <a:cubicBezTo>
                  <a:pt x="2123371" y="575464"/>
                  <a:pt x="2125972" y="568406"/>
                  <a:pt x="2128943" y="559490"/>
                </a:cubicBezTo>
                <a:cubicBezTo>
                  <a:pt x="2139345" y="532001"/>
                  <a:pt x="2146031" y="509341"/>
                  <a:pt x="2149003" y="491511"/>
                </a:cubicBezTo>
                <a:cubicBezTo>
                  <a:pt x="2151975" y="466993"/>
                  <a:pt x="2156061" y="451206"/>
                  <a:pt x="2161262" y="444148"/>
                </a:cubicBezTo>
                <a:cubicBezTo>
                  <a:pt x="2166462" y="437090"/>
                  <a:pt x="2176121" y="433560"/>
                  <a:pt x="2190237" y="433560"/>
                </a:cubicBezTo>
                <a:cubicBezTo>
                  <a:pt x="2198409" y="433560"/>
                  <a:pt x="2205282" y="436347"/>
                  <a:pt x="2210854" y="441919"/>
                </a:cubicBezTo>
                <a:cubicBezTo>
                  <a:pt x="2216426" y="447491"/>
                  <a:pt x="2219212" y="454363"/>
                  <a:pt x="2219212" y="462535"/>
                </a:cubicBezTo>
                <a:cubicBezTo>
                  <a:pt x="2219212" y="472194"/>
                  <a:pt x="2216426" y="488167"/>
                  <a:pt x="2210854" y="510456"/>
                </a:cubicBezTo>
                <a:cubicBezTo>
                  <a:pt x="2205282" y="532744"/>
                  <a:pt x="2199152" y="552061"/>
                  <a:pt x="2192466" y="568406"/>
                </a:cubicBezTo>
                <a:cubicBezTo>
                  <a:pt x="2182807" y="592923"/>
                  <a:pt x="2174635" y="616698"/>
                  <a:pt x="2167948" y="639729"/>
                </a:cubicBezTo>
                <a:cubicBezTo>
                  <a:pt x="2161262" y="662761"/>
                  <a:pt x="2158662" y="677248"/>
                  <a:pt x="2160147" y="683192"/>
                </a:cubicBezTo>
                <a:cubicBezTo>
                  <a:pt x="2161633" y="689878"/>
                  <a:pt x="2176678" y="716439"/>
                  <a:pt x="2205282" y="762873"/>
                </a:cubicBezTo>
                <a:cubicBezTo>
                  <a:pt x="2233885" y="809307"/>
                  <a:pt x="2249301" y="832525"/>
                  <a:pt x="2251530" y="832525"/>
                </a:cubicBezTo>
                <a:cubicBezTo>
                  <a:pt x="2252273" y="832525"/>
                  <a:pt x="2252645" y="828438"/>
                  <a:pt x="2252645" y="820266"/>
                </a:cubicBezTo>
                <a:cubicBezTo>
                  <a:pt x="2252645" y="812094"/>
                  <a:pt x="2252273" y="802435"/>
                  <a:pt x="2251530" y="791291"/>
                </a:cubicBezTo>
                <a:cubicBezTo>
                  <a:pt x="2250044" y="763059"/>
                  <a:pt x="2241872" y="727026"/>
                  <a:pt x="2227013" y="683192"/>
                </a:cubicBezTo>
                <a:cubicBezTo>
                  <a:pt x="2208439" y="626727"/>
                  <a:pt x="2201752" y="601096"/>
                  <a:pt x="2206953" y="606296"/>
                </a:cubicBezTo>
                <a:cubicBezTo>
                  <a:pt x="2208439" y="607039"/>
                  <a:pt x="2210296" y="609640"/>
                  <a:pt x="2212525" y="614097"/>
                </a:cubicBezTo>
                <a:cubicBezTo>
                  <a:pt x="2216983" y="621527"/>
                  <a:pt x="2221069" y="630814"/>
                  <a:pt x="2224784" y="641958"/>
                </a:cubicBezTo>
                <a:cubicBezTo>
                  <a:pt x="2228499" y="653102"/>
                  <a:pt x="2234071" y="664246"/>
                  <a:pt x="2241500" y="675391"/>
                </a:cubicBezTo>
                <a:cubicBezTo>
                  <a:pt x="2259331" y="704366"/>
                  <a:pt x="2276048" y="751172"/>
                  <a:pt x="2291649" y="815808"/>
                </a:cubicBezTo>
                <a:cubicBezTo>
                  <a:pt x="2301308" y="853699"/>
                  <a:pt x="2308366" y="874501"/>
                  <a:pt x="2312823" y="878216"/>
                </a:cubicBezTo>
                <a:cubicBezTo>
                  <a:pt x="2316538" y="881188"/>
                  <a:pt x="2322482" y="890289"/>
                  <a:pt x="2330654" y="905519"/>
                </a:cubicBezTo>
                <a:cubicBezTo>
                  <a:pt x="2338827" y="920750"/>
                  <a:pt x="2342913" y="930223"/>
                  <a:pt x="2342913" y="933937"/>
                </a:cubicBezTo>
                <a:cubicBezTo>
                  <a:pt x="2342913" y="937652"/>
                  <a:pt x="2340684" y="948053"/>
                  <a:pt x="2336226" y="965141"/>
                </a:cubicBezTo>
                <a:cubicBezTo>
                  <a:pt x="2331769" y="979257"/>
                  <a:pt x="2326197" y="987987"/>
                  <a:pt x="2319510" y="991330"/>
                </a:cubicBezTo>
                <a:cubicBezTo>
                  <a:pt x="2312823" y="994674"/>
                  <a:pt x="2303908" y="993373"/>
                  <a:pt x="2292764" y="987430"/>
                </a:cubicBezTo>
                <a:cubicBezTo>
                  <a:pt x="2280134" y="980743"/>
                  <a:pt x="2268618" y="970713"/>
                  <a:pt x="2258217" y="957340"/>
                </a:cubicBezTo>
                <a:cubicBezTo>
                  <a:pt x="2247816" y="943967"/>
                  <a:pt x="2219583" y="902733"/>
                  <a:pt x="2173520" y="833639"/>
                </a:cubicBezTo>
                <a:cubicBezTo>
                  <a:pt x="2144545" y="789805"/>
                  <a:pt x="2127457" y="764916"/>
                  <a:pt x="2122257" y="758973"/>
                </a:cubicBezTo>
                <a:cubicBezTo>
                  <a:pt x="2118542" y="753772"/>
                  <a:pt x="2116128" y="751357"/>
                  <a:pt x="2115013" y="751729"/>
                </a:cubicBezTo>
                <a:cubicBezTo>
                  <a:pt x="2113899" y="752100"/>
                  <a:pt x="2111113" y="755258"/>
                  <a:pt x="2106655" y="761201"/>
                </a:cubicBezTo>
                <a:cubicBezTo>
                  <a:pt x="2099225" y="772346"/>
                  <a:pt x="2087338" y="786090"/>
                  <a:pt x="2070993" y="802435"/>
                </a:cubicBezTo>
                <a:cubicBezTo>
                  <a:pt x="2054648" y="818780"/>
                  <a:pt x="2041647" y="829924"/>
                  <a:pt x="2031988" y="835868"/>
                </a:cubicBezTo>
                <a:cubicBezTo>
                  <a:pt x="2023073" y="841811"/>
                  <a:pt x="2001342" y="848498"/>
                  <a:pt x="1966795" y="855928"/>
                </a:cubicBezTo>
                <a:cubicBezTo>
                  <a:pt x="1932247" y="863357"/>
                  <a:pt x="1910516" y="866329"/>
                  <a:pt x="1901601" y="864843"/>
                </a:cubicBezTo>
                <a:cubicBezTo>
                  <a:pt x="1897886" y="864100"/>
                  <a:pt x="1903458" y="858156"/>
                  <a:pt x="1918317" y="847012"/>
                </a:cubicBezTo>
                <a:cubicBezTo>
                  <a:pt x="1922775" y="844783"/>
                  <a:pt x="1927232" y="841811"/>
                  <a:pt x="1931690" y="838097"/>
                </a:cubicBezTo>
                <a:cubicBezTo>
                  <a:pt x="1956950" y="821752"/>
                  <a:pt x="1975524" y="807636"/>
                  <a:pt x="1987412" y="795749"/>
                </a:cubicBezTo>
                <a:cubicBezTo>
                  <a:pt x="1999299" y="783118"/>
                  <a:pt x="2014158" y="765659"/>
                  <a:pt x="2031988" y="743371"/>
                </a:cubicBezTo>
                <a:cubicBezTo>
                  <a:pt x="2049819" y="721082"/>
                  <a:pt x="2060964" y="705480"/>
                  <a:pt x="2065421" y="696565"/>
                </a:cubicBezTo>
                <a:lnTo>
                  <a:pt x="2073222" y="680963"/>
                </a:lnTo>
                <a:lnTo>
                  <a:pt x="2043133" y="618555"/>
                </a:lnTo>
                <a:lnTo>
                  <a:pt x="2011929" y="556147"/>
                </a:lnTo>
                <a:lnTo>
                  <a:pt x="2008586" y="584008"/>
                </a:lnTo>
                <a:cubicBezTo>
                  <a:pt x="2001899" y="633043"/>
                  <a:pt x="1989269" y="674648"/>
                  <a:pt x="1970695" y="708823"/>
                </a:cubicBezTo>
                <a:cubicBezTo>
                  <a:pt x="1961037" y="725168"/>
                  <a:pt x="1950078" y="741142"/>
                  <a:pt x="1937820" y="756744"/>
                </a:cubicBezTo>
                <a:cubicBezTo>
                  <a:pt x="1925561" y="772346"/>
                  <a:pt x="1916460" y="781633"/>
                  <a:pt x="1910516" y="784604"/>
                </a:cubicBezTo>
                <a:cubicBezTo>
                  <a:pt x="1906058" y="786833"/>
                  <a:pt x="1898443" y="787019"/>
                  <a:pt x="1887671" y="785162"/>
                </a:cubicBezTo>
                <a:cubicBezTo>
                  <a:pt x="1876898" y="783304"/>
                  <a:pt x="1870397" y="780518"/>
                  <a:pt x="1868168" y="776803"/>
                </a:cubicBezTo>
                <a:cubicBezTo>
                  <a:pt x="1866682" y="773832"/>
                  <a:pt x="1857767" y="766774"/>
                  <a:pt x="1841422" y="755629"/>
                </a:cubicBezTo>
                <a:cubicBezTo>
                  <a:pt x="1815419" y="736313"/>
                  <a:pt x="1798331" y="709195"/>
                  <a:pt x="1790158" y="674276"/>
                </a:cubicBezTo>
                <a:cubicBezTo>
                  <a:pt x="1788672" y="667590"/>
                  <a:pt x="1787187" y="664061"/>
                  <a:pt x="1785701" y="663689"/>
                </a:cubicBezTo>
                <a:cubicBezTo>
                  <a:pt x="1784215" y="663318"/>
                  <a:pt x="1780128" y="664989"/>
                  <a:pt x="1773442" y="668704"/>
                </a:cubicBezTo>
                <a:cubicBezTo>
                  <a:pt x="1763784" y="673162"/>
                  <a:pt x="1756726" y="675391"/>
                  <a:pt x="1752268" y="675391"/>
                </a:cubicBezTo>
                <a:cubicBezTo>
                  <a:pt x="1741867" y="675391"/>
                  <a:pt x="1738152" y="711052"/>
                  <a:pt x="1741124" y="782376"/>
                </a:cubicBezTo>
                <a:lnTo>
                  <a:pt x="1744467" y="844783"/>
                </a:lnTo>
                <a:lnTo>
                  <a:pt x="1729979" y="861500"/>
                </a:lnTo>
                <a:cubicBezTo>
                  <a:pt x="1719578" y="871901"/>
                  <a:pt x="1713635" y="875430"/>
                  <a:pt x="1712149" y="872087"/>
                </a:cubicBezTo>
                <a:cubicBezTo>
                  <a:pt x="1710663" y="868743"/>
                  <a:pt x="1706576" y="867815"/>
                  <a:pt x="1699890" y="869301"/>
                </a:cubicBezTo>
                <a:cubicBezTo>
                  <a:pt x="1687260" y="871530"/>
                  <a:pt x="1679087" y="865772"/>
                  <a:pt x="1675373" y="852027"/>
                </a:cubicBezTo>
                <a:cubicBezTo>
                  <a:pt x="1671658" y="838282"/>
                  <a:pt x="1672029" y="814322"/>
                  <a:pt x="1676487" y="780147"/>
                </a:cubicBezTo>
                <a:cubicBezTo>
                  <a:pt x="1680202" y="750429"/>
                  <a:pt x="1682802" y="715881"/>
                  <a:pt x="1684288" y="676505"/>
                </a:cubicBezTo>
                <a:cubicBezTo>
                  <a:pt x="1685774" y="643072"/>
                  <a:pt x="1685774" y="626356"/>
                  <a:pt x="1684288" y="626356"/>
                </a:cubicBezTo>
                <a:cubicBezTo>
                  <a:pt x="1684288" y="626356"/>
                  <a:pt x="1683174" y="629328"/>
                  <a:pt x="1680945" y="635271"/>
                </a:cubicBezTo>
                <a:cubicBezTo>
                  <a:pt x="1677230" y="646416"/>
                  <a:pt x="1667386" y="658674"/>
                  <a:pt x="1651412" y="672047"/>
                </a:cubicBezTo>
                <a:cubicBezTo>
                  <a:pt x="1635439" y="685420"/>
                  <a:pt x="1615937" y="697679"/>
                  <a:pt x="1592905" y="708823"/>
                </a:cubicBezTo>
                <a:cubicBezTo>
                  <a:pt x="1572103" y="718482"/>
                  <a:pt x="1555200" y="728512"/>
                  <a:pt x="1542199" y="738913"/>
                </a:cubicBezTo>
                <a:cubicBezTo>
                  <a:pt x="1529197" y="749314"/>
                  <a:pt x="1503751" y="764545"/>
                  <a:pt x="1465861" y="784604"/>
                </a:cubicBezTo>
                <a:lnTo>
                  <a:pt x="1407911" y="814694"/>
                </a:lnTo>
                <a:lnTo>
                  <a:pt x="1391194" y="806893"/>
                </a:lnTo>
                <a:cubicBezTo>
                  <a:pt x="1372620" y="797977"/>
                  <a:pt x="1366491" y="783861"/>
                  <a:pt x="1372806" y="764545"/>
                </a:cubicBezTo>
                <a:cubicBezTo>
                  <a:pt x="1379121" y="745228"/>
                  <a:pt x="1393795" y="733712"/>
                  <a:pt x="1416826" y="729998"/>
                </a:cubicBezTo>
                <a:cubicBezTo>
                  <a:pt x="1427227" y="728512"/>
                  <a:pt x="1438929" y="723311"/>
                  <a:pt x="1451930" y="714396"/>
                </a:cubicBezTo>
                <a:cubicBezTo>
                  <a:pt x="1464932" y="705480"/>
                  <a:pt x="1473662" y="697308"/>
                  <a:pt x="1478119" y="689878"/>
                </a:cubicBezTo>
                <a:cubicBezTo>
                  <a:pt x="1481834" y="682449"/>
                  <a:pt x="1486663" y="662389"/>
                  <a:pt x="1492607" y="629699"/>
                </a:cubicBezTo>
                <a:cubicBezTo>
                  <a:pt x="1498551" y="597009"/>
                  <a:pt x="1501522" y="573235"/>
                  <a:pt x="1501522" y="558376"/>
                </a:cubicBezTo>
                <a:lnTo>
                  <a:pt x="1501522" y="532744"/>
                </a:lnTo>
                <a:lnTo>
                  <a:pt x="1454716" y="534973"/>
                </a:lnTo>
                <a:cubicBezTo>
                  <a:pt x="1431685" y="537202"/>
                  <a:pt x="1399552" y="536459"/>
                  <a:pt x="1358319" y="532744"/>
                </a:cubicBezTo>
                <a:cubicBezTo>
                  <a:pt x="1317085" y="529030"/>
                  <a:pt x="1287181" y="524200"/>
                  <a:pt x="1268607" y="518257"/>
                </a:cubicBezTo>
                <a:cubicBezTo>
                  <a:pt x="1250777" y="513799"/>
                  <a:pt x="1238146" y="505998"/>
                  <a:pt x="1230717" y="494854"/>
                </a:cubicBezTo>
                <a:cubicBezTo>
                  <a:pt x="1223288" y="483710"/>
                  <a:pt x="1224030" y="473680"/>
                  <a:pt x="1232946" y="464764"/>
                </a:cubicBezTo>
                <a:cubicBezTo>
                  <a:pt x="1237404" y="460307"/>
                  <a:pt x="1245576" y="460307"/>
                  <a:pt x="1257463" y="464764"/>
                </a:cubicBezTo>
                <a:cubicBezTo>
                  <a:pt x="1268607" y="468479"/>
                  <a:pt x="1288481" y="470522"/>
                  <a:pt x="1317085" y="470894"/>
                </a:cubicBezTo>
                <a:cubicBezTo>
                  <a:pt x="1345688" y="471265"/>
                  <a:pt x="1370392" y="469594"/>
                  <a:pt x="1391194" y="465879"/>
                </a:cubicBezTo>
                <a:cubicBezTo>
                  <a:pt x="1411254" y="462907"/>
                  <a:pt x="1433171" y="455477"/>
                  <a:pt x="1456945" y="443590"/>
                </a:cubicBezTo>
                <a:cubicBezTo>
                  <a:pt x="1471804" y="436904"/>
                  <a:pt x="1481648" y="431517"/>
                  <a:pt x="1486477" y="427431"/>
                </a:cubicBezTo>
                <a:cubicBezTo>
                  <a:pt x="1491307" y="423345"/>
                  <a:pt x="1494464" y="418330"/>
                  <a:pt x="1495950" y="412386"/>
                </a:cubicBezTo>
                <a:cubicBezTo>
                  <a:pt x="1498922" y="401985"/>
                  <a:pt x="1498179" y="371153"/>
                  <a:pt x="1493721" y="319889"/>
                </a:cubicBezTo>
                <a:cubicBezTo>
                  <a:pt x="1489264" y="268626"/>
                  <a:pt x="1484434" y="231478"/>
                  <a:pt x="1479234" y="208447"/>
                </a:cubicBezTo>
                <a:cubicBezTo>
                  <a:pt x="1474776" y="192102"/>
                  <a:pt x="1472547" y="181329"/>
                  <a:pt x="1472547" y="176128"/>
                </a:cubicBezTo>
                <a:cubicBezTo>
                  <a:pt x="1472547" y="170928"/>
                  <a:pt x="1474033" y="166098"/>
                  <a:pt x="1477005" y="161641"/>
                </a:cubicBezTo>
                <a:cubicBezTo>
                  <a:pt x="1488892" y="143810"/>
                  <a:pt x="1504494" y="149382"/>
                  <a:pt x="1523811" y="178357"/>
                </a:cubicBezTo>
                <a:cubicBezTo>
                  <a:pt x="1541642" y="205846"/>
                  <a:pt x="1553157" y="241136"/>
                  <a:pt x="1558358" y="284228"/>
                </a:cubicBezTo>
                <a:cubicBezTo>
                  <a:pt x="1562073" y="316174"/>
                  <a:pt x="1567273" y="336048"/>
                  <a:pt x="1573960" y="343849"/>
                </a:cubicBezTo>
                <a:cubicBezTo>
                  <a:pt x="1580646" y="351650"/>
                  <a:pt x="1594020" y="353322"/>
                  <a:pt x="1614079" y="348864"/>
                </a:cubicBezTo>
                <a:cubicBezTo>
                  <a:pt x="1636368" y="343664"/>
                  <a:pt x="1655684" y="349979"/>
                  <a:pt x="1672029" y="367809"/>
                </a:cubicBezTo>
                <a:cubicBezTo>
                  <a:pt x="1676487" y="372267"/>
                  <a:pt x="1679087" y="376168"/>
                  <a:pt x="1679830" y="379511"/>
                </a:cubicBezTo>
                <a:cubicBezTo>
                  <a:pt x="1680573" y="382854"/>
                  <a:pt x="1679830" y="388241"/>
                  <a:pt x="1677601" y="395670"/>
                </a:cubicBezTo>
                <a:cubicBezTo>
                  <a:pt x="1673887" y="407557"/>
                  <a:pt x="1667200" y="417958"/>
                  <a:pt x="1657542" y="426874"/>
                </a:cubicBezTo>
                <a:cubicBezTo>
                  <a:pt x="1645655" y="437275"/>
                  <a:pt x="1626709" y="457706"/>
                  <a:pt x="1600706" y="488167"/>
                </a:cubicBezTo>
                <a:cubicBezTo>
                  <a:pt x="1591048" y="499312"/>
                  <a:pt x="1584733" y="507855"/>
                  <a:pt x="1581761" y="513799"/>
                </a:cubicBezTo>
                <a:cubicBezTo>
                  <a:pt x="1578789" y="519743"/>
                  <a:pt x="1576932" y="528658"/>
                  <a:pt x="1576189" y="540545"/>
                </a:cubicBezTo>
                <a:cubicBezTo>
                  <a:pt x="1573960" y="559119"/>
                  <a:pt x="1571359" y="574721"/>
                  <a:pt x="1568388" y="587351"/>
                </a:cubicBezTo>
                <a:cubicBezTo>
                  <a:pt x="1560215" y="623756"/>
                  <a:pt x="1557986" y="641958"/>
                  <a:pt x="1561701" y="641958"/>
                </a:cubicBezTo>
                <a:cubicBezTo>
                  <a:pt x="1563930" y="641958"/>
                  <a:pt x="1573403" y="636757"/>
                  <a:pt x="1590119" y="626356"/>
                </a:cubicBezTo>
                <a:cubicBezTo>
                  <a:pt x="1606835" y="615955"/>
                  <a:pt x="1621137" y="606296"/>
                  <a:pt x="1633024" y="597381"/>
                </a:cubicBezTo>
                <a:cubicBezTo>
                  <a:pt x="1638968" y="593666"/>
                  <a:pt x="1648441" y="580850"/>
                  <a:pt x="1661442" y="558933"/>
                </a:cubicBezTo>
                <a:cubicBezTo>
                  <a:pt x="1674444" y="537016"/>
                  <a:pt x="1682802" y="520486"/>
                  <a:pt x="1686517" y="509341"/>
                </a:cubicBezTo>
                <a:cubicBezTo>
                  <a:pt x="1689489" y="498197"/>
                  <a:pt x="1691903" y="484638"/>
                  <a:pt x="1693761" y="468665"/>
                </a:cubicBezTo>
                <a:cubicBezTo>
                  <a:pt x="1695618" y="452691"/>
                  <a:pt x="1700633" y="414244"/>
                  <a:pt x="1708805" y="353322"/>
                </a:cubicBezTo>
                <a:cubicBezTo>
                  <a:pt x="1719207" y="276798"/>
                  <a:pt x="1720693" y="214762"/>
                  <a:pt x="1713263" y="167213"/>
                </a:cubicBezTo>
                <a:cubicBezTo>
                  <a:pt x="1711034" y="153840"/>
                  <a:pt x="1714006" y="140838"/>
                  <a:pt x="1722178" y="128208"/>
                </a:cubicBezTo>
                <a:cubicBezTo>
                  <a:pt x="1730351" y="115578"/>
                  <a:pt x="1738895" y="109263"/>
                  <a:pt x="1747810" y="109263"/>
                </a:cubicBezTo>
                <a:cubicBezTo>
                  <a:pt x="1761926" y="110006"/>
                  <a:pt x="1770470" y="114649"/>
                  <a:pt x="1773442" y="123193"/>
                </a:cubicBezTo>
                <a:cubicBezTo>
                  <a:pt x="1776414" y="131737"/>
                  <a:pt x="1773813" y="146410"/>
                  <a:pt x="1765641" y="167213"/>
                </a:cubicBezTo>
                <a:cubicBezTo>
                  <a:pt x="1758211" y="187273"/>
                  <a:pt x="1752639" y="215505"/>
                  <a:pt x="1748925" y="251909"/>
                </a:cubicBezTo>
                <a:cubicBezTo>
                  <a:pt x="1745210" y="288314"/>
                  <a:pt x="1741867" y="320075"/>
                  <a:pt x="1738895" y="347193"/>
                </a:cubicBezTo>
                <a:cubicBezTo>
                  <a:pt x="1735923" y="374310"/>
                  <a:pt x="1734437" y="399385"/>
                  <a:pt x="1734437" y="422416"/>
                </a:cubicBezTo>
                <a:lnTo>
                  <a:pt x="1734437" y="455849"/>
                </a:lnTo>
                <a:lnTo>
                  <a:pt x="1800188" y="388983"/>
                </a:lnTo>
                <a:cubicBezTo>
                  <a:pt x="1844022" y="345149"/>
                  <a:pt x="1874855" y="316174"/>
                  <a:pt x="1892685" y="302058"/>
                </a:cubicBezTo>
                <a:cubicBezTo>
                  <a:pt x="1904573" y="292400"/>
                  <a:pt x="1912188" y="285528"/>
                  <a:pt x="1915531" y="281441"/>
                </a:cubicBezTo>
                <a:cubicBezTo>
                  <a:pt x="1918874" y="277355"/>
                  <a:pt x="1920546" y="271969"/>
                  <a:pt x="1920546" y="265282"/>
                </a:cubicBezTo>
                <a:cubicBezTo>
                  <a:pt x="1920546" y="254881"/>
                  <a:pt x="1914788" y="229249"/>
                  <a:pt x="1903272" y="188387"/>
                </a:cubicBezTo>
                <a:cubicBezTo>
                  <a:pt x="1891757" y="147525"/>
                  <a:pt x="1883027" y="121150"/>
                  <a:pt x="1877083" y="109263"/>
                </a:cubicBezTo>
                <a:cubicBezTo>
                  <a:pt x="1869654" y="94404"/>
                  <a:pt x="1862224" y="88089"/>
                  <a:pt x="1854795" y="90318"/>
                </a:cubicBezTo>
                <a:cubicBezTo>
                  <a:pt x="1851080" y="91061"/>
                  <a:pt x="1849223" y="94404"/>
                  <a:pt x="1849223" y="100347"/>
                </a:cubicBezTo>
                <a:cubicBezTo>
                  <a:pt x="1849223" y="103319"/>
                  <a:pt x="1848666" y="105362"/>
                  <a:pt x="1847551" y="106477"/>
                </a:cubicBezTo>
                <a:cubicBezTo>
                  <a:pt x="1846437" y="107591"/>
                  <a:pt x="1845137" y="107777"/>
                  <a:pt x="1843651" y="107034"/>
                </a:cubicBezTo>
                <a:cubicBezTo>
                  <a:pt x="1840679" y="105548"/>
                  <a:pt x="1839193" y="100162"/>
                  <a:pt x="1839193" y="90875"/>
                </a:cubicBezTo>
                <a:cubicBezTo>
                  <a:pt x="1839193" y="81588"/>
                  <a:pt x="1837336" y="76944"/>
                  <a:pt x="1833621" y="76944"/>
                </a:cubicBezTo>
                <a:cubicBezTo>
                  <a:pt x="1826934" y="76944"/>
                  <a:pt x="1828420" y="69886"/>
                  <a:pt x="1838079" y="55770"/>
                </a:cubicBezTo>
                <a:cubicBezTo>
                  <a:pt x="1840307" y="51313"/>
                  <a:pt x="1843279" y="47598"/>
                  <a:pt x="1846994" y="44626"/>
                </a:cubicBezTo>
                <a:cubicBezTo>
                  <a:pt x="1855166" y="37197"/>
                  <a:pt x="1867797" y="33482"/>
                  <a:pt x="1884884" y="33482"/>
                </a:cubicBezTo>
                <a:close/>
                <a:moveTo>
                  <a:pt x="495801" y="606"/>
                </a:moveTo>
                <a:cubicBezTo>
                  <a:pt x="514746" y="2464"/>
                  <a:pt x="526448" y="7107"/>
                  <a:pt x="530906" y="14537"/>
                </a:cubicBezTo>
                <a:cubicBezTo>
                  <a:pt x="536106" y="21223"/>
                  <a:pt x="544650" y="30882"/>
                  <a:pt x="556537" y="43512"/>
                </a:cubicBezTo>
                <a:cubicBezTo>
                  <a:pt x="567682" y="55399"/>
                  <a:pt x="574368" y="65057"/>
                  <a:pt x="576597" y="72487"/>
                </a:cubicBezTo>
                <a:cubicBezTo>
                  <a:pt x="578826" y="79916"/>
                  <a:pt x="579569" y="96633"/>
                  <a:pt x="578826" y="122636"/>
                </a:cubicBezTo>
                <a:cubicBezTo>
                  <a:pt x="578083" y="171671"/>
                  <a:pt x="575111" y="204732"/>
                  <a:pt x="569911" y="221820"/>
                </a:cubicBezTo>
                <a:lnTo>
                  <a:pt x="565453" y="237422"/>
                </a:lnTo>
                <a:lnTo>
                  <a:pt x="583284" y="235193"/>
                </a:lnTo>
                <a:cubicBezTo>
                  <a:pt x="615974" y="228506"/>
                  <a:pt x="656464" y="229992"/>
                  <a:pt x="704756" y="239651"/>
                </a:cubicBezTo>
                <a:cubicBezTo>
                  <a:pt x="726302" y="243365"/>
                  <a:pt x="739675" y="246523"/>
                  <a:pt x="744875" y="249123"/>
                </a:cubicBezTo>
                <a:cubicBezTo>
                  <a:pt x="750076" y="251723"/>
                  <a:pt x="757877" y="258967"/>
                  <a:pt x="768278" y="270854"/>
                </a:cubicBezTo>
                <a:cubicBezTo>
                  <a:pt x="785366" y="290171"/>
                  <a:pt x="795767" y="308931"/>
                  <a:pt x="799482" y="327133"/>
                </a:cubicBezTo>
                <a:cubicBezTo>
                  <a:pt x="803197" y="345335"/>
                  <a:pt x="801711" y="370038"/>
                  <a:pt x="795024" y="401242"/>
                </a:cubicBezTo>
                <a:cubicBezTo>
                  <a:pt x="781651" y="459935"/>
                  <a:pt x="768092" y="506184"/>
                  <a:pt x="754348" y="539988"/>
                </a:cubicBezTo>
                <a:cubicBezTo>
                  <a:pt x="740603" y="573792"/>
                  <a:pt x="720358" y="610011"/>
                  <a:pt x="693612" y="648644"/>
                </a:cubicBezTo>
                <a:cubicBezTo>
                  <a:pt x="673552" y="676877"/>
                  <a:pt x="652378" y="707709"/>
                  <a:pt x="630090" y="741142"/>
                </a:cubicBezTo>
                <a:cubicBezTo>
                  <a:pt x="607801" y="774575"/>
                  <a:pt x="584770" y="802435"/>
                  <a:pt x="560995" y="824724"/>
                </a:cubicBezTo>
                <a:cubicBezTo>
                  <a:pt x="553566" y="831410"/>
                  <a:pt x="547808" y="836797"/>
                  <a:pt x="543722" y="840883"/>
                </a:cubicBezTo>
                <a:cubicBezTo>
                  <a:pt x="539635" y="844969"/>
                  <a:pt x="536478" y="848684"/>
                  <a:pt x="534249" y="852027"/>
                </a:cubicBezTo>
                <a:cubicBezTo>
                  <a:pt x="532020" y="855370"/>
                  <a:pt x="530720" y="857785"/>
                  <a:pt x="530349" y="859271"/>
                </a:cubicBezTo>
                <a:cubicBezTo>
                  <a:pt x="529977" y="860757"/>
                  <a:pt x="530534" y="861871"/>
                  <a:pt x="532020" y="862614"/>
                </a:cubicBezTo>
                <a:cubicBezTo>
                  <a:pt x="536478" y="865586"/>
                  <a:pt x="576783" y="867258"/>
                  <a:pt x="652935" y="867629"/>
                </a:cubicBezTo>
                <a:cubicBezTo>
                  <a:pt x="729088" y="868001"/>
                  <a:pt x="768650" y="868186"/>
                  <a:pt x="771621" y="868186"/>
                </a:cubicBezTo>
                <a:cubicBezTo>
                  <a:pt x="774593" y="868929"/>
                  <a:pt x="778679" y="874687"/>
                  <a:pt x="783880" y="885460"/>
                </a:cubicBezTo>
                <a:cubicBezTo>
                  <a:pt x="789081" y="896233"/>
                  <a:pt x="792795" y="906820"/>
                  <a:pt x="795024" y="917221"/>
                </a:cubicBezTo>
                <a:cubicBezTo>
                  <a:pt x="796510" y="925393"/>
                  <a:pt x="792981" y="931708"/>
                  <a:pt x="784437" y="936166"/>
                </a:cubicBezTo>
                <a:cubicBezTo>
                  <a:pt x="775893" y="940624"/>
                  <a:pt x="756391" y="945824"/>
                  <a:pt x="725930" y="951768"/>
                </a:cubicBezTo>
                <a:cubicBezTo>
                  <a:pt x="641977" y="967370"/>
                  <a:pt x="564338" y="966256"/>
                  <a:pt x="493015" y="948425"/>
                </a:cubicBezTo>
                <a:cubicBezTo>
                  <a:pt x="440266" y="934309"/>
                  <a:pt x="396432" y="924650"/>
                  <a:pt x="361513" y="919450"/>
                </a:cubicBezTo>
                <a:cubicBezTo>
                  <a:pt x="326594" y="914249"/>
                  <a:pt x="280903" y="910163"/>
                  <a:pt x="224439" y="907191"/>
                </a:cubicBezTo>
                <a:cubicBezTo>
                  <a:pt x="162774" y="904219"/>
                  <a:pt x="118754" y="899204"/>
                  <a:pt x="92379" y="892146"/>
                </a:cubicBezTo>
                <a:cubicBezTo>
                  <a:pt x="66005" y="885088"/>
                  <a:pt x="41673" y="871901"/>
                  <a:pt x="19385" y="852584"/>
                </a:cubicBezTo>
                <a:cubicBezTo>
                  <a:pt x="-15534" y="822866"/>
                  <a:pt x="-3275" y="807264"/>
                  <a:pt x="56161" y="805778"/>
                </a:cubicBezTo>
                <a:cubicBezTo>
                  <a:pt x="61361" y="805778"/>
                  <a:pt x="67305" y="805778"/>
                  <a:pt x="73991" y="805778"/>
                </a:cubicBezTo>
                <a:lnTo>
                  <a:pt x="123026" y="806893"/>
                </a:lnTo>
                <a:lnTo>
                  <a:pt x="95166" y="784604"/>
                </a:lnTo>
                <a:cubicBezTo>
                  <a:pt x="78821" y="771231"/>
                  <a:pt x="65448" y="755444"/>
                  <a:pt x="55046" y="737241"/>
                </a:cubicBezTo>
                <a:cubicBezTo>
                  <a:pt x="44645" y="719039"/>
                  <a:pt x="34244" y="693221"/>
                  <a:pt x="23842" y="659789"/>
                </a:cubicBezTo>
                <a:cubicBezTo>
                  <a:pt x="16413" y="636757"/>
                  <a:pt x="11769" y="616140"/>
                  <a:pt x="9912" y="597938"/>
                </a:cubicBezTo>
                <a:cubicBezTo>
                  <a:pt x="8055" y="579736"/>
                  <a:pt x="7497" y="550204"/>
                  <a:pt x="8240" y="509341"/>
                </a:cubicBezTo>
                <a:cubicBezTo>
                  <a:pt x="8240" y="483338"/>
                  <a:pt x="10841" y="467736"/>
                  <a:pt x="16041" y="462535"/>
                </a:cubicBezTo>
                <a:cubicBezTo>
                  <a:pt x="21242" y="457335"/>
                  <a:pt x="26071" y="456963"/>
                  <a:pt x="30529" y="461421"/>
                </a:cubicBezTo>
                <a:cubicBezTo>
                  <a:pt x="36473" y="465879"/>
                  <a:pt x="41487" y="472751"/>
                  <a:pt x="45574" y="482038"/>
                </a:cubicBezTo>
                <a:cubicBezTo>
                  <a:pt x="49660" y="491325"/>
                  <a:pt x="51703" y="500054"/>
                  <a:pt x="51703" y="508227"/>
                </a:cubicBezTo>
                <a:cubicBezTo>
                  <a:pt x="51703" y="531258"/>
                  <a:pt x="57647" y="565434"/>
                  <a:pt x="69534" y="610754"/>
                </a:cubicBezTo>
                <a:cubicBezTo>
                  <a:pt x="81421" y="655331"/>
                  <a:pt x="99252" y="688021"/>
                  <a:pt x="123026" y="708823"/>
                </a:cubicBezTo>
                <a:cubicBezTo>
                  <a:pt x="176519" y="754143"/>
                  <a:pt x="204379" y="782747"/>
                  <a:pt x="206608" y="794634"/>
                </a:cubicBezTo>
                <a:cubicBezTo>
                  <a:pt x="208094" y="802807"/>
                  <a:pt x="212552" y="808564"/>
                  <a:pt x="219981" y="811908"/>
                </a:cubicBezTo>
                <a:cubicBezTo>
                  <a:pt x="227411" y="815251"/>
                  <a:pt x="239669" y="816923"/>
                  <a:pt x="256757" y="816923"/>
                </a:cubicBezTo>
                <a:cubicBezTo>
                  <a:pt x="285732" y="816923"/>
                  <a:pt x="342939" y="824724"/>
                  <a:pt x="428379" y="840326"/>
                </a:cubicBezTo>
                <a:cubicBezTo>
                  <a:pt x="463297" y="847012"/>
                  <a:pt x="481500" y="850355"/>
                  <a:pt x="482985" y="850355"/>
                </a:cubicBezTo>
                <a:cubicBezTo>
                  <a:pt x="484471" y="850355"/>
                  <a:pt x="479642" y="843855"/>
                  <a:pt x="468498" y="830853"/>
                </a:cubicBezTo>
                <a:cubicBezTo>
                  <a:pt x="457354" y="817851"/>
                  <a:pt x="448252" y="801692"/>
                  <a:pt x="441194" y="782376"/>
                </a:cubicBezTo>
                <a:cubicBezTo>
                  <a:pt x="434136" y="763059"/>
                  <a:pt x="424292" y="740027"/>
                  <a:pt x="411662" y="713281"/>
                </a:cubicBezTo>
                <a:lnTo>
                  <a:pt x="393831" y="673162"/>
                </a:lnTo>
                <a:lnTo>
                  <a:pt x="378229" y="684306"/>
                </a:lnTo>
                <a:cubicBezTo>
                  <a:pt x="367828" y="691736"/>
                  <a:pt x="360027" y="698422"/>
                  <a:pt x="354827" y="704366"/>
                </a:cubicBezTo>
                <a:cubicBezTo>
                  <a:pt x="343682" y="716996"/>
                  <a:pt x="339596" y="712538"/>
                  <a:pt x="342568" y="690993"/>
                </a:cubicBezTo>
                <a:cubicBezTo>
                  <a:pt x="344054" y="685049"/>
                  <a:pt x="345540" y="677620"/>
                  <a:pt x="347026" y="668704"/>
                </a:cubicBezTo>
                <a:cubicBezTo>
                  <a:pt x="353712" y="642701"/>
                  <a:pt x="357241" y="597195"/>
                  <a:pt x="357613" y="532187"/>
                </a:cubicBezTo>
                <a:cubicBezTo>
                  <a:pt x="357984" y="467179"/>
                  <a:pt x="359656" y="431332"/>
                  <a:pt x="362628" y="424645"/>
                </a:cubicBezTo>
                <a:cubicBezTo>
                  <a:pt x="364113" y="420930"/>
                  <a:pt x="362999" y="420187"/>
                  <a:pt x="359284" y="422416"/>
                </a:cubicBezTo>
                <a:cubicBezTo>
                  <a:pt x="346654" y="428360"/>
                  <a:pt x="329195" y="444705"/>
                  <a:pt x="306906" y="471451"/>
                </a:cubicBezTo>
                <a:cubicBezTo>
                  <a:pt x="293533" y="487053"/>
                  <a:pt x="279789" y="501912"/>
                  <a:pt x="265673" y="516028"/>
                </a:cubicBezTo>
                <a:cubicBezTo>
                  <a:pt x="256014" y="525686"/>
                  <a:pt x="248770" y="531444"/>
                  <a:pt x="243941" y="533302"/>
                </a:cubicBezTo>
                <a:cubicBezTo>
                  <a:pt x="239112" y="535159"/>
                  <a:pt x="230382" y="536088"/>
                  <a:pt x="217752" y="536088"/>
                </a:cubicBezTo>
                <a:cubicBezTo>
                  <a:pt x="180605" y="536088"/>
                  <a:pt x="146801" y="526429"/>
                  <a:pt x="116340" y="507112"/>
                </a:cubicBezTo>
                <a:cubicBezTo>
                  <a:pt x="102967" y="497454"/>
                  <a:pt x="95166" y="490210"/>
                  <a:pt x="92937" y="485381"/>
                </a:cubicBezTo>
                <a:cubicBezTo>
                  <a:pt x="90708" y="480552"/>
                  <a:pt x="92937" y="474051"/>
                  <a:pt x="99623" y="465879"/>
                </a:cubicBezTo>
                <a:cubicBezTo>
                  <a:pt x="106310" y="456220"/>
                  <a:pt x="120054" y="448791"/>
                  <a:pt x="140857" y="443590"/>
                </a:cubicBezTo>
                <a:cubicBezTo>
                  <a:pt x="159431" y="439133"/>
                  <a:pt x="174290" y="434118"/>
                  <a:pt x="185434" y="428546"/>
                </a:cubicBezTo>
                <a:cubicBezTo>
                  <a:pt x="196578" y="422973"/>
                  <a:pt x="213295" y="412758"/>
                  <a:pt x="235583" y="397899"/>
                </a:cubicBezTo>
                <a:cubicBezTo>
                  <a:pt x="257129" y="383040"/>
                  <a:pt x="277188" y="370781"/>
                  <a:pt x="295762" y="361123"/>
                </a:cubicBezTo>
                <a:cubicBezTo>
                  <a:pt x="367085" y="322489"/>
                  <a:pt x="406833" y="297601"/>
                  <a:pt x="415006" y="286456"/>
                </a:cubicBezTo>
                <a:cubicBezTo>
                  <a:pt x="422435" y="276798"/>
                  <a:pt x="430236" y="259153"/>
                  <a:pt x="438408" y="233521"/>
                </a:cubicBezTo>
                <a:cubicBezTo>
                  <a:pt x="446581" y="207889"/>
                  <a:pt x="452896" y="181329"/>
                  <a:pt x="457354" y="153840"/>
                </a:cubicBezTo>
                <a:cubicBezTo>
                  <a:pt x="461068" y="131551"/>
                  <a:pt x="462926" y="116878"/>
                  <a:pt x="462926" y="109820"/>
                </a:cubicBezTo>
                <a:cubicBezTo>
                  <a:pt x="462926" y="102762"/>
                  <a:pt x="460325" y="91803"/>
                  <a:pt x="455125" y="76944"/>
                </a:cubicBezTo>
                <a:cubicBezTo>
                  <a:pt x="444723" y="45741"/>
                  <a:pt x="446209" y="22709"/>
                  <a:pt x="459582" y="7850"/>
                </a:cubicBezTo>
                <a:cubicBezTo>
                  <a:pt x="464783" y="1164"/>
                  <a:pt x="476856" y="-1251"/>
                  <a:pt x="495801" y="606"/>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8800">
              <a:solidFill>
                <a:schemeClr val="tx1">
                  <a:lumMod val="85000"/>
                  <a:lumOff val="15000"/>
                </a:schemeClr>
              </a:solidFill>
              <a:latin typeface="华文行楷" panose="02010800040101010101" pitchFamily="2" charset="-122"/>
              <a:ea typeface="华文行楷" panose="02010800040101010101" pitchFamily="2" charset="-122"/>
            </a:endParaRPr>
          </a:p>
        </p:txBody>
      </p:sp>
      <p:grpSp>
        <p:nvGrpSpPr>
          <p:cNvPr id="28" name="组合 27"/>
          <p:cNvGrpSpPr/>
          <p:nvPr/>
        </p:nvGrpSpPr>
        <p:grpSpPr>
          <a:xfrm>
            <a:off x="3908266" y="2676386"/>
            <a:ext cx="4084151" cy="860425"/>
            <a:chOff x="4541688" y="2057261"/>
            <a:chExt cx="4084151" cy="860425"/>
          </a:xfrm>
        </p:grpSpPr>
        <p:grpSp>
          <p:nvGrpSpPr>
            <p:cNvPr id="27" name="组合 26"/>
            <p:cNvGrpSpPr/>
            <p:nvPr/>
          </p:nvGrpSpPr>
          <p:grpSpPr>
            <a:xfrm>
              <a:off x="7340070" y="2057261"/>
              <a:ext cx="1140110" cy="446302"/>
              <a:chOff x="7300794" y="2116382"/>
              <a:chExt cx="1235663" cy="483709"/>
            </a:xfrm>
          </p:grpSpPr>
          <p:grpSp>
            <p:nvGrpSpPr>
              <p:cNvPr id="24" name="组合 23"/>
              <p:cNvGrpSpPr/>
              <p:nvPr/>
            </p:nvGrpSpPr>
            <p:grpSpPr>
              <a:xfrm>
                <a:off x="7300794" y="2116382"/>
                <a:ext cx="1235663" cy="483709"/>
                <a:chOff x="5344044" y="4059482"/>
                <a:chExt cx="1235663" cy="483709"/>
              </a:xfrm>
            </p:grpSpPr>
            <p:grpSp>
              <p:nvGrpSpPr>
                <p:cNvPr id="8" name="组合 7"/>
                <p:cNvGrpSpPr/>
                <p:nvPr/>
              </p:nvGrpSpPr>
              <p:grpSpPr>
                <a:xfrm>
                  <a:off x="5720021" y="4059482"/>
                  <a:ext cx="483709" cy="483709"/>
                  <a:chOff x="5854146" y="3187144"/>
                  <a:chExt cx="483709" cy="483709"/>
                </a:xfrm>
              </p:grpSpPr>
              <p:sp>
                <p:nvSpPr>
                  <p:cNvPr id="15" name="椭圆 14"/>
                  <p:cNvSpPr/>
                  <p:nvPr/>
                </p:nvSpPr>
                <p:spPr>
                  <a:xfrm>
                    <a:off x="5886637" y="3219636"/>
                    <a:ext cx="418726" cy="418725"/>
                  </a:xfrm>
                  <a:prstGeom prst="ellipse">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854146" y="3187144"/>
                    <a:ext cx="483709" cy="483709"/>
                  </a:xfrm>
                  <a:prstGeom prst="ellipse">
                    <a:avLst/>
                  </a:prstGeom>
                  <a:noFill/>
                  <a:ln>
                    <a:solidFill>
                      <a:srgbClr val="8720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095998" y="4059482"/>
                  <a:ext cx="483709" cy="483709"/>
                  <a:chOff x="8732997" y="3468106"/>
                  <a:chExt cx="483709" cy="483709"/>
                </a:xfrm>
              </p:grpSpPr>
              <p:sp>
                <p:nvSpPr>
                  <p:cNvPr id="13" name="椭圆 12"/>
                  <p:cNvSpPr/>
                  <p:nvPr/>
                </p:nvSpPr>
                <p:spPr>
                  <a:xfrm>
                    <a:off x="8765488" y="3500598"/>
                    <a:ext cx="418726" cy="418725"/>
                  </a:xfrm>
                  <a:prstGeom prst="ellipse">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732997" y="3468106"/>
                    <a:ext cx="483709" cy="483709"/>
                  </a:xfrm>
                  <a:prstGeom prst="ellipse">
                    <a:avLst/>
                  </a:prstGeom>
                  <a:noFill/>
                  <a:ln>
                    <a:solidFill>
                      <a:srgbClr val="8720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344044" y="4059482"/>
                  <a:ext cx="483709" cy="483709"/>
                  <a:chOff x="8732997" y="4021562"/>
                  <a:chExt cx="483709" cy="483709"/>
                </a:xfrm>
              </p:grpSpPr>
              <p:sp>
                <p:nvSpPr>
                  <p:cNvPr id="11" name="椭圆 10"/>
                  <p:cNvSpPr/>
                  <p:nvPr/>
                </p:nvSpPr>
                <p:spPr>
                  <a:xfrm>
                    <a:off x="8765488" y="4054054"/>
                    <a:ext cx="418726" cy="418725"/>
                  </a:xfrm>
                  <a:prstGeom prst="ellipse">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732997" y="4021562"/>
                    <a:ext cx="483709" cy="483709"/>
                  </a:xfrm>
                  <a:prstGeom prst="ellipse">
                    <a:avLst/>
                  </a:prstGeom>
                  <a:noFill/>
                  <a:ln>
                    <a:solidFill>
                      <a:srgbClr val="8720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矩形 6"/>
              <p:cNvSpPr/>
              <p:nvPr/>
            </p:nvSpPr>
            <p:spPr>
              <a:xfrm>
                <a:off x="7317040" y="2173570"/>
                <a:ext cx="1203170" cy="369332"/>
              </a:xfrm>
              <a:prstGeom prst="rect">
                <a:avLst/>
              </a:prstGeom>
            </p:spPr>
            <p:txBody>
              <a:bodyPr vert="horz" wrap="square">
                <a:spAutoFit/>
              </a:bodyPr>
              <a:lstStyle/>
              <a:p>
                <a:pPr algn="dist"/>
                <a:r>
                  <a:rPr lang="zh-CN" altLang="en-US" sz="1600">
                    <a:solidFill>
                      <a:schemeClr val="bg1"/>
                    </a:solidFill>
                  </a:rPr>
                  <a:t>沈从文</a:t>
                </a:r>
                <a:endParaRPr lang="zh-CN" altLang="en-US" sz="1600">
                  <a:solidFill>
                    <a:schemeClr val="bg1"/>
                  </a:solidFill>
                </a:endParaRPr>
              </a:p>
            </p:txBody>
          </p:sp>
        </p:grpSp>
        <p:sp>
          <p:nvSpPr>
            <p:cNvPr id="17" name="矩形 16"/>
            <p:cNvSpPr/>
            <p:nvPr/>
          </p:nvSpPr>
          <p:spPr>
            <a:xfrm>
              <a:off x="4541688" y="2640687"/>
              <a:ext cx="4084151" cy="276999"/>
            </a:xfrm>
            <a:prstGeom prst="rect">
              <a:avLst/>
            </a:prstGeom>
          </p:spPr>
          <p:txBody>
            <a:bodyPr vert="horz" wrap="square">
              <a:spAutoFit/>
            </a:bodyPr>
            <a:lstStyle/>
            <a:p>
              <a:pPr algn="dist"/>
              <a:r>
                <a:rPr lang="en-US" altLang="zh-CN" sz="1200"/>
                <a:t>【</a:t>
              </a:r>
              <a:r>
                <a:rPr lang="zh-CN" altLang="en-US" sz="1200"/>
                <a:t>人教版高中语文必修五第一单元第</a:t>
              </a:r>
              <a:r>
                <a:rPr lang="en-US" altLang="zh-CN" sz="1200"/>
                <a:t>3</a:t>
              </a:r>
              <a:r>
                <a:rPr lang="zh-CN" altLang="en-US" sz="1200"/>
                <a:t>课</a:t>
              </a:r>
              <a:r>
                <a:rPr lang="en-US" altLang="zh-CN" sz="1200"/>
                <a:t>】</a:t>
              </a:r>
              <a:endParaRPr lang="zh-CN" altLang="en-US" sz="1200"/>
            </a:p>
          </p:txBody>
        </p:sp>
      </p:grpSp>
      <p:pic>
        <p:nvPicPr>
          <p:cNvPr id="18" name="图片 17"/>
          <p:cNvPicPr>
            <a:picLocks noChangeAspect="1"/>
          </p:cNvPicPr>
          <p:nvPr/>
        </p:nvPicPr>
        <p:blipFill>
          <a:blip r:embed="rId5"/>
          <a:stretch>
            <a:fillRect/>
          </a:stretch>
        </p:blipFill>
        <p:spPr>
          <a:xfrm>
            <a:off x="427420" y="2025454"/>
            <a:ext cx="2038286" cy="1334658"/>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8" name="Picture 2" descr="bc"/>
          <p:cNvPicPr>
            <a:picLocks noChangeAspect="1" noChangeArrowheads="1"/>
          </p:cNvPicPr>
          <p:nvPr/>
        </p:nvPicPr>
        <p:blipFill>
          <a:blip r:embed="rId2">
            <a:lum bright="-2000" contrast="50000"/>
            <a:extLst>
              <a:ext uri="{28A0092B-C50C-407E-A947-70E740481C1C}">
                <a14:useLocalDpi xmlns:a14="http://schemas.microsoft.com/office/drawing/2010/main" val="0"/>
              </a:ext>
            </a:extLst>
          </a:blip>
          <a:stretch>
            <a:fillRect/>
          </a:stretch>
        </p:blipFill>
        <p:spPr bwMode="auto">
          <a:xfrm>
            <a:off x="179284" y="1411505"/>
            <a:ext cx="3203996" cy="4380548"/>
          </a:xfrm>
          <a:prstGeom prst="rect">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pic>
      <p:sp>
        <p:nvSpPr>
          <p:cNvPr id="18435" name="Text Box 3"/>
          <p:cNvSpPr txBox="1">
            <a:spLocks noChangeArrowheads="1"/>
          </p:cNvSpPr>
          <p:nvPr/>
        </p:nvSpPr>
        <p:spPr bwMode="auto">
          <a:xfrm>
            <a:off x="3657601" y="1890079"/>
            <a:ext cx="85344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50000"/>
              </a:lnSpc>
              <a:spcBef>
                <a:spcPct val="50000"/>
              </a:spcBef>
              <a:defRPr/>
            </a:pPr>
            <a:r>
              <a:rPr kumimoji="1" lang="zh-CN" altLang="en-US" sz="2800" b="1">
                <a:latin typeface="黑体" panose="02010609060101010101" pitchFamily="49" charset="-122"/>
                <a:ea typeface="黑体" panose="02010609060101010101" pitchFamily="49" charset="-122"/>
              </a:rPr>
              <a:t>有人说，</a:t>
            </a:r>
            <a:r>
              <a:rPr kumimoji="1" lang="en-US" altLang="zh-CN" sz="2800" b="1">
                <a:latin typeface="黑体" panose="02010609060101010101" pitchFamily="49" charset="-122"/>
                <a:ea typeface="黑体" panose="02010609060101010101" pitchFamily="49" charset="-122"/>
              </a:rPr>
              <a:t>《</a:t>
            </a:r>
            <a:r>
              <a:rPr kumimoji="1" lang="zh-CN" altLang="en-US" sz="2800" b="1">
                <a:latin typeface="黑体" panose="02010609060101010101" pitchFamily="49" charset="-122"/>
                <a:ea typeface="黑体" panose="02010609060101010101" pitchFamily="49" charset="-122"/>
              </a:rPr>
              <a:t>边城</a:t>
            </a:r>
            <a:r>
              <a:rPr kumimoji="1" lang="en-US" altLang="zh-CN" sz="2800" b="1">
                <a:latin typeface="黑体" panose="02010609060101010101" pitchFamily="49" charset="-122"/>
                <a:ea typeface="黑体" panose="02010609060101010101" pitchFamily="49" charset="-122"/>
              </a:rPr>
              <a:t>》</a:t>
            </a:r>
            <a:r>
              <a:rPr kumimoji="1" lang="zh-CN" altLang="en-US" sz="2800" b="1">
                <a:latin typeface="黑体" panose="02010609060101010101" pitchFamily="49" charset="-122"/>
                <a:ea typeface="黑体" panose="02010609060101010101" pitchFamily="49" charset="-122"/>
              </a:rPr>
              <a:t>是</a:t>
            </a:r>
            <a:r>
              <a:rPr kumimoji="1" lang="zh-CN" altLang="en-US" sz="2800" b="1">
                <a:solidFill>
                  <a:srgbClr val="FF3300"/>
                </a:solidFill>
                <a:latin typeface="黑体" panose="02010609060101010101" pitchFamily="49" charset="-122"/>
                <a:ea typeface="黑体" panose="02010609060101010101" pitchFamily="49" charset="-122"/>
              </a:rPr>
              <a:t>一支湘西山村生活的牧歌，是一曲真挚、热烈的爱情的赞歌，是用小说形式写成的无韵之诗，绘就的无彩之画</a:t>
            </a:r>
            <a:r>
              <a:rPr kumimoji="1" lang="zh-CN" altLang="en-US" sz="2800" b="1">
                <a:latin typeface="黑体" panose="02010609060101010101" pitchFamily="49" charset="-122"/>
                <a:ea typeface="黑体" panose="02010609060101010101" pitchFamily="49" charset="-122"/>
              </a:rPr>
              <a:t>。</a:t>
            </a:r>
            <a:endParaRPr kumimoji="1" lang="zh-CN" altLang="en-US" sz="2800" b="1">
              <a:latin typeface="黑体" panose="02010609060101010101" pitchFamily="49" charset="-122"/>
              <a:ea typeface="黑体" panose="02010609060101010101" pitchFamily="49" charset="-122"/>
            </a:endParaRPr>
          </a:p>
        </p:txBody>
      </p:sp>
      <p:sp>
        <p:nvSpPr>
          <p:cNvPr id="19460" name="Rectangle 4"/>
          <p:cNvSpPr>
            <a:spLocks noChangeArrowheads="1"/>
          </p:cNvSpPr>
          <p:nvPr/>
        </p:nvSpPr>
        <p:spPr bwMode="auto">
          <a:xfrm>
            <a:off x="2601590" y="467456"/>
            <a:ext cx="803296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3300"/>
                </a:solidFill>
              </a:rPr>
              <a:t>《</a:t>
            </a:r>
            <a:r>
              <a:rPr lang="zh-CN" altLang="en-US" sz="3600" b="1">
                <a:solidFill>
                  <a:srgbClr val="FF3300"/>
                </a:solidFill>
              </a:rPr>
              <a:t>边城</a:t>
            </a:r>
            <a:r>
              <a:rPr lang="en-US" altLang="zh-CN" sz="3600" b="1">
                <a:solidFill>
                  <a:srgbClr val="FF3300"/>
                </a:solidFill>
              </a:rPr>
              <a:t>》</a:t>
            </a:r>
            <a:r>
              <a:rPr lang="zh-CN" altLang="en-US" sz="3600" b="1"/>
              <a:t>堪称中国现代小说的扛鼎之</a:t>
            </a:r>
            <a:r>
              <a:rPr lang="zh-CN" altLang="en-US" sz="3600" b="1" smtClean="0"/>
              <a:t>作</a:t>
            </a:r>
            <a:endParaRPr lang="zh-CN" altLang="en-US" sz="3600" b="1"/>
          </a:p>
        </p:txBody>
      </p:sp>
      <p:sp>
        <p:nvSpPr>
          <p:cNvPr id="19461" name="Rectangle 5"/>
          <p:cNvSpPr>
            <a:spLocks noChangeArrowheads="1"/>
          </p:cNvSpPr>
          <p:nvPr/>
        </p:nvSpPr>
        <p:spPr bwMode="auto">
          <a:xfrm>
            <a:off x="4078818" y="4149725"/>
            <a:ext cx="8336702"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a:solidFill>
                  <a:srgbClr val="006600"/>
                </a:solidFill>
              </a:rPr>
              <a:t>如果要用一个字来概括</a:t>
            </a:r>
            <a:r>
              <a:rPr kumimoji="1" lang="en-US" altLang="zh-CN" sz="2800" b="1">
                <a:solidFill>
                  <a:srgbClr val="006600"/>
                </a:solidFill>
              </a:rPr>
              <a:t>《</a:t>
            </a:r>
            <a:r>
              <a:rPr kumimoji="1" lang="zh-CN" altLang="en-US" sz="2800" b="1">
                <a:solidFill>
                  <a:srgbClr val="006600"/>
                </a:solidFill>
              </a:rPr>
              <a:t>边城</a:t>
            </a:r>
            <a:r>
              <a:rPr kumimoji="1" lang="en-US" altLang="zh-CN" sz="2800" b="1">
                <a:solidFill>
                  <a:srgbClr val="006600"/>
                </a:solidFill>
              </a:rPr>
              <a:t>》</a:t>
            </a:r>
            <a:r>
              <a:rPr kumimoji="1" lang="zh-CN" altLang="en-US" sz="2800" b="1">
                <a:solidFill>
                  <a:srgbClr val="006600"/>
                </a:solidFill>
              </a:rPr>
              <a:t>，那最好的就是： </a:t>
            </a:r>
            <a:endParaRPr kumimoji="1" lang="zh-CN" altLang="en-US" sz="2800" b="1">
              <a:solidFill>
                <a:srgbClr val="006600"/>
              </a:solidFill>
            </a:endParaRPr>
          </a:p>
          <a:p>
            <a:r>
              <a:rPr kumimoji="1" lang="zh-CN" altLang="en-US" sz="2400" b="1">
                <a:solidFill>
                  <a:srgbClr val="006600"/>
                </a:solidFill>
              </a:rPr>
              <a:t>               </a:t>
            </a:r>
            <a:endParaRPr kumimoji="1" lang="zh-CN" altLang="en-US" sz="2400" b="1">
              <a:solidFill>
                <a:srgbClr val="006600"/>
              </a:solidFill>
            </a:endParaRPr>
          </a:p>
        </p:txBody>
      </p:sp>
      <p:sp>
        <p:nvSpPr>
          <p:cNvPr id="18438" name="Rectangle 6"/>
          <p:cNvSpPr>
            <a:spLocks noChangeArrowheads="1"/>
          </p:cNvSpPr>
          <p:nvPr/>
        </p:nvSpPr>
        <p:spPr bwMode="auto">
          <a:xfrm>
            <a:off x="7053091" y="4911825"/>
            <a:ext cx="110799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7200" b="1">
                <a:solidFill>
                  <a:srgbClr val="FF3300"/>
                </a:solidFill>
              </a:rPr>
              <a:t>爱</a:t>
            </a:r>
            <a:endParaRPr kumimoji="1" lang="zh-CN" altLang="en-US" sz="7200" b="1">
              <a:solidFill>
                <a:srgbClr val="FF33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fade">
                                      <p:cBhvr>
                                        <p:cTn id="7" dur="385" decel="100000"/>
                                        <p:tgtEl>
                                          <p:spTgt spid="18438"/>
                                        </p:tgtEl>
                                      </p:cBhvr>
                                    </p:animEffect>
                                    <p:animScale>
                                      <p:cBhvr>
                                        <p:cTn id="8" dur="385" decel="100000"/>
                                        <p:tgtEl>
                                          <p:spTgt spid="18438"/>
                                        </p:tgtEl>
                                      </p:cBhvr>
                                      <p:from x="10000" y="10000"/>
                                      <p:to x="200000" y="450000"/>
                                    </p:animScale>
                                    <p:animScale>
                                      <p:cBhvr>
                                        <p:cTn id="9" dur="615" accel="100000" fill="hold">
                                          <p:stCondLst>
                                            <p:cond delay="385"/>
                                          </p:stCondLst>
                                        </p:cTn>
                                        <p:tgtEl>
                                          <p:spTgt spid="18438"/>
                                        </p:tgtEl>
                                      </p:cBhvr>
                                      <p:from x="200000" y="450000"/>
                                      <p:to x="100000" y="100000"/>
                                    </p:animScale>
                                    <p:set>
                                      <p:cBhvr>
                                        <p:cTn id="10" dur="385" fill="hold"/>
                                        <p:tgtEl>
                                          <p:spTgt spid="18438"/>
                                        </p:tgtEl>
                                        <p:attrNameLst>
                                          <p:attrName>ppt_x</p:attrName>
                                        </p:attrNameLst>
                                      </p:cBhvr>
                                      <p:to>
                                        <p:strVal val="(0.5)"/>
                                      </p:to>
                                    </p:set>
                                    <p:anim from="(0.5)" to="(#ppt_x)" calcmode="lin" valueType="num">
                                      <p:cBhvr>
                                        <p:cTn id="11" dur="615" accel="100000" fill="hold">
                                          <p:stCondLst>
                                            <p:cond delay="385"/>
                                          </p:stCondLst>
                                        </p:cTn>
                                        <p:tgtEl>
                                          <p:spTgt spid="18438"/>
                                        </p:tgtEl>
                                        <p:attrNameLst>
                                          <p:attrName>ppt_x</p:attrName>
                                        </p:attrNameLst>
                                      </p:cBhvr>
                                    </p:anim>
                                    <p:set>
                                      <p:cBhvr>
                                        <p:cTn id="12" dur="385" fill="hold"/>
                                        <p:tgtEl>
                                          <p:spTgt spid="18438"/>
                                        </p:tgtEl>
                                        <p:attrNameLst>
                                          <p:attrName>ppt_y</p:attrName>
                                        </p:attrNameLst>
                                      </p:cBhvr>
                                      <p:to>
                                        <p:strVal val="(#ppt_y+0.4)"/>
                                      </p:to>
                                    </p:set>
                                    <p:anim from="(#ppt_y+0.4)" to="(#ppt_y)" calcmode="lin" valueType="num">
                                      <p:cBhvr>
                                        <p:cTn id="13" dur="615" accel="100000" fill="hold">
                                          <p:stCondLst>
                                            <p:cond delay="385"/>
                                          </p:stCondLst>
                                        </p:cTn>
                                        <p:tgtEl>
                                          <p:spTgt spid="1843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8" name="Text Box 2"/>
          <p:cNvSpPr txBox="1">
            <a:spLocks noChangeArrowheads="1"/>
          </p:cNvSpPr>
          <p:nvPr/>
        </p:nvSpPr>
        <p:spPr bwMode="auto">
          <a:xfrm>
            <a:off x="1200151" y="836614"/>
            <a:ext cx="6197600" cy="503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a:latin typeface="黑体" panose="02010609060101010101" pitchFamily="49" charset="-122"/>
                <a:ea typeface="黑体" panose="02010609060101010101" pitchFamily="49" charset="-122"/>
              </a:rPr>
              <a:t>   </a:t>
            </a:r>
            <a:r>
              <a:rPr kumimoji="1" lang="en-US" altLang="zh-CN" sz="3600" b="1" smtClean="0">
                <a:latin typeface="黑体" panose="02010609060101010101" pitchFamily="49" charset="-122"/>
                <a:ea typeface="黑体" panose="02010609060101010101" pitchFamily="49" charset="-122"/>
              </a:rPr>
              <a:t> </a:t>
            </a:r>
            <a:r>
              <a:rPr kumimoji="1" lang="zh-CN" altLang="en-US" sz="3200" b="1" smtClean="0">
                <a:latin typeface="黑体" panose="02010609060101010101" pitchFamily="49" charset="-122"/>
                <a:ea typeface="黑体" panose="02010609060101010101" pitchFamily="49" charset="-122"/>
              </a:rPr>
              <a:t>翠</a:t>
            </a:r>
            <a:r>
              <a:rPr kumimoji="1" lang="zh-CN" altLang="en-US" sz="3200" b="1">
                <a:latin typeface="黑体" panose="02010609060101010101" pitchFamily="49" charset="-122"/>
                <a:ea typeface="黑体" panose="02010609060101010101" pitchFamily="49" charset="-122"/>
              </a:rPr>
              <a:t>翠       </a:t>
            </a:r>
            <a:endParaRPr kumimoji="1" lang="zh-CN" altLang="en-US" sz="3200" b="1">
              <a:latin typeface="黑体" panose="02010609060101010101" pitchFamily="49" charset="-122"/>
              <a:ea typeface="黑体" panose="02010609060101010101" pitchFamily="49" charset="-122"/>
            </a:endParaRPr>
          </a:p>
          <a:p>
            <a:pPr eaLnBrk="1" hangingPunct="1">
              <a:spcBef>
                <a:spcPct val="50000"/>
              </a:spcBef>
            </a:pPr>
            <a:r>
              <a:rPr kumimoji="1" lang="zh-CN" altLang="en-US" sz="3200" b="1">
                <a:latin typeface="黑体" panose="02010609060101010101" pitchFamily="49" charset="-122"/>
                <a:ea typeface="黑体" panose="02010609060101010101" pitchFamily="49" charset="-122"/>
              </a:rPr>
              <a:t>    傩送</a:t>
            </a:r>
            <a:endParaRPr kumimoji="1" lang="zh-CN" altLang="en-US" sz="3200" b="1">
              <a:latin typeface="黑体" panose="02010609060101010101" pitchFamily="49" charset="-122"/>
              <a:ea typeface="黑体" panose="02010609060101010101" pitchFamily="49" charset="-122"/>
            </a:endParaRPr>
          </a:p>
          <a:p>
            <a:pPr eaLnBrk="1" hangingPunct="1">
              <a:spcBef>
                <a:spcPct val="50000"/>
              </a:spcBef>
            </a:pPr>
            <a:r>
              <a:rPr kumimoji="1" lang="zh-CN" altLang="en-US" sz="3200" b="1">
                <a:latin typeface="黑体" panose="02010609060101010101" pitchFamily="49" charset="-122"/>
                <a:ea typeface="黑体" panose="02010609060101010101" pitchFamily="49" charset="-122"/>
              </a:rPr>
              <a:t>    翠翠</a:t>
            </a:r>
            <a:endParaRPr kumimoji="1" lang="zh-CN" altLang="en-US" sz="3200" b="1">
              <a:latin typeface="黑体" panose="02010609060101010101" pitchFamily="49" charset="-122"/>
              <a:ea typeface="黑体" panose="02010609060101010101" pitchFamily="49" charset="-122"/>
            </a:endParaRPr>
          </a:p>
          <a:p>
            <a:pPr eaLnBrk="1" hangingPunct="1">
              <a:spcBef>
                <a:spcPct val="50000"/>
              </a:spcBef>
            </a:pPr>
            <a:r>
              <a:rPr kumimoji="1" lang="zh-CN" altLang="en-US" sz="3200" b="1">
                <a:latin typeface="黑体" panose="02010609060101010101" pitchFamily="49" charset="-122"/>
                <a:ea typeface="黑体" panose="02010609060101010101" pitchFamily="49" charset="-122"/>
              </a:rPr>
              <a:t>    爷爷</a:t>
            </a:r>
            <a:endParaRPr kumimoji="1" lang="zh-CN" altLang="en-US" sz="3200" b="1">
              <a:latin typeface="黑体" panose="02010609060101010101" pitchFamily="49" charset="-122"/>
              <a:ea typeface="黑体" panose="02010609060101010101" pitchFamily="49" charset="-122"/>
            </a:endParaRPr>
          </a:p>
          <a:p>
            <a:pPr eaLnBrk="1" hangingPunct="1">
              <a:spcBef>
                <a:spcPct val="50000"/>
              </a:spcBef>
            </a:pPr>
            <a:r>
              <a:rPr kumimoji="1" lang="zh-CN" altLang="en-US" sz="3200" b="1">
                <a:latin typeface="黑体" panose="02010609060101010101" pitchFamily="49" charset="-122"/>
                <a:ea typeface="黑体" panose="02010609060101010101" pitchFamily="49" charset="-122"/>
              </a:rPr>
              <a:t>    顺顺</a:t>
            </a:r>
            <a:endParaRPr kumimoji="1" lang="zh-CN" altLang="en-US" sz="3200" b="1">
              <a:latin typeface="黑体" panose="02010609060101010101" pitchFamily="49" charset="-122"/>
              <a:ea typeface="黑体" panose="02010609060101010101" pitchFamily="49" charset="-122"/>
            </a:endParaRPr>
          </a:p>
          <a:p>
            <a:pPr eaLnBrk="1" hangingPunct="1">
              <a:spcBef>
                <a:spcPct val="50000"/>
              </a:spcBef>
            </a:pPr>
            <a:r>
              <a:rPr kumimoji="1" lang="zh-CN" altLang="en-US" sz="3200" b="1">
                <a:latin typeface="黑体" panose="02010609060101010101" pitchFamily="49" charset="-122"/>
                <a:ea typeface="黑体" panose="02010609060101010101" pitchFamily="49" charset="-122"/>
              </a:rPr>
              <a:t>    爷爷</a:t>
            </a:r>
            <a:endParaRPr kumimoji="1" lang="zh-CN" altLang="en-US" sz="3200" b="1">
              <a:latin typeface="黑体" panose="02010609060101010101" pitchFamily="49" charset="-122"/>
              <a:ea typeface="黑体" panose="02010609060101010101" pitchFamily="49" charset="-122"/>
            </a:endParaRPr>
          </a:p>
          <a:p>
            <a:pPr eaLnBrk="1" hangingPunct="1">
              <a:spcBef>
                <a:spcPct val="50000"/>
              </a:spcBef>
            </a:pPr>
            <a:r>
              <a:rPr kumimoji="1" lang="zh-CN" altLang="en-US" sz="3200" b="1">
                <a:latin typeface="黑体" panose="02010609060101010101" pitchFamily="49" charset="-122"/>
                <a:ea typeface="黑体" panose="02010609060101010101" pitchFamily="49" charset="-122"/>
              </a:rPr>
              <a:t> </a:t>
            </a:r>
            <a:endParaRPr kumimoji="1" lang="zh-CN" altLang="en-US" sz="3200" b="1">
              <a:latin typeface="黑体" panose="02010609060101010101" pitchFamily="49" charset="-122"/>
              <a:ea typeface="黑体" panose="02010609060101010101" pitchFamily="49" charset="-122"/>
            </a:endParaRPr>
          </a:p>
        </p:txBody>
      </p:sp>
      <p:sp>
        <p:nvSpPr>
          <p:cNvPr id="111620" name="Text Box 4"/>
          <p:cNvSpPr txBox="1">
            <a:spLocks noChangeArrowheads="1"/>
          </p:cNvSpPr>
          <p:nvPr/>
        </p:nvSpPr>
        <p:spPr bwMode="auto">
          <a:xfrm>
            <a:off x="3503084" y="2781300"/>
            <a:ext cx="5283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a:latin typeface="黑体" panose="02010609060101010101" pitchFamily="49" charset="-122"/>
                <a:ea typeface="黑体" panose="02010609060101010101" pitchFamily="49" charset="-122"/>
              </a:rPr>
              <a:t> </a:t>
            </a:r>
            <a:r>
              <a:rPr kumimoji="1" lang="zh-CN" altLang="en-US" sz="3200" b="1">
                <a:latin typeface="黑体" panose="02010609060101010101" pitchFamily="49" charset="-122"/>
                <a:ea typeface="黑体" panose="02010609060101010101" pitchFamily="49" charset="-122"/>
              </a:rPr>
              <a:t>纯朴的祖孙之爱</a:t>
            </a:r>
            <a:endParaRPr kumimoji="1" lang="zh-CN" altLang="en-US" sz="3200" b="1">
              <a:latin typeface="黑体" panose="02010609060101010101" pitchFamily="49" charset="-122"/>
              <a:ea typeface="黑体" panose="02010609060101010101" pitchFamily="49" charset="-122"/>
            </a:endParaRPr>
          </a:p>
        </p:txBody>
      </p:sp>
      <p:sp>
        <p:nvSpPr>
          <p:cNvPr id="111623" name="Text Box 7"/>
          <p:cNvSpPr txBox="1">
            <a:spLocks noChangeArrowheads="1"/>
          </p:cNvSpPr>
          <p:nvPr/>
        </p:nvSpPr>
        <p:spPr bwMode="auto">
          <a:xfrm>
            <a:off x="7397751" y="2340719"/>
            <a:ext cx="3803649"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4000" b="1">
                <a:solidFill>
                  <a:srgbClr val="FF3300"/>
                </a:solidFill>
                <a:latin typeface="黑体" panose="02010609060101010101" pitchFamily="49" charset="-122"/>
                <a:ea typeface="黑体" panose="02010609060101010101" pitchFamily="49" charset="-122"/>
              </a:rPr>
              <a:t>清纯古朴</a:t>
            </a:r>
            <a:r>
              <a:rPr kumimoji="1" lang="zh-CN" altLang="en-US" sz="4000" b="1" smtClean="0">
                <a:solidFill>
                  <a:srgbClr val="FF3300"/>
                </a:solidFill>
                <a:latin typeface="黑体" panose="02010609060101010101" pitchFamily="49" charset="-122"/>
                <a:ea typeface="黑体" panose="02010609060101010101" pitchFamily="49" charset="-122"/>
              </a:rPr>
              <a:t>自然</a:t>
            </a:r>
            <a:endParaRPr kumimoji="1" lang="en-US" altLang="zh-CN" sz="4000" b="1" smtClean="0">
              <a:solidFill>
                <a:srgbClr val="FF3300"/>
              </a:solidFill>
              <a:latin typeface="黑体" panose="02010609060101010101" pitchFamily="49" charset="-122"/>
              <a:ea typeface="黑体" panose="02010609060101010101" pitchFamily="49" charset="-122"/>
            </a:endParaRPr>
          </a:p>
          <a:p>
            <a:pPr eaLnBrk="1" hangingPunct="1">
              <a:spcBef>
                <a:spcPct val="50000"/>
              </a:spcBef>
            </a:pPr>
            <a:r>
              <a:rPr kumimoji="1" lang="zh-CN" altLang="en-US" sz="4000" b="1" smtClean="0">
                <a:solidFill>
                  <a:srgbClr val="FF3300"/>
                </a:solidFill>
                <a:latin typeface="黑体" panose="02010609060101010101" pitchFamily="49" charset="-122"/>
                <a:ea typeface="黑体" panose="02010609060101010101" pitchFamily="49" charset="-122"/>
              </a:rPr>
              <a:t>有</a:t>
            </a:r>
            <a:r>
              <a:rPr kumimoji="1" lang="zh-CN" altLang="en-US" sz="4000" b="1">
                <a:solidFill>
                  <a:srgbClr val="FF3300"/>
                </a:solidFill>
                <a:latin typeface="黑体" panose="02010609060101010101" pitchFamily="49" charset="-122"/>
                <a:ea typeface="黑体" panose="02010609060101010101" pitchFamily="49" charset="-122"/>
              </a:rPr>
              <a:t>人性之美</a:t>
            </a:r>
            <a:endParaRPr kumimoji="1" lang="zh-CN" altLang="en-US" sz="4000" b="1">
              <a:solidFill>
                <a:srgbClr val="FF3300"/>
              </a:solidFill>
              <a:latin typeface="黑体" panose="02010609060101010101" pitchFamily="49" charset="-122"/>
              <a:ea typeface="黑体" panose="02010609060101010101" pitchFamily="49" charset="-122"/>
            </a:endParaRPr>
          </a:p>
        </p:txBody>
      </p:sp>
      <p:sp>
        <p:nvSpPr>
          <p:cNvPr id="111624" name="AutoShape 8"/>
          <p:cNvSpPr/>
          <p:nvPr/>
        </p:nvSpPr>
        <p:spPr bwMode="auto">
          <a:xfrm>
            <a:off x="3215217" y="1125538"/>
            <a:ext cx="203200" cy="914400"/>
          </a:xfrm>
          <a:prstGeom prst="rightBracket">
            <a:avLst>
              <a:gd name="adj" fmla="val 50000"/>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25" name="AutoShape 9"/>
          <p:cNvSpPr/>
          <p:nvPr/>
        </p:nvSpPr>
        <p:spPr bwMode="auto">
          <a:xfrm>
            <a:off x="3215217" y="4076700"/>
            <a:ext cx="203200" cy="838200"/>
          </a:xfrm>
          <a:prstGeom prst="rightBracket">
            <a:avLst>
              <a:gd name="adj" fmla="val 45833"/>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26" name="Rectangle 10"/>
          <p:cNvSpPr>
            <a:spLocks noChangeArrowheads="1"/>
          </p:cNvSpPr>
          <p:nvPr/>
        </p:nvSpPr>
        <p:spPr bwMode="auto">
          <a:xfrm>
            <a:off x="3312585" y="4149725"/>
            <a:ext cx="441536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3200" b="1">
                <a:latin typeface="黑体" panose="02010609060101010101" pitchFamily="49" charset="-122"/>
                <a:ea typeface="黑体" panose="02010609060101010101" pitchFamily="49" charset="-122"/>
              </a:rPr>
              <a:t> </a:t>
            </a:r>
            <a:r>
              <a:rPr kumimoji="1" lang="zh-CN" altLang="en-US" sz="3200" b="1">
                <a:latin typeface="黑体" panose="02010609060101010101" pitchFamily="49" charset="-122"/>
                <a:ea typeface="黑体" panose="02010609060101010101" pitchFamily="49" charset="-122"/>
              </a:rPr>
              <a:t>古朴的邻里之爱</a:t>
            </a:r>
            <a:endParaRPr kumimoji="1" lang="zh-CN" altLang="en-US" sz="3200" b="1">
              <a:latin typeface="黑体" panose="02010609060101010101" pitchFamily="49" charset="-122"/>
              <a:ea typeface="黑体" panose="02010609060101010101" pitchFamily="49" charset="-122"/>
            </a:endParaRPr>
          </a:p>
        </p:txBody>
      </p:sp>
      <p:sp>
        <p:nvSpPr>
          <p:cNvPr id="111627" name="AutoShape 11"/>
          <p:cNvSpPr/>
          <p:nvPr/>
        </p:nvSpPr>
        <p:spPr bwMode="auto">
          <a:xfrm>
            <a:off x="3119967" y="2636838"/>
            <a:ext cx="203200" cy="914400"/>
          </a:xfrm>
          <a:prstGeom prst="rightBracket">
            <a:avLst>
              <a:gd name="adj" fmla="val 50000"/>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28" name="Text Box 12"/>
          <p:cNvSpPr txBox="1">
            <a:spLocks noChangeArrowheads="1"/>
          </p:cNvSpPr>
          <p:nvPr/>
        </p:nvSpPr>
        <p:spPr bwMode="auto">
          <a:xfrm>
            <a:off x="3600451" y="1268414"/>
            <a:ext cx="4142316"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200" b="1">
                <a:latin typeface="黑体" panose="02010609060101010101" pitchFamily="49" charset="-122"/>
                <a:ea typeface="黑体" panose="02010609060101010101" pitchFamily="49" charset="-122"/>
              </a:rPr>
              <a:t>自然的男女之爱</a:t>
            </a:r>
            <a:endParaRPr kumimoji="1" lang="zh-CN" altLang="en-US" sz="3200" b="1">
              <a:latin typeface="黑体" panose="02010609060101010101" pitchFamily="49" charset="-122"/>
              <a:ea typeface="黑体" panose="02010609060101010101" pitchFamily="49" charset="-122"/>
            </a:endParaRPr>
          </a:p>
        </p:txBody>
      </p:sp>
      <p:sp>
        <p:nvSpPr>
          <p:cNvPr id="111629" name="AutoShape 13"/>
          <p:cNvSpPr/>
          <p:nvPr/>
        </p:nvSpPr>
        <p:spPr bwMode="auto">
          <a:xfrm>
            <a:off x="6883824" y="1561783"/>
            <a:ext cx="287867" cy="2881313"/>
          </a:xfrm>
          <a:prstGeom prst="rightBrace">
            <a:avLst>
              <a:gd name="adj1" fmla="val 111213"/>
              <a:gd name="adj2" fmla="val 49616"/>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32" name="Text Box 16"/>
          <p:cNvSpPr txBox="1">
            <a:spLocks noChangeArrowheads="1"/>
          </p:cNvSpPr>
          <p:nvPr/>
        </p:nvSpPr>
        <p:spPr bwMode="auto">
          <a:xfrm>
            <a:off x="1948663" y="128728"/>
            <a:ext cx="839204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3300"/>
                </a:solidFill>
                <a:latin typeface="华文新魏" panose="02010800040101010101" pitchFamily="2" charset="-122"/>
                <a:ea typeface="华文新魏" panose="02010800040101010101" pitchFamily="2" charset="-122"/>
              </a:rPr>
              <a:t>故事写到了人物之间的哪些“爱”？</a:t>
            </a:r>
            <a:endParaRPr lang="zh-CN" altLang="en-US" sz="4000" b="1">
              <a:solidFill>
                <a:srgbClr val="FF3300"/>
              </a:solidFill>
              <a:latin typeface="华文新魏" panose="02010800040101010101" pitchFamily="2" charset="-122"/>
              <a:ea typeface="华文新魏" panose="02010800040101010101" pitchFamily="2" charset="-122"/>
            </a:endParaRPr>
          </a:p>
        </p:txBody>
      </p:sp>
      <p:sp>
        <p:nvSpPr>
          <p:cNvPr id="111633" name="Text Box 17"/>
          <p:cNvSpPr txBox="1">
            <a:spLocks noChangeArrowheads="1"/>
          </p:cNvSpPr>
          <p:nvPr/>
        </p:nvSpPr>
        <p:spPr bwMode="auto">
          <a:xfrm>
            <a:off x="1541383" y="5183515"/>
            <a:ext cx="966001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3300"/>
                </a:solidFill>
                <a:latin typeface="黑体" panose="02010609060101010101" pitchFamily="49" charset="-122"/>
                <a:ea typeface="黑体" panose="02010609060101010101" pitchFamily="49" charset="-122"/>
              </a:rPr>
              <a:t>这些爱令人心醉，使人动容，它们有什么共同特点？</a:t>
            </a:r>
            <a:endParaRPr lang="zh-CN" altLang="en-US" sz="3200" b="1">
              <a:solidFill>
                <a:srgbClr val="FF3300"/>
              </a:solidFill>
              <a:latin typeface="黑体" panose="02010609060101010101" pitchFamily="49" charset="-122"/>
              <a:ea typeface="黑体" panose="02010609060101010101" pitchFamily="49"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632"/>
                                        </p:tgtEl>
                                        <p:attrNameLst>
                                          <p:attrName>style.visibility</p:attrName>
                                        </p:attrNameLst>
                                      </p:cBhvr>
                                      <p:to>
                                        <p:strVal val="visible"/>
                                      </p:to>
                                    </p:set>
                                    <p:anim calcmode="lin" valueType="num">
                                      <p:cBhvr additive="base">
                                        <p:cTn id="7" dur="500" fill="hold"/>
                                        <p:tgtEl>
                                          <p:spTgt spid="111632"/>
                                        </p:tgtEl>
                                        <p:attrNameLst>
                                          <p:attrName>ppt_x</p:attrName>
                                        </p:attrNameLst>
                                      </p:cBhvr>
                                      <p:tavLst>
                                        <p:tav tm="0">
                                          <p:val>
                                            <p:strVal val="#ppt_x"/>
                                          </p:val>
                                        </p:tav>
                                        <p:tav tm="100000">
                                          <p:val>
                                            <p:strVal val="#ppt_x"/>
                                          </p:val>
                                        </p:tav>
                                      </p:tavLst>
                                    </p:anim>
                                    <p:anim calcmode="lin" valueType="num">
                                      <p:cBhvr additive="base">
                                        <p:cTn id="8" dur="500" fill="hold"/>
                                        <p:tgtEl>
                                          <p:spTgt spid="1116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1618">
                                            <p:txEl>
                                              <p:pRg st="0" end="0"/>
                                            </p:txEl>
                                          </p:spTgt>
                                        </p:tgtEl>
                                        <p:attrNameLst>
                                          <p:attrName>style.visibility</p:attrName>
                                        </p:attrNameLst>
                                      </p:cBhvr>
                                      <p:to>
                                        <p:strVal val="visible"/>
                                      </p:to>
                                    </p:set>
                                    <p:anim calcmode="lin" valueType="num">
                                      <p:cBhvr additive="base">
                                        <p:cTn id="11" dur="500" fill="hold"/>
                                        <p:tgtEl>
                                          <p:spTgt spid="11161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1618">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1618">
                                            <p:txEl>
                                              <p:pRg st="1" end="1"/>
                                            </p:txEl>
                                          </p:spTgt>
                                        </p:tgtEl>
                                        <p:attrNameLst>
                                          <p:attrName>style.visibility</p:attrName>
                                        </p:attrNameLst>
                                      </p:cBhvr>
                                      <p:to>
                                        <p:strVal val="visible"/>
                                      </p:to>
                                    </p:set>
                                    <p:anim calcmode="lin" valueType="num">
                                      <p:cBhvr additive="base">
                                        <p:cTn id="15" dur="500" fill="hold"/>
                                        <p:tgtEl>
                                          <p:spTgt spid="111618">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1618">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1618">
                                            <p:txEl>
                                              <p:pRg st="2" end="2"/>
                                            </p:txEl>
                                          </p:spTgt>
                                        </p:tgtEl>
                                        <p:attrNameLst>
                                          <p:attrName>style.visibility</p:attrName>
                                        </p:attrNameLst>
                                      </p:cBhvr>
                                      <p:to>
                                        <p:strVal val="visible"/>
                                      </p:to>
                                    </p:set>
                                    <p:anim calcmode="lin" valueType="num">
                                      <p:cBhvr additive="base">
                                        <p:cTn id="19" dur="500" fill="hold"/>
                                        <p:tgtEl>
                                          <p:spTgt spid="1116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1618">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1618">
                                            <p:txEl>
                                              <p:pRg st="3" end="3"/>
                                            </p:txEl>
                                          </p:spTgt>
                                        </p:tgtEl>
                                        <p:attrNameLst>
                                          <p:attrName>style.visibility</p:attrName>
                                        </p:attrNameLst>
                                      </p:cBhvr>
                                      <p:to>
                                        <p:strVal val="visible"/>
                                      </p:to>
                                    </p:set>
                                    <p:anim calcmode="lin" valueType="num">
                                      <p:cBhvr additive="base">
                                        <p:cTn id="23" dur="500" fill="hold"/>
                                        <p:tgtEl>
                                          <p:spTgt spid="111618">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1618">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1618">
                                            <p:txEl>
                                              <p:pRg st="4" end="4"/>
                                            </p:txEl>
                                          </p:spTgt>
                                        </p:tgtEl>
                                        <p:attrNameLst>
                                          <p:attrName>style.visibility</p:attrName>
                                        </p:attrNameLst>
                                      </p:cBhvr>
                                      <p:to>
                                        <p:strVal val="visible"/>
                                      </p:to>
                                    </p:set>
                                    <p:anim calcmode="lin" valueType="num">
                                      <p:cBhvr additive="base">
                                        <p:cTn id="27" dur="500" fill="hold"/>
                                        <p:tgtEl>
                                          <p:spTgt spid="111618">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1618">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1618">
                                            <p:txEl>
                                              <p:pRg st="5" end="5"/>
                                            </p:txEl>
                                          </p:spTgt>
                                        </p:tgtEl>
                                        <p:attrNameLst>
                                          <p:attrName>style.visibility</p:attrName>
                                        </p:attrNameLst>
                                      </p:cBhvr>
                                      <p:to>
                                        <p:strVal val="visible"/>
                                      </p:to>
                                    </p:set>
                                    <p:anim calcmode="lin" valueType="num">
                                      <p:cBhvr additive="base">
                                        <p:cTn id="31" dur="500" fill="hold"/>
                                        <p:tgtEl>
                                          <p:spTgt spid="11161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1618">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1618">
                                            <p:txEl>
                                              <p:pRg st="6" end="6"/>
                                            </p:txEl>
                                          </p:spTgt>
                                        </p:tgtEl>
                                        <p:attrNameLst>
                                          <p:attrName>style.visibility</p:attrName>
                                        </p:attrNameLst>
                                      </p:cBhvr>
                                      <p:to>
                                        <p:strVal val="visible"/>
                                      </p:to>
                                    </p:set>
                                    <p:anim calcmode="lin" valueType="num">
                                      <p:cBhvr additive="base">
                                        <p:cTn id="35" dur="500" fill="hold"/>
                                        <p:tgtEl>
                                          <p:spTgt spid="111618">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161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11624"/>
                                        </p:tgtEl>
                                        <p:attrNameLst>
                                          <p:attrName>style.visibility</p:attrName>
                                        </p:attrNameLst>
                                      </p:cBhvr>
                                      <p:to>
                                        <p:strVal val="visible"/>
                                      </p:to>
                                    </p:set>
                                    <p:anim calcmode="lin" valueType="num">
                                      <p:cBhvr additive="base">
                                        <p:cTn id="41" dur="500" fill="hold"/>
                                        <p:tgtEl>
                                          <p:spTgt spid="111624"/>
                                        </p:tgtEl>
                                        <p:attrNameLst>
                                          <p:attrName>ppt_x</p:attrName>
                                        </p:attrNameLst>
                                      </p:cBhvr>
                                      <p:tavLst>
                                        <p:tav tm="0">
                                          <p:val>
                                            <p:strVal val="1+#ppt_w/2"/>
                                          </p:val>
                                        </p:tav>
                                        <p:tav tm="100000">
                                          <p:val>
                                            <p:strVal val="#ppt_x"/>
                                          </p:val>
                                        </p:tav>
                                      </p:tavLst>
                                    </p:anim>
                                    <p:anim calcmode="lin" valueType="num">
                                      <p:cBhvr additive="base">
                                        <p:cTn id="42" dur="500" fill="hold"/>
                                        <p:tgtEl>
                                          <p:spTgt spid="111624"/>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1" fill="hold" grpId="0" nodeType="clickEffect">
                                  <p:stCondLst>
                                    <p:cond delay="0"/>
                                  </p:stCondLst>
                                  <p:childTnLst>
                                    <p:set>
                                      <p:cBhvr>
                                        <p:cTn id="46" dur="1" fill="hold">
                                          <p:stCondLst>
                                            <p:cond delay="0"/>
                                          </p:stCondLst>
                                        </p:cTn>
                                        <p:tgtEl>
                                          <p:spTgt spid="111628"/>
                                        </p:tgtEl>
                                        <p:attrNameLst>
                                          <p:attrName>style.visibility</p:attrName>
                                        </p:attrNameLst>
                                      </p:cBhvr>
                                      <p:to>
                                        <p:strVal val="visible"/>
                                      </p:to>
                                    </p:set>
                                    <p:anim calcmode="lin" valueType="num">
                                      <p:cBhvr additive="base">
                                        <p:cTn id="47" dur="500" fill="hold"/>
                                        <p:tgtEl>
                                          <p:spTgt spid="111628"/>
                                        </p:tgtEl>
                                        <p:attrNameLst>
                                          <p:attrName>ppt_x</p:attrName>
                                        </p:attrNameLst>
                                      </p:cBhvr>
                                      <p:tavLst>
                                        <p:tav tm="0">
                                          <p:val>
                                            <p:strVal val="#ppt_x"/>
                                          </p:val>
                                        </p:tav>
                                        <p:tav tm="100000">
                                          <p:val>
                                            <p:strVal val="#ppt_x"/>
                                          </p:val>
                                        </p:tav>
                                      </p:tavLst>
                                    </p:anim>
                                    <p:anim calcmode="lin" valueType="num">
                                      <p:cBhvr additive="base">
                                        <p:cTn id="48" dur="500" fill="hold"/>
                                        <p:tgtEl>
                                          <p:spTgt spid="111628"/>
                                        </p:tgtEl>
                                        <p:attrNameLst>
                                          <p:attrName>ppt_y</p:attrName>
                                        </p:attrNameLst>
                                      </p:cBhvr>
                                      <p:tavLst>
                                        <p:tav tm="0">
                                          <p:val>
                                            <p:strVal val="0-#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11627"/>
                                        </p:tgtEl>
                                        <p:attrNameLst>
                                          <p:attrName>style.visibility</p:attrName>
                                        </p:attrNameLst>
                                      </p:cBhvr>
                                      <p:to>
                                        <p:strVal val="visible"/>
                                      </p:to>
                                    </p:set>
                                    <p:anim calcmode="lin" valueType="num">
                                      <p:cBhvr additive="base">
                                        <p:cTn id="53" dur="500" fill="hold"/>
                                        <p:tgtEl>
                                          <p:spTgt spid="111627"/>
                                        </p:tgtEl>
                                        <p:attrNameLst>
                                          <p:attrName>ppt_x</p:attrName>
                                        </p:attrNameLst>
                                      </p:cBhvr>
                                      <p:tavLst>
                                        <p:tav tm="0">
                                          <p:val>
                                            <p:strVal val="1+#ppt_w/2"/>
                                          </p:val>
                                        </p:tav>
                                        <p:tav tm="100000">
                                          <p:val>
                                            <p:strVal val="#ppt_x"/>
                                          </p:val>
                                        </p:tav>
                                      </p:tavLst>
                                    </p:anim>
                                    <p:anim calcmode="lin" valueType="num">
                                      <p:cBhvr additive="base">
                                        <p:cTn id="54" dur="500" fill="hold"/>
                                        <p:tgtEl>
                                          <p:spTgt spid="111627"/>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11620">
                                            <p:txEl>
                                              <p:pRg st="0" end="0"/>
                                            </p:txEl>
                                          </p:spTgt>
                                        </p:tgtEl>
                                        <p:attrNameLst>
                                          <p:attrName>style.visibility</p:attrName>
                                        </p:attrNameLst>
                                      </p:cBhvr>
                                      <p:to>
                                        <p:strVal val="visible"/>
                                      </p:to>
                                    </p:set>
                                    <p:anim calcmode="lin" valueType="num">
                                      <p:cBhvr additive="base">
                                        <p:cTn id="59" dur="500" fill="hold"/>
                                        <p:tgtEl>
                                          <p:spTgt spid="111620">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116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111625"/>
                                        </p:tgtEl>
                                        <p:attrNameLst>
                                          <p:attrName>style.visibility</p:attrName>
                                        </p:attrNameLst>
                                      </p:cBhvr>
                                      <p:to>
                                        <p:strVal val="visible"/>
                                      </p:to>
                                    </p:set>
                                    <p:anim calcmode="lin" valueType="num">
                                      <p:cBhvr additive="base">
                                        <p:cTn id="65" dur="500" fill="hold"/>
                                        <p:tgtEl>
                                          <p:spTgt spid="111625"/>
                                        </p:tgtEl>
                                        <p:attrNameLst>
                                          <p:attrName>ppt_x</p:attrName>
                                        </p:attrNameLst>
                                      </p:cBhvr>
                                      <p:tavLst>
                                        <p:tav tm="0">
                                          <p:val>
                                            <p:strVal val="1+#ppt_w/2"/>
                                          </p:val>
                                        </p:tav>
                                        <p:tav tm="100000">
                                          <p:val>
                                            <p:strVal val="#ppt_x"/>
                                          </p:val>
                                        </p:tav>
                                      </p:tavLst>
                                    </p:anim>
                                    <p:anim calcmode="lin" valueType="num">
                                      <p:cBhvr additive="base">
                                        <p:cTn id="66" dur="500" fill="hold"/>
                                        <p:tgtEl>
                                          <p:spTgt spid="111625"/>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11626"/>
                                        </p:tgtEl>
                                        <p:attrNameLst>
                                          <p:attrName>style.visibility</p:attrName>
                                        </p:attrNameLst>
                                      </p:cBhvr>
                                      <p:to>
                                        <p:strVal val="visible"/>
                                      </p:to>
                                    </p:set>
                                    <p:anim calcmode="lin" valueType="num">
                                      <p:cBhvr additive="base">
                                        <p:cTn id="71" dur="500" fill="hold"/>
                                        <p:tgtEl>
                                          <p:spTgt spid="111626"/>
                                        </p:tgtEl>
                                        <p:attrNameLst>
                                          <p:attrName>ppt_x</p:attrName>
                                        </p:attrNameLst>
                                      </p:cBhvr>
                                      <p:tavLst>
                                        <p:tav tm="0">
                                          <p:val>
                                            <p:strVal val="#ppt_x"/>
                                          </p:val>
                                        </p:tav>
                                        <p:tav tm="100000">
                                          <p:val>
                                            <p:strVal val="#ppt_x"/>
                                          </p:val>
                                        </p:tav>
                                      </p:tavLst>
                                    </p:anim>
                                    <p:anim calcmode="lin" valueType="num">
                                      <p:cBhvr additive="base">
                                        <p:cTn id="72" dur="500" fill="hold"/>
                                        <p:tgtEl>
                                          <p:spTgt spid="111626"/>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0" presetClass="entr" presetSubtype="0" fill="hold" grpId="0" nodeType="clickEffect">
                                  <p:stCondLst>
                                    <p:cond delay="0"/>
                                  </p:stCondLst>
                                  <p:iterate type="lt">
                                    <p:tmPct val="0"/>
                                  </p:iterate>
                                  <p:childTnLst>
                                    <p:set>
                                      <p:cBhvr>
                                        <p:cTn id="76" dur="1" fill="hold">
                                          <p:stCondLst>
                                            <p:cond delay="0"/>
                                          </p:stCondLst>
                                        </p:cTn>
                                        <p:tgtEl>
                                          <p:spTgt spid="111629"/>
                                        </p:tgtEl>
                                        <p:attrNameLst>
                                          <p:attrName>style.visibility</p:attrName>
                                        </p:attrNameLst>
                                      </p:cBhvr>
                                      <p:to>
                                        <p:strVal val="visible"/>
                                      </p:to>
                                    </p:set>
                                    <p:animEffect transition="in" filter="wedge">
                                      <p:cBhvr>
                                        <p:cTn id="77" dur="2000"/>
                                        <p:tgtEl>
                                          <p:spTgt spid="111629"/>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11633"/>
                                        </p:tgtEl>
                                        <p:attrNameLst>
                                          <p:attrName>style.visibility</p:attrName>
                                        </p:attrNameLst>
                                      </p:cBhvr>
                                      <p:to>
                                        <p:strVal val="visible"/>
                                      </p:to>
                                    </p:set>
                                    <p:anim calcmode="lin" valueType="num">
                                      <p:cBhvr additive="base">
                                        <p:cTn id="82" dur="500" fill="hold"/>
                                        <p:tgtEl>
                                          <p:spTgt spid="111633"/>
                                        </p:tgtEl>
                                        <p:attrNameLst>
                                          <p:attrName>ppt_x</p:attrName>
                                        </p:attrNameLst>
                                      </p:cBhvr>
                                      <p:tavLst>
                                        <p:tav tm="0">
                                          <p:val>
                                            <p:strVal val="#ppt_x"/>
                                          </p:val>
                                        </p:tav>
                                        <p:tav tm="100000">
                                          <p:val>
                                            <p:strVal val="#ppt_x"/>
                                          </p:val>
                                        </p:tav>
                                      </p:tavLst>
                                    </p:anim>
                                    <p:anim calcmode="lin" valueType="num">
                                      <p:cBhvr additive="base">
                                        <p:cTn id="83" dur="500" fill="hold"/>
                                        <p:tgtEl>
                                          <p:spTgt spid="111633"/>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11623">
                                            <p:txEl>
                                              <p:pRg st="0" end="0"/>
                                            </p:txEl>
                                          </p:spTgt>
                                        </p:tgtEl>
                                        <p:attrNameLst>
                                          <p:attrName>style.visibility</p:attrName>
                                        </p:attrNameLst>
                                      </p:cBhvr>
                                      <p:to>
                                        <p:strVal val="visible"/>
                                      </p:to>
                                    </p:set>
                                    <p:anim calcmode="lin" valueType="num">
                                      <p:cBhvr additive="base">
                                        <p:cTn id="86" dur="500" fill="hold"/>
                                        <p:tgtEl>
                                          <p:spTgt spid="111623">
                                            <p:txEl>
                                              <p:pRg st="0" end="0"/>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111623">
                                            <p:txEl>
                                              <p:pRg st="0" end="0"/>
                                            </p:txEl>
                                          </p:spTgt>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111623">
                                            <p:txEl>
                                              <p:pRg st="1" end="1"/>
                                            </p:txEl>
                                          </p:spTgt>
                                        </p:tgtEl>
                                        <p:attrNameLst>
                                          <p:attrName>style.visibility</p:attrName>
                                        </p:attrNameLst>
                                      </p:cBhvr>
                                      <p:to>
                                        <p:strVal val="visible"/>
                                      </p:to>
                                    </p:set>
                                    <p:anim calcmode="lin" valueType="num">
                                      <p:cBhvr additive="base">
                                        <p:cTn id="90" dur="500" fill="hold"/>
                                        <p:tgtEl>
                                          <p:spTgt spid="111623">
                                            <p:txEl>
                                              <p:pRg st="1" end="1"/>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11162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uiExpand="1" build="p"/>
      <p:bldP spid="111620" grpId="0" build="p"/>
      <p:bldP spid="111623" grpId="0" uiExpand="1" build="p"/>
      <p:bldP spid="111624" grpId="0"/>
      <p:bldP spid="111625" grpId="0"/>
      <p:bldP spid="111626" grpId="0"/>
      <p:bldP spid="111627" grpId="0"/>
      <p:bldP spid="111628" grpId="0"/>
      <p:bldP spid="111629" grpId="0"/>
      <p:bldP spid="111632" grpId="0"/>
      <p:bldP spid="11163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7" descr="2220b1d4bd3a530406088b7b"/>
          <p:cNvPicPr>
            <a:picLocks noChangeAspect="1"/>
          </p:cNvPicPr>
          <p:nvPr/>
        </p:nvPicPr>
        <p:blipFill>
          <a:blip r:embed="rId2"/>
          <a:stretch>
            <a:fillRect/>
          </a:stretch>
        </p:blipFill>
        <p:spPr>
          <a:xfrm>
            <a:off x="-1" y="0"/>
            <a:ext cx="12194749" cy="6859545"/>
          </a:xfrm>
          <a:prstGeom prst="rect">
            <a:avLst/>
          </a:prstGeom>
          <a:noFill/>
          <a:ln w="9525">
            <a:noFill/>
          </a:ln>
        </p:spPr>
      </p:pic>
      <p:sp>
        <p:nvSpPr>
          <p:cNvPr id="26" name="矩形 25"/>
          <p:cNvSpPr/>
          <p:nvPr/>
        </p:nvSpPr>
        <p:spPr>
          <a:xfrm flipH="1">
            <a:off x="-2750" y="0"/>
            <a:ext cx="9464250" cy="6858000"/>
          </a:xfrm>
          <a:prstGeom prst="rect">
            <a:avLst/>
          </a:prstGeom>
          <a:gradFill flip="none" rotWithShape="1">
            <a:gsLst>
              <a:gs pos="0">
                <a:srgbClr val="872028">
                  <a:alpha val="0"/>
                </a:srgbClr>
              </a:gs>
              <a:gs pos="78000">
                <a:srgbClr val="872028"/>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01247" y="1671503"/>
            <a:ext cx="4835954" cy="3615671"/>
            <a:chOff x="6791804" y="1671503"/>
            <a:chExt cx="4835954" cy="3615671"/>
          </a:xfrm>
        </p:grpSpPr>
        <p:sp>
          <p:nvSpPr>
            <p:cNvPr id="21" name="矩形 20"/>
            <p:cNvSpPr/>
            <p:nvPr/>
          </p:nvSpPr>
          <p:spPr>
            <a:xfrm>
              <a:off x="9795205" y="4702399"/>
              <a:ext cx="1832553" cy="584775"/>
            </a:xfrm>
            <a:prstGeom prst="rect">
              <a:avLst/>
            </a:prstGeom>
          </p:spPr>
          <p:txBody>
            <a:bodyPr wrap="none">
              <a:spAutoFit/>
            </a:bodyPr>
            <a:lstStyle/>
            <a:p>
              <a:r>
                <a:rPr lang="en-US" altLang="zh-CN" sz="3200" b="1">
                  <a:solidFill>
                    <a:schemeClr val="bg1"/>
                  </a:solidFill>
                  <a:latin typeface="黑体" panose="02010609060101010101" pitchFamily="49" charset="-122"/>
                  <a:ea typeface="黑体" panose="02010609060101010101" pitchFamily="49" charset="-122"/>
                </a:rPr>
                <a:t>—</a:t>
              </a:r>
              <a:r>
                <a:rPr lang="zh-CN" altLang="en-US" sz="3200" b="1">
                  <a:solidFill>
                    <a:schemeClr val="bg1"/>
                  </a:solidFill>
                  <a:latin typeface="黑体" panose="02010609060101010101" pitchFamily="49" charset="-122"/>
                  <a:ea typeface="黑体" panose="02010609060101010101" pitchFamily="49" charset="-122"/>
                </a:rPr>
                <a:t>沈从文</a:t>
              </a:r>
              <a:endParaRPr lang="zh-CN" altLang="en-US" sz="3200" b="1">
                <a:solidFill>
                  <a:schemeClr val="bg1"/>
                </a:solidFill>
                <a:latin typeface="黑体" panose="02010609060101010101" pitchFamily="49" charset="-122"/>
                <a:ea typeface="黑体" panose="02010609060101010101" pitchFamily="49" charset="-122"/>
              </a:endParaRPr>
            </a:p>
          </p:txBody>
        </p:sp>
        <p:sp>
          <p:nvSpPr>
            <p:cNvPr id="22" name="矩形 21"/>
            <p:cNvSpPr/>
            <p:nvPr/>
          </p:nvSpPr>
          <p:spPr>
            <a:xfrm>
              <a:off x="6791804" y="1671503"/>
              <a:ext cx="4835954" cy="2980688"/>
            </a:xfrm>
            <a:prstGeom prst="rect">
              <a:avLst/>
            </a:prstGeom>
          </p:spPr>
          <p:txBody>
            <a:bodyPr wrap="square">
              <a:spAutoFit/>
            </a:bodyPr>
            <a:lstStyle/>
            <a:p>
              <a:pPr algn="just">
                <a:lnSpc>
                  <a:spcPct val="150000"/>
                </a:lnSpc>
              </a:pPr>
              <a:r>
                <a:rPr lang="zh-CN" altLang="en-US" sz="3200" b="1">
                  <a:solidFill>
                    <a:schemeClr val="bg1"/>
                  </a:solidFill>
                  <a:latin typeface="黑体" panose="02010609060101010101" pitchFamily="49" charset="-122"/>
                  <a:ea typeface="黑体" panose="02010609060101010101" pitchFamily="49" charset="-122"/>
                </a:rPr>
                <a:t>我要表现的本是一种“人生的形式”，一种“优美、健康、自然，而又不悖乎人性的人生形式”。</a:t>
              </a:r>
              <a:endParaRPr lang="zh-CN" altLang="en-US" sz="3200" b="1">
                <a:solidFill>
                  <a:schemeClr val="bg1"/>
                </a:solidFill>
                <a:latin typeface="黑体" panose="02010609060101010101" pitchFamily="49" charset="-122"/>
                <a:ea typeface="黑体" panose="02010609060101010101" pitchFamily="49" charset="-122"/>
              </a:endParaRPr>
            </a:p>
          </p:txBody>
        </p:sp>
      </p:grpSp>
      <p:pic>
        <p:nvPicPr>
          <p:cNvPr id="31" name="图片 30"/>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flipH="1">
            <a:off x="701246" y="4994787"/>
            <a:ext cx="2038286" cy="1334658"/>
          </a:xfrm>
          <a:prstGeom prst="rect">
            <a:avLst/>
          </a:prstGeom>
        </p:spPr>
      </p:pic>
      <p:sp>
        <p:nvSpPr>
          <p:cNvPr id="2" name="矩形 1"/>
          <p:cNvSpPr/>
          <p:nvPr/>
        </p:nvSpPr>
        <p:spPr>
          <a:xfrm>
            <a:off x="6096000" y="1307105"/>
            <a:ext cx="6096000" cy="5147563"/>
          </a:xfrm>
          <a:prstGeom prst="rect">
            <a:avLst/>
          </a:prstGeom>
        </p:spPr>
        <p:txBody>
          <a:bodyPr>
            <a:spAutoFit/>
          </a:bodyPr>
          <a:lstStyle/>
          <a:p>
            <a:pPr>
              <a:lnSpc>
                <a:spcPct val="150000"/>
              </a:lnSpc>
              <a:defRPr/>
            </a:pPr>
            <a:r>
              <a:rPr kumimoji="1" lang="zh-CN" altLang="en-US" sz="3200" b="1">
                <a:solidFill>
                  <a:schemeClr val="bg1"/>
                </a:solidFill>
                <a:latin typeface="黑体" panose="02010609060101010101" pitchFamily="49" charset="-122"/>
                <a:ea typeface="黑体" panose="02010609060101010101" pitchFamily="49" charset="-122"/>
              </a:rPr>
              <a:t>如边城的清纯古朴自然的风景，</a:t>
            </a:r>
            <a:r>
              <a:rPr lang="zh-CN" altLang="en-US" sz="3200" b="1">
                <a:solidFill>
                  <a:schemeClr val="bg1"/>
                </a:solidFill>
                <a:latin typeface="黑体" panose="02010609060101010101" pitchFamily="49" charset="-122"/>
                <a:ea typeface="黑体" panose="02010609060101010101" pitchFamily="49" charset="-122"/>
              </a:rPr>
              <a:t>不计得失，不求回报，甘心付出。</a:t>
            </a:r>
            <a:r>
              <a:rPr kumimoji="1" lang="zh-CN" altLang="en-US" sz="3200" b="1">
                <a:solidFill>
                  <a:schemeClr val="bg1"/>
                </a:solidFill>
                <a:latin typeface="黑体" panose="02010609060101010101" pitchFamily="49" charset="-122"/>
                <a:ea typeface="黑体" panose="02010609060101010101" pitchFamily="49" charset="-122"/>
              </a:rPr>
              <a:t>人们不讲等级，不谈功利，人与人之间真诚相待，相互友爱。这种</a:t>
            </a:r>
            <a:r>
              <a:rPr lang="zh-CN" altLang="en-US" sz="3200" b="1" u="sng">
                <a:solidFill>
                  <a:srgbClr val="00B0F0"/>
                </a:solidFill>
                <a:latin typeface="黑体" panose="02010609060101010101" pitchFamily="49" charset="-122"/>
                <a:ea typeface="黑体" panose="02010609060101010101" pitchFamily="49" charset="-122"/>
              </a:rPr>
              <a:t>纯洁的无私的爱</a:t>
            </a:r>
            <a:r>
              <a:rPr lang="zh-CN" altLang="en-US" sz="3200" b="1" smtClean="0">
                <a:solidFill>
                  <a:schemeClr val="bg1"/>
                </a:solidFill>
                <a:latin typeface="黑体" panose="02010609060101010101" pitchFamily="49" charset="-122"/>
                <a:ea typeface="黑体" panose="02010609060101010101" pitchFamily="49" charset="-122"/>
              </a:rPr>
              <a:t>才是</a:t>
            </a:r>
            <a:r>
              <a:rPr kumimoji="1" lang="zh-CN" altLang="en-US" sz="3200" b="1" smtClean="0">
                <a:solidFill>
                  <a:schemeClr val="bg1"/>
                </a:solidFill>
                <a:latin typeface="黑体" panose="02010609060101010101" pitchFamily="49" charset="-122"/>
                <a:ea typeface="黑体" panose="02010609060101010101" pitchFamily="49" charset="-122"/>
              </a:rPr>
              <a:t>一</a:t>
            </a:r>
            <a:r>
              <a:rPr kumimoji="1" lang="zh-CN" altLang="en-US" sz="3200" b="1">
                <a:solidFill>
                  <a:schemeClr val="bg1"/>
                </a:solidFill>
                <a:latin typeface="黑体" panose="02010609060101010101" pitchFamily="49" charset="-122"/>
                <a:ea typeface="黑体" panose="02010609060101010101" pitchFamily="49" charset="-122"/>
              </a:rPr>
              <a:t>种“优美、健康而又不悖乎人性的人生形式”。</a:t>
            </a:r>
            <a:endParaRPr kumimoji="1" lang="zh-CN" altLang="en-US" sz="3200" b="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5" name="组合 14"/>
          <p:cNvGrpSpPr/>
          <p:nvPr/>
        </p:nvGrpSpPr>
        <p:grpSpPr>
          <a:xfrm>
            <a:off x="695326" y="495935"/>
            <a:ext cx="4331589" cy="523220"/>
            <a:chOff x="695326" y="495935"/>
            <a:chExt cx="4331589" cy="523220"/>
          </a:xfrm>
        </p:grpSpPr>
        <p:sp>
          <p:nvSpPr>
            <p:cNvPr id="16" name="文本框 15"/>
            <p:cNvSpPr txBox="1"/>
            <p:nvPr/>
          </p:nvSpPr>
          <p:spPr>
            <a:xfrm>
              <a:off x="892450" y="495935"/>
              <a:ext cx="4134465" cy="523220"/>
            </a:xfrm>
            <a:prstGeom prst="rect">
              <a:avLst/>
            </a:prstGeom>
            <a:noFill/>
          </p:spPr>
          <p:txBody>
            <a:bodyPr wrap="none" rtlCol="0">
              <a:spAutoFit/>
            </a:bodyPr>
            <a:lstStyle/>
            <a:p>
              <a:r>
                <a:rPr lang="zh-CN" altLang="en-US" sz="2800" b="1">
                  <a:solidFill>
                    <a:srgbClr val="872028"/>
                  </a:solidFill>
                  <a:latin typeface="黑体" panose="02010609060101010101" pitchFamily="49" charset="-122"/>
                  <a:ea typeface="黑体" panose="02010609060101010101" pitchFamily="49" charset="-122"/>
                </a:rPr>
                <a:t>边城的主题是怎样的呢？</a:t>
              </a:r>
              <a:endParaRPr lang="zh-CN" altLang="en-US" sz="2800" b="1">
                <a:solidFill>
                  <a:srgbClr val="872028"/>
                </a:solidFill>
                <a:latin typeface="黑体" panose="02010609060101010101" pitchFamily="49" charset="-122"/>
                <a:ea typeface="黑体" panose="02010609060101010101" pitchFamily="49" charset="-122"/>
              </a:endParaRPr>
            </a:p>
          </p:txBody>
        </p:sp>
        <p:sp>
          <p:nvSpPr>
            <p:cNvPr id="17" name="矩形 16"/>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grpSp>
      <p:sp>
        <p:nvSpPr>
          <p:cNvPr id="2" name="矩形 1"/>
          <p:cNvSpPr/>
          <p:nvPr/>
        </p:nvSpPr>
        <p:spPr>
          <a:xfrm>
            <a:off x="1486482" y="1865868"/>
            <a:ext cx="10238700" cy="707886"/>
          </a:xfrm>
          <a:prstGeom prst="rect">
            <a:avLst/>
          </a:prstGeom>
        </p:spPr>
        <p:txBody>
          <a:bodyPr wrap="none">
            <a:spAutoFit/>
          </a:bodyPr>
          <a:lstStyle/>
          <a:p>
            <a:r>
              <a:rPr lang="zh-CN" altLang="en-US" sz="4000" b="1">
                <a:solidFill>
                  <a:srgbClr val="C00000"/>
                </a:solidFill>
                <a:latin typeface="黑体" panose="02010609060101010101" pitchFamily="49" charset="-122"/>
                <a:ea typeface="黑体" panose="02010609060101010101" pitchFamily="49" charset="-122"/>
              </a:rPr>
              <a:t>赞美</a:t>
            </a:r>
            <a:r>
              <a:rPr lang="en-US" altLang="zh-CN" sz="3200" b="1">
                <a:latin typeface="黑体" panose="02010609060101010101" pitchFamily="49" charset="-122"/>
                <a:ea typeface="黑体" panose="02010609060101010101" pitchFamily="49" charset="-122"/>
              </a:rPr>
              <a:t>: </a:t>
            </a:r>
            <a:r>
              <a:rPr lang="zh-CN" altLang="en-US" sz="3200" b="1">
                <a:latin typeface="黑体" panose="02010609060101010101" pitchFamily="49" charset="-122"/>
                <a:ea typeface="黑体" panose="02010609060101010101" pitchFamily="49" charset="-122"/>
              </a:rPr>
              <a:t>边城生活的质朴、纯真和人与人之间纯洁的爱；</a:t>
            </a:r>
            <a:endParaRPr lang="zh-CN" altLang="en-US" sz="3200" b="1">
              <a:latin typeface="黑体" panose="02010609060101010101" pitchFamily="49" charset="-122"/>
              <a:ea typeface="黑体" panose="02010609060101010101" pitchFamily="49" charset="-122"/>
            </a:endParaRPr>
          </a:p>
        </p:txBody>
      </p:sp>
      <p:sp>
        <p:nvSpPr>
          <p:cNvPr id="3" name="矩形 2"/>
          <p:cNvSpPr/>
          <p:nvPr/>
        </p:nvSpPr>
        <p:spPr>
          <a:xfrm>
            <a:off x="1486482" y="2890391"/>
            <a:ext cx="9780958" cy="1638910"/>
          </a:xfrm>
          <a:prstGeom prst="rect">
            <a:avLst/>
          </a:prstGeom>
        </p:spPr>
        <p:txBody>
          <a:bodyPr wrap="square">
            <a:spAutoFit/>
          </a:bodyPr>
          <a:lstStyle/>
          <a:p>
            <a:pPr>
              <a:lnSpc>
                <a:spcPct val="150000"/>
              </a:lnSpc>
            </a:pPr>
            <a:r>
              <a:rPr lang="zh-CN" altLang="en-US" sz="4000" b="1">
                <a:solidFill>
                  <a:srgbClr val="C00000"/>
                </a:solidFill>
                <a:latin typeface="黑体" panose="02010609060101010101" pitchFamily="49" charset="-122"/>
                <a:ea typeface="黑体" panose="02010609060101010101" pitchFamily="49" charset="-122"/>
              </a:rPr>
              <a:t>批判</a:t>
            </a:r>
            <a:r>
              <a:rPr lang="en-US" altLang="zh-CN" sz="3200" b="1">
                <a:latin typeface="黑体" panose="02010609060101010101" pitchFamily="49" charset="-122"/>
                <a:ea typeface="黑体" panose="02010609060101010101" pitchFamily="49" charset="-122"/>
              </a:rPr>
              <a:t>:  </a:t>
            </a:r>
            <a:r>
              <a:rPr lang="zh-CN" altLang="en-US" sz="3200" b="1">
                <a:latin typeface="黑体" panose="02010609060101010101" pitchFamily="49" charset="-122"/>
                <a:ea typeface="黑体" panose="02010609060101010101" pitchFamily="49" charset="-122"/>
              </a:rPr>
              <a:t>物欲泛滥的现代文明；</a:t>
            </a:r>
            <a:r>
              <a:rPr lang="zh-CN" altLang="en-US" sz="3200" b="1" smtClean="0">
                <a:latin typeface="黑体" panose="02010609060101010101" pitchFamily="49" charset="-122"/>
                <a:ea typeface="黑体" panose="02010609060101010101" pitchFamily="49" charset="-122"/>
              </a:rPr>
              <a:t>拜金主义的</a:t>
            </a:r>
            <a:r>
              <a:rPr lang="zh-CN" altLang="en-US" sz="3200" b="1">
                <a:latin typeface="黑体" panose="02010609060101010101" pitchFamily="49" charset="-122"/>
                <a:ea typeface="黑体" panose="02010609060101010101" pitchFamily="49" charset="-122"/>
              </a:rPr>
              <a:t>浅薄庸俗和腐化堕落的现实；</a:t>
            </a:r>
            <a:endParaRPr lang="zh-CN" altLang="en-US" sz="3200" b="1">
              <a:latin typeface="黑体" panose="02010609060101010101" pitchFamily="49" charset="-122"/>
              <a:ea typeface="黑体" panose="02010609060101010101" pitchFamily="49" charset="-122"/>
            </a:endParaRPr>
          </a:p>
        </p:txBody>
      </p:sp>
      <p:sp>
        <p:nvSpPr>
          <p:cNvPr id="4" name="矩形 3"/>
          <p:cNvSpPr/>
          <p:nvPr/>
        </p:nvSpPr>
        <p:spPr>
          <a:xfrm>
            <a:off x="1486482" y="4768334"/>
            <a:ext cx="6750566" cy="707886"/>
          </a:xfrm>
          <a:prstGeom prst="rect">
            <a:avLst/>
          </a:prstGeom>
        </p:spPr>
        <p:txBody>
          <a:bodyPr wrap="none">
            <a:spAutoFit/>
          </a:bodyPr>
          <a:lstStyle/>
          <a:p>
            <a:r>
              <a:rPr lang="zh-CN" altLang="en-US" sz="4000" b="1">
                <a:solidFill>
                  <a:srgbClr val="C00000"/>
                </a:solidFill>
                <a:latin typeface="黑体" panose="02010609060101010101" pitchFamily="49" charset="-122"/>
                <a:ea typeface="黑体" panose="02010609060101010101" pitchFamily="49" charset="-122"/>
              </a:rPr>
              <a:t>呼吁</a:t>
            </a:r>
            <a:r>
              <a:rPr lang="en-US" altLang="zh-CN" sz="3200" b="1">
                <a:latin typeface="黑体" panose="02010609060101010101" pitchFamily="49" charset="-122"/>
                <a:ea typeface="黑体" panose="02010609060101010101" pitchFamily="49" charset="-122"/>
              </a:rPr>
              <a:t>:</a:t>
            </a:r>
            <a:r>
              <a:rPr lang="zh-CN" altLang="en-US" sz="3200" b="1">
                <a:latin typeface="黑体" panose="02010609060101010101" pitchFamily="49" charset="-122"/>
                <a:ea typeface="黑体" panose="02010609060101010101" pitchFamily="49" charset="-122"/>
              </a:rPr>
              <a:t>重建民族的美好品德和人格。</a:t>
            </a:r>
            <a:endParaRPr lang="zh-CN" altLang="en-US" sz="32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695326" y="495935"/>
            <a:ext cx="1818081" cy="523220"/>
            <a:chOff x="695326" y="495935"/>
            <a:chExt cx="1818081" cy="523220"/>
          </a:xfrm>
        </p:grpSpPr>
        <p:sp>
          <p:nvSpPr>
            <p:cNvPr id="4" name="文本框 15"/>
            <p:cNvSpPr txBox="1"/>
            <p:nvPr/>
          </p:nvSpPr>
          <p:spPr>
            <a:xfrm>
              <a:off x="892450" y="495935"/>
              <a:ext cx="1620957" cy="523220"/>
            </a:xfrm>
            <a:prstGeom prst="rect">
              <a:avLst/>
            </a:prstGeom>
            <a:noFill/>
          </p:spPr>
          <p:txBody>
            <a:bodyPr wrap="none" rtlCol="0">
              <a:spAutoFit/>
            </a:bodyPr>
            <a:lstStyle/>
            <a:p>
              <a:r>
                <a:rPr lang="zh-CN" altLang="en-US" sz="2800" b="1" smtClean="0">
                  <a:solidFill>
                    <a:srgbClr val="872028"/>
                  </a:solidFill>
                  <a:latin typeface="+mj-ea"/>
                  <a:ea typeface="+mj-ea"/>
                </a:rPr>
                <a:t>象征意义</a:t>
              </a:r>
              <a:endParaRPr lang="zh-CN" altLang="en-US" sz="2800" b="1">
                <a:solidFill>
                  <a:srgbClr val="872028"/>
                </a:solidFill>
                <a:latin typeface="+mj-ea"/>
                <a:ea typeface="+mj-ea"/>
              </a:endParaRPr>
            </a:p>
          </p:txBody>
        </p:sp>
        <p:sp>
          <p:nvSpPr>
            <p:cNvPr id="5" name="矩形 4"/>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695326" y="1405374"/>
            <a:ext cx="9212778" cy="1569660"/>
          </a:xfrm>
          <a:prstGeom prst="rect">
            <a:avLst/>
          </a:prstGeom>
        </p:spPr>
        <p:txBody>
          <a:bodyPr wrap="none">
            <a:spAutoFit/>
          </a:bodyPr>
          <a:lstStyle/>
          <a:p>
            <a:r>
              <a:rPr lang="zh-CN" altLang="en-US" sz="3200" b="1">
                <a:latin typeface="黑体" panose="02010609060101010101" pitchFamily="49" charset="-122"/>
                <a:ea typeface="黑体" panose="02010609060101010101" pitchFamily="49" charset="-122"/>
              </a:rPr>
              <a:t>翠翠象征着什么呢</a:t>
            </a:r>
            <a:r>
              <a:rPr lang="zh-CN" altLang="en-US" sz="3200" b="1" smtClean="0">
                <a:latin typeface="黑体" panose="02010609060101010101" pitchFamily="49" charset="-122"/>
                <a:ea typeface="黑体" panose="02010609060101010101" pitchFamily="49" charset="-122"/>
              </a:rPr>
              <a:t>？</a:t>
            </a:r>
            <a:endParaRPr lang="en-US" altLang="zh-CN" sz="3200" b="1" smtClean="0">
              <a:latin typeface="黑体" panose="02010609060101010101" pitchFamily="49" charset="-122"/>
              <a:ea typeface="黑体" panose="02010609060101010101" pitchFamily="49" charset="-122"/>
            </a:endParaRPr>
          </a:p>
          <a:p>
            <a:r>
              <a:rPr lang="zh-CN" altLang="en-US" sz="3200" b="1" smtClean="0">
                <a:latin typeface="黑体" panose="02010609060101010101" pitchFamily="49" charset="-122"/>
                <a:ea typeface="黑体" panose="02010609060101010101" pitchFamily="49" charset="-122"/>
              </a:rPr>
              <a:t>“</a:t>
            </a:r>
            <a:r>
              <a:rPr lang="zh-CN" altLang="en-US" sz="3200" b="1">
                <a:latin typeface="黑体" panose="02010609060101010101" pitchFamily="49" charset="-122"/>
                <a:ea typeface="黑体" panose="02010609060101010101" pitchFamily="49" charset="-122"/>
              </a:rPr>
              <a:t>渡船，爷爷，端午节”的意象又象征着什么呢</a:t>
            </a:r>
            <a:r>
              <a:rPr lang="zh-CN" altLang="en-US" sz="3200" b="1" smtClean="0">
                <a:latin typeface="黑体" panose="02010609060101010101" pitchFamily="49" charset="-122"/>
                <a:ea typeface="黑体" panose="02010609060101010101" pitchFamily="49" charset="-122"/>
              </a:rPr>
              <a:t>？</a:t>
            </a:r>
            <a:endParaRPr lang="en-US" altLang="zh-CN" sz="3200" b="1" smtClean="0">
              <a:latin typeface="黑体" panose="02010609060101010101" pitchFamily="49" charset="-122"/>
              <a:ea typeface="黑体" panose="02010609060101010101" pitchFamily="49" charset="-122"/>
            </a:endParaRPr>
          </a:p>
          <a:p>
            <a:r>
              <a:rPr lang="zh-CN" altLang="en-US" sz="3200" b="1">
                <a:latin typeface="黑体" panose="02010609060101010101" pitchFamily="49" charset="-122"/>
                <a:ea typeface="黑体" panose="02010609060101010101" pitchFamily="49" charset="-122"/>
              </a:rPr>
              <a:t>文中的狗象征什么？</a:t>
            </a:r>
            <a:endParaRPr lang="zh-CN" altLang="en-US" sz="3200" b="1">
              <a:latin typeface="黑体" panose="02010609060101010101" pitchFamily="49" charset="-122"/>
              <a:ea typeface="黑体" panose="02010609060101010101" pitchFamily="49" charset="-122"/>
            </a:endParaRPr>
          </a:p>
        </p:txBody>
      </p:sp>
      <p:sp>
        <p:nvSpPr>
          <p:cNvPr id="6" name="矩形 5"/>
          <p:cNvSpPr/>
          <p:nvPr/>
        </p:nvSpPr>
        <p:spPr>
          <a:xfrm>
            <a:off x="855646" y="3209112"/>
            <a:ext cx="10913428" cy="2308324"/>
          </a:xfrm>
          <a:prstGeom prst="rect">
            <a:avLst/>
          </a:prstGeom>
        </p:spPr>
        <p:txBody>
          <a:bodyPr wrap="square">
            <a:spAutoFit/>
          </a:bodyPr>
          <a:lstStyle/>
          <a:p>
            <a:pPr>
              <a:lnSpc>
                <a:spcPct val="150000"/>
              </a:lnSpc>
            </a:pPr>
            <a:r>
              <a:rPr lang="zh-CN" altLang="en-US" sz="3200">
                <a:solidFill>
                  <a:srgbClr val="FF0000"/>
                </a:solidFill>
                <a:latin typeface="黑体" panose="02010609060101010101" pitchFamily="49" charset="-122"/>
                <a:ea typeface="黑体" panose="02010609060101010101" pitchFamily="49" charset="-122"/>
              </a:rPr>
              <a:t>爱与美</a:t>
            </a:r>
            <a:endParaRPr lang="zh-CN" altLang="en-US" sz="320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a:solidFill>
                  <a:srgbClr val="FF0000"/>
                </a:solidFill>
                <a:latin typeface="黑体" panose="02010609060101010101" pitchFamily="49" charset="-122"/>
                <a:ea typeface="黑体" panose="02010609060101010101" pitchFamily="49" charset="-122"/>
              </a:rPr>
              <a:t>人性与人生优美的极致</a:t>
            </a:r>
            <a:endParaRPr lang="zh-CN" altLang="en-US" sz="320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a:solidFill>
                  <a:srgbClr val="FF0000"/>
                </a:solidFill>
                <a:latin typeface="黑体" panose="02010609060101010101" pitchFamily="49" charset="-122"/>
                <a:ea typeface="黑体" panose="02010609060101010101" pitchFamily="49" charset="-122"/>
              </a:rPr>
              <a:t>翠翠凝聚了沈从文对湘西文化的无尽伤逝和眷恋 </a:t>
            </a:r>
            <a:endParaRPr lang="zh-CN" altLang="en-US" sz="32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695326" y="495935"/>
            <a:ext cx="1818081" cy="523220"/>
            <a:chOff x="695326" y="495935"/>
            <a:chExt cx="1818081" cy="523220"/>
          </a:xfrm>
        </p:grpSpPr>
        <p:sp>
          <p:nvSpPr>
            <p:cNvPr id="4" name="文本框 15"/>
            <p:cNvSpPr txBox="1"/>
            <p:nvPr/>
          </p:nvSpPr>
          <p:spPr>
            <a:xfrm>
              <a:off x="892450" y="495935"/>
              <a:ext cx="1620957" cy="523220"/>
            </a:xfrm>
            <a:prstGeom prst="rect">
              <a:avLst/>
            </a:prstGeom>
            <a:noFill/>
          </p:spPr>
          <p:txBody>
            <a:bodyPr wrap="none" rtlCol="0">
              <a:spAutoFit/>
            </a:bodyPr>
            <a:lstStyle/>
            <a:p>
              <a:r>
                <a:rPr lang="zh-CN" altLang="en-US" sz="2800" b="1" smtClean="0">
                  <a:solidFill>
                    <a:srgbClr val="872028"/>
                  </a:solidFill>
                  <a:latin typeface="微软雅黑"/>
                  <a:ea typeface="微软雅黑"/>
                </a:rPr>
                <a:t>象征意义</a:t>
              </a:r>
              <a:endParaRPr lang="zh-CN" altLang="en-US" sz="2800" b="1">
                <a:solidFill>
                  <a:srgbClr val="872028"/>
                </a:solidFill>
                <a:latin typeface="微软雅黑"/>
                <a:ea typeface="微软雅黑"/>
              </a:endParaRPr>
            </a:p>
          </p:txBody>
        </p:sp>
        <p:sp>
          <p:nvSpPr>
            <p:cNvPr id="5" name="矩形 4"/>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695326" y="1405374"/>
            <a:ext cx="9212778" cy="1077218"/>
          </a:xfrm>
          <a:prstGeom prst="rect">
            <a:avLst/>
          </a:prstGeom>
        </p:spPr>
        <p:txBody>
          <a:bodyPr wrap="none">
            <a:spAutoFit/>
          </a:bodyPr>
          <a:lstStyle/>
          <a:p>
            <a:endParaRPr lang="en-US" altLang="zh-CN" sz="3200" b="1" smtClean="0">
              <a:solidFill>
                <a:prstClr val="black"/>
              </a:solidFill>
              <a:latin typeface="黑体" panose="02010609060101010101" pitchFamily="49" charset="-122"/>
              <a:ea typeface="黑体" panose="02010609060101010101" pitchFamily="49" charset="-122"/>
            </a:endParaRPr>
          </a:p>
          <a:p>
            <a:r>
              <a:rPr lang="zh-CN" altLang="en-US" sz="3200" b="1" smtClean="0">
                <a:solidFill>
                  <a:prstClr val="black"/>
                </a:solidFill>
                <a:latin typeface="黑体" panose="02010609060101010101" pitchFamily="49" charset="-122"/>
                <a:ea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rPr>
              <a:t>渡船，爷爷，端午节”的意象又象征着什么呢</a:t>
            </a:r>
            <a:r>
              <a:rPr lang="zh-CN" altLang="en-US" sz="3200" b="1" smtClean="0">
                <a:solidFill>
                  <a:prstClr val="black"/>
                </a:solidFill>
                <a:latin typeface="黑体" panose="02010609060101010101" pitchFamily="49" charset="-122"/>
                <a:ea typeface="黑体" panose="02010609060101010101" pitchFamily="49" charset="-122"/>
              </a:rPr>
              <a:t>？</a:t>
            </a:r>
            <a:endParaRPr lang="en-US" altLang="zh-CN" sz="3200" b="1" smtClean="0">
              <a:solidFill>
                <a:prstClr val="black"/>
              </a:solidFill>
              <a:latin typeface="黑体" panose="02010609060101010101" pitchFamily="49" charset="-122"/>
              <a:ea typeface="黑体" panose="02010609060101010101" pitchFamily="49" charset="-122"/>
            </a:endParaRPr>
          </a:p>
        </p:txBody>
      </p:sp>
      <p:sp>
        <p:nvSpPr>
          <p:cNvPr id="6" name="矩形 5"/>
          <p:cNvSpPr/>
          <p:nvPr/>
        </p:nvSpPr>
        <p:spPr>
          <a:xfrm>
            <a:off x="855646" y="3178632"/>
            <a:ext cx="10913428" cy="2308324"/>
          </a:xfrm>
          <a:prstGeom prst="rect">
            <a:avLst/>
          </a:prstGeom>
        </p:spPr>
        <p:txBody>
          <a:bodyPr wrap="square">
            <a:spAutoFit/>
          </a:bodyPr>
          <a:lstStyle/>
          <a:p>
            <a:pPr>
              <a:lnSpc>
                <a:spcPct val="150000"/>
              </a:lnSpc>
            </a:pPr>
            <a:r>
              <a:rPr lang="zh-CN" altLang="en-US" sz="3200">
                <a:solidFill>
                  <a:srgbClr val="FF0000"/>
                </a:solidFill>
                <a:latin typeface="黑体" panose="02010609060101010101" pitchFamily="49" charset="-122"/>
                <a:ea typeface="黑体" panose="02010609060101010101" pitchFamily="49" charset="-122"/>
              </a:rPr>
              <a:t>民族古老的历史和传统</a:t>
            </a:r>
            <a:endParaRPr lang="zh-CN" altLang="en-US" sz="320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a:solidFill>
                  <a:srgbClr val="FF0000"/>
                </a:solidFill>
                <a:latin typeface="黑体" panose="02010609060101010101" pitchFamily="49" charset="-122"/>
                <a:ea typeface="黑体" panose="02010609060101010101" pitchFamily="49" charset="-122"/>
              </a:rPr>
              <a:t>风俗淳朴、重义轻利、正直素朴的人情美</a:t>
            </a:r>
            <a:endParaRPr lang="zh-CN" altLang="en-US" sz="320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a:solidFill>
                  <a:srgbClr val="FF0000"/>
                </a:solidFill>
                <a:latin typeface="黑体" panose="02010609060101010101" pitchFamily="49" charset="-122"/>
                <a:ea typeface="黑体" panose="02010609060101010101" pitchFamily="49" charset="-122"/>
              </a:rPr>
              <a:t>民族古老的生活方式 </a:t>
            </a:r>
            <a:endParaRPr lang="zh-CN" altLang="en-US" sz="32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695326" y="495935"/>
            <a:ext cx="1818081" cy="523220"/>
            <a:chOff x="695326" y="495935"/>
            <a:chExt cx="1818081" cy="523220"/>
          </a:xfrm>
        </p:grpSpPr>
        <p:sp>
          <p:nvSpPr>
            <p:cNvPr id="4" name="文本框 15"/>
            <p:cNvSpPr txBox="1"/>
            <p:nvPr/>
          </p:nvSpPr>
          <p:spPr>
            <a:xfrm>
              <a:off x="892450" y="495935"/>
              <a:ext cx="1620957" cy="523220"/>
            </a:xfrm>
            <a:prstGeom prst="rect">
              <a:avLst/>
            </a:prstGeom>
            <a:noFill/>
          </p:spPr>
          <p:txBody>
            <a:bodyPr wrap="none" rtlCol="0">
              <a:spAutoFit/>
            </a:bodyPr>
            <a:lstStyle/>
            <a:p>
              <a:r>
                <a:rPr lang="zh-CN" altLang="en-US" sz="2800" b="1" smtClean="0">
                  <a:solidFill>
                    <a:srgbClr val="872028"/>
                  </a:solidFill>
                  <a:latin typeface="微软雅黑"/>
                  <a:ea typeface="微软雅黑"/>
                </a:rPr>
                <a:t>象征意义</a:t>
              </a:r>
              <a:endParaRPr lang="zh-CN" altLang="en-US" sz="2800" b="1">
                <a:solidFill>
                  <a:srgbClr val="872028"/>
                </a:solidFill>
                <a:latin typeface="微软雅黑"/>
                <a:ea typeface="微软雅黑"/>
              </a:endParaRPr>
            </a:p>
          </p:txBody>
        </p:sp>
        <p:sp>
          <p:nvSpPr>
            <p:cNvPr id="5" name="矩形 4"/>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695326" y="1405374"/>
            <a:ext cx="3877985" cy="1077218"/>
          </a:xfrm>
          <a:prstGeom prst="rect">
            <a:avLst/>
          </a:prstGeom>
        </p:spPr>
        <p:txBody>
          <a:bodyPr wrap="none">
            <a:spAutoFit/>
          </a:bodyPr>
          <a:lstStyle/>
          <a:p>
            <a:endParaRPr lang="en-US" altLang="zh-CN" sz="3200" b="1" smtClean="0">
              <a:solidFill>
                <a:prstClr val="black"/>
              </a:solidFill>
              <a:latin typeface="黑体" panose="02010609060101010101" pitchFamily="49" charset="-122"/>
              <a:ea typeface="黑体" panose="02010609060101010101" pitchFamily="49" charset="-122"/>
            </a:endParaRPr>
          </a:p>
          <a:p>
            <a:r>
              <a:rPr lang="zh-CN" altLang="en-US" sz="3200" b="1" smtClean="0">
                <a:solidFill>
                  <a:prstClr val="black"/>
                </a:solidFill>
                <a:latin typeface="黑体" panose="02010609060101010101" pitchFamily="49" charset="-122"/>
                <a:ea typeface="黑体" panose="02010609060101010101" pitchFamily="49" charset="-122"/>
              </a:rPr>
              <a:t>文中的狗象征什么？</a:t>
            </a:r>
            <a:endParaRPr lang="zh-CN" altLang="en-US" sz="3200" b="1">
              <a:solidFill>
                <a:prstClr val="black"/>
              </a:solidFill>
              <a:latin typeface="黑体" panose="02010609060101010101" pitchFamily="49" charset="-122"/>
              <a:ea typeface="黑体" panose="02010609060101010101" pitchFamily="49" charset="-122"/>
            </a:endParaRPr>
          </a:p>
        </p:txBody>
      </p:sp>
      <p:sp>
        <p:nvSpPr>
          <p:cNvPr id="6" name="矩形 5"/>
          <p:cNvSpPr/>
          <p:nvPr/>
        </p:nvSpPr>
        <p:spPr>
          <a:xfrm>
            <a:off x="892450" y="2853512"/>
            <a:ext cx="10913428" cy="2308324"/>
          </a:xfrm>
          <a:prstGeom prst="rect">
            <a:avLst/>
          </a:prstGeom>
        </p:spPr>
        <p:txBody>
          <a:bodyPr wrap="square">
            <a:spAutoFit/>
          </a:bodyPr>
          <a:lstStyle/>
          <a:p>
            <a:pPr>
              <a:lnSpc>
                <a:spcPct val="150000"/>
              </a:lnSpc>
            </a:pPr>
            <a:r>
              <a:rPr lang="zh-CN" altLang="en-US" sz="3200">
                <a:solidFill>
                  <a:srgbClr val="FF0000"/>
                </a:solidFill>
                <a:latin typeface="黑体" panose="02010609060101010101" pitchFamily="49" charset="-122"/>
                <a:ea typeface="黑体" panose="02010609060101010101" pitchFamily="49" charset="-122"/>
              </a:rPr>
              <a:t>一种神话崇拜</a:t>
            </a:r>
            <a:endParaRPr lang="zh-CN" altLang="en-US" sz="320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a:solidFill>
                  <a:srgbClr val="FF0000"/>
                </a:solidFill>
                <a:latin typeface="黑体" panose="02010609060101010101" pitchFamily="49" charset="-122"/>
                <a:ea typeface="黑体" panose="02010609060101010101" pitchFamily="49" charset="-122"/>
              </a:rPr>
              <a:t>暗示人如要追求更高的美德，就一定要保留如动物一样的原始自然的天性不可。</a:t>
            </a:r>
            <a:endParaRPr lang="zh-CN" altLang="en-US" sz="32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122480" y="693747"/>
            <a:ext cx="12069520" cy="6124754"/>
          </a:xfrm>
          <a:prstGeom prst="rect">
            <a:avLst/>
          </a:prstGeom>
          <a:noFill/>
        </p:spPr>
        <p:txBody>
          <a:bodyPr wrap="square" rtlCol="0">
            <a:spAutoFit/>
          </a:bodyPr>
          <a:lstStyle/>
          <a:p>
            <a:r>
              <a:rPr lang="en-US" altLang="zh-CN" sz="2800" smtClean="0">
                <a:latin typeface="黑体" panose="02010609060101010101" pitchFamily="49" charset="-122"/>
                <a:ea typeface="黑体" panose="02010609060101010101" pitchFamily="49" charset="-122"/>
              </a:rPr>
              <a:t>1</a:t>
            </a:r>
            <a:r>
              <a:rPr lang="zh-CN" altLang="en-US" sz="2800" smtClean="0">
                <a:latin typeface="黑体" panose="02010609060101010101" pitchFamily="49" charset="-122"/>
                <a:ea typeface="黑体" panose="02010609060101010101" pitchFamily="49" charset="-122"/>
              </a:rPr>
              <a:t>、</a:t>
            </a:r>
            <a:r>
              <a:rPr lang="en-US" altLang="zh-CN" sz="2800" smtClean="0">
                <a:latin typeface="黑体" panose="02010609060101010101" pitchFamily="49" charset="-122"/>
                <a:ea typeface="黑体" panose="02010609060101010101" pitchFamily="49" charset="-122"/>
              </a:rPr>
              <a:t>《</a:t>
            </a:r>
            <a:r>
              <a:rPr lang="zh-CN" altLang="en-US" sz="2800" smtClean="0">
                <a:latin typeface="黑体" panose="02010609060101010101" pitchFamily="49" charset="-122"/>
                <a:ea typeface="黑体" panose="02010609060101010101" pitchFamily="49" charset="-122"/>
              </a:rPr>
              <a:t>边城</a:t>
            </a:r>
            <a:r>
              <a:rPr lang="en-US" altLang="zh-CN" sz="2800" smtClean="0">
                <a:latin typeface="黑体" panose="02010609060101010101" pitchFamily="49" charset="-122"/>
                <a:ea typeface="黑体" panose="02010609060101010101" pitchFamily="49" charset="-122"/>
              </a:rPr>
              <a:t>》</a:t>
            </a:r>
            <a:r>
              <a:rPr lang="zh-CN" altLang="en-US" sz="2800" smtClean="0">
                <a:latin typeface="黑体" panose="02010609060101010101" pitchFamily="49" charset="-122"/>
                <a:ea typeface="黑体" panose="02010609060101010101" pitchFamily="49" charset="-122"/>
              </a:rPr>
              <a:t>人物的悲剧收尾？</a:t>
            </a:r>
            <a:endParaRPr lang="en-US" altLang="zh-CN" sz="2800" smtClean="0">
              <a:latin typeface="黑体" panose="02010609060101010101" pitchFamily="49" charset="-122"/>
              <a:ea typeface="黑体" panose="02010609060101010101" pitchFamily="49" charset="-122"/>
            </a:endParaRPr>
          </a:p>
          <a:p>
            <a:endParaRPr lang="en-US" altLang="zh-CN" sz="2800" smtClean="0">
              <a:latin typeface="黑体" panose="02010609060101010101" pitchFamily="49" charset="-122"/>
              <a:ea typeface="黑体" panose="02010609060101010101" pitchFamily="49" charset="-122"/>
            </a:endParaRPr>
          </a:p>
          <a:p>
            <a:r>
              <a:rPr lang="zh-CN" altLang="en-US" sz="2800" smtClean="0">
                <a:latin typeface="黑体" panose="02010609060101010101" pitchFamily="49" charset="-122"/>
                <a:ea typeface="黑体" panose="02010609060101010101" pitchFamily="49" charset="-122"/>
              </a:rPr>
              <a:t>你们</a:t>
            </a:r>
            <a:r>
              <a:rPr lang="zh-CN" altLang="en-US" sz="2800">
                <a:latin typeface="黑体" panose="02010609060101010101" pitchFamily="49" charset="-122"/>
                <a:ea typeface="黑体" panose="02010609060101010101" pitchFamily="49" charset="-122"/>
              </a:rPr>
              <a:t>能欣赏我故事的清新，照例那作品背后蕴藏的热情却忽略了</a:t>
            </a:r>
            <a:r>
              <a:rPr lang="zh-CN" altLang="en-US" sz="2800" smtClean="0">
                <a:latin typeface="黑体" panose="02010609060101010101" pitchFamily="49" charset="-122"/>
                <a:ea typeface="黑体" panose="02010609060101010101" pitchFamily="49" charset="-122"/>
              </a:rPr>
              <a:t>，</a:t>
            </a:r>
            <a:endParaRPr lang="en-US" altLang="zh-CN" sz="2800" smtClean="0">
              <a:latin typeface="黑体" panose="02010609060101010101" pitchFamily="49" charset="-122"/>
              <a:ea typeface="黑体" panose="02010609060101010101" pitchFamily="49" charset="-122"/>
            </a:endParaRPr>
          </a:p>
          <a:p>
            <a:r>
              <a:rPr lang="zh-CN" altLang="en-US" sz="2800" smtClean="0">
                <a:latin typeface="黑体" panose="02010609060101010101" pitchFamily="49" charset="-122"/>
                <a:ea typeface="黑体" panose="02010609060101010101" pitchFamily="49" charset="-122"/>
              </a:rPr>
              <a:t>你们</a:t>
            </a:r>
            <a:r>
              <a:rPr lang="zh-CN" altLang="en-US" sz="2800">
                <a:latin typeface="黑体" panose="02010609060101010101" pitchFamily="49" charset="-122"/>
                <a:ea typeface="黑体" panose="02010609060101010101" pitchFamily="49" charset="-122"/>
              </a:rPr>
              <a:t>能欣赏我文字的朴实，照例那作品背后隐伏的悲痛也忽略</a:t>
            </a:r>
            <a:r>
              <a:rPr lang="zh-CN" altLang="en-US" sz="2800" smtClean="0">
                <a:latin typeface="黑体" panose="02010609060101010101" pitchFamily="49" charset="-122"/>
                <a:ea typeface="黑体" panose="02010609060101010101" pitchFamily="49" charset="-122"/>
              </a:rPr>
              <a:t>了。</a:t>
            </a:r>
            <a:endParaRPr lang="en-US" altLang="zh-CN" sz="2800" smtClean="0">
              <a:latin typeface="黑体" panose="02010609060101010101" pitchFamily="49" charset="-122"/>
              <a:ea typeface="黑体" panose="02010609060101010101" pitchFamily="49" charset="-122"/>
            </a:endParaRPr>
          </a:p>
          <a:p>
            <a:pPr algn="r"/>
            <a:r>
              <a:rPr lang="en-US" altLang="zh-CN" sz="2800" smtClean="0">
                <a:latin typeface="黑体" panose="02010609060101010101" pitchFamily="49" charset="-122"/>
                <a:ea typeface="黑体" panose="02010609060101010101" pitchFamily="49" charset="-122"/>
              </a:rPr>
              <a:t>——</a:t>
            </a:r>
            <a:r>
              <a:rPr lang="zh-CN" altLang="en-US" sz="2800" smtClean="0">
                <a:latin typeface="黑体" panose="02010609060101010101" pitchFamily="49" charset="-122"/>
                <a:ea typeface="黑体" panose="02010609060101010101" pitchFamily="49" charset="-122"/>
              </a:rPr>
              <a:t>沈从文</a:t>
            </a:r>
            <a:endParaRPr lang="en-US" altLang="zh-CN" sz="2800">
              <a:latin typeface="黑体" panose="02010609060101010101" pitchFamily="49" charset="-122"/>
              <a:ea typeface="黑体" panose="02010609060101010101" pitchFamily="49" charset="-122"/>
            </a:endParaRPr>
          </a:p>
          <a:p>
            <a:r>
              <a:rPr lang="en-US" altLang="zh-CN" sz="2800" smtClean="0">
                <a:latin typeface="黑体" panose="02010609060101010101" pitchFamily="49" charset="-122"/>
                <a:ea typeface="黑体" panose="02010609060101010101" pitchFamily="49" charset="-122"/>
              </a:rPr>
              <a:t>2</a:t>
            </a:r>
            <a:r>
              <a:rPr lang="zh-CN" altLang="en-US" sz="2800" smtClean="0">
                <a:latin typeface="黑体" panose="02010609060101010101" pitchFamily="49" charset="-122"/>
                <a:ea typeface="黑体" panose="02010609060101010101" pitchFamily="49" charset="-122"/>
              </a:rPr>
              <a:t>、如何理解作者的感慨？</a:t>
            </a:r>
            <a:endParaRPr lang="en-US" altLang="zh-CN" sz="2800" smtClean="0">
              <a:latin typeface="黑体" panose="02010609060101010101" pitchFamily="49" charset="-122"/>
              <a:ea typeface="黑体" panose="02010609060101010101" pitchFamily="49" charset="-122"/>
            </a:endParaRPr>
          </a:p>
          <a:p>
            <a:r>
              <a:rPr lang="zh-CN" altLang="en-US" sz="2800" smtClean="0">
                <a:latin typeface="黑体" panose="02010609060101010101" pitchFamily="49" charset="-122"/>
                <a:ea typeface="黑体" panose="02010609060101010101" pitchFamily="49" charset="-122"/>
              </a:rPr>
              <a:t>①</a:t>
            </a:r>
            <a:r>
              <a:rPr lang="en-US" altLang="zh-CN" sz="2800" smtClean="0">
                <a:latin typeface="黑体" panose="02010609060101010101" pitchFamily="49" charset="-122"/>
                <a:ea typeface="黑体" panose="02010609060101010101" pitchFamily="49" charset="-122"/>
              </a:rPr>
              <a:t>1934</a:t>
            </a:r>
            <a:r>
              <a:rPr lang="zh-CN" altLang="en-US" sz="2800" smtClean="0">
                <a:latin typeface="黑体" panose="02010609060101010101" pitchFamily="49" charset="-122"/>
                <a:ea typeface="黑体" panose="02010609060101010101" pitchFamily="49" charset="-122"/>
              </a:rPr>
              <a:t>从北平回湘西，农村几乎消失，边城写作时的生活不存在，这是存在过的。</a:t>
            </a:r>
            <a:endParaRPr lang="en-US" altLang="zh-CN" sz="2800" smtClean="0">
              <a:latin typeface="黑体" panose="02010609060101010101" pitchFamily="49" charset="-122"/>
              <a:ea typeface="黑体" panose="02010609060101010101" pitchFamily="49" charset="-122"/>
            </a:endParaRPr>
          </a:p>
          <a:p>
            <a:pPr>
              <a:lnSpc>
                <a:spcPct val="150000"/>
              </a:lnSpc>
            </a:pPr>
            <a:r>
              <a:rPr lang="zh-CN" altLang="en-US" sz="2800" smtClean="0">
                <a:latin typeface="黑体" panose="02010609060101010101" pitchFamily="49" charset="-122"/>
                <a:ea typeface="黑体" panose="02010609060101010101" pitchFamily="49" charset="-122"/>
              </a:rPr>
              <a:t>②李健吾：唯有其善，才更易于感到悲哀的力量。</a:t>
            </a:r>
            <a:r>
              <a:rPr lang="zh-CN" altLang="en-US" sz="2800">
                <a:latin typeface="黑体" panose="02010609060101010101" pitchFamily="49" charset="-122"/>
                <a:ea typeface="黑体" panose="02010609060101010101" pitchFamily="49" charset="-122"/>
              </a:rPr>
              <a:t> </a:t>
            </a:r>
            <a:endParaRPr lang="en-US" altLang="zh-CN" sz="2800" smtClean="0">
              <a:latin typeface="黑体" panose="02010609060101010101" pitchFamily="49" charset="-122"/>
              <a:ea typeface="黑体" panose="02010609060101010101" pitchFamily="49" charset="-122"/>
            </a:endParaRPr>
          </a:p>
          <a:p>
            <a:pPr>
              <a:lnSpc>
                <a:spcPct val="150000"/>
              </a:lnSpc>
            </a:pPr>
            <a:r>
              <a:rPr lang="zh-CN" altLang="en-US" sz="2800" smtClean="0">
                <a:latin typeface="黑体" panose="02010609060101010101" pitchFamily="49" charset="-122"/>
                <a:ea typeface="黑体" panose="02010609060101010101" pitchFamily="49" charset="-122"/>
              </a:rPr>
              <a:t>美丽</a:t>
            </a:r>
            <a:r>
              <a:rPr lang="zh-CN" altLang="en-US" sz="2800">
                <a:latin typeface="黑体" panose="02010609060101010101" pitchFamily="49" charset="-122"/>
                <a:ea typeface="黑体" panose="02010609060101010101" pitchFamily="49" charset="-122"/>
              </a:rPr>
              <a:t>的事物终会走向悲剧。</a:t>
            </a:r>
            <a:endParaRPr lang="en-US" altLang="zh-CN" sz="2800" smtClean="0">
              <a:latin typeface="黑体" panose="02010609060101010101" pitchFamily="49" charset="-122"/>
              <a:ea typeface="黑体" panose="02010609060101010101" pitchFamily="49" charset="-122"/>
            </a:endParaRPr>
          </a:p>
          <a:p>
            <a:pPr>
              <a:lnSpc>
                <a:spcPct val="150000"/>
              </a:lnSpc>
            </a:pPr>
            <a:r>
              <a:rPr lang="zh-CN" altLang="en-US" sz="2800" smtClean="0">
                <a:latin typeface="黑体" panose="02010609060101010101" pitchFamily="49" charset="-122"/>
                <a:ea typeface="黑体" panose="02010609060101010101" pitchFamily="49" charset="-122"/>
              </a:rPr>
              <a:t>全身心</a:t>
            </a:r>
            <a:r>
              <a:rPr lang="zh-CN" altLang="en-US" sz="2800">
                <a:latin typeface="黑体" panose="02010609060101010101" pitchFamily="49" charset="-122"/>
                <a:ea typeface="黑体" panose="02010609060101010101" pitchFamily="49" charset="-122"/>
              </a:rPr>
              <a:t>浸透在爱</a:t>
            </a:r>
            <a:r>
              <a:rPr lang="zh-CN" altLang="en-US" sz="2800" smtClean="0">
                <a:latin typeface="黑体" panose="02010609060101010101" pitchFamily="49" charset="-122"/>
                <a:ea typeface="黑体" panose="02010609060101010101" pitchFamily="49" charset="-122"/>
              </a:rPr>
              <a:t>里，用自己极致的纯真善良过日子，只不过仍旧被生活狠狠揉碎。</a:t>
            </a:r>
            <a:endParaRPr lang="en-US" altLang="zh-CN" sz="2800" smtClean="0">
              <a:latin typeface="黑体" panose="02010609060101010101" pitchFamily="49" charset="-122"/>
              <a:ea typeface="黑体" panose="02010609060101010101" pitchFamily="49" charset="-122"/>
            </a:endParaRPr>
          </a:p>
        </p:txBody>
      </p:sp>
      <p:grpSp>
        <p:nvGrpSpPr>
          <p:cNvPr id="4" name="组合 3"/>
          <p:cNvGrpSpPr/>
          <p:nvPr/>
        </p:nvGrpSpPr>
        <p:grpSpPr>
          <a:xfrm>
            <a:off x="427280" y="189121"/>
            <a:ext cx="1818081" cy="523220"/>
            <a:chOff x="695326" y="495935"/>
            <a:chExt cx="1818081" cy="523220"/>
          </a:xfrm>
        </p:grpSpPr>
        <p:sp>
          <p:nvSpPr>
            <p:cNvPr id="5" name="文本框 15"/>
            <p:cNvSpPr txBox="1"/>
            <p:nvPr/>
          </p:nvSpPr>
          <p:spPr>
            <a:xfrm>
              <a:off x="892450" y="495935"/>
              <a:ext cx="1620957" cy="523220"/>
            </a:xfrm>
            <a:prstGeom prst="rect">
              <a:avLst/>
            </a:prstGeom>
            <a:noFill/>
          </p:spPr>
          <p:txBody>
            <a:bodyPr wrap="none" rtlCol="0">
              <a:spAutoFit/>
            </a:bodyPr>
            <a:lstStyle/>
            <a:p>
              <a:r>
                <a:rPr lang="zh-CN" altLang="en-US" sz="2800" b="1">
                  <a:solidFill>
                    <a:srgbClr val="872028"/>
                  </a:solidFill>
                  <a:latin typeface="+mj-ea"/>
                  <a:ea typeface="+mj-ea"/>
                </a:rPr>
                <a:t>开放探讨</a:t>
              </a:r>
              <a:endParaRPr lang="zh-CN" altLang="en-US" sz="2800" b="1">
                <a:solidFill>
                  <a:srgbClr val="872028"/>
                </a:solidFill>
                <a:latin typeface="+mj-ea"/>
                <a:ea typeface="+mj-ea"/>
              </a:endParaRPr>
            </a:p>
          </p:txBody>
        </p:sp>
        <p:sp>
          <p:nvSpPr>
            <p:cNvPr id="6" name="矩形 5"/>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New picture"/>
          <p:cNvPicPr/>
          <p:nvPr/>
        </p:nvPicPr>
        <p:blipFill>
          <a:blip r:embed="rId2"/>
          <a:stretch>
            <a:fillRect/>
          </a:stretch>
        </p:blipFill>
        <p:spPr>
          <a:xfrm>
            <a:off x="10160000" y="11087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 calcmode="lin" valueType="num">
                                      <p:cBhvr additive="base">
                                        <p:cTn id="2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8" name="组合 17"/>
          <p:cNvGrpSpPr/>
          <p:nvPr/>
        </p:nvGrpSpPr>
        <p:grpSpPr>
          <a:xfrm>
            <a:off x="4235066" y="1131885"/>
            <a:ext cx="7885814" cy="5113100"/>
            <a:chOff x="4876536" y="2699656"/>
            <a:chExt cx="6620139" cy="3638846"/>
          </a:xfrm>
        </p:grpSpPr>
        <p:sp>
          <p:nvSpPr>
            <p:cNvPr id="11" name="矩形 10"/>
            <p:cNvSpPr/>
            <p:nvPr/>
          </p:nvSpPr>
          <p:spPr>
            <a:xfrm>
              <a:off x="4876536" y="2699656"/>
              <a:ext cx="6620139" cy="3638846"/>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9590792" y="3779765"/>
              <a:ext cx="1905883" cy="1240926"/>
            </a:xfrm>
            <a:prstGeom prst="rect">
              <a:avLst/>
            </a:prstGeom>
          </p:spPr>
        </p:pic>
      </p:grpSp>
      <p:grpSp>
        <p:nvGrpSpPr>
          <p:cNvPr id="6" name="组合 5"/>
          <p:cNvGrpSpPr/>
          <p:nvPr/>
        </p:nvGrpSpPr>
        <p:grpSpPr>
          <a:xfrm>
            <a:off x="73343" y="144462"/>
            <a:ext cx="4711804" cy="584775"/>
            <a:chOff x="695326" y="495935"/>
            <a:chExt cx="4629394" cy="486470"/>
          </a:xfrm>
        </p:grpSpPr>
        <p:sp>
          <p:nvSpPr>
            <p:cNvPr id="7" name="文本框 6"/>
            <p:cNvSpPr txBox="1"/>
            <p:nvPr/>
          </p:nvSpPr>
          <p:spPr>
            <a:xfrm>
              <a:off x="892450" y="495935"/>
              <a:ext cx="4432270" cy="486470"/>
            </a:xfrm>
            <a:prstGeom prst="rect">
              <a:avLst/>
            </a:prstGeom>
            <a:noFill/>
          </p:spPr>
          <p:txBody>
            <a:bodyPr wrap="none" rtlCol="0">
              <a:spAutoFit/>
            </a:bodyPr>
            <a:lstStyle/>
            <a:p>
              <a:r>
                <a:rPr lang="zh-CN" altLang="en-US" sz="3200" b="1" smtClean="0">
                  <a:solidFill>
                    <a:srgbClr val="872028"/>
                  </a:solidFill>
                  <a:latin typeface="黑体" panose="02010609060101010101" pitchFamily="49" charset="-122"/>
                  <a:ea typeface="黑体" panose="02010609060101010101" pitchFamily="49" charset="-122"/>
                </a:rPr>
                <a:t>“边城” 指</a:t>
              </a:r>
              <a:r>
                <a:rPr lang="zh-CN" altLang="en-US" sz="3200" b="1">
                  <a:solidFill>
                    <a:srgbClr val="872028"/>
                  </a:solidFill>
                  <a:latin typeface="黑体" panose="02010609060101010101" pitchFamily="49" charset="-122"/>
                  <a:ea typeface="黑体" panose="02010609060101010101" pitchFamily="49" charset="-122"/>
                </a:rPr>
                <a:t>的是什么？</a:t>
              </a:r>
              <a:endParaRPr lang="zh-CN" altLang="en-US" sz="3200" b="1">
                <a:solidFill>
                  <a:srgbClr val="872028"/>
                </a:solidFill>
                <a:latin typeface="黑体" panose="02010609060101010101" pitchFamily="49" charset="-122"/>
                <a:ea typeface="黑体" panose="02010609060101010101" pitchFamily="49" charset="-122"/>
              </a:endParaRPr>
            </a:p>
          </p:txBody>
        </p:sp>
        <p:sp>
          <p:nvSpPr>
            <p:cNvPr id="8" name="矩形 7"/>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Picture 8"/>
          <p:cNvPicPr>
            <a:picLocks noChangeAspect="1"/>
          </p:cNvPicPr>
          <p:nvPr/>
        </p:nvPicPr>
        <p:blipFill>
          <a:blip r:embed="rId4"/>
          <a:stretch>
            <a:fillRect/>
          </a:stretch>
        </p:blipFill>
        <p:spPr>
          <a:xfrm>
            <a:off x="237781" y="1131885"/>
            <a:ext cx="3817629" cy="5113100"/>
          </a:xfrm>
          <a:prstGeom prst="rect">
            <a:avLst/>
          </a:prstGeom>
          <a:noFill/>
          <a:ln w="12700" cap="flat" cmpd="sng">
            <a:solidFill>
              <a:srgbClr val="872028"/>
            </a:solidFill>
            <a:prstDash val="solid"/>
            <a:miter/>
            <a:headEnd type="none" w="med" len="med"/>
            <a:tailEnd type="none" w="med" len="med"/>
          </a:ln>
          <a:effectLst/>
        </p:spPr>
      </p:pic>
      <p:sp>
        <p:nvSpPr>
          <p:cNvPr id="10" name="矩形 9"/>
          <p:cNvSpPr/>
          <p:nvPr/>
        </p:nvSpPr>
        <p:spPr>
          <a:xfrm>
            <a:off x="4336666" y="2256548"/>
            <a:ext cx="7682614" cy="2308324"/>
          </a:xfrm>
          <a:prstGeom prst="rect">
            <a:avLst/>
          </a:prstGeom>
        </p:spPr>
        <p:txBody>
          <a:bodyPr wrap="square">
            <a:spAutoFit/>
          </a:bodyPr>
          <a:lstStyle/>
          <a:p>
            <a:pPr>
              <a:lnSpc>
                <a:spcPct val="150000"/>
              </a:lnSpc>
            </a:pPr>
            <a:r>
              <a:rPr lang="en-US" altLang="zh-CN" sz="3200" b="1" noProof="1" smtClean="0">
                <a:solidFill>
                  <a:schemeClr val="bg1"/>
                </a:solidFill>
                <a:latin typeface="黑体" panose="02010609060101010101" pitchFamily="49" charset="-122"/>
                <a:ea typeface="黑体" panose="02010609060101010101" pitchFamily="49" charset="-122"/>
              </a:rPr>
              <a:t>“</a:t>
            </a:r>
            <a:r>
              <a:rPr lang="zh-CN" altLang="en-US" sz="3200" b="1" noProof="1" smtClean="0">
                <a:solidFill>
                  <a:schemeClr val="bg1"/>
                </a:solidFill>
                <a:latin typeface="黑体" panose="02010609060101010101" pitchFamily="49" charset="-122"/>
                <a:ea typeface="黑体" panose="02010609060101010101" pitchFamily="49" charset="-122"/>
              </a:rPr>
              <a:t>边”：边界（两省接壤处）</a:t>
            </a:r>
            <a:endParaRPr lang="en-US" altLang="zh-CN" sz="3200" b="1" noProof="1" smtClean="0">
              <a:solidFill>
                <a:schemeClr val="bg1"/>
              </a:solidFill>
              <a:latin typeface="黑体" panose="02010609060101010101" pitchFamily="49" charset="-122"/>
              <a:ea typeface="黑体" panose="02010609060101010101" pitchFamily="49" charset="-122"/>
            </a:endParaRPr>
          </a:p>
          <a:p>
            <a:pPr>
              <a:lnSpc>
                <a:spcPct val="150000"/>
              </a:lnSpc>
            </a:pPr>
            <a:endParaRPr lang="en-US" altLang="zh-CN" sz="3200" b="1" noProof="1" smtClean="0">
              <a:solidFill>
                <a:schemeClr val="bg1"/>
              </a:solidFill>
              <a:latin typeface="黑体" panose="02010609060101010101" pitchFamily="49" charset="-122"/>
              <a:ea typeface="黑体" panose="02010609060101010101" pitchFamily="49" charset="-122"/>
            </a:endParaRPr>
          </a:p>
          <a:p>
            <a:pPr>
              <a:lnSpc>
                <a:spcPct val="150000"/>
              </a:lnSpc>
            </a:pPr>
            <a:r>
              <a:rPr lang="zh-CN" altLang="en-US" sz="3200" b="1" smtClean="0">
                <a:solidFill>
                  <a:schemeClr val="bg1"/>
                </a:solidFill>
                <a:latin typeface="黑体" panose="02010609060101010101" pitchFamily="49" charset="-122"/>
                <a:ea typeface="黑体" panose="02010609060101010101" pitchFamily="49" charset="-122"/>
              </a:rPr>
              <a:t>边城，边地小城</a:t>
            </a:r>
            <a:r>
              <a:rPr lang="zh-CN" altLang="en-US" sz="3200" b="1">
                <a:solidFill>
                  <a:schemeClr val="bg1"/>
                </a:solidFill>
                <a:latin typeface="黑体" panose="02010609060101010101" pitchFamily="49" charset="-122"/>
                <a:ea typeface="黑体" panose="02010609060101010101" pitchFamily="49" charset="-122"/>
              </a:rPr>
              <a:t>，指远离城市的边远小镇。</a:t>
            </a:r>
            <a:endParaRPr lang="zh-CN" altLang="en-US" sz="3200" b="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82320" y="1640116"/>
            <a:ext cx="11216640" cy="3046988"/>
          </a:xfrm>
          <a:prstGeom prst="rect">
            <a:avLst/>
          </a:prstGeom>
        </p:spPr>
        <p:txBody>
          <a:bodyPr wrap="square">
            <a:spAutoFit/>
          </a:bodyPr>
          <a:lstStyle/>
          <a:p>
            <a:pPr>
              <a:lnSpc>
                <a:spcPct val="150000"/>
              </a:lnSpc>
            </a:pPr>
            <a:r>
              <a:rPr kumimoji="1" lang="en-US" altLang="zh-CN" sz="3200">
                <a:latin typeface="黑体" panose="02010609060101010101" pitchFamily="49" charset="-122"/>
                <a:ea typeface="黑体" panose="02010609060101010101" pitchFamily="49" charset="-122"/>
              </a:rPr>
              <a:t> </a:t>
            </a:r>
            <a:r>
              <a:rPr kumimoji="1" lang="en-US" altLang="zh-CN" sz="3200" smtClean="0">
                <a:latin typeface="黑体" panose="02010609060101010101" pitchFamily="49" charset="-122"/>
                <a:ea typeface="黑体" panose="02010609060101010101" pitchFamily="49" charset="-122"/>
              </a:rPr>
              <a:t>   </a:t>
            </a:r>
            <a:r>
              <a:rPr kumimoji="1" lang="zh-CN" altLang="en-US" sz="3200" b="1" smtClean="0">
                <a:latin typeface="黑体" panose="02010609060101010101" pitchFamily="49" charset="-122"/>
                <a:ea typeface="黑体" panose="02010609060101010101" pitchFamily="49" charset="-122"/>
              </a:rPr>
              <a:t>由</a:t>
            </a:r>
            <a:r>
              <a:rPr kumimoji="1" lang="zh-CN" altLang="en-US" sz="3200" b="1">
                <a:latin typeface="黑体" panose="02010609060101010101" pitchFamily="49" charset="-122"/>
                <a:ea typeface="黑体" panose="02010609060101010101" pitchFamily="49" charset="-122"/>
              </a:rPr>
              <a:t>四川过湖南去，靠东有一条官路。这官路将近湘西边境，到了一个地名为“茶峒”的小山城时，有一小溪，溪边有座白色小塔，塔下住了一户单独的人家。这人家只有一个老人，一个女孩，一只黄狗</a:t>
            </a:r>
            <a:r>
              <a:rPr kumimoji="1" lang="en-US" altLang="zh-CN" sz="3200" b="1">
                <a:latin typeface="黑体" panose="02010609060101010101" pitchFamily="49" charset="-122"/>
                <a:ea typeface="黑体" panose="02010609060101010101" pitchFamily="49" charset="-122"/>
              </a:rPr>
              <a:t>……</a:t>
            </a:r>
            <a:endParaRPr lang="zh-CN" altLang="en-US" sz="3200">
              <a:latin typeface="黑体" panose="02010609060101010101" pitchFamily="49" charset="-122"/>
              <a:ea typeface="黑体" panose="02010609060101010101" pitchFamily="49" charset="-122"/>
            </a:endParaRPr>
          </a:p>
        </p:txBody>
      </p:sp>
      <p:sp>
        <p:nvSpPr>
          <p:cNvPr id="3" name="TextBox 2"/>
          <p:cNvSpPr txBox="1"/>
          <p:nvPr/>
        </p:nvSpPr>
        <p:spPr>
          <a:xfrm>
            <a:off x="1046480" y="640080"/>
            <a:ext cx="4801314" cy="646331"/>
          </a:xfrm>
          <a:prstGeom prst="rect">
            <a:avLst/>
          </a:prstGeom>
          <a:noFill/>
        </p:spPr>
        <p:txBody>
          <a:bodyPr wrap="none" rtlCol="0">
            <a:spAutoFit/>
          </a:bodyPr>
          <a:lstStyle/>
          <a:p>
            <a:r>
              <a:rPr lang="zh-CN" altLang="en-US" sz="3600" u="sng" smtClean="0">
                <a:latin typeface="黑体" panose="02010609060101010101" pitchFamily="49" charset="-122"/>
                <a:ea typeface="黑体" panose="02010609060101010101" pitchFamily="49" charset="-122"/>
              </a:rPr>
              <a:t>小说</a:t>
            </a:r>
            <a:r>
              <a:rPr lang="en-US" altLang="zh-CN" sz="3600" u="sng" smtClean="0">
                <a:latin typeface="黑体" panose="02010609060101010101" pitchFamily="49" charset="-122"/>
                <a:ea typeface="黑体" panose="02010609060101010101" pitchFamily="49" charset="-122"/>
              </a:rPr>
              <a:t>《</a:t>
            </a:r>
            <a:r>
              <a:rPr lang="zh-CN" altLang="en-US" sz="3600" u="sng" smtClean="0">
                <a:latin typeface="黑体" panose="02010609060101010101" pitchFamily="49" charset="-122"/>
                <a:ea typeface="黑体" panose="02010609060101010101" pitchFamily="49" charset="-122"/>
              </a:rPr>
              <a:t>边城</a:t>
            </a:r>
            <a:r>
              <a:rPr lang="en-US" altLang="zh-CN" sz="3600" u="sng" smtClean="0">
                <a:latin typeface="黑体" panose="02010609060101010101" pitchFamily="49" charset="-122"/>
                <a:ea typeface="黑体" panose="02010609060101010101" pitchFamily="49" charset="-122"/>
              </a:rPr>
              <a:t>》</a:t>
            </a:r>
            <a:r>
              <a:rPr lang="zh-CN" altLang="en-US" sz="3600" u="sng" smtClean="0">
                <a:latin typeface="黑体" panose="02010609060101010101" pitchFamily="49" charset="-122"/>
                <a:ea typeface="黑体" panose="02010609060101010101" pitchFamily="49" charset="-122"/>
              </a:rPr>
              <a:t>的开头：</a:t>
            </a:r>
            <a:endParaRPr lang="zh-CN" altLang="en-US" sz="3600"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grpSp>
        <p:nvGrpSpPr>
          <p:cNvPr id="6" name="组合 5"/>
          <p:cNvGrpSpPr/>
          <p:nvPr/>
        </p:nvGrpSpPr>
        <p:grpSpPr>
          <a:xfrm>
            <a:off x="73343" y="144462"/>
            <a:ext cx="5328960" cy="584775"/>
            <a:chOff x="695326" y="495935"/>
            <a:chExt cx="5235756" cy="486470"/>
          </a:xfrm>
        </p:grpSpPr>
        <p:sp>
          <p:nvSpPr>
            <p:cNvPr id="7" name="文本框 6"/>
            <p:cNvSpPr txBox="1"/>
            <p:nvPr/>
          </p:nvSpPr>
          <p:spPr>
            <a:xfrm>
              <a:off x="892450" y="495935"/>
              <a:ext cx="5038632" cy="486470"/>
            </a:xfrm>
            <a:prstGeom prst="rect">
              <a:avLst/>
            </a:prstGeom>
            <a:noFill/>
          </p:spPr>
          <p:txBody>
            <a:bodyPr wrap="none" rtlCol="0">
              <a:spAutoFit/>
            </a:bodyPr>
            <a:lstStyle/>
            <a:p>
              <a:r>
                <a:rPr lang="zh-CN" altLang="en-US" sz="3200" b="1">
                  <a:solidFill>
                    <a:srgbClr val="872028"/>
                  </a:solidFill>
                  <a:latin typeface="黑体" panose="02010609060101010101" pitchFamily="49" charset="-122"/>
                  <a:ea typeface="黑体" panose="02010609060101010101" pitchFamily="49" charset="-122"/>
                </a:rPr>
                <a:t>“边城”究竟指的是什么？</a:t>
              </a:r>
              <a:endParaRPr lang="zh-CN" altLang="en-US" sz="3200" b="1">
                <a:solidFill>
                  <a:srgbClr val="872028"/>
                </a:solidFill>
                <a:latin typeface="黑体" panose="02010609060101010101" pitchFamily="49" charset="-122"/>
                <a:ea typeface="黑体" panose="02010609060101010101" pitchFamily="49" charset="-122"/>
              </a:endParaRPr>
            </a:p>
          </p:txBody>
        </p:sp>
        <p:sp>
          <p:nvSpPr>
            <p:cNvPr id="8" name="矩形 7"/>
            <p:cNvSpPr/>
            <p:nvPr/>
          </p:nvSpPr>
          <p:spPr>
            <a:xfrm>
              <a:off x="695326" y="557490"/>
              <a:ext cx="160320" cy="400110"/>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Picture 8"/>
          <p:cNvPicPr>
            <a:picLocks noChangeAspect="1"/>
          </p:cNvPicPr>
          <p:nvPr/>
        </p:nvPicPr>
        <p:blipFill>
          <a:blip r:embed="rId2"/>
          <a:stretch>
            <a:fillRect/>
          </a:stretch>
        </p:blipFill>
        <p:spPr>
          <a:xfrm>
            <a:off x="-1497" y="1602660"/>
            <a:ext cx="2839636" cy="5113100"/>
          </a:xfrm>
          <a:prstGeom prst="rect">
            <a:avLst/>
          </a:prstGeom>
          <a:noFill/>
          <a:ln w="12700" cap="flat" cmpd="sng">
            <a:solidFill>
              <a:srgbClr val="872028"/>
            </a:solidFill>
            <a:prstDash val="solid"/>
            <a:miter/>
            <a:headEnd type="none" w="med" len="med"/>
            <a:tailEnd type="none" w="med" len="med"/>
          </a:ln>
          <a:effectLst/>
        </p:spPr>
      </p:pic>
      <p:sp>
        <p:nvSpPr>
          <p:cNvPr id="10" name="矩形 9"/>
          <p:cNvSpPr/>
          <p:nvPr/>
        </p:nvSpPr>
        <p:spPr>
          <a:xfrm>
            <a:off x="4875146" y="554234"/>
            <a:ext cx="7389724" cy="1015663"/>
          </a:xfrm>
          <a:prstGeom prst="rect">
            <a:avLst/>
          </a:prstGeom>
        </p:spPr>
        <p:txBody>
          <a:bodyPr wrap="square">
            <a:spAutoFit/>
          </a:bodyPr>
          <a:lstStyle/>
          <a:p>
            <a:r>
              <a:rPr lang="en-US" altLang="zh-CN" sz="2800" b="1" noProof="1">
                <a:latin typeface="黑体" panose="02010609060101010101" pitchFamily="49" charset="-122"/>
                <a:ea typeface="黑体" panose="02010609060101010101" pitchFamily="49" charset="-122"/>
              </a:rPr>
              <a:t>“</a:t>
            </a:r>
            <a:r>
              <a:rPr lang="zh-CN" altLang="en-US" sz="2800" b="1" noProof="1">
                <a:latin typeface="黑体" panose="02010609060101010101" pitchFamily="49" charset="-122"/>
                <a:ea typeface="黑体" panose="02010609060101010101" pitchFamily="49" charset="-122"/>
              </a:rPr>
              <a:t>边”有边缘的意思，和</a:t>
            </a:r>
            <a:r>
              <a:rPr lang="en-US" altLang="zh-CN" sz="2800" b="1" noProof="1">
                <a:latin typeface="黑体" panose="02010609060101010101" pitchFamily="49" charset="-122"/>
                <a:ea typeface="黑体" panose="02010609060101010101" pitchFamily="49" charset="-122"/>
              </a:rPr>
              <a:t>“</a:t>
            </a:r>
            <a:r>
              <a:rPr lang="zh-CN" altLang="en-US" sz="2800" b="1" noProof="1">
                <a:latin typeface="黑体" panose="02010609060101010101" pitchFamily="49" charset="-122"/>
                <a:ea typeface="黑体" panose="02010609060101010101" pitchFamily="49" charset="-122"/>
              </a:rPr>
              <a:t>中心</a:t>
            </a:r>
            <a:r>
              <a:rPr lang="en-US" altLang="zh-CN" sz="2800" b="1" noProof="1">
                <a:latin typeface="黑体" panose="02010609060101010101" pitchFamily="49" charset="-122"/>
                <a:ea typeface="黑体" panose="02010609060101010101" pitchFamily="49" charset="-122"/>
              </a:rPr>
              <a:t>”</a:t>
            </a:r>
            <a:r>
              <a:rPr lang="zh-CN" altLang="en-US" sz="2800" b="1" noProof="1">
                <a:latin typeface="黑体" panose="02010609060101010101" pitchFamily="49" charset="-122"/>
                <a:ea typeface="黑体" panose="02010609060101010101" pitchFamily="49" charset="-122"/>
              </a:rPr>
              <a:t>相对。</a:t>
            </a:r>
            <a:endParaRPr lang="en-US" altLang="zh-CN" sz="2800" b="1">
              <a:latin typeface="黑体" panose="02010609060101010101" pitchFamily="49" charset="-122"/>
              <a:ea typeface="黑体" panose="02010609060101010101" pitchFamily="49" charset="-122"/>
            </a:endParaRPr>
          </a:p>
          <a:p>
            <a:pPr lvl="0"/>
            <a:r>
              <a:rPr lang="zh-CN" altLang="en-US" sz="2800" b="1" smtClean="0">
                <a:latin typeface="黑体" panose="02010609060101010101" pitchFamily="49" charset="-122"/>
                <a:ea typeface="黑体" panose="02010609060101010101" pitchFamily="49" charset="-122"/>
              </a:rPr>
              <a:t>边城，边地</a:t>
            </a:r>
            <a:r>
              <a:rPr lang="zh-CN" altLang="en-US" sz="2800" b="1">
                <a:latin typeface="黑体" panose="02010609060101010101" pitchFamily="49" charset="-122"/>
                <a:ea typeface="黑体" panose="02010609060101010101" pitchFamily="49" charset="-122"/>
              </a:rPr>
              <a:t>的小城，指远离城市的边远小镇</a:t>
            </a:r>
            <a:r>
              <a:rPr lang="zh-CN" altLang="en-US" sz="3200" b="1">
                <a:latin typeface="黑体" panose="02010609060101010101" pitchFamily="49" charset="-122"/>
                <a:ea typeface="黑体" panose="02010609060101010101" pitchFamily="49" charset="-122"/>
              </a:rPr>
              <a:t>。</a:t>
            </a:r>
            <a:endParaRPr lang="zh-CN" altLang="en-US" sz="3200" b="1">
              <a:latin typeface="黑体" panose="02010609060101010101" pitchFamily="49" charset="-122"/>
              <a:ea typeface="黑体" panose="02010609060101010101" pitchFamily="49" charset="-122"/>
            </a:endParaRPr>
          </a:p>
        </p:txBody>
      </p:sp>
      <p:grpSp>
        <p:nvGrpSpPr>
          <p:cNvPr id="18" name="组合 17"/>
          <p:cNvGrpSpPr/>
          <p:nvPr/>
        </p:nvGrpSpPr>
        <p:grpSpPr>
          <a:xfrm>
            <a:off x="2838139" y="1602660"/>
            <a:ext cx="9282741" cy="5113100"/>
            <a:chOff x="4470401" y="2699656"/>
            <a:chExt cx="7026274" cy="3638846"/>
          </a:xfrm>
        </p:grpSpPr>
        <p:sp>
          <p:nvSpPr>
            <p:cNvPr id="11" name="矩形 10"/>
            <p:cNvSpPr/>
            <p:nvPr/>
          </p:nvSpPr>
          <p:spPr>
            <a:xfrm>
              <a:off x="4470401" y="2699656"/>
              <a:ext cx="7026274" cy="3638846"/>
            </a:xfrm>
            <a:prstGeom prst="rect">
              <a:avLst/>
            </a:prstGeom>
            <a:solidFill>
              <a:srgbClr val="872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9590792" y="3779765"/>
              <a:ext cx="1905883" cy="1240926"/>
            </a:xfrm>
            <a:prstGeom prst="rect">
              <a:avLst/>
            </a:prstGeom>
          </p:spPr>
        </p:pic>
      </p:grpSp>
      <p:sp>
        <p:nvSpPr>
          <p:cNvPr id="13" name="文本框 49154"/>
          <p:cNvSpPr txBox="1"/>
          <p:nvPr/>
        </p:nvSpPr>
        <p:spPr>
          <a:xfrm>
            <a:off x="2838139" y="1553769"/>
            <a:ext cx="9353861" cy="5262979"/>
          </a:xfrm>
          <a:prstGeom prst="rect">
            <a:avLst/>
          </a:prstGeom>
          <a:noFill/>
          <a:ln w="9525">
            <a:noFill/>
          </a:ln>
        </p:spPr>
        <p:txBody>
          <a:bodyPr wrap="square">
            <a:spAutoFit/>
          </a:bodyPr>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a:lstStyle>
          <a:p>
            <a:pPr>
              <a:lnSpc>
                <a:spcPct val="150000"/>
              </a:lnSpc>
            </a:pPr>
            <a:r>
              <a:rPr lang="zh-CN" altLang="en-US" sz="2800" b="1" noProof="1" smtClean="0">
                <a:solidFill>
                  <a:schemeClr val="bg1"/>
                </a:solidFill>
                <a:latin typeface="黑体" panose="02010609060101010101" pitchFamily="49" charset="-122"/>
                <a:ea typeface="黑体" panose="02010609060101010101" pitchFamily="49" charset="-122"/>
              </a:rPr>
              <a:t>   </a:t>
            </a:r>
            <a:r>
              <a:rPr lang="zh-CN" altLang="en-US" sz="2800" b="1" noProof="1"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边城</a:t>
            </a:r>
            <a:r>
              <a:rPr lang="zh-CN" altLang="en-US" sz="28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的人生形式和城市形成鲜明了对比</a:t>
            </a:r>
            <a:r>
              <a:rPr lang="zh-CN" altLang="en-US" sz="2800" b="1" noProof="1"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。沈</a:t>
            </a:r>
            <a:r>
              <a:rPr lang="zh-CN" altLang="en-US" sz="28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从文从乡下跑到大城市，对上流社会的腐朽生活，对城里人的“庸俗小气自私市侩”深恶痛绝，这引发了他的乡愁，是他对故乡尚未完全被现代物质文明所摧毁的淳朴民风十分怀念。</a:t>
            </a:r>
            <a:endParaRPr lang="zh-CN" altLang="en-US" sz="28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8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但是在湘西，这种古朴的民风也正在消失。</a:t>
            </a:r>
            <a:r>
              <a:rPr lang="en-US" altLang="zh-CN" sz="28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1934</a:t>
            </a:r>
            <a:r>
              <a:rPr lang="zh-CN" altLang="en-US" sz="28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年冬天，作者从北平回湘西时，也明显感到农村社会所保有的那点正直朴素人情美，几乎快要消失无余，代替而来的却是近二十年实际社会培养成功的一种惟实惟利的人生观。</a:t>
            </a:r>
            <a:endParaRPr lang="zh-CN" altLang="en-US" sz="2800" b="1" noProof="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80" y="2540"/>
            <a:ext cx="12230044" cy="68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52880" y="4297680"/>
            <a:ext cx="3570208" cy="1107996"/>
          </a:xfrm>
          <a:prstGeom prst="rect">
            <a:avLst/>
          </a:prstGeom>
          <a:noFill/>
        </p:spPr>
        <p:txBody>
          <a:bodyPr wrap="none" rtlCol="0">
            <a:spAutoFit/>
          </a:bodyPr>
          <a:lstStyle/>
          <a:p>
            <a:r>
              <a:rPr lang="zh-CN" altLang="en-US" sz="6600" smtClean="0">
                <a:solidFill>
                  <a:schemeClr val="bg1"/>
                </a:solidFill>
                <a:latin typeface="方正粗黑宋简体" panose="02000000000000000000" pitchFamily="2" charset="-122"/>
                <a:ea typeface="方正粗黑宋简体" panose="02000000000000000000" pitchFamily="2" charset="-122"/>
              </a:rPr>
              <a:t>凤凰古城</a:t>
            </a:r>
            <a:endParaRPr lang="zh-CN" altLang="en-US" sz="6600">
              <a:solidFill>
                <a:schemeClr val="bg1"/>
              </a:solidFill>
              <a:latin typeface="方正粗黑宋简体" panose="02000000000000000000" pitchFamily="2" charset="-122"/>
              <a:ea typeface="方正粗黑宋简体" panose="02000000000000000000"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b="18316"/>
          <a:stretch>
            <a:fillRect/>
          </a:stretch>
        </p:blipFill>
        <p:spPr bwMode="auto">
          <a:xfrm>
            <a:off x="-81280" y="0"/>
            <a:ext cx="12273280" cy="68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438640" y="193040"/>
            <a:ext cx="2031325" cy="1200329"/>
          </a:xfrm>
          <a:prstGeom prst="rect">
            <a:avLst/>
          </a:prstGeom>
          <a:noFill/>
        </p:spPr>
        <p:txBody>
          <a:bodyPr wrap="none" rtlCol="0">
            <a:spAutoFit/>
          </a:bodyPr>
          <a:lstStyle/>
          <a:p>
            <a:r>
              <a:rPr lang="zh-CN" altLang="en-US" sz="7200" smtClean="0">
                <a:solidFill>
                  <a:schemeClr val="bg1"/>
                </a:solidFill>
                <a:latin typeface="方正粗黑宋简体" panose="02000000000000000000" pitchFamily="2" charset="-122"/>
                <a:ea typeface="方正粗黑宋简体" panose="02000000000000000000" pitchFamily="2" charset="-122"/>
              </a:rPr>
              <a:t>茶峒</a:t>
            </a:r>
            <a:endParaRPr lang="zh-CN" altLang="en-US" sz="7200">
              <a:solidFill>
                <a:schemeClr val="bg1"/>
              </a:solidFill>
              <a:latin typeface="方正粗黑宋简体" panose="02000000000000000000" pitchFamily="2" charset="-122"/>
              <a:ea typeface="方正粗黑宋简体" panose="02000000000000000000"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65100"/>
            <a:ext cx="12204000" cy="7002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35280" y="5781040"/>
            <a:ext cx="3262432" cy="830997"/>
          </a:xfrm>
          <a:prstGeom prst="rect">
            <a:avLst/>
          </a:prstGeom>
          <a:noFill/>
        </p:spPr>
        <p:txBody>
          <a:bodyPr wrap="none" rtlCol="0">
            <a:spAutoFit/>
          </a:bodyPr>
          <a:lstStyle/>
          <a:p>
            <a:r>
              <a:rPr lang="zh-CN" altLang="en-US" sz="4800" smtClean="0">
                <a:solidFill>
                  <a:schemeClr val="bg1"/>
                </a:solidFill>
                <a:latin typeface="方正粗黑宋简体" panose="02000000000000000000" pitchFamily="2" charset="-122"/>
                <a:ea typeface="方正粗黑宋简体" panose="02000000000000000000" pitchFamily="2" charset="-122"/>
              </a:rPr>
              <a:t>土家吊脚楼</a:t>
            </a:r>
            <a:endParaRPr lang="zh-CN" altLang="en-US" sz="4800">
              <a:solidFill>
                <a:schemeClr val="bg1"/>
              </a:solidFill>
              <a:latin typeface="方正粗黑宋简体" panose="02000000000000000000" pitchFamily="2" charset="-122"/>
              <a:ea typeface="方正粗黑宋简体" panose="02000000000000000000" pitchFamily="2" charset="-122"/>
            </a:endParaRPr>
          </a:p>
        </p:txBody>
      </p:sp>
    </p:spTree>
  </p:cSld>
  <p:clrMapOvr>
    <a:masterClrMapping/>
  </p:clrMapOvr>
  <p:transition/>
  <p:timing/>
</p:sld>
</file>

<file path=ppt/tags/tag1.xml><?xml version="1.0" encoding="utf-8"?>
<p:tagLst xmlns:p="http://schemas.openxmlformats.org/presentationml/2006/main">
  <p:tag name="PA" val="v5.2.3"/>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Arial"/>
      </a:majorFont>
      <a:minorFont>
        <a:latin typeface="微软雅黑 Light"/>
        <a:ea typeface="微软雅黑 Light"/>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165</Paragraphs>
  <Slides>37</Slides>
  <Notes>0</Notes>
  <TotalTime>0</TotalTime>
  <HiddenSlides>1</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37</vt:i4>
      </vt:variant>
    </vt:vector>
  </HeadingPairs>
  <TitlesOfParts>
    <vt:vector baseType="lpstr" size="53">
      <vt:lpstr>Arial</vt:lpstr>
      <vt:lpstr>微软雅黑</vt:lpstr>
      <vt:lpstr>微软雅黑 Light</vt:lpstr>
      <vt:lpstr>Calibri</vt:lpstr>
      <vt:lpstr>黑体</vt:lpstr>
      <vt:lpstr>华文行楷</vt:lpstr>
      <vt:lpstr>Times New Roman</vt:lpstr>
      <vt:lpstr>宋体</vt:lpstr>
      <vt:lpstr>方正粗黑宋简体</vt:lpstr>
      <vt:lpstr>楷体_GB2312</vt:lpstr>
      <vt:lpstr>楷体</vt:lpstr>
      <vt:lpstr>Wingdings</vt:lpstr>
      <vt:lpstr>方正大黑简体</vt:lpstr>
      <vt:lpstr>幼圆</vt:lpstr>
      <vt:lpstr>华文新魏</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翠翠</vt:lpstr>
      <vt:lpstr>仔细阅读第四部分，说说翠翠是个怎样的女孩？</vt:lpstr>
      <vt:lpstr>仔细阅读第四部分，说说翠翠是个怎样的女孩？</vt:lpstr>
      <vt:lpstr>仔细阅读第四部分，说说翠翠是个怎样的女孩？</vt:lpstr>
      <vt:lpstr>仔细阅读第四部分，说说翠翠是个怎样的女孩？</vt:lpstr>
      <vt:lpstr>PowerPoint Presentation</vt:lpstr>
      <vt:lpstr>拓展延伸：试把翠翠心理与以下诗歌的主人公心理相比较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2021-12-06T12:35:14.003</cp:lastPrinted>
  <dcterms:created xsi:type="dcterms:W3CDTF">2021-12-06T12:35:14Z</dcterms:created>
  <dcterms:modified xsi:type="dcterms:W3CDTF">2021-12-06T04:35:17Z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