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emf" ContentType="image/x-e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  <p:sldMasterId id="2147483686" r:id="rId5"/>
    <p:sldMasterId id="2147483698" r:id="rId6"/>
    <p:sldMasterId id="2147483712" r:id="rId7"/>
  </p:sldMasterIdLst>
  <p:notesMasterIdLst>
    <p:notesMasterId r:id="rId9"/>
  </p:notesMasterIdLst>
  <p:handoutMasterIdLst>
    <p:handoutMasterId r:id="rId42"/>
  </p:handoutMasterIdLst>
  <p:sldIdLst>
    <p:sldId id="346" r:id="rId8"/>
    <p:sldId id="472" r:id="rId10"/>
    <p:sldId id="473" r:id="rId11"/>
    <p:sldId id="481" r:id="rId12"/>
    <p:sldId id="477" r:id="rId13"/>
    <p:sldId id="489" r:id="rId14"/>
    <p:sldId id="490" r:id="rId15"/>
    <p:sldId id="493" r:id="rId16"/>
    <p:sldId id="494" r:id="rId17"/>
    <p:sldId id="495" r:id="rId18"/>
    <p:sldId id="502" r:id="rId19"/>
    <p:sldId id="503" r:id="rId20"/>
    <p:sldId id="506" r:id="rId21"/>
    <p:sldId id="508" r:id="rId22"/>
    <p:sldId id="509" r:id="rId23"/>
    <p:sldId id="505" r:id="rId24"/>
    <p:sldId id="521" r:id="rId25"/>
    <p:sldId id="511" r:id="rId26"/>
    <p:sldId id="512" r:id="rId27"/>
    <p:sldId id="513" r:id="rId28"/>
    <p:sldId id="522" r:id="rId29"/>
    <p:sldId id="514" r:id="rId30"/>
    <p:sldId id="515" r:id="rId31"/>
    <p:sldId id="523" r:id="rId32"/>
    <p:sldId id="516" r:id="rId33"/>
    <p:sldId id="524" r:id="rId34"/>
    <p:sldId id="517" r:id="rId35"/>
    <p:sldId id="525" r:id="rId36"/>
    <p:sldId id="518" r:id="rId37"/>
    <p:sldId id="519" r:id="rId38"/>
    <p:sldId id="520" r:id="rId39"/>
    <p:sldId id="526" r:id="rId40"/>
    <p:sldId id="471" r:id="rId41"/>
  </p:sldIdLst>
  <p:sldSz cx="9144000" cy="5143500" type="screen16x9"/>
  <p:notesSz cx="6668770" cy="9926320"/>
  <p:custShowLst>
    <p:custShow name="自定义放映 1" id="0">
      <p:sldLst>
        <p:sld r:id="rId8"/>
      </p:sldLst>
    </p:custShow>
  </p:custShow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i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i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i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i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i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i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i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i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i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8F8F8"/>
    <a:srgbClr val="EAEAEA"/>
    <a:srgbClr val="0000FF"/>
    <a:srgbClr val="FF9933"/>
    <a:srgbClr val="FF6600"/>
    <a:srgbClr val="99FF33"/>
    <a:srgbClr val="810505"/>
    <a:srgbClr val="911D84"/>
    <a:srgbClr val="460E76"/>
    <a:srgbClr val="942B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88" autoAdjust="0"/>
    <p:restoredTop sz="94265" autoAdjust="0"/>
  </p:normalViewPr>
  <p:slideViewPr>
    <p:cSldViewPr snapToObjects="1">
      <p:cViewPr varScale="1">
        <p:scale>
          <a:sx n="92" d="100"/>
          <a:sy n="92" d="100"/>
        </p:scale>
        <p:origin x="-96" y="-486"/>
      </p:cViewPr>
      <p:guideLst>
        <p:guide orient="horz" pos="1325"/>
        <p:guide pos="29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slide" Target="slides/slide33.xml"/><Relationship Id="rId40" Type="http://schemas.openxmlformats.org/officeDocument/2006/relationships/slide" Target="slides/slide32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1.xml"/><Relationship Id="rId38" Type="http://schemas.openxmlformats.org/officeDocument/2006/relationships/slide" Target="slides/slide30.xml"/><Relationship Id="rId37" Type="http://schemas.openxmlformats.org/officeDocument/2006/relationships/slide" Target="slides/slide29.xml"/><Relationship Id="rId36" Type="http://schemas.openxmlformats.org/officeDocument/2006/relationships/slide" Target="slides/slide28.xml"/><Relationship Id="rId35" Type="http://schemas.openxmlformats.org/officeDocument/2006/relationships/slide" Target="slides/slide27.xml"/><Relationship Id="rId34" Type="http://schemas.openxmlformats.org/officeDocument/2006/relationships/slide" Target="slides/slide26.xml"/><Relationship Id="rId33" Type="http://schemas.openxmlformats.org/officeDocument/2006/relationships/slide" Target="slides/slide25.xml"/><Relationship Id="rId32" Type="http://schemas.openxmlformats.org/officeDocument/2006/relationships/slide" Target="slides/slide24.xml"/><Relationship Id="rId31" Type="http://schemas.openxmlformats.org/officeDocument/2006/relationships/slide" Target="slides/slide23.xml"/><Relationship Id="rId30" Type="http://schemas.openxmlformats.org/officeDocument/2006/relationships/slide" Target="slides/slide22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1.xml"/><Relationship Id="rId28" Type="http://schemas.openxmlformats.org/officeDocument/2006/relationships/slide" Target="slides/slide20.xml"/><Relationship Id="rId27" Type="http://schemas.openxmlformats.org/officeDocument/2006/relationships/slide" Target="slides/slide19.xml"/><Relationship Id="rId26" Type="http://schemas.openxmlformats.org/officeDocument/2006/relationships/slide" Target="slides/slide18.xml"/><Relationship Id="rId25" Type="http://schemas.openxmlformats.org/officeDocument/2006/relationships/slide" Target="slides/slide17.xml"/><Relationship Id="rId24" Type="http://schemas.openxmlformats.org/officeDocument/2006/relationships/slide" Target="slides/slide16.xml"/><Relationship Id="rId23" Type="http://schemas.openxmlformats.org/officeDocument/2006/relationships/slide" Target="slides/slide15.xml"/><Relationship Id="rId22" Type="http://schemas.openxmlformats.org/officeDocument/2006/relationships/slide" Target="slides/slide14.xml"/><Relationship Id="rId21" Type="http://schemas.openxmlformats.org/officeDocument/2006/relationships/slide" Target="slides/slide13.xml"/><Relationship Id="rId20" Type="http://schemas.openxmlformats.org/officeDocument/2006/relationships/slide" Target="slides/slide12.xml"/><Relationship Id="rId2" Type="http://schemas.openxmlformats.org/officeDocument/2006/relationships/theme" Target="theme/theme1.xml"/><Relationship Id="rId19" Type="http://schemas.openxmlformats.org/officeDocument/2006/relationships/slide" Target="slides/slide11.xml"/><Relationship Id="rId18" Type="http://schemas.openxmlformats.org/officeDocument/2006/relationships/slide" Target="slides/slide10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1" Type="http://schemas.openxmlformats.org/officeDocument/2006/relationships/slide" Target="slides/slide3.xml"/><Relationship Id="rId10" Type="http://schemas.openxmlformats.org/officeDocument/2006/relationships/slide" Target="slides/slide2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472" cy="496095"/>
          </a:xfrm>
          <a:prstGeom prst="rect">
            <a:avLst/>
          </a:prstGeom>
        </p:spPr>
        <p:txBody>
          <a:bodyPr vert="horz" lIns="90553" tIns="45277" rIns="90553" bIns="45277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778062" y="0"/>
            <a:ext cx="2889472" cy="496095"/>
          </a:xfrm>
          <a:prstGeom prst="rect">
            <a:avLst/>
          </a:prstGeom>
        </p:spPr>
        <p:txBody>
          <a:bodyPr vert="horz" lIns="90553" tIns="45277" rIns="90553" bIns="45277" rtlCol="0"/>
          <a:lstStyle>
            <a:lvl1pPr algn="r">
              <a:defRPr sz="1200"/>
            </a:lvl1pPr>
          </a:lstStyle>
          <a:p>
            <a:fld id="{D3C7BCA0-B387-48AB-A576-B19C1B6BF0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28959"/>
            <a:ext cx="2889472" cy="496094"/>
          </a:xfrm>
          <a:prstGeom prst="rect">
            <a:avLst/>
          </a:prstGeom>
        </p:spPr>
        <p:txBody>
          <a:bodyPr vert="horz" lIns="90553" tIns="45277" rIns="90553" bIns="45277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778062" y="9428959"/>
            <a:ext cx="2889472" cy="496094"/>
          </a:xfrm>
          <a:prstGeom prst="rect">
            <a:avLst/>
          </a:prstGeom>
        </p:spPr>
        <p:txBody>
          <a:bodyPr vert="horz" lIns="90553" tIns="45277" rIns="90553" bIns="45277" rtlCol="0" anchor="b"/>
          <a:lstStyle>
            <a:lvl1pPr algn="r">
              <a:defRPr sz="1200"/>
            </a:lvl1pPr>
          </a:lstStyle>
          <a:p>
            <a:fld id="{CD098A71-5D21-4B2A-ACD1-BBD80459BB5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6675" y="817563"/>
            <a:ext cx="6356350" cy="3576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21970" y="4762821"/>
            <a:ext cx="5622043" cy="42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553" tIns="45277" rIns="90553" bIns="45277" numCol="1" anchor="t" anchorCtr="0" compatLnSpc="1"/>
          <a:lstStyle/>
          <a:p>
            <a:pPr lvl="0"/>
            <a:r>
              <a:rPr lang="zh-CN" noProof="0"/>
              <a:t>单击此处编辑母版文本样式</a:t>
            </a:r>
            <a:endParaRPr lang="zh-CN" noProof="0"/>
          </a:p>
          <a:p>
            <a:pPr lvl="1"/>
            <a:r>
              <a:rPr lang="zh-CN" noProof="0"/>
              <a:t>第二级</a:t>
            </a:r>
            <a:endParaRPr lang="zh-CN" noProof="0"/>
          </a:p>
          <a:p>
            <a:pPr lvl="2"/>
            <a:r>
              <a:rPr lang="zh-CN" noProof="0"/>
              <a:t>第三级</a:t>
            </a:r>
            <a:endParaRPr lang="zh-CN" noProof="0"/>
          </a:p>
          <a:p>
            <a:pPr lvl="3"/>
            <a:r>
              <a:rPr lang="zh-CN" noProof="0"/>
              <a:t>第四级</a:t>
            </a:r>
            <a:endParaRPr lang="zh-CN" noProof="0"/>
          </a:p>
          <a:p>
            <a:pPr lvl="4"/>
            <a:r>
              <a:rPr lang="zh-CN" noProof="0"/>
              <a:t>第五级</a:t>
            </a:r>
            <a:endParaRPr lang="zh-CN" noProof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2579" cy="496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553" tIns="45277" rIns="90553" bIns="45277" numCol="1" anchor="t" anchorCtr="0" compatLnSpc="1"/>
          <a:lstStyle>
            <a:lvl1pPr>
              <a:buFont typeface="Arial" panose="020B0604020202020204" pitchFamily="34" charset="0"/>
              <a:buNone/>
              <a:defRPr sz="1200" i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776510" y="0"/>
            <a:ext cx="2892579" cy="496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553" tIns="45277" rIns="90553" bIns="45277" numCol="1" anchor="t" anchorCtr="0" compatLnSpc="1"/>
          <a:lstStyle>
            <a:lvl1pPr algn="r">
              <a:buFont typeface="Arial" panose="020B0604020202020204" pitchFamily="34" charset="0"/>
              <a:buNone/>
              <a:defRPr sz="1200" i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543"/>
            <a:ext cx="2892579" cy="496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553" tIns="45277" rIns="90553" bIns="45277" numCol="1" anchor="t" anchorCtr="0" compatLnSpc="1"/>
          <a:lstStyle>
            <a:lvl1pPr>
              <a:buFont typeface="Arial" panose="020B0604020202020204" pitchFamily="34" charset="0"/>
              <a:buNone/>
              <a:defRPr sz="1200" i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6510" y="9430543"/>
            <a:ext cx="2892579" cy="496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553" tIns="45277" rIns="90553" bIns="45277" numCol="1" anchor="t" anchorCtr="0" compatLnSpc="1"/>
          <a:lstStyle>
            <a:lvl1pPr algn="r">
              <a:buFont typeface="Arial" panose="020B0604020202020204" pitchFamily="34" charset="0"/>
              <a:buNone/>
              <a:defRPr sz="1200" i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A816FC9-FBD7-4DFF-A1F6-EE8EB7C973E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6675" y="817563"/>
            <a:ext cx="6356350" cy="3576637"/>
          </a:xfrm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35965" indent="-28321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32205" indent="-22669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584960" indent="-22669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37715" indent="-22669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490470" indent="-22669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43225" indent="-22669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395980" indent="-22669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48735" indent="-22669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E839D25E-4383-439D-9DAC-0573E3D31B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816FC9-FBD7-4DFF-A1F6-EE8EB7C973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816FC9-FBD7-4DFF-A1F6-EE8EB7C973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816FC9-FBD7-4DFF-A1F6-EE8EB7C973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05510">
              <a:defRPr/>
            </a:pPr>
            <a:fld id="{EA816FC9-FBD7-4DFF-A1F6-EE8EB7C973E7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6675" y="817563"/>
            <a:ext cx="6356350" cy="3576637"/>
          </a:xfrm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35965" indent="-28321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32205" indent="-22669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584960" indent="-22669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37715" indent="-22669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490470" indent="-22669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43225" indent="-22669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395980" indent="-22669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48735" indent="-22669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E839D25E-4383-439D-9DAC-0573E3D31B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343"/>
            <a:ext cx="7772400" cy="110299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 spd="slow" advTm="4000">
    <p:comb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76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058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6218"/>
            <a:ext cx="5486400" cy="6029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 spd="slow" advTm="4000">
    <p:comb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740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71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 spd="slow" advTm="4000">
    <p:comb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740"/>
            <a:ext cx="2057400" cy="438912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740"/>
            <a:ext cx="6019800" cy="438912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 spd="slow" advTm="4000">
    <p:comb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9F00-226C-41D2-AAE7-A691F84FAF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47BCB-5E30-4250-B37B-F1D54CC786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9F00-226C-41D2-AAE7-A691F84FAF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47BCB-5E30-4250-B37B-F1D54CC786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9F00-226C-41D2-AAE7-A691F84FAF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47BCB-5E30-4250-B37B-F1D54CC786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9F00-226C-41D2-AAE7-A691F84FAF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47BCB-5E30-4250-B37B-F1D54CC786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9F00-226C-41D2-AAE7-A691F84FAF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47BCB-5E30-4250-B37B-F1D54CC786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9F00-226C-41D2-AAE7-A691F84FAF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47BCB-5E30-4250-B37B-F1D54CC786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9F00-226C-41D2-AAE7-A691F84FAF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47BCB-5E30-4250-B37B-F1D54CC786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740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71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 spd="slow" advTm="4000">
    <p:comb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9F00-226C-41D2-AAE7-A691F84FAF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47BCB-5E30-4250-B37B-F1D54CC786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9F00-226C-41D2-AAE7-A691F84FAF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47BCB-5E30-4250-B37B-F1D54CC786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9F00-226C-41D2-AAE7-A691F84FAF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47BCB-5E30-4250-B37B-F1D54CC786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9F00-226C-41D2-AAE7-A691F84FAF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47BCB-5E30-4250-B37B-F1D54CC786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343"/>
            <a:ext cx="7772400" cy="110299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11480" indent="0" algn="ctr">
              <a:buNone/>
              <a:defRPr/>
            </a:lvl2pPr>
            <a:lvl3pPr marL="822960" indent="0" algn="ctr">
              <a:buNone/>
              <a:defRPr/>
            </a:lvl3pPr>
            <a:lvl4pPr marL="1234440" indent="0" algn="ctr">
              <a:buNone/>
              <a:defRPr/>
            </a:lvl4pPr>
            <a:lvl5pPr marL="1645920" indent="0" algn="ctr">
              <a:buNone/>
              <a:defRPr/>
            </a:lvl5pPr>
            <a:lvl6pPr marL="2057400" indent="0" algn="ctr">
              <a:buNone/>
              <a:defRPr/>
            </a:lvl6pPr>
            <a:lvl7pPr marL="2468880" indent="0" algn="ctr">
              <a:buNone/>
              <a:defRPr/>
            </a:lvl7pPr>
            <a:lvl8pPr marL="2880360" indent="0" algn="ctr">
              <a:buNone/>
              <a:defRPr/>
            </a:lvl8pPr>
            <a:lvl9pPr marL="329184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6B259F-1247-4D1C-B69E-AF383E945112}" type="datetime1">
              <a:rPr lang="zh-CN" altLang="en-US"/>
            </a:fld>
            <a:endParaRPr lang="zh-CN" altLang="en-US" sz="162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08B4F8-66A2-460C-80F9-BD84F6BCB372}" type="slidenum">
              <a:rPr lang="zh-CN" altLang="en-US"/>
            </a:fld>
            <a:endParaRPr lang="zh-CN" altLang="en-US" sz="162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388BF-D6D0-4255-AE6C-A79368941675}" type="datetime1">
              <a:rPr lang="zh-CN" altLang="en-US"/>
            </a:fld>
            <a:endParaRPr lang="zh-CN" altLang="en-US" sz="162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316029-3B5C-44CE-B460-CA12E7A180F1}" type="slidenum">
              <a:rPr lang="zh-CN" altLang="en-US"/>
            </a:fld>
            <a:endParaRPr lang="zh-CN" altLang="en-US" sz="162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4699"/>
            <a:ext cx="7772400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273"/>
            <a:ext cx="7772400" cy="1124427"/>
          </a:xfrm>
        </p:spPr>
        <p:txBody>
          <a:bodyPr anchor="b"/>
          <a:lstStyle>
            <a:lvl1pPr marL="0" indent="0">
              <a:buNone/>
              <a:defRPr sz="1800"/>
            </a:lvl1pPr>
            <a:lvl2pPr marL="411480" indent="0">
              <a:buNone/>
              <a:defRPr sz="1620"/>
            </a:lvl2pPr>
            <a:lvl3pPr marL="822960" indent="0">
              <a:buNone/>
              <a:defRPr sz="1440"/>
            </a:lvl3pPr>
            <a:lvl4pPr marL="1234440" indent="0">
              <a:buNone/>
              <a:defRPr sz="1260"/>
            </a:lvl4pPr>
            <a:lvl5pPr marL="1645920" indent="0">
              <a:buNone/>
              <a:defRPr sz="1260"/>
            </a:lvl5pPr>
            <a:lvl6pPr marL="2057400" indent="0">
              <a:buNone/>
              <a:defRPr sz="1260"/>
            </a:lvl6pPr>
            <a:lvl7pPr marL="2468880" indent="0">
              <a:buNone/>
              <a:defRPr sz="1260"/>
            </a:lvl7pPr>
            <a:lvl8pPr marL="2880360" indent="0">
              <a:buNone/>
              <a:defRPr sz="1260"/>
            </a:lvl8pPr>
            <a:lvl9pPr marL="3291840" indent="0">
              <a:buNone/>
              <a:defRPr sz="126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6D9E12-A56E-482A-A8CA-808E7BF02AC2}" type="datetime1">
              <a:rPr lang="zh-CN" altLang="en-US"/>
            </a:fld>
            <a:endParaRPr lang="zh-CN" altLang="en-US" sz="162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2F121F-F9EF-490D-B03A-5F461443FD54}" type="slidenum">
              <a:rPr lang="zh-CN" altLang="en-US"/>
            </a:fld>
            <a:endParaRPr lang="zh-CN" altLang="en-US" sz="162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710"/>
          </a:xfrm>
        </p:spPr>
        <p:txBody>
          <a:bodyPr/>
          <a:lstStyle>
            <a:lvl1pPr>
              <a:defRPr sz="2520"/>
            </a:lvl1pPr>
            <a:lvl2pPr>
              <a:defRPr sz="2160"/>
            </a:lvl2pPr>
            <a:lvl3pPr>
              <a:defRPr sz="1800"/>
            </a:lvl3pPr>
            <a:lvl4pPr>
              <a:defRPr sz="1620"/>
            </a:lvl4pPr>
            <a:lvl5pPr>
              <a:defRPr sz="1620"/>
            </a:lvl5pPr>
            <a:lvl6pPr>
              <a:defRPr sz="1620"/>
            </a:lvl6pPr>
            <a:lvl7pPr>
              <a:defRPr sz="1620"/>
            </a:lvl7pPr>
            <a:lvl8pPr>
              <a:defRPr sz="1620"/>
            </a:lvl8pPr>
            <a:lvl9pPr>
              <a:defRPr sz="162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710"/>
          </a:xfrm>
        </p:spPr>
        <p:txBody>
          <a:bodyPr/>
          <a:lstStyle>
            <a:lvl1pPr>
              <a:defRPr sz="2520"/>
            </a:lvl1pPr>
            <a:lvl2pPr>
              <a:defRPr sz="2160"/>
            </a:lvl2pPr>
            <a:lvl3pPr>
              <a:defRPr sz="1800"/>
            </a:lvl3pPr>
            <a:lvl4pPr>
              <a:defRPr sz="1620"/>
            </a:lvl4pPr>
            <a:lvl5pPr>
              <a:defRPr sz="1620"/>
            </a:lvl5pPr>
            <a:lvl6pPr>
              <a:defRPr sz="1620"/>
            </a:lvl6pPr>
            <a:lvl7pPr>
              <a:defRPr sz="1620"/>
            </a:lvl7pPr>
            <a:lvl8pPr>
              <a:defRPr sz="1620"/>
            </a:lvl8pPr>
            <a:lvl9pPr>
              <a:defRPr sz="162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212EA-DE40-411C-881D-67D1364292E4}" type="datetime1">
              <a:rPr lang="zh-CN" altLang="en-US"/>
            </a:fld>
            <a:endParaRPr lang="zh-CN" altLang="en-US" sz="162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695FA4-2096-43A8-A851-63A467F6C4DF}" type="slidenum">
              <a:rPr lang="zh-CN" altLang="en-US"/>
            </a:fld>
            <a:endParaRPr lang="zh-CN" altLang="en-US" sz="162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573"/>
            <a:ext cx="4040188" cy="480060"/>
          </a:xfrm>
        </p:spPr>
        <p:txBody>
          <a:bodyPr anchor="b"/>
          <a:lstStyle>
            <a:lvl1pPr marL="0" indent="0">
              <a:buNone/>
              <a:defRPr sz="2160" b="1"/>
            </a:lvl1pPr>
            <a:lvl2pPr marL="411480" indent="0">
              <a:buNone/>
              <a:defRPr sz="1800" b="1"/>
            </a:lvl2pPr>
            <a:lvl3pPr marL="822960" indent="0">
              <a:buNone/>
              <a:defRPr sz="1620" b="1"/>
            </a:lvl3pPr>
            <a:lvl4pPr marL="1234440" indent="0">
              <a:buNone/>
              <a:defRPr sz="1440" b="1"/>
            </a:lvl4pPr>
            <a:lvl5pPr marL="1645920" indent="0">
              <a:buNone/>
              <a:defRPr sz="1440" b="1"/>
            </a:lvl5pPr>
            <a:lvl6pPr marL="2057400" indent="0">
              <a:buNone/>
              <a:defRPr sz="1440" b="1"/>
            </a:lvl6pPr>
            <a:lvl7pPr marL="2468880" indent="0">
              <a:buNone/>
              <a:defRPr sz="1440" b="1"/>
            </a:lvl7pPr>
            <a:lvl8pPr marL="2880360" indent="0">
              <a:buNone/>
              <a:defRPr sz="1440" b="1"/>
            </a:lvl8pPr>
            <a:lvl9pPr marL="3291840" indent="0">
              <a:buNone/>
              <a:defRPr sz="144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633"/>
            <a:ext cx="4040188" cy="2963228"/>
          </a:xfrm>
        </p:spPr>
        <p:txBody>
          <a:bodyPr/>
          <a:lstStyle>
            <a:lvl1pPr>
              <a:defRPr sz="2160"/>
            </a:lvl1pPr>
            <a:lvl2pPr>
              <a:defRPr sz="1800"/>
            </a:lvl2pPr>
            <a:lvl3pPr>
              <a:defRPr sz="1620"/>
            </a:lvl3pPr>
            <a:lvl4pPr>
              <a:defRPr sz="1440"/>
            </a:lvl4pPr>
            <a:lvl5pPr>
              <a:defRPr sz="1440"/>
            </a:lvl5pPr>
            <a:lvl6pPr>
              <a:defRPr sz="1440"/>
            </a:lvl6pPr>
            <a:lvl7pPr>
              <a:defRPr sz="1440"/>
            </a:lvl7pPr>
            <a:lvl8pPr>
              <a:defRPr sz="1440"/>
            </a:lvl8pPr>
            <a:lvl9pPr>
              <a:defRPr sz="144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573"/>
            <a:ext cx="4041775" cy="480060"/>
          </a:xfrm>
        </p:spPr>
        <p:txBody>
          <a:bodyPr anchor="b"/>
          <a:lstStyle>
            <a:lvl1pPr marL="0" indent="0">
              <a:buNone/>
              <a:defRPr sz="2160" b="1"/>
            </a:lvl1pPr>
            <a:lvl2pPr marL="411480" indent="0">
              <a:buNone/>
              <a:defRPr sz="1800" b="1"/>
            </a:lvl2pPr>
            <a:lvl3pPr marL="822960" indent="0">
              <a:buNone/>
              <a:defRPr sz="1620" b="1"/>
            </a:lvl3pPr>
            <a:lvl4pPr marL="1234440" indent="0">
              <a:buNone/>
              <a:defRPr sz="1440" b="1"/>
            </a:lvl4pPr>
            <a:lvl5pPr marL="1645920" indent="0">
              <a:buNone/>
              <a:defRPr sz="1440" b="1"/>
            </a:lvl5pPr>
            <a:lvl6pPr marL="2057400" indent="0">
              <a:buNone/>
              <a:defRPr sz="1440" b="1"/>
            </a:lvl6pPr>
            <a:lvl7pPr marL="2468880" indent="0">
              <a:buNone/>
              <a:defRPr sz="1440" b="1"/>
            </a:lvl7pPr>
            <a:lvl8pPr marL="2880360" indent="0">
              <a:buNone/>
              <a:defRPr sz="1440" b="1"/>
            </a:lvl8pPr>
            <a:lvl9pPr marL="3291840" indent="0">
              <a:buNone/>
              <a:defRPr sz="144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633"/>
            <a:ext cx="4041775" cy="2963228"/>
          </a:xfrm>
        </p:spPr>
        <p:txBody>
          <a:bodyPr/>
          <a:lstStyle>
            <a:lvl1pPr>
              <a:defRPr sz="2160"/>
            </a:lvl1pPr>
            <a:lvl2pPr>
              <a:defRPr sz="1800"/>
            </a:lvl2pPr>
            <a:lvl3pPr>
              <a:defRPr sz="1620"/>
            </a:lvl3pPr>
            <a:lvl4pPr>
              <a:defRPr sz="1440"/>
            </a:lvl4pPr>
            <a:lvl5pPr>
              <a:defRPr sz="1440"/>
            </a:lvl5pPr>
            <a:lvl6pPr>
              <a:defRPr sz="1440"/>
            </a:lvl6pPr>
            <a:lvl7pPr>
              <a:defRPr sz="1440"/>
            </a:lvl7pPr>
            <a:lvl8pPr>
              <a:defRPr sz="1440"/>
            </a:lvl8pPr>
            <a:lvl9pPr>
              <a:defRPr sz="144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E95506-A768-4144-8D8D-BB4A24A0146C}" type="datetime1">
              <a:rPr lang="zh-CN" altLang="en-US"/>
            </a:fld>
            <a:endParaRPr lang="zh-CN" altLang="en-US" sz="162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2236F0-2464-40C8-BF51-AD5D5533E93F}" type="slidenum">
              <a:rPr lang="zh-CN" altLang="en-US"/>
            </a:fld>
            <a:endParaRPr lang="zh-CN" altLang="en-US" sz="162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2FC32-D66E-4D98-9ADF-6A5F3FC89AFA}" type="datetime1">
              <a:rPr lang="zh-CN" altLang="en-US"/>
            </a:fld>
            <a:endParaRPr lang="zh-CN" altLang="en-US" sz="162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B4C2F9-ED6F-463F-A04C-D6CE3261DD83}" type="slidenum">
              <a:rPr lang="zh-CN" altLang="en-US"/>
            </a:fld>
            <a:endParaRPr lang="zh-CN" altLang="en-US" sz="162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4699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273"/>
            <a:ext cx="7772400" cy="112442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 spd="slow" advTm="4000">
    <p:comb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717562-7185-46E6-9937-C5058E7B8E34}" type="datetime1">
              <a:rPr lang="zh-CN" altLang="en-US"/>
            </a:fld>
            <a:endParaRPr lang="zh-CN" altLang="en-US" sz="162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D77434-1A7C-4C25-AA47-01E36EF75519}" type="slidenum">
              <a:rPr lang="zh-CN" altLang="en-US"/>
            </a:fld>
            <a:endParaRPr lang="zh-CN" altLang="en-US" sz="162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312"/>
            <a:ext cx="3008313" cy="871538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312"/>
            <a:ext cx="5111750" cy="4390548"/>
          </a:xfrm>
        </p:spPr>
        <p:txBody>
          <a:bodyPr/>
          <a:lstStyle>
            <a:lvl1pPr>
              <a:defRPr sz="2880"/>
            </a:lvl1pPr>
            <a:lvl2pPr>
              <a:defRPr sz="2520"/>
            </a:lvl2pPr>
            <a:lvl3pPr>
              <a:defRPr sz="216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5849"/>
            <a:ext cx="3008313" cy="3519011"/>
          </a:xfrm>
        </p:spPr>
        <p:txBody>
          <a:bodyPr/>
          <a:lstStyle>
            <a:lvl1pPr marL="0" indent="0">
              <a:buNone/>
              <a:defRPr sz="1260"/>
            </a:lvl1pPr>
            <a:lvl2pPr marL="411480" indent="0">
              <a:buNone/>
              <a:defRPr sz="1080"/>
            </a:lvl2pPr>
            <a:lvl3pPr marL="822960" indent="0">
              <a:buNone/>
              <a:defRPr sz="900"/>
            </a:lvl3pPr>
            <a:lvl4pPr marL="1234440" indent="0">
              <a:buNone/>
              <a:defRPr sz="810"/>
            </a:lvl4pPr>
            <a:lvl5pPr marL="1645920" indent="0">
              <a:buNone/>
              <a:defRPr sz="810"/>
            </a:lvl5pPr>
            <a:lvl6pPr marL="2057400" indent="0">
              <a:buNone/>
              <a:defRPr sz="810"/>
            </a:lvl6pPr>
            <a:lvl7pPr marL="2468880" indent="0">
              <a:buNone/>
              <a:defRPr sz="810"/>
            </a:lvl7pPr>
            <a:lvl8pPr marL="2880360" indent="0">
              <a:buNone/>
              <a:defRPr sz="810"/>
            </a:lvl8pPr>
            <a:lvl9pPr marL="3291840" indent="0">
              <a:buNone/>
              <a:defRPr sz="81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FDB2D1-770D-4CF0-9E47-818E9DBE0ECA}" type="datetime1">
              <a:rPr lang="zh-CN" altLang="en-US"/>
            </a:fld>
            <a:endParaRPr lang="zh-CN" altLang="en-US" sz="162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43DE40-2011-4D8E-9BAE-8EF8BA5A20CE}" type="slidenum">
              <a:rPr lang="zh-CN" altLang="en-US"/>
            </a:fld>
            <a:endParaRPr lang="zh-CN" altLang="en-US" sz="162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768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058"/>
            <a:ext cx="5486400" cy="3086100"/>
          </a:xfrm>
        </p:spPr>
        <p:txBody>
          <a:bodyPr/>
          <a:lstStyle>
            <a:lvl1pPr marL="0" indent="0">
              <a:buNone/>
              <a:defRPr sz="2880"/>
            </a:lvl1pPr>
            <a:lvl2pPr marL="411480" indent="0">
              <a:buNone/>
              <a:defRPr sz="2520"/>
            </a:lvl2pPr>
            <a:lvl3pPr marL="822960" indent="0">
              <a:buNone/>
              <a:defRPr sz="2160"/>
            </a:lvl3pPr>
            <a:lvl4pPr marL="1234440" indent="0">
              <a:buNone/>
              <a:defRPr sz="1800"/>
            </a:lvl4pPr>
            <a:lvl5pPr marL="1645920" indent="0">
              <a:buNone/>
              <a:defRPr sz="1800"/>
            </a:lvl5pPr>
            <a:lvl6pPr marL="2057400" indent="0">
              <a:buNone/>
              <a:defRPr sz="1800"/>
            </a:lvl6pPr>
            <a:lvl7pPr marL="2468880" indent="0">
              <a:buNone/>
              <a:defRPr sz="1800"/>
            </a:lvl7pPr>
            <a:lvl8pPr marL="2880360" indent="0">
              <a:buNone/>
              <a:defRPr sz="1800"/>
            </a:lvl8pPr>
            <a:lvl9pPr marL="3291840" indent="0">
              <a:buNone/>
              <a:defRPr sz="1800"/>
            </a:lvl9pPr>
          </a:lstStyle>
          <a:p>
            <a:pPr lvl="0"/>
            <a:endParaRPr lang="zh-CN" altLang="en-US" noProof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6218"/>
            <a:ext cx="5486400" cy="602933"/>
          </a:xfrm>
        </p:spPr>
        <p:txBody>
          <a:bodyPr/>
          <a:lstStyle>
            <a:lvl1pPr marL="0" indent="0">
              <a:buNone/>
              <a:defRPr sz="1260"/>
            </a:lvl1pPr>
            <a:lvl2pPr marL="411480" indent="0">
              <a:buNone/>
              <a:defRPr sz="1080"/>
            </a:lvl2pPr>
            <a:lvl3pPr marL="822960" indent="0">
              <a:buNone/>
              <a:defRPr sz="900"/>
            </a:lvl3pPr>
            <a:lvl4pPr marL="1234440" indent="0">
              <a:buNone/>
              <a:defRPr sz="810"/>
            </a:lvl4pPr>
            <a:lvl5pPr marL="1645920" indent="0">
              <a:buNone/>
              <a:defRPr sz="810"/>
            </a:lvl5pPr>
            <a:lvl6pPr marL="2057400" indent="0">
              <a:buNone/>
              <a:defRPr sz="810"/>
            </a:lvl6pPr>
            <a:lvl7pPr marL="2468880" indent="0">
              <a:buNone/>
              <a:defRPr sz="810"/>
            </a:lvl7pPr>
            <a:lvl8pPr marL="2880360" indent="0">
              <a:buNone/>
              <a:defRPr sz="810"/>
            </a:lvl8pPr>
            <a:lvl9pPr marL="3291840" indent="0">
              <a:buNone/>
              <a:defRPr sz="81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213EE8-76F8-4B28-9298-A2AC618052EC}" type="datetime1">
              <a:rPr lang="zh-CN" altLang="en-US"/>
            </a:fld>
            <a:endParaRPr lang="zh-CN" altLang="en-US" sz="162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AA5900-261A-4F28-87A7-4FABBD142014}" type="slidenum">
              <a:rPr lang="zh-CN" altLang="en-US"/>
            </a:fld>
            <a:endParaRPr lang="zh-CN" altLang="en-US" sz="162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04BB2E-663F-4004-8F81-37648AD62863}" type="datetime1">
              <a:rPr lang="zh-CN" altLang="en-US"/>
            </a:fld>
            <a:endParaRPr lang="zh-CN" altLang="en-US" sz="162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996D2B-C18F-42F5-B87D-216423A5AABE}" type="slidenum">
              <a:rPr lang="zh-CN" altLang="en-US"/>
            </a:fld>
            <a:endParaRPr lang="zh-CN" altLang="en-US" sz="162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740"/>
            <a:ext cx="2057400" cy="438912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740"/>
            <a:ext cx="6019800" cy="438912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4D67C-8645-4D19-9ADF-231639189AA3}" type="datetime1">
              <a:rPr lang="zh-CN" altLang="en-US"/>
            </a:fld>
            <a:endParaRPr lang="zh-CN" altLang="en-US" sz="162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EFB8D4-0EAD-4382-9E2D-8BA78AFCDB13}" type="slidenum">
              <a:rPr lang="zh-CN" altLang="en-US"/>
            </a:fld>
            <a:endParaRPr lang="zh-CN" altLang="en-US" sz="162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740"/>
            <a:ext cx="8229600" cy="85725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9221F-2391-4387-953D-53DB0C4688DC}" type="datetime1">
              <a:rPr lang="zh-CN" altLang="en-US"/>
            </a:fld>
            <a:endParaRPr lang="zh-CN" altLang="en-US" sz="162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160293-CC88-4742-9F7F-82BB61443054}" type="slidenum">
              <a:rPr lang="zh-CN" altLang="en-US"/>
            </a:fld>
            <a:endParaRPr lang="zh-CN" altLang="en-US" sz="162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E7DF0-E827-4660-849F-190C3EAA56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31012-5EF5-4052-A972-BEE07F1BE4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E7DF0-E827-4660-849F-190C3EAA56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31012-5EF5-4052-A972-BEE07F1BE4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E7DF0-E827-4660-849F-190C3EAA56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31012-5EF5-4052-A972-BEE07F1BE4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E7DF0-E827-4660-849F-190C3EAA56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31012-5EF5-4052-A972-BEE07F1BE4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740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71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71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 spd="slow" advTm="4000">
    <p:comb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E7DF0-E827-4660-849F-190C3EAA56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31012-5EF5-4052-A972-BEE07F1BE4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E7DF0-E827-4660-849F-190C3EAA56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31012-5EF5-4052-A972-BEE07F1BE4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E7DF0-E827-4660-849F-190C3EAA56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31012-5EF5-4052-A972-BEE07F1BE4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E7DF0-E827-4660-849F-190C3EAA56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31012-5EF5-4052-A972-BEE07F1BE4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E7DF0-E827-4660-849F-190C3EAA56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31012-5EF5-4052-A972-BEE07F1BE4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E7DF0-E827-4660-849F-190C3EAA56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31012-5EF5-4052-A972-BEE07F1BE4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E7DF0-E827-4660-849F-190C3EAA56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31012-5EF5-4052-A972-BEE07F1BE4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61AA2-E278-4EDC-B29C-723577DF3E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483A0-14C9-4072-AB40-55F5A9BF45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61AA2-E278-4EDC-B29C-723577DF3E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483A0-14C9-4072-AB40-55F5A9BF45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61AA2-E278-4EDC-B29C-723577DF3E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483A0-14C9-4072-AB40-55F5A9BF45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740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573"/>
            <a:ext cx="4040188" cy="48006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633"/>
            <a:ext cx="4040188" cy="296322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573"/>
            <a:ext cx="4041775" cy="48006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633"/>
            <a:ext cx="4041775" cy="296322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 spd="slow" advTm="4000">
    <p:comb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61AA2-E278-4EDC-B29C-723577DF3E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483A0-14C9-4072-AB40-55F5A9BF45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61AA2-E278-4EDC-B29C-723577DF3E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483A0-14C9-4072-AB40-55F5A9BF45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61AA2-E278-4EDC-B29C-723577DF3E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483A0-14C9-4072-AB40-55F5A9BF45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61AA2-E278-4EDC-B29C-723577DF3E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483A0-14C9-4072-AB40-55F5A9BF45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61AA2-E278-4EDC-B29C-723577DF3E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483A0-14C9-4072-AB40-55F5A9BF45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61AA2-E278-4EDC-B29C-723577DF3E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483A0-14C9-4072-AB40-55F5A9BF45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61AA2-E278-4EDC-B29C-723577DF3E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483A0-14C9-4072-AB40-55F5A9BF45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61AA2-E278-4EDC-B29C-723577DF3E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483A0-14C9-4072-AB40-55F5A9BF45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eam Wor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/>
          </p:cNvSpPr>
          <p:nvPr>
            <p:ph type="pic" sz="quarter" idx="10"/>
          </p:nvPr>
        </p:nvSpPr>
        <p:spPr>
          <a:xfrm>
            <a:off x="528152" y="1268157"/>
            <a:ext cx="1371600" cy="13716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800"/>
            </a:lvl1pPr>
          </a:lstStyle>
          <a:p>
            <a:endParaRPr lang="en-US" dirty="0"/>
          </a:p>
        </p:txBody>
      </p:sp>
      <p:sp>
        <p:nvSpPr>
          <p:cNvPr id="29" name="Picture Placeholder 27"/>
          <p:cNvSpPr>
            <a:spLocks noGrp="1"/>
          </p:cNvSpPr>
          <p:nvPr>
            <p:ph type="pic" sz="quarter" idx="11"/>
          </p:nvPr>
        </p:nvSpPr>
        <p:spPr>
          <a:xfrm>
            <a:off x="2187873" y="1268157"/>
            <a:ext cx="1371600" cy="13716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800"/>
            </a:lvl1pPr>
          </a:lstStyle>
          <a:p>
            <a:endParaRPr lang="en-US" dirty="0"/>
          </a:p>
        </p:txBody>
      </p:sp>
      <p:sp>
        <p:nvSpPr>
          <p:cNvPr id="30" name="Picture Placeholder 27"/>
          <p:cNvSpPr>
            <a:spLocks noGrp="1"/>
          </p:cNvSpPr>
          <p:nvPr>
            <p:ph type="pic" sz="quarter" idx="12"/>
          </p:nvPr>
        </p:nvSpPr>
        <p:spPr>
          <a:xfrm>
            <a:off x="3867152" y="1256371"/>
            <a:ext cx="1371600" cy="13716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800"/>
            </a:lvl1pPr>
          </a:lstStyle>
          <a:p>
            <a:endParaRPr lang="en-US" dirty="0"/>
          </a:p>
        </p:txBody>
      </p:sp>
      <p:sp>
        <p:nvSpPr>
          <p:cNvPr id="31" name="Picture Placeholder 27"/>
          <p:cNvSpPr>
            <a:spLocks noGrp="1"/>
          </p:cNvSpPr>
          <p:nvPr>
            <p:ph type="pic" sz="quarter" idx="13"/>
          </p:nvPr>
        </p:nvSpPr>
        <p:spPr>
          <a:xfrm>
            <a:off x="5545595" y="1262264"/>
            <a:ext cx="1371600" cy="13716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800"/>
            </a:lvl1pPr>
          </a:lstStyle>
          <a:p>
            <a:endParaRPr lang="en-US" dirty="0"/>
          </a:p>
        </p:txBody>
      </p:sp>
      <p:sp>
        <p:nvSpPr>
          <p:cNvPr id="32" name="Picture Placeholder 27"/>
          <p:cNvSpPr>
            <a:spLocks noGrp="1"/>
          </p:cNvSpPr>
          <p:nvPr>
            <p:ph type="pic" sz="quarter" idx="14"/>
          </p:nvPr>
        </p:nvSpPr>
        <p:spPr>
          <a:xfrm>
            <a:off x="7223199" y="1268157"/>
            <a:ext cx="1371600" cy="13716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800"/>
            </a:lvl1pPr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740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 advTm="4000">
    <p:comb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2BA8B-3A8D-4247-BE93-886EE60A1E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472A1-99F8-42A4-ACC4-5B2015B57C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2BA8B-3A8D-4247-BE93-886EE60A1E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472A1-99F8-42A4-ACC4-5B2015B57C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2BA8B-3A8D-4247-BE93-886EE60A1E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472A1-99F8-42A4-ACC4-5B2015B57C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2BA8B-3A8D-4247-BE93-886EE60A1E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472A1-99F8-42A4-ACC4-5B2015B57C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2BA8B-3A8D-4247-BE93-886EE60A1E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472A1-99F8-42A4-ACC4-5B2015B57C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2BA8B-3A8D-4247-BE93-886EE60A1E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472A1-99F8-42A4-ACC4-5B2015B57C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2BA8B-3A8D-4247-BE93-886EE60A1E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472A1-99F8-42A4-ACC4-5B2015B57C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2BA8B-3A8D-4247-BE93-886EE60A1E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472A1-99F8-42A4-ACC4-5B2015B57C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2BA8B-3A8D-4247-BE93-886EE60A1E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472A1-99F8-42A4-ACC4-5B2015B57C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2BA8B-3A8D-4247-BE93-886EE60A1E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472A1-99F8-42A4-ACC4-5B2015B57C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4000">
    <p:comb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2BA8B-3A8D-4247-BE93-886EE60A1E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472A1-99F8-42A4-ACC4-5B2015B57C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4000">
    <p:comb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312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312"/>
            <a:ext cx="5111750" cy="439054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5849"/>
            <a:ext cx="3008313" cy="351901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 spd="slow" advTm="4000">
    <p:comb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4" Type="http://schemas.openxmlformats.org/officeDocument/2006/relationships/theme" Target="../theme/theme3.xml"/><Relationship Id="rId13" Type="http://schemas.openxmlformats.org/officeDocument/2006/relationships/image" Target="../media/image3.jpeg"/><Relationship Id="rId12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5.xml"/><Relationship Id="rId8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2.xml"/><Relationship Id="rId5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5" Type="http://schemas.openxmlformats.org/officeDocument/2006/relationships/theme" Target="../theme/theme5.xml"/><Relationship Id="rId14" Type="http://schemas.openxmlformats.org/officeDocument/2006/relationships/image" Target="../media/image4.jpeg"/><Relationship Id="rId13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56.xml"/><Relationship Id="rId1" Type="http://schemas.openxmlformats.org/officeDocument/2006/relationships/slideLayout" Target="../slideLayouts/slideLayout47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8.xml"/><Relationship Id="rId8" Type="http://schemas.openxmlformats.org/officeDocument/2006/relationships/slideLayout" Target="../slideLayouts/slideLayout67.xml"/><Relationship Id="rId7" Type="http://schemas.openxmlformats.org/officeDocument/2006/relationships/slideLayout" Target="../slideLayouts/slideLayout66.xml"/><Relationship Id="rId6" Type="http://schemas.openxmlformats.org/officeDocument/2006/relationships/slideLayout" Target="../slideLayouts/slideLayout65.xml"/><Relationship Id="rId5" Type="http://schemas.openxmlformats.org/officeDocument/2006/relationships/slideLayout" Target="../slideLayouts/slideLayout64.xml"/><Relationship Id="rId4" Type="http://schemas.openxmlformats.org/officeDocument/2006/relationships/slideLayout" Target="../slideLayouts/slideLayout63.xml"/><Relationship Id="rId3" Type="http://schemas.openxmlformats.org/officeDocument/2006/relationships/slideLayout" Target="../slideLayouts/slideLayout62.xml"/><Relationship Id="rId2" Type="http://schemas.openxmlformats.org/officeDocument/2006/relationships/slideLayout" Target="../slideLayouts/slideLayout61.xml"/><Relationship Id="rId12" Type="http://schemas.openxmlformats.org/officeDocument/2006/relationships/theme" Target="../theme/theme6.xml"/><Relationship Id="rId11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 advTm="4000">
    <p:comb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微软雅黑" panose="020B0503020204020204" pitchFamily="34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微软雅黑" panose="020B0503020204020204" pitchFamily="34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微软雅黑" panose="020B0503020204020204" pitchFamily="34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微软雅黑" panose="020B0503020204020204" pitchFamily="34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Char char="•"/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189F00-226C-41D2-AAE7-A691F84FAF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047BCB-5E30-4250-B37B-F1D54CC786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5740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>
                <a:sym typeface="Calibri" panose="020F0502020204030204" pitchFamily="34" charset="0"/>
              </a:rPr>
              <a:t>单击此处编辑母版标题样式</a:t>
            </a:r>
            <a:endParaRPr lang="zh-CN" altLang="zh-CN">
              <a:sym typeface="Calibri" panose="020F0502020204030204" pitchFamily="34" charset="0"/>
            </a:endParaRP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>
                <a:sym typeface="Calibri" panose="020F0502020204030204" pitchFamily="34" charset="0"/>
              </a:rPr>
              <a:t>单击此处编辑母版文本样式</a:t>
            </a:r>
            <a:endParaRPr lang="zh-CN" altLang="zh-CN">
              <a:sym typeface="Calibri" panose="020F0502020204030204" pitchFamily="34" charset="0"/>
            </a:endParaRPr>
          </a:p>
          <a:p>
            <a:pPr lvl="1"/>
            <a:r>
              <a:rPr lang="zh-CN" altLang="zh-CN">
                <a:sym typeface="Calibri" panose="020F0502020204030204" pitchFamily="34" charset="0"/>
              </a:rPr>
              <a:t>第二级</a:t>
            </a:r>
            <a:endParaRPr lang="zh-CN" altLang="zh-CN">
              <a:sym typeface="Calibri" panose="020F0502020204030204" pitchFamily="34" charset="0"/>
            </a:endParaRPr>
          </a:p>
          <a:p>
            <a:pPr lvl="2"/>
            <a:r>
              <a:rPr lang="zh-CN" altLang="zh-CN">
                <a:sym typeface="Calibri" panose="020F0502020204030204" pitchFamily="34" charset="0"/>
              </a:rPr>
              <a:t>第三级</a:t>
            </a:r>
            <a:endParaRPr lang="zh-CN" altLang="zh-CN">
              <a:sym typeface="Calibri" panose="020F0502020204030204" pitchFamily="34" charset="0"/>
            </a:endParaRPr>
          </a:p>
          <a:p>
            <a:pPr lvl="3"/>
            <a:r>
              <a:rPr lang="zh-CN" altLang="zh-CN">
                <a:sym typeface="Calibri" panose="020F0502020204030204" pitchFamily="34" charset="0"/>
              </a:rPr>
              <a:t>第四级</a:t>
            </a:r>
            <a:endParaRPr lang="zh-CN" altLang="zh-CN">
              <a:sym typeface="Calibri" panose="020F0502020204030204" pitchFamily="34" charset="0"/>
            </a:endParaRPr>
          </a:p>
          <a:p>
            <a:pPr lvl="4"/>
            <a:r>
              <a:rPr lang="zh-CN" altLang="zh-CN">
                <a:sym typeface="Calibri" panose="020F0502020204030204" pitchFamily="34" charset="0"/>
              </a:rPr>
              <a:t>第五级</a:t>
            </a:r>
            <a:endParaRPr lang="zh-CN" altLang="zh-CN">
              <a:sym typeface="Calibri" panose="020F0502020204030204" pitchFamily="34" charset="0"/>
            </a:endParaRP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739"/>
            <a:ext cx="2133600" cy="272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 sz="1080" smtClean="0">
                <a:solidFill>
                  <a:srgbClr val="8A8A8A"/>
                </a:solidFill>
              </a:defRPr>
            </a:lvl1pPr>
          </a:lstStyle>
          <a:p>
            <a:pPr>
              <a:defRPr/>
            </a:pPr>
            <a:fld id="{2D5A20E9-3F22-48AF-AFD5-652290B8111F}" type="datetime1">
              <a:rPr lang="zh-CN" altLang="en-US"/>
            </a:fld>
            <a:endParaRPr lang="zh-CN" altLang="en-US" sz="162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739"/>
            <a:ext cx="2895600" cy="272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080" smtClean="0">
                <a:solidFill>
                  <a:srgbClr val="8A8A8A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739"/>
            <a:ext cx="2133600" cy="272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080">
                <a:solidFill>
                  <a:srgbClr val="8A8A8A"/>
                </a:solidFill>
              </a:defRPr>
            </a:lvl1pPr>
          </a:lstStyle>
          <a:p>
            <a:fld id="{8572FA9F-36EE-450D-9A5C-81D2E153291D}" type="slidenum">
              <a:rPr lang="zh-CN" altLang="en-US"/>
            </a:fld>
            <a:endParaRPr lang="zh-CN" altLang="en-US" sz="162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hf sldNum="0" hdr="0" ftr="0"/>
  <p:txStyles>
    <p:titleStyle>
      <a:lvl1pPr marL="822960" indent="-822960"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822960" indent="-822960"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822960" indent="-822960"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822960" indent="-822960"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822960" indent="-822960"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234440" indent="-822960" algn="ctr" rtl="0" fontAlgn="base"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645920" indent="-822960" algn="ctr" rtl="0" fontAlgn="base"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057400" indent="-822960" algn="ctr" rtl="0" fontAlgn="base"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468880" indent="-822960" algn="ctr" rtl="0" fontAlgn="base"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08610" indent="-30861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8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68655" indent="-2571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52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028700" indent="-20574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440180" indent="-20574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851660" indent="-20574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263140" indent="-20574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674620" indent="-20574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086100" indent="-20574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497580" indent="-20574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7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FE7DF0-E827-4660-849F-190C3EAA56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A31012-5EF5-4052-A972-BEE07F1BE46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761AA2-E278-4EDC-B29C-723577DF3E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F483A0-14C9-4072-AB40-55F5A9BF456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12BA8B-3A8D-4247-BE93-886EE60A1E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2472A1-99F8-42A4-ACC4-5B2015B57C8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GIF"/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image" Target="../media/image32.png"/><Relationship Id="rId1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6.xml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1.jpeg"/><Relationship Id="rId1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60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0.xml"/><Relationship Id="rId5" Type="http://schemas.openxmlformats.org/officeDocument/2006/relationships/image" Target="../media/image32.png"/><Relationship Id="rId4" Type="http://schemas.openxmlformats.org/officeDocument/2006/relationships/image" Target="../media/image40.jpe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0.xml"/><Relationship Id="rId6" Type="http://schemas.openxmlformats.org/officeDocument/2006/relationships/image" Target="../media/image42.emf"/><Relationship Id="rId5" Type="http://schemas.openxmlformats.org/officeDocument/2006/relationships/image" Target="../media/image41.jpeg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7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tags" Target="../tags/tag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1" Type="http://schemas.openxmlformats.org/officeDocument/2006/relationships/slideLayout" Target="../slideLayouts/slideLayout14.xml"/><Relationship Id="rId10" Type="http://schemas.openxmlformats.org/officeDocument/2006/relationships/tags" Target="../tags/tag7.xml"/><Relationship Id="rId1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8.xml"/><Relationship Id="rId7" Type="http://schemas.openxmlformats.org/officeDocument/2006/relationships/image" Target="../media/image8.GIF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47.png"/><Relationship Id="rId3" Type="http://schemas.microsoft.com/office/2007/relationships/hdphoto" Target="../media/hdphoto1.wdp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0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60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60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60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print">
            <a:grayscl/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78" t="20462"/>
          <a:stretch>
            <a:fillRect/>
          </a:stretch>
        </p:blipFill>
        <p:spPr>
          <a:xfrm>
            <a:off x="0" y="0"/>
            <a:ext cx="4422140" cy="3018790"/>
          </a:xfrm>
          <a:prstGeom prst="rect">
            <a:avLst/>
          </a:prstGeom>
        </p:spPr>
      </p:pic>
      <p:pic>
        <p:nvPicPr>
          <p:cNvPr id="22" name="Picture 158" descr="200712419435657_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44575" y="3487738"/>
            <a:ext cx="504825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59" descr="10004015438746072987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9145588" y="3640138"/>
            <a:ext cx="992187" cy="992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60" descr="200712419435657_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10364788" y="2343150"/>
            <a:ext cx="5334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85651" y="36195"/>
            <a:ext cx="2279650" cy="23069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570233" y="1729770"/>
            <a:ext cx="6365845" cy="1015663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6000" b="1" i="0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叶根友毛笔行书简体" panose="02010601030101010101" charset="-122"/>
                <a:ea typeface="叶根友毛笔行书简体" panose="02010601030101010101" charset="-122"/>
                <a:sym typeface="+mn-ea"/>
              </a:rPr>
              <a:t>人物传记阅读指导</a:t>
            </a:r>
            <a:endParaRPr lang="zh-CN" altLang="en-US" sz="6000" b="1" i="0" dirty="0">
              <a:ln w="10160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叶根友毛笔行书简体" panose="02010601030101010101" charset="-122"/>
              <a:ea typeface="叶根友毛笔行书简体" panose="0201060103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16918" y="1253568"/>
            <a:ext cx="5280613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i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叶根友毛笔行书简体" panose="02010601030101010101" charset="-122"/>
                <a:ea typeface="叶根友毛笔行书简体" panose="02010601030101010101" charset="-122"/>
                <a:sym typeface="+mn-ea"/>
              </a:rPr>
              <a:t>高考复习实用类文本阅读</a:t>
            </a:r>
            <a:endParaRPr lang="zh-CN" altLang="en-US" sz="3600" b="1" i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叶根友毛笔行书简体" panose="02010601030101010101" charset="-122"/>
              <a:ea typeface="叶根友毛笔行书简体" panose="0201060103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0" y="1509395"/>
            <a:ext cx="2462828" cy="34880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14:rippl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93827E-7 C 0.05104 -0.0216 0.09375 -0.08704 0.14878 -0.10772 C 0.20434 -0.12778 0.25677 -0.12562 0.33281 -0.12346 C 0.4092 -0.1213 0.51406 -0.08611 0.60642 -0.09506 C 0.69896 -0.10401 0.80243 -0.18148 0.88698 -0.17716 C 0.97135 -0.17284 1.06684 -0.09197 1.11423 -0.06975 " pathEditMode="relative" rAng="0" ptsTypes="aaaaaa">
                                      <p:cBhvr>
                                        <p:cTn id="6" dur="4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712" y="-907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3162 0.084994 C 0.026952 0.068944 -0.048048 0.006604 -0.105348 -0.011296 C -0.162638 -0.029196 -0.217498 -0.024266 -0.290408 -0.022406 C -0.363328 -0.020556 -0.472358 -0.023026 -0.542668 -0.000186 C -0.613158 0.022654 -0.636418 0.076974 -0.713498 0.114624 C -0.790588 0.152284 -0.944408 0.202594 -1.005168 0.225734 " pathEditMode="relative" rAng="0" ptsTypes="aaaaaa">
                                      <p:cBhvr>
                                        <p:cTn id="8" dur="49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9" y="1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3850 -0.036607 C -0.181940 -0.028577 -0.229860 -0.020247 -0.281250 -0.018697 C -0.332810 -0.017157 -0.390450 -0.027037 -0.442880 -0.027037 C -0.495140 -0.026727 -0.550000 -0.016537 -0.594790 -0.018087 C -0.639580 -0.019627 -0.675870 -0.027657 -0.711810 -0.035677 " pathEditMode="relative" rAng="0" ptsTypes="aaaaA">
                                      <p:cBhvr>
                                        <p:cTn id="10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8" y="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390730" y="2396856"/>
            <a:ext cx="1413622" cy="1347203"/>
            <a:chOff x="2879678" y="2429301"/>
            <a:chExt cx="1440000" cy="1440000"/>
          </a:xfrm>
        </p:grpSpPr>
        <p:sp>
          <p:nvSpPr>
            <p:cNvPr id="14" name="矩形 13"/>
            <p:cNvSpPr/>
            <p:nvPr/>
          </p:nvSpPr>
          <p:spPr>
            <a:xfrm>
              <a:off x="2879678" y="2429301"/>
              <a:ext cx="1440000" cy="1440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350" i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2879678" y="2429301"/>
              <a:ext cx="1440000" cy="1440000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2879678" y="2429301"/>
              <a:ext cx="1440000" cy="1440000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3599678" y="2429301"/>
              <a:ext cx="0" cy="1440000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879678" y="3149301"/>
              <a:ext cx="1425036" cy="5452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2"/>
          <p:cNvSpPr txBox="1"/>
          <p:nvPr/>
        </p:nvSpPr>
        <p:spPr>
          <a:xfrm>
            <a:off x="4631045" y="2175297"/>
            <a:ext cx="932991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9600" b="1" i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F</a:t>
            </a:r>
            <a:endParaRPr lang="zh-CN" altLang="en-US" sz="9600" b="1" i="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093081" y="3392138"/>
            <a:ext cx="1018712" cy="465565"/>
            <a:chOff x="831851" y="1143000"/>
            <a:chExt cx="2768600" cy="1262063"/>
          </a:xfrm>
          <a:solidFill>
            <a:schemeClr val="tx1"/>
          </a:solidFill>
        </p:grpSpPr>
        <p:sp>
          <p:nvSpPr>
            <p:cNvPr id="20" name="Freeform 5"/>
            <p:cNvSpPr/>
            <p:nvPr/>
          </p:nvSpPr>
          <p:spPr bwMode="auto">
            <a:xfrm>
              <a:off x="936626" y="1143000"/>
              <a:ext cx="2663825" cy="1262063"/>
            </a:xfrm>
            <a:custGeom>
              <a:avLst/>
              <a:gdLst>
                <a:gd name="T0" fmla="*/ 99 w 179"/>
                <a:gd name="T1" fmla="*/ 37 h 83"/>
                <a:gd name="T2" fmla="*/ 124 w 179"/>
                <a:gd name="T3" fmla="*/ 39 h 83"/>
                <a:gd name="T4" fmla="*/ 133 w 179"/>
                <a:gd name="T5" fmla="*/ 51 h 83"/>
                <a:gd name="T6" fmla="*/ 121 w 179"/>
                <a:gd name="T7" fmla="*/ 57 h 83"/>
                <a:gd name="T8" fmla="*/ 80 w 179"/>
                <a:gd name="T9" fmla="*/ 76 h 83"/>
                <a:gd name="T10" fmla="*/ 122 w 179"/>
                <a:gd name="T11" fmla="*/ 68 h 83"/>
                <a:gd name="T12" fmla="*/ 142 w 179"/>
                <a:gd name="T13" fmla="*/ 59 h 83"/>
                <a:gd name="T14" fmla="*/ 154 w 179"/>
                <a:gd name="T15" fmla="*/ 72 h 83"/>
                <a:gd name="T16" fmla="*/ 142 w 179"/>
                <a:gd name="T17" fmla="*/ 70 h 83"/>
                <a:gd name="T18" fmla="*/ 158 w 179"/>
                <a:gd name="T19" fmla="*/ 82 h 83"/>
                <a:gd name="T20" fmla="*/ 168 w 179"/>
                <a:gd name="T21" fmla="*/ 61 h 83"/>
                <a:gd name="T22" fmla="*/ 157 w 179"/>
                <a:gd name="T23" fmla="*/ 46 h 83"/>
                <a:gd name="T24" fmla="*/ 145 w 179"/>
                <a:gd name="T25" fmla="*/ 49 h 83"/>
                <a:gd name="T26" fmla="*/ 134 w 179"/>
                <a:gd name="T27" fmla="*/ 41 h 83"/>
                <a:gd name="T28" fmla="*/ 145 w 179"/>
                <a:gd name="T29" fmla="*/ 34 h 83"/>
                <a:gd name="T30" fmla="*/ 136 w 179"/>
                <a:gd name="T31" fmla="*/ 41 h 83"/>
                <a:gd name="T32" fmla="*/ 153 w 179"/>
                <a:gd name="T33" fmla="*/ 44 h 83"/>
                <a:gd name="T34" fmla="*/ 146 w 179"/>
                <a:gd name="T35" fmla="*/ 29 h 83"/>
                <a:gd name="T36" fmla="*/ 130 w 179"/>
                <a:gd name="T37" fmla="*/ 16 h 83"/>
                <a:gd name="T38" fmla="*/ 102 w 179"/>
                <a:gd name="T39" fmla="*/ 11 h 83"/>
                <a:gd name="T40" fmla="*/ 86 w 179"/>
                <a:gd name="T41" fmla="*/ 17 h 83"/>
                <a:gd name="T42" fmla="*/ 94 w 179"/>
                <a:gd name="T43" fmla="*/ 30 h 83"/>
                <a:gd name="T44" fmla="*/ 95 w 179"/>
                <a:gd name="T45" fmla="*/ 18 h 83"/>
                <a:gd name="T46" fmla="*/ 101 w 179"/>
                <a:gd name="T47" fmla="*/ 28 h 83"/>
                <a:gd name="T48" fmla="*/ 92 w 179"/>
                <a:gd name="T49" fmla="*/ 32 h 83"/>
                <a:gd name="T50" fmla="*/ 84 w 179"/>
                <a:gd name="T51" fmla="*/ 22 h 83"/>
                <a:gd name="T52" fmla="*/ 72 w 179"/>
                <a:gd name="T53" fmla="*/ 19 h 83"/>
                <a:gd name="T54" fmla="*/ 58 w 179"/>
                <a:gd name="T55" fmla="*/ 32 h 83"/>
                <a:gd name="T56" fmla="*/ 51 w 179"/>
                <a:gd name="T57" fmla="*/ 47 h 83"/>
                <a:gd name="T58" fmla="*/ 65 w 179"/>
                <a:gd name="T59" fmla="*/ 45 h 83"/>
                <a:gd name="T60" fmla="*/ 58 w 179"/>
                <a:gd name="T61" fmla="*/ 39 h 83"/>
                <a:gd name="T62" fmla="*/ 56 w 179"/>
                <a:gd name="T63" fmla="*/ 44 h 83"/>
                <a:gd name="T64" fmla="*/ 57 w 179"/>
                <a:gd name="T65" fmla="*/ 37 h 83"/>
                <a:gd name="T66" fmla="*/ 68 w 179"/>
                <a:gd name="T67" fmla="*/ 43 h 83"/>
                <a:gd name="T68" fmla="*/ 59 w 179"/>
                <a:gd name="T69" fmla="*/ 52 h 83"/>
                <a:gd name="T70" fmla="*/ 42 w 179"/>
                <a:gd name="T71" fmla="*/ 44 h 83"/>
                <a:gd name="T72" fmla="*/ 18 w 179"/>
                <a:gd name="T73" fmla="*/ 48 h 83"/>
                <a:gd name="T74" fmla="*/ 0 w 179"/>
                <a:gd name="T75" fmla="*/ 58 h 83"/>
                <a:gd name="T76" fmla="*/ 31 w 179"/>
                <a:gd name="T77" fmla="*/ 48 h 83"/>
                <a:gd name="T78" fmla="*/ 51 w 179"/>
                <a:gd name="T79" fmla="*/ 56 h 83"/>
                <a:gd name="T80" fmla="*/ 83 w 179"/>
                <a:gd name="T81" fmla="*/ 58 h 83"/>
                <a:gd name="T82" fmla="*/ 83 w 179"/>
                <a:gd name="T83" fmla="*/ 39 h 83"/>
                <a:gd name="T84" fmla="*/ 99 w 179"/>
                <a:gd name="T85" fmla="*/ 3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9" h="83">
                  <a:moveTo>
                    <a:pt x="99" y="37"/>
                  </a:moveTo>
                  <a:cubicBezTo>
                    <a:pt x="104" y="25"/>
                    <a:pt x="122" y="29"/>
                    <a:pt x="124" y="39"/>
                  </a:cubicBezTo>
                  <a:cubicBezTo>
                    <a:pt x="131" y="40"/>
                    <a:pt x="133" y="47"/>
                    <a:pt x="133" y="51"/>
                  </a:cubicBezTo>
                  <a:cubicBezTo>
                    <a:pt x="132" y="56"/>
                    <a:pt x="126" y="60"/>
                    <a:pt x="121" y="57"/>
                  </a:cubicBezTo>
                  <a:cubicBezTo>
                    <a:pt x="113" y="73"/>
                    <a:pt x="100" y="76"/>
                    <a:pt x="80" y="76"/>
                  </a:cubicBezTo>
                  <a:cubicBezTo>
                    <a:pt x="104" y="81"/>
                    <a:pt x="113" y="77"/>
                    <a:pt x="122" y="68"/>
                  </a:cubicBezTo>
                  <a:cubicBezTo>
                    <a:pt x="128" y="62"/>
                    <a:pt x="137" y="59"/>
                    <a:pt x="142" y="59"/>
                  </a:cubicBezTo>
                  <a:cubicBezTo>
                    <a:pt x="152" y="60"/>
                    <a:pt x="160" y="65"/>
                    <a:pt x="154" y="72"/>
                  </a:cubicBezTo>
                  <a:cubicBezTo>
                    <a:pt x="158" y="61"/>
                    <a:pt x="143" y="62"/>
                    <a:pt x="142" y="70"/>
                  </a:cubicBezTo>
                  <a:cubicBezTo>
                    <a:pt x="141" y="78"/>
                    <a:pt x="149" y="83"/>
                    <a:pt x="158" y="82"/>
                  </a:cubicBezTo>
                  <a:cubicBezTo>
                    <a:pt x="170" y="81"/>
                    <a:pt x="171" y="66"/>
                    <a:pt x="168" y="61"/>
                  </a:cubicBezTo>
                  <a:cubicBezTo>
                    <a:pt x="179" y="52"/>
                    <a:pt x="163" y="41"/>
                    <a:pt x="157" y="46"/>
                  </a:cubicBezTo>
                  <a:cubicBezTo>
                    <a:pt x="153" y="50"/>
                    <a:pt x="148" y="50"/>
                    <a:pt x="145" y="49"/>
                  </a:cubicBezTo>
                  <a:cubicBezTo>
                    <a:pt x="140" y="49"/>
                    <a:pt x="134" y="46"/>
                    <a:pt x="134" y="41"/>
                  </a:cubicBezTo>
                  <a:cubicBezTo>
                    <a:pt x="134" y="31"/>
                    <a:pt x="143" y="31"/>
                    <a:pt x="145" y="34"/>
                  </a:cubicBezTo>
                  <a:cubicBezTo>
                    <a:pt x="141" y="33"/>
                    <a:pt x="136" y="35"/>
                    <a:pt x="136" y="41"/>
                  </a:cubicBezTo>
                  <a:cubicBezTo>
                    <a:pt x="136" y="47"/>
                    <a:pt x="150" y="50"/>
                    <a:pt x="153" y="44"/>
                  </a:cubicBezTo>
                  <a:cubicBezTo>
                    <a:pt x="156" y="39"/>
                    <a:pt x="156" y="31"/>
                    <a:pt x="146" y="29"/>
                  </a:cubicBezTo>
                  <a:cubicBezTo>
                    <a:pt x="150" y="22"/>
                    <a:pt x="140" y="12"/>
                    <a:pt x="130" y="16"/>
                  </a:cubicBezTo>
                  <a:cubicBezTo>
                    <a:pt x="127" y="6"/>
                    <a:pt x="111" y="0"/>
                    <a:pt x="102" y="11"/>
                  </a:cubicBezTo>
                  <a:cubicBezTo>
                    <a:pt x="96" y="7"/>
                    <a:pt x="89" y="8"/>
                    <a:pt x="86" y="17"/>
                  </a:cubicBezTo>
                  <a:cubicBezTo>
                    <a:pt x="84" y="25"/>
                    <a:pt x="88" y="30"/>
                    <a:pt x="94" y="30"/>
                  </a:cubicBezTo>
                  <a:cubicBezTo>
                    <a:pt x="99" y="30"/>
                    <a:pt x="104" y="22"/>
                    <a:pt x="95" y="18"/>
                  </a:cubicBezTo>
                  <a:cubicBezTo>
                    <a:pt x="101" y="18"/>
                    <a:pt x="104" y="23"/>
                    <a:pt x="101" y="28"/>
                  </a:cubicBezTo>
                  <a:cubicBezTo>
                    <a:pt x="100" y="30"/>
                    <a:pt x="97" y="33"/>
                    <a:pt x="92" y="32"/>
                  </a:cubicBezTo>
                  <a:cubicBezTo>
                    <a:pt x="86" y="31"/>
                    <a:pt x="84" y="27"/>
                    <a:pt x="84" y="22"/>
                  </a:cubicBezTo>
                  <a:cubicBezTo>
                    <a:pt x="83" y="12"/>
                    <a:pt x="73" y="15"/>
                    <a:pt x="72" y="19"/>
                  </a:cubicBezTo>
                  <a:cubicBezTo>
                    <a:pt x="63" y="15"/>
                    <a:pt x="54" y="21"/>
                    <a:pt x="58" y="32"/>
                  </a:cubicBezTo>
                  <a:cubicBezTo>
                    <a:pt x="48" y="31"/>
                    <a:pt x="44" y="43"/>
                    <a:pt x="51" y="47"/>
                  </a:cubicBezTo>
                  <a:cubicBezTo>
                    <a:pt x="58" y="52"/>
                    <a:pt x="64" y="49"/>
                    <a:pt x="65" y="45"/>
                  </a:cubicBezTo>
                  <a:cubicBezTo>
                    <a:pt x="66" y="39"/>
                    <a:pt x="62" y="37"/>
                    <a:pt x="58" y="39"/>
                  </a:cubicBezTo>
                  <a:cubicBezTo>
                    <a:pt x="56" y="40"/>
                    <a:pt x="55" y="42"/>
                    <a:pt x="56" y="44"/>
                  </a:cubicBezTo>
                  <a:cubicBezTo>
                    <a:pt x="53" y="44"/>
                    <a:pt x="53" y="40"/>
                    <a:pt x="57" y="37"/>
                  </a:cubicBezTo>
                  <a:cubicBezTo>
                    <a:pt x="60" y="34"/>
                    <a:pt x="68" y="38"/>
                    <a:pt x="68" y="43"/>
                  </a:cubicBezTo>
                  <a:cubicBezTo>
                    <a:pt x="68" y="48"/>
                    <a:pt x="65" y="52"/>
                    <a:pt x="59" y="52"/>
                  </a:cubicBezTo>
                  <a:cubicBezTo>
                    <a:pt x="49" y="52"/>
                    <a:pt x="48" y="46"/>
                    <a:pt x="42" y="44"/>
                  </a:cubicBezTo>
                  <a:cubicBezTo>
                    <a:pt x="34" y="41"/>
                    <a:pt x="24" y="41"/>
                    <a:pt x="18" y="48"/>
                  </a:cubicBezTo>
                  <a:cubicBezTo>
                    <a:pt x="13" y="53"/>
                    <a:pt x="7" y="56"/>
                    <a:pt x="0" y="58"/>
                  </a:cubicBezTo>
                  <a:cubicBezTo>
                    <a:pt x="12" y="60"/>
                    <a:pt x="20" y="49"/>
                    <a:pt x="31" y="48"/>
                  </a:cubicBezTo>
                  <a:cubicBezTo>
                    <a:pt x="38" y="47"/>
                    <a:pt x="44" y="50"/>
                    <a:pt x="51" y="56"/>
                  </a:cubicBezTo>
                  <a:cubicBezTo>
                    <a:pt x="59" y="62"/>
                    <a:pt x="71" y="66"/>
                    <a:pt x="83" y="58"/>
                  </a:cubicBezTo>
                  <a:cubicBezTo>
                    <a:pt x="74" y="53"/>
                    <a:pt x="79" y="44"/>
                    <a:pt x="83" y="39"/>
                  </a:cubicBezTo>
                  <a:cubicBezTo>
                    <a:pt x="86" y="36"/>
                    <a:pt x="93" y="33"/>
                    <a:pt x="99" y="37"/>
                  </a:cubicBezTo>
                  <a:close/>
                </a:path>
              </a:pathLst>
            </a:custGeom>
            <a:grpFill/>
            <a:ln w="19050"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350" i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1" name="Freeform 6"/>
            <p:cNvSpPr/>
            <p:nvPr/>
          </p:nvSpPr>
          <p:spPr bwMode="auto">
            <a:xfrm>
              <a:off x="831851" y="1538288"/>
              <a:ext cx="2054225" cy="746125"/>
            </a:xfrm>
            <a:custGeom>
              <a:avLst/>
              <a:gdLst>
                <a:gd name="T0" fmla="*/ 127 w 138"/>
                <a:gd name="T1" fmla="*/ 27 h 49"/>
                <a:gd name="T2" fmla="*/ 136 w 138"/>
                <a:gd name="T3" fmla="*/ 26 h 49"/>
                <a:gd name="T4" fmla="*/ 129 w 138"/>
                <a:gd name="T5" fmla="*/ 15 h 49"/>
                <a:gd name="T6" fmla="*/ 106 w 138"/>
                <a:gd name="T7" fmla="*/ 13 h 49"/>
                <a:gd name="T8" fmla="*/ 88 w 138"/>
                <a:gd name="T9" fmla="*/ 23 h 49"/>
                <a:gd name="T10" fmla="*/ 100 w 138"/>
                <a:gd name="T11" fmla="*/ 30 h 49"/>
                <a:gd name="T12" fmla="*/ 98 w 138"/>
                <a:gd name="T13" fmla="*/ 23 h 49"/>
                <a:gd name="T14" fmla="*/ 94 w 138"/>
                <a:gd name="T15" fmla="*/ 27 h 49"/>
                <a:gd name="T16" fmla="*/ 97 w 138"/>
                <a:gd name="T17" fmla="*/ 20 h 49"/>
                <a:gd name="T18" fmla="*/ 103 w 138"/>
                <a:gd name="T19" fmla="*/ 30 h 49"/>
                <a:gd name="T20" fmla="*/ 91 w 138"/>
                <a:gd name="T21" fmla="*/ 34 h 49"/>
                <a:gd name="T22" fmla="*/ 75 w 138"/>
                <a:gd name="T23" fmla="*/ 39 h 49"/>
                <a:gd name="T24" fmla="*/ 53 w 138"/>
                <a:gd name="T25" fmla="*/ 29 h 49"/>
                <a:gd name="T26" fmla="*/ 30 w 138"/>
                <a:gd name="T27" fmla="*/ 26 h 49"/>
                <a:gd name="T28" fmla="*/ 0 w 138"/>
                <a:gd name="T29" fmla="*/ 33 h 49"/>
                <a:gd name="T30" fmla="*/ 23 w 138"/>
                <a:gd name="T31" fmla="*/ 36 h 49"/>
                <a:gd name="T32" fmla="*/ 42 w 138"/>
                <a:gd name="T33" fmla="*/ 31 h 49"/>
                <a:gd name="T34" fmla="*/ 68 w 138"/>
                <a:gd name="T35" fmla="*/ 45 h 49"/>
                <a:gd name="T36" fmla="*/ 102 w 138"/>
                <a:gd name="T37" fmla="*/ 47 h 49"/>
                <a:gd name="T38" fmla="*/ 127 w 138"/>
                <a:gd name="T39" fmla="*/ 2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8" h="49">
                  <a:moveTo>
                    <a:pt x="127" y="27"/>
                  </a:moveTo>
                  <a:cubicBezTo>
                    <a:pt x="131" y="31"/>
                    <a:pt x="135" y="30"/>
                    <a:pt x="136" y="26"/>
                  </a:cubicBezTo>
                  <a:cubicBezTo>
                    <a:pt x="138" y="22"/>
                    <a:pt x="136" y="16"/>
                    <a:pt x="129" y="15"/>
                  </a:cubicBezTo>
                  <a:cubicBezTo>
                    <a:pt x="129" y="8"/>
                    <a:pt x="114" y="0"/>
                    <a:pt x="106" y="13"/>
                  </a:cubicBezTo>
                  <a:cubicBezTo>
                    <a:pt x="98" y="10"/>
                    <a:pt x="90" y="14"/>
                    <a:pt x="88" y="23"/>
                  </a:cubicBezTo>
                  <a:cubicBezTo>
                    <a:pt x="86" y="30"/>
                    <a:pt x="97" y="35"/>
                    <a:pt x="100" y="30"/>
                  </a:cubicBezTo>
                  <a:cubicBezTo>
                    <a:pt x="102" y="28"/>
                    <a:pt x="102" y="23"/>
                    <a:pt x="98" y="23"/>
                  </a:cubicBezTo>
                  <a:cubicBezTo>
                    <a:pt x="96" y="22"/>
                    <a:pt x="93" y="24"/>
                    <a:pt x="94" y="27"/>
                  </a:cubicBezTo>
                  <a:cubicBezTo>
                    <a:pt x="92" y="26"/>
                    <a:pt x="94" y="20"/>
                    <a:pt x="97" y="20"/>
                  </a:cubicBezTo>
                  <a:cubicBezTo>
                    <a:pt x="102" y="19"/>
                    <a:pt x="105" y="26"/>
                    <a:pt x="103" y="30"/>
                  </a:cubicBezTo>
                  <a:cubicBezTo>
                    <a:pt x="101" y="35"/>
                    <a:pt x="97" y="36"/>
                    <a:pt x="91" y="34"/>
                  </a:cubicBezTo>
                  <a:cubicBezTo>
                    <a:pt x="86" y="37"/>
                    <a:pt x="82" y="39"/>
                    <a:pt x="75" y="39"/>
                  </a:cubicBezTo>
                  <a:cubicBezTo>
                    <a:pt x="64" y="38"/>
                    <a:pt x="60" y="35"/>
                    <a:pt x="53" y="29"/>
                  </a:cubicBezTo>
                  <a:cubicBezTo>
                    <a:pt x="44" y="22"/>
                    <a:pt x="35" y="23"/>
                    <a:pt x="30" y="26"/>
                  </a:cubicBezTo>
                  <a:cubicBezTo>
                    <a:pt x="23" y="31"/>
                    <a:pt x="15" y="37"/>
                    <a:pt x="0" y="33"/>
                  </a:cubicBezTo>
                  <a:cubicBezTo>
                    <a:pt x="8" y="37"/>
                    <a:pt x="16" y="39"/>
                    <a:pt x="23" y="36"/>
                  </a:cubicBezTo>
                  <a:cubicBezTo>
                    <a:pt x="31" y="32"/>
                    <a:pt x="36" y="30"/>
                    <a:pt x="42" y="31"/>
                  </a:cubicBezTo>
                  <a:cubicBezTo>
                    <a:pt x="48" y="32"/>
                    <a:pt x="55" y="41"/>
                    <a:pt x="68" y="45"/>
                  </a:cubicBezTo>
                  <a:cubicBezTo>
                    <a:pt x="79" y="48"/>
                    <a:pt x="90" y="49"/>
                    <a:pt x="102" y="47"/>
                  </a:cubicBezTo>
                  <a:cubicBezTo>
                    <a:pt x="111" y="45"/>
                    <a:pt x="121" y="41"/>
                    <a:pt x="127" y="27"/>
                  </a:cubicBezTo>
                  <a:close/>
                </a:path>
              </a:pathLst>
            </a:custGeom>
            <a:grpFill/>
            <a:ln w="19050"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350" i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2" name="Freeform 7"/>
            <p:cNvSpPr/>
            <p:nvPr/>
          </p:nvSpPr>
          <p:spPr bwMode="auto">
            <a:xfrm>
              <a:off x="1158876" y="1508125"/>
              <a:ext cx="373063" cy="365125"/>
            </a:xfrm>
            <a:custGeom>
              <a:avLst/>
              <a:gdLst>
                <a:gd name="T0" fmla="*/ 20 w 25"/>
                <a:gd name="T1" fmla="*/ 11 h 24"/>
                <a:gd name="T2" fmla="*/ 18 w 25"/>
                <a:gd name="T3" fmla="*/ 3 h 24"/>
                <a:gd name="T4" fmla="*/ 25 w 25"/>
                <a:gd name="T5" fmla="*/ 9 h 24"/>
                <a:gd name="T6" fmla="*/ 19 w 25"/>
                <a:gd name="T7" fmla="*/ 16 h 24"/>
                <a:gd name="T8" fmla="*/ 0 w 25"/>
                <a:gd name="T9" fmla="*/ 24 h 24"/>
                <a:gd name="T10" fmla="*/ 9 w 25"/>
                <a:gd name="T11" fmla="*/ 14 h 24"/>
                <a:gd name="T12" fmla="*/ 15 w 25"/>
                <a:gd name="T13" fmla="*/ 9 h 24"/>
                <a:gd name="T14" fmla="*/ 11 w 25"/>
                <a:gd name="T15" fmla="*/ 4 h 24"/>
                <a:gd name="T16" fmla="*/ 8 w 25"/>
                <a:gd name="T17" fmla="*/ 8 h 24"/>
                <a:gd name="T18" fmla="*/ 10 w 25"/>
                <a:gd name="T19" fmla="*/ 6 h 24"/>
                <a:gd name="T20" fmla="*/ 13 w 25"/>
                <a:gd name="T21" fmla="*/ 10 h 24"/>
                <a:gd name="T22" fmla="*/ 6 w 25"/>
                <a:gd name="T23" fmla="*/ 11 h 24"/>
                <a:gd name="T24" fmla="*/ 4 w 25"/>
                <a:gd name="T25" fmla="*/ 5 h 24"/>
                <a:gd name="T26" fmla="*/ 12 w 25"/>
                <a:gd name="T27" fmla="*/ 1 h 24"/>
                <a:gd name="T28" fmla="*/ 20 w 25"/>
                <a:gd name="T2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4">
                  <a:moveTo>
                    <a:pt x="20" y="11"/>
                  </a:moveTo>
                  <a:cubicBezTo>
                    <a:pt x="23" y="8"/>
                    <a:pt x="20" y="5"/>
                    <a:pt x="18" y="3"/>
                  </a:cubicBezTo>
                  <a:cubicBezTo>
                    <a:pt x="22" y="1"/>
                    <a:pt x="25" y="6"/>
                    <a:pt x="25" y="9"/>
                  </a:cubicBezTo>
                  <a:cubicBezTo>
                    <a:pt x="24" y="13"/>
                    <a:pt x="23" y="16"/>
                    <a:pt x="19" y="16"/>
                  </a:cubicBezTo>
                  <a:cubicBezTo>
                    <a:pt x="15" y="16"/>
                    <a:pt x="5" y="17"/>
                    <a:pt x="0" y="24"/>
                  </a:cubicBezTo>
                  <a:cubicBezTo>
                    <a:pt x="1" y="19"/>
                    <a:pt x="6" y="14"/>
                    <a:pt x="9" y="14"/>
                  </a:cubicBezTo>
                  <a:cubicBezTo>
                    <a:pt x="13" y="13"/>
                    <a:pt x="15" y="12"/>
                    <a:pt x="15" y="9"/>
                  </a:cubicBezTo>
                  <a:cubicBezTo>
                    <a:pt x="15" y="7"/>
                    <a:pt x="13" y="4"/>
                    <a:pt x="11" y="4"/>
                  </a:cubicBezTo>
                  <a:cubicBezTo>
                    <a:pt x="9" y="4"/>
                    <a:pt x="8" y="6"/>
                    <a:pt x="8" y="8"/>
                  </a:cubicBezTo>
                  <a:cubicBezTo>
                    <a:pt x="9" y="7"/>
                    <a:pt x="9" y="6"/>
                    <a:pt x="10" y="6"/>
                  </a:cubicBezTo>
                  <a:cubicBezTo>
                    <a:pt x="13" y="6"/>
                    <a:pt x="14" y="8"/>
                    <a:pt x="13" y="10"/>
                  </a:cubicBezTo>
                  <a:cubicBezTo>
                    <a:pt x="12" y="13"/>
                    <a:pt x="8" y="13"/>
                    <a:pt x="6" y="11"/>
                  </a:cubicBezTo>
                  <a:cubicBezTo>
                    <a:pt x="4" y="10"/>
                    <a:pt x="3" y="8"/>
                    <a:pt x="4" y="5"/>
                  </a:cubicBezTo>
                  <a:cubicBezTo>
                    <a:pt x="5" y="2"/>
                    <a:pt x="8" y="0"/>
                    <a:pt x="12" y="1"/>
                  </a:cubicBezTo>
                  <a:cubicBezTo>
                    <a:pt x="17" y="2"/>
                    <a:pt x="21" y="7"/>
                    <a:pt x="20" y="11"/>
                  </a:cubicBezTo>
                  <a:close/>
                </a:path>
              </a:pathLst>
            </a:custGeom>
            <a:grpFill/>
            <a:ln w="19050"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350" i="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2588732" y="1717476"/>
            <a:ext cx="3177068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300" i="0" dirty="0">
                <a:solidFill>
                  <a:prstClr val="black"/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能力层级</a:t>
            </a:r>
            <a:r>
              <a:rPr lang="zh-CN" altLang="en-US" sz="3300" i="0" dirty="0" smtClean="0">
                <a:solidFill>
                  <a:prstClr val="black"/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为</a:t>
            </a:r>
            <a:endParaRPr lang="en-US" altLang="zh-CN" sz="3300" i="0" dirty="0" smtClean="0">
              <a:solidFill>
                <a:prstClr val="black"/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6000" i="0" dirty="0" smtClean="0">
                <a:solidFill>
                  <a:prstClr val="black"/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探究</a:t>
            </a:r>
            <a:endParaRPr lang="zh-CN" altLang="en-US" sz="6000" i="0" dirty="0">
              <a:solidFill>
                <a:prstClr val="black"/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" y="1"/>
            <a:ext cx="3528243" cy="2049914"/>
            <a:chOff x="0" y="0"/>
            <a:chExt cx="6096000" cy="3541783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80" y="0"/>
              <a:ext cx="6083820" cy="3541783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3712472" cy="1923292"/>
            </a:xfrm>
            <a:prstGeom prst="rect">
              <a:avLst/>
            </a:prstGeom>
          </p:spPr>
        </p:pic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8606" y="3983787"/>
            <a:ext cx="3723237" cy="1602693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10" r="50052" b="16188"/>
          <a:stretch>
            <a:fillRect/>
          </a:stretch>
        </p:blipFill>
        <p:spPr>
          <a:xfrm>
            <a:off x="251520" y="210637"/>
            <a:ext cx="1316530" cy="1202694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51" t="7003" r="12587" b="53746"/>
          <a:stretch>
            <a:fillRect/>
          </a:stretch>
        </p:blipFill>
        <p:spPr>
          <a:xfrm>
            <a:off x="7126044" y="3525060"/>
            <a:ext cx="1135739" cy="9980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14:pan dir="u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4551" y="2640685"/>
            <a:ext cx="4449449" cy="250281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51520" y="808629"/>
            <a:ext cx="756084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i="0" spc="-15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阅读人物传记</a:t>
            </a:r>
            <a:endParaRPr lang="en-US" altLang="zh-CN" sz="2400" b="1" i="0" spc="-15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None/>
            </a:pPr>
            <a:r>
              <a:rPr lang="en-US" altLang="zh-CN" dirty="0"/>
              <a:t>  </a:t>
            </a:r>
            <a:r>
              <a:rPr lang="en-US" altLang="zh-CN" sz="3200" b="1" i="0" spc="-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 b="1" i="0" spc="-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蒲永伟：打造神州飞船“眼眶”的人</a:t>
            </a:r>
            <a:r>
              <a:rPr lang="en-US" altLang="zh-CN" sz="3200" b="1" i="0" spc="-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en-US" altLang="zh-CN" sz="3200" b="1" i="0" spc="-1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520" y="1832378"/>
            <a:ext cx="65186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i="0" spc="-15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2400" b="1" i="0" spc="-15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en-US" altLang="zh-CN" sz="2400" b="1" i="0" spc="-15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i="0" spc="-15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</a:t>
            </a:r>
            <a:r>
              <a:rPr lang="zh-CN" altLang="en-US" sz="2400" b="1" i="0" spc="-15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时间浏览文章，用简洁语言回答问题</a:t>
            </a:r>
            <a:endParaRPr lang="en-US" altLang="zh-CN" sz="2400" b="1" i="0" spc="-15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3"/>
          <p:cNvSpPr txBox="1"/>
          <p:nvPr/>
        </p:nvSpPr>
        <p:spPr>
          <a:xfrm>
            <a:off x="790440" y="2211710"/>
            <a:ext cx="648299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i="0" dirty="0">
                <a:solidFill>
                  <a:prstClr val="black"/>
                </a:solidFill>
                <a:latin typeface="Calibri" panose="020F0502020204030204"/>
              </a:rPr>
              <a:t>1.</a:t>
            </a:r>
            <a:r>
              <a:rPr lang="zh-CN" altLang="en-US" sz="2800" b="1" i="0" dirty="0">
                <a:solidFill>
                  <a:prstClr val="black"/>
                </a:solidFill>
                <a:latin typeface="Calibri" panose="020F0502020204030204"/>
              </a:rPr>
              <a:t> 什么人</a:t>
            </a:r>
            <a:endParaRPr lang="en-US" altLang="zh-CN" sz="2800" b="1" i="0" dirty="0">
              <a:solidFill>
                <a:prstClr val="black"/>
              </a:solidFill>
              <a:latin typeface="Calibri" panose="020F0502020204030204"/>
            </a:endParaRPr>
          </a:p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i="0" dirty="0">
                <a:solidFill>
                  <a:prstClr val="black"/>
                </a:solidFill>
                <a:latin typeface="Calibri" panose="020F0502020204030204"/>
              </a:rPr>
              <a:t>2.</a:t>
            </a:r>
            <a:r>
              <a:rPr lang="zh-CN" altLang="en-US" sz="2800" b="1" i="0" dirty="0">
                <a:solidFill>
                  <a:prstClr val="black"/>
                </a:solidFill>
                <a:latin typeface="Calibri" panose="020F0502020204030204"/>
              </a:rPr>
              <a:t> 在什么时候</a:t>
            </a:r>
            <a:endParaRPr lang="en-US" altLang="zh-CN" sz="2800" b="1" i="0" dirty="0">
              <a:solidFill>
                <a:prstClr val="black"/>
              </a:solidFill>
              <a:latin typeface="Calibri" panose="020F0502020204030204"/>
            </a:endParaRPr>
          </a:p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i="0" dirty="0">
                <a:solidFill>
                  <a:prstClr val="black"/>
                </a:solidFill>
                <a:latin typeface="Calibri" panose="020F0502020204030204"/>
              </a:rPr>
              <a:t>3. </a:t>
            </a:r>
            <a:r>
              <a:rPr lang="zh-CN" altLang="en-US" sz="2800" b="1" i="0" dirty="0">
                <a:solidFill>
                  <a:prstClr val="black"/>
                </a:solidFill>
                <a:latin typeface="Calibri" panose="020F0502020204030204"/>
              </a:rPr>
              <a:t>什么地方</a:t>
            </a:r>
            <a:endParaRPr lang="en-US" altLang="zh-CN" sz="2800" b="1" i="0" dirty="0">
              <a:solidFill>
                <a:prstClr val="black"/>
              </a:solidFill>
              <a:latin typeface="Calibri" panose="020F0502020204030204"/>
            </a:endParaRPr>
          </a:p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i="0" dirty="0">
                <a:solidFill>
                  <a:prstClr val="black"/>
                </a:solidFill>
                <a:latin typeface="Calibri" panose="020F0502020204030204"/>
              </a:rPr>
              <a:t>4. </a:t>
            </a:r>
            <a:r>
              <a:rPr lang="zh-CN" altLang="en-US" sz="2800" b="1" i="0" dirty="0">
                <a:solidFill>
                  <a:prstClr val="black"/>
                </a:solidFill>
                <a:latin typeface="Calibri" panose="020F0502020204030204"/>
              </a:rPr>
              <a:t>做了什么事</a:t>
            </a:r>
            <a:endParaRPr lang="en-US" altLang="zh-CN" sz="2800" b="1" i="0" dirty="0">
              <a:solidFill>
                <a:prstClr val="black"/>
              </a:solidFill>
              <a:latin typeface="Calibri" panose="020F0502020204030204"/>
            </a:endParaRPr>
          </a:p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i="0" dirty="0">
                <a:solidFill>
                  <a:prstClr val="black"/>
                </a:solidFill>
                <a:latin typeface="Calibri" panose="020F0502020204030204"/>
              </a:rPr>
              <a:t>5. </a:t>
            </a:r>
            <a:r>
              <a:rPr lang="zh-CN" altLang="en-US" sz="2800" b="1" i="0" dirty="0">
                <a:solidFill>
                  <a:prstClr val="black"/>
                </a:solidFill>
                <a:latin typeface="Calibri" panose="020F0502020204030204"/>
              </a:rPr>
              <a:t>体现了他什么品格</a:t>
            </a:r>
            <a:endParaRPr lang="en-US" altLang="zh-CN" sz="2800" b="1" i="0" dirty="0">
              <a:solidFill>
                <a:prstClr val="black"/>
              </a:solidFill>
              <a:latin typeface="Calibri" panose="020F0502020204030204"/>
            </a:endParaRPr>
          </a:p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i="0" dirty="0">
                <a:solidFill>
                  <a:prstClr val="black"/>
                </a:solidFill>
                <a:latin typeface="Calibri" panose="020F0502020204030204"/>
              </a:rPr>
              <a:t>6. </a:t>
            </a:r>
            <a:r>
              <a:rPr lang="zh-CN" altLang="en-US" sz="2800" b="1" i="0" dirty="0">
                <a:solidFill>
                  <a:prstClr val="black"/>
                </a:solidFill>
                <a:latin typeface="Calibri" panose="020F0502020204030204"/>
              </a:rPr>
              <a:t>对我们有什么启迪</a:t>
            </a:r>
            <a:endParaRPr lang="en-US" altLang="zh-CN" sz="2800" b="1" i="0" dirty="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434590" y="-161096"/>
            <a:ext cx="4709410" cy="1618074"/>
          </a:xfrm>
          <a:prstGeom prst="rect">
            <a:avLst/>
          </a:prstGeom>
        </p:spPr>
      </p:pic>
      <p:sp>
        <p:nvSpPr>
          <p:cNvPr id="8" name="标题 1"/>
          <p:cNvSpPr txBox="1"/>
          <p:nvPr/>
        </p:nvSpPr>
        <p:spPr>
          <a:xfrm>
            <a:off x="6362464" y="313108"/>
            <a:ext cx="2899794" cy="785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buFontTx/>
              <a:buNone/>
            </a:pPr>
            <a:r>
              <a:rPr lang="zh-CN" altLang="en-US" sz="4000" b="1" i="0" spc="-15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拓展训练</a:t>
            </a:r>
            <a:endParaRPr lang="zh-CN" altLang="en-US" sz="4000" b="1" i="0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434590" y="-161096"/>
            <a:ext cx="4709410" cy="1618074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4551" y="2640685"/>
            <a:ext cx="4449449" cy="2502815"/>
          </a:xfrm>
          <a:prstGeom prst="rect">
            <a:avLst/>
          </a:prstGeom>
        </p:spPr>
      </p:pic>
      <p:sp>
        <p:nvSpPr>
          <p:cNvPr id="3" name="标题 1"/>
          <p:cNvSpPr txBox="1"/>
          <p:nvPr/>
        </p:nvSpPr>
        <p:spPr>
          <a:xfrm>
            <a:off x="6362464" y="313108"/>
            <a:ext cx="2899794" cy="785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buFontTx/>
              <a:buNone/>
            </a:pPr>
            <a:r>
              <a:rPr lang="zh-CN" altLang="en-US" sz="4000" b="1" i="0" spc="-15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能力提升</a:t>
            </a:r>
            <a:endParaRPr lang="zh-CN" altLang="en-US" sz="4000" b="1" i="0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6214" y="1078536"/>
            <a:ext cx="900778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i="0" spc="-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4400" b="1" i="0" spc="-15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仿照</a:t>
            </a:r>
            <a:r>
              <a:rPr lang="zh-CN" altLang="en-US" sz="3200" b="1" i="0" spc="-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一诊考试人物传记题型为</a:t>
            </a:r>
            <a:endParaRPr lang="en-US" altLang="zh-CN" sz="3200" b="1" i="0" spc="-1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None/>
            </a:pPr>
            <a:r>
              <a:rPr lang="en-US" altLang="zh-CN" sz="3200" b="1" i="0" spc="-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 b="1" i="0" spc="-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蒲永伟：打造神州飞船“眼眶”的人</a:t>
            </a:r>
            <a:r>
              <a:rPr lang="en-US" altLang="zh-CN" sz="3200" b="1" i="0" spc="-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en-US" altLang="zh-CN" sz="3200" b="1" i="0" spc="-1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None/>
            </a:pPr>
            <a:r>
              <a:rPr lang="zh-CN" altLang="en-US" sz="6000" b="1" i="0" spc="-15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出题</a:t>
            </a:r>
            <a:r>
              <a:rPr lang="zh-CN" altLang="en-US" sz="3200" b="1" i="0" spc="-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4400" b="1" i="0" spc="-1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要求</a:t>
            </a:r>
            <a:r>
              <a:rPr lang="zh-CN" altLang="en-US" sz="2800" b="1" i="0" spc="-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能体现语文考试大纲的能力层级要求。</a:t>
            </a:r>
            <a:endParaRPr lang="zh-CN" altLang="en-US" sz="2800" b="1" i="0" spc="-1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None/>
            </a:pPr>
            <a:endParaRPr lang="en-US" altLang="zh-CN" sz="3200" b="1" i="0" spc="-1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734" y="3876122"/>
            <a:ext cx="682091" cy="10637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2206" y="3989022"/>
            <a:ext cx="940516" cy="10379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pull/>
      </p:transition>
    </mc:Choice>
    <mc:Fallback>
      <p:transition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9" dur="2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10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67219" y="4360448"/>
            <a:ext cx="282475" cy="783052"/>
            <a:chOff x="7707085" y="2018804"/>
            <a:chExt cx="1745674" cy="483919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175" t="12527" r="24562" b="5829"/>
            <a:stretch>
              <a:fillRect/>
            </a:stretch>
          </p:blipFill>
          <p:spPr>
            <a:xfrm>
              <a:off x="8170223" y="2018804"/>
              <a:ext cx="1282536" cy="483919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435" t="13089" r="32299" b="1943"/>
            <a:stretch>
              <a:fillRect/>
            </a:stretch>
          </p:blipFill>
          <p:spPr>
            <a:xfrm>
              <a:off x="7707085" y="2962892"/>
              <a:ext cx="926275" cy="3895107"/>
            </a:xfrm>
            <a:prstGeom prst="rect">
              <a:avLst/>
            </a:prstGeom>
          </p:spPr>
        </p:pic>
      </p:grpSp>
      <p:grpSp>
        <p:nvGrpSpPr>
          <p:cNvPr id="38" name="组合 37"/>
          <p:cNvGrpSpPr/>
          <p:nvPr/>
        </p:nvGrpSpPr>
        <p:grpSpPr>
          <a:xfrm flipH="1">
            <a:off x="8037097" y="3284170"/>
            <a:ext cx="937245" cy="2095892"/>
            <a:chOff x="-361480" y="4659887"/>
            <a:chExt cx="1037308" cy="2319657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6640" y="5321863"/>
              <a:ext cx="792468" cy="1657681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33131" y="5059304"/>
              <a:ext cx="917988" cy="1920240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32" t="12867" r="22982" b="5412"/>
            <a:stretch>
              <a:fillRect/>
            </a:stretch>
          </p:blipFill>
          <p:spPr>
            <a:xfrm>
              <a:off x="-361480" y="4659887"/>
              <a:ext cx="603947" cy="2211373"/>
            </a:xfrm>
            <a:prstGeom prst="rect">
              <a:avLst/>
            </a:prstGeom>
          </p:spPr>
        </p:pic>
      </p:grpSp>
      <p:sp>
        <p:nvSpPr>
          <p:cNvPr id="10" name="标题 1"/>
          <p:cNvSpPr txBox="1"/>
          <p:nvPr/>
        </p:nvSpPr>
        <p:spPr>
          <a:xfrm>
            <a:off x="2176262" y="129772"/>
            <a:ext cx="4791476" cy="785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buFontTx/>
              <a:buNone/>
            </a:pPr>
            <a:r>
              <a:rPr lang="zh-CN" altLang="en-US" sz="4000" b="1" i="0" spc="-15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教师示例</a:t>
            </a:r>
            <a:endParaRPr lang="zh-CN" altLang="en-US" sz="4000" b="1" i="0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1" name="内容占位符 2"/>
          <p:cNvSpPr txBox="1"/>
          <p:nvPr/>
        </p:nvSpPr>
        <p:spPr>
          <a:xfrm>
            <a:off x="126686" y="837530"/>
            <a:ext cx="8574812" cy="41049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400" b="1" i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b="1" i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下列对材料有关内容的分析和概括，不正确的一项是（     ）</a:t>
            </a:r>
            <a:endParaRPr lang="en-US" altLang="zh-CN" sz="2400" b="1" i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lang="en-US" altLang="zh-CN" sz="1800" b="1" i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400" b="1" i="0" dirty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rPr>
              <a:t>   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蒲永伟在中航工业“长子”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—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“沈飞集团”最困难的时期选择了坚守，经过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14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年的努力，破格晋升为研究员。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本文脉络清楚，结构鲜明，重点描写传主的日常工作生活，这种安排很好的反映了传主的成长经历，给人启迪。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文章结尾描写蒲永伟对母校的思念，不仅丰富了文章的内容，也恰当呈现了传主的成就和品格，能引起读者的深度思考。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400" b="1" i="0" dirty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rPr>
              <a:t>   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蒲永伟看重亲情、乡情，为没见父亲最后一面，终身遗憾。工作之余，登高望乡。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1520" y="1334914"/>
            <a:ext cx="5164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叶根友特色简体升级版" panose="02010601030101010101" pitchFamily="2" charset="-122"/>
                <a:ea typeface="叶根友特色简体升级版" panose="02010601030101010101" pitchFamily="2" charset="-122"/>
              </a:rPr>
              <a:t>A</a:t>
            </a: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叶根友特色简体升级版" panose="02010601030101010101" pitchFamily="2" charset="-122"/>
                <a:ea typeface="叶根友特色简体升级版" panose="02010601030101010101" pitchFamily="2" charset="-122"/>
              </a:rPr>
              <a:t>．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6366" y="2103616"/>
            <a:ext cx="4780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叶根友特色简体升级版" panose="02010601030101010101" pitchFamily="2" charset="-122"/>
                <a:ea typeface="叶根友特色简体升级版" panose="02010601030101010101" pitchFamily="2" charset="-122"/>
              </a:rPr>
              <a:t>B</a:t>
            </a: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叶根友特色简体升级版" panose="02010601030101010101" pitchFamily="2" charset="-122"/>
                <a:ea typeface="叶根友特色简体升级版" panose="02010601030101010101" pitchFamily="2" charset="-122"/>
              </a:rPr>
              <a:t>．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86786" y="2879794"/>
            <a:ext cx="4603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叶根友特色简体升级版" panose="02010601030101010101" pitchFamily="2" charset="-122"/>
                <a:ea typeface="叶根友特色简体升级版" panose="02010601030101010101" pitchFamily="2" charset="-122"/>
              </a:rPr>
              <a:t>C</a:t>
            </a: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叶根友特色简体升级版" panose="02010601030101010101" pitchFamily="2" charset="-122"/>
                <a:ea typeface="叶根友特色简体升级版" panose="02010601030101010101" pitchFamily="2" charset="-122"/>
              </a:rPr>
              <a:t>．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56329" y="3584270"/>
            <a:ext cx="5084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叶根友特色简体升级版" panose="02010601030101010101" pitchFamily="2" charset="-122"/>
                <a:ea typeface="叶根友特色简体升级版" panose="02010601030101010101" pitchFamily="2" charset="-122"/>
              </a:rPr>
              <a:t>D</a:t>
            </a: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叶根友特色简体升级版" panose="02010601030101010101" pitchFamily="2" charset="-122"/>
                <a:ea typeface="叶根友特色简体升级版" panose="02010601030101010101" pitchFamily="2" charset="-122"/>
              </a:rPr>
              <a:t>．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793661" y="698257"/>
            <a:ext cx="6014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叶根友特色简体升级版" panose="02010601030101010101" pitchFamily="2" charset="-122"/>
                <a:ea typeface="叶根友特色简体升级版" panose="02010601030101010101" pitchFamily="2" charset="-122"/>
              </a:rPr>
              <a:t>D</a:t>
            </a:r>
            <a:r>
              <a: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叶根友特色简体升级版" panose="02010601030101010101" pitchFamily="2" charset="-122"/>
                <a:ea typeface="叶根友特色简体升级版" panose="02010601030101010101" pitchFamily="2" charset="-122"/>
              </a:rPr>
              <a:t>．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-159612" y="3788392"/>
            <a:ext cx="732797" cy="1496025"/>
            <a:chOff x="-301234" y="4984844"/>
            <a:chExt cx="977062" cy="19947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6640" y="5321863"/>
              <a:ext cx="792468" cy="1657681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01234" y="4984844"/>
              <a:ext cx="917988" cy="1920240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32" t="12867" r="22982" b="5412"/>
            <a:stretch>
              <a:fillRect/>
            </a:stretch>
          </p:blipFill>
          <p:spPr>
            <a:xfrm>
              <a:off x="134217" y="5045938"/>
              <a:ext cx="487343" cy="1784425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86" b="273"/>
          <a:stretch>
            <a:fillRect/>
          </a:stretch>
        </p:blipFill>
        <p:spPr>
          <a:xfrm>
            <a:off x="0" y="2675993"/>
            <a:ext cx="9165167" cy="2463054"/>
          </a:xfrm>
          <a:prstGeom prst="rect">
            <a:avLst/>
          </a:prstGeom>
        </p:spPr>
      </p:pic>
      <p:sp>
        <p:nvSpPr>
          <p:cNvPr id="14" name="圆角矩形 13"/>
          <p:cNvSpPr/>
          <p:nvPr/>
        </p:nvSpPr>
        <p:spPr>
          <a:xfrm>
            <a:off x="1680123" y="2395327"/>
            <a:ext cx="561332" cy="561332"/>
          </a:xfrm>
          <a:prstGeom prst="roundRect">
            <a:avLst/>
          </a:prstGeom>
          <a:solidFill>
            <a:srgbClr val="60950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790" i="0">
              <a:solidFill>
                <a:prstClr val="black">
                  <a:lumMod val="65000"/>
                  <a:lumOff val="3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4286443" y="2395327"/>
            <a:ext cx="561332" cy="561332"/>
          </a:xfrm>
          <a:prstGeom prst="roundRect">
            <a:avLst/>
          </a:prstGeom>
          <a:solidFill>
            <a:srgbClr val="60950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790" i="0">
              <a:solidFill>
                <a:prstClr val="black">
                  <a:lumMod val="65000"/>
                  <a:lumOff val="3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6892765" y="2395327"/>
            <a:ext cx="561332" cy="561332"/>
          </a:xfrm>
          <a:prstGeom prst="roundRect">
            <a:avLst/>
          </a:prstGeom>
          <a:solidFill>
            <a:srgbClr val="60950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790" i="0">
              <a:solidFill>
                <a:prstClr val="black">
                  <a:lumMod val="65000"/>
                  <a:lumOff val="3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7" name="KSO_Shape"/>
          <p:cNvSpPr/>
          <p:nvPr/>
        </p:nvSpPr>
        <p:spPr bwMode="auto">
          <a:xfrm>
            <a:off x="1793585" y="2510461"/>
            <a:ext cx="334407" cy="331063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rgbClr val="F4E6E6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defTabSz="685800">
              <a:defRPr/>
            </a:pPr>
            <a:endParaRPr lang="zh-CN" altLang="en-US" sz="790" i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8" name="KSO_Shape"/>
          <p:cNvSpPr/>
          <p:nvPr/>
        </p:nvSpPr>
        <p:spPr bwMode="auto">
          <a:xfrm>
            <a:off x="7028080" y="2533975"/>
            <a:ext cx="290702" cy="284036"/>
          </a:xfrm>
          <a:custGeom>
            <a:avLst/>
            <a:gdLst>
              <a:gd name="T0" fmla="*/ 0 w 3951"/>
              <a:gd name="T1" fmla="*/ 1583116 h 3950"/>
              <a:gd name="T2" fmla="*/ 108452 w 3951"/>
              <a:gd name="T3" fmla="*/ 1477575 h 3950"/>
              <a:gd name="T4" fmla="*/ 1692401 w 3951"/>
              <a:gd name="T5" fmla="*/ 1477575 h 3950"/>
              <a:gd name="T6" fmla="*/ 1800397 w 3951"/>
              <a:gd name="T7" fmla="*/ 1583116 h 3950"/>
              <a:gd name="T8" fmla="*/ 756431 w 3951"/>
              <a:gd name="T9" fmla="*/ 771741 h 3950"/>
              <a:gd name="T10" fmla="*/ 1044422 w 3951"/>
              <a:gd name="T11" fmla="*/ 771741 h 3950"/>
              <a:gd name="T12" fmla="*/ 1512406 w 3951"/>
              <a:gd name="T13" fmla="*/ 771741 h 3950"/>
              <a:gd name="T14" fmla="*/ 1512406 w 3951"/>
              <a:gd name="T15" fmla="*/ 1547936 h 3950"/>
              <a:gd name="T16" fmla="*/ 1044422 w 3951"/>
              <a:gd name="T17" fmla="*/ 1547936 h 3950"/>
              <a:gd name="T18" fmla="*/ 756431 w 3951"/>
              <a:gd name="T19" fmla="*/ 1547936 h 3950"/>
              <a:gd name="T20" fmla="*/ 288446 w 3951"/>
              <a:gd name="T21" fmla="*/ 1547936 h 3950"/>
              <a:gd name="T22" fmla="*/ 288446 w 3951"/>
              <a:gd name="T23" fmla="*/ 771741 h 3950"/>
              <a:gd name="T24" fmla="*/ 1296413 w 3951"/>
              <a:gd name="T25" fmla="*/ 1512755 h 3950"/>
              <a:gd name="T26" fmla="*/ 1296413 w 3951"/>
              <a:gd name="T27" fmla="*/ 1301673 h 3950"/>
              <a:gd name="T28" fmla="*/ 1512406 w 3951"/>
              <a:gd name="T29" fmla="*/ 1266493 h 3950"/>
              <a:gd name="T30" fmla="*/ 1296413 w 3951"/>
              <a:gd name="T31" fmla="*/ 1266493 h 3950"/>
              <a:gd name="T32" fmla="*/ 1512406 w 3951"/>
              <a:gd name="T33" fmla="*/ 806922 h 3950"/>
              <a:gd name="T34" fmla="*/ 1044422 w 3951"/>
              <a:gd name="T35" fmla="*/ 1512755 h 3950"/>
              <a:gd name="T36" fmla="*/ 1044422 w 3951"/>
              <a:gd name="T37" fmla="*/ 1301673 h 3950"/>
              <a:gd name="T38" fmla="*/ 1260415 w 3951"/>
              <a:gd name="T39" fmla="*/ 1266493 h 3950"/>
              <a:gd name="T40" fmla="*/ 1044422 w 3951"/>
              <a:gd name="T41" fmla="*/ 1266493 h 3950"/>
              <a:gd name="T42" fmla="*/ 1260415 w 3951"/>
              <a:gd name="T43" fmla="*/ 806922 h 3950"/>
              <a:gd name="T44" fmla="*/ 792430 w 3951"/>
              <a:gd name="T45" fmla="*/ 1512755 h 3950"/>
              <a:gd name="T46" fmla="*/ 792430 w 3951"/>
              <a:gd name="T47" fmla="*/ 1301673 h 3950"/>
              <a:gd name="T48" fmla="*/ 1008423 w 3951"/>
              <a:gd name="T49" fmla="*/ 1266493 h 3950"/>
              <a:gd name="T50" fmla="*/ 792430 w 3951"/>
              <a:gd name="T51" fmla="*/ 1266493 h 3950"/>
              <a:gd name="T52" fmla="*/ 1008423 w 3951"/>
              <a:gd name="T53" fmla="*/ 806922 h 3950"/>
              <a:gd name="T54" fmla="*/ 540438 w 3951"/>
              <a:gd name="T55" fmla="*/ 1512755 h 3950"/>
              <a:gd name="T56" fmla="*/ 540438 w 3951"/>
              <a:gd name="T57" fmla="*/ 1301673 h 3950"/>
              <a:gd name="T58" fmla="*/ 756431 w 3951"/>
              <a:gd name="T59" fmla="*/ 1266493 h 3950"/>
              <a:gd name="T60" fmla="*/ 540438 w 3951"/>
              <a:gd name="T61" fmla="*/ 1266493 h 3950"/>
              <a:gd name="T62" fmla="*/ 756431 w 3951"/>
              <a:gd name="T63" fmla="*/ 806922 h 3950"/>
              <a:gd name="T64" fmla="*/ 288446 w 3951"/>
              <a:gd name="T65" fmla="*/ 1512755 h 3950"/>
              <a:gd name="T66" fmla="*/ 288446 w 3951"/>
              <a:gd name="T67" fmla="*/ 1301673 h 3950"/>
              <a:gd name="T68" fmla="*/ 504439 w 3951"/>
              <a:gd name="T69" fmla="*/ 1266493 h 3950"/>
              <a:gd name="T70" fmla="*/ 288446 w 3951"/>
              <a:gd name="T71" fmla="*/ 1266493 h 3950"/>
              <a:gd name="T72" fmla="*/ 504439 w 3951"/>
              <a:gd name="T73" fmla="*/ 806922 h 3950"/>
              <a:gd name="T74" fmla="*/ 0 w 3951"/>
              <a:gd name="T75" fmla="*/ 316623 h 3950"/>
              <a:gd name="T76" fmla="*/ 252447 w 3951"/>
              <a:gd name="T77" fmla="*/ 492525 h 3950"/>
              <a:gd name="T78" fmla="*/ 1260415 w 3951"/>
              <a:gd name="T79" fmla="*/ 140721 h 3950"/>
              <a:gd name="T80" fmla="*/ 1548405 w 3951"/>
              <a:gd name="T81" fmla="*/ 140721 h 3950"/>
              <a:gd name="T82" fmla="*/ 1800397 w 3951"/>
              <a:gd name="T83" fmla="*/ 703607 h 3950"/>
              <a:gd name="T84" fmla="*/ 1296413 w 3951"/>
              <a:gd name="T85" fmla="*/ 105541 h 3950"/>
              <a:gd name="T86" fmla="*/ 1512406 w 3951"/>
              <a:gd name="T87" fmla="*/ 457345 h 3950"/>
              <a:gd name="T88" fmla="*/ 288446 w 3951"/>
              <a:gd name="T89" fmla="*/ 105541 h 3950"/>
              <a:gd name="T90" fmla="*/ 504439 w 3951"/>
              <a:gd name="T91" fmla="*/ 457345 h 395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3951" h="3950">
                <a:moveTo>
                  <a:pt x="3556" y="3950"/>
                </a:moveTo>
                <a:cubicBezTo>
                  <a:pt x="396" y="3950"/>
                  <a:pt x="396" y="3950"/>
                  <a:pt x="396" y="3950"/>
                </a:cubicBezTo>
                <a:cubicBezTo>
                  <a:pt x="177" y="3950"/>
                  <a:pt x="0" y="3773"/>
                  <a:pt x="0" y="3555"/>
                </a:cubicBezTo>
                <a:cubicBezTo>
                  <a:pt x="0" y="1738"/>
                  <a:pt x="0" y="1738"/>
                  <a:pt x="0" y="1738"/>
                </a:cubicBezTo>
                <a:cubicBezTo>
                  <a:pt x="244" y="1738"/>
                  <a:pt x="244" y="1738"/>
                  <a:pt x="244" y="1738"/>
                </a:cubicBezTo>
                <a:cubicBezTo>
                  <a:pt x="243" y="2424"/>
                  <a:pt x="238" y="3318"/>
                  <a:pt x="238" y="3318"/>
                </a:cubicBezTo>
                <a:cubicBezTo>
                  <a:pt x="238" y="3536"/>
                  <a:pt x="494" y="3713"/>
                  <a:pt x="712" y="3713"/>
                </a:cubicBezTo>
                <a:cubicBezTo>
                  <a:pt x="3240" y="3713"/>
                  <a:pt x="3240" y="3713"/>
                  <a:pt x="3240" y="3713"/>
                </a:cubicBezTo>
                <a:cubicBezTo>
                  <a:pt x="3458" y="3713"/>
                  <a:pt x="3714" y="3536"/>
                  <a:pt x="3714" y="3318"/>
                </a:cubicBezTo>
                <a:cubicBezTo>
                  <a:pt x="3714" y="3318"/>
                  <a:pt x="3709" y="2404"/>
                  <a:pt x="3707" y="1738"/>
                </a:cubicBezTo>
                <a:cubicBezTo>
                  <a:pt x="3951" y="1738"/>
                  <a:pt x="3951" y="1738"/>
                  <a:pt x="3951" y="1738"/>
                </a:cubicBezTo>
                <a:cubicBezTo>
                  <a:pt x="3951" y="3555"/>
                  <a:pt x="3951" y="3555"/>
                  <a:pt x="3951" y="3555"/>
                </a:cubicBezTo>
                <a:cubicBezTo>
                  <a:pt x="3951" y="3773"/>
                  <a:pt x="3774" y="3950"/>
                  <a:pt x="3556" y="3950"/>
                </a:cubicBezTo>
                <a:close/>
                <a:moveTo>
                  <a:pt x="1186" y="1733"/>
                </a:moveTo>
                <a:cubicBezTo>
                  <a:pt x="1660" y="1733"/>
                  <a:pt x="1660" y="1733"/>
                  <a:pt x="1660" y="1733"/>
                </a:cubicBezTo>
                <a:cubicBezTo>
                  <a:pt x="1739" y="1733"/>
                  <a:pt x="1739" y="1733"/>
                  <a:pt x="1739" y="1733"/>
                </a:cubicBezTo>
                <a:cubicBezTo>
                  <a:pt x="2213" y="1733"/>
                  <a:pt x="2213" y="1733"/>
                  <a:pt x="2213" y="1733"/>
                </a:cubicBezTo>
                <a:cubicBezTo>
                  <a:pt x="2292" y="1733"/>
                  <a:pt x="2292" y="1733"/>
                  <a:pt x="2292" y="1733"/>
                </a:cubicBezTo>
                <a:cubicBezTo>
                  <a:pt x="2766" y="1733"/>
                  <a:pt x="2766" y="1733"/>
                  <a:pt x="2766" y="1733"/>
                </a:cubicBezTo>
                <a:cubicBezTo>
                  <a:pt x="2845" y="1733"/>
                  <a:pt x="2845" y="1733"/>
                  <a:pt x="2845" y="1733"/>
                </a:cubicBezTo>
                <a:cubicBezTo>
                  <a:pt x="3319" y="1733"/>
                  <a:pt x="3319" y="1733"/>
                  <a:pt x="3319" y="1733"/>
                </a:cubicBezTo>
                <a:cubicBezTo>
                  <a:pt x="3398" y="1733"/>
                  <a:pt x="3398" y="1733"/>
                  <a:pt x="3398" y="1733"/>
                </a:cubicBezTo>
                <a:cubicBezTo>
                  <a:pt x="3398" y="3476"/>
                  <a:pt x="3398" y="3476"/>
                  <a:pt x="3398" y="3476"/>
                </a:cubicBezTo>
                <a:cubicBezTo>
                  <a:pt x="3319" y="3476"/>
                  <a:pt x="3319" y="3476"/>
                  <a:pt x="3319" y="3476"/>
                </a:cubicBezTo>
                <a:cubicBezTo>
                  <a:pt x="2845" y="3476"/>
                  <a:pt x="2845" y="3476"/>
                  <a:pt x="2845" y="3476"/>
                </a:cubicBezTo>
                <a:cubicBezTo>
                  <a:pt x="2766" y="3476"/>
                  <a:pt x="2766" y="3476"/>
                  <a:pt x="2766" y="3476"/>
                </a:cubicBezTo>
                <a:cubicBezTo>
                  <a:pt x="2292" y="3476"/>
                  <a:pt x="2292" y="3476"/>
                  <a:pt x="2292" y="3476"/>
                </a:cubicBezTo>
                <a:cubicBezTo>
                  <a:pt x="2213" y="3476"/>
                  <a:pt x="2213" y="3476"/>
                  <a:pt x="2213" y="3476"/>
                </a:cubicBezTo>
                <a:cubicBezTo>
                  <a:pt x="1739" y="3476"/>
                  <a:pt x="1739" y="3476"/>
                  <a:pt x="1739" y="3476"/>
                </a:cubicBezTo>
                <a:cubicBezTo>
                  <a:pt x="1660" y="3476"/>
                  <a:pt x="1660" y="3476"/>
                  <a:pt x="1660" y="3476"/>
                </a:cubicBezTo>
                <a:cubicBezTo>
                  <a:pt x="1186" y="3476"/>
                  <a:pt x="1186" y="3476"/>
                  <a:pt x="1186" y="3476"/>
                </a:cubicBezTo>
                <a:cubicBezTo>
                  <a:pt x="1107" y="3476"/>
                  <a:pt x="1107" y="3476"/>
                  <a:pt x="1107" y="3476"/>
                </a:cubicBezTo>
                <a:cubicBezTo>
                  <a:pt x="633" y="3476"/>
                  <a:pt x="633" y="3476"/>
                  <a:pt x="633" y="3476"/>
                </a:cubicBezTo>
                <a:cubicBezTo>
                  <a:pt x="554" y="3476"/>
                  <a:pt x="554" y="3476"/>
                  <a:pt x="554" y="3476"/>
                </a:cubicBezTo>
                <a:cubicBezTo>
                  <a:pt x="554" y="1733"/>
                  <a:pt x="554" y="1733"/>
                  <a:pt x="554" y="1733"/>
                </a:cubicBezTo>
                <a:cubicBezTo>
                  <a:pt x="633" y="1733"/>
                  <a:pt x="633" y="1733"/>
                  <a:pt x="633" y="1733"/>
                </a:cubicBezTo>
                <a:cubicBezTo>
                  <a:pt x="1107" y="1733"/>
                  <a:pt x="1107" y="1733"/>
                  <a:pt x="1107" y="1733"/>
                </a:cubicBezTo>
                <a:lnTo>
                  <a:pt x="1186" y="1733"/>
                </a:lnTo>
                <a:close/>
                <a:moveTo>
                  <a:pt x="2845" y="3397"/>
                </a:moveTo>
                <a:cubicBezTo>
                  <a:pt x="3319" y="3397"/>
                  <a:pt x="3319" y="3397"/>
                  <a:pt x="3319" y="3397"/>
                </a:cubicBezTo>
                <a:cubicBezTo>
                  <a:pt x="3319" y="2923"/>
                  <a:pt x="3319" y="2923"/>
                  <a:pt x="3319" y="2923"/>
                </a:cubicBezTo>
                <a:cubicBezTo>
                  <a:pt x="2845" y="2923"/>
                  <a:pt x="2845" y="2923"/>
                  <a:pt x="2845" y="2923"/>
                </a:cubicBezTo>
                <a:lnTo>
                  <a:pt x="2845" y="3397"/>
                </a:lnTo>
                <a:close/>
                <a:moveTo>
                  <a:pt x="2845" y="2844"/>
                </a:moveTo>
                <a:cubicBezTo>
                  <a:pt x="3319" y="2844"/>
                  <a:pt x="3319" y="2844"/>
                  <a:pt x="3319" y="2844"/>
                </a:cubicBezTo>
                <a:cubicBezTo>
                  <a:pt x="3319" y="2370"/>
                  <a:pt x="3319" y="2370"/>
                  <a:pt x="3319" y="2370"/>
                </a:cubicBezTo>
                <a:cubicBezTo>
                  <a:pt x="2845" y="2370"/>
                  <a:pt x="2845" y="2370"/>
                  <a:pt x="2845" y="2370"/>
                </a:cubicBezTo>
                <a:lnTo>
                  <a:pt x="2845" y="2844"/>
                </a:lnTo>
                <a:close/>
                <a:moveTo>
                  <a:pt x="2845" y="2291"/>
                </a:moveTo>
                <a:cubicBezTo>
                  <a:pt x="3319" y="2291"/>
                  <a:pt x="3319" y="2291"/>
                  <a:pt x="3319" y="2291"/>
                </a:cubicBezTo>
                <a:cubicBezTo>
                  <a:pt x="3319" y="1812"/>
                  <a:pt x="3319" y="1812"/>
                  <a:pt x="3319" y="1812"/>
                </a:cubicBezTo>
                <a:cubicBezTo>
                  <a:pt x="2845" y="1812"/>
                  <a:pt x="2845" y="1812"/>
                  <a:pt x="2845" y="1812"/>
                </a:cubicBezTo>
                <a:lnTo>
                  <a:pt x="2845" y="2291"/>
                </a:lnTo>
                <a:close/>
                <a:moveTo>
                  <a:pt x="2292" y="3397"/>
                </a:moveTo>
                <a:cubicBezTo>
                  <a:pt x="2766" y="3397"/>
                  <a:pt x="2766" y="3397"/>
                  <a:pt x="2766" y="3397"/>
                </a:cubicBezTo>
                <a:cubicBezTo>
                  <a:pt x="2766" y="2923"/>
                  <a:pt x="2766" y="2923"/>
                  <a:pt x="2766" y="2923"/>
                </a:cubicBezTo>
                <a:cubicBezTo>
                  <a:pt x="2292" y="2923"/>
                  <a:pt x="2292" y="2923"/>
                  <a:pt x="2292" y="2923"/>
                </a:cubicBezTo>
                <a:lnTo>
                  <a:pt x="2292" y="3397"/>
                </a:lnTo>
                <a:close/>
                <a:moveTo>
                  <a:pt x="2292" y="2844"/>
                </a:moveTo>
                <a:cubicBezTo>
                  <a:pt x="2766" y="2844"/>
                  <a:pt x="2766" y="2844"/>
                  <a:pt x="2766" y="2844"/>
                </a:cubicBezTo>
                <a:cubicBezTo>
                  <a:pt x="2766" y="2370"/>
                  <a:pt x="2766" y="2370"/>
                  <a:pt x="2766" y="2370"/>
                </a:cubicBezTo>
                <a:cubicBezTo>
                  <a:pt x="2292" y="2370"/>
                  <a:pt x="2292" y="2370"/>
                  <a:pt x="2292" y="2370"/>
                </a:cubicBezTo>
                <a:lnTo>
                  <a:pt x="2292" y="2844"/>
                </a:lnTo>
                <a:close/>
                <a:moveTo>
                  <a:pt x="2292" y="2291"/>
                </a:moveTo>
                <a:cubicBezTo>
                  <a:pt x="2766" y="2291"/>
                  <a:pt x="2766" y="2291"/>
                  <a:pt x="2766" y="2291"/>
                </a:cubicBezTo>
                <a:cubicBezTo>
                  <a:pt x="2766" y="1812"/>
                  <a:pt x="2766" y="1812"/>
                  <a:pt x="2766" y="1812"/>
                </a:cubicBezTo>
                <a:cubicBezTo>
                  <a:pt x="2292" y="1812"/>
                  <a:pt x="2292" y="1812"/>
                  <a:pt x="2292" y="1812"/>
                </a:cubicBezTo>
                <a:lnTo>
                  <a:pt x="2292" y="2291"/>
                </a:lnTo>
                <a:close/>
                <a:moveTo>
                  <a:pt x="1739" y="3397"/>
                </a:moveTo>
                <a:cubicBezTo>
                  <a:pt x="2213" y="3397"/>
                  <a:pt x="2213" y="3397"/>
                  <a:pt x="2213" y="3397"/>
                </a:cubicBezTo>
                <a:cubicBezTo>
                  <a:pt x="2213" y="2923"/>
                  <a:pt x="2213" y="2923"/>
                  <a:pt x="2213" y="2923"/>
                </a:cubicBezTo>
                <a:cubicBezTo>
                  <a:pt x="1739" y="2923"/>
                  <a:pt x="1739" y="2923"/>
                  <a:pt x="1739" y="2923"/>
                </a:cubicBezTo>
                <a:lnTo>
                  <a:pt x="1739" y="3397"/>
                </a:lnTo>
                <a:close/>
                <a:moveTo>
                  <a:pt x="1739" y="2844"/>
                </a:moveTo>
                <a:cubicBezTo>
                  <a:pt x="2213" y="2844"/>
                  <a:pt x="2213" y="2844"/>
                  <a:pt x="2213" y="2844"/>
                </a:cubicBezTo>
                <a:cubicBezTo>
                  <a:pt x="2213" y="2370"/>
                  <a:pt x="2213" y="2370"/>
                  <a:pt x="2213" y="2370"/>
                </a:cubicBezTo>
                <a:cubicBezTo>
                  <a:pt x="1739" y="2370"/>
                  <a:pt x="1739" y="2370"/>
                  <a:pt x="1739" y="2370"/>
                </a:cubicBezTo>
                <a:lnTo>
                  <a:pt x="1739" y="2844"/>
                </a:lnTo>
                <a:close/>
                <a:moveTo>
                  <a:pt x="1739" y="2291"/>
                </a:moveTo>
                <a:cubicBezTo>
                  <a:pt x="2213" y="2291"/>
                  <a:pt x="2213" y="2291"/>
                  <a:pt x="2213" y="2291"/>
                </a:cubicBezTo>
                <a:cubicBezTo>
                  <a:pt x="2213" y="1812"/>
                  <a:pt x="2213" y="1812"/>
                  <a:pt x="2213" y="1812"/>
                </a:cubicBezTo>
                <a:cubicBezTo>
                  <a:pt x="1739" y="1812"/>
                  <a:pt x="1739" y="1812"/>
                  <a:pt x="1739" y="1812"/>
                </a:cubicBezTo>
                <a:lnTo>
                  <a:pt x="1739" y="2291"/>
                </a:lnTo>
                <a:close/>
                <a:moveTo>
                  <a:pt x="1186" y="3397"/>
                </a:moveTo>
                <a:cubicBezTo>
                  <a:pt x="1660" y="3397"/>
                  <a:pt x="1660" y="3397"/>
                  <a:pt x="1660" y="3397"/>
                </a:cubicBezTo>
                <a:cubicBezTo>
                  <a:pt x="1660" y="2923"/>
                  <a:pt x="1660" y="2923"/>
                  <a:pt x="1660" y="2923"/>
                </a:cubicBezTo>
                <a:cubicBezTo>
                  <a:pt x="1186" y="2923"/>
                  <a:pt x="1186" y="2923"/>
                  <a:pt x="1186" y="2923"/>
                </a:cubicBezTo>
                <a:lnTo>
                  <a:pt x="1186" y="3397"/>
                </a:lnTo>
                <a:close/>
                <a:moveTo>
                  <a:pt x="1186" y="2844"/>
                </a:moveTo>
                <a:cubicBezTo>
                  <a:pt x="1660" y="2844"/>
                  <a:pt x="1660" y="2844"/>
                  <a:pt x="1660" y="2844"/>
                </a:cubicBezTo>
                <a:cubicBezTo>
                  <a:pt x="1660" y="2370"/>
                  <a:pt x="1660" y="2370"/>
                  <a:pt x="1660" y="2370"/>
                </a:cubicBezTo>
                <a:cubicBezTo>
                  <a:pt x="1186" y="2370"/>
                  <a:pt x="1186" y="2370"/>
                  <a:pt x="1186" y="2370"/>
                </a:cubicBezTo>
                <a:lnTo>
                  <a:pt x="1186" y="2844"/>
                </a:lnTo>
                <a:close/>
                <a:moveTo>
                  <a:pt x="1186" y="2291"/>
                </a:moveTo>
                <a:cubicBezTo>
                  <a:pt x="1660" y="2291"/>
                  <a:pt x="1660" y="2291"/>
                  <a:pt x="1660" y="2291"/>
                </a:cubicBezTo>
                <a:cubicBezTo>
                  <a:pt x="1660" y="1812"/>
                  <a:pt x="1660" y="1812"/>
                  <a:pt x="1660" y="1812"/>
                </a:cubicBezTo>
                <a:cubicBezTo>
                  <a:pt x="1186" y="1812"/>
                  <a:pt x="1186" y="1812"/>
                  <a:pt x="1186" y="1812"/>
                </a:cubicBezTo>
                <a:lnTo>
                  <a:pt x="1186" y="2291"/>
                </a:lnTo>
                <a:close/>
                <a:moveTo>
                  <a:pt x="633" y="3397"/>
                </a:moveTo>
                <a:cubicBezTo>
                  <a:pt x="1107" y="3397"/>
                  <a:pt x="1107" y="3397"/>
                  <a:pt x="1107" y="3397"/>
                </a:cubicBezTo>
                <a:cubicBezTo>
                  <a:pt x="1107" y="2923"/>
                  <a:pt x="1107" y="2923"/>
                  <a:pt x="1107" y="2923"/>
                </a:cubicBezTo>
                <a:cubicBezTo>
                  <a:pt x="633" y="2923"/>
                  <a:pt x="633" y="2923"/>
                  <a:pt x="633" y="2923"/>
                </a:cubicBezTo>
                <a:lnTo>
                  <a:pt x="633" y="3397"/>
                </a:lnTo>
                <a:close/>
                <a:moveTo>
                  <a:pt x="633" y="2844"/>
                </a:moveTo>
                <a:cubicBezTo>
                  <a:pt x="1107" y="2844"/>
                  <a:pt x="1107" y="2844"/>
                  <a:pt x="1107" y="2844"/>
                </a:cubicBezTo>
                <a:cubicBezTo>
                  <a:pt x="1107" y="2370"/>
                  <a:pt x="1107" y="2370"/>
                  <a:pt x="1107" y="2370"/>
                </a:cubicBezTo>
                <a:cubicBezTo>
                  <a:pt x="633" y="2370"/>
                  <a:pt x="633" y="2370"/>
                  <a:pt x="633" y="2370"/>
                </a:cubicBezTo>
                <a:lnTo>
                  <a:pt x="633" y="2844"/>
                </a:lnTo>
                <a:close/>
                <a:moveTo>
                  <a:pt x="633" y="2291"/>
                </a:moveTo>
                <a:cubicBezTo>
                  <a:pt x="1107" y="2291"/>
                  <a:pt x="1107" y="2291"/>
                  <a:pt x="1107" y="2291"/>
                </a:cubicBezTo>
                <a:cubicBezTo>
                  <a:pt x="1107" y="1812"/>
                  <a:pt x="1107" y="1812"/>
                  <a:pt x="1107" y="1812"/>
                </a:cubicBezTo>
                <a:cubicBezTo>
                  <a:pt x="633" y="1812"/>
                  <a:pt x="633" y="1812"/>
                  <a:pt x="633" y="1812"/>
                </a:cubicBezTo>
                <a:lnTo>
                  <a:pt x="633" y="2291"/>
                </a:lnTo>
                <a:close/>
                <a:moveTo>
                  <a:pt x="0" y="711"/>
                </a:moveTo>
                <a:cubicBezTo>
                  <a:pt x="0" y="493"/>
                  <a:pt x="177" y="316"/>
                  <a:pt x="396" y="316"/>
                </a:cubicBezTo>
                <a:cubicBezTo>
                  <a:pt x="554" y="316"/>
                  <a:pt x="554" y="316"/>
                  <a:pt x="554" y="316"/>
                </a:cubicBezTo>
                <a:cubicBezTo>
                  <a:pt x="554" y="1106"/>
                  <a:pt x="554" y="1106"/>
                  <a:pt x="554" y="1106"/>
                </a:cubicBezTo>
                <a:cubicBezTo>
                  <a:pt x="870" y="1106"/>
                  <a:pt x="858" y="1106"/>
                  <a:pt x="1186" y="1106"/>
                </a:cubicBezTo>
                <a:cubicBezTo>
                  <a:pt x="1186" y="316"/>
                  <a:pt x="1186" y="316"/>
                  <a:pt x="1186" y="316"/>
                </a:cubicBezTo>
                <a:cubicBezTo>
                  <a:pt x="2766" y="316"/>
                  <a:pt x="2766" y="316"/>
                  <a:pt x="2766" y="316"/>
                </a:cubicBezTo>
                <a:cubicBezTo>
                  <a:pt x="2766" y="1106"/>
                  <a:pt x="2766" y="1106"/>
                  <a:pt x="2766" y="1106"/>
                </a:cubicBezTo>
                <a:cubicBezTo>
                  <a:pt x="3070" y="1106"/>
                  <a:pt x="3070" y="1106"/>
                  <a:pt x="3398" y="1106"/>
                </a:cubicBezTo>
                <a:cubicBezTo>
                  <a:pt x="3398" y="316"/>
                  <a:pt x="3398" y="316"/>
                  <a:pt x="3398" y="316"/>
                </a:cubicBezTo>
                <a:cubicBezTo>
                  <a:pt x="3556" y="316"/>
                  <a:pt x="3556" y="316"/>
                  <a:pt x="3556" y="316"/>
                </a:cubicBezTo>
                <a:cubicBezTo>
                  <a:pt x="3774" y="316"/>
                  <a:pt x="3951" y="493"/>
                  <a:pt x="3951" y="711"/>
                </a:cubicBezTo>
                <a:cubicBezTo>
                  <a:pt x="3951" y="1580"/>
                  <a:pt x="3951" y="1580"/>
                  <a:pt x="3951" y="1580"/>
                </a:cubicBezTo>
                <a:cubicBezTo>
                  <a:pt x="2260" y="1580"/>
                  <a:pt x="1897" y="1580"/>
                  <a:pt x="0" y="1580"/>
                </a:cubicBezTo>
                <a:lnTo>
                  <a:pt x="0" y="711"/>
                </a:lnTo>
                <a:close/>
                <a:moveTo>
                  <a:pt x="2845" y="237"/>
                </a:moveTo>
                <a:cubicBezTo>
                  <a:pt x="2845" y="106"/>
                  <a:pt x="2951" y="0"/>
                  <a:pt x="3082" y="0"/>
                </a:cubicBezTo>
                <a:cubicBezTo>
                  <a:pt x="3213" y="0"/>
                  <a:pt x="3319" y="106"/>
                  <a:pt x="3319" y="237"/>
                </a:cubicBezTo>
                <a:cubicBezTo>
                  <a:pt x="3319" y="1027"/>
                  <a:pt x="3319" y="1027"/>
                  <a:pt x="3319" y="1027"/>
                </a:cubicBezTo>
                <a:cubicBezTo>
                  <a:pt x="3319" y="1027"/>
                  <a:pt x="3138" y="1027"/>
                  <a:pt x="2845" y="1027"/>
                </a:cubicBezTo>
                <a:cubicBezTo>
                  <a:pt x="2845" y="891"/>
                  <a:pt x="2845" y="237"/>
                  <a:pt x="2845" y="237"/>
                </a:cubicBezTo>
                <a:close/>
                <a:moveTo>
                  <a:pt x="633" y="237"/>
                </a:moveTo>
                <a:cubicBezTo>
                  <a:pt x="633" y="106"/>
                  <a:pt x="739" y="0"/>
                  <a:pt x="870" y="0"/>
                </a:cubicBezTo>
                <a:cubicBezTo>
                  <a:pt x="1001" y="0"/>
                  <a:pt x="1107" y="106"/>
                  <a:pt x="1107" y="237"/>
                </a:cubicBezTo>
                <a:cubicBezTo>
                  <a:pt x="1107" y="1027"/>
                  <a:pt x="1107" y="1027"/>
                  <a:pt x="1107" y="1027"/>
                </a:cubicBezTo>
                <a:cubicBezTo>
                  <a:pt x="1107" y="1027"/>
                  <a:pt x="847" y="1027"/>
                  <a:pt x="633" y="1027"/>
                </a:cubicBezTo>
                <a:cubicBezTo>
                  <a:pt x="633" y="1072"/>
                  <a:pt x="633" y="237"/>
                  <a:pt x="633" y="237"/>
                </a:cubicBezTo>
                <a:close/>
              </a:path>
            </a:pathLst>
          </a:custGeom>
          <a:solidFill>
            <a:srgbClr val="F4E6E6"/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defTabSz="685800"/>
            <a:endParaRPr lang="zh-CN" altLang="en-US" sz="790" i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9" name="KSO_Shape"/>
          <p:cNvSpPr/>
          <p:nvPr/>
        </p:nvSpPr>
        <p:spPr>
          <a:xfrm>
            <a:off x="4390397" y="2506644"/>
            <a:ext cx="353424" cy="338698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rgbClr val="F4E6E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790" i="0">
              <a:solidFill>
                <a:prstClr val="black">
                  <a:lumMod val="65000"/>
                  <a:lumOff val="3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434590" y="-161096"/>
            <a:ext cx="4709410" cy="1618074"/>
          </a:xfrm>
          <a:prstGeom prst="rect">
            <a:avLst/>
          </a:prstGeom>
        </p:spPr>
      </p:pic>
      <p:sp>
        <p:nvSpPr>
          <p:cNvPr id="28" name="标题 1"/>
          <p:cNvSpPr txBox="1"/>
          <p:nvPr/>
        </p:nvSpPr>
        <p:spPr>
          <a:xfrm>
            <a:off x="6156176" y="313108"/>
            <a:ext cx="2899794" cy="785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buFontTx/>
              <a:buNone/>
            </a:pPr>
            <a:r>
              <a:rPr lang="zh-CN" altLang="en-US" sz="4000" b="1" i="0" spc="-15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小组协作学习</a:t>
            </a:r>
            <a:endParaRPr lang="zh-CN" altLang="en-US" sz="4000" b="1" i="0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29" name="TextBox 76"/>
          <p:cNvSpPr txBox="1"/>
          <p:nvPr/>
        </p:nvSpPr>
        <p:spPr>
          <a:xfrm>
            <a:off x="1290989" y="1480407"/>
            <a:ext cx="1674005" cy="959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800" b="1" i="0" dirty="0">
                <a:solidFill>
                  <a:srgbClr val="6095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主体</a:t>
            </a:r>
            <a:endParaRPr lang="en-US" altLang="zh-CN" sz="4800" b="1" i="0" dirty="0">
              <a:solidFill>
                <a:srgbClr val="6095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76"/>
          <p:cNvSpPr txBox="1"/>
          <p:nvPr/>
        </p:nvSpPr>
        <p:spPr>
          <a:xfrm>
            <a:off x="3921578" y="1480407"/>
            <a:ext cx="1674005" cy="959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800" b="1" i="0" dirty="0">
                <a:solidFill>
                  <a:srgbClr val="6095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协作</a:t>
            </a:r>
            <a:endParaRPr lang="en-US" altLang="zh-CN" sz="4800" b="1" i="0" dirty="0">
              <a:solidFill>
                <a:srgbClr val="6095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76"/>
          <p:cNvSpPr txBox="1"/>
          <p:nvPr/>
        </p:nvSpPr>
        <p:spPr>
          <a:xfrm>
            <a:off x="6481779" y="1480407"/>
            <a:ext cx="1674005" cy="959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800" b="1" i="0" dirty="0">
                <a:solidFill>
                  <a:srgbClr val="6095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升华</a:t>
            </a:r>
            <a:endParaRPr lang="en-US" altLang="zh-CN" sz="4800" b="1" i="0" dirty="0">
              <a:solidFill>
                <a:srgbClr val="6095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14:rippl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6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6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75610" y="1979375"/>
            <a:ext cx="4709410" cy="1618074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-159612" y="3788392"/>
            <a:ext cx="732797" cy="1496025"/>
            <a:chOff x="-301234" y="4984844"/>
            <a:chExt cx="977062" cy="19947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6640" y="5321863"/>
              <a:ext cx="792468" cy="1657681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01234" y="4984844"/>
              <a:ext cx="917988" cy="1920240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32" t="12867" r="22982" b="5412"/>
            <a:stretch>
              <a:fillRect/>
            </a:stretch>
          </p:blipFill>
          <p:spPr>
            <a:xfrm>
              <a:off x="134217" y="5045938"/>
              <a:ext cx="487343" cy="1784425"/>
            </a:xfrm>
            <a:prstGeom prst="rect">
              <a:avLst/>
            </a:prstGeom>
          </p:spPr>
        </p:pic>
      </p:grpSp>
      <p:sp>
        <p:nvSpPr>
          <p:cNvPr id="23" name="泪滴形 22"/>
          <p:cNvSpPr/>
          <p:nvPr/>
        </p:nvSpPr>
        <p:spPr>
          <a:xfrm rot="1982289">
            <a:off x="1170409" y="1013931"/>
            <a:ext cx="504823" cy="504823"/>
          </a:xfrm>
          <a:prstGeom prst="teardrop">
            <a:avLst/>
          </a:prstGeom>
          <a:solidFill>
            <a:srgbClr val="6095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200" i="0" dirty="0">
              <a:solidFill>
                <a:srgbClr val="F4F5F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泪滴形 34"/>
          <p:cNvSpPr/>
          <p:nvPr/>
        </p:nvSpPr>
        <p:spPr>
          <a:xfrm rot="17108821">
            <a:off x="1794700" y="1225171"/>
            <a:ext cx="274203" cy="274203"/>
          </a:xfrm>
          <a:prstGeom prst="teardrop">
            <a:avLst/>
          </a:prstGeom>
          <a:solidFill>
            <a:srgbClr val="6095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200" i="0" dirty="0">
              <a:solidFill>
                <a:srgbClr val="F4F5F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泪滴形 35"/>
          <p:cNvSpPr/>
          <p:nvPr/>
        </p:nvSpPr>
        <p:spPr>
          <a:xfrm rot="10394007">
            <a:off x="1808683" y="788706"/>
            <a:ext cx="342577" cy="342577"/>
          </a:xfrm>
          <a:prstGeom prst="teardrop">
            <a:avLst/>
          </a:prstGeom>
          <a:solidFill>
            <a:srgbClr val="6095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200" i="0" dirty="0">
              <a:solidFill>
                <a:srgbClr val="F4F5F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泪滴形 36"/>
          <p:cNvSpPr/>
          <p:nvPr/>
        </p:nvSpPr>
        <p:spPr>
          <a:xfrm rot="21079296">
            <a:off x="3128267" y="4522326"/>
            <a:ext cx="271874" cy="271874"/>
          </a:xfrm>
          <a:prstGeom prst="teardrop">
            <a:avLst/>
          </a:prstGeom>
          <a:solidFill>
            <a:srgbClr val="6095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200" i="0" dirty="0">
              <a:solidFill>
                <a:srgbClr val="F4F5F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泪滴形 37"/>
          <p:cNvSpPr/>
          <p:nvPr/>
        </p:nvSpPr>
        <p:spPr>
          <a:xfrm rot="17651062">
            <a:off x="4024372" y="4870461"/>
            <a:ext cx="198352" cy="198352"/>
          </a:xfrm>
          <a:prstGeom prst="teardrop">
            <a:avLst/>
          </a:prstGeom>
          <a:solidFill>
            <a:srgbClr val="6095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200" i="0" dirty="0">
              <a:solidFill>
                <a:srgbClr val="F4F5F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泪滴形 38"/>
          <p:cNvSpPr/>
          <p:nvPr/>
        </p:nvSpPr>
        <p:spPr>
          <a:xfrm rot="6830390">
            <a:off x="1536183" y="791420"/>
            <a:ext cx="265201" cy="265201"/>
          </a:xfrm>
          <a:prstGeom prst="teardrop">
            <a:avLst/>
          </a:prstGeom>
          <a:solidFill>
            <a:srgbClr val="6095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200" i="0" dirty="0">
              <a:solidFill>
                <a:srgbClr val="F4F5F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标题 1"/>
          <p:cNvSpPr txBox="1"/>
          <p:nvPr/>
        </p:nvSpPr>
        <p:spPr>
          <a:xfrm>
            <a:off x="1888230" y="2216472"/>
            <a:ext cx="2899794" cy="785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buFontTx/>
              <a:buNone/>
            </a:pPr>
            <a:r>
              <a:rPr lang="zh-CN" altLang="en-US" sz="4000" b="1" i="0" spc="-15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成果展示</a:t>
            </a:r>
            <a:endParaRPr lang="zh-CN" altLang="en-US" sz="4000" b="1" i="0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479509" y="1278957"/>
            <a:ext cx="3899059" cy="3399022"/>
            <a:chOff x="2098355" y="789986"/>
            <a:chExt cx="4201275" cy="3662479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0340" y="894666"/>
              <a:ext cx="3917305" cy="2393517"/>
            </a:xfrm>
            <a:prstGeom prst="rect">
              <a:avLst/>
            </a:prstGeom>
          </p:spPr>
        </p:pic>
        <p:grpSp>
          <p:nvGrpSpPr>
            <p:cNvPr id="15" name="组合 14"/>
            <p:cNvGrpSpPr/>
            <p:nvPr/>
          </p:nvGrpSpPr>
          <p:grpSpPr>
            <a:xfrm>
              <a:off x="2098355" y="789986"/>
              <a:ext cx="4201275" cy="3662479"/>
              <a:chOff x="3552668" y="726551"/>
              <a:chExt cx="5148000" cy="4487791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3726648" y="4871204"/>
                <a:ext cx="4800040" cy="343138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60000"/>
                      <a:lumMod val="85000"/>
                      <a:lumOff val="15000"/>
                    </a:schemeClr>
                  </a:gs>
                  <a:gs pos="100000">
                    <a:srgbClr val="0D0D0D">
                      <a:alpha val="0"/>
                      <a:lumMod val="85000"/>
                      <a:lumOff val="15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 i="0">
                  <a:solidFill>
                    <a:srgbClr val="48474A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3552668" y="726551"/>
                <a:ext cx="5148000" cy="3132000"/>
              </a:xfrm>
              <a:custGeom>
                <a:avLst/>
                <a:gdLst>
                  <a:gd name="connsiteX0" fmla="*/ 216000 w 5148000"/>
                  <a:gd name="connsiteY0" fmla="*/ 216000 h 3132000"/>
                  <a:gd name="connsiteX1" fmla="*/ 216000 w 5148000"/>
                  <a:gd name="connsiteY1" fmla="*/ 2916000 h 3132000"/>
                  <a:gd name="connsiteX2" fmla="*/ 4932000 w 5148000"/>
                  <a:gd name="connsiteY2" fmla="*/ 2916000 h 3132000"/>
                  <a:gd name="connsiteX3" fmla="*/ 4932000 w 5148000"/>
                  <a:gd name="connsiteY3" fmla="*/ 216000 h 3132000"/>
                  <a:gd name="connsiteX4" fmla="*/ 181341 w 5148000"/>
                  <a:gd name="connsiteY4" fmla="*/ 0 h 3132000"/>
                  <a:gd name="connsiteX5" fmla="*/ 4966659 w 5148000"/>
                  <a:gd name="connsiteY5" fmla="*/ 0 h 3132000"/>
                  <a:gd name="connsiteX6" fmla="*/ 5148000 w 5148000"/>
                  <a:gd name="connsiteY6" fmla="*/ 181341 h 3132000"/>
                  <a:gd name="connsiteX7" fmla="*/ 5148000 w 5148000"/>
                  <a:gd name="connsiteY7" fmla="*/ 3132000 h 3132000"/>
                  <a:gd name="connsiteX8" fmla="*/ 0 w 5148000"/>
                  <a:gd name="connsiteY8" fmla="*/ 3132000 h 3132000"/>
                  <a:gd name="connsiteX9" fmla="*/ 0 w 5148000"/>
                  <a:gd name="connsiteY9" fmla="*/ 181341 h 3132000"/>
                  <a:gd name="connsiteX10" fmla="*/ 181341 w 5148000"/>
                  <a:gd name="connsiteY10" fmla="*/ 0 h 31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48000" h="3132000">
                    <a:moveTo>
                      <a:pt x="216000" y="216000"/>
                    </a:moveTo>
                    <a:lnTo>
                      <a:pt x="216000" y="2916000"/>
                    </a:lnTo>
                    <a:lnTo>
                      <a:pt x="4932000" y="2916000"/>
                    </a:lnTo>
                    <a:lnTo>
                      <a:pt x="4932000" y="216000"/>
                    </a:lnTo>
                    <a:close/>
                    <a:moveTo>
                      <a:pt x="181341" y="0"/>
                    </a:moveTo>
                    <a:lnTo>
                      <a:pt x="4966659" y="0"/>
                    </a:lnTo>
                    <a:cubicBezTo>
                      <a:pt x="5066811" y="0"/>
                      <a:pt x="5148000" y="81189"/>
                      <a:pt x="5148000" y="181341"/>
                    </a:cubicBezTo>
                    <a:lnTo>
                      <a:pt x="5148000" y="3132000"/>
                    </a:lnTo>
                    <a:lnTo>
                      <a:pt x="0" y="3132000"/>
                    </a:lnTo>
                    <a:lnTo>
                      <a:pt x="0" y="181341"/>
                    </a:lnTo>
                    <a:cubicBezTo>
                      <a:pt x="0" y="81189"/>
                      <a:pt x="81189" y="0"/>
                      <a:pt x="181341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 i="0">
                  <a:solidFill>
                    <a:srgbClr val="48474A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3552668" y="3858551"/>
                <a:ext cx="5148000" cy="509665"/>
              </a:xfrm>
              <a:custGeom>
                <a:avLst/>
                <a:gdLst>
                  <a:gd name="connsiteX0" fmla="*/ 0 w 5148000"/>
                  <a:gd name="connsiteY0" fmla="*/ 0 h 509665"/>
                  <a:gd name="connsiteX1" fmla="*/ 5148000 w 5148000"/>
                  <a:gd name="connsiteY1" fmla="*/ 0 h 509665"/>
                  <a:gd name="connsiteX2" fmla="*/ 5148000 w 5148000"/>
                  <a:gd name="connsiteY2" fmla="*/ 328324 h 509665"/>
                  <a:gd name="connsiteX3" fmla="*/ 4966659 w 5148000"/>
                  <a:gd name="connsiteY3" fmla="*/ 509665 h 509665"/>
                  <a:gd name="connsiteX4" fmla="*/ 181341 w 5148000"/>
                  <a:gd name="connsiteY4" fmla="*/ 509665 h 509665"/>
                  <a:gd name="connsiteX5" fmla="*/ 0 w 5148000"/>
                  <a:gd name="connsiteY5" fmla="*/ 328324 h 50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48000" h="509665">
                    <a:moveTo>
                      <a:pt x="0" y="0"/>
                    </a:moveTo>
                    <a:lnTo>
                      <a:pt x="5148000" y="0"/>
                    </a:lnTo>
                    <a:lnTo>
                      <a:pt x="5148000" y="328324"/>
                    </a:lnTo>
                    <a:cubicBezTo>
                      <a:pt x="5148000" y="428476"/>
                      <a:pt x="5066811" y="509665"/>
                      <a:pt x="4966659" y="509665"/>
                    </a:cubicBezTo>
                    <a:lnTo>
                      <a:pt x="181341" y="509665"/>
                    </a:lnTo>
                    <a:cubicBezTo>
                      <a:pt x="81189" y="509665"/>
                      <a:pt x="0" y="428476"/>
                      <a:pt x="0" y="328324"/>
                    </a:cubicBezTo>
                    <a:close/>
                  </a:path>
                </a:pathLst>
              </a:custGeom>
              <a:gradFill>
                <a:gsLst>
                  <a:gs pos="0">
                    <a:srgbClr val="929398"/>
                  </a:gs>
                  <a:gs pos="100000">
                    <a:srgbClr val="D0D2D4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 i="0">
                  <a:solidFill>
                    <a:srgbClr val="48474A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5126730" y="4368216"/>
                <a:ext cx="1999876" cy="674557"/>
              </a:xfrm>
              <a:custGeom>
                <a:avLst/>
                <a:gdLst>
                  <a:gd name="connsiteX0" fmla="*/ 485189 w 2612038"/>
                  <a:gd name="connsiteY0" fmla="*/ 0 h 1054155"/>
                  <a:gd name="connsiteX1" fmla="*/ 2126847 w 2612038"/>
                  <a:gd name="connsiteY1" fmla="*/ 0 h 1054155"/>
                  <a:gd name="connsiteX2" fmla="*/ 2346146 w 2612038"/>
                  <a:gd name="connsiteY2" fmla="*/ 776937 h 1054155"/>
                  <a:gd name="connsiteX3" fmla="*/ 2612036 w 2612038"/>
                  <a:gd name="connsiteY3" fmla="*/ 974364 h 1054155"/>
                  <a:gd name="connsiteX4" fmla="*/ 2564864 w 2612038"/>
                  <a:gd name="connsiteY4" fmla="*/ 974364 h 1054155"/>
                  <a:gd name="connsiteX5" fmla="*/ 2585504 w 2612038"/>
                  <a:gd name="connsiteY5" fmla="*/ 977608 h 1054155"/>
                  <a:gd name="connsiteX6" fmla="*/ 2612038 w 2612038"/>
                  <a:gd name="connsiteY6" fmla="*/ 990447 h 1054155"/>
                  <a:gd name="connsiteX7" fmla="*/ 1306019 w 2612038"/>
                  <a:gd name="connsiteY7" fmla="*/ 1054155 h 1054155"/>
                  <a:gd name="connsiteX8" fmla="*/ 0 w 2612038"/>
                  <a:gd name="connsiteY8" fmla="*/ 990447 h 1054155"/>
                  <a:gd name="connsiteX9" fmla="*/ 26534 w 2612038"/>
                  <a:gd name="connsiteY9" fmla="*/ 977608 h 1054155"/>
                  <a:gd name="connsiteX10" fmla="*/ 47175 w 2612038"/>
                  <a:gd name="connsiteY10" fmla="*/ 974364 h 1054155"/>
                  <a:gd name="connsiteX11" fmla="*/ 0 w 2612038"/>
                  <a:gd name="connsiteY11" fmla="*/ 974364 h 1054155"/>
                  <a:gd name="connsiteX12" fmla="*/ 265890 w 2612038"/>
                  <a:gd name="connsiteY12" fmla="*/ 776937 h 1054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12038" h="1054155">
                    <a:moveTo>
                      <a:pt x="485189" y="0"/>
                    </a:moveTo>
                    <a:lnTo>
                      <a:pt x="2126847" y="0"/>
                    </a:lnTo>
                    <a:lnTo>
                      <a:pt x="2346146" y="776937"/>
                    </a:lnTo>
                    <a:lnTo>
                      <a:pt x="2612036" y="974364"/>
                    </a:lnTo>
                    <a:lnTo>
                      <a:pt x="2564864" y="974364"/>
                    </a:lnTo>
                    <a:lnTo>
                      <a:pt x="2585504" y="977608"/>
                    </a:lnTo>
                    <a:cubicBezTo>
                      <a:pt x="2602902" y="981755"/>
                      <a:pt x="2612038" y="986049"/>
                      <a:pt x="2612038" y="990447"/>
                    </a:cubicBezTo>
                    <a:cubicBezTo>
                      <a:pt x="2612038" y="1025632"/>
                      <a:pt x="2027313" y="1054155"/>
                      <a:pt x="1306019" y="1054155"/>
                    </a:cubicBezTo>
                    <a:cubicBezTo>
                      <a:pt x="584725" y="1054155"/>
                      <a:pt x="0" y="1025632"/>
                      <a:pt x="0" y="990447"/>
                    </a:cubicBezTo>
                    <a:cubicBezTo>
                      <a:pt x="0" y="986049"/>
                      <a:pt x="9136" y="981755"/>
                      <a:pt x="26534" y="977608"/>
                    </a:cubicBezTo>
                    <a:lnTo>
                      <a:pt x="47175" y="974364"/>
                    </a:lnTo>
                    <a:lnTo>
                      <a:pt x="0" y="974364"/>
                    </a:lnTo>
                    <a:lnTo>
                      <a:pt x="265890" y="776937"/>
                    </a:lnTo>
                    <a:close/>
                  </a:path>
                </a:pathLst>
              </a:custGeom>
              <a:gradFill>
                <a:gsLst>
                  <a:gs pos="31000">
                    <a:srgbClr val="F2F2F2"/>
                  </a:gs>
                  <a:gs pos="13000">
                    <a:srgbClr val="929398"/>
                  </a:gs>
                  <a:gs pos="67000">
                    <a:srgbClr val="CCCCCE"/>
                  </a:gs>
                  <a:gs pos="100000">
                    <a:srgbClr val="929398"/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 i="0">
                  <a:solidFill>
                    <a:srgbClr val="48474A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5126730" y="5006773"/>
                <a:ext cx="1999876" cy="36000"/>
              </a:xfrm>
              <a:prstGeom prst="rect">
                <a:avLst/>
              </a:prstGeom>
              <a:gradFill>
                <a:gsLst>
                  <a:gs pos="0">
                    <a:srgbClr val="262626"/>
                  </a:gs>
                  <a:gs pos="50000">
                    <a:srgbClr val="404040"/>
                  </a:gs>
                  <a:gs pos="100000">
                    <a:srgbClr val="262626"/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 i="0">
                  <a:solidFill>
                    <a:srgbClr val="48474A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6424414" y="726551"/>
                <a:ext cx="2276254" cy="3132000"/>
              </a:xfrm>
              <a:custGeom>
                <a:avLst/>
                <a:gdLst>
                  <a:gd name="connsiteX0" fmla="*/ 0 w 2276254"/>
                  <a:gd name="connsiteY0" fmla="*/ 0 h 3132000"/>
                  <a:gd name="connsiteX1" fmla="*/ 777237 w 2276254"/>
                  <a:gd name="connsiteY1" fmla="*/ 0 h 3132000"/>
                  <a:gd name="connsiteX2" fmla="*/ 1768840 w 2276254"/>
                  <a:gd name="connsiteY2" fmla="*/ 0 h 3132000"/>
                  <a:gd name="connsiteX3" fmla="*/ 2054039 w 2276254"/>
                  <a:gd name="connsiteY3" fmla="*/ 0 h 3132000"/>
                  <a:gd name="connsiteX4" fmla="*/ 2276254 w 2276254"/>
                  <a:gd name="connsiteY4" fmla="*/ 222215 h 3132000"/>
                  <a:gd name="connsiteX5" fmla="*/ 2276254 w 2276254"/>
                  <a:gd name="connsiteY5" fmla="*/ 2909785 h 3132000"/>
                  <a:gd name="connsiteX6" fmla="*/ 2054039 w 2276254"/>
                  <a:gd name="connsiteY6" fmla="*/ 3132000 h 3132000"/>
                  <a:gd name="connsiteX7" fmla="*/ 1326630 w 2276254"/>
                  <a:gd name="connsiteY7" fmla="*/ 3132000 h 3132000"/>
                  <a:gd name="connsiteX8" fmla="*/ 777237 w 2276254"/>
                  <a:gd name="connsiteY8" fmla="*/ 3132000 h 3132000"/>
                  <a:gd name="connsiteX9" fmla="*/ 442210 w 2276254"/>
                  <a:gd name="connsiteY9" fmla="*/ 3132000 h 31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76254" h="3132000">
                    <a:moveTo>
                      <a:pt x="0" y="0"/>
                    </a:moveTo>
                    <a:lnTo>
                      <a:pt x="777237" y="0"/>
                    </a:lnTo>
                    <a:lnTo>
                      <a:pt x="1768840" y="0"/>
                    </a:lnTo>
                    <a:lnTo>
                      <a:pt x="2054039" y="0"/>
                    </a:lnTo>
                    <a:cubicBezTo>
                      <a:pt x="2176765" y="0"/>
                      <a:pt x="2276254" y="99489"/>
                      <a:pt x="2276254" y="222215"/>
                    </a:cubicBezTo>
                    <a:lnTo>
                      <a:pt x="2276254" y="2909785"/>
                    </a:lnTo>
                    <a:cubicBezTo>
                      <a:pt x="2276254" y="3032511"/>
                      <a:pt x="2176765" y="3132000"/>
                      <a:pt x="2054039" y="3132000"/>
                    </a:cubicBezTo>
                    <a:lnTo>
                      <a:pt x="1326630" y="3132000"/>
                    </a:lnTo>
                    <a:lnTo>
                      <a:pt x="777237" y="3132000"/>
                    </a:lnTo>
                    <a:lnTo>
                      <a:pt x="442210" y="3132000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60000"/>
                    </a:srgbClr>
                  </a:gs>
                  <a:gs pos="67000">
                    <a:srgbClr val="FFFFFF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 i="0">
                  <a:solidFill>
                    <a:srgbClr val="48474A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003655" y="3959266"/>
                <a:ext cx="246025" cy="299843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14:rippl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33" t="7454" b="3538"/>
          <a:stretch>
            <a:fillRect/>
          </a:stretch>
        </p:blipFill>
        <p:spPr>
          <a:xfrm flipH="1">
            <a:off x="5805509" y="18156"/>
            <a:ext cx="3338491" cy="5135528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2845591"/>
            <a:ext cx="3689220" cy="251261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603807" y="774981"/>
            <a:ext cx="812703" cy="783690"/>
            <a:chOff x="7603807" y="774981"/>
            <a:chExt cx="812703" cy="783690"/>
          </a:xfrm>
        </p:grpSpPr>
        <p:grpSp>
          <p:nvGrpSpPr>
            <p:cNvPr id="43" name="组合 42"/>
            <p:cNvGrpSpPr/>
            <p:nvPr/>
          </p:nvGrpSpPr>
          <p:grpSpPr>
            <a:xfrm>
              <a:off x="7603807" y="774981"/>
              <a:ext cx="812703" cy="783690"/>
              <a:chOff x="2879678" y="2429301"/>
              <a:chExt cx="1440000" cy="1440000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2879678" y="2429301"/>
                <a:ext cx="1440000" cy="1440000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050" i="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cxnSp>
            <p:nvCxnSpPr>
              <p:cNvPr id="45" name="直接连接符 44"/>
              <p:cNvCxnSpPr/>
              <p:nvPr/>
            </p:nvCxnSpPr>
            <p:spPr>
              <a:xfrm>
                <a:off x="2879678" y="2429301"/>
                <a:ext cx="144000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 flipH="1">
                <a:off x="2879678" y="2429301"/>
                <a:ext cx="144000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3599678" y="2429301"/>
                <a:ext cx="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flipV="1">
                <a:off x="2879678" y="3149301"/>
                <a:ext cx="1425036" cy="5452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9" name="标题 1"/>
            <p:cNvSpPr txBox="1"/>
            <p:nvPr/>
          </p:nvSpPr>
          <p:spPr>
            <a:xfrm>
              <a:off x="7603807" y="892521"/>
              <a:ext cx="745377" cy="6292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fontAlgn="auto">
                <a:spcAft>
                  <a:spcPts val="0"/>
                </a:spcAft>
                <a:buFontTx/>
                <a:buNone/>
              </a:pPr>
              <a:r>
                <a:rPr lang="zh-CN" altLang="en-US" sz="5400" b="1" i="0" spc="-150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小标宋_GBK" panose="03000509000000000000" pitchFamily="65" charset="-122"/>
                  <a:ea typeface="方正小标宋_GBK" panose="03000509000000000000" pitchFamily="65" charset="-122"/>
                </a:rPr>
                <a:t>高</a:t>
              </a:r>
              <a:endParaRPr lang="zh-CN" altLang="en-US" sz="5400" b="1" i="0" spc="-15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_GBK" panose="03000509000000000000" pitchFamily="65" charset="-122"/>
                <a:ea typeface="方正小标宋_GBK" panose="03000509000000000000" pitchFamily="65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804248" y="1572036"/>
            <a:ext cx="812703" cy="783690"/>
            <a:chOff x="7603807" y="774981"/>
            <a:chExt cx="812703" cy="783690"/>
          </a:xfrm>
        </p:grpSpPr>
        <p:grpSp>
          <p:nvGrpSpPr>
            <p:cNvPr id="51" name="组合 50"/>
            <p:cNvGrpSpPr/>
            <p:nvPr/>
          </p:nvGrpSpPr>
          <p:grpSpPr>
            <a:xfrm>
              <a:off x="7603807" y="774981"/>
              <a:ext cx="812703" cy="783690"/>
              <a:chOff x="2879678" y="2429301"/>
              <a:chExt cx="1440000" cy="1440000"/>
            </a:xfrm>
          </p:grpSpPr>
          <p:sp>
            <p:nvSpPr>
              <p:cNvPr id="53" name="矩形 52"/>
              <p:cNvSpPr/>
              <p:nvPr/>
            </p:nvSpPr>
            <p:spPr>
              <a:xfrm>
                <a:off x="2879678" y="2429301"/>
                <a:ext cx="1440000" cy="1440000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050" i="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cxnSp>
            <p:nvCxnSpPr>
              <p:cNvPr id="54" name="直接连接符 53"/>
              <p:cNvCxnSpPr/>
              <p:nvPr/>
            </p:nvCxnSpPr>
            <p:spPr>
              <a:xfrm>
                <a:off x="2879678" y="2429301"/>
                <a:ext cx="144000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 flipH="1">
                <a:off x="2879678" y="2429301"/>
                <a:ext cx="144000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>
                <a:off x="3599678" y="2429301"/>
                <a:ext cx="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flipV="1">
                <a:off x="2879678" y="3149301"/>
                <a:ext cx="1425036" cy="5452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2" name="标题 1"/>
            <p:cNvSpPr txBox="1"/>
            <p:nvPr/>
          </p:nvSpPr>
          <p:spPr>
            <a:xfrm>
              <a:off x="7603807" y="892521"/>
              <a:ext cx="745377" cy="6292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fontAlgn="auto">
                <a:spcAft>
                  <a:spcPts val="0"/>
                </a:spcAft>
                <a:buFontTx/>
                <a:buNone/>
              </a:pPr>
              <a:r>
                <a:rPr lang="zh-CN" altLang="en-US" sz="5400" b="1" i="0" spc="-150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小标宋_GBK" panose="03000509000000000000" pitchFamily="65" charset="-122"/>
                  <a:ea typeface="方正小标宋_GBK" panose="03000509000000000000" pitchFamily="65" charset="-122"/>
                </a:rPr>
                <a:t>考</a:t>
              </a:r>
              <a:endParaRPr lang="zh-CN" altLang="en-US" sz="5400" b="1" i="0" spc="-15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_GBK" panose="03000509000000000000" pitchFamily="65" charset="-122"/>
                <a:ea typeface="方正小标宋_GBK" panose="03000509000000000000" pitchFamily="65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621736" y="1927884"/>
            <a:ext cx="812703" cy="783690"/>
            <a:chOff x="7603807" y="774981"/>
            <a:chExt cx="812703" cy="783690"/>
          </a:xfrm>
        </p:grpSpPr>
        <p:grpSp>
          <p:nvGrpSpPr>
            <p:cNvPr id="59" name="组合 58"/>
            <p:cNvGrpSpPr/>
            <p:nvPr/>
          </p:nvGrpSpPr>
          <p:grpSpPr>
            <a:xfrm>
              <a:off x="7603807" y="774981"/>
              <a:ext cx="812703" cy="783690"/>
              <a:chOff x="2879678" y="2429301"/>
              <a:chExt cx="1440000" cy="1440000"/>
            </a:xfrm>
          </p:grpSpPr>
          <p:sp>
            <p:nvSpPr>
              <p:cNvPr id="79" name="矩形 78"/>
              <p:cNvSpPr/>
              <p:nvPr/>
            </p:nvSpPr>
            <p:spPr>
              <a:xfrm>
                <a:off x="2879678" y="2429301"/>
                <a:ext cx="1440000" cy="1440000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050" i="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cxnSp>
            <p:nvCxnSpPr>
              <p:cNvPr id="80" name="直接连接符 79"/>
              <p:cNvCxnSpPr/>
              <p:nvPr/>
            </p:nvCxnSpPr>
            <p:spPr>
              <a:xfrm>
                <a:off x="2879678" y="2429301"/>
                <a:ext cx="144000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/>
              <p:cNvCxnSpPr/>
              <p:nvPr/>
            </p:nvCxnSpPr>
            <p:spPr>
              <a:xfrm flipH="1">
                <a:off x="2879678" y="2429301"/>
                <a:ext cx="144000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/>
              <p:cNvCxnSpPr/>
              <p:nvPr/>
            </p:nvCxnSpPr>
            <p:spPr>
              <a:xfrm>
                <a:off x="3599678" y="2429301"/>
                <a:ext cx="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/>
              <p:cNvCxnSpPr/>
              <p:nvPr/>
            </p:nvCxnSpPr>
            <p:spPr>
              <a:xfrm flipV="1">
                <a:off x="2879678" y="3149301"/>
                <a:ext cx="1425036" cy="5452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8" name="标题 1"/>
            <p:cNvSpPr txBox="1"/>
            <p:nvPr/>
          </p:nvSpPr>
          <p:spPr>
            <a:xfrm>
              <a:off x="7603807" y="892521"/>
              <a:ext cx="745377" cy="6292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fontAlgn="auto">
                <a:spcAft>
                  <a:spcPts val="0"/>
                </a:spcAft>
                <a:buFontTx/>
                <a:buNone/>
              </a:pPr>
              <a:r>
                <a:rPr lang="zh-CN" altLang="en-US" sz="5400" b="1" i="0" spc="-150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小标宋_GBK" panose="03000509000000000000" pitchFamily="65" charset="-122"/>
                  <a:ea typeface="方正小标宋_GBK" panose="03000509000000000000" pitchFamily="65" charset="-122"/>
                </a:rPr>
                <a:t>真</a:t>
              </a:r>
              <a:endParaRPr lang="zh-CN" altLang="en-US" sz="5400" b="1" i="0" spc="-15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_GBK" panose="03000509000000000000" pitchFamily="65" charset="-122"/>
                <a:ea typeface="方正小标宋_GBK" panose="03000509000000000000" pitchFamily="65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8132029" y="2728051"/>
            <a:ext cx="812703" cy="783690"/>
            <a:chOff x="7603807" y="774981"/>
            <a:chExt cx="812703" cy="783690"/>
          </a:xfrm>
        </p:grpSpPr>
        <p:grpSp>
          <p:nvGrpSpPr>
            <p:cNvPr id="85" name="组合 84"/>
            <p:cNvGrpSpPr/>
            <p:nvPr/>
          </p:nvGrpSpPr>
          <p:grpSpPr>
            <a:xfrm>
              <a:off x="7603807" y="774981"/>
              <a:ext cx="812703" cy="783690"/>
              <a:chOff x="2879678" y="2429301"/>
              <a:chExt cx="1440000" cy="1440000"/>
            </a:xfrm>
          </p:grpSpPr>
          <p:sp>
            <p:nvSpPr>
              <p:cNvPr id="87" name="矩形 86"/>
              <p:cNvSpPr/>
              <p:nvPr/>
            </p:nvSpPr>
            <p:spPr>
              <a:xfrm>
                <a:off x="2879678" y="2429301"/>
                <a:ext cx="1440000" cy="1440000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050" i="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cxnSp>
            <p:nvCxnSpPr>
              <p:cNvPr id="88" name="直接连接符 87"/>
              <p:cNvCxnSpPr/>
              <p:nvPr/>
            </p:nvCxnSpPr>
            <p:spPr>
              <a:xfrm>
                <a:off x="2879678" y="2429301"/>
                <a:ext cx="144000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/>
              <p:cNvCxnSpPr/>
              <p:nvPr/>
            </p:nvCxnSpPr>
            <p:spPr>
              <a:xfrm flipH="1">
                <a:off x="2879678" y="2429301"/>
                <a:ext cx="144000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/>
              <p:cNvCxnSpPr/>
              <p:nvPr/>
            </p:nvCxnSpPr>
            <p:spPr>
              <a:xfrm>
                <a:off x="3599678" y="2429301"/>
                <a:ext cx="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/>
              <p:nvPr/>
            </p:nvCxnSpPr>
            <p:spPr>
              <a:xfrm flipV="1">
                <a:off x="2879678" y="3149301"/>
                <a:ext cx="1425036" cy="5452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6" name="标题 1"/>
            <p:cNvSpPr txBox="1"/>
            <p:nvPr/>
          </p:nvSpPr>
          <p:spPr>
            <a:xfrm>
              <a:off x="7603807" y="892521"/>
              <a:ext cx="745377" cy="6292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fontAlgn="auto">
                <a:spcAft>
                  <a:spcPts val="0"/>
                </a:spcAft>
                <a:buFontTx/>
                <a:buNone/>
              </a:pPr>
              <a:r>
                <a:rPr lang="zh-CN" altLang="en-US" sz="5400" b="1" i="0" spc="-150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小标宋_GBK" panose="03000509000000000000" pitchFamily="65" charset="-122"/>
                  <a:ea typeface="方正小标宋_GBK" panose="03000509000000000000" pitchFamily="65" charset="-122"/>
                </a:rPr>
                <a:t>题</a:t>
              </a:r>
              <a:endParaRPr lang="zh-CN" altLang="en-US" sz="5400" b="1" i="0" spc="-15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_GBK" panose="03000509000000000000" pitchFamily="65" charset="-122"/>
                <a:ea typeface="方正小标宋_GBK" panose="03000509000000000000" pitchFamily="65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7935761" y="3529062"/>
            <a:ext cx="812703" cy="783690"/>
            <a:chOff x="7603807" y="774981"/>
            <a:chExt cx="812703" cy="783690"/>
          </a:xfrm>
        </p:grpSpPr>
        <p:grpSp>
          <p:nvGrpSpPr>
            <p:cNvPr id="94" name="组合 93"/>
            <p:cNvGrpSpPr/>
            <p:nvPr/>
          </p:nvGrpSpPr>
          <p:grpSpPr>
            <a:xfrm>
              <a:off x="7603807" y="774981"/>
              <a:ext cx="812703" cy="783690"/>
              <a:chOff x="2879678" y="2429301"/>
              <a:chExt cx="1440000" cy="1440000"/>
            </a:xfrm>
          </p:grpSpPr>
          <p:sp>
            <p:nvSpPr>
              <p:cNvPr id="96" name="矩形 95"/>
              <p:cNvSpPr/>
              <p:nvPr/>
            </p:nvSpPr>
            <p:spPr>
              <a:xfrm>
                <a:off x="2879678" y="2429301"/>
                <a:ext cx="1440000" cy="1440000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050" i="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cxnSp>
            <p:nvCxnSpPr>
              <p:cNvPr id="97" name="直接连接符 96"/>
              <p:cNvCxnSpPr/>
              <p:nvPr/>
            </p:nvCxnSpPr>
            <p:spPr>
              <a:xfrm>
                <a:off x="2879678" y="2429301"/>
                <a:ext cx="144000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/>
            </p:nvCxnSpPr>
            <p:spPr>
              <a:xfrm flipH="1">
                <a:off x="2879678" y="2429301"/>
                <a:ext cx="144000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/>
            </p:nvCxnSpPr>
            <p:spPr>
              <a:xfrm>
                <a:off x="3599678" y="2429301"/>
                <a:ext cx="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/>
              <p:cNvCxnSpPr/>
              <p:nvPr/>
            </p:nvCxnSpPr>
            <p:spPr>
              <a:xfrm flipV="1">
                <a:off x="2879678" y="3149301"/>
                <a:ext cx="1425036" cy="5452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5" name="标题 1"/>
            <p:cNvSpPr txBox="1"/>
            <p:nvPr/>
          </p:nvSpPr>
          <p:spPr>
            <a:xfrm>
              <a:off x="7603807" y="892521"/>
              <a:ext cx="745377" cy="6292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fontAlgn="auto">
                <a:spcAft>
                  <a:spcPts val="0"/>
                </a:spcAft>
                <a:buFontTx/>
                <a:buNone/>
              </a:pPr>
              <a:r>
                <a:rPr lang="zh-CN" altLang="en-US" sz="5400" b="1" i="0" spc="-150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小标宋_GBK" panose="03000509000000000000" pitchFamily="65" charset="-122"/>
                  <a:ea typeface="方正小标宋_GBK" panose="03000509000000000000" pitchFamily="65" charset="-122"/>
                </a:rPr>
                <a:t>演</a:t>
              </a:r>
              <a:endParaRPr lang="zh-CN" altLang="en-US" sz="5400" b="1" i="0" spc="-15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_GBK" panose="03000509000000000000" pitchFamily="65" charset="-122"/>
                <a:ea typeface="方正小标宋_GBK" panose="03000509000000000000" pitchFamily="65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7109765" y="3804284"/>
            <a:ext cx="812703" cy="783690"/>
            <a:chOff x="7603807" y="774981"/>
            <a:chExt cx="812703" cy="783690"/>
          </a:xfrm>
        </p:grpSpPr>
        <p:grpSp>
          <p:nvGrpSpPr>
            <p:cNvPr id="102" name="组合 101"/>
            <p:cNvGrpSpPr/>
            <p:nvPr/>
          </p:nvGrpSpPr>
          <p:grpSpPr>
            <a:xfrm>
              <a:off x="7603807" y="774981"/>
              <a:ext cx="812703" cy="783690"/>
              <a:chOff x="2879678" y="2429301"/>
              <a:chExt cx="1440000" cy="1440000"/>
            </a:xfrm>
          </p:grpSpPr>
          <p:sp>
            <p:nvSpPr>
              <p:cNvPr id="104" name="矩形 103"/>
              <p:cNvSpPr/>
              <p:nvPr/>
            </p:nvSpPr>
            <p:spPr>
              <a:xfrm>
                <a:off x="2879678" y="2429301"/>
                <a:ext cx="1440000" cy="1440000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050" i="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cxnSp>
            <p:nvCxnSpPr>
              <p:cNvPr id="105" name="直接连接符 104"/>
              <p:cNvCxnSpPr/>
              <p:nvPr/>
            </p:nvCxnSpPr>
            <p:spPr>
              <a:xfrm>
                <a:off x="2879678" y="2429301"/>
                <a:ext cx="144000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直接连接符 105"/>
              <p:cNvCxnSpPr/>
              <p:nvPr/>
            </p:nvCxnSpPr>
            <p:spPr>
              <a:xfrm flipH="1">
                <a:off x="2879678" y="2429301"/>
                <a:ext cx="144000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/>
              <p:cNvCxnSpPr/>
              <p:nvPr/>
            </p:nvCxnSpPr>
            <p:spPr>
              <a:xfrm>
                <a:off x="3599678" y="2429301"/>
                <a:ext cx="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/>
              <p:cNvCxnSpPr/>
              <p:nvPr/>
            </p:nvCxnSpPr>
            <p:spPr>
              <a:xfrm flipV="1">
                <a:off x="2879678" y="3149301"/>
                <a:ext cx="1425036" cy="5452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3" name="标题 1"/>
            <p:cNvSpPr txBox="1"/>
            <p:nvPr/>
          </p:nvSpPr>
          <p:spPr>
            <a:xfrm>
              <a:off x="7603807" y="892521"/>
              <a:ext cx="745377" cy="6292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fontAlgn="auto">
                <a:spcAft>
                  <a:spcPts val="0"/>
                </a:spcAft>
                <a:buFontTx/>
                <a:buNone/>
              </a:pPr>
              <a:r>
                <a:rPr lang="zh-CN" altLang="en-US" sz="5400" b="1" i="0" spc="-150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小标宋_GBK" panose="03000509000000000000" pitchFamily="65" charset="-122"/>
                  <a:ea typeface="方正小标宋_GBK" panose="03000509000000000000" pitchFamily="65" charset="-122"/>
                </a:rPr>
                <a:t>练</a:t>
              </a:r>
              <a:endParaRPr lang="zh-CN" altLang="en-US" sz="5400" b="1" i="0" spc="-15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_GBK" panose="03000509000000000000" pitchFamily="65" charset="-122"/>
                <a:ea typeface="方正小标宋_GBK" panose="03000509000000000000" pitchFamily="65" charset="-122"/>
              </a:endParaRPr>
            </a:p>
          </p:txBody>
        </p:sp>
      </p:grpSp>
      <p:sp>
        <p:nvSpPr>
          <p:cNvPr id="109" name="内容占位符 2"/>
          <p:cNvSpPr txBox="1"/>
          <p:nvPr/>
        </p:nvSpPr>
        <p:spPr>
          <a:xfrm>
            <a:off x="-540568" y="1851670"/>
            <a:ext cx="8229600" cy="108356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sz="4400" b="1" i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完成</a:t>
            </a:r>
            <a:r>
              <a:rPr lang="en-US" sz="3200" b="1" i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2016</a:t>
            </a:r>
            <a:r>
              <a:rPr lang="zh-CN" altLang="en-US" sz="3200" b="1" i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年全国</a:t>
            </a:r>
            <a:r>
              <a:rPr lang="en-US" altLang="zh-CN" sz="3200" b="1" i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Ⅱ</a:t>
            </a:r>
            <a:r>
              <a:rPr lang="zh-CN" altLang="en-US" sz="3200" b="1" i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卷人物传记阅读题</a:t>
            </a:r>
            <a:endParaRPr lang="zh-CN" altLang="en-US" sz="3200" i="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  <a:p>
            <a:pPr fontAlgn="auto">
              <a:spcAft>
                <a:spcPts val="0"/>
              </a:spcAft>
            </a:pPr>
            <a:r>
              <a:rPr lang="en-US" altLang="zh-CN" sz="4000" b="1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《</a:t>
            </a:r>
            <a:r>
              <a:rPr lang="zh-CN" altLang="en-US" sz="4000" b="1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吴文俊的数学世界</a:t>
            </a:r>
            <a:r>
              <a:rPr lang="en-US" altLang="zh-CN" sz="4000" b="1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》</a:t>
            </a:r>
            <a:endParaRPr lang="zh-CN" altLang="en-US" sz="4000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  <a:p>
            <a:pPr fontAlgn="auto">
              <a:spcAft>
                <a:spcPts val="0"/>
              </a:spcAft>
            </a:pPr>
            <a:endParaRPr lang="zh-CN" altLang="en-US" i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14:conveyor dir="l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6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6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6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800" dirty="0" smtClean="0">
                <a:solidFill>
                  <a:srgbClr val="C00000"/>
                </a:solidFill>
              </a:rPr>
              <a:t>传记知识相关资料链接</a:t>
            </a:r>
            <a:endParaRPr lang="zh-CN" altLang="en-US" sz="4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6147"/>
          <p:cNvSpPr txBox="1">
            <a:spLocks noChangeArrowheads="1"/>
          </p:cNvSpPr>
          <p:nvPr/>
        </p:nvSpPr>
        <p:spPr bwMode="auto">
          <a:xfrm>
            <a:off x="0" y="0"/>
            <a:ext cx="9144000" cy="535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3770" tIns="31885" rIns="63770" bIns="31885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 dirty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2800" i="0" dirty="0">
                <a:solidFill>
                  <a:srgbClr val="FF0000"/>
                </a:solidFill>
                <a:ea typeface="黑体" panose="02010609060101010101" pitchFamily="49" charset="-122"/>
              </a:rPr>
              <a:t>必备的解题意识</a:t>
            </a:r>
            <a:br>
              <a:rPr lang="zh-CN" altLang="en-US" sz="2800" i="0" dirty="0">
                <a:ea typeface="黑体" panose="02010609060101010101" pitchFamily="49" charset="-122"/>
              </a:rPr>
            </a:br>
            <a:endParaRPr lang="zh-CN" altLang="en-US" sz="2400" i="0" dirty="0"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sz="2400" i="0" dirty="0">
                <a:ea typeface="黑体" panose="02010609060101010101" pitchFamily="49" charset="-122"/>
              </a:rPr>
              <a:t>①</a:t>
            </a:r>
            <a:r>
              <a:rPr lang="zh-CN" altLang="en-US" sz="2400" i="0" dirty="0">
                <a:solidFill>
                  <a:srgbClr val="C00000"/>
                </a:solidFill>
                <a:ea typeface="黑体" panose="02010609060101010101" pitchFamily="49" charset="-122"/>
              </a:rPr>
              <a:t>审题意识：</a:t>
            </a:r>
            <a:r>
              <a:rPr lang="zh-CN" altLang="en-US" sz="2400" i="0" dirty="0">
                <a:ea typeface="黑体" panose="02010609060101010101" pitchFamily="49" charset="-122"/>
              </a:rPr>
              <a:t>琢磨题目的每一个关键词语，明确答题对象、答题区间、答题方向，从题干中寻求启示，寻求解题的突破口，向题目要答案，确保准确答题。题干的作用：暗示答题区域；暗示答题思路；暗示答题方法；暗示答案本身。</a:t>
            </a:r>
            <a:endParaRPr lang="zh-CN" altLang="en-US" sz="2400" i="0" dirty="0">
              <a:ea typeface="黑体" panose="02010609060101010101" pitchFamily="49" charset="-122"/>
            </a:endParaRPr>
          </a:p>
          <a:p>
            <a:pPr eaLnBrk="1" hangingPunct="1"/>
            <a:endParaRPr lang="en-US" altLang="zh-CN" sz="2400" i="0" dirty="0">
              <a:ea typeface="黑体" panose="02010609060101010101" pitchFamily="49" charset="-122"/>
            </a:endParaRPr>
          </a:p>
          <a:p>
            <a:pPr eaLnBrk="1" hangingPunct="1"/>
            <a:endParaRPr lang="en-US" altLang="zh-CN" sz="2400" i="0" dirty="0">
              <a:ea typeface="黑体" panose="02010609060101010101" pitchFamily="49" charset="-122"/>
            </a:endParaRPr>
          </a:p>
          <a:p>
            <a:pPr eaLnBrk="1" hangingPunct="1"/>
            <a:endParaRPr lang="en-US" altLang="zh-CN" sz="2400" i="0" dirty="0"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sz="2400" i="0" dirty="0">
                <a:ea typeface="黑体" panose="02010609060101010101" pitchFamily="49" charset="-122"/>
              </a:rPr>
              <a:t>②</a:t>
            </a:r>
            <a:r>
              <a:rPr lang="zh-CN" altLang="en-US" sz="2400" i="0" dirty="0">
                <a:solidFill>
                  <a:srgbClr val="C00000"/>
                </a:solidFill>
                <a:ea typeface="黑体" panose="02010609060101010101" pitchFamily="49" charset="-122"/>
              </a:rPr>
              <a:t>文本意识：</a:t>
            </a:r>
            <a:r>
              <a:rPr lang="zh-CN" altLang="en-US" sz="2400" i="0" dirty="0">
                <a:ea typeface="黑体" panose="02010609060101010101" pitchFamily="49" charset="-122"/>
              </a:rPr>
              <a:t>题目都源于原文，而答案与原文的关系则是镜中花，水中月的关系，看得见，却又看不清。命题者依据选文，考生答题也要依据原文，切忌凭空想象。</a:t>
            </a:r>
            <a:endParaRPr lang="zh-CN" altLang="en-US" sz="2400" i="0" dirty="0">
              <a:ea typeface="黑体" panose="02010609060101010101" pitchFamily="49" charset="-122"/>
            </a:endParaRPr>
          </a:p>
          <a:p>
            <a:pPr eaLnBrk="1" hangingPunct="1"/>
            <a:endParaRPr lang="zh-CN" altLang="en-US" sz="2400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内容占位符 2"/>
          <p:cNvSpPr>
            <a:spLocks noGrp="1" noChangeArrowheads="1"/>
          </p:cNvSpPr>
          <p:nvPr>
            <p:ph idx="1"/>
          </p:nvPr>
        </p:nvSpPr>
        <p:spPr>
          <a:xfrm>
            <a:off x="0" y="339502"/>
            <a:ext cx="9144000" cy="4803998"/>
          </a:xfrm>
        </p:spPr>
        <p:txBody>
          <a:bodyPr>
            <a:normAutofit lnSpcReduction="10000"/>
          </a:bodyPr>
          <a:lstStyle/>
          <a:p>
            <a:pPr eaLnBrk="1" hangingPunct="1"/>
            <a:endParaRPr lang="en-US" altLang="zh-CN" b="1" dirty="0" smtClean="0">
              <a:ea typeface="黑体" panose="02010609060101010101" pitchFamily="49" charset="-122"/>
            </a:endParaRPr>
          </a:p>
          <a:p>
            <a:pPr eaLnBrk="1" hangingPunct="1"/>
            <a:endParaRPr lang="en-US" altLang="zh-CN" b="1" dirty="0">
              <a:ea typeface="黑体" panose="02010609060101010101" pitchFamily="49" charset="-122"/>
            </a:endParaRPr>
          </a:p>
          <a:p>
            <a:pPr eaLnBrk="1" hangingPunct="1"/>
            <a:endParaRPr lang="en-US" altLang="zh-CN" b="1" dirty="0" smtClean="0"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sz="2800" b="1" dirty="0" smtClean="0">
                <a:ea typeface="黑体" panose="02010609060101010101" pitchFamily="49" charset="-122"/>
              </a:rPr>
              <a:t>③</a:t>
            </a:r>
            <a:r>
              <a:rPr lang="zh-CN" altLang="en-US" sz="2800" b="1" dirty="0" smtClean="0">
                <a:solidFill>
                  <a:srgbClr val="C00000"/>
                </a:solidFill>
                <a:ea typeface="黑体" panose="02010609060101010101" pitchFamily="49" charset="-122"/>
              </a:rPr>
              <a:t>得分意识：</a:t>
            </a:r>
            <a:r>
              <a:rPr lang="zh-CN" altLang="en-US" sz="2800" b="1" dirty="0" smtClean="0">
                <a:ea typeface="黑体" panose="02010609060101010101" pitchFamily="49" charset="-122"/>
              </a:rPr>
              <a:t>简答题的分数，与难易度、文字量有紧密联系。如果一道题</a:t>
            </a:r>
            <a:r>
              <a:rPr lang="en-US" altLang="zh-CN" sz="2800" b="1" dirty="0" smtClean="0">
                <a:ea typeface="黑体" panose="02010609060101010101" pitchFamily="49" charset="-122"/>
              </a:rPr>
              <a:t>2</a:t>
            </a:r>
            <a:r>
              <a:rPr lang="zh-CN" altLang="en-US" sz="2800" b="1" dirty="0" smtClean="0">
                <a:ea typeface="黑体" panose="02010609060101010101" pitchFamily="49" charset="-122"/>
              </a:rPr>
              <a:t>分，一般概括一个要点即可；如果是</a:t>
            </a:r>
            <a:r>
              <a:rPr lang="en-US" altLang="zh-CN" sz="2800" b="1" dirty="0" smtClean="0">
                <a:ea typeface="黑体" panose="02010609060101010101" pitchFamily="49" charset="-122"/>
              </a:rPr>
              <a:t>4</a:t>
            </a:r>
            <a:r>
              <a:rPr lang="zh-CN" altLang="en-US" sz="2800" b="1" dirty="0" smtClean="0">
                <a:ea typeface="黑体" panose="02010609060101010101" pitchFamily="49" charset="-122"/>
              </a:rPr>
              <a:t>分或</a:t>
            </a:r>
            <a:r>
              <a:rPr lang="en-US" altLang="zh-CN" sz="2800" b="1" dirty="0" smtClean="0">
                <a:ea typeface="黑体" panose="02010609060101010101" pitchFamily="49" charset="-122"/>
              </a:rPr>
              <a:t>6</a:t>
            </a:r>
            <a:r>
              <a:rPr lang="zh-CN" altLang="en-US" sz="2800" b="1" dirty="0" smtClean="0">
                <a:ea typeface="黑体" panose="02010609060101010101" pitchFamily="49" charset="-122"/>
              </a:rPr>
              <a:t>分题，答案要点就两到三点或四点，题目的分值，是答题点数的重要提示，考生要有得分点意识，按赋分解答。</a:t>
            </a:r>
            <a:br>
              <a:rPr lang="zh-CN" altLang="en-US" sz="2800" b="1" dirty="0" smtClean="0">
                <a:ea typeface="黑体" panose="02010609060101010101" pitchFamily="49" charset="-122"/>
              </a:rPr>
            </a:br>
            <a:r>
              <a:rPr lang="en-US" altLang="zh-CN" sz="2800" b="1" dirty="0" smtClean="0">
                <a:ea typeface="黑体" panose="02010609060101010101" pitchFamily="49" charset="-122"/>
              </a:rPr>
              <a:t>④</a:t>
            </a:r>
            <a:r>
              <a:rPr lang="zh-CN" altLang="en-US" sz="2800" b="1" dirty="0" smtClean="0">
                <a:solidFill>
                  <a:srgbClr val="C00000"/>
                </a:solidFill>
                <a:ea typeface="黑体" panose="02010609060101010101" pitchFamily="49" charset="-122"/>
              </a:rPr>
              <a:t>关键词意识：</a:t>
            </a:r>
            <a:r>
              <a:rPr lang="zh-CN" altLang="en-US" sz="2800" b="1" dirty="0" smtClean="0">
                <a:ea typeface="黑体" panose="02010609060101010101" pitchFamily="49" charset="-122"/>
              </a:rPr>
              <a:t>筛选的信息点过多，就必须摘录关键词，整合同义近义项，然后，将这些具体信息，提炼概括为抽象的“上位概念”。</a:t>
            </a:r>
            <a:br>
              <a:rPr lang="zh-CN" altLang="en-US" sz="2800" b="1" dirty="0" smtClean="0">
                <a:ea typeface="黑体" panose="02010609060101010101" pitchFamily="49" charset="-122"/>
              </a:rPr>
            </a:br>
            <a:r>
              <a:rPr lang="en-US" altLang="zh-CN" sz="2800" b="1" dirty="0" smtClean="0">
                <a:ea typeface="黑体" panose="02010609060101010101" pitchFamily="49" charset="-122"/>
              </a:rPr>
              <a:t>⑤</a:t>
            </a:r>
            <a:r>
              <a:rPr lang="zh-CN" altLang="en-US" sz="2800" b="1" dirty="0" smtClean="0">
                <a:solidFill>
                  <a:srgbClr val="C00000"/>
                </a:solidFill>
                <a:ea typeface="黑体" panose="02010609060101010101" pitchFamily="49" charset="-122"/>
              </a:rPr>
              <a:t>分条意识：</a:t>
            </a:r>
            <a:r>
              <a:rPr lang="zh-CN" altLang="en-US" sz="2800" b="1" dirty="0" smtClean="0">
                <a:ea typeface="黑体" panose="02010609060101010101" pitchFamily="49" charset="-122"/>
              </a:rPr>
              <a:t>只要是主观题，都应该条理清晰，所以，答案必须分条列款。</a:t>
            </a:r>
            <a:endParaRPr lang="zh-CN" altLang="en-US" sz="2800" b="1" dirty="0" smtClean="0">
              <a:ea typeface="黑体" panose="02010609060101010101" pitchFamily="49" charset="-122"/>
            </a:endParaRPr>
          </a:p>
          <a:p>
            <a:pPr eaLnBrk="1" hangingPunct="1"/>
            <a:endParaRPr lang="zh-CN" altLang="en-US" sz="2800" dirty="0" smtClean="0"/>
          </a:p>
        </p:txBody>
      </p:sp>
      <p:sp>
        <p:nvSpPr>
          <p:cNvPr id="11266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588"/>
          <a:stretch>
            <a:fillRect/>
          </a:stretch>
        </p:blipFill>
        <p:spPr>
          <a:xfrm rot="10800000">
            <a:off x="0" y="2190667"/>
            <a:ext cx="9144000" cy="295297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3227294" cy="21088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114480" y="3427712"/>
            <a:ext cx="2029520" cy="1898637"/>
          </a:xfrm>
          <a:prstGeom prst="rect">
            <a:avLst/>
          </a:prstGeom>
        </p:spPr>
      </p:pic>
      <p:sp>
        <p:nvSpPr>
          <p:cNvPr id="6" name="MH_Others_1"/>
          <p:cNvSpPr/>
          <p:nvPr>
            <p:custDataLst>
              <p:tags r:id="rId4"/>
            </p:custDataLst>
          </p:nvPr>
        </p:nvSpPr>
        <p:spPr>
          <a:xfrm>
            <a:off x="26950" y="2446831"/>
            <a:ext cx="1822517" cy="370019"/>
          </a:xfrm>
          <a:prstGeom prst="rect">
            <a:avLst/>
          </a:prstGeom>
        </p:spPr>
        <p:txBody>
          <a:bodyPr wrap="none" anchor="ctr" anchorCtr="0">
            <a:no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i="0" spc="375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b="1" i="0" spc="375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MH_Number_1"/>
          <p:cNvSpPr/>
          <p:nvPr>
            <p:custDataLst>
              <p:tags r:id="rId5"/>
            </p:custDataLst>
          </p:nvPr>
        </p:nvSpPr>
        <p:spPr>
          <a:xfrm>
            <a:off x="1835696" y="1670291"/>
            <a:ext cx="374213" cy="37396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1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lang="zh-CN" altLang="en-US" sz="2100" b="1" i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MH_Number_2"/>
          <p:cNvSpPr/>
          <p:nvPr>
            <p:custDataLst>
              <p:tags r:id="rId6"/>
            </p:custDataLst>
          </p:nvPr>
        </p:nvSpPr>
        <p:spPr>
          <a:xfrm>
            <a:off x="1835696" y="2425842"/>
            <a:ext cx="374213" cy="37396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1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lang="zh-CN" altLang="en-US" sz="2100" b="1" i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MH_Number_1"/>
          <p:cNvSpPr/>
          <p:nvPr>
            <p:custDataLst>
              <p:tags r:id="rId7"/>
            </p:custDataLst>
          </p:nvPr>
        </p:nvSpPr>
        <p:spPr>
          <a:xfrm>
            <a:off x="1835696" y="3167801"/>
            <a:ext cx="374213" cy="37396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1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03</a:t>
            </a:r>
            <a:endParaRPr lang="zh-CN" altLang="en-US" sz="2100" b="1" i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MH_Entry_1"/>
          <p:cNvSpPr/>
          <p:nvPr>
            <p:custDataLst>
              <p:tags r:id="rId8"/>
            </p:custDataLst>
          </p:nvPr>
        </p:nvSpPr>
        <p:spPr>
          <a:xfrm>
            <a:off x="2262838" y="1542177"/>
            <a:ext cx="6672174" cy="63542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i="0" spc="15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明确语文考纲对人物传记阅读的能力层级要求</a:t>
            </a:r>
            <a:endParaRPr lang="zh-CN" altLang="en-US" sz="2400" b="1" i="0" spc="15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MH_Entry_2"/>
          <p:cNvSpPr/>
          <p:nvPr>
            <p:custDataLst>
              <p:tags r:id="rId9"/>
            </p:custDataLst>
          </p:nvPr>
        </p:nvSpPr>
        <p:spPr>
          <a:xfrm>
            <a:off x="2262838" y="2338498"/>
            <a:ext cx="6672173" cy="54033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i="0" spc="15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明确高考传记人物的最新题型结构</a:t>
            </a:r>
            <a:endParaRPr lang="zh-CN" altLang="en-US" sz="2400" b="1" i="0" spc="15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MH_Entry_1"/>
          <p:cNvSpPr/>
          <p:nvPr>
            <p:custDataLst>
              <p:tags r:id="rId10"/>
            </p:custDataLst>
          </p:nvPr>
        </p:nvSpPr>
        <p:spPr>
          <a:xfrm>
            <a:off x="2262838" y="3048043"/>
            <a:ext cx="6672173" cy="60382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i="0" spc="15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能以高考的眼光阅读研究人物传记</a:t>
            </a:r>
            <a:endParaRPr lang="zh-CN" altLang="en-US" sz="2400" b="1" i="0" spc="15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0"/>
            <a:ext cx="9144000" cy="16038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350" i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4990343"/>
            <a:ext cx="9144000" cy="16038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350" i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45058" y="1786036"/>
            <a:ext cx="1682240" cy="737603"/>
            <a:chOff x="253892" y="1865122"/>
            <a:chExt cx="1682240" cy="737603"/>
          </a:xfrm>
        </p:grpSpPr>
        <p:sp>
          <p:nvSpPr>
            <p:cNvPr id="3" name="文本框 2"/>
            <p:cNvSpPr txBox="1"/>
            <p:nvPr/>
          </p:nvSpPr>
          <p:spPr>
            <a:xfrm>
              <a:off x="253892" y="1918419"/>
              <a:ext cx="6457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i="0" kern="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叶根友毛笔行书简体" panose="02010601030101010101" charset="-122"/>
                  <a:ea typeface="叶根友毛笔行书简体" panose="02010601030101010101" charset="-122"/>
                </a:rPr>
                <a:t>学</a:t>
              </a:r>
              <a:endParaRPr lang="zh-CN" altLang="en-US" sz="3600" i="0" kern="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叶根友毛笔行书简体" panose="02010601030101010101" charset="-122"/>
                <a:ea typeface="叶根友毛笔行书简体" panose="02010601030101010101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297031" y="1865122"/>
              <a:ext cx="6391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i="0" kern="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叶根友毛笔行书简体" panose="02010601030101010101" charset="-122"/>
                  <a:ea typeface="叶根友毛笔行书简体" panose="02010601030101010101" charset="-122"/>
                </a:rPr>
                <a:t>标</a:t>
              </a:r>
              <a:endParaRPr lang="zh-CN" altLang="en-US" sz="3600" i="0" kern="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叶根友毛笔行书简体" panose="02010601030101010101" charset="-122"/>
                <a:ea typeface="叶根友毛笔行书简体" panose="02010601030101010101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52579" y="1956394"/>
              <a:ext cx="5807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i="0" kern="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叶根友毛笔行书简体" panose="02010601030101010101" charset="-122"/>
                  <a:ea typeface="叶根友毛笔行书简体" panose="02010601030101010101" charset="-122"/>
                </a:rPr>
                <a:t>习</a:t>
              </a:r>
              <a:endParaRPr lang="zh-CN" altLang="en-US" sz="3600" i="0" kern="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叶根友毛笔行书简体" panose="02010601030101010101" charset="-122"/>
                <a:ea typeface="叶根友毛笔行书简体" panose="02010601030101010101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36991" y="1889210"/>
              <a:ext cx="6391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i="0" kern="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叶根友毛笔行书简体" panose="02010601030101010101" charset="-122"/>
                  <a:ea typeface="叶根友毛笔行书简体" panose="02010601030101010101" charset="-122"/>
                </a:rPr>
                <a:t>目</a:t>
              </a:r>
              <a:endParaRPr lang="zh-CN" altLang="en-US" sz="3600" i="0" kern="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叶根友毛笔行书简体" panose="02010601030101010101" charset="-122"/>
                <a:ea typeface="叶根友毛笔行书简体" panose="0201060103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14:window dir="ver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7169"/>
          <p:cNvSpPr txBox="1">
            <a:spLocks noChangeArrowheads="1"/>
          </p:cNvSpPr>
          <p:nvPr/>
        </p:nvSpPr>
        <p:spPr bwMode="auto">
          <a:xfrm>
            <a:off x="0" y="1"/>
            <a:ext cx="9144000" cy="449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3770" tIns="31885" rIns="63770" bIns="31885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i="0" dirty="0">
                <a:solidFill>
                  <a:srgbClr val="FF0000"/>
                </a:solidFill>
                <a:ea typeface="黑体" panose="02010609060101010101" pitchFamily="49" charset="-122"/>
              </a:rPr>
              <a:t>一、弄清传主身份、分析传主品质</a:t>
            </a:r>
            <a:endParaRPr lang="zh-CN" altLang="en-US" i="0" dirty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 eaLnBrk="1" hangingPunct="1"/>
            <a:endParaRPr lang="en-US" altLang="zh-CN" sz="2800" i="0" dirty="0">
              <a:solidFill>
                <a:srgbClr val="0000CC"/>
              </a:solidFill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sz="2800" i="0" dirty="0">
                <a:solidFill>
                  <a:srgbClr val="0000CC"/>
                </a:solidFill>
                <a:ea typeface="黑体" panose="02010609060101010101" pitchFamily="49" charset="-122"/>
              </a:rPr>
              <a:t>1</a:t>
            </a:r>
            <a:r>
              <a:rPr lang="zh-CN" altLang="en-US" sz="2800" i="0" dirty="0">
                <a:solidFill>
                  <a:srgbClr val="0000CC"/>
                </a:solidFill>
                <a:ea typeface="黑体" panose="02010609060101010101" pitchFamily="49" charset="-122"/>
              </a:rPr>
              <a:t>、身份：</a:t>
            </a:r>
            <a:endParaRPr lang="zh-CN" altLang="en-US" sz="2800" i="0" dirty="0">
              <a:solidFill>
                <a:srgbClr val="0000CC"/>
              </a:solidFill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sz="2800" i="0" dirty="0">
                <a:ea typeface="黑体" panose="02010609060101010101" pitchFamily="49" charset="-122"/>
              </a:rPr>
              <a:t>①</a:t>
            </a:r>
            <a:r>
              <a:rPr lang="zh-CN" altLang="en-US" sz="2800" i="0" dirty="0">
                <a:solidFill>
                  <a:srgbClr val="C00000"/>
                </a:solidFill>
                <a:ea typeface="黑体" panose="02010609060101010101" pitchFamily="49" charset="-122"/>
              </a:rPr>
              <a:t>科学家</a:t>
            </a:r>
            <a:r>
              <a:rPr lang="zh-CN" altLang="en-US" sz="2800" i="0" dirty="0">
                <a:ea typeface="黑体" panose="02010609060101010101" pitchFamily="49" charset="-122"/>
              </a:rPr>
              <a:t>（学术观点、理论著作、科研实践、国家集体、人才培养、关心后辈、家国情怀）</a:t>
            </a:r>
            <a:endParaRPr lang="zh-CN" altLang="en-US" sz="2800" i="0" dirty="0">
              <a:ea typeface="黑体" panose="02010609060101010101" pitchFamily="49" charset="-122"/>
            </a:endParaRPr>
          </a:p>
          <a:p>
            <a:pPr eaLnBrk="1" hangingPunct="1"/>
            <a:endParaRPr lang="en-US" altLang="zh-CN" sz="2800" i="0" dirty="0"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sz="2800" i="0" dirty="0">
                <a:ea typeface="黑体" panose="02010609060101010101" pitchFamily="49" charset="-122"/>
              </a:rPr>
              <a:t>②</a:t>
            </a:r>
            <a:r>
              <a:rPr lang="zh-CN" altLang="en-US" sz="2800" i="0" dirty="0">
                <a:solidFill>
                  <a:srgbClr val="C00000"/>
                </a:solidFill>
                <a:ea typeface="黑体" panose="02010609060101010101" pitchFamily="49" charset="-122"/>
              </a:rPr>
              <a:t>教育家</a:t>
            </a:r>
            <a:r>
              <a:rPr lang="zh-CN" altLang="en-US" sz="2800" i="0" dirty="0">
                <a:ea typeface="黑体" panose="02010609060101010101" pitchFamily="49" charset="-122"/>
              </a:rPr>
              <a:t>（教育观念、教学成果、教育实践、思想品质、师生关系、人才培养、家国情怀）</a:t>
            </a:r>
            <a:endParaRPr lang="zh-CN" altLang="en-US" sz="2800" i="0" dirty="0">
              <a:ea typeface="黑体" panose="02010609060101010101" pitchFamily="49" charset="-122"/>
            </a:endParaRPr>
          </a:p>
          <a:p>
            <a:pPr eaLnBrk="1" hangingPunct="1"/>
            <a:endParaRPr lang="en-US" altLang="zh-CN" sz="2800" i="0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b="1" dirty="0">
                <a:ea typeface="黑体" panose="02010609060101010101" pitchFamily="49" charset="-122"/>
              </a:rPr>
              <a:t>③</a:t>
            </a:r>
            <a:r>
              <a:rPr lang="zh-CN" altLang="en-US" sz="2400" b="1" dirty="0">
                <a:solidFill>
                  <a:srgbClr val="C00000"/>
                </a:solidFill>
                <a:ea typeface="黑体" panose="02010609060101010101" pitchFamily="49" charset="-122"/>
              </a:rPr>
              <a:t>军事家</a:t>
            </a:r>
            <a:r>
              <a:rPr lang="zh-CN" altLang="en-US" sz="2400" b="1" dirty="0">
                <a:ea typeface="黑体" panose="02010609060101010101" pitchFamily="49" charset="-122"/>
              </a:rPr>
              <a:t>（军事观点、军事理论、军事才能、军事实践、指挥作战、人才培养、勇气谋略、家国情怀）</a:t>
            </a:r>
            <a:endParaRPr lang="zh-CN" altLang="en-US" sz="2400" b="1" dirty="0">
              <a:ea typeface="黑体" panose="02010609060101010101" pitchFamily="49" charset="-122"/>
            </a:endParaRPr>
          </a:p>
          <a:p>
            <a:endParaRPr lang="en-US" altLang="zh-CN" sz="2400" b="1" dirty="0">
              <a:ea typeface="黑体" panose="02010609060101010101" pitchFamily="49" charset="-122"/>
            </a:endParaRPr>
          </a:p>
          <a:p>
            <a:r>
              <a:rPr lang="en-US" altLang="zh-CN" sz="2400" b="1" dirty="0">
                <a:ea typeface="黑体" panose="02010609060101010101" pitchFamily="49" charset="-122"/>
              </a:rPr>
              <a:t>④</a:t>
            </a:r>
            <a:r>
              <a:rPr lang="zh-CN" altLang="en-US" sz="2400" b="1" dirty="0">
                <a:solidFill>
                  <a:srgbClr val="C00000"/>
                </a:solidFill>
                <a:ea typeface="黑体" panose="02010609060101010101" pitchFamily="49" charset="-122"/>
              </a:rPr>
              <a:t>文学家</a:t>
            </a:r>
            <a:r>
              <a:rPr lang="zh-CN" altLang="en-US" sz="2400" b="1" dirty="0">
                <a:ea typeface="黑体" panose="02010609060101010101" pitchFamily="49" charset="-122"/>
              </a:rPr>
              <a:t>（文学观念、创作思想、文学成果、关注内容、人文情怀、关心后辈、家国情怀）</a:t>
            </a:r>
            <a:endParaRPr lang="zh-CN" altLang="en-US" sz="2400" b="1" dirty="0">
              <a:ea typeface="黑体" panose="02010609060101010101" pitchFamily="49" charset="-122"/>
            </a:endParaRPr>
          </a:p>
          <a:p>
            <a:endParaRPr lang="zh-CN" altLang="en-US" b="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5121"/>
          <p:cNvSpPr txBox="1">
            <a:spLocks noChangeArrowheads="1"/>
          </p:cNvSpPr>
          <p:nvPr/>
        </p:nvSpPr>
        <p:spPr bwMode="auto">
          <a:xfrm>
            <a:off x="0" y="0"/>
            <a:ext cx="9144000" cy="7943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3770" tIns="31885" rIns="63770" bIns="31885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dirty="0">
              <a:solidFill>
                <a:srgbClr val="0000CC"/>
              </a:solidFill>
              <a:ea typeface="黑体" panose="02010609060101010101" pitchFamily="49" charset="-122"/>
            </a:endParaRPr>
          </a:p>
          <a:p>
            <a:pPr eaLnBrk="1" hangingPunct="1"/>
            <a:endParaRPr lang="en-US" altLang="zh-CN" dirty="0">
              <a:solidFill>
                <a:srgbClr val="0000CC"/>
              </a:solidFill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i="0" dirty="0">
                <a:solidFill>
                  <a:srgbClr val="0000CC"/>
                </a:solidFill>
                <a:ea typeface="黑体" panose="02010609060101010101" pitchFamily="49" charset="-122"/>
              </a:rPr>
              <a:t>2</a:t>
            </a:r>
            <a:r>
              <a:rPr lang="zh-CN" altLang="en-US" i="0" dirty="0">
                <a:solidFill>
                  <a:srgbClr val="0000CC"/>
                </a:solidFill>
                <a:ea typeface="黑体" panose="02010609060101010101" pitchFamily="49" charset="-122"/>
              </a:rPr>
              <a:t>、品质：</a:t>
            </a:r>
            <a:endParaRPr lang="zh-CN" altLang="en-US" i="0" dirty="0">
              <a:solidFill>
                <a:srgbClr val="0000CC"/>
              </a:solidFill>
              <a:ea typeface="黑体" panose="02010609060101010101" pitchFamily="49" charset="-122"/>
            </a:endParaRPr>
          </a:p>
          <a:p>
            <a:pPr eaLnBrk="1" hangingPunct="1"/>
            <a:endParaRPr lang="en-US" altLang="zh-CN" i="0" dirty="0"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i="0" dirty="0">
                <a:ea typeface="黑体" panose="02010609060101010101" pitchFamily="49" charset="-122"/>
              </a:rPr>
              <a:t>①</a:t>
            </a:r>
            <a:r>
              <a:rPr lang="zh-CN" altLang="en-US" i="0" dirty="0">
                <a:solidFill>
                  <a:srgbClr val="C00000"/>
                </a:solidFill>
                <a:ea typeface="黑体" panose="02010609060101010101" pitchFamily="49" charset="-122"/>
              </a:rPr>
              <a:t>人格魅力</a:t>
            </a:r>
            <a:r>
              <a:rPr lang="en-US" altLang="zh-CN" i="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i="0" dirty="0">
                <a:ea typeface="黑体" panose="02010609060101010101" pitchFamily="49" charset="-122"/>
              </a:rPr>
              <a:t>主要指一个人在性格气质、专业能力、道德品质、为人处事等方面具有的能吸引人的力量。</a:t>
            </a:r>
            <a:endParaRPr lang="zh-CN" altLang="en-US" i="0" dirty="0">
              <a:ea typeface="黑体" panose="02010609060101010101" pitchFamily="49" charset="-122"/>
            </a:endParaRPr>
          </a:p>
          <a:p>
            <a:pPr eaLnBrk="1" hangingPunct="1"/>
            <a:endParaRPr lang="en-US" altLang="zh-CN" i="0" dirty="0"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i="0" dirty="0">
                <a:ea typeface="黑体" panose="02010609060101010101" pitchFamily="49" charset="-122"/>
              </a:rPr>
              <a:t>②</a:t>
            </a:r>
            <a:r>
              <a:rPr lang="zh-CN" altLang="en-US" i="0" dirty="0">
                <a:solidFill>
                  <a:srgbClr val="C00000"/>
                </a:solidFill>
                <a:ea typeface="黑体" panose="02010609060101010101" pitchFamily="49" charset="-122"/>
              </a:rPr>
              <a:t>成就贡献</a:t>
            </a:r>
            <a:r>
              <a:rPr lang="en-US" altLang="zh-CN" i="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i="0" dirty="0">
                <a:ea typeface="黑体" panose="02010609060101010101" pitchFamily="49" charset="-122"/>
              </a:rPr>
              <a:t>学术理论、人才培养、科学研究、实践活动、本专业成果、其他领域、国家集体成果等。</a:t>
            </a:r>
            <a:endParaRPr lang="zh-CN" altLang="en-US" i="0" dirty="0">
              <a:ea typeface="黑体" panose="02010609060101010101" pitchFamily="49" charset="-122"/>
            </a:endParaRPr>
          </a:p>
          <a:p>
            <a:pPr eaLnBrk="1" hangingPunct="1"/>
            <a:endParaRPr lang="en-US" altLang="zh-CN" dirty="0"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dirty="0">
                <a:ea typeface="黑体" panose="02010609060101010101" pitchFamily="49" charset="-122"/>
              </a:rPr>
              <a:t>③</a:t>
            </a:r>
            <a:r>
              <a:rPr lang="zh-CN" altLang="en-US" dirty="0">
                <a:ea typeface="黑体" panose="02010609060101010101" pitchFamily="49" charset="-122"/>
              </a:rPr>
              <a:t>优秀品质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dirty="0">
                <a:ea typeface="黑体" panose="02010609060101010101" pitchFamily="49" charset="-122"/>
              </a:rPr>
              <a:t>思想性格、道德品质、行为言语、为人态度、人际关系（家人、他人）、家国情怀、集体意识、团队合作、勇气意志、人才培养、甘于寂寞、淡泊名利、坚持不懈等。</a:t>
            </a:r>
            <a:endParaRPr lang="zh-CN" altLang="en-US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4097"/>
          <p:cNvSpPr txBox="1">
            <a:spLocks noChangeArrowheads="1"/>
          </p:cNvSpPr>
          <p:nvPr/>
        </p:nvSpPr>
        <p:spPr bwMode="auto">
          <a:xfrm>
            <a:off x="0" y="0"/>
            <a:ext cx="9144000" cy="449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3770" tIns="31885" rIns="63770" bIns="31885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i="0" dirty="0">
                <a:solidFill>
                  <a:srgbClr val="C00000"/>
                </a:solidFill>
                <a:ea typeface="黑体" panose="02010609060101010101" pitchFamily="49" charset="-122"/>
              </a:rPr>
              <a:t>储备品质</a:t>
            </a:r>
            <a:r>
              <a:rPr lang="zh-CN" altLang="en-US" i="0" dirty="0" smtClean="0">
                <a:solidFill>
                  <a:srgbClr val="C00000"/>
                </a:solidFill>
                <a:ea typeface="黑体" panose="02010609060101010101" pitchFamily="49" charset="-122"/>
              </a:rPr>
              <a:t>术语</a:t>
            </a:r>
            <a:endParaRPr lang="en-US" altLang="zh-CN" i="0" dirty="0">
              <a:solidFill>
                <a:srgbClr val="C00000"/>
              </a:solidFill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i="0" dirty="0">
                <a:ea typeface="黑体" panose="02010609060101010101" pitchFamily="49" charset="-122"/>
              </a:rPr>
              <a:t>①</a:t>
            </a:r>
            <a:r>
              <a:rPr lang="zh-CN" altLang="en-US" i="0" dirty="0">
                <a:ea typeface="黑体" panose="02010609060101010101" pitchFamily="49" charset="-122"/>
              </a:rPr>
              <a:t>勤奋好学、发奋读书、认真细致、善于思考、讲究方法 </a:t>
            </a:r>
            <a:endParaRPr lang="en-US" altLang="zh-CN" i="0" dirty="0"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i="0" dirty="0">
                <a:ea typeface="黑体" panose="02010609060101010101" pitchFamily="49" charset="-122"/>
              </a:rPr>
              <a:t>②</a:t>
            </a:r>
            <a:r>
              <a:rPr lang="zh-CN" altLang="en-US" i="0" dirty="0">
                <a:ea typeface="黑体" panose="02010609060101010101" pitchFamily="49" charset="-122"/>
              </a:rPr>
              <a:t>坚持不懈、没有放弃、执着追求、持之以恒、百折不饶、脚踏实地、勇敢果决</a:t>
            </a:r>
            <a:endParaRPr lang="en-US" altLang="zh-CN" i="0" dirty="0"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i="0" dirty="0">
                <a:ea typeface="黑体" panose="02010609060101010101" pitchFamily="49" charset="-122"/>
              </a:rPr>
              <a:t>③</a:t>
            </a:r>
            <a:r>
              <a:rPr lang="zh-CN" altLang="en-US" i="0" dirty="0">
                <a:ea typeface="黑体" panose="02010609060101010101" pitchFamily="49" charset="-122"/>
              </a:rPr>
              <a:t>严谨治学、崇尚科学、独特的思维、个性 </a:t>
            </a:r>
            <a:endParaRPr lang="en-US" altLang="zh-CN" i="0" dirty="0"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i="0" dirty="0">
                <a:ea typeface="黑体" panose="02010609060101010101" pitchFamily="49" charset="-122"/>
              </a:rPr>
              <a:t>④</a:t>
            </a:r>
            <a:r>
              <a:rPr lang="zh-CN" altLang="en-US" i="0" dirty="0">
                <a:ea typeface="黑体" panose="02010609060101010101" pitchFamily="49" charset="-122"/>
              </a:rPr>
              <a:t>敢于重新选择、敢为天下先、创新、打破常规、善于合作、勇于实践、 善于发现、努力探索、敢于质疑 </a:t>
            </a:r>
            <a:endParaRPr lang="zh-CN" altLang="en-US" i="0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369218"/>
            <a:ext cx="8784976" cy="3774281"/>
          </a:xfrm>
        </p:spPr>
        <p:txBody>
          <a:bodyPr>
            <a:normAutofit/>
          </a:bodyPr>
          <a:lstStyle/>
          <a:p>
            <a:r>
              <a:rPr lang="en-US" altLang="zh-CN" sz="2800" b="1" dirty="0">
                <a:ea typeface="黑体" panose="02010609060101010101" pitchFamily="49" charset="-122"/>
              </a:rPr>
              <a:t>⑤</a:t>
            </a:r>
            <a:r>
              <a:rPr lang="zh-CN" altLang="en-US" sz="2800" b="1" dirty="0">
                <a:ea typeface="黑体" panose="02010609060101010101" pitchFamily="49" charset="-122"/>
              </a:rPr>
              <a:t>思想超前、反对权威、坚持个性（原则）、追求真理、坚守信念、 意志坚定、恪守标准、甘于寂寞、淡泊名利、无私奉献、强烈的正义感、过人勇气、真诚正直、善良友爱、善于反思、刻苦学习、擅长沟通、不安现状 </a:t>
            </a:r>
            <a:endParaRPr lang="zh-CN" altLang="en-US" sz="2800" b="1" dirty="0">
              <a:ea typeface="黑体" panose="02010609060101010101" pitchFamily="49" charset="-122"/>
            </a:endParaRPr>
          </a:p>
          <a:p>
            <a:r>
              <a:rPr lang="zh-CN" altLang="en-US" sz="2800" b="1" dirty="0">
                <a:ea typeface="黑体" panose="02010609060101010101" pitchFamily="49" charset="-122"/>
              </a:rPr>
              <a:t>【</a:t>
            </a:r>
            <a:r>
              <a:rPr lang="zh-CN" altLang="en-US" sz="2800" b="1" dirty="0">
                <a:solidFill>
                  <a:srgbClr val="0000CC"/>
                </a:solidFill>
                <a:ea typeface="黑体" panose="02010609060101010101" pitchFamily="49" charset="-122"/>
              </a:rPr>
              <a:t>答题思路</a:t>
            </a:r>
            <a:r>
              <a:rPr lang="zh-CN" altLang="en-US" sz="2800" b="1" dirty="0">
                <a:ea typeface="黑体" panose="02010609060101010101" pitchFamily="49" charset="-122"/>
              </a:rPr>
              <a:t>】：</a:t>
            </a:r>
            <a:r>
              <a:rPr lang="en-US" altLang="zh-CN" sz="2800" b="1" dirty="0">
                <a:ea typeface="黑体" panose="02010609060101010101" pitchFamily="49" charset="-122"/>
              </a:rPr>
              <a:t>①</a:t>
            </a:r>
            <a:r>
              <a:rPr lang="zh-CN" altLang="en-US" sz="2800" b="1" dirty="0">
                <a:ea typeface="黑体" panose="02010609060101010101" pitchFamily="49" charset="-122"/>
              </a:rPr>
              <a:t>以文本为依据，分清传主身份，看文本中有无以上条款。</a:t>
            </a:r>
            <a:r>
              <a:rPr lang="en-US" altLang="zh-CN" sz="2800" b="1" dirty="0">
                <a:ea typeface="黑体" panose="02010609060101010101" pitchFamily="49" charset="-122"/>
              </a:rPr>
              <a:t>②</a:t>
            </a:r>
            <a:r>
              <a:rPr lang="zh-CN" altLang="en-US" sz="2800" b="1" dirty="0">
                <a:ea typeface="黑体" panose="02010609060101010101" pitchFamily="49" charset="-122"/>
              </a:rPr>
              <a:t>分条概括（贡献</a:t>
            </a:r>
            <a:r>
              <a:rPr lang="en-US" altLang="zh-CN" sz="2800" b="1" dirty="0">
                <a:ea typeface="黑体" panose="02010609060101010101" pitchFamily="49" charset="-122"/>
              </a:rPr>
              <a:t>/</a:t>
            </a:r>
            <a:r>
              <a:rPr lang="zh-CN" altLang="en-US" sz="2800" b="1" dirty="0">
                <a:ea typeface="黑体" panose="02010609060101010101" pitchFamily="49" charset="-122"/>
              </a:rPr>
              <a:t>品质）</a:t>
            </a:r>
            <a:r>
              <a:rPr lang="en-US" altLang="zh-CN" sz="2800" b="1" dirty="0">
                <a:ea typeface="黑体" panose="02010609060101010101" pitchFamily="49" charset="-122"/>
              </a:rPr>
              <a:t>+</a:t>
            </a:r>
            <a:r>
              <a:rPr lang="zh-CN" altLang="en-US" sz="2800" b="1" dirty="0">
                <a:ea typeface="黑体" panose="02010609060101010101" pitchFamily="49" charset="-122"/>
              </a:rPr>
              <a:t>具体事例（只需关键词）</a:t>
            </a:r>
            <a:endParaRPr lang="zh-CN" altLang="en-US" sz="2800" b="1" dirty="0">
              <a:ea typeface="黑体" panose="02010609060101010101" pitchFamily="49" charset="-122"/>
            </a:endParaRPr>
          </a:p>
          <a:p>
            <a:endParaRPr lang="zh-CN" altLang="en-US" sz="28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3073"/>
          <p:cNvSpPr txBox="1">
            <a:spLocks noChangeArrowheads="1"/>
          </p:cNvSpPr>
          <p:nvPr/>
        </p:nvSpPr>
        <p:spPr bwMode="auto">
          <a:xfrm>
            <a:off x="0" y="0"/>
            <a:ext cx="9105324" cy="4003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3770" tIns="31885" rIns="63770" bIns="31885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i="0" dirty="0">
                <a:solidFill>
                  <a:srgbClr val="FF0000"/>
                </a:solidFill>
                <a:ea typeface="黑体" panose="02010609060101010101" pitchFamily="49" charset="-122"/>
              </a:rPr>
              <a:t>二、传记人物成功（取得</a:t>
            </a:r>
            <a:r>
              <a:rPr lang="en-US" altLang="zh-CN" i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</a:t>
            </a:r>
            <a:r>
              <a:rPr lang="zh-CN" altLang="en-US" i="0" dirty="0">
                <a:solidFill>
                  <a:srgbClr val="FF0000"/>
                </a:solidFill>
                <a:ea typeface="黑体" panose="02010609060101010101" pitchFamily="49" charset="-122"/>
              </a:rPr>
              <a:t>成就）的原因</a:t>
            </a:r>
            <a:endParaRPr lang="zh-CN" altLang="en-US" i="0" dirty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i="0" dirty="0">
                <a:solidFill>
                  <a:srgbClr val="0000CC"/>
                </a:solidFill>
                <a:ea typeface="黑体" panose="02010609060101010101" pitchFamily="49" charset="-122"/>
              </a:rPr>
              <a:t>1</a:t>
            </a:r>
            <a:r>
              <a:rPr lang="zh-CN" altLang="en-US" i="0" dirty="0">
                <a:solidFill>
                  <a:srgbClr val="0000CC"/>
                </a:solidFill>
                <a:ea typeface="黑体" panose="02010609060101010101" pitchFamily="49" charset="-122"/>
              </a:rPr>
              <a:t>、外因：</a:t>
            </a:r>
            <a:r>
              <a:rPr lang="zh-CN" altLang="en-US" i="0" dirty="0">
                <a:ea typeface="黑体" panose="02010609060101010101" pitchFamily="49" charset="-122"/>
              </a:rPr>
              <a:t> </a:t>
            </a:r>
            <a:endParaRPr lang="zh-CN" altLang="en-US" i="0" dirty="0"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i="0" dirty="0">
                <a:ea typeface="黑体" panose="02010609060101010101" pitchFamily="49" charset="-122"/>
              </a:rPr>
              <a:t>①</a:t>
            </a:r>
            <a:r>
              <a:rPr lang="zh-CN" altLang="en-US" i="0" dirty="0">
                <a:ea typeface="黑体" panose="02010609060101010101" pitchFamily="49" charset="-122"/>
              </a:rPr>
              <a:t>家庭支持 </a:t>
            </a:r>
            <a:endParaRPr lang="zh-CN" altLang="en-US" i="0" dirty="0"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i="0" dirty="0">
                <a:ea typeface="黑体" panose="02010609060101010101" pitchFamily="49" charset="-122"/>
              </a:rPr>
              <a:t>②</a:t>
            </a:r>
            <a:r>
              <a:rPr lang="zh-CN" altLang="en-US" i="0" dirty="0">
                <a:ea typeface="黑体" panose="02010609060101010101" pitchFamily="49" charset="-122"/>
              </a:rPr>
              <a:t>朋友关心 </a:t>
            </a:r>
            <a:endParaRPr lang="zh-CN" altLang="en-US" i="0" dirty="0"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i="0" dirty="0">
                <a:ea typeface="黑体" panose="02010609060101010101" pitchFamily="49" charset="-122"/>
              </a:rPr>
              <a:t>③</a:t>
            </a:r>
            <a:r>
              <a:rPr lang="zh-CN" altLang="en-US" i="0" dirty="0">
                <a:ea typeface="黑体" panose="02010609060101010101" pitchFamily="49" charset="-122"/>
              </a:rPr>
              <a:t>时代背景</a:t>
            </a:r>
            <a:r>
              <a:rPr lang="en-US" altLang="zh-CN" i="0" dirty="0">
                <a:ea typeface="黑体" panose="02010609060101010101" pitchFamily="49" charset="-122"/>
              </a:rPr>
              <a:t>(</a:t>
            </a:r>
            <a:r>
              <a:rPr lang="zh-CN" altLang="en-US" i="0" dirty="0">
                <a:ea typeface="黑体" panose="02010609060101010101" pitchFamily="49" charset="-122"/>
              </a:rPr>
              <a:t>社会原因</a:t>
            </a:r>
            <a:r>
              <a:rPr lang="en-US" altLang="zh-CN" i="0" dirty="0">
                <a:ea typeface="黑体" panose="02010609060101010101" pitchFamily="49" charset="-122"/>
              </a:rPr>
              <a:t>)</a:t>
            </a:r>
            <a:endParaRPr lang="en-US" altLang="zh-CN" i="0" dirty="0"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i="0" dirty="0">
                <a:ea typeface="黑体" panose="02010609060101010101" pitchFamily="49" charset="-122"/>
              </a:rPr>
              <a:t>④</a:t>
            </a:r>
            <a:r>
              <a:rPr lang="zh-CN" altLang="en-US" i="0" dirty="0">
                <a:ea typeface="黑体" panose="02010609060101010101" pitchFamily="49" charset="-122"/>
              </a:rPr>
              <a:t>别人对传主的态度（帮助）； </a:t>
            </a:r>
            <a:endParaRPr lang="zh-CN" altLang="en-US" i="0" dirty="0"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i="0" dirty="0">
                <a:ea typeface="黑体" panose="02010609060101010101" pitchFamily="49" charset="-122"/>
              </a:rPr>
              <a:t>⑤</a:t>
            </a:r>
            <a:r>
              <a:rPr lang="zh-CN" altLang="en-US" i="0" dirty="0">
                <a:ea typeface="黑体" panose="02010609060101010101" pitchFamily="49" charset="-122"/>
              </a:rPr>
              <a:t>借鉴别人的经验或教训； </a:t>
            </a:r>
            <a:endParaRPr lang="zh-CN" altLang="en-US" i="0" dirty="0"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i="0" dirty="0">
                <a:ea typeface="黑体" panose="02010609060101010101" pitchFamily="49" charset="-122"/>
              </a:rPr>
              <a:t>⑥</a:t>
            </a:r>
            <a:r>
              <a:rPr lang="zh-CN" altLang="en-US" i="0" dirty="0">
                <a:ea typeface="黑体" panose="02010609060101010101" pitchFamily="49" charset="-122"/>
              </a:rPr>
              <a:t>客观环境（条件） </a:t>
            </a:r>
            <a:endParaRPr lang="zh-CN" altLang="en-US" i="0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b="1" dirty="0">
                <a:solidFill>
                  <a:srgbClr val="0000CC"/>
                </a:solidFill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0000CC"/>
                </a:solidFill>
                <a:ea typeface="黑体" panose="02010609060101010101" pitchFamily="49" charset="-122"/>
              </a:rPr>
              <a:t>、内因：</a:t>
            </a:r>
            <a:endParaRPr lang="zh-CN" altLang="en-US" sz="2800" b="1" dirty="0">
              <a:solidFill>
                <a:srgbClr val="0000CC"/>
              </a:solidFill>
              <a:ea typeface="黑体" panose="02010609060101010101" pitchFamily="49" charset="-122"/>
            </a:endParaRPr>
          </a:p>
          <a:p>
            <a:r>
              <a:rPr lang="en-US" altLang="zh-CN" sz="2800" b="1" dirty="0">
                <a:ea typeface="黑体" panose="02010609060101010101" pitchFamily="49" charset="-122"/>
              </a:rPr>
              <a:t>①</a:t>
            </a:r>
            <a:r>
              <a:rPr lang="zh-CN" altLang="en-US" sz="2800" b="1" dirty="0">
                <a:ea typeface="黑体" panose="02010609060101010101" pitchFamily="49" charset="-122"/>
              </a:rPr>
              <a:t>兴趣、热爱（爱好）、理想、目标（高远）、志向</a:t>
            </a:r>
            <a:endParaRPr lang="zh-CN" altLang="en-US" sz="2800" b="1" dirty="0">
              <a:ea typeface="黑体" panose="02010609060101010101" pitchFamily="49" charset="-122"/>
            </a:endParaRPr>
          </a:p>
          <a:p>
            <a:r>
              <a:rPr lang="en-US" altLang="zh-CN" sz="2800" b="1" dirty="0">
                <a:ea typeface="黑体" panose="02010609060101010101" pitchFamily="49" charset="-122"/>
              </a:rPr>
              <a:t>②</a:t>
            </a:r>
            <a:r>
              <a:rPr lang="zh-CN" altLang="en-US" sz="2800" b="1" dirty="0">
                <a:ea typeface="黑体" panose="02010609060101010101" pitchFamily="49" charset="-122"/>
              </a:rPr>
              <a:t>态度（努力、勤奋、坚持不懈）、方法（借鉴、总结）或其他优秀品质 </a:t>
            </a:r>
            <a:endParaRPr lang="zh-CN" altLang="en-US" sz="2800" b="1" dirty="0">
              <a:ea typeface="黑体" panose="02010609060101010101" pitchFamily="49" charset="-122"/>
            </a:endParaRPr>
          </a:p>
          <a:p>
            <a:endParaRPr lang="zh-CN" altLang="en-US" sz="2800" b="1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0241"/>
          <p:cNvSpPr txBox="1">
            <a:spLocks noChangeArrowheads="1"/>
          </p:cNvSpPr>
          <p:nvPr/>
        </p:nvSpPr>
        <p:spPr bwMode="auto">
          <a:xfrm>
            <a:off x="0" y="0"/>
            <a:ext cx="9144000" cy="4003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3770" tIns="31885" rIns="63770" bIns="31885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i="0" dirty="0">
                <a:solidFill>
                  <a:srgbClr val="FF0000"/>
                </a:solidFill>
                <a:ea typeface="黑体" panose="02010609060101010101" pitchFamily="49" charset="-122"/>
              </a:rPr>
              <a:t>三、传记主人公的典型事迹有什么作用</a:t>
            </a:r>
            <a:endParaRPr lang="zh-CN" altLang="en-US" i="0" dirty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 eaLnBrk="1" hangingPunct="1"/>
            <a:endParaRPr lang="en-US" altLang="zh-CN" i="0" dirty="0"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i="0" dirty="0">
                <a:ea typeface="黑体" panose="02010609060101010101" pitchFamily="49" charset="-122"/>
              </a:rPr>
              <a:t>1.</a:t>
            </a:r>
            <a:r>
              <a:rPr lang="zh-CN" altLang="en-US" i="0" dirty="0">
                <a:ea typeface="黑体" panose="02010609060101010101" pitchFamily="49" charset="-122"/>
              </a:rPr>
              <a:t>丰富文章内容、使人物形象更丰满、增加传记真实性、引起读者兴趣。 </a:t>
            </a:r>
            <a:endParaRPr lang="zh-CN" altLang="en-US" i="0" dirty="0"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i="0" dirty="0">
                <a:ea typeface="黑体" panose="02010609060101010101" pitchFamily="49" charset="-122"/>
              </a:rPr>
              <a:t>2.</a:t>
            </a:r>
            <a:r>
              <a:rPr lang="zh-CN" altLang="en-US" i="0" dirty="0">
                <a:ea typeface="黑体" panose="02010609060101010101" pitchFamily="49" charset="-122"/>
              </a:rPr>
              <a:t>表现传主什么性格、品质、精神、形象。 </a:t>
            </a:r>
            <a:endParaRPr lang="zh-CN" altLang="en-US" i="0" dirty="0"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i="0" dirty="0">
                <a:ea typeface="黑体" panose="02010609060101010101" pitchFamily="49" charset="-122"/>
              </a:rPr>
              <a:t>3.</a:t>
            </a:r>
            <a:r>
              <a:rPr lang="zh-CN" altLang="en-US" i="0" dirty="0">
                <a:ea typeface="黑体" panose="02010609060101010101" pitchFamily="49" charset="-122"/>
              </a:rPr>
              <a:t>段落（结构）作用 </a:t>
            </a:r>
            <a:endParaRPr lang="zh-CN" altLang="en-US" i="0" dirty="0">
              <a:ea typeface="黑体" panose="02010609060101010101" pitchFamily="49" charset="-122"/>
            </a:endParaRPr>
          </a:p>
          <a:p>
            <a:pPr eaLnBrk="1" hangingPunct="1"/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268016"/>
            <a:ext cx="8892480" cy="3875484"/>
          </a:xfrm>
        </p:spPr>
        <p:txBody>
          <a:bodyPr>
            <a:norm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四、写与传记主人公有关的人物有什么作用（写别人）</a:t>
            </a:r>
            <a:endParaRPr lang="zh-CN" altLang="en-US" sz="2800" b="1" dirty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r>
              <a:rPr lang="en-US" altLang="zh-CN" sz="2800" b="1" dirty="0"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ea typeface="黑体" panose="02010609060101010101" pitchFamily="49" charset="-122"/>
              </a:rPr>
              <a:t>内容上：写了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800" b="1" dirty="0">
                <a:ea typeface="黑体" panose="02010609060101010101" pitchFamily="49" charset="-122"/>
              </a:rPr>
              <a:t>谁（内容）</a:t>
            </a:r>
            <a:endParaRPr lang="zh-CN" altLang="en-US" sz="2800" b="1" dirty="0">
              <a:ea typeface="黑体" panose="02010609060101010101" pitchFamily="49" charset="-122"/>
            </a:endParaRPr>
          </a:p>
          <a:p>
            <a:r>
              <a:rPr lang="en-US" altLang="zh-CN" sz="2800" b="1" dirty="0">
                <a:ea typeface="黑体" panose="02010609060101010101" pitchFamily="49" charset="-122"/>
              </a:rPr>
              <a:t>2.</a:t>
            </a:r>
            <a:r>
              <a:rPr lang="zh-CN" altLang="en-US" sz="2800" b="1" dirty="0">
                <a:ea typeface="黑体" panose="02010609060101010101" pitchFamily="49" charset="-122"/>
              </a:rPr>
              <a:t>结构上：引出主人公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800" b="1" dirty="0">
                <a:ea typeface="黑体" panose="02010609060101010101" pitchFamily="49" charset="-122"/>
              </a:rPr>
              <a:t>描写 </a:t>
            </a:r>
            <a:endParaRPr lang="zh-CN" altLang="en-US" sz="2800" b="1" dirty="0">
              <a:ea typeface="黑体" panose="02010609060101010101" pitchFamily="49" charset="-122"/>
            </a:endParaRPr>
          </a:p>
          <a:p>
            <a:r>
              <a:rPr lang="en-US" altLang="zh-CN" sz="2800" b="1" dirty="0">
                <a:ea typeface="黑体" panose="02010609060101010101" pitchFamily="49" charset="-122"/>
              </a:rPr>
              <a:t>3.</a:t>
            </a:r>
            <a:r>
              <a:rPr lang="zh-CN" altLang="en-US" sz="2800" b="1" dirty="0">
                <a:ea typeface="黑体" panose="02010609060101010101" pitchFamily="49" charset="-122"/>
              </a:rPr>
              <a:t>手法效果：对比鲜明突出，陪衬或衬托烘托 （两人做法形成鲜明的对照，突出主人公 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800" b="1" dirty="0">
                <a:ea typeface="黑体" panose="02010609060101010101" pitchFamily="49" charset="-122"/>
              </a:rPr>
              <a:t>性格品质；了解社会背景；烘托主人公的形象等） </a:t>
            </a:r>
            <a:endParaRPr lang="zh-CN" altLang="en-US" sz="2800" b="1" dirty="0">
              <a:ea typeface="黑体" panose="02010609060101010101" pitchFamily="49" charset="-122"/>
            </a:endParaRPr>
          </a:p>
          <a:p>
            <a:endParaRPr lang="zh-CN" altLang="en-US" sz="2800" b="1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9217"/>
          <p:cNvSpPr txBox="1">
            <a:spLocks noChangeArrowheads="1"/>
          </p:cNvSpPr>
          <p:nvPr/>
        </p:nvSpPr>
        <p:spPr bwMode="auto">
          <a:xfrm>
            <a:off x="0" y="0"/>
            <a:ext cx="9144000" cy="4003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3770" tIns="31885" rIns="63770" bIns="31885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i="0" dirty="0" smtClean="0">
                <a:solidFill>
                  <a:srgbClr val="FF0000"/>
                </a:solidFill>
                <a:ea typeface="黑体" panose="02010609060101010101" pitchFamily="49" charset="-122"/>
              </a:rPr>
              <a:t>五</a:t>
            </a:r>
            <a:r>
              <a:rPr lang="zh-CN" altLang="en-US" i="0" dirty="0">
                <a:solidFill>
                  <a:srgbClr val="FF0000"/>
                </a:solidFill>
                <a:ea typeface="黑体" panose="02010609060101010101" pitchFamily="49" charset="-122"/>
              </a:rPr>
              <a:t>、段落的作用</a:t>
            </a:r>
            <a:endParaRPr lang="zh-CN" altLang="en-US" i="0" dirty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 eaLnBrk="1" hangingPunct="1"/>
            <a:endParaRPr lang="en-US" altLang="zh-CN" i="0" dirty="0"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i="0" dirty="0">
                <a:ea typeface="黑体" panose="02010609060101010101" pitchFamily="49" charset="-122"/>
              </a:rPr>
              <a:t>1</a:t>
            </a:r>
            <a:r>
              <a:rPr lang="zh-CN" altLang="en-US" i="0" dirty="0">
                <a:ea typeface="黑体" panose="02010609060101010101" pitchFamily="49" charset="-122"/>
              </a:rPr>
              <a:t>、内容上：该段写了什么内容，表现了人物什么精神、品质、个性特征</a:t>
            </a:r>
            <a:endParaRPr lang="zh-CN" altLang="en-US" i="0" dirty="0"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i="0" dirty="0">
                <a:ea typeface="黑体" panose="02010609060101010101" pitchFamily="49" charset="-122"/>
              </a:rPr>
              <a:t>2</a:t>
            </a:r>
            <a:r>
              <a:rPr lang="zh-CN" altLang="en-US" i="0" dirty="0">
                <a:ea typeface="黑体" panose="02010609060101010101" pitchFamily="49" charset="-122"/>
              </a:rPr>
              <a:t>、结构上：具体看是文首、文中、文尾</a:t>
            </a:r>
            <a:endParaRPr lang="zh-CN" altLang="en-US" i="0" dirty="0"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i="0" dirty="0">
                <a:ea typeface="黑体" panose="02010609060101010101" pitchFamily="49" charset="-122"/>
              </a:rPr>
              <a:t>3</a:t>
            </a:r>
            <a:r>
              <a:rPr lang="zh-CN" altLang="en-US" i="0" dirty="0">
                <a:ea typeface="黑体" panose="02010609060101010101" pitchFamily="49" charset="-122"/>
              </a:rPr>
              <a:t>、手法效果：用了什么手法，有何效果</a:t>
            </a:r>
            <a:endParaRPr lang="zh-CN" altLang="en-US" i="0" dirty="0">
              <a:ea typeface="黑体" panose="02010609060101010101" pitchFamily="49" charset="-122"/>
            </a:endParaRPr>
          </a:p>
          <a:p>
            <a:pPr eaLnBrk="1" hangingPunct="1"/>
            <a:endParaRPr lang="zh-CN" altLang="en-US" i="0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7.png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0"/>
          <a:stretch>
            <a:fillRect/>
          </a:stretch>
        </p:blipFill>
        <p:spPr bwMode="auto">
          <a:xfrm>
            <a:off x="5796136" y="807055"/>
            <a:ext cx="8274447" cy="6010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内容占位符 2"/>
          <p:cNvSpPr txBox="1"/>
          <p:nvPr/>
        </p:nvSpPr>
        <p:spPr>
          <a:xfrm>
            <a:off x="69942" y="657678"/>
            <a:ext cx="6195416" cy="21466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）理解文中重要概念的含义。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　（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）理解文中重要句子的含意。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683" y="93861"/>
            <a:ext cx="95316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i="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语文考纲对实用类文本考查目标及相应的能力层级有：</a:t>
            </a:r>
            <a:endParaRPr lang="en-US" altLang="zh-CN" sz="2400" i="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5" name="Picture 4" descr="C:\Users\Administrator\Desktop\梅花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42" r="19270"/>
          <a:stretch>
            <a:fillRect/>
          </a:stretch>
        </p:blipFill>
        <p:spPr bwMode="auto">
          <a:xfrm>
            <a:off x="6896546" y="51470"/>
            <a:ext cx="2266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147316" y="483518"/>
            <a:ext cx="1904404" cy="523220"/>
          </a:xfrm>
          <a:prstGeom prst="rect">
            <a:avLst/>
          </a:prstGeom>
          <a:noFill/>
          <a:ln>
            <a:solidFill>
              <a:srgbClr val="F8F8F8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i="0" dirty="0">
                <a:ln w="12700">
                  <a:solidFill>
                    <a:srgbClr val="F8F8F8"/>
                  </a:solidFill>
                  <a:prstDash val="sysDot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1.</a:t>
            </a:r>
            <a:r>
              <a:rPr lang="zh-CN" altLang="en-US" sz="2800" b="1" i="0" dirty="0">
                <a:ln w="12700">
                  <a:solidFill>
                    <a:srgbClr val="F8F8F8"/>
                  </a:solidFill>
                  <a:prstDash val="sysDot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理解</a:t>
            </a:r>
            <a:r>
              <a:rPr lang="en-US" altLang="zh-CN" sz="2800" b="1" i="0" dirty="0">
                <a:ln w="12700">
                  <a:solidFill>
                    <a:srgbClr val="F8F8F8"/>
                  </a:solidFill>
                  <a:prstDash val="sysDot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B</a:t>
            </a:r>
            <a:endParaRPr lang="zh-CN" altLang="en-US" sz="2800" b="1" i="0" dirty="0">
              <a:ln w="12700">
                <a:solidFill>
                  <a:srgbClr val="F8F8F8"/>
                </a:solidFill>
                <a:prstDash val="sysDot"/>
              </a:ln>
              <a:solidFill>
                <a:srgbClr val="C0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2652" y="1438049"/>
            <a:ext cx="2753163" cy="523220"/>
          </a:xfrm>
          <a:prstGeom prst="rect">
            <a:avLst/>
          </a:prstGeom>
          <a:noFill/>
          <a:ln>
            <a:solidFill>
              <a:srgbClr val="F8F8F8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i="0" dirty="0">
                <a:ln w="12700">
                  <a:solidFill>
                    <a:srgbClr val="F8F8F8"/>
                  </a:solidFill>
                  <a:prstDash val="sysDot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ea typeface="苏新诗古印宋简" panose="02010609000101010101" pitchFamily="49" charset="-122"/>
              </a:rPr>
              <a:t>2.</a:t>
            </a:r>
            <a:r>
              <a:rPr lang="zh-CN" altLang="en-US" sz="2800" b="1" i="0" dirty="0">
                <a:ln w="12700">
                  <a:solidFill>
                    <a:srgbClr val="F8F8F8"/>
                  </a:solidFill>
                  <a:prstDash val="sysDot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ea typeface="苏新诗古印宋简" panose="02010609000101010101" pitchFamily="49" charset="-122"/>
              </a:rPr>
              <a:t>分析综合</a:t>
            </a:r>
            <a:r>
              <a:rPr lang="en-US" altLang="zh-CN" sz="2800" b="1" i="0" dirty="0">
                <a:ln w="12700">
                  <a:solidFill>
                    <a:srgbClr val="F8F8F8"/>
                  </a:solidFill>
                  <a:prstDash val="sysDot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ea typeface="苏新诗古印宋简" panose="02010609000101010101" pitchFamily="49" charset="-122"/>
              </a:rPr>
              <a:t>C</a:t>
            </a:r>
            <a:endParaRPr lang="zh-CN" altLang="en-US" sz="2800" b="1" i="0" dirty="0">
              <a:ln w="12700">
                <a:solidFill>
                  <a:srgbClr val="F8F8F8"/>
                </a:solidFill>
                <a:prstDash val="sysDot"/>
              </a:ln>
              <a:solidFill>
                <a:srgbClr val="C0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ea typeface="苏新诗古印宋简" panose="0201060900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652" y="2630344"/>
            <a:ext cx="2249107" cy="523220"/>
          </a:xfrm>
          <a:prstGeom prst="rect">
            <a:avLst/>
          </a:prstGeom>
          <a:noFill/>
          <a:ln>
            <a:solidFill>
              <a:srgbClr val="F8F8F8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i="0" dirty="0">
                <a:ln w="12700">
                  <a:solidFill>
                    <a:srgbClr val="F8F8F8"/>
                  </a:solidFill>
                  <a:prstDash val="sysDot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ea typeface="苏新诗古印宋简" panose="02010609000101010101" pitchFamily="49" charset="-122"/>
              </a:rPr>
              <a:t>3.</a:t>
            </a:r>
            <a:r>
              <a:rPr lang="zh-CN" altLang="en-US" sz="2800" b="1" i="0" dirty="0">
                <a:ln w="12700">
                  <a:solidFill>
                    <a:srgbClr val="F8F8F8"/>
                  </a:solidFill>
                  <a:prstDash val="sysDot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ea typeface="苏新诗古印宋简" panose="02010609000101010101" pitchFamily="49" charset="-122"/>
              </a:rPr>
              <a:t>鉴赏评价</a:t>
            </a:r>
            <a:r>
              <a:rPr lang="en-US" altLang="zh-CN" sz="2800" b="1" i="0" dirty="0">
                <a:ln w="12700">
                  <a:solidFill>
                    <a:srgbClr val="F8F8F8"/>
                  </a:solidFill>
                  <a:prstDash val="sysDot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ea typeface="苏新诗古印宋简" panose="02010609000101010101" pitchFamily="49" charset="-122"/>
              </a:rPr>
              <a:t>D</a:t>
            </a:r>
            <a:endParaRPr lang="zh-CN" altLang="en-US" sz="2800" b="1" i="0" dirty="0">
              <a:ln w="12700">
                <a:solidFill>
                  <a:srgbClr val="F8F8F8"/>
                </a:solidFill>
                <a:prstDash val="sysDot"/>
              </a:ln>
              <a:solidFill>
                <a:srgbClr val="C0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ea typeface="苏新诗古印宋简" panose="0201060900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6447" y="3812232"/>
            <a:ext cx="1904404" cy="523220"/>
          </a:xfrm>
          <a:prstGeom prst="rect">
            <a:avLst/>
          </a:prstGeom>
          <a:noFill/>
          <a:ln>
            <a:solidFill>
              <a:srgbClr val="F8F8F8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i="0" dirty="0">
                <a:ln w="12700">
                  <a:solidFill>
                    <a:srgbClr val="F8F8F8"/>
                  </a:solidFill>
                  <a:prstDash val="sysDot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ea typeface="苏新诗古印宋简" panose="02010609000101010101" pitchFamily="49" charset="-122"/>
              </a:rPr>
              <a:t>4.</a:t>
            </a:r>
            <a:r>
              <a:rPr lang="zh-CN" altLang="en-US" sz="2800" b="1" i="0" dirty="0">
                <a:ln w="12700">
                  <a:solidFill>
                    <a:srgbClr val="F8F8F8"/>
                  </a:solidFill>
                  <a:prstDash val="sysDot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ea typeface="苏新诗古印宋简" panose="02010609000101010101" pitchFamily="49" charset="-122"/>
              </a:rPr>
              <a:t>探究</a:t>
            </a:r>
            <a:r>
              <a:rPr lang="en-US" altLang="zh-CN" sz="2800" b="1" i="0" dirty="0">
                <a:ln w="12700">
                  <a:solidFill>
                    <a:srgbClr val="F8F8F8"/>
                  </a:solidFill>
                  <a:prstDash val="sysDot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ea typeface="苏新诗古印宋简" panose="02010609000101010101" pitchFamily="49" charset="-122"/>
              </a:rPr>
              <a:t>F</a:t>
            </a:r>
            <a:endParaRPr lang="zh-CN" altLang="en-US" sz="2800" b="1" i="0" dirty="0">
              <a:ln w="12700">
                <a:solidFill>
                  <a:srgbClr val="F8F8F8"/>
                </a:solidFill>
                <a:prstDash val="sysDot"/>
              </a:ln>
              <a:solidFill>
                <a:srgbClr val="C0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ea typeface="苏新诗古印宋简" panose="02010609000101010101" pitchFamily="49" charset="-122"/>
            </a:endParaRPr>
          </a:p>
        </p:txBody>
      </p:sp>
      <p:sp>
        <p:nvSpPr>
          <p:cNvPr id="12" name="内容占位符 2"/>
          <p:cNvSpPr txBox="1"/>
          <p:nvPr/>
        </p:nvSpPr>
        <p:spPr>
          <a:xfrm>
            <a:off x="287139" y="1856537"/>
            <a:ext cx="8984783" cy="11583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600" b="1" i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b="1" i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b="1" i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）筛选并整合文中信息。</a:t>
            </a:r>
            <a:endParaRPr lang="en-US" altLang="zh-CN" sz="1600" b="1" i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600" b="1" i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b="1" i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b="1" i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）分析语言特色，把握文章结构，概括中心意思。</a:t>
            </a:r>
            <a:endParaRPr lang="en-US" altLang="zh-CN" sz="1600" b="1" i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600" b="1" i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b="1" i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b="1" i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）分析文本的文体特征和主要表现手法。</a:t>
            </a:r>
            <a:endParaRPr lang="zh-CN" altLang="en-US" sz="1600" b="1" i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内容占位符 2"/>
          <p:cNvSpPr txBox="1"/>
          <p:nvPr/>
        </p:nvSpPr>
        <p:spPr>
          <a:xfrm>
            <a:off x="287139" y="3034669"/>
            <a:ext cx="8984783" cy="9773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600" b="1" i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b="1" i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b="1" i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）评价文本的主要观点和基本倾向</a:t>
            </a:r>
            <a:endParaRPr lang="zh-CN" altLang="en-US" sz="1600" b="1" i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b="1" i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b="1" i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b="1" i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）评价文本产生的社会价值和影响</a:t>
            </a:r>
            <a:endParaRPr lang="zh-CN" altLang="en-US" sz="1600" b="1" i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b="1" i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b="1" i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b="1" i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）对文本的某种特色作深度的思考和判断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内容占位符 2"/>
          <p:cNvSpPr txBox="1"/>
          <p:nvPr/>
        </p:nvSpPr>
        <p:spPr>
          <a:xfrm>
            <a:off x="287139" y="4210535"/>
            <a:ext cx="9145015" cy="11214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1600" b="1" i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b="1" i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b="1" i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）从不同角度和层面发掘文本反映的人生价值和时代精神。</a:t>
            </a:r>
            <a:endParaRPr lang="zh-CN" altLang="en-US" sz="1600" b="1" i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1600" b="1" i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b="1" i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b="1" i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）探讨作者的写作背景和写作意图。</a:t>
            </a:r>
            <a:endParaRPr lang="en-US" altLang="zh-CN" sz="1600" b="1" i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1600" b="1" i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b="1" i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b="1" i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）探究文本中的某些问题，提出自己的见解。</a:t>
            </a:r>
            <a:endParaRPr lang="zh-CN" altLang="en-US" sz="1600" b="1" i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14:prism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6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8435" name="内容占位符 2"/>
          <p:cNvSpPr>
            <a:spLocks noGrp="1" noChangeArrowheads="1"/>
          </p:cNvSpPr>
          <p:nvPr>
            <p:ph idx="1"/>
          </p:nvPr>
        </p:nvSpPr>
        <p:spPr>
          <a:xfrm>
            <a:off x="107504" y="0"/>
            <a:ext cx="9145016" cy="5236045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【段落知识】：</a:t>
            </a:r>
            <a:endParaRPr lang="zh-CN" altLang="en-US" b="1" dirty="0" smtClean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sz="2400" b="1" dirty="0" smtClean="0">
                <a:ea typeface="黑体" panose="02010609060101010101" pitchFamily="49" charset="-122"/>
              </a:rPr>
              <a:t>①</a:t>
            </a:r>
            <a:r>
              <a:rPr lang="zh-CN" altLang="en-US" sz="2400" b="1" dirty="0" smtClean="0">
                <a:ea typeface="黑体" panose="02010609060101010101" pitchFamily="49" charset="-122"/>
              </a:rPr>
              <a:t>开头段：开篇点题；总领全文；奠定全文</a:t>
            </a:r>
            <a:r>
              <a:rPr lang="en-US" altLang="zh-CN" sz="2400" b="1" dirty="0" smtClean="0">
                <a:ea typeface="黑体" panose="02010609060101010101" pitchFamily="49" charset="-122"/>
              </a:rPr>
              <a:t>…</a:t>
            </a:r>
            <a:r>
              <a:rPr lang="zh-CN" altLang="en-US" sz="2400" b="1" dirty="0" smtClean="0">
                <a:ea typeface="黑体" panose="02010609060101010101" pitchFamily="49" charset="-122"/>
              </a:rPr>
              <a:t>的感情基调；渲染气氛；设置悬念（小说）；引起阅读兴趣，为下文作铺垫；提出问题，引人注意；欲扬先抑；开门见山。</a:t>
            </a:r>
            <a:endParaRPr lang="zh-CN" altLang="en-US" sz="2400" b="1" dirty="0" smtClean="0"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sz="2400" b="1" dirty="0" smtClean="0">
                <a:ea typeface="黑体" panose="02010609060101010101" pitchFamily="49" charset="-122"/>
              </a:rPr>
              <a:t>②</a:t>
            </a:r>
            <a:r>
              <a:rPr lang="zh-CN" altLang="en-US" sz="2400" b="1" dirty="0" smtClean="0">
                <a:ea typeface="黑体" panose="02010609060101010101" pitchFamily="49" charset="-122"/>
              </a:rPr>
              <a:t>中间段：过渡（承上启下：总结上文，引起下文）；照应上文，呼应下文；为下文</a:t>
            </a:r>
            <a:r>
              <a:rPr lang="en-US" altLang="zh-CN" sz="2400" b="1" dirty="0" smtClean="0">
                <a:ea typeface="黑体" panose="02010609060101010101" pitchFamily="49" charset="-122"/>
              </a:rPr>
              <a:t>……</a:t>
            </a:r>
            <a:r>
              <a:rPr lang="zh-CN" altLang="en-US" sz="2400" b="1" dirty="0" smtClean="0">
                <a:ea typeface="黑体" panose="02010609060101010101" pitchFamily="49" charset="-122"/>
              </a:rPr>
              <a:t>铺垫、引出下文什么内容；由叙述转向议论；由写景转向抒情（由</a:t>
            </a:r>
            <a:r>
              <a:rPr lang="en-US" altLang="zh-CN" sz="2400" b="1" dirty="0" smtClean="0">
                <a:ea typeface="黑体" panose="02010609060101010101" pitchFamily="49" charset="-122"/>
              </a:rPr>
              <a:t>……</a:t>
            </a:r>
            <a:r>
              <a:rPr lang="zh-CN" altLang="en-US" sz="2400" b="1" dirty="0" smtClean="0">
                <a:ea typeface="黑体" panose="02010609060101010101" pitchFamily="49" charset="-122"/>
              </a:rPr>
              <a:t>到</a:t>
            </a:r>
            <a:r>
              <a:rPr lang="en-US" altLang="zh-CN" sz="2400" b="1" dirty="0" smtClean="0">
                <a:ea typeface="黑体" panose="02010609060101010101" pitchFamily="49" charset="-122"/>
              </a:rPr>
              <a:t>……</a:t>
            </a:r>
            <a:r>
              <a:rPr lang="zh-CN" altLang="en-US" sz="2400" b="1" dirty="0" smtClean="0">
                <a:ea typeface="黑体" panose="02010609060101010101" pitchFamily="49" charset="-122"/>
              </a:rPr>
              <a:t>，层层深入）；前后照应</a:t>
            </a:r>
            <a:endParaRPr lang="zh-CN" altLang="en-US" sz="2400" b="1" dirty="0" smtClean="0"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sz="2400" b="1" dirty="0" smtClean="0">
                <a:ea typeface="黑体" panose="02010609060101010101" pitchFamily="49" charset="-122"/>
              </a:rPr>
              <a:t>③</a:t>
            </a:r>
            <a:r>
              <a:rPr lang="zh-CN" altLang="en-US" sz="2400" b="1" dirty="0" smtClean="0">
                <a:ea typeface="黑体" panose="02010609060101010101" pitchFamily="49" charset="-122"/>
              </a:rPr>
              <a:t>结尾段：卒章显志；总结全文；点明中心；深化主题；首尾呼应；言有尽而意无穷；戛然而止，回味深长。</a:t>
            </a:r>
            <a:endParaRPr lang="zh-CN" altLang="en-US" sz="2400" b="1" dirty="0" smtClean="0"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2400" b="1" dirty="0" smtClean="0">
                <a:ea typeface="黑体" panose="02010609060101010101" pitchFamily="49" charset="-122"/>
              </a:rPr>
              <a:t>【</a:t>
            </a:r>
            <a:r>
              <a:rPr lang="zh-CN" altLang="en-US" sz="24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提示</a:t>
            </a:r>
            <a:r>
              <a:rPr lang="zh-CN" altLang="en-US" sz="2400" b="1" dirty="0" smtClean="0">
                <a:ea typeface="黑体" panose="02010609060101010101" pitchFamily="49" charset="-122"/>
              </a:rPr>
              <a:t>】：具体情况、具体分析，切忌答许多不相关的术语。</a:t>
            </a:r>
            <a:endParaRPr lang="zh-CN" altLang="en-US" sz="2400" b="1" dirty="0" smtClean="0">
              <a:ea typeface="黑体" panose="02010609060101010101" pitchFamily="49" charset="-122"/>
            </a:endParaRPr>
          </a:p>
          <a:p>
            <a:pPr eaLnBrk="1" hangingPunct="1"/>
            <a:endParaRPr lang="zh-CN" altLang="en-US" sz="2400" dirty="0" smtClean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8193"/>
          <p:cNvSpPr txBox="1">
            <a:spLocks noChangeArrowheads="1"/>
          </p:cNvSpPr>
          <p:nvPr/>
        </p:nvSpPr>
        <p:spPr bwMode="auto">
          <a:xfrm>
            <a:off x="0" y="0"/>
            <a:ext cx="9144000" cy="7451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3770" tIns="31885" rIns="63770" bIns="31885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i="0" dirty="0" smtClean="0">
                <a:solidFill>
                  <a:srgbClr val="FF0000"/>
                </a:solidFill>
                <a:ea typeface="黑体" panose="02010609060101010101" pitchFamily="49" charset="-122"/>
              </a:rPr>
              <a:t>六</a:t>
            </a:r>
            <a:r>
              <a:rPr lang="zh-CN" altLang="en-US" i="0" dirty="0">
                <a:solidFill>
                  <a:srgbClr val="FF0000"/>
                </a:solidFill>
                <a:ea typeface="黑体" panose="02010609060101010101" pitchFamily="49" charset="-122"/>
              </a:rPr>
              <a:t>、传记主人公成功的原因（经历）给我们什么启示</a:t>
            </a:r>
            <a:endParaRPr lang="zh-CN" altLang="en-US" i="0" dirty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i="0" dirty="0">
                <a:ea typeface="黑体" panose="02010609060101010101" pitchFamily="49" charset="-122"/>
              </a:rPr>
              <a:t>观点</a:t>
            </a:r>
            <a:r>
              <a:rPr lang="en-US" altLang="zh-CN" i="0" dirty="0">
                <a:ea typeface="黑体" panose="02010609060101010101" pitchFamily="49" charset="-122"/>
              </a:rPr>
              <a:t>+</a:t>
            </a:r>
            <a:r>
              <a:rPr lang="zh-CN" altLang="en-US" i="0" dirty="0">
                <a:ea typeface="黑体" panose="02010609060101010101" pitchFamily="49" charset="-122"/>
              </a:rPr>
              <a:t>事例</a:t>
            </a:r>
            <a:r>
              <a:rPr lang="en-US" altLang="zh-CN" i="0" dirty="0">
                <a:ea typeface="黑体" panose="02010609060101010101" pitchFamily="49" charset="-122"/>
              </a:rPr>
              <a:t>+</a:t>
            </a:r>
            <a:r>
              <a:rPr lang="zh-CN" altLang="en-US" i="0" dirty="0">
                <a:ea typeface="黑体" panose="02010609060101010101" pitchFamily="49" charset="-122"/>
              </a:rPr>
              <a:t>学习他这种</a:t>
            </a:r>
            <a:r>
              <a:rPr lang="en-US" altLang="zh-CN" i="0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i="0" dirty="0">
                <a:ea typeface="黑体" panose="02010609060101010101" pitchFamily="49" charset="-122"/>
              </a:rPr>
              <a:t>，在现实生活中有什么</a:t>
            </a:r>
            <a:r>
              <a:rPr lang="zh-CN" altLang="en-US" i="0" dirty="0" smtClean="0">
                <a:ea typeface="黑体" panose="02010609060101010101" pitchFamily="49" charset="-122"/>
              </a:rPr>
              <a:t>意义</a:t>
            </a:r>
            <a:endParaRPr lang="zh-CN" altLang="en-US" i="0" dirty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i="0" dirty="0">
                <a:solidFill>
                  <a:srgbClr val="FF0000"/>
                </a:solidFill>
                <a:ea typeface="黑体" panose="02010609060101010101" pitchFamily="49" charset="-122"/>
              </a:rPr>
              <a:t>七、引用的作用</a:t>
            </a:r>
            <a:endParaRPr lang="zh-CN" altLang="en-US" i="0" dirty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i="0" dirty="0">
                <a:ea typeface="黑体" panose="02010609060101010101" pitchFamily="49" charset="-122"/>
              </a:rPr>
              <a:t>1.</a:t>
            </a:r>
            <a:r>
              <a:rPr lang="zh-CN" altLang="en-US" i="0" dirty="0">
                <a:ea typeface="黑体" panose="02010609060101010101" pitchFamily="49" charset="-122"/>
              </a:rPr>
              <a:t>突出人物形象（特点），揭示人物的精神面貌，对人 物做出客观公正的评价，丰富了文本内容，增强了 文章的真实性和可信度。（直接采用大量的原始材料） </a:t>
            </a:r>
            <a:endParaRPr lang="zh-CN" altLang="en-US" i="0" dirty="0"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i="0" dirty="0">
                <a:ea typeface="黑体" panose="02010609060101010101" pitchFamily="49" charset="-122"/>
              </a:rPr>
              <a:t>2.</a:t>
            </a:r>
            <a:r>
              <a:rPr lang="zh-CN" altLang="en-US" i="0" dirty="0">
                <a:ea typeface="黑体" panose="02010609060101010101" pitchFamily="49" charset="-122"/>
              </a:rPr>
              <a:t>引用诗词：侧面烘托和丰富撰著的思想精神，使传记呈现出一种古朴文雅的风格。 </a:t>
            </a:r>
            <a:endParaRPr lang="zh-CN" altLang="en-US" i="0" dirty="0"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i="0" dirty="0">
                <a:ea typeface="黑体" panose="02010609060101010101" pitchFamily="49" charset="-122"/>
              </a:rPr>
              <a:t>3.</a:t>
            </a:r>
            <a:r>
              <a:rPr lang="zh-CN" altLang="en-US" i="0" dirty="0">
                <a:ea typeface="黑体" panose="02010609060101010101" pitchFamily="49" charset="-122"/>
              </a:rPr>
              <a:t>引用故事：增强文章的活泼度，使文章更具可读性，丰富文章内容</a:t>
            </a:r>
            <a:endParaRPr lang="zh-CN" altLang="en-US" i="0" dirty="0"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i="0" dirty="0">
                <a:ea typeface="黑体" panose="02010609060101010101" pitchFamily="49" charset="-122"/>
              </a:rPr>
              <a:t>4.</a:t>
            </a:r>
            <a:r>
              <a:rPr lang="zh-CN" altLang="en-US" i="0" dirty="0">
                <a:ea typeface="黑体" panose="02010609060101010101" pitchFamily="49" charset="-122"/>
              </a:rPr>
              <a:t>引用传记在书信、日记中的表白：印证作者的观点，使专辑具有更为真实感人的力量。</a:t>
            </a:r>
            <a:endParaRPr lang="zh-CN" altLang="en-US" i="0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八、标题的作用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突出了叙述评议的对象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②设置悬念，激发读者的阅读兴趣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③表现了传主的精神或品质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④点明了主旨，表达了作者的情感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⑤</a:t>
            </a:r>
            <a:r>
              <a:rPr lang="zh-CN" altLang="en-US" sz="2400" b="1" dirty="0">
                <a:ea typeface="黑体" panose="02010609060101010101" pitchFamily="49" charset="-122"/>
              </a:rPr>
              <a:t>起线索</a:t>
            </a:r>
            <a:r>
              <a:rPr lang="zh-CN" altLang="en-US" sz="2400" b="1" dirty="0" smtClean="0">
                <a:ea typeface="黑体" panose="02010609060101010101" pitchFamily="49" charset="-122"/>
              </a:rPr>
              <a:t>作用，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运用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修辞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400" b="1" dirty="0">
                <a:ea typeface="黑体" panose="02010609060101010101" pitchFamily="49" charset="-122"/>
              </a:rPr>
              <a:t>实虚与</a:t>
            </a:r>
            <a:r>
              <a:rPr lang="zh-CN" altLang="en-US" sz="2400" b="1" dirty="0" smtClean="0">
                <a:ea typeface="黑体" panose="02010609060101010101" pitchFamily="49" charset="-122"/>
              </a:rPr>
              <a:t>双关等技巧，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使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文章内涵丰富，意蕴深刻，增添了文章的厚度与深度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01" y="-702573"/>
            <a:ext cx="6913563" cy="4474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193" b="19648"/>
          <a:stretch>
            <a:fillRect/>
          </a:stretch>
        </p:blipFill>
        <p:spPr>
          <a:xfrm>
            <a:off x="0" y="-78780"/>
            <a:ext cx="4572000" cy="52222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288" y="1779662"/>
            <a:ext cx="4479032" cy="1119758"/>
          </a:xfrm>
          <a:prstGeom prst="rect">
            <a:avLst/>
          </a:prstGeom>
        </p:spPr>
      </p:pic>
      <p:pic>
        <p:nvPicPr>
          <p:cNvPr id="22" name="Picture 158" descr="200712419435657_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044575" y="3487738"/>
            <a:ext cx="504825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59" descr="10004015438746072987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9145588" y="3640138"/>
            <a:ext cx="992187" cy="992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60" descr="200712419435657_1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10364788" y="2343150"/>
            <a:ext cx="5334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14:rippl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0.05903 0.05278 C 0.1066 0.02624 0.1467 -0.05401 0.19809 -0.07932 C 0.25 -0.10401 0.29896 -0.10154 0.37014 -0.09876 C 0.44149 -0.09599 0.53958 -0.05309 0.62587 -0.06389 C 0.71232 -0.075 0.80903 -0.16975 0.88802 -0.16451 C 0.96701 -0.15926 1.05625 -0.06018 1.10052 -0.03302 " pathEditMode="relative" rAng="0" ptsTypes="aaaaaa">
                                      <p:cBhvr>
                                        <p:cTn id="20" dur="4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066" y="-11142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0.08073 0.06481 C 0.05452 0.04876 -0.02048 -0.01358 -0.07777 -0.03148 C -0.13507 -0.04939 -0.18993 -0.04445 -0.26284 -0.0426 C -0.33576 -0.04074 -0.44479 -0.04321 -0.5151 -0.02037 C -0.58559 0.00247 -0.60885 0.05679 -0.68593 0.09444 C -0.76302 0.1321 -0.91684 0.1824 -0.9776 0.20555 " pathEditMode="relative" rAng="0" ptsTypes="aaaaaa">
                                      <p:cBhvr>
                                        <p:cTn id="22" dur="49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917" y="1327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animMotion origin="layout" path="M -0.10243 -0.02407 C -0.15243 -0.01605 -0.20226 -0.00771 -0.25573 -0.00617 C -0.30937 -0.00463 -0.36944 -0.0145 -0.42396 -0.0145 C -0.4783 -0.0142 -0.53542 -0.00401 -0.58212 -0.00555 C -0.62882 -0.0071 -0.66649 -0.01512 -0.70399 -0.02315 " pathEditMode="relative" rAng="0" ptsTypes="aaaaA">
                                      <p:cBhvr>
                                        <p:cTn id="24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87" y="9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36512" y="3974622"/>
            <a:ext cx="598898" cy="1168878"/>
            <a:chOff x="7707085" y="2018804"/>
            <a:chExt cx="1745674" cy="483919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175" t="12527" r="24562" b="5829"/>
            <a:stretch>
              <a:fillRect/>
            </a:stretch>
          </p:blipFill>
          <p:spPr>
            <a:xfrm>
              <a:off x="8170223" y="2018804"/>
              <a:ext cx="1282536" cy="483919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435" t="13089" r="32299" b="1943"/>
            <a:stretch>
              <a:fillRect/>
            </a:stretch>
          </p:blipFill>
          <p:spPr>
            <a:xfrm>
              <a:off x="7707085" y="2962892"/>
              <a:ext cx="926275" cy="3895107"/>
            </a:xfrm>
            <a:prstGeom prst="rect">
              <a:avLst/>
            </a:prstGeom>
          </p:spPr>
        </p:pic>
      </p:grpSp>
      <p:grpSp>
        <p:nvGrpSpPr>
          <p:cNvPr id="38" name="组合 37"/>
          <p:cNvGrpSpPr/>
          <p:nvPr/>
        </p:nvGrpSpPr>
        <p:grpSpPr>
          <a:xfrm flipH="1">
            <a:off x="8384801" y="3716724"/>
            <a:ext cx="729934" cy="1497773"/>
            <a:chOff x="-361480" y="4659887"/>
            <a:chExt cx="1037308" cy="2319657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6640" y="5321863"/>
              <a:ext cx="792468" cy="1657681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33131" y="5059304"/>
              <a:ext cx="917988" cy="1920240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32" t="12867" r="22982" b="5412"/>
            <a:stretch>
              <a:fillRect/>
            </a:stretch>
          </p:blipFill>
          <p:spPr>
            <a:xfrm>
              <a:off x="-361480" y="4659887"/>
              <a:ext cx="603947" cy="2211373"/>
            </a:xfrm>
            <a:prstGeom prst="rect">
              <a:avLst/>
            </a:prstGeom>
          </p:spPr>
        </p:pic>
      </p:grpSp>
      <p:sp>
        <p:nvSpPr>
          <p:cNvPr id="10" name="标题 1"/>
          <p:cNvSpPr txBox="1"/>
          <p:nvPr/>
        </p:nvSpPr>
        <p:spPr>
          <a:xfrm>
            <a:off x="2176262" y="0"/>
            <a:ext cx="4791476" cy="785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buFontTx/>
              <a:buNone/>
            </a:pPr>
            <a:r>
              <a:rPr lang="zh-CN" altLang="en-US" sz="4000" b="1" i="0" spc="-15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一诊人物传记题回顾</a:t>
            </a:r>
            <a:endParaRPr lang="zh-CN" altLang="en-US" sz="4000" b="1" i="0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1" name="内容占位符 2"/>
          <p:cNvSpPr txBox="1"/>
          <p:nvPr/>
        </p:nvSpPr>
        <p:spPr>
          <a:xfrm>
            <a:off x="330738" y="627534"/>
            <a:ext cx="8617990" cy="4320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2800" b="1" i="0" spc="-15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i="0" spc="-15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严东生：道是无机却有情</a:t>
            </a:r>
            <a:r>
              <a:rPr lang="en-US" altLang="zh-CN" sz="2800" b="1" i="0" spc="-15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en-US" altLang="zh-CN" sz="2800" b="1" i="0" spc="-15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fontAlgn="auto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sz="2000" b="1" i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7</a:t>
            </a:r>
            <a:r>
              <a:rPr lang="zh-CN" altLang="en-US" sz="2000" b="1" i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．下列对材料有关内容的分析和概括，不恰当的一项是（</a:t>
            </a:r>
            <a:r>
              <a:rPr lang="en-US" sz="2000" b="1" i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 i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分）（    </a:t>
            </a:r>
            <a:r>
              <a:rPr lang="en-US" altLang="zh-CN" sz="2000" b="1" i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000" b="1" i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000" b="1" i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fontAlgn="auto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800" i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严东生是具有爱国情怀的杰出的材料科学家，他一生兢兢业业，为我国飞机制造、卫星上天，突破了一个又一个材料瓶颈。</a:t>
            </a:r>
            <a:endParaRPr lang="zh-CN" altLang="en-US" sz="1800" i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fontAlgn="auto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800" i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严东生能够在纳米材料研究方面有开创性的作为，与他在科学研究中的钻研精神有关，更与他开阔的国际视野有关。</a:t>
            </a:r>
            <a:endParaRPr lang="zh-CN" altLang="en-US" sz="1800" i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fontAlgn="auto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800" i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严东生接受丁肇中教授的要求，完成了从实验室成果到大尺寸晶体批量生 产的开发工作，体现了科学家的胆识和创新精神。</a:t>
            </a:r>
            <a:endParaRPr lang="zh-CN" altLang="en-US" sz="1800" i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fontAlgn="auto"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800" i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许琦敏对严东生的介绍多用概述性文字，也有较为生动的细节描写，比如为了表现他的重情重义，就对他在妻子追悼会上的神态、动作和语言进行了描写。</a:t>
            </a:r>
            <a:endParaRPr lang="zh-CN" altLang="en-US" sz="1800" i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lang="zh-CN" altLang="en-US" sz="1800" b="1" i="0" spc="-15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</a:pPr>
            <a:endParaRPr lang="zh-CN" altLang="en-US" sz="1800" i="0" spc="-15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7120" y="1531558"/>
            <a:ext cx="5164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叶根友特色简体升级版" panose="02010601030101010101" pitchFamily="2" charset="-122"/>
                <a:ea typeface="叶根友特色简体升级版" panose="02010601030101010101" pitchFamily="2" charset="-122"/>
              </a:rPr>
              <a:t>A</a:t>
            </a: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叶根友特色简体升级版" panose="02010601030101010101" pitchFamily="2" charset="-122"/>
                <a:ea typeface="叶根友特色简体升级版" panose="02010601030101010101" pitchFamily="2" charset="-122"/>
              </a:rPr>
              <a:t>．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51966" y="2300260"/>
            <a:ext cx="4780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叶根友特色简体升级版" panose="02010601030101010101" pitchFamily="2" charset="-122"/>
                <a:ea typeface="叶根友特色简体升级版" panose="02010601030101010101" pitchFamily="2" charset="-122"/>
              </a:rPr>
              <a:t>B</a:t>
            </a: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叶根友特色简体升级版" panose="02010601030101010101" pitchFamily="2" charset="-122"/>
                <a:ea typeface="叶根友特色简体升级版" panose="02010601030101010101" pitchFamily="2" charset="-122"/>
              </a:rPr>
              <a:t>．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62386" y="3076438"/>
            <a:ext cx="4603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叶根友特色简体升级版" panose="02010601030101010101" pitchFamily="2" charset="-122"/>
                <a:ea typeface="叶根友特色简体升级版" panose="02010601030101010101" pitchFamily="2" charset="-122"/>
              </a:rPr>
              <a:t>C</a:t>
            </a: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叶根友特色简体升级版" panose="02010601030101010101" pitchFamily="2" charset="-122"/>
                <a:ea typeface="叶根友特色简体升级版" panose="02010601030101010101" pitchFamily="2" charset="-122"/>
              </a:rPr>
              <a:t>．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31929" y="3780914"/>
            <a:ext cx="5084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叶根友特色简体升级版" panose="02010601030101010101" pitchFamily="2" charset="-122"/>
                <a:ea typeface="叶根友特色简体升级版" panose="02010601030101010101" pitchFamily="2" charset="-122"/>
              </a:rPr>
              <a:t>D</a:t>
            </a: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叶根友特色简体升级版" panose="02010601030101010101" pitchFamily="2" charset="-122"/>
                <a:ea typeface="叶根友特色简体升级版" panose="02010601030101010101" pitchFamily="2" charset="-122"/>
              </a:rPr>
              <a:t>．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062176" y="987574"/>
            <a:ext cx="6014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叶根友特色简体升级版" panose="02010601030101010101" pitchFamily="2" charset="-122"/>
                <a:ea typeface="叶根友特色简体升级版" panose="02010601030101010101" pitchFamily="2" charset="-122"/>
              </a:rPr>
              <a:t>D</a:t>
            </a:r>
            <a:r>
              <a: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叶根友特色简体升级版" panose="02010601030101010101" pitchFamily="2" charset="-122"/>
                <a:ea typeface="叶根友特色简体升级版" panose="02010601030101010101" pitchFamily="2" charset="-122"/>
              </a:rPr>
              <a:t>．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390730" y="2396856"/>
            <a:ext cx="1413622" cy="1347203"/>
            <a:chOff x="2879678" y="2429301"/>
            <a:chExt cx="1440000" cy="1440000"/>
          </a:xfrm>
        </p:grpSpPr>
        <p:sp>
          <p:nvSpPr>
            <p:cNvPr id="14" name="矩形 13"/>
            <p:cNvSpPr/>
            <p:nvPr/>
          </p:nvSpPr>
          <p:spPr>
            <a:xfrm>
              <a:off x="2879678" y="2429301"/>
              <a:ext cx="1440000" cy="1440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350" i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2879678" y="2429301"/>
              <a:ext cx="1440000" cy="1440000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2879678" y="2429301"/>
              <a:ext cx="1440000" cy="1440000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3599678" y="2429301"/>
              <a:ext cx="0" cy="1440000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879678" y="3149301"/>
              <a:ext cx="1425036" cy="5452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2"/>
          <p:cNvSpPr txBox="1"/>
          <p:nvPr/>
        </p:nvSpPr>
        <p:spPr>
          <a:xfrm>
            <a:off x="4631045" y="2175297"/>
            <a:ext cx="932991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9600" b="1" i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C</a:t>
            </a:r>
            <a:endParaRPr lang="zh-CN" altLang="en-US" sz="9600" b="1" i="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093081" y="3392138"/>
            <a:ext cx="1018712" cy="465565"/>
            <a:chOff x="831851" y="1143000"/>
            <a:chExt cx="2768600" cy="1262063"/>
          </a:xfrm>
          <a:solidFill>
            <a:schemeClr val="tx1"/>
          </a:solidFill>
        </p:grpSpPr>
        <p:sp>
          <p:nvSpPr>
            <p:cNvPr id="20" name="Freeform 5"/>
            <p:cNvSpPr/>
            <p:nvPr/>
          </p:nvSpPr>
          <p:spPr bwMode="auto">
            <a:xfrm>
              <a:off x="936626" y="1143000"/>
              <a:ext cx="2663825" cy="1262063"/>
            </a:xfrm>
            <a:custGeom>
              <a:avLst/>
              <a:gdLst>
                <a:gd name="T0" fmla="*/ 99 w 179"/>
                <a:gd name="T1" fmla="*/ 37 h 83"/>
                <a:gd name="T2" fmla="*/ 124 w 179"/>
                <a:gd name="T3" fmla="*/ 39 h 83"/>
                <a:gd name="T4" fmla="*/ 133 w 179"/>
                <a:gd name="T5" fmla="*/ 51 h 83"/>
                <a:gd name="T6" fmla="*/ 121 w 179"/>
                <a:gd name="T7" fmla="*/ 57 h 83"/>
                <a:gd name="T8" fmla="*/ 80 w 179"/>
                <a:gd name="T9" fmla="*/ 76 h 83"/>
                <a:gd name="T10" fmla="*/ 122 w 179"/>
                <a:gd name="T11" fmla="*/ 68 h 83"/>
                <a:gd name="T12" fmla="*/ 142 w 179"/>
                <a:gd name="T13" fmla="*/ 59 h 83"/>
                <a:gd name="T14" fmla="*/ 154 w 179"/>
                <a:gd name="T15" fmla="*/ 72 h 83"/>
                <a:gd name="T16" fmla="*/ 142 w 179"/>
                <a:gd name="T17" fmla="*/ 70 h 83"/>
                <a:gd name="T18" fmla="*/ 158 w 179"/>
                <a:gd name="T19" fmla="*/ 82 h 83"/>
                <a:gd name="T20" fmla="*/ 168 w 179"/>
                <a:gd name="T21" fmla="*/ 61 h 83"/>
                <a:gd name="T22" fmla="*/ 157 w 179"/>
                <a:gd name="T23" fmla="*/ 46 h 83"/>
                <a:gd name="T24" fmla="*/ 145 w 179"/>
                <a:gd name="T25" fmla="*/ 49 h 83"/>
                <a:gd name="T26" fmla="*/ 134 w 179"/>
                <a:gd name="T27" fmla="*/ 41 h 83"/>
                <a:gd name="T28" fmla="*/ 145 w 179"/>
                <a:gd name="T29" fmla="*/ 34 h 83"/>
                <a:gd name="T30" fmla="*/ 136 w 179"/>
                <a:gd name="T31" fmla="*/ 41 h 83"/>
                <a:gd name="T32" fmla="*/ 153 w 179"/>
                <a:gd name="T33" fmla="*/ 44 h 83"/>
                <a:gd name="T34" fmla="*/ 146 w 179"/>
                <a:gd name="T35" fmla="*/ 29 h 83"/>
                <a:gd name="T36" fmla="*/ 130 w 179"/>
                <a:gd name="T37" fmla="*/ 16 h 83"/>
                <a:gd name="T38" fmla="*/ 102 w 179"/>
                <a:gd name="T39" fmla="*/ 11 h 83"/>
                <a:gd name="T40" fmla="*/ 86 w 179"/>
                <a:gd name="T41" fmla="*/ 17 h 83"/>
                <a:gd name="T42" fmla="*/ 94 w 179"/>
                <a:gd name="T43" fmla="*/ 30 h 83"/>
                <a:gd name="T44" fmla="*/ 95 w 179"/>
                <a:gd name="T45" fmla="*/ 18 h 83"/>
                <a:gd name="T46" fmla="*/ 101 w 179"/>
                <a:gd name="T47" fmla="*/ 28 h 83"/>
                <a:gd name="T48" fmla="*/ 92 w 179"/>
                <a:gd name="T49" fmla="*/ 32 h 83"/>
                <a:gd name="T50" fmla="*/ 84 w 179"/>
                <a:gd name="T51" fmla="*/ 22 h 83"/>
                <a:gd name="T52" fmla="*/ 72 w 179"/>
                <a:gd name="T53" fmla="*/ 19 h 83"/>
                <a:gd name="T54" fmla="*/ 58 w 179"/>
                <a:gd name="T55" fmla="*/ 32 h 83"/>
                <a:gd name="T56" fmla="*/ 51 w 179"/>
                <a:gd name="T57" fmla="*/ 47 h 83"/>
                <a:gd name="T58" fmla="*/ 65 w 179"/>
                <a:gd name="T59" fmla="*/ 45 h 83"/>
                <a:gd name="T60" fmla="*/ 58 w 179"/>
                <a:gd name="T61" fmla="*/ 39 h 83"/>
                <a:gd name="T62" fmla="*/ 56 w 179"/>
                <a:gd name="T63" fmla="*/ 44 h 83"/>
                <a:gd name="T64" fmla="*/ 57 w 179"/>
                <a:gd name="T65" fmla="*/ 37 h 83"/>
                <a:gd name="T66" fmla="*/ 68 w 179"/>
                <a:gd name="T67" fmla="*/ 43 h 83"/>
                <a:gd name="T68" fmla="*/ 59 w 179"/>
                <a:gd name="T69" fmla="*/ 52 h 83"/>
                <a:gd name="T70" fmla="*/ 42 w 179"/>
                <a:gd name="T71" fmla="*/ 44 h 83"/>
                <a:gd name="T72" fmla="*/ 18 w 179"/>
                <a:gd name="T73" fmla="*/ 48 h 83"/>
                <a:gd name="T74" fmla="*/ 0 w 179"/>
                <a:gd name="T75" fmla="*/ 58 h 83"/>
                <a:gd name="T76" fmla="*/ 31 w 179"/>
                <a:gd name="T77" fmla="*/ 48 h 83"/>
                <a:gd name="T78" fmla="*/ 51 w 179"/>
                <a:gd name="T79" fmla="*/ 56 h 83"/>
                <a:gd name="T80" fmla="*/ 83 w 179"/>
                <a:gd name="T81" fmla="*/ 58 h 83"/>
                <a:gd name="T82" fmla="*/ 83 w 179"/>
                <a:gd name="T83" fmla="*/ 39 h 83"/>
                <a:gd name="T84" fmla="*/ 99 w 179"/>
                <a:gd name="T85" fmla="*/ 3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9" h="83">
                  <a:moveTo>
                    <a:pt x="99" y="37"/>
                  </a:moveTo>
                  <a:cubicBezTo>
                    <a:pt x="104" y="25"/>
                    <a:pt x="122" y="29"/>
                    <a:pt x="124" y="39"/>
                  </a:cubicBezTo>
                  <a:cubicBezTo>
                    <a:pt x="131" y="40"/>
                    <a:pt x="133" y="47"/>
                    <a:pt x="133" y="51"/>
                  </a:cubicBezTo>
                  <a:cubicBezTo>
                    <a:pt x="132" y="56"/>
                    <a:pt x="126" y="60"/>
                    <a:pt x="121" y="57"/>
                  </a:cubicBezTo>
                  <a:cubicBezTo>
                    <a:pt x="113" y="73"/>
                    <a:pt x="100" y="76"/>
                    <a:pt x="80" y="76"/>
                  </a:cubicBezTo>
                  <a:cubicBezTo>
                    <a:pt x="104" y="81"/>
                    <a:pt x="113" y="77"/>
                    <a:pt x="122" y="68"/>
                  </a:cubicBezTo>
                  <a:cubicBezTo>
                    <a:pt x="128" y="62"/>
                    <a:pt x="137" y="59"/>
                    <a:pt x="142" y="59"/>
                  </a:cubicBezTo>
                  <a:cubicBezTo>
                    <a:pt x="152" y="60"/>
                    <a:pt x="160" y="65"/>
                    <a:pt x="154" y="72"/>
                  </a:cubicBezTo>
                  <a:cubicBezTo>
                    <a:pt x="158" y="61"/>
                    <a:pt x="143" y="62"/>
                    <a:pt x="142" y="70"/>
                  </a:cubicBezTo>
                  <a:cubicBezTo>
                    <a:pt x="141" y="78"/>
                    <a:pt x="149" y="83"/>
                    <a:pt x="158" y="82"/>
                  </a:cubicBezTo>
                  <a:cubicBezTo>
                    <a:pt x="170" y="81"/>
                    <a:pt x="171" y="66"/>
                    <a:pt x="168" y="61"/>
                  </a:cubicBezTo>
                  <a:cubicBezTo>
                    <a:pt x="179" y="52"/>
                    <a:pt x="163" y="41"/>
                    <a:pt x="157" y="46"/>
                  </a:cubicBezTo>
                  <a:cubicBezTo>
                    <a:pt x="153" y="50"/>
                    <a:pt x="148" y="50"/>
                    <a:pt x="145" y="49"/>
                  </a:cubicBezTo>
                  <a:cubicBezTo>
                    <a:pt x="140" y="49"/>
                    <a:pt x="134" y="46"/>
                    <a:pt x="134" y="41"/>
                  </a:cubicBezTo>
                  <a:cubicBezTo>
                    <a:pt x="134" y="31"/>
                    <a:pt x="143" y="31"/>
                    <a:pt x="145" y="34"/>
                  </a:cubicBezTo>
                  <a:cubicBezTo>
                    <a:pt x="141" y="33"/>
                    <a:pt x="136" y="35"/>
                    <a:pt x="136" y="41"/>
                  </a:cubicBezTo>
                  <a:cubicBezTo>
                    <a:pt x="136" y="47"/>
                    <a:pt x="150" y="50"/>
                    <a:pt x="153" y="44"/>
                  </a:cubicBezTo>
                  <a:cubicBezTo>
                    <a:pt x="156" y="39"/>
                    <a:pt x="156" y="31"/>
                    <a:pt x="146" y="29"/>
                  </a:cubicBezTo>
                  <a:cubicBezTo>
                    <a:pt x="150" y="22"/>
                    <a:pt x="140" y="12"/>
                    <a:pt x="130" y="16"/>
                  </a:cubicBezTo>
                  <a:cubicBezTo>
                    <a:pt x="127" y="6"/>
                    <a:pt x="111" y="0"/>
                    <a:pt x="102" y="11"/>
                  </a:cubicBezTo>
                  <a:cubicBezTo>
                    <a:pt x="96" y="7"/>
                    <a:pt x="89" y="8"/>
                    <a:pt x="86" y="17"/>
                  </a:cubicBezTo>
                  <a:cubicBezTo>
                    <a:pt x="84" y="25"/>
                    <a:pt x="88" y="30"/>
                    <a:pt x="94" y="30"/>
                  </a:cubicBezTo>
                  <a:cubicBezTo>
                    <a:pt x="99" y="30"/>
                    <a:pt x="104" y="22"/>
                    <a:pt x="95" y="18"/>
                  </a:cubicBezTo>
                  <a:cubicBezTo>
                    <a:pt x="101" y="18"/>
                    <a:pt x="104" y="23"/>
                    <a:pt x="101" y="28"/>
                  </a:cubicBezTo>
                  <a:cubicBezTo>
                    <a:pt x="100" y="30"/>
                    <a:pt x="97" y="33"/>
                    <a:pt x="92" y="32"/>
                  </a:cubicBezTo>
                  <a:cubicBezTo>
                    <a:pt x="86" y="31"/>
                    <a:pt x="84" y="27"/>
                    <a:pt x="84" y="22"/>
                  </a:cubicBezTo>
                  <a:cubicBezTo>
                    <a:pt x="83" y="12"/>
                    <a:pt x="73" y="15"/>
                    <a:pt x="72" y="19"/>
                  </a:cubicBezTo>
                  <a:cubicBezTo>
                    <a:pt x="63" y="15"/>
                    <a:pt x="54" y="21"/>
                    <a:pt x="58" y="32"/>
                  </a:cubicBezTo>
                  <a:cubicBezTo>
                    <a:pt x="48" y="31"/>
                    <a:pt x="44" y="43"/>
                    <a:pt x="51" y="47"/>
                  </a:cubicBezTo>
                  <a:cubicBezTo>
                    <a:pt x="58" y="52"/>
                    <a:pt x="64" y="49"/>
                    <a:pt x="65" y="45"/>
                  </a:cubicBezTo>
                  <a:cubicBezTo>
                    <a:pt x="66" y="39"/>
                    <a:pt x="62" y="37"/>
                    <a:pt x="58" y="39"/>
                  </a:cubicBezTo>
                  <a:cubicBezTo>
                    <a:pt x="56" y="40"/>
                    <a:pt x="55" y="42"/>
                    <a:pt x="56" y="44"/>
                  </a:cubicBezTo>
                  <a:cubicBezTo>
                    <a:pt x="53" y="44"/>
                    <a:pt x="53" y="40"/>
                    <a:pt x="57" y="37"/>
                  </a:cubicBezTo>
                  <a:cubicBezTo>
                    <a:pt x="60" y="34"/>
                    <a:pt x="68" y="38"/>
                    <a:pt x="68" y="43"/>
                  </a:cubicBezTo>
                  <a:cubicBezTo>
                    <a:pt x="68" y="48"/>
                    <a:pt x="65" y="52"/>
                    <a:pt x="59" y="52"/>
                  </a:cubicBezTo>
                  <a:cubicBezTo>
                    <a:pt x="49" y="52"/>
                    <a:pt x="48" y="46"/>
                    <a:pt x="42" y="44"/>
                  </a:cubicBezTo>
                  <a:cubicBezTo>
                    <a:pt x="34" y="41"/>
                    <a:pt x="24" y="41"/>
                    <a:pt x="18" y="48"/>
                  </a:cubicBezTo>
                  <a:cubicBezTo>
                    <a:pt x="13" y="53"/>
                    <a:pt x="7" y="56"/>
                    <a:pt x="0" y="58"/>
                  </a:cubicBezTo>
                  <a:cubicBezTo>
                    <a:pt x="12" y="60"/>
                    <a:pt x="20" y="49"/>
                    <a:pt x="31" y="48"/>
                  </a:cubicBezTo>
                  <a:cubicBezTo>
                    <a:pt x="38" y="47"/>
                    <a:pt x="44" y="50"/>
                    <a:pt x="51" y="56"/>
                  </a:cubicBezTo>
                  <a:cubicBezTo>
                    <a:pt x="59" y="62"/>
                    <a:pt x="71" y="66"/>
                    <a:pt x="83" y="58"/>
                  </a:cubicBezTo>
                  <a:cubicBezTo>
                    <a:pt x="74" y="53"/>
                    <a:pt x="79" y="44"/>
                    <a:pt x="83" y="39"/>
                  </a:cubicBezTo>
                  <a:cubicBezTo>
                    <a:pt x="86" y="36"/>
                    <a:pt x="93" y="33"/>
                    <a:pt x="99" y="37"/>
                  </a:cubicBezTo>
                  <a:close/>
                </a:path>
              </a:pathLst>
            </a:custGeom>
            <a:grpFill/>
            <a:ln w="19050"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350" i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1" name="Freeform 6"/>
            <p:cNvSpPr/>
            <p:nvPr/>
          </p:nvSpPr>
          <p:spPr bwMode="auto">
            <a:xfrm>
              <a:off x="831851" y="1538288"/>
              <a:ext cx="2054225" cy="746125"/>
            </a:xfrm>
            <a:custGeom>
              <a:avLst/>
              <a:gdLst>
                <a:gd name="T0" fmla="*/ 127 w 138"/>
                <a:gd name="T1" fmla="*/ 27 h 49"/>
                <a:gd name="T2" fmla="*/ 136 w 138"/>
                <a:gd name="T3" fmla="*/ 26 h 49"/>
                <a:gd name="T4" fmla="*/ 129 w 138"/>
                <a:gd name="T5" fmla="*/ 15 h 49"/>
                <a:gd name="T6" fmla="*/ 106 w 138"/>
                <a:gd name="T7" fmla="*/ 13 h 49"/>
                <a:gd name="T8" fmla="*/ 88 w 138"/>
                <a:gd name="T9" fmla="*/ 23 h 49"/>
                <a:gd name="T10" fmla="*/ 100 w 138"/>
                <a:gd name="T11" fmla="*/ 30 h 49"/>
                <a:gd name="T12" fmla="*/ 98 w 138"/>
                <a:gd name="T13" fmla="*/ 23 h 49"/>
                <a:gd name="T14" fmla="*/ 94 w 138"/>
                <a:gd name="T15" fmla="*/ 27 h 49"/>
                <a:gd name="T16" fmla="*/ 97 w 138"/>
                <a:gd name="T17" fmla="*/ 20 h 49"/>
                <a:gd name="T18" fmla="*/ 103 w 138"/>
                <a:gd name="T19" fmla="*/ 30 h 49"/>
                <a:gd name="T20" fmla="*/ 91 w 138"/>
                <a:gd name="T21" fmla="*/ 34 h 49"/>
                <a:gd name="T22" fmla="*/ 75 w 138"/>
                <a:gd name="T23" fmla="*/ 39 h 49"/>
                <a:gd name="T24" fmla="*/ 53 w 138"/>
                <a:gd name="T25" fmla="*/ 29 h 49"/>
                <a:gd name="T26" fmla="*/ 30 w 138"/>
                <a:gd name="T27" fmla="*/ 26 h 49"/>
                <a:gd name="T28" fmla="*/ 0 w 138"/>
                <a:gd name="T29" fmla="*/ 33 h 49"/>
                <a:gd name="T30" fmla="*/ 23 w 138"/>
                <a:gd name="T31" fmla="*/ 36 h 49"/>
                <a:gd name="T32" fmla="*/ 42 w 138"/>
                <a:gd name="T33" fmla="*/ 31 h 49"/>
                <a:gd name="T34" fmla="*/ 68 w 138"/>
                <a:gd name="T35" fmla="*/ 45 h 49"/>
                <a:gd name="T36" fmla="*/ 102 w 138"/>
                <a:gd name="T37" fmla="*/ 47 h 49"/>
                <a:gd name="T38" fmla="*/ 127 w 138"/>
                <a:gd name="T39" fmla="*/ 2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8" h="49">
                  <a:moveTo>
                    <a:pt x="127" y="27"/>
                  </a:moveTo>
                  <a:cubicBezTo>
                    <a:pt x="131" y="31"/>
                    <a:pt x="135" y="30"/>
                    <a:pt x="136" y="26"/>
                  </a:cubicBezTo>
                  <a:cubicBezTo>
                    <a:pt x="138" y="22"/>
                    <a:pt x="136" y="16"/>
                    <a:pt x="129" y="15"/>
                  </a:cubicBezTo>
                  <a:cubicBezTo>
                    <a:pt x="129" y="8"/>
                    <a:pt x="114" y="0"/>
                    <a:pt x="106" y="13"/>
                  </a:cubicBezTo>
                  <a:cubicBezTo>
                    <a:pt x="98" y="10"/>
                    <a:pt x="90" y="14"/>
                    <a:pt x="88" y="23"/>
                  </a:cubicBezTo>
                  <a:cubicBezTo>
                    <a:pt x="86" y="30"/>
                    <a:pt x="97" y="35"/>
                    <a:pt x="100" y="30"/>
                  </a:cubicBezTo>
                  <a:cubicBezTo>
                    <a:pt x="102" y="28"/>
                    <a:pt x="102" y="23"/>
                    <a:pt x="98" y="23"/>
                  </a:cubicBezTo>
                  <a:cubicBezTo>
                    <a:pt x="96" y="22"/>
                    <a:pt x="93" y="24"/>
                    <a:pt x="94" y="27"/>
                  </a:cubicBezTo>
                  <a:cubicBezTo>
                    <a:pt x="92" y="26"/>
                    <a:pt x="94" y="20"/>
                    <a:pt x="97" y="20"/>
                  </a:cubicBezTo>
                  <a:cubicBezTo>
                    <a:pt x="102" y="19"/>
                    <a:pt x="105" y="26"/>
                    <a:pt x="103" y="30"/>
                  </a:cubicBezTo>
                  <a:cubicBezTo>
                    <a:pt x="101" y="35"/>
                    <a:pt x="97" y="36"/>
                    <a:pt x="91" y="34"/>
                  </a:cubicBezTo>
                  <a:cubicBezTo>
                    <a:pt x="86" y="37"/>
                    <a:pt x="82" y="39"/>
                    <a:pt x="75" y="39"/>
                  </a:cubicBezTo>
                  <a:cubicBezTo>
                    <a:pt x="64" y="38"/>
                    <a:pt x="60" y="35"/>
                    <a:pt x="53" y="29"/>
                  </a:cubicBezTo>
                  <a:cubicBezTo>
                    <a:pt x="44" y="22"/>
                    <a:pt x="35" y="23"/>
                    <a:pt x="30" y="26"/>
                  </a:cubicBezTo>
                  <a:cubicBezTo>
                    <a:pt x="23" y="31"/>
                    <a:pt x="15" y="37"/>
                    <a:pt x="0" y="33"/>
                  </a:cubicBezTo>
                  <a:cubicBezTo>
                    <a:pt x="8" y="37"/>
                    <a:pt x="16" y="39"/>
                    <a:pt x="23" y="36"/>
                  </a:cubicBezTo>
                  <a:cubicBezTo>
                    <a:pt x="31" y="32"/>
                    <a:pt x="36" y="30"/>
                    <a:pt x="42" y="31"/>
                  </a:cubicBezTo>
                  <a:cubicBezTo>
                    <a:pt x="48" y="32"/>
                    <a:pt x="55" y="41"/>
                    <a:pt x="68" y="45"/>
                  </a:cubicBezTo>
                  <a:cubicBezTo>
                    <a:pt x="79" y="48"/>
                    <a:pt x="90" y="49"/>
                    <a:pt x="102" y="47"/>
                  </a:cubicBezTo>
                  <a:cubicBezTo>
                    <a:pt x="111" y="45"/>
                    <a:pt x="121" y="41"/>
                    <a:pt x="127" y="27"/>
                  </a:cubicBezTo>
                  <a:close/>
                </a:path>
              </a:pathLst>
            </a:custGeom>
            <a:grpFill/>
            <a:ln w="19050"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350" i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2" name="Freeform 7"/>
            <p:cNvSpPr/>
            <p:nvPr/>
          </p:nvSpPr>
          <p:spPr bwMode="auto">
            <a:xfrm>
              <a:off x="1158876" y="1508125"/>
              <a:ext cx="373063" cy="365125"/>
            </a:xfrm>
            <a:custGeom>
              <a:avLst/>
              <a:gdLst>
                <a:gd name="T0" fmla="*/ 20 w 25"/>
                <a:gd name="T1" fmla="*/ 11 h 24"/>
                <a:gd name="T2" fmla="*/ 18 w 25"/>
                <a:gd name="T3" fmla="*/ 3 h 24"/>
                <a:gd name="T4" fmla="*/ 25 w 25"/>
                <a:gd name="T5" fmla="*/ 9 h 24"/>
                <a:gd name="T6" fmla="*/ 19 w 25"/>
                <a:gd name="T7" fmla="*/ 16 h 24"/>
                <a:gd name="T8" fmla="*/ 0 w 25"/>
                <a:gd name="T9" fmla="*/ 24 h 24"/>
                <a:gd name="T10" fmla="*/ 9 w 25"/>
                <a:gd name="T11" fmla="*/ 14 h 24"/>
                <a:gd name="T12" fmla="*/ 15 w 25"/>
                <a:gd name="T13" fmla="*/ 9 h 24"/>
                <a:gd name="T14" fmla="*/ 11 w 25"/>
                <a:gd name="T15" fmla="*/ 4 h 24"/>
                <a:gd name="T16" fmla="*/ 8 w 25"/>
                <a:gd name="T17" fmla="*/ 8 h 24"/>
                <a:gd name="T18" fmla="*/ 10 w 25"/>
                <a:gd name="T19" fmla="*/ 6 h 24"/>
                <a:gd name="T20" fmla="*/ 13 w 25"/>
                <a:gd name="T21" fmla="*/ 10 h 24"/>
                <a:gd name="T22" fmla="*/ 6 w 25"/>
                <a:gd name="T23" fmla="*/ 11 h 24"/>
                <a:gd name="T24" fmla="*/ 4 w 25"/>
                <a:gd name="T25" fmla="*/ 5 h 24"/>
                <a:gd name="T26" fmla="*/ 12 w 25"/>
                <a:gd name="T27" fmla="*/ 1 h 24"/>
                <a:gd name="T28" fmla="*/ 20 w 25"/>
                <a:gd name="T2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4">
                  <a:moveTo>
                    <a:pt x="20" y="11"/>
                  </a:moveTo>
                  <a:cubicBezTo>
                    <a:pt x="23" y="8"/>
                    <a:pt x="20" y="5"/>
                    <a:pt x="18" y="3"/>
                  </a:cubicBezTo>
                  <a:cubicBezTo>
                    <a:pt x="22" y="1"/>
                    <a:pt x="25" y="6"/>
                    <a:pt x="25" y="9"/>
                  </a:cubicBezTo>
                  <a:cubicBezTo>
                    <a:pt x="24" y="13"/>
                    <a:pt x="23" y="16"/>
                    <a:pt x="19" y="16"/>
                  </a:cubicBezTo>
                  <a:cubicBezTo>
                    <a:pt x="15" y="16"/>
                    <a:pt x="5" y="17"/>
                    <a:pt x="0" y="24"/>
                  </a:cubicBezTo>
                  <a:cubicBezTo>
                    <a:pt x="1" y="19"/>
                    <a:pt x="6" y="14"/>
                    <a:pt x="9" y="14"/>
                  </a:cubicBezTo>
                  <a:cubicBezTo>
                    <a:pt x="13" y="13"/>
                    <a:pt x="15" y="12"/>
                    <a:pt x="15" y="9"/>
                  </a:cubicBezTo>
                  <a:cubicBezTo>
                    <a:pt x="15" y="7"/>
                    <a:pt x="13" y="4"/>
                    <a:pt x="11" y="4"/>
                  </a:cubicBezTo>
                  <a:cubicBezTo>
                    <a:pt x="9" y="4"/>
                    <a:pt x="8" y="6"/>
                    <a:pt x="8" y="8"/>
                  </a:cubicBezTo>
                  <a:cubicBezTo>
                    <a:pt x="9" y="7"/>
                    <a:pt x="9" y="6"/>
                    <a:pt x="10" y="6"/>
                  </a:cubicBezTo>
                  <a:cubicBezTo>
                    <a:pt x="13" y="6"/>
                    <a:pt x="14" y="8"/>
                    <a:pt x="13" y="10"/>
                  </a:cubicBezTo>
                  <a:cubicBezTo>
                    <a:pt x="12" y="13"/>
                    <a:pt x="8" y="13"/>
                    <a:pt x="6" y="11"/>
                  </a:cubicBezTo>
                  <a:cubicBezTo>
                    <a:pt x="4" y="10"/>
                    <a:pt x="3" y="8"/>
                    <a:pt x="4" y="5"/>
                  </a:cubicBezTo>
                  <a:cubicBezTo>
                    <a:pt x="5" y="2"/>
                    <a:pt x="8" y="0"/>
                    <a:pt x="12" y="1"/>
                  </a:cubicBezTo>
                  <a:cubicBezTo>
                    <a:pt x="17" y="2"/>
                    <a:pt x="21" y="7"/>
                    <a:pt x="20" y="11"/>
                  </a:cubicBezTo>
                  <a:close/>
                </a:path>
              </a:pathLst>
            </a:custGeom>
            <a:grpFill/>
            <a:ln w="19050"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350" i="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2588732" y="1717476"/>
            <a:ext cx="3177068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300" i="0" dirty="0">
                <a:solidFill>
                  <a:prstClr val="black"/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能力层级为分析</a:t>
            </a:r>
            <a:r>
              <a:rPr lang="zh-CN" altLang="en-US" sz="6000" i="0" dirty="0">
                <a:solidFill>
                  <a:prstClr val="black"/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综合</a:t>
            </a:r>
            <a:endParaRPr lang="zh-CN" altLang="en-US" sz="6000" i="0" dirty="0">
              <a:solidFill>
                <a:prstClr val="black"/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" y="1"/>
            <a:ext cx="3528243" cy="2049914"/>
            <a:chOff x="0" y="0"/>
            <a:chExt cx="6096000" cy="3541783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80" y="0"/>
              <a:ext cx="6083820" cy="3541783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3712472" cy="1923292"/>
            </a:xfrm>
            <a:prstGeom prst="rect">
              <a:avLst/>
            </a:prstGeom>
          </p:spPr>
        </p:pic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8606" y="3983787"/>
            <a:ext cx="3723237" cy="1602693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10" r="50052" b="16188"/>
          <a:stretch>
            <a:fillRect/>
          </a:stretch>
        </p:blipFill>
        <p:spPr>
          <a:xfrm>
            <a:off x="7114580" y="3256356"/>
            <a:ext cx="1316530" cy="1202694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51" t="7003" r="12587" b="53746"/>
          <a:stretch>
            <a:fillRect/>
          </a:stretch>
        </p:blipFill>
        <p:spPr>
          <a:xfrm>
            <a:off x="506483" y="339502"/>
            <a:ext cx="1135739" cy="9980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14:pan dir="u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67219" y="3835035"/>
            <a:ext cx="472011" cy="1308465"/>
            <a:chOff x="7707085" y="2018804"/>
            <a:chExt cx="1745674" cy="483919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175" t="12527" r="24562" b="5829"/>
            <a:stretch>
              <a:fillRect/>
            </a:stretch>
          </p:blipFill>
          <p:spPr>
            <a:xfrm>
              <a:off x="8170223" y="2018804"/>
              <a:ext cx="1282536" cy="483919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435" t="13089" r="32299" b="1943"/>
            <a:stretch>
              <a:fillRect/>
            </a:stretch>
          </p:blipFill>
          <p:spPr>
            <a:xfrm>
              <a:off x="7707085" y="2962892"/>
              <a:ext cx="926275" cy="3895107"/>
            </a:xfrm>
            <a:prstGeom prst="rect">
              <a:avLst/>
            </a:prstGeom>
          </p:spPr>
        </p:pic>
      </p:grpSp>
      <p:grpSp>
        <p:nvGrpSpPr>
          <p:cNvPr id="38" name="组合 37"/>
          <p:cNvGrpSpPr/>
          <p:nvPr/>
        </p:nvGrpSpPr>
        <p:grpSpPr>
          <a:xfrm flipH="1">
            <a:off x="8037097" y="3188524"/>
            <a:ext cx="937245" cy="2095892"/>
            <a:chOff x="-361480" y="4659887"/>
            <a:chExt cx="1037308" cy="2319657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6640" y="5321863"/>
              <a:ext cx="792468" cy="1657681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33131" y="5059304"/>
              <a:ext cx="917988" cy="1920240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32" t="12867" r="22982" b="5412"/>
            <a:stretch>
              <a:fillRect/>
            </a:stretch>
          </p:blipFill>
          <p:spPr>
            <a:xfrm>
              <a:off x="-361480" y="4659887"/>
              <a:ext cx="603947" cy="2211373"/>
            </a:xfrm>
            <a:prstGeom prst="rect">
              <a:avLst/>
            </a:prstGeom>
          </p:spPr>
        </p:pic>
      </p:grpSp>
      <p:sp>
        <p:nvSpPr>
          <p:cNvPr id="23" name="标题 1"/>
          <p:cNvSpPr txBox="1"/>
          <p:nvPr/>
        </p:nvSpPr>
        <p:spPr>
          <a:xfrm>
            <a:off x="2176262" y="129772"/>
            <a:ext cx="4791476" cy="785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buFontTx/>
              <a:buNone/>
            </a:pPr>
            <a:r>
              <a:rPr lang="zh-CN" altLang="en-US" sz="4000" b="1" i="0" spc="-15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一诊人物传记题回顾</a:t>
            </a:r>
            <a:endParaRPr lang="zh-CN" altLang="en-US" sz="4000" b="1" i="0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24" name="内容占位符 2"/>
          <p:cNvSpPr txBox="1"/>
          <p:nvPr/>
        </p:nvSpPr>
        <p:spPr>
          <a:xfrm>
            <a:off x="0" y="1059582"/>
            <a:ext cx="9079202" cy="79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b="1" i="0" spc="-15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b="1" i="0" spc="-15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严东生：道是无机却有情</a:t>
            </a:r>
            <a:r>
              <a:rPr lang="en-US" altLang="zh-CN" b="1" i="0" spc="-15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en-US" altLang="zh-CN" b="1" i="0" spc="-15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fontAlgn="auto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sz="2000" b="1" i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8</a:t>
            </a:r>
            <a:r>
              <a:rPr lang="zh-CN" altLang="en-US" sz="2000" b="1" i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．严东生的“战略眼光”体现在哪些方面？请结合材料简要概括。（</a:t>
            </a:r>
            <a:r>
              <a:rPr lang="en-US" altLang="zh-CN" sz="2000" b="1" i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b="1" i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分）</a:t>
            </a:r>
            <a:endParaRPr lang="zh-CN" altLang="en-US" sz="2000" i="0" spc="-15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内容占位符 2"/>
          <p:cNvSpPr txBox="1"/>
          <p:nvPr/>
        </p:nvSpPr>
        <p:spPr>
          <a:xfrm>
            <a:off x="967082" y="2176129"/>
            <a:ext cx="7461572" cy="23509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i="0" kern="0" dirty="0">
                <a:solidFill>
                  <a:srgbClr val="FF0000"/>
                </a:solidFill>
                <a:latin typeface="叶根友特色简体升级版" panose="02010601030101010101" pitchFamily="2" charset="-122"/>
                <a:ea typeface="叶根友特色简体升级版" panose="02010601030101010101" pitchFamily="2" charset="-122"/>
              </a:rPr>
              <a:t>（</a:t>
            </a:r>
            <a:r>
              <a:rPr lang="en-US" altLang="zh-CN" sz="3600" i="0" kern="0" dirty="0">
                <a:solidFill>
                  <a:srgbClr val="FF0000"/>
                </a:solidFill>
                <a:latin typeface="叶根友特色简体升级版" panose="02010601030101010101" pitchFamily="2" charset="-122"/>
                <a:ea typeface="叶根友特色简体升级版" panose="02010601030101010101" pitchFamily="2" charset="-122"/>
              </a:rPr>
              <a:t>1</a:t>
            </a:r>
            <a:r>
              <a:rPr lang="zh-CN" altLang="en-US" sz="3600" i="0" kern="0" dirty="0">
                <a:solidFill>
                  <a:srgbClr val="FF0000"/>
                </a:solidFill>
                <a:latin typeface="叶根友特色简体升级版" panose="02010601030101010101" pitchFamily="2" charset="-122"/>
                <a:ea typeface="叶根友特色简体升级版" panose="02010601030101010101" pitchFamily="2" charset="-122"/>
              </a:rPr>
              <a:t>） </a:t>
            </a:r>
            <a:r>
              <a:rPr lang="zh-CN" altLang="en-US" sz="30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完善学科布局，形成研究网络；</a:t>
            </a:r>
            <a:endParaRPr lang="en-US" altLang="zh-CN" sz="30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i="0" kern="0" dirty="0">
                <a:solidFill>
                  <a:srgbClr val="FF0000"/>
                </a:solidFill>
                <a:latin typeface="叶根友特色简体升级版" panose="02010601030101010101" pitchFamily="2" charset="-122"/>
                <a:ea typeface="叶根友特色简体升级版" panose="02010601030101010101" pitchFamily="2" charset="-122"/>
              </a:rPr>
              <a:t>（</a:t>
            </a:r>
            <a:r>
              <a:rPr lang="en-US" altLang="zh-CN" sz="3600" i="0" kern="0" dirty="0">
                <a:solidFill>
                  <a:srgbClr val="FF0000"/>
                </a:solidFill>
                <a:latin typeface="叶根友特色简体升级版" panose="02010601030101010101" pitchFamily="2" charset="-122"/>
                <a:ea typeface="叶根友特色简体升级版" panose="02010601030101010101" pitchFamily="2" charset="-122"/>
              </a:rPr>
              <a:t>2</a:t>
            </a:r>
            <a:r>
              <a:rPr lang="zh-CN" altLang="en-US" sz="3600" i="0" kern="0" dirty="0">
                <a:solidFill>
                  <a:srgbClr val="FF0000"/>
                </a:solidFill>
                <a:latin typeface="叶根友特色简体升级版" panose="02010601030101010101" pitchFamily="2" charset="-122"/>
                <a:ea typeface="叶根友特色简体升级版" panose="02010601030101010101" pitchFamily="2" charset="-122"/>
              </a:rPr>
              <a:t>） </a:t>
            </a:r>
            <a:r>
              <a:rPr lang="zh-CN" altLang="en-US" sz="30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研究具有前瞻性和开拓性；</a:t>
            </a:r>
            <a:endParaRPr lang="en-US" altLang="zh-CN" sz="30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i="0" kern="0" dirty="0">
                <a:solidFill>
                  <a:srgbClr val="FF0000"/>
                </a:solidFill>
                <a:latin typeface="叶根友特色简体升级版" panose="02010601030101010101" pitchFamily="2" charset="-122"/>
                <a:ea typeface="叶根友特色简体升级版" panose="02010601030101010101" pitchFamily="2" charset="-122"/>
              </a:rPr>
              <a:t>（</a:t>
            </a:r>
            <a:r>
              <a:rPr lang="en-US" altLang="zh-CN" sz="3600" i="0" kern="0" dirty="0">
                <a:solidFill>
                  <a:srgbClr val="FF0000"/>
                </a:solidFill>
                <a:latin typeface="叶根友特色简体升级版" panose="02010601030101010101" pitchFamily="2" charset="-122"/>
                <a:ea typeface="叶根友特色简体升级版" panose="02010601030101010101" pitchFamily="2" charset="-122"/>
              </a:rPr>
              <a:t>3</a:t>
            </a:r>
            <a:r>
              <a:rPr lang="zh-CN" altLang="en-US" sz="3600" i="0" kern="0" dirty="0">
                <a:solidFill>
                  <a:srgbClr val="FF0000"/>
                </a:solidFill>
                <a:latin typeface="叶根友特色简体升级版" panose="02010601030101010101" pitchFamily="2" charset="-122"/>
                <a:ea typeface="叶根友特色简体升级版" panose="02010601030101010101" pitchFamily="2" charset="-122"/>
              </a:rPr>
              <a:t>） </a:t>
            </a:r>
            <a:r>
              <a:rPr lang="zh-CN" altLang="en-US" sz="30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领导建立了一套科研管理制度；</a:t>
            </a:r>
            <a:endParaRPr lang="en-US" altLang="zh-CN" sz="30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i="0" kern="0" dirty="0">
                <a:solidFill>
                  <a:srgbClr val="FF0000"/>
                </a:solidFill>
                <a:latin typeface="叶根友特色简体升级版" panose="02010601030101010101" pitchFamily="2" charset="-122"/>
                <a:ea typeface="叶根友特色简体升级版" panose="02010601030101010101" pitchFamily="2" charset="-122"/>
              </a:rPr>
              <a:t>（</a:t>
            </a:r>
            <a:r>
              <a:rPr lang="en-US" altLang="zh-CN" sz="3600" i="0" kern="0" dirty="0">
                <a:solidFill>
                  <a:srgbClr val="FF0000"/>
                </a:solidFill>
                <a:latin typeface="叶根友特色简体升级版" panose="02010601030101010101" pitchFamily="2" charset="-122"/>
                <a:ea typeface="叶根友特色简体升级版" panose="02010601030101010101" pitchFamily="2" charset="-122"/>
              </a:rPr>
              <a:t>4</a:t>
            </a:r>
            <a:r>
              <a:rPr lang="zh-CN" altLang="en-US" sz="3600" i="0" kern="0" dirty="0">
                <a:solidFill>
                  <a:srgbClr val="FF0000"/>
                </a:solidFill>
                <a:latin typeface="叶根友特色简体升级版" panose="02010601030101010101" pitchFamily="2" charset="-122"/>
                <a:ea typeface="叶根友特色简体升级版" panose="02010601030101010101" pitchFamily="2" charset="-122"/>
              </a:rPr>
              <a:t>） </a:t>
            </a:r>
            <a:r>
              <a:rPr lang="zh-CN" altLang="en-US" sz="30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推进与国际学术界的交流与合作。</a:t>
            </a:r>
            <a:endParaRPr lang="en-US" altLang="zh-CN" sz="30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i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390730" y="2396856"/>
            <a:ext cx="1413622" cy="1347203"/>
            <a:chOff x="2879678" y="2429301"/>
            <a:chExt cx="1440000" cy="1440000"/>
          </a:xfrm>
        </p:grpSpPr>
        <p:sp>
          <p:nvSpPr>
            <p:cNvPr id="14" name="矩形 13"/>
            <p:cNvSpPr/>
            <p:nvPr/>
          </p:nvSpPr>
          <p:spPr>
            <a:xfrm>
              <a:off x="2879678" y="2429301"/>
              <a:ext cx="1440000" cy="1440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350" i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2879678" y="2429301"/>
              <a:ext cx="1440000" cy="1440000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2879678" y="2429301"/>
              <a:ext cx="1440000" cy="1440000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3599678" y="2429301"/>
              <a:ext cx="0" cy="1440000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879678" y="3149301"/>
              <a:ext cx="1425036" cy="5452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2"/>
          <p:cNvSpPr txBox="1"/>
          <p:nvPr/>
        </p:nvSpPr>
        <p:spPr>
          <a:xfrm>
            <a:off x="4631045" y="2112137"/>
            <a:ext cx="932991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9600" b="1" i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C</a:t>
            </a:r>
            <a:endParaRPr lang="zh-CN" altLang="en-US" sz="9600" b="1" i="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093081" y="3392138"/>
            <a:ext cx="1018712" cy="465565"/>
            <a:chOff x="831851" y="1143000"/>
            <a:chExt cx="2768600" cy="1262063"/>
          </a:xfrm>
          <a:solidFill>
            <a:schemeClr val="tx1"/>
          </a:solidFill>
        </p:grpSpPr>
        <p:sp>
          <p:nvSpPr>
            <p:cNvPr id="20" name="Freeform 5"/>
            <p:cNvSpPr/>
            <p:nvPr/>
          </p:nvSpPr>
          <p:spPr bwMode="auto">
            <a:xfrm>
              <a:off x="936626" y="1143000"/>
              <a:ext cx="2663825" cy="1262063"/>
            </a:xfrm>
            <a:custGeom>
              <a:avLst/>
              <a:gdLst>
                <a:gd name="T0" fmla="*/ 99 w 179"/>
                <a:gd name="T1" fmla="*/ 37 h 83"/>
                <a:gd name="T2" fmla="*/ 124 w 179"/>
                <a:gd name="T3" fmla="*/ 39 h 83"/>
                <a:gd name="T4" fmla="*/ 133 w 179"/>
                <a:gd name="T5" fmla="*/ 51 h 83"/>
                <a:gd name="T6" fmla="*/ 121 w 179"/>
                <a:gd name="T7" fmla="*/ 57 h 83"/>
                <a:gd name="T8" fmla="*/ 80 w 179"/>
                <a:gd name="T9" fmla="*/ 76 h 83"/>
                <a:gd name="T10" fmla="*/ 122 w 179"/>
                <a:gd name="T11" fmla="*/ 68 h 83"/>
                <a:gd name="T12" fmla="*/ 142 w 179"/>
                <a:gd name="T13" fmla="*/ 59 h 83"/>
                <a:gd name="T14" fmla="*/ 154 w 179"/>
                <a:gd name="T15" fmla="*/ 72 h 83"/>
                <a:gd name="T16" fmla="*/ 142 w 179"/>
                <a:gd name="T17" fmla="*/ 70 h 83"/>
                <a:gd name="T18" fmla="*/ 158 w 179"/>
                <a:gd name="T19" fmla="*/ 82 h 83"/>
                <a:gd name="T20" fmla="*/ 168 w 179"/>
                <a:gd name="T21" fmla="*/ 61 h 83"/>
                <a:gd name="T22" fmla="*/ 157 w 179"/>
                <a:gd name="T23" fmla="*/ 46 h 83"/>
                <a:gd name="T24" fmla="*/ 145 w 179"/>
                <a:gd name="T25" fmla="*/ 49 h 83"/>
                <a:gd name="T26" fmla="*/ 134 w 179"/>
                <a:gd name="T27" fmla="*/ 41 h 83"/>
                <a:gd name="T28" fmla="*/ 145 w 179"/>
                <a:gd name="T29" fmla="*/ 34 h 83"/>
                <a:gd name="T30" fmla="*/ 136 w 179"/>
                <a:gd name="T31" fmla="*/ 41 h 83"/>
                <a:gd name="T32" fmla="*/ 153 w 179"/>
                <a:gd name="T33" fmla="*/ 44 h 83"/>
                <a:gd name="T34" fmla="*/ 146 w 179"/>
                <a:gd name="T35" fmla="*/ 29 h 83"/>
                <a:gd name="T36" fmla="*/ 130 w 179"/>
                <a:gd name="T37" fmla="*/ 16 h 83"/>
                <a:gd name="T38" fmla="*/ 102 w 179"/>
                <a:gd name="T39" fmla="*/ 11 h 83"/>
                <a:gd name="T40" fmla="*/ 86 w 179"/>
                <a:gd name="T41" fmla="*/ 17 h 83"/>
                <a:gd name="T42" fmla="*/ 94 w 179"/>
                <a:gd name="T43" fmla="*/ 30 h 83"/>
                <a:gd name="T44" fmla="*/ 95 w 179"/>
                <a:gd name="T45" fmla="*/ 18 h 83"/>
                <a:gd name="T46" fmla="*/ 101 w 179"/>
                <a:gd name="T47" fmla="*/ 28 h 83"/>
                <a:gd name="T48" fmla="*/ 92 w 179"/>
                <a:gd name="T49" fmla="*/ 32 h 83"/>
                <a:gd name="T50" fmla="*/ 84 w 179"/>
                <a:gd name="T51" fmla="*/ 22 h 83"/>
                <a:gd name="T52" fmla="*/ 72 w 179"/>
                <a:gd name="T53" fmla="*/ 19 h 83"/>
                <a:gd name="T54" fmla="*/ 58 w 179"/>
                <a:gd name="T55" fmla="*/ 32 h 83"/>
                <a:gd name="T56" fmla="*/ 51 w 179"/>
                <a:gd name="T57" fmla="*/ 47 h 83"/>
                <a:gd name="T58" fmla="*/ 65 w 179"/>
                <a:gd name="T59" fmla="*/ 45 h 83"/>
                <a:gd name="T60" fmla="*/ 58 w 179"/>
                <a:gd name="T61" fmla="*/ 39 h 83"/>
                <a:gd name="T62" fmla="*/ 56 w 179"/>
                <a:gd name="T63" fmla="*/ 44 h 83"/>
                <a:gd name="T64" fmla="*/ 57 w 179"/>
                <a:gd name="T65" fmla="*/ 37 h 83"/>
                <a:gd name="T66" fmla="*/ 68 w 179"/>
                <a:gd name="T67" fmla="*/ 43 h 83"/>
                <a:gd name="T68" fmla="*/ 59 w 179"/>
                <a:gd name="T69" fmla="*/ 52 h 83"/>
                <a:gd name="T70" fmla="*/ 42 w 179"/>
                <a:gd name="T71" fmla="*/ 44 h 83"/>
                <a:gd name="T72" fmla="*/ 18 w 179"/>
                <a:gd name="T73" fmla="*/ 48 h 83"/>
                <a:gd name="T74" fmla="*/ 0 w 179"/>
                <a:gd name="T75" fmla="*/ 58 h 83"/>
                <a:gd name="T76" fmla="*/ 31 w 179"/>
                <a:gd name="T77" fmla="*/ 48 h 83"/>
                <a:gd name="T78" fmla="*/ 51 w 179"/>
                <a:gd name="T79" fmla="*/ 56 h 83"/>
                <a:gd name="T80" fmla="*/ 83 w 179"/>
                <a:gd name="T81" fmla="*/ 58 h 83"/>
                <a:gd name="T82" fmla="*/ 83 w 179"/>
                <a:gd name="T83" fmla="*/ 39 h 83"/>
                <a:gd name="T84" fmla="*/ 99 w 179"/>
                <a:gd name="T85" fmla="*/ 3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9" h="83">
                  <a:moveTo>
                    <a:pt x="99" y="37"/>
                  </a:moveTo>
                  <a:cubicBezTo>
                    <a:pt x="104" y="25"/>
                    <a:pt x="122" y="29"/>
                    <a:pt x="124" y="39"/>
                  </a:cubicBezTo>
                  <a:cubicBezTo>
                    <a:pt x="131" y="40"/>
                    <a:pt x="133" y="47"/>
                    <a:pt x="133" y="51"/>
                  </a:cubicBezTo>
                  <a:cubicBezTo>
                    <a:pt x="132" y="56"/>
                    <a:pt x="126" y="60"/>
                    <a:pt x="121" y="57"/>
                  </a:cubicBezTo>
                  <a:cubicBezTo>
                    <a:pt x="113" y="73"/>
                    <a:pt x="100" y="76"/>
                    <a:pt x="80" y="76"/>
                  </a:cubicBezTo>
                  <a:cubicBezTo>
                    <a:pt x="104" y="81"/>
                    <a:pt x="113" y="77"/>
                    <a:pt x="122" y="68"/>
                  </a:cubicBezTo>
                  <a:cubicBezTo>
                    <a:pt x="128" y="62"/>
                    <a:pt x="137" y="59"/>
                    <a:pt x="142" y="59"/>
                  </a:cubicBezTo>
                  <a:cubicBezTo>
                    <a:pt x="152" y="60"/>
                    <a:pt x="160" y="65"/>
                    <a:pt x="154" y="72"/>
                  </a:cubicBezTo>
                  <a:cubicBezTo>
                    <a:pt x="158" y="61"/>
                    <a:pt x="143" y="62"/>
                    <a:pt x="142" y="70"/>
                  </a:cubicBezTo>
                  <a:cubicBezTo>
                    <a:pt x="141" y="78"/>
                    <a:pt x="149" y="83"/>
                    <a:pt x="158" y="82"/>
                  </a:cubicBezTo>
                  <a:cubicBezTo>
                    <a:pt x="170" y="81"/>
                    <a:pt x="171" y="66"/>
                    <a:pt x="168" y="61"/>
                  </a:cubicBezTo>
                  <a:cubicBezTo>
                    <a:pt x="179" y="52"/>
                    <a:pt x="163" y="41"/>
                    <a:pt x="157" y="46"/>
                  </a:cubicBezTo>
                  <a:cubicBezTo>
                    <a:pt x="153" y="50"/>
                    <a:pt x="148" y="50"/>
                    <a:pt x="145" y="49"/>
                  </a:cubicBezTo>
                  <a:cubicBezTo>
                    <a:pt x="140" y="49"/>
                    <a:pt x="134" y="46"/>
                    <a:pt x="134" y="41"/>
                  </a:cubicBezTo>
                  <a:cubicBezTo>
                    <a:pt x="134" y="31"/>
                    <a:pt x="143" y="31"/>
                    <a:pt x="145" y="34"/>
                  </a:cubicBezTo>
                  <a:cubicBezTo>
                    <a:pt x="141" y="33"/>
                    <a:pt x="136" y="35"/>
                    <a:pt x="136" y="41"/>
                  </a:cubicBezTo>
                  <a:cubicBezTo>
                    <a:pt x="136" y="47"/>
                    <a:pt x="150" y="50"/>
                    <a:pt x="153" y="44"/>
                  </a:cubicBezTo>
                  <a:cubicBezTo>
                    <a:pt x="156" y="39"/>
                    <a:pt x="156" y="31"/>
                    <a:pt x="146" y="29"/>
                  </a:cubicBezTo>
                  <a:cubicBezTo>
                    <a:pt x="150" y="22"/>
                    <a:pt x="140" y="12"/>
                    <a:pt x="130" y="16"/>
                  </a:cubicBezTo>
                  <a:cubicBezTo>
                    <a:pt x="127" y="6"/>
                    <a:pt x="111" y="0"/>
                    <a:pt x="102" y="11"/>
                  </a:cubicBezTo>
                  <a:cubicBezTo>
                    <a:pt x="96" y="7"/>
                    <a:pt x="89" y="8"/>
                    <a:pt x="86" y="17"/>
                  </a:cubicBezTo>
                  <a:cubicBezTo>
                    <a:pt x="84" y="25"/>
                    <a:pt x="88" y="30"/>
                    <a:pt x="94" y="30"/>
                  </a:cubicBezTo>
                  <a:cubicBezTo>
                    <a:pt x="99" y="30"/>
                    <a:pt x="104" y="22"/>
                    <a:pt x="95" y="18"/>
                  </a:cubicBezTo>
                  <a:cubicBezTo>
                    <a:pt x="101" y="18"/>
                    <a:pt x="104" y="23"/>
                    <a:pt x="101" y="28"/>
                  </a:cubicBezTo>
                  <a:cubicBezTo>
                    <a:pt x="100" y="30"/>
                    <a:pt x="97" y="33"/>
                    <a:pt x="92" y="32"/>
                  </a:cubicBezTo>
                  <a:cubicBezTo>
                    <a:pt x="86" y="31"/>
                    <a:pt x="84" y="27"/>
                    <a:pt x="84" y="22"/>
                  </a:cubicBezTo>
                  <a:cubicBezTo>
                    <a:pt x="83" y="12"/>
                    <a:pt x="73" y="15"/>
                    <a:pt x="72" y="19"/>
                  </a:cubicBezTo>
                  <a:cubicBezTo>
                    <a:pt x="63" y="15"/>
                    <a:pt x="54" y="21"/>
                    <a:pt x="58" y="32"/>
                  </a:cubicBezTo>
                  <a:cubicBezTo>
                    <a:pt x="48" y="31"/>
                    <a:pt x="44" y="43"/>
                    <a:pt x="51" y="47"/>
                  </a:cubicBezTo>
                  <a:cubicBezTo>
                    <a:pt x="58" y="52"/>
                    <a:pt x="64" y="49"/>
                    <a:pt x="65" y="45"/>
                  </a:cubicBezTo>
                  <a:cubicBezTo>
                    <a:pt x="66" y="39"/>
                    <a:pt x="62" y="37"/>
                    <a:pt x="58" y="39"/>
                  </a:cubicBezTo>
                  <a:cubicBezTo>
                    <a:pt x="56" y="40"/>
                    <a:pt x="55" y="42"/>
                    <a:pt x="56" y="44"/>
                  </a:cubicBezTo>
                  <a:cubicBezTo>
                    <a:pt x="53" y="44"/>
                    <a:pt x="53" y="40"/>
                    <a:pt x="57" y="37"/>
                  </a:cubicBezTo>
                  <a:cubicBezTo>
                    <a:pt x="60" y="34"/>
                    <a:pt x="68" y="38"/>
                    <a:pt x="68" y="43"/>
                  </a:cubicBezTo>
                  <a:cubicBezTo>
                    <a:pt x="68" y="48"/>
                    <a:pt x="65" y="52"/>
                    <a:pt x="59" y="52"/>
                  </a:cubicBezTo>
                  <a:cubicBezTo>
                    <a:pt x="49" y="52"/>
                    <a:pt x="48" y="46"/>
                    <a:pt x="42" y="44"/>
                  </a:cubicBezTo>
                  <a:cubicBezTo>
                    <a:pt x="34" y="41"/>
                    <a:pt x="24" y="41"/>
                    <a:pt x="18" y="48"/>
                  </a:cubicBezTo>
                  <a:cubicBezTo>
                    <a:pt x="13" y="53"/>
                    <a:pt x="7" y="56"/>
                    <a:pt x="0" y="58"/>
                  </a:cubicBezTo>
                  <a:cubicBezTo>
                    <a:pt x="12" y="60"/>
                    <a:pt x="20" y="49"/>
                    <a:pt x="31" y="48"/>
                  </a:cubicBezTo>
                  <a:cubicBezTo>
                    <a:pt x="38" y="47"/>
                    <a:pt x="44" y="50"/>
                    <a:pt x="51" y="56"/>
                  </a:cubicBezTo>
                  <a:cubicBezTo>
                    <a:pt x="59" y="62"/>
                    <a:pt x="71" y="66"/>
                    <a:pt x="83" y="58"/>
                  </a:cubicBezTo>
                  <a:cubicBezTo>
                    <a:pt x="74" y="53"/>
                    <a:pt x="79" y="44"/>
                    <a:pt x="83" y="39"/>
                  </a:cubicBezTo>
                  <a:cubicBezTo>
                    <a:pt x="86" y="36"/>
                    <a:pt x="93" y="33"/>
                    <a:pt x="99" y="37"/>
                  </a:cubicBezTo>
                  <a:close/>
                </a:path>
              </a:pathLst>
            </a:custGeom>
            <a:grpFill/>
            <a:ln w="19050"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350" i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1" name="Freeform 6"/>
            <p:cNvSpPr/>
            <p:nvPr/>
          </p:nvSpPr>
          <p:spPr bwMode="auto">
            <a:xfrm>
              <a:off x="831851" y="1538288"/>
              <a:ext cx="2054225" cy="746125"/>
            </a:xfrm>
            <a:custGeom>
              <a:avLst/>
              <a:gdLst>
                <a:gd name="T0" fmla="*/ 127 w 138"/>
                <a:gd name="T1" fmla="*/ 27 h 49"/>
                <a:gd name="T2" fmla="*/ 136 w 138"/>
                <a:gd name="T3" fmla="*/ 26 h 49"/>
                <a:gd name="T4" fmla="*/ 129 w 138"/>
                <a:gd name="T5" fmla="*/ 15 h 49"/>
                <a:gd name="T6" fmla="*/ 106 w 138"/>
                <a:gd name="T7" fmla="*/ 13 h 49"/>
                <a:gd name="T8" fmla="*/ 88 w 138"/>
                <a:gd name="T9" fmla="*/ 23 h 49"/>
                <a:gd name="T10" fmla="*/ 100 w 138"/>
                <a:gd name="T11" fmla="*/ 30 h 49"/>
                <a:gd name="T12" fmla="*/ 98 w 138"/>
                <a:gd name="T13" fmla="*/ 23 h 49"/>
                <a:gd name="T14" fmla="*/ 94 w 138"/>
                <a:gd name="T15" fmla="*/ 27 h 49"/>
                <a:gd name="T16" fmla="*/ 97 w 138"/>
                <a:gd name="T17" fmla="*/ 20 h 49"/>
                <a:gd name="T18" fmla="*/ 103 w 138"/>
                <a:gd name="T19" fmla="*/ 30 h 49"/>
                <a:gd name="T20" fmla="*/ 91 w 138"/>
                <a:gd name="T21" fmla="*/ 34 h 49"/>
                <a:gd name="T22" fmla="*/ 75 w 138"/>
                <a:gd name="T23" fmla="*/ 39 h 49"/>
                <a:gd name="T24" fmla="*/ 53 w 138"/>
                <a:gd name="T25" fmla="*/ 29 h 49"/>
                <a:gd name="T26" fmla="*/ 30 w 138"/>
                <a:gd name="T27" fmla="*/ 26 h 49"/>
                <a:gd name="T28" fmla="*/ 0 w 138"/>
                <a:gd name="T29" fmla="*/ 33 h 49"/>
                <a:gd name="T30" fmla="*/ 23 w 138"/>
                <a:gd name="T31" fmla="*/ 36 h 49"/>
                <a:gd name="T32" fmla="*/ 42 w 138"/>
                <a:gd name="T33" fmla="*/ 31 h 49"/>
                <a:gd name="T34" fmla="*/ 68 w 138"/>
                <a:gd name="T35" fmla="*/ 45 h 49"/>
                <a:gd name="T36" fmla="*/ 102 w 138"/>
                <a:gd name="T37" fmla="*/ 47 h 49"/>
                <a:gd name="T38" fmla="*/ 127 w 138"/>
                <a:gd name="T39" fmla="*/ 2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8" h="49">
                  <a:moveTo>
                    <a:pt x="127" y="27"/>
                  </a:moveTo>
                  <a:cubicBezTo>
                    <a:pt x="131" y="31"/>
                    <a:pt x="135" y="30"/>
                    <a:pt x="136" y="26"/>
                  </a:cubicBezTo>
                  <a:cubicBezTo>
                    <a:pt x="138" y="22"/>
                    <a:pt x="136" y="16"/>
                    <a:pt x="129" y="15"/>
                  </a:cubicBezTo>
                  <a:cubicBezTo>
                    <a:pt x="129" y="8"/>
                    <a:pt x="114" y="0"/>
                    <a:pt x="106" y="13"/>
                  </a:cubicBezTo>
                  <a:cubicBezTo>
                    <a:pt x="98" y="10"/>
                    <a:pt x="90" y="14"/>
                    <a:pt x="88" y="23"/>
                  </a:cubicBezTo>
                  <a:cubicBezTo>
                    <a:pt x="86" y="30"/>
                    <a:pt x="97" y="35"/>
                    <a:pt x="100" y="30"/>
                  </a:cubicBezTo>
                  <a:cubicBezTo>
                    <a:pt x="102" y="28"/>
                    <a:pt x="102" y="23"/>
                    <a:pt x="98" y="23"/>
                  </a:cubicBezTo>
                  <a:cubicBezTo>
                    <a:pt x="96" y="22"/>
                    <a:pt x="93" y="24"/>
                    <a:pt x="94" y="27"/>
                  </a:cubicBezTo>
                  <a:cubicBezTo>
                    <a:pt x="92" y="26"/>
                    <a:pt x="94" y="20"/>
                    <a:pt x="97" y="20"/>
                  </a:cubicBezTo>
                  <a:cubicBezTo>
                    <a:pt x="102" y="19"/>
                    <a:pt x="105" y="26"/>
                    <a:pt x="103" y="30"/>
                  </a:cubicBezTo>
                  <a:cubicBezTo>
                    <a:pt x="101" y="35"/>
                    <a:pt x="97" y="36"/>
                    <a:pt x="91" y="34"/>
                  </a:cubicBezTo>
                  <a:cubicBezTo>
                    <a:pt x="86" y="37"/>
                    <a:pt x="82" y="39"/>
                    <a:pt x="75" y="39"/>
                  </a:cubicBezTo>
                  <a:cubicBezTo>
                    <a:pt x="64" y="38"/>
                    <a:pt x="60" y="35"/>
                    <a:pt x="53" y="29"/>
                  </a:cubicBezTo>
                  <a:cubicBezTo>
                    <a:pt x="44" y="22"/>
                    <a:pt x="35" y="23"/>
                    <a:pt x="30" y="26"/>
                  </a:cubicBezTo>
                  <a:cubicBezTo>
                    <a:pt x="23" y="31"/>
                    <a:pt x="15" y="37"/>
                    <a:pt x="0" y="33"/>
                  </a:cubicBezTo>
                  <a:cubicBezTo>
                    <a:pt x="8" y="37"/>
                    <a:pt x="16" y="39"/>
                    <a:pt x="23" y="36"/>
                  </a:cubicBezTo>
                  <a:cubicBezTo>
                    <a:pt x="31" y="32"/>
                    <a:pt x="36" y="30"/>
                    <a:pt x="42" y="31"/>
                  </a:cubicBezTo>
                  <a:cubicBezTo>
                    <a:pt x="48" y="32"/>
                    <a:pt x="55" y="41"/>
                    <a:pt x="68" y="45"/>
                  </a:cubicBezTo>
                  <a:cubicBezTo>
                    <a:pt x="79" y="48"/>
                    <a:pt x="90" y="49"/>
                    <a:pt x="102" y="47"/>
                  </a:cubicBezTo>
                  <a:cubicBezTo>
                    <a:pt x="111" y="45"/>
                    <a:pt x="121" y="41"/>
                    <a:pt x="127" y="27"/>
                  </a:cubicBezTo>
                  <a:close/>
                </a:path>
              </a:pathLst>
            </a:custGeom>
            <a:grpFill/>
            <a:ln w="19050"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350" i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2" name="Freeform 7"/>
            <p:cNvSpPr/>
            <p:nvPr/>
          </p:nvSpPr>
          <p:spPr bwMode="auto">
            <a:xfrm>
              <a:off x="1158876" y="1508125"/>
              <a:ext cx="373063" cy="365125"/>
            </a:xfrm>
            <a:custGeom>
              <a:avLst/>
              <a:gdLst>
                <a:gd name="T0" fmla="*/ 20 w 25"/>
                <a:gd name="T1" fmla="*/ 11 h 24"/>
                <a:gd name="T2" fmla="*/ 18 w 25"/>
                <a:gd name="T3" fmla="*/ 3 h 24"/>
                <a:gd name="T4" fmla="*/ 25 w 25"/>
                <a:gd name="T5" fmla="*/ 9 h 24"/>
                <a:gd name="T6" fmla="*/ 19 w 25"/>
                <a:gd name="T7" fmla="*/ 16 h 24"/>
                <a:gd name="T8" fmla="*/ 0 w 25"/>
                <a:gd name="T9" fmla="*/ 24 h 24"/>
                <a:gd name="T10" fmla="*/ 9 w 25"/>
                <a:gd name="T11" fmla="*/ 14 h 24"/>
                <a:gd name="T12" fmla="*/ 15 w 25"/>
                <a:gd name="T13" fmla="*/ 9 h 24"/>
                <a:gd name="T14" fmla="*/ 11 w 25"/>
                <a:gd name="T15" fmla="*/ 4 h 24"/>
                <a:gd name="T16" fmla="*/ 8 w 25"/>
                <a:gd name="T17" fmla="*/ 8 h 24"/>
                <a:gd name="T18" fmla="*/ 10 w 25"/>
                <a:gd name="T19" fmla="*/ 6 h 24"/>
                <a:gd name="T20" fmla="*/ 13 w 25"/>
                <a:gd name="T21" fmla="*/ 10 h 24"/>
                <a:gd name="T22" fmla="*/ 6 w 25"/>
                <a:gd name="T23" fmla="*/ 11 h 24"/>
                <a:gd name="T24" fmla="*/ 4 w 25"/>
                <a:gd name="T25" fmla="*/ 5 h 24"/>
                <a:gd name="T26" fmla="*/ 12 w 25"/>
                <a:gd name="T27" fmla="*/ 1 h 24"/>
                <a:gd name="T28" fmla="*/ 20 w 25"/>
                <a:gd name="T2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4">
                  <a:moveTo>
                    <a:pt x="20" y="11"/>
                  </a:moveTo>
                  <a:cubicBezTo>
                    <a:pt x="23" y="8"/>
                    <a:pt x="20" y="5"/>
                    <a:pt x="18" y="3"/>
                  </a:cubicBezTo>
                  <a:cubicBezTo>
                    <a:pt x="22" y="1"/>
                    <a:pt x="25" y="6"/>
                    <a:pt x="25" y="9"/>
                  </a:cubicBezTo>
                  <a:cubicBezTo>
                    <a:pt x="24" y="13"/>
                    <a:pt x="23" y="16"/>
                    <a:pt x="19" y="16"/>
                  </a:cubicBezTo>
                  <a:cubicBezTo>
                    <a:pt x="15" y="16"/>
                    <a:pt x="5" y="17"/>
                    <a:pt x="0" y="24"/>
                  </a:cubicBezTo>
                  <a:cubicBezTo>
                    <a:pt x="1" y="19"/>
                    <a:pt x="6" y="14"/>
                    <a:pt x="9" y="14"/>
                  </a:cubicBezTo>
                  <a:cubicBezTo>
                    <a:pt x="13" y="13"/>
                    <a:pt x="15" y="12"/>
                    <a:pt x="15" y="9"/>
                  </a:cubicBezTo>
                  <a:cubicBezTo>
                    <a:pt x="15" y="7"/>
                    <a:pt x="13" y="4"/>
                    <a:pt x="11" y="4"/>
                  </a:cubicBezTo>
                  <a:cubicBezTo>
                    <a:pt x="9" y="4"/>
                    <a:pt x="8" y="6"/>
                    <a:pt x="8" y="8"/>
                  </a:cubicBezTo>
                  <a:cubicBezTo>
                    <a:pt x="9" y="7"/>
                    <a:pt x="9" y="6"/>
                    <a:pt x="10" y="6"/>
                  </a:cubicBezTo>
                  <a:cubicBezTo>
                    <a:pt x="13" y="6"/>
                    <a:pt x="14" y="8"/>
                    <a:pt x="13" y="10"/>
                  </a:cubicBezTo>
                  <a:cubicBezTo>
                    <a:pt x="12" y="13"/>
                    <a:pt x="8" y="13"/>
                    <a:pt x="6" y="11"/>
                  </a:cubicBezTo>
                  <a:cubicBezTo>
                    <a:pt x="4" y="10"/>
                    <a:pt x="3" y="8"/>
                    <a:pt x="4" y="5"/>
                  </a:cubicBezTo>
                  <a:cubicBezTo>
                    <a:pt x="5" y="2"/>
                    <a:pt x="8" y="0"/>
                    <a:pt x="12" y="1"/>
                  </a:cubicBezTo>
                  <a:cubicBezTo>
                    <a:pt x="17" y="2"/>
                    <a:pt x="21" y="7"/>
                    <a:pt x="20" y="11"/>
                  </a:cubicBezTo>
                  <a:close/>
                </a:path>
              </a:pathLst>
            </a:custGeom>
            <a:grpFill/>
            <a:ln w="19050"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350" i="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2588732" y="1717476"/>
            <a:ext cx="3177068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300" i="0" dirty="0">
                <a:solidFill>
                  <a:prstClr val="black"/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能力层级为分析</a:t>
            </a:r>
            <a:r>
              <a:rPr lang="zh-CN" altLang="en-US" sz="6000" i="0" dirty="0">
                <a:solidFill>
                  <a:prstClr val="black"/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综合</a:t>
            </a:r>
            <a:endParaRPr lang="zh-CN" altLang="en-US" sz="6000" i="0" dirty="0">
              <a:solidFill>
                <a:prstClr val="black"/>
              </a:solid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" y="1"/>
            <a:ext cx="3528243" cy="2049914"/>
            <a:chOff x="0" y="0"/>
            <a:chExt cx="6096000" cy="3541783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80" y="0"/>
              <a:ext cx="6083820" cy="3541783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3712472" cy="1923292"/>
            </a:xfrm>
            <a:prstGeom prst="rect">
              <a:avLst/>
            </a:prstGeom>
          </p:spPr>
        </p:pic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8606" y="3983787"/>
            <a:ext cx="3723237" cy="1602693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10" r="50052" b="16188"/>
          <a:stretch>
            <a:fillRect/>
          </a:stretch>
        </p:blipFill>
        <p:spPr>
          <a:xfrm>
            <a:off x="251520" y="210637"/>
            <a:ext cx="1316530" cy="1202694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51" t="7003" r="12587" b="53746"/>
          <a:stretch>
            <a:fillRect/>
          </a:stretch>
        </p:blipFill>
        <p:spPr>
          <a:xfrm>
            <a:off x="7126044" y="3525060"/>
            <a:ext cx="1135739" cy="9980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14:pan dir="u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67219" y="3835035"/>
            <a:ext cx="472011" cy="1308465"/>
            <a:chOff x="7707085" y="2018804"/>
            <a:chExt cx="1745674" cy="483919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175" t="12527" r="24562" b="5829"/>
            <a:stretch>
              <a:fillRect/>
            </a:stretch>
          </p:blipFill>
          <p:spPr>
            <a:xfrm>
              <a:off x="8170223" y="2018804"/>
              <a:ext cx="1282536" cy="483919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435" t="13089" r="32299" b="1943"/>
            <a:stretch>
              <a:fillRect/>
            </a:stretch>
          </p:blipFill>
          <p:spPr>
            <a:xfrm>
              <a:off x="7707085" y="2962892"/>
              <a:ext cx="926275" cy="3895107"/>
            </a:xfrm>
            <a:prstGeom prst="rect">
              <a:avLst/>
            </a:prstGeom>
          </p:spPr>
        </p:pic>
      </p:grpSp>
      <p:grpSp>
        <p:nvGrpSpPr>
          <p:cNvPr id="38" name="组合 37"/>
          <p:cNvGrpSpPr/>
          <p:nvPr/>
        </p:nvGrpSpPr>
        <p:grpSpPr>
          <a:xfrm flipH="1">
            <a:off x="8037097" y="3188524"/>
            <a:ext cx="937245" cy="2095892"/>
            <a:chOff x="-361480" y="4659887"/>
            <a:chExt cx="1037308" cy="2319657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6640" y="5321863"/>
              <a:ext cx="792468" cy="1657681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33131" y="5059304"/>
              <a:ext cx="917988" cy="1920240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32" t="12867" r="22982" b="5412"/>
            <a:stretch>
              <a:fillRect/>
            </a:stretch>
          </p:blipFill>
          <p:spPr>
            <a:xfrm>
              <a:off x="-361480" y="4659887"/>
              <a:ext cx="603947" cy="2211373"/>
            </a:xfrm>
            <a:prstGeom prst="rect">
              <a:avLst/>
            </a:prstGeom>
          </p:spPr>
        </p:pic>
      </p:grpSp>
      <p:sp>
        <p:nvSpPr>
          <p:cNvPr id="23" name="标题 1"/>
          <p:cNvSpPr txBox="1"/>
          <p:nvPr/>
        </p:nvSpPr>
        <p:spPr>
          <a:xfrm>
            <a:off x="2176262" y="129772"/>
            <a:ext cx="4791476" cy="785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buFontTx/>
              <a:buNone/>
            </a:pPr>
            <a:r>
              <a:rPr lang="zh-CN" altLang="en-US" sz="4000" b="1" i="0" spc="-15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一诊人物传记题回顾</a:t>
            </a:r>
            <a:endParaRPr lang="zh-CN" altLang="en-US" sz="4000" b="1" i="0" spc="-1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24" name="内容占位符 2"/>
          <p:cNvSpPr txBox="1"/>
          <p:nvPr/>
        </p:nvSpPr>
        <p:spPr>
          <a:xfrm>
            <a:off x="613830" y="1029131"/>
            <a:ext cx="7990618" cy="25202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2400" b="1" i="0" spc="-15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 i="0" spc="-15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严东生：道是无机却有情</a:t>
            </a:r>
            <a:r>
              <a:rPr lang="en-US" altLang="zh-CN" sz="2400" b="1" i="0" spc="-15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en-US" altLang="zh-CN" sz="2400" b="1" i="0" spc="-15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fontAlgn="auto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2000" i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b="1" i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b="1" i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．传主是严东生，但有不少的文字涉及他的夫人。作者为什么这样处理？请结合材料，谈谈你的看法。（</a:t>
            </a:r>
            <a:r>
              <a:rPr lang="en-US" altLang="zh-CN" b="1" i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b="1" i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分）</a:t>
            </a:r>
            <a:br>
              <a:rPr lang="zh-CN" altLang="en-US" b="1" i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b="1" i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67219" y="3835035"/>
            <a:ext cx="472011" cy="1308465"/>
            <a:chOff x="7707085" y="2018804"/>
            <a:chExt cx="1745674" cy="483919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175" t="12527" r="24562" b="5829"/>
            <a:stretch>
              <a:fillRect/>
            </a:stretch>
          </p:blipFill>
          <p:spPr>
            <a:xfrm>
              <a:off x="8170223" y="2018804"/>
              <a:ext cx="1282536" cy="483919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435" t="13089" r="32299" b="1943"/>
            <a:stretch>
              <a:fillRect/>
            </a:stretch>
          </p:blipFill>
          <p:spPr>
            <a:xfrm>
              <a:off x="7707085" y="2962892"/>
              <a:ext cx="926275" cy="3895107"/>
            </a:xfrm>
            <a:prstGeom prst="rect">
              <a:avLst/>
            </a:prstGeom>
          </p:spPr>
        </p:pic>
      </p:grpSp>
      <p:grpSp>
        <p:nvGrpSpPr>
          <p:cNvPr id="38" name="组合 37"/>
          <p:cNvGrpSpPr/>
          <p:nvPr/>
        </p:nvGrpSpPr>
        <p:grpSpPr>
          <a:xfrm flipH="1">
            <a:off x="8037097" y="3188524"/>
            <a:ext cx="937245" cy="2095892"/>
            <a:chOff x="-361480" y="4659887"/>
            <a:chExt cx="1037308" cy="2319657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6640" y="5321863"/>
              <a:ext cx="792468" cy="1657681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33131" y="5059304"/>
              <a:ext cx="917988" cy="1920240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32" t="12867" r="22982" b="5412"/>
            <a:stretch>
              <a:fillRect/>
            </a:stretch>
          </p:blipFill>
          <p:spPr>
            <a:xfrm>
              <a:off x="-361480" y="4659887"/>
              <a:ext cx="603947" cy="2211373"/>
            </a:xfrm>
            <a:prstGeom prst="rect">
              <a:avLst/>
            </a:prstGeom>
          </p:spPr>
        </p:pic>
      </p:grpSp>
      <p:sp>
        <p:nvSpPr>
          <p:cNvPr id="29" name="内容占位符 2"/>
          <p:cNvSpPr txBox="1"/>
          <p:nvPr/>
        </p:nvSpPr>
        <p:spPr>
          <a:xfrm>
            <a:off x="167219" y="1067402"/>
            <a:ext cx="8996042" cy="235099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i="0" kern="0" dirty="0">
                <a:solidFill>
                  <a:srgbClr val="FF0000"/>
                </a:solidFill>
                <a:latin typeface="叶根友特色简体升级版" panose="02010601030101010101" pitchFamily="2" charset="-122"/>
                <a:ea typeface="叶根友特色简体升级版" panose="02010601030101010101" pitchFamily="2" charset="-122"/>
              </a:rPr>
              <a:t>（</a:t>
            </a:r>
            <a:r>
              <a:rPr lang="en-US" altLang="zh-CN" sz="3600" i="0" kern="0" dirty="0">
                <a:solidFill>
                  <a:srgbClr val="FF0000"/>
                </a:solidFill>
                <a:latin typeface="叶根友特色简体升级版" panose="02010601030101010101" pitchFamily="2" charset="-122"/>
                <a:ea typeface="叶根友特色简体升级版" panose="02010601030101010101" pitchFamily="2" charset="-122"/>
              </a:rPr>
              <a:t>1</a:t>
            </a:r>
            <a:r>
              <a:rPr lang="zh-CN" altLang="en-US" sz="3600" i="0" kern="0" dirty="0">
                <a:solidFill>
                  <a:srgbClr val="FF0000"/>
                </a:solidFill>
                <a:latin typeface="叶根友特色简体升级版" panose="02010601030101010101" pitchFamily="2" charset="-122"/>
                <a:ea typeface="叶根友特色简体升级版" panose="02010601030101010101" pitchFamily="2" charset="-122"/>
              </a:rPr>
              <a:t>）  </a:t>
            </a:r>
            <a:r>
              <a:rPr lang="zh-CN" altLang="en-US" sz="30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以他的夫人衬托严东生的形象；（</a:t>
            </a:r>
            <a:r>
              <a:rPr lang="en-US" altLang="zh-CN" sz="30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0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分）</a:t>
            </a:r>
            <a:endParaRPr lang="en-US" altLang="zh-CN" sz="30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i="0" kern="0" dirty="0">
                <a:solidFill>
                  <a:srgbClr val="FF0000"/>
                </a:solidFill>
                <a:latin typeface="叶根友特色简体升级版" panose="02010601030101010101" pitchFamily="2" charset="-122"/>
                <a:ea typeface="叶根友特色简体升级版" panose="02010601030101010101" pitchFamily="2" charset="-122"/>
              </a:rPr>
              <a:t>（</a:t>
            </a:r>
            <a:r>
              <a:rPr lang="en-US" altLang="zh-CN" sz="3600" i="0" kern="0" dirty="0">
                <a:solidFill>
                  <a:srgbClr val="FF0000"/>
                </a:solidFill>
                <a:latin typeface="叶根友特色简体升级版" panose="02010601030101010101" pitchFamily="2" charset="-122"/>
                <a:ea typeface="叶根友特色简体升级版" panose="02010601030101010101" pitchFamily="2" charset="-122"/>
              </a:rPr>
              <a:t>2</a:t>
            </a:r>
            <a:r>
              <a:rPr lang="zh-CN" altLang="en-US" sz="3600" i="0" kern="0" dirty="0">
                <a:solidFill>
                  <a:srgbClr val="FF0000"/>
                </a:solidFill>
                <a:latin typeface="叶根友特色简体升级版" panose="02010601030101010101" pitchFamily="2" charset="-122"/>
                <a:ea typeface="叶根友特色简体升级版" panose="02010601030101010101" pitchFamily="2" charset="-122"/>
              </a:rPr>
              <a:t>）  </a:t>
            </a:r>
            <a:r>
              <a:rPr lang="zh-CN" altLang="en-US" sz="30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表现了严东生对妻子的深厚感情，照应标题中</a:t>
            </a:r>
            <a:endParaRPr lang="en-US" altLang="zh-CN" sz="30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30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的“有情”；（</a:t>
            </a:r>
            <a:r>
              <a:rPr lang="en-US" altLang="zh-CN" sz="30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0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分）</a:t>
            </a:r>
            <a:endParaRPr lang="en-US" altLang="zh-CN" sz="30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i="0" kern="0" dirty="0">
                <a:solidFill>
                  <a:srgbClr val="FF0000"/>
                </a:solidFill>
                <a:latin typeface="叶根友特色简体升级版" panose="02010601030101010101" pitchFamily="2" charset="-122"/>
                <a:ea typeface="叶根友特色简体升级版" panose="02010601030101010101" pitchFamily="2" charset="-122"/>
              </a:rPr>
              <a:t>（</a:t>
            </a:r>
            <a:r>
              <a:rPr lang="en-US" altLang="zh-CN" sz="3600" i="0" kern="0" dirty="0">
                <a:solidFill>
                  <a:srgbClr val="FF0000"/>
                </a:solidFill>
                <a:latin typeface="叶根友特色简体升级版" panose="02010601030101010101" pitchFamily="2" charset="-122"/>
                <a:ea typeface="叶根友特色简体升级版" panose="02010601030101010101" pitchFamily="2" charset="-122"/>
              </a:rPr>
              <a:t>3</a:t>
            </a:r>
            <a:r>
              <a:rPr lang="zh-CN" altLang="en-US" sz="3600" i="0" kern="0" dirty="0">
                <a:solidFill>
                  <a:srgbClr val="FF0000"/>
                </a:solidFill>
                <a:latin typeface="叶根友特色简体升级版" panose="02010601030101010101" pitchFamily="2" charset="-122"/>
                <a:ea typeface="叶根友特色简体升级版" panose="02010601030101010101" pitchFamily="2" charset="-122"/>
              </a:rPr>
              <a:t>）  </a:t>
            </a:r>
            <a:r>
              <a:rPr lang="zh-CN" altLang="en-US" sz="30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揭示严东生事业成功的重要原因是妻子的支持、</a:t>
            </a:r>
            <a:endParaRPr lang="en-US" altLang="zh-CN" sz="30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30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帮助。（</a:t>
            </a:r>
            <a:r>
              <a:rPr lang="en-US" altLang="zh-CN" sz="30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0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分）</a:t>
            </a:r>
            <a:endParaRPr lang="zh-CN" altLang="en-US" sz="30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fade/>
      </p:transition>
    </mc:Choice>
    <mc:Fallback>
      <p:transition>
        <p:fade/>
      </p:transition>
    </mc:Fallback>
  </mc:AlternateContent>
</p:sld>
</file>

<file path=ppt/tags/tag1.xml><?xml version="1.0" encoding="utf-8"?>
<p:tagLst xmlns:p="http://schemas.openxmlformats.org/presentationml/2006/main">
  <p:tag name="MH" val="20150429225421"/>
  <p:tag name="MH_LIBRARY" val="CONTENTS"/>
  <p:tag name="MH_TYPE" val="OTHERS"/>
  <p:tag name="ID" val="547142"/>
</p:tagLst>
</file>

<file path=ppt/tags/tag2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3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2"/>
</p:tagLst>
</file>

<file path=ppt/tags/tag4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5.xml><?xml version="1.0" encoding="utf-8"?>
<p:tagLst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6.xml><?xml version="1.0" encoding="utf-8"?>
<p:tagLst xmlns:p="http://schemas.openxmlformats.org/presentationml/2006/main">
  <p:tag name="MH" val="20150429225421"/>
  <p:tag name="MH_LIBRARY" val="CONTENTS"/>
  <p:tag name="MH_TYPE" val="ENTRY"/>
  <p:tag name="ID" val="547142"/>
  <p:tag name="MH_ORDER" val="2"/>
</p:tagLst>
</file>

<file path=ppt/tags/tag7.xml><?xml version="1.0" encoding="utf-8"?>
<p:tagLst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heme/theme1.xml><?xml version="1.0" encoding="utf-8"?>
<a:theme xmlns:a="http://schemas.openxmlformats.org/drawingml/2006/main" name="紫色科技演示模板">
  <a:themeElements>
    <a:clrScheme name="紫色科技演示模板 1">
      <a:dk1>
        <a:srgbClr val="000000"/>
      </a:dk1>
      <a:lt1>
        <a:srgbClr val="FFFFFF"/>
      </a:lt1>
      <a:dk2>
        <a:srgbClr val="000066"/>
      </a:dk2>
      <a:lt2>
        <a:srgbClr val="969696"/>
      </a:lt2>
      <a:accent1>
        <a:srgbClr val="33CCCC"/>
      </a:accent1>
      <a:accent2>
        <a:srgbClr val="5B94E1"/>
      </a:accent2>
      <a:accent3>
        <a:srgbClr val="FFFFFF"/>
      </a:accent3>
      <a:accent4>
        <a:srgbClr val="000000"/>
      </a:accent4>
      <a:accent5>
        <a:srgbClr val="ADE2E2"/>
      </a:accent5>
      <a:accent6>
        <a:srgbClr val="5286CC"/>
      </a:accent6>
      <a:hlink>
        <a:srgbClr val="CCCCFF"/>
      </a:hlink>
      <a:folHlink>
        <a:srgbClr val="CCECFF"/>
      </a:folHlink>
    </a:clrScheme>
    <a:fontScheme name="紫色科技演示模板">
      <a:majorFont>
        <a:latin typeface="Verdana"/>
        <a:ea typeface="微软雅黑"/>
        <a:cs typeface=""/>
      </a:majorFont>
      <a:minorFont>
        <a:latin typeface="Verdana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紫色科技演示模板 1">
        <a:dk1>
          <a:srgbClr val="000000"/>
        </a:dk1>
        <a:lt1>
          <a:srgbClr val="FFFFFF"/>
        </a:lt1>
        <a:dk2>
          <a:srgbClr val="000066"/>
        </a:dk2>
        <a:lt2>
          <a:srgbClr val="969696"/>
        </a:lt2>
        <a:accent1>
          <a:srgbClr val="33CCCC"/>
        </a:accent1>
        <a:accent2>
          <a:srgbClr val="5B94E1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5286CC"/>
        </a:accent6>
        <a:hlink>
          <a:srgbClr val="CCCCFF"/>
        </a:hlink>
        <a:folHlink>
          <a:srgbClr val="CCE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紫色科技演示模板 2">
        <a:dk1>
          <a:srgbClr val="000000"/>
        </a:dk1>
        <a:lt1>
          <a:srgbClr val="FFFFFF"/>
        </a:lt1>
        <a:dk2>
          <a:srgbClr val="004644"/>
        </a:dk2>
        <a:lt2>
          <a:srgbClr val="969696"/>
        </a:lt2>
        <a:accent1>
          <a:srgbClr val="CCCC00"/>
        </a:accent1>
        <a:accent2>
          <a:srgbClr val="4B9191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438383"/>
        </a:accent6>
        <a:hlink>
          <a:srgbClr val="B1C9C9"/>
        </a:hlink>
        <a:folHlink>
          <a:srgbClr val="CC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紫色科技演示模板 3">
        <a:dk1>
          <a:srgbClr val="000000"/>
        </a:dk1>
        <a:lt1>
          <a:srgbClr val="FFFFFF"/>
        </a:lt1>
        <a:dk2>
          <a:srgbClr val="32147E"/>
        </a:dk2>
        <a:lt2>
          <a:srgbClr val="969696"/>
        </a:lt2>
        <a:accent1>
          <a:srgbClr val="99CC00"/>
        </a:accent1>
        <a:accent2>
          <a:srgbClr val="836CF8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7661E1"/>
        </a:accent6>
        <a:hlink>
          <a:srgbClr val="99CCFF"/>
        </a:hlink>
        <a:folHlink>
          <a:srgbClr val="CC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孔子学院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000"/>
      </a:accent1>
      <a:accent2>
        <a:srgbClr val="ED7D31"/>
      </a:accent2>
      <a:accent3>
        <a:srgbClr val="7F7F7F"/>
      </a:accent3>
      <a:accent4>
        <a:srgbClr val="3F3F3F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">
      <a:dk1>
        <a:srgbClr val="191919"/>
      </a:dk1>
      <a:lt1>
        <a:srgbClr val="191919"/>
      </a:lt1>
      <a:dk2>
        <a:srgbClr val="191919"/>
      </a:dk2>
      <a:lt2>
        <a:srgbClr val="191919"/>
      </a:lt2>
      <a:accent1>
        <a:srgbClr val="4F81BD"/>
      </a:accent1>
      <a:accent2>
        <a:srgbClr val="191919"/>
      </a:accent2>
      <a:accent3>
        <a:srgbClr val="ABABAB"/>
      </a:accent3>
      <a:accent4>
        <a:srgbClr val="141414"/>
      </a:accent4>
      <a:accent5>
        <a:srgbClr val="B2C1DB"/>
      </a:accent5>
      <a:accent6>
        <a:srgbClr val="161616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66"/>
      </a:dk2>
      <a:lt2>
        <a:srgbClr val="969696"/>
      </a:lt2>
      <a:accent1>
        <a:srgbClr val="33CCCC"/>
      </a:accent1>
      <a:accent2>
        <a:srgbClr val="5B94E1"/>
      </a:accent2>
      <a:accent3>
        <a:srgbClr val="FFFFFF"/>
      </a:accent3>
      <a:accent4>
        <a:srgbClr val="000000"/>
      </a:accent4>
      <a:accent5>
        <a:srgbClr val="ADE2E2"/>
      </a:accent5>
      <a:accent6>
        <a:srgbClr val="5286CC"/>
      </a:accent6>
      <a:hlink>
        <a:srgbClr val="CCCCFF"/>
      </a:hlink>
      <a:folHlink>
        <a:srgbClr val="CCEC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3545</Words>
  <Application>WPS 演示</Application>
  <PresentationFormat>全屏显示(16:9)</PresentationFormat>
  <Paragraphs>283</Paragraphs>
  <Slides>33</Slides>
  <Notes>6</Notes>
  <HiddenSlides>1</HiddenSlides>
  <MMClips>0</MMClips>
  <ScaleCrop>false</ScaleCrop>
  <HeadingPairs>
    <vt:vector size="8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33</vt:i4>
      </vt:variant>
      <vt:variant>
        <vt:lpstr>自定义放映</vt:lpstr>
      </vt:variant>
      <vt:variant>
        <vt:i4>1</vt:i4>
      </vt:variant>
    </vt:vector>
  </HeadingPairs>
  <TitlesOfParts>
    <vt:vector size="61" baseType="lpstr">
      <vt:lpstr>Arial</vt:lpstr>
      <vt:lpstr>宋体</vt:lpstr>
      <vt:lpstr>Wingdings</vt:lpstr>
      <vt:lpstr>Verdana</vt:lpstr>
      <vt:lpstr>微软雅黑</vt:lpstr>
      <vt:lpstr>Calibri</vt:lpstr>
      <vt:lpstr>叶根友毛笔行书简体</vt:lpstr>
      <vt:lpstr>Times New Roman</vt:lpstr>
      <vt:lpstr>等线</vt:lpstr>
      <vt:lpstr>等线</vt:lpstr>
      <vt:lpstr>方正小标宋_GBK</vt:lpstr>
      <vt:lpstr>苏新诗古印宋简</vt:lpstr>
      <vt:lpstr>叶根友特色简体升级版</vt:lpstr>
      <vt:lpstr>Calibri</vt:lpstr>
      <vt:lpstr>禹卫书法行书简体</vt:lpstr>
      <vt:lpstr>黑体</vt:lpstr>
      <vt:lpstr>等线 Light</vt:lpstr>
      <vt:lpstr>等线 Light</vt:lpstr>
      <vt:lpstr>Segoe Print</vt:lpstr>
      <vt:lpstr>等线</vt:lpstr>
      <vt:lpstr>Calibri Light</vt:lpstr>
      <vt:lpstr>紫色科技演示模板</vt:lpstr>
      <vt:lpstr>Office 主题​​</vt:lpstr>
      <vt:lpstr>1_Office 主题​​</vt:lpstr>
      <vt:lpstr>2_Office 主题​​</vt:lpstr>
      <vt:lpstr>1_Office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八、标题的作用	</vt:lpstr>
      <vt:lpstr>PowerPoint 演示文稿</vt:lpstr>
      <vt:lpstr>自定义放映 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青花瓷水墨风</dc:title>
  <dc:creator>春秋视觉工作室</dc:creator>
  <cp:lastModifiedBy>Administrator</cp:lastModifiedBy>
  <cp:revision>306</cp:revision>
  <dcterms:created xsi:type="dcterms:W3CDTF">2012-07-31T01:40:00Z</dcterms:created>
  <dcterms:modified xsi:type="dcterms:W3CDTF">2017-05-04T13:00:48Z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