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19040-E395-46C1-B719-72E3F57ED612}" type="datetimeFigureOut">
              <a:rPr lang="zh-CN" altLang="en-US" smtClean="0"/>
              <a:pPr/>
              <a:t>2019/3/30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F736A-476E-4ECA-837C-4E065472E8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0849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F736A-476E-4ECA-837C-4E065472E8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61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KSO_BC1"/>
          <p:cNvSpPr>
            <a:spLocks noGrp="1" noChangeArrowheads="1"/>
          </p:cNvSpPr>
          <p:nvPr>
            <p:ph type="subTitle" idx="1"/>
          </p:nvPr>
        </p:nvSpPr>
        <p:spPr>
          <a:xfrm rot="20576907">
            <a:off x="2068513" y="3384550"/>
            <a:ext cx="5168900" cy="587375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 sz="1800">
                <a:solidFill>
                  <a:srgbClr val="6D6D6D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3076" name="KSO_BT1"/>
          <p:cNvSpPr>
            <a:spLocks noGrp="1" noChangeArrowheads="1"/>
          </p:cNvSpPr>
          <p:nvPr>
            <p:ph type="ctrTitle"/>
          </p:nvPr>
        </p:nvSpPr>
        <p:spPr>
          <a:xfrm rot="20576543">
            <a:off x="1870075" y="2646363"/>
            <a:ext cx="5141913" cy="719137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9A0DB2DC-4C9A-4742-B13C-FB6460FD3503}" type="slidenum">
              <a:rPr lang="zh-CN" altLang="en-US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37480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29040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8613" y="52388"/>
            <a:ext cx="2089150" cy="6303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9575" y="52388"/>
            <a:ext cx="6116638" cy="6303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28380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65326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28272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9575" y="1152525"/>
            <a:ext cx="4102100" cy="5203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4075" y="1152525"/>
            <a:ext cx="4103688" cy="5203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462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414617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30491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88462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99054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DB2DC-4C9A-4742-B13C-FB6460FD3503}" type="slidenum">
              <a:rPr lang="zh-CN" altLang="en-US" smtClean="0"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24170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9575" y="1152525"/>
            <a:ext cx="8358188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</p:txBody>
      </p:sp>
      <p:sp>
        <p:nvSpPr>
          <p:cNvPr id="2052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409575" y="52388"/>
            <a:ext cx="8358188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3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480175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 smtClean="0">
                <a:solidFill>
                  <a:srgbClr val="96969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4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480175"/>
            <a:ext cx="3086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 smtClean="0">
                <a:solidFill>
                  <a:srgbClr val="96969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5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480175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 smtClean="0">
                <a:solidFill>
                  <a:srgbClr val="96969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32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9pPr>
    </p:titleStyle>
    <p:bodyStyle>
      <a:lvl1pPr marL="361950" indent="-361950" algn="just" defTabSz="685800" rtl="0" eaLnBrk="1" fontAlgn="base" hangingPunct="1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"/>
        <a:defRPr sz="2400">
          <a:solidFill>
            <a:schemeClr val="accent1"/>
          </a:solidFill>
          <a:latin typeface="+mn-lt"/>
          <a:ea typeface="+mn-ea"/>
          <a:cs typeface="+mn-cs"/>
        </a:defRPr>
      </a:lvl1pPr>
      <a:lvl2pPr marL="361950" indent="-361950" algn="just" defTabSz="685800" rtl="0" eaLnBrk="1" fontAlgn="base" hangingPunct="1">
        <a:lnSpc>
          <a:spcPct val="120000"/>
        </a:lnSpc>
        <a:spcBef>
          <a:spcPct val="0"/>
        </a:spcBef>
        <a:spcAft>
          <a:spcPts val="1200"/>
        </a:spcAft>
        <a:buClr>
          <a:srgbClr val="D8E39E"/>
        </a:buClr>
        <a:buFont typeface="幼圆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Times New Roman" pitchFamily="18" charset="0"/>
          <a:ea typeface="+mn-ea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Times New Roman" pitchFamily="18" charset="0"/>
          <a:ea typeface="+mn-ea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Times New Roman" pitchFamily="18" charset="0"/>
          <a:ea typeface="+mn-ea"/>
        </a:defRPr>
      </a:lvl5pPr>
      <a:lvl6pPr marL="2000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Times New Roman" pitchFamily="18" charset="0"/>
          <a:ea typeface="+mn-ea"/>
        </a:defRPr>
      </a:lvl6pPr>
      <a:lvl7pPr marL="24574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Times New Roman" pitchFamily="18" charset="0"/>
          <a:ea typeface="+mn-ea"/>
        </a:defRPr>
      </a:lvl7pPr>
      <a:lvl8pPr marL="29146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Times New Roman" pitchFamily="18" charset="0"/>
          <a:ea typeface="+mn-ea"/>
        </a:defRPr>
      </a:lvl8pPr>
      <a:lvl9pPr marL="33718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Times New Roman" pitchFamily="18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C:/Users/Administrator/Desktop/http:/www.sz.chinanews.com.cn/suzhou/images/pic58.jpg" TargetMode="Externa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4.wav"/><Relationship Id="rId7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audio" Target="../media/audio1.wav"/><Relationship Id="rId7" Type="http://schemas.openxmlformats.org/officeDocument/2006/relationships/image" Target="../media/image3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hyperlink" Target="&#33487;&#24030;&#22253;&#26519;&#35270;&#39057;&#36164;&#26009;.ram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../&#33487;&#24030;&#22253;&#26519;.avi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C:/Users/Administrator/Desktop/http:/www.szgarden.sz.js.cn/garden/map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1" name="图片 47110" descr="qiu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5" y="3068960"/>
            <a:ext cx="3172618" cy="22953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6" name="文本框 47115"/>
          <p:cNvSpPr txBox="1"/>
          <p:nvPr/>
        </p:nvSpPr>
        <p:spPr>
          <a:xfrm>
            <a:off x="5198343" y="2966244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4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叶圣陶</a:t>
            </a:r>
          </a:p>
        </p:txBody>
      </p:sp>
      <p:sp>
        <p:nvSpPr>
          <p:cNvPr id="2" name="矩形 1"/>
          <p:cNvSpPr/>
          <p:nvPr/>
        </p:nvSpPr>
        <p:spPr>
          <a:xfrm>
            <a:off x="1475654" y="1412775"/>
            <a:ext cx="63452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苏州园林</a:t>
            </a:r>
          </a:p>
        </p:txBody>
      </p:sp>
    </p:spTree>
    <p:extLst>
      <p:ext uri="{BB962C8B-B14F-4D97-AF65-F5344CB8AC3E}">
        <p14:creationId xmlns:p14="http://schemas.microsoft.com/office/powerpoint/2010/main" xmlns="" val="403665149"/>
      </p:ext>
    </p:ext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图片 66563" descr="图片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1125538"/>
            <a:ext cx="7850187" cy="45370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753291627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图片 67587" descr="图片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213" y="908050"/>
            <a:ext cx="7993062" cy="47974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194460968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68609" descr="NA00864_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" y="457200"/>
            <a:ext cx="1628775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框 68610"/>
          <p:cNvSpPr txBox="1"/>
          <p:nvPr/>
        </p:nvSpPr>
        <p:spPr>
          <a:xfrm>
            <a:off x="611560" y="1988840"/>
            <a:ext cx="7992888" cy="38472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欣赏完图片后，如果让你用一个比喻句形容苏州园林：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4D4D4D"/>
                </a:solidFill>
                <a:latin typeface="Times New Roman" panose="02020603050405020304" pitchFamily="18" charset="0"/>
                <a:ea typeface="隶书" pitchFamily="49" charset="-122"/>
              </a:rPr>
              <a:t>你觉得</a:t>
            </a:r>
            <a:r>
              <a:rPr lang="en-US" altLang="zh-CN" sz="4400" dirty="0">
                <a:solidFill>
                  <a:srgbClr val="4D4D4D"/>
                </a:solidFill>
                <a:latin typeface="Times New Roman" panose="02020603050405020304" pitchFamily="18" charset="0"/>
                <a:ea typeface="隶书" pitchFamily="49" charset="-122"/>
              </a:rPr>
              <a:t>——</a:t>
            </a:r>
            <a:r>
              <a:rPr lang="zh-CN" altLang="en-US" sz="4400" dirty="0">
                <a:solidFill>
                  <a:srgbClr val="4D4D4D"/>
                </a:solidFill>
                <a:latin typeface="Times New Roman" panose="02020603050405020304" pitchFamily="18" charset="0"/>
                <a:ea typeface="隶书" pitchFamily="49" charset="-122"/>
              </a:rPr>
              <a:t>苏州园林就像</a:t>
            </a:r>
            <a:r>
              <a:rPr lang="en-US" altLang="zh-CN" sz="4400" dirty="0">
                <a:solidFill>
                  <a:srgbClr val="4D4D4D"/>
                </a:solidFill>
                <a:latin typeface="Times New Roman" panose="02020603050405020304" pitchFamily="18" charset="0"/>
                <a:ea typeface="隶书" pitchFamily="49" charset="-122"/>
              </a:rPr>
              <a:t>……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一幅幅优美的图画。</a:t>
            </a:r>
          </a:p>
        </p:txBody>
      </p:sp>
    </p:spTree>
    <p:extLst>
      <p:ext uri="{BB962C8B-B14F-4D97-AF65-F5344CB8AC3E}">
        <p14:creationId xmlns:p14="http://schemas.microsoft.com/office/powerpoint/2010/main" xmlns="" val="387755142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5122"/>
          <p:cNvSpPr txBox="1"/>
          <p:nvPr/>
        </p:nvSpPr>
        <p:spPr>
          <a:xfrm>
            <a:off x="838200" y="762000"/>
            <a:ext cx="3886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总是一幅</a:t>
            </a:r>
            <a:endParaRPr lang="zh-CN" altLang="en-US" sz="54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5127" name="组合 5126"/>
          <p:cNvGrpSpPr/>
          <p:nvPr/>
        </p:nvGrpSpPr>
        <p:grpSpPr>
          <a:xfrm>
            <a:off x="1103313" y="2767013"/>
            <a:ext cx="6937375" cy="1311275"/>
            <a:chOff x="0" y="0"/>
            <a:chExt cx="4370" cy="826"/>
          </a:xfrm>
        </p:grpSpPr>
        <p:sp>
          <p:nvSpPr>
            <p:cNvPr id="5124" name="矩形 5123"/>
            <p:cNvSpPr/>
            <p:nvPr/>
          </p:nvSpPr>
          <p:spPr>
            <a:xfrm>
              <a:off x="0" y="0"/>
              <a:ext cx="437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sp>
          <p:nvSpPr>
            <p:cNvPr id="5125" name="矩形 5124"/>
            <p:cNvSpPr/>
            <p:nvPr/>
          </p:nvSpPr>
          <p:spPr>
            <a:xfrm>
              <a:off x="0" y="0"/>
              <a:ext cx="437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rgbClr val="4D4D4D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8000" dirty="0">
                  <a:solidFill>
                    <a:srgbClr val="4D4D4D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 </a:t>
              </a:r>
              <a:r>
                <a:rPr lang="en-US" altLang="zh-CN" sz="900" dirty="0">
                  <a:solidFill>
                    <a:srgbClr val="4D4D4D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                                                                   </a:t>
              </a:r>
            </a:p>
          </p:txBody>
        </p:sp>
      </p:grpSp>
      <p:sp>
        <p:nvSpPr>
          <p:cNvPr id="5144" name="矩形 5143"/>
          <p:cNvSpPr/>
          <p:nvPr/>
        </p:nvSpPr>
        <p:spPr>
          <a:xfrm>
            <a:off x="4953000" y="3276600"/>
            <a:ext cx="3429000" cy="2209800"/>
          </a:xfrm>
          <a:prstGeom prst="rect">
            <a:avLst/>
          </a:prstGeom>
          <a:solidFill>
            <a:srgbClr val="808080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5126" name="图片 5125" descr="留 园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3200400"/>
            <a:ext cx="3390900" cy="2232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45" name="组合 5144"/>
          <p:cNvGrpSpPr/>
          <p:nvPr/>
        </p:nvGrpSpPr>
        <p:grpSpPr>
          <a:xfrm>
            <a:off x="838200" y="3200400"/>
            <a:ext cx="3505200" cy="2286000"/>
            <a:chOff x="528" y="2016"/>
            <a:chExt cx="2208" cy="1440"/>
          </a:xfrm>
        </p:grpSpPr>
        <p:sp>
          <p:nvSpPr>
            <p:cNvPr id="5143" name="矩形 5142"/>
            <p:cNvSpPr/>
            <p:nvPr/>
          </p:nvSpPr>
          <p:spPr>
            <a:xfrm>
              <a:off x="672" y="2064"/>
              <a:ext cx="2064" cy="1392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5130" name="图片 5129" descr="拙 政 园 之 冬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8" y="2016"/>
              <a:ext cx="2136" cy="140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2" name="文本框 5131"/>
          <p:cNvSpPr txBox="1"/>
          <p:nvPr/>
        </p:nvSpPr>
        <p:spPr>
          <a:xfrm>
            <a:off x="1447800" y="56388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i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拙政园之冬</a:t>
            </a:r>
            <a:endParaRPr lang="zh-CN" altLang="en-US" sz="2400" b="1" i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5181600" y="56388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i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留园</a:t>
            </a:r>
            <a:endParaRPr lang="zh-CN" altLang="en-US" sz="2400" b="1" i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137" name="组合 5136"/>
          <p:cNvGrpSpPr/>
          <p:nvPr/>
        </p:nvGrpSpPr>
        <p:grpSpPr>
          <a:xfrm>
            <a:off x="1143000" y="2667000"/>
            <a:ext cx="6937375" cy="1311275"/>
            <a:chOff x="0" y="0"/>
            <a:chExt cx="4370" cy="826"/>
          </a:xfrm>
        </p:grpSpPr>
        <p:sp>
          <p:nvSpPr>
            <p:cNvPr id="5134" name="矩形 5133"/>
            <p:cNvSpPr/>
            <p:nvPr/>
          </p:nvSpPr>
          <p:spPr>
            <a:xfrm>
              <a:off x="0" y="0"/>
              <a:ext cx="437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sp>
          <p:nvSpPr>
            <p:cNvPr id="5135" name="矩形 5134"/>
            <p:cNvSpPr/>
            <p:nvPr/>
          </p:nvSpPr>
          <p:spPr>
            <a:xfrm>
              <a:off x="0" y="0"/>
              <a:ext cx="437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rgbClr val="4D4D4D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8000" dirty="0">
                  <a:solidFill>
                    <a:srgbClr val="4D4D4D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 </a:t>
              </a:r>
              <a:r>
                <a:rPr lang="en-US" altLang="zh-CN" sz="900" dirty="0">
                  <a:solidFill>
                    <a:srgbClr val="4D4D4D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                                                                   </a:t>
              </a:r>
            </a:p>
          </p:txBody>
        </p:sp>
      </p:grpSp>
      <p:grpSp>
        <p:nvGrpSpPr>
          <p:cNvPr id="5146" name="组合 5145"/>
          <p:cNvGrpSpPr/>
          <p:nvPr/>
        </p:nvGrpSpPr>
        <p:grpSpPr>
          <a:xfrm>
            <a:off x="5257800" y="533400"/>
            <a:ext cx="2895600" cy="1905000"/>
            <a:chOff x="3312" y="336"/>
            <a:chExt cx="1824" cy="1200"/>
          </a:xfrm>
        </p:grpSpPr>
        <p:sp>
          <p:nvSpPr>
            <p:cNvPr id="5142" name="矩形 5141"/>
            <p:cNvSpPr/>
            <p:nvPr/>
          </p:nvSpPr>
          <p:spPr>
            <a:xfrm>
              <a:off x="3360" y="384"/>
              <a:ext cx="1776" cy="1152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5136" name="图片 5135" descr="网 师 园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12" y="336"/>
              <a:ext cx="1776" cy="11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8" name="文本框 5137"/>
          <p:cNvSpPr txBox="1"/>
          <p:nvPr/>
        </p:nvSpPr>
        <p:spPr>
          <a:xfrm>
            <a:off x="5715000" y="25146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i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网师园</a:t>
            </a:r>
            <a:endParaRPr lang="zh-CN" altLang="en-US" sz="2400" b="1" i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48" name="矩形 5147"/>
          <p:cNvSpPr/>
          <p:nvPr/>
        </p:nvSpPr>
        <p:spPr>
          <a:xfrm>
            <a:off x="914400" y="1828800"/>
            <a:ext cx="3613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</a:p>
        </p:txBody>
      </p:sp>
    </p:spTree>
    <p:extLst>
      <p:ext uri="{BB962C8B-B14F-4D97-AF65-F5344CB8AC3E}">
        <p14:creationId xmlns:p14="http://schemas.microsoft.com/office/powerpoint/2010/main" xmlns="" val="319943353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文本框 91137"/>
          <p:cNvSpPr txBox="1"/>
          <p:nvPr/>
        </p:nvSpPr>
        <p:spPr>
          <a:xfrm>
            <a:off x="2514600" y="762000"/>
            <a:ext cx="36417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5050"/>
                </a:solidFill>
                <a:latin typeface="Times New Roman" panose="02020603050405020304" pitchFamily="18" charset="0"/>
                <a:ea typeface="华文彩云" pitchFamily="2" charset="-122"/>
              </a:rPr>
              <a:t>划分层次：</a:t>
            </a:r>
          </a:p>
        </p:txBody>
      </p:sp>
      <p:sp>
        <p:nvSpPr>
          <p:cNvPr id="91139" name="左大括号 91138"/>
          <p:cNvSpPr/>
          <p:nvPr/>
        </p:nvSpPr>
        <p:spPr>
          <a:xfrm>
            <a:off x="1143000" y="1600200"/>
            <a:ext cx="304800" cy="4343400"/>
          </a:xfrm>
          <a:prstGeom prst="leftBrace">
            <a:avLst>
              <a:gd name="adj1" fmla="val 118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1140" name="文本框 91139"/>
          <p:cNvSpPr txBox="1"/>
          <p:nvPr/>
        </p:nvSpPr>
        <p:spPr>
          <a:xfrm>
            <a:off x="1524000" y="1752600"/>
            <a:ext cx="6172200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）说明苏州园林在园林艺术中的重要地位。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二、（</a:t>
            </a: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2-9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）作者从园林建筑设施的各个方面，说明了苏州园林图画美的总的特征。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三、（</a:t>
            </a: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）指出苏州园林的美还不止以上这些，引人回味。</a:t>
            </a:r>
          </a:p>
        </p:txBody>
      </p:sp>
      <p:pic>
        <p:nvPicPr>
          <p:cNvPr id="91141" name="图片 91140" descr="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609600"/>
            <a:ext cx="1104900" cy="11049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24716777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1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文本框 93185"/>
          <p:cNvSpPr txBox="1"/>
          <p:nvPr/>
        </p:nvSpPr>
        <p:spPr>
          <a:xfrm>
            <a:off x="685800" y="762000"/>
            <a:ext cx="7848600" cy="5395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第一段：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、哪个词最能说明苏州园林的重要地位？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明确：“标本”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、标本在这里是什么意思？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明确：这里有典范、代表的意思。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（这个词形象地表明它继承了古代园林艺术传统，浓缩了中国园林艺术精华，具有典范性。）</a:t>
            </a:r>
          </a:p>
        </p:txBody>
      </p:sp>
    </p:spTree>
    <p:extLst>
      <p:ext uri="{BB962C8B-B14F-4D97-AF65-F5344CB8AC3E}">
        <p14:creationId xmlns:p14="http://schemas.microsoft.com/office/powerpoint/2010/main" xmlns="" val="78724488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文本框 49157"/>
          <p:cNvSpPr txBox="1"/>
          <p:nvPr/>
        </p:nvSpPr>
        <p:spPr>
          <a:xfrm>
            <a:off x="304800" y="2438400"/>
            <a:ext cx="175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   画</a:t>
            </a:r>
            <a:endParaRPr lang="zh-CN" altLang="en-US" sz="40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49159" name="组合 49158"/>
          <p:cNvGrpSpPr/>
          <p:nvPr/>
        </p:nvGrpSpPr>
        <p:grpSpPr>
          <a:xfrm>
            <a:off x="2438400" y="1447800"/>
            <a:ext cx="228600" cy="3429000"/>
            <a:chOff x="2160" y="288"/>
            <a:chExt cx="240" cy="2400"/>
          </a:xfrm>
        </p:grpSpPr>
        <p:sp>
          <p:nvSpPr>
            <p:cNvPr id="49160" name="直接连接符 49159"/>
            <p:cNvSpPr/>
            <p:nvPr/>
          </p:nvSpPr>
          <p:spPr>
            <a:xfrm>
              <a:off x="2160" y="288"/>
              <a:ext cx="240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1" name="直接连接符 49160"/>
            <p:cNvSpPr/>
            <p:nvPr/>
          </p:nvSpPr>
          <p:spPr>
            <a:xfrm>
              <a:off x="2160" y="288"/>
              <a:ext cx="0" cy="240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2" name="直接连接符 49161"/>
            <p:cNvSpPr/>
            <p:nvPr/>
          </p:nvSpPr>
          <p:spPr>
            <a:xfrm>
              <a:off x="2160" y="2688"/>
              <a:ext cx="192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64" name="文本框 49163"/>
          <p:cNvSpPr txBox="1"/>
          <p:nvPr/>
        </p:nvSpPr>
        <p:spPr>
          <a:xfrm>
            <a:off x="2667000" y="1143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讲究亭台轩榭的布局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5" name="文本框 49164"/>
          <p:cNvSpPr txBox="1"/>
          <p:nvPr/>
        </p:nvSpPr>
        <p:spPr>
          <a:xfrm>
            <a:off x="2667000" y="2286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讲究假山池沼的配合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6" name="文本框 49165"/>
          <p:cNvSpPr txBox="1"/>
          <p:nvPr/>
        </p:nvSpPr>
        <p:spPr>
          <a:xfrm>
            <a:off x="2743200" y="3429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讲究花草树木的映衬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7" name="文本框 49166"/>
          <p:cNvSpPr txBox="1"/>
          <p:nvPr/>
        </p:nvSpPr>
        <p:spPr>
          <a:xfrm>
            <a:off x="2667000" y="44958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讲究近景远景的层次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8" name="直接连接符 49167"/>
          <p:cNvSpPr/>
          <p:nvPr/>
        </p:nvSpPr>
        <p:spPr>
          <a:xfrm>
            <a:off x="2057400" y="3124200"/>
            <a:ext cx="381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9" name="直接连接符 49168"/>
          <p:cNvSpPr/>
          <p:nvPr/>
        </p:nvSpPr>
        <p:spPr>
          <a:xfrm>
            <a:off x="2438400" y="36576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0" name="直接连接符 49169"/>
          <p:cNvSpPr/>
          <p:nvPr/>
        </p:nvSpPr>
        <p:spPr>
          <a:xfrm>
            <a:off x="2438400" y="25908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2" name="文本框 49171"/>
          <p:cNvSpPr txBox="1"/>
          <p:nvPr/>
        </p:nvSpPr>
        <p:spPr>
          <a:xfrm>
            <a:off x="6443663" y="1125538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3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3" name="文本框 49172"/>
          <p:cNvSpPr txBox="1"/>
          <p:nvPr/>
        </p:nvSpPr>
        <p:spPr>
          <a:xfrm>
            <a:off x="6443663" y="2205038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4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4" name="文本框 49173"/>
          <p:cNvSpPr txBox="1"/>
          <p:nvPr/>
        </p:nvSpPr>
        <p:spPr>
          <a:xfrm>
            <a:off x="6443663" y="4437063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6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5" name="文本框 49174"/>
          <p:cNvSpPr txBox="1"/>
          <p:nvPr/>
        </p:nvSpPr>
        <p:spPr>
          <a:xfrm>
            <a:off x="6443663" y="34290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5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7" name="文本框 49176"/>
          <p:cNvSpPr txBox="1"/>
          <p:nvPr/>
        </p:nvSpPr>
        <p:spPr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sz="2000" b="1" dirty="0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8" name="文本框 49177"/>
          <p:cNvSpPr txBox="1"/>
          <p:nvPr/>
        </p:nvSpPr>
        <p:spPr>
          <a:xfrm>
            <a:off x="3733800" y="533400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54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9" name="矩形 49178"/>
          <p:cNvSpPr/>
          <p:nvPr/>
        </p:nvSpPr>
        <p:spPr>
          <a:xfrm>
            <a:off x="457200" y="5334000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总说</a:t>
            </a:r>
          </a:p>
        </p:txBody>
      </p:sp>
      <p:sp>
        <p:nvSpPr>
          <p:cNvPr id="49180" name="直接连接符 49179"/>
          <p:cNvSpPr/>
          <p:nvPr/>
        </p:nvSpPr>
        <p:spPr>
          <a:xfrm>
            <a:off x="2057400" y="5867400"/>
            <a:ext cx="16002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9181" name="文本框 49180"/>
          <p:cNvSpPr txBox="1"/>
          <p:nvPr/>
        </p:nvSpPr>
        <p:spPr>
          <a:xfrm>
            <a:off x="7620000" y="1447800"/>
            <a:ext cx="733425" cy="3733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内容上一一对应</a:t>
            </a:r>
            <a:endParaRPr lang="zh-CN" altLang="en-US" sz="36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9182" name="图片 49181" descr="42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2800" y="5410200"/>
            <a:ext cx="19812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4" name="矩形 49183"/>
          <p:cNvSpPr/>
          <p:nvPr/>
        </p:nvSpPr>
        <p:spPr>
          <a:xfrm>
            <a:off x="381000" y="3886200"/>
            <a:ext cx="170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</p:txBody>
      </p:sp>
    </p:spTree>
    <p:extLst>
      <p:ext uri="{BB962C8B-B14F-4D97-AF65-F5344CB8AC3E}">
        <p14:creationId xmlns:p14="http://schemas.microsoft.com/office/powerpoint/2010/main" xmlns="" val="183840068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491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91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4" grpId="0" build="p"/>
      <p:bldP spid="49165" grpId="0" build="p"/>
      <p:bldP spid="49166" grpId="0" build="p"/>
      <p:bldP spid="49167" grpId="0" build="p"/>
      <p:bldP spid="49172" grpId="0"/>
      <p:bldP spid="49173" grpId="0"/>
      <p:bldP spid="49174" grpId="0"/>
      <p:bldP spid="49175" grpId="0"/>
      <p:bldP spid="49178" grpId="0"/>
      <p:bldP spid="49179" grpId="0"/>
      <p:bldP spid="491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8" name="矩形 33817"/>
          <p:cNvSpPr/>
          <p:nvPr/>
        </p:nvSpPr>
        <p:spPr>
          <a:xfrm>
            <a:off x="1143000" y="685800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讲究亭台轩榭的布局</a:t>
            </a:r>
          </a:p>
        </p:txBody>
      </p:sp>
      <p:pic>
        <p:nvPicPr>
          <p:cNvPr id="33819" name="图片 33818" descr="苏州园林00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20" name="图片 33819" descr="g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22" name="文本框 33821"/>
          <p:cNvSpPr txBox="1"/>
          <p:nvPr/>
        </p:nvSpPr>
        <p:spPr>
          <a:xfrm>
            <a:off x="838200" y="2514600"/>
            <a:ext cx="3505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对称的建筑是图案画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3" name="文本框 33822"/>
          <p:cNvSpPr txBox="1"/>
          <p:nvPr/>
        </p:nvSpPr>
        <p:spPr>
          <a:xfrm>
            <a:off x="4953000" y="4572000"/>
            <a:ext cx="3810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园林是美术画，美术画要求自然之趣，是不讲究对称的。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3824" name="图片 33823" descr="ani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68665297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build="p"/>
      <p:bldP spid="338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70657"/>
          <p:cNvSpPr txBox="1"/>
          <p:nvPr/>
        </p:nvSpPr>
        <p:spPr>
          <a:xfrm>
            <a:off x="685800" y="10668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、亭台轩榭的布局有什么特点？（用文中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的话回答）</a:t>
            </a:r>
          </a:p>
        </p:txBody>
      </p:sp>
      <p:sp>
        <p:nvSpPr>
          <p:cNvPr id="70659" name="矩形 70658"/>
          <p:cNvSpPr/>
          <p:nvPr/>
        </p:nvSpPr>
        <p:spPr>
          <a:xfrm>
            <a:off x="914400" y="2362200"/>
            <a:ext cx="5499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</a:t>
            </a:r>
            <a:r>
              <a:rPr lang="en-US" altLang="zh-CN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绝不讲究对称”。</a:t>
            </a:r>
          </a:p>
        </p:txBody>
      </p:sp>
      <p:sp>
        <p:nvSpPr>
          <p:cNvPr id="70660" name="矩形 70659"/>
          <p:cNvSpPr/>
          <p:nvPr/>
        </p:nvSpPr>
        <p:spPr>
          <a:xfrm>
            <a:off x="685800" y="2971800"/>
            <a:ext cx="729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、文中哪句话紧扣“图画美”这一特征？</a:t>
            </a:r>
          </a:p>
        </p:txBody>
      </p:sp>
      <p:sp>
        <p:nvSpPr>
          <p:cNvPr id="70661" name="文本框 70660"/>
          <p:cNvSpPr txBox="1"/>
          <p:nvPr/>
        </p:nvSpPr>
        <p:spPr>
          <a:xfrm>
            <a:off x="685800" y="365760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明确：“我想，用图画来比方，对称的建筑是图案画，不是美术画</a:t>
            </a:r>
            <a:r>
              <a:rPr lang="en-US" altLang="zh-CN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……”</a:t>
            </a:r>
          </a:p>
        </p:txBody>
      </p:sp>
      <p:sp>
        <p:nvSpPr>
          <p:cNvPr id="70662" name="文本框 70661"/>
          <p:cNvSpPr txBox="1"/>
          <p:nvPr/>
        </p:nvSpPr>
        <p:spPr>
          <a:xfrm>
            <a:off x="762000" y="4876800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、这段用了什么说明方法？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685800" y="304800"/>
            <a:ext cx="3505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5050"/>
                </a:solidFill>
                <a:latin typeface="Times New Roman" panose="02020603050405020304" pitchFamily="18" charset="0"/>
                <a:ea typeface="隶书" pitchFamily="49" charset="-122"/>
              </a:rPr>
              <a:t>第三段：</a:t>
            </a:r>
          </a:p>
        </p:txBody>
      </p:sp>
      <p:sp>
        <p:nvSpPr>
          <p:cNvPr id="70664" name="矩形 70663"/>
          <p:cNvSpPr/>
          <p:nvPr/>
        </p:nvSpPr>
        <p:spPr>
          <a:xfrm>
            <a:off x="914400" y="5257800"/>
            <a:ext cx="6280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明确：打比方（图案画和美术画）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作比较</a:t>
            </a:r>
            <a:endParaRPr lang="zh-CN" altLang="en-US" sz="3200" b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67994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/>
      <p:bldP spid="70659" grpId="0"/>
      <p:bldP spid="70660" grpId="0" build="p"/>
      <p:bldP spid="70661" grpId="0"/>
      <p:bldP spid="70662" grpId="0" build="p"/>
      <p:bldP spid="70663" grpId="0"/>
      <p:bldP spid="7066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46081"/>
          <p:cNvSpPr/>
          <p:nvPr/>
        </p:nvSpPr>
        <p:spPr>
          <a:xfrm>
            <a:off x="304800" y="533400"/>
            <a:ext cx="8534400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讲究假山池沼的配合</a:t>
            </a:r>
          </a:p>
        </p:txBody>
      </p:sp>
      <p:pic>
        <p:nvPicPr>
          <p:cNvPr id="46083" name="图片 46082" descr="liuyuan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038600"/>
            <a:ext cx="3505200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矩形 46083"/>
          <p:cNvSpPr/>
          <p:nvPr/>
        </p:nvSpPr>
        <p:spPr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z="2000" b="1" dirty="0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46085" name="图片 46084" descr="狮 子 林"/>
          <p:cNvPicPr>
            <a:picLocks noChangeAspect="1"/>
          </p:cNvPicPr>
          <p:nvPr/>
        </p:nvPicPr>
        <p:blipFill>
          <a:blip r:embed="rId4" r:link="rId5" cstate="print"/>
          <a:stretch>
            <a:fillRect/>
          </a:stretch>
        </p:blipFill>
        <p:spPr>
          <a:xfrm>
            <a:off x="2667000" y="1828800"/>
            <a:ext cx="289560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46085" descr="耦 园 假 山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7400" y="4267200"/>
            <a:ext cx="2743200" cy="220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7" name="文本框 46086"/>
          <p:cNvSpPr txBox="1"/>
          <p:nvPr/>
        </p:nvSpPr>
        <p:spPr>
          <a:xfrm>
            <a:off x="3810000" y="4419600"/>
            <a:ext cx="1914525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假山的堆叠，是一项艺术而不仅是技术。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88" name="文本框 46087"/>
          <p:cNvSpPr txBox="1"/>
          <p:nvPr/>
        </p:nvSpPr>
        <p:spPr>
          <a:xfrm>
            <a:off x="5940425" y="1916113"/>
            <a:ext cx="236220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池沼或河道的边沿很少砌齐整的石岸，总是高低屈曲任其自然。</a:t>
            </a:r>
            <a:endParaRPr lang="zh-CN" altLang="en-US" sz="2800" b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78556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 build="p"/>
      <p:bldP spid="4608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14338"/>
          <p:cNvSpPr txBox="1"/>
          <p:nvPr/>
        </p:nvSpPr>
        <p:spPr>
          <a:xfrm>
            <a:off x="685800" y="1828800"/>
            <a:ext cx="7696200" cy="31085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zh-CN" altLang="en-US" sz="3600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叶圣陶</a:t>
            </a:r>
            <a:r>
              <a:rPr lang="en-US" altLang="zh-CN" sz="3600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en-US" altLang="zh-CN" sz="32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(1894—1988),</a:t>
            </a:r>
            <a:r>
              <a:rPr lang="zh-CN" altLang="en-US" sz="32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原名叶绍钧，现代著名作家、教育家，有“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优秀的语言艺术家</a:t>
            </a:r>
            <a:r>
              <a:rPr lang="zh-CN" altLang="en-US" sz="32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”之称，代表作是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长篇小说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倪焕之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2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。他原籍是江苏苏州，所以对苏州园林很熟悉，又有深刻的研究。</a:t>
            </a:r>
          </a:p>
        </p:txBody>
      </p:sp>
      <p:sp>
        <p:nvSpPr>
          <p:cNvPr id="14340" name="文本框 14339"/>
          <p:cNvSpPr txBox="1"/>
          <p:nvPr/>
        </p:nvSpPr>
        <p:spPr>
          <a:xfrm>
            <a:off x="2057400" y="990600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z="2000" b="1" dirty="0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701452" y="990600"/>
            <a:ext cx="2590800" cy="7620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作者简介</a:t>
            </a:r>
          </a:p>
        </p:txBody>
      </p:sp>
    </p:spTree>
    <p:extLst>
      <p:ext uri="{BB962C8B-B14F-4D97-AF65-F5344CB8AC3E}">
        <p14:creationId xmlns:p14="http://schemas.microsoft.com/office/powerpoint/2010/main" xmlns="" val="1460481884"/>
      </p:ext>
    </p:ext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71681"/>
          <p:cNvSpPr/>
          <p:nvPr/>
        </p:nvSpPr>
        <p:spPr>
          <a:xfrm>
            <a:off x="381000" y="3444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第四段</a:t>
            </a:r>
            <a:r>
              <a:rPr lang="en-US" altLang="zh-CN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(1)</a:t>
            </a: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</a:p>
        </p:txBody>
      </p:sp>
      <p:sp>
        <p:nvSpPr>
          <p:cNvPr id="71684" name="左大括号 71683"/>
          <p:cNvSpPr/>
          <p:nvPr/>
        </p:nvSpPr>
        <p:spPr>
          <a:xfrm>
            <a:off x="1066800" y="1524000"/>
            <a:ext cx="381000" cy="49530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1447800" y="1752600"/>
            <a:ext cx="2438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假山的堆叠</a:t>
            </a:r>
            <a:endParaRPr lang="zh-CN" altLang="en-US" sz="3200" b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1403350" y="4581525"/>
            <a:ext cx="2362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池沼的配合</a:t>
            </a:r>
            <a:endParaRPr lang="zh-CN" altLang="en-US" sz="3200" b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71687" name="左大括号 71686"/>
          <p:cNvSpPr/>
          <p:nvPr/>
        </p:nvSpPr>
        <p:spPr>
          <a:xfrm>
            <a:off x="3779838" y="836613"/>
            <a:ext cx="533400" cy="2514600"/>
          </a:xfrm>
          <a:prstGeom prst="leftBrace">
            <a:avLst>
              <a:gd name="adj1" fmla="val 392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688" name="文本框 71687"/>
          <p:cNvSpPr txBox="1"/>
          <p:nvPr/>
        </p:nvSpPr>
        <p:spPr>
          <a:xfrm>
            <a:off x="4140200" y="836613"/>
            <a:ext cx="500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是一项</a:t>
            </a:r>
            <a:r>
              <a:rPr lang="zh-CN" altLang="en-US" sz="3200" b="1" u="sng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艺术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而不仅是</a:t>
            </a:r>
            <a:r>
              <a:rPr lang="zh-CN" altLang="en-US" sz="3200" b="1" u="sng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技术</a:t>
            </a:r>
            <a:endParaRPr lang="zh-CN" altLang="en-US" sz="3200" b="1" u="sng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9" name="矩形 71688"/>
          <p:cNvSpPr/>
          <p:nvPr/>
        </p:nvSpPr>
        <p:spPr>
          <a:xfrm>
            <a:off x="4267200" y="1752600"/>
            <a:ext cx="465455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生平多阅历，胸中有丘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壑”与“忘却苏州城市，只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觉身在山间”照应</a:t>
            </a:r>
          </a:p>
        </p:txBody>
      </p:sp>
      <p:sp>
        <p:nvSpPr>
          <p:cNvPr id="71690" name="左大括号 71689"/>
          <p:cNvSpPr/>
          <p:nvPr/>
        </p:nvSpPr>
        <p:spPr>
          <a:xfrm>
            <a:off x="3779838" y="3644900"/>
            <a:ext cx="685800" cy="2667000"/>
          </a:xfrm>
          <a:prstGeom prst="leftBrace">
            <a:avLst>
              <a:gd name="adj1" fmla="val 3240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1691" name="文本框 71690"/>
          <p:cNvSpPr txBox="1"/>
          <p:nvPr/>
        </p:nvSpPr>
        <p:spPr>
          <a:xfrm>
            <a:off x="4500563" y="3500438"/>
            <a:ext cx="46434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两种：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一种宽敞，一种成河道</a:t>
            </a:r>
            <a:endParaRPr lang="zh-CN" altLang="en-US" sz="3200" b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2" name="矩形 71691"/>
          <p:cNvSpPr/>
          <p:nvPr/>
        </p:nvSpPr>
        <p:spPr>
          <a:xfrm>
            <a:off x="4495800" y="5229225"/>
            <a:ext cx="4648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相同点：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总是高低屈曲任其自然</a:t>
            </a:r>
          </a:p>
        </p:txBody>
      </p:sp>
      <p:sp>
        <p:nvSpPr>
          <p:cNvPr id="71693" name="文本框 71692"/>
          <p:cNvSpPr txBox="1"/>
          <p:nvPr/>
        </p:nvSpPr>
        <p:spPr>
          <a:xfrm>
            <a:off x="274638" y="3429000"/>
            <a:ext cx="854075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自然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0813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1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1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5" grpId="0" build="p"/>
      <p:bldP spid="71686" grpId="0" build="p"/>
      <p:bldP spid="71688" grpId="0" build="p"/>
      <p:bldP spid="71689" grpId="0" build="p"/>
      <p:bldP spid="71691" grpId="0" build="p"/>
      <p:bldP spid="71692" grpId="0" build="p"/>
      <p:bldP spid="7169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72705"/>
          <p:cNvSpPr/>
          <p:nvPr/>
        </p:nvSpPr>
        <p:spPr>
          <a:xfrm>
            <a:off x="609600" y="5730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第四段</a:t>
            </a:r>
            <a:r>
              <a:rPr lang="en-US" altLang="zh-CN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(2)</a:t>
            </a: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</a:p>
        </p:txBody>
      </p:sp>
      <p:sp>
        <p:nvSpPr>
          <p:cNvPr id="72707" name="文本框 72706"/>
          <p:cNvSpPr txBox="1"/>
          <p:nvPr/>
        </p:nvSpPr>
        <p:spPr>
          <a:xfrm>
            <a:off x="685800" y="1524000"/>
            <a:ext cx="7848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本段哪些句子紧扣“图画美”这一特征？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1143000" y="2667000"/>
            <a:ext cx="701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sz="3200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9" name="矩形 72708"/>
          <p:cNvSpPr/>
          <p:nvPr/>
        </p:nvSpPr>
        <p:spPr>
          <a:xfrm>
            <a:off x="762000" y="2819400"/>
            <a:ext cx="7239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明确：“ </a:t>
            </a:r>
            <a:r>
              <a:rPr lang="en-US" altLang="zh-CN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这也是为了取得从各个角度看都成一幅画的效果。”</a:t>
            </a:r>
          </a:p>
        </p:txBody>
      </p:sp>
      <p:sp>
        <p:nvSpPr>
          <p:cNvPr id="72710" name="矩形 72709"/>
          <p:cNvSpPr/>
          <p:nvPr/>
        </p:nvSpPr>
        <p:spPr>
          <a:xfrm>
            <a:off x="990600" y="4343400"/>
            <a:ext cx="6934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游览者看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“鱼戏莲叶间”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，又是入画的一景。”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17055485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2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uild="p"/>
      <p:bldP spid="72707" grpId="0" build="p"/>
      <p:bldP spid="72708" grpId="0"/>
      <p:bldP spid="72709" grpId="0" build="p"/>
      <p:bldP spid="7271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/>
          <p:nvPr/>
        </p:nvSpPr>
        <p:spPr>
          <a:xfrm>
            <a:off x="1752600" y="3048000"/>
            <a:ext cx="5638800" cy="711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讲究花草树木的映衬</a:t>
            </a:r>
            <a:endParaRPr lang="zh-CN" altLang="en-US" sz="4000" b="1">
              <a:solidFill>
                <a:srgbClr val="FFFF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5" name="图片 8194" descr="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4400" y="457200"/>
            <a:ext cx="3352800" cy="1971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10" name="组合 8209"/>
          <p:cNvGrpSpPr/>
          <p:nvPr/>
        </p:nvGrpSpPr>
        <p:grpSpPr>
          <a:xfrm>
            <a:off x="4724400" y="4343400"/>
            <a:ext cx="3276600" cy="2057400"/>
            <a:chOff x="2976" y="2736"/>
            <a:chExt cx="2064" cy="1296"/>
          </a:xfrm>
        </p:grpSpPr>
        <p:sp>
          <p:nvSpPr>
            <p:cNvPr id="8207" name="矩形 8206"/>
            <p:cNvSpPr/>
            <p:nvPr/>
          </p:nvSpPr>
          <p:spPr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8196" name="图片 8195" descr="P402000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09" name="组合 8208"/>
          <p:cNvGrpSpPr/>
          <p:nvPr/>
        </p:nvGrpSpPr>
        <p:grpSpPr>
          <a:xfrm>
            <a:off x="838200" y="4343400"/>
            <a:ext cx="3200400" cy="2133600"/>
            <a:chOff x="528" y="2736"/>
            <a:chExt cx="2016" cy="1344"/>
          </a:xfrm>
        </p:grpSpPr>
        <p:sp>
          <p:nvSpPr>
            <p:cNvPr id="8206" name="矩形 8205"/>
            <p:cNvSpPr/>
            <p:nvPr/>
          </p:nvSpPr>
          <p:spPr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8197" name="图片 8196" descr="GH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08" name="组合 8207"/>
          <p:cNvGrpSpPr/>
          <p:nvPr/>
        </p:nvGrpSpPr>
        <p:grpSpPr>
          <a:xfrm>
            <a:off x="4876800" y="457200"/>
            <a:ext cx="3124200" cy="1905000"/>
            <a:chOff x="3072" y="192"/>
            <a:chExt cx="1968" cy="1296"/>
          </a:xfrm>
        </p:grpSpPr>
        <p:sp>
          <p:nvSpPr>
            <p:cNvPr id="8205" name="矩形 8204"/>
            <p:cNvSpPr/>
            <p:nvPr/>
          </p:nvSpPr>
          <p:spPr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8202" name="图片 8201" descr="P4020010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03" name="文本框 8202"/>
          <p:cNvSpPr txBox="1"/>
          <p:nvPr/>
        </p:nvSpPr>
        <p:spPr>
          <a:xfrm>
            <a:off x="179388" y="3789363"/>
            <a:ext cx="8675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 i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落叶树和常绿树相间，花时不同的多种花树相间。</a:t>
            </a:r>
            <a:endParaRPr lang="zh-CN" altLang="en-US" sz="2800" b="1" i="1">
              <a:solidFill>
                <a:srgbClr val="4D4D4D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1" name="文本框 8210"/>
          <p:cNvSpPr txBox="1"/>
          <p:nvPr/>
        </p:nvSpPr>
        <p:spPr>
          <a:xfrm>
            <a:off x="2339975" y="2492375"/>
            <a:ext cx="4537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i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高树与低树俯仰生姿</a:t>
            </a:r>
            <a:endParaRPr lang="zh-CN" altLang="en-US" sz="3200" b="1" i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10888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build="p"/>
      <p:bldP spid="82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74753"/>
          <p:cNvSpPr/>
          <p:nvPr/>
        </p:nvSpPr>
        <p:spPr>
          <a:xfrm>
            <a:off x="457200" y="4968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第五段</a:t>
            </a:r>
            <a:r>
              <a:rPr lang="en-US" altLang="zh-CN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(1)</a:t>
            </a: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</a:p>
        </p:txBody>
      </p:sp>
      <p:sp>
        <p:nvSpPr>
          <p:cNvPr id="74756" name="矩形 74755"/>
          <p:cNvSpPr/>
          <p:nvPr/>
        </p:nvSpPr>
        <p:spPr>
          <a:xfrm>
            <a:off x="838200" y="1627188"/>
            <a:ext cx="60769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、花草树木的映衬有什么特点？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rgbClr val="FF99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7" name="矩形 74756"/>
          <p:cNvSpPr/>
          <p:nvPr/>
        </p:nvSpPr>
        <p:spPr>
          <a:xfrm>
            <a:off x="1371600" y="2362200"/>
            <a:ext cx="50498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</a:t>
            </a:r>
            <a:r>
              <a:rPr lang="en-US" altLang="zh-CN" sz="3200" b="1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着眼在画意。”</a:t>
            </a:r>
          </a:p>
        </p:txBody>
      </p:sp>
      <p:sp>
        <p:nvSpPr>
          <p:cNvPr id="74758" name="文本框 74757"/>
          <p:cNvSpPr txBox="1"/>
          <p:nvPr/>
        </p:nvSpPr>
        <p:spPr>
          <a:xfrm>
            <a:off x="827088" y="3284538"/>
            <a:ext cx="617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、本段用了哪些说明方法？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9" name="文本框 74758"/>
          <p:cNvSpPr txBox="1"/>
          <p:nvPr/>
        </p:nvSpPr>
        <p:spPr>
          <a:xfrm>
            <a:off x="1371600" y="4191000"/>
            <a:ext cx="67818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明确：作比较：与松柏，道旁树比较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举例子：“古老的藤萝”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打比方：把藤萝比作一幅画</a:t>
            </a:r>
            <a:endParaRPr lang="zh-CN" altLang="en-US" sz="3200" b="1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53071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6" grpId="0"/>
      <p:bldP spid="74757" grpId="0"/>
      <p:bldP spid="74758" grpId="0"/>
      <p:bldP spid="747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矩形 73729"/>
          <p:cNvSpPr/>
          <p:nvPr/>
        </p:nvSpPr>
        <p:spPr>
          <a:xfrm>
            <a:off x="914400" y="2895600"/>
            <a:ext cx="73914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明确：“苏州园林栽种和修剪树木也着眼在画意。”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“有几个园里有古老的藤萝，盘曲嶙峋的枝干就是一幅好画。”</a:t>
            </a:r>
          </a:p>
        </p:txBody>
      </p:sp>
      <p:sp>
        <p:nvSpPr>
          <p:cNvPr id="73731" name="矩形 73730"/>
          <p:cNvSpPr/>
          <p:nvPr/>
        </p:nvSpPr>
        <p:spPr>
          <a:xfrm>
            <a:off x="762000" y="1524000"/>
            <a:ext cx="77279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、本段哪些句子紧扣“图画美”这一特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征？</a:t>
            </a:r>
          </a:p>
        </p:txBody>
      </p:sp>
      <p:sp>
        <p:nvSpPr>
          <p:cNvPr id="73732" name="矩形 73731"/>
          <p:cNvSpPr/>
          <p:nvPr/>
        </p:nvSpPr>
        <p:spPr>
          <a:xfrm>
            <a:off x="838200" y="4968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第五段</a:t>
            </a:r>
            <a:r>
              <a:rPr lang="en-US" altLang="zh-CN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(2)</a:t>
            </a: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xmlns="" val="423858176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/>
      <p:bldP spid="737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8" name="组合 24587"/>
          <p:cNvGrpSpPr/>
          <p:nvPr/>
        </p:nvGrpSpPr>
        <p:grpSpPr>
          <a:xfrm>
            <a:off x="323850" y="4652963"/>
            <a:ext cx="3105150" cy="2016125"/>
            <a:chOff x="432" y="192"/>
            <a:chExt cx="1632" cy="1152"/>
          </a:xfrm>
        </p:grpSpPr>
        <p:sp>
          <p:nvSpPr>
            <p:cNvPr id="24583" name="矩形 24582"/>
            <p:cNvSpPr/>
            <p:nvPr/>
          </p:nvSpPr>
          <p:spPr>
            <a:xfrm>
              <a:off x="480" y="240"/>
              <a:ext cx="1584" cy="110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24578" name="图片 24577" descr="TN_B00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2" y="192"/>
              <a:ext cx="1584" cy="110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590" name="组合 24589"/>
          <p:cNvGrpSpPr/>
          <p:nvPr/>
        </p:nvGrpSpPr>
        <p:grpSpPr>
          <a:xfrm>
            <a:off x="323850" y="260350"/>
            <a:ext cx="3105150" cy="2016125"/>
            <a:chOff x="528" y="2784"/>
            <a:chExt cx="1632" cy="1152"/>
          </a:xfrm>
        </p:grpSpPr>
        <p:sp>
          <p:nvSpPr>
            <p:cNvPr id="24585" name="矩形 24584"/>
            <p:cNvSpPr/>
            <p:nvPr/>
          </p:nvSpPr>
          <p:spPr>
            <a:xfrm>
              <a:off x="576" y="2880"/>
              <a:ext cx="1584" cy="105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24579" name="图片 24578" descr="TN_B04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8" y="2784"/>
              <a:ext cx="1584" cy="10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589" name="组合 24588"/>
          <p:cNvGrpSpPr/>
          <p:nvPr/>
        </p:nvGrpSpPr>
        <p:grpSpPr>
          <a:xfrm>
            <a:off x="323850" y="2492375"/>
            <a:ext cx="3105150" cy="1944688"/>
            <a:chOff x="480" y="1488"/>
            <a:chExt cx="1632" cy="1152"/>
          </a:xfrm>
        </p:grpSpPr>
        <p:sp>
          <p:nvSpPr>
            <p:cNvPr id="24584" name="矩形 24583"/>
            <p:cNvSpPr/>
            <p:nvPr/>
          </p:nvSpPr>
          <p:spPr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24580" name="图片 24579" descr="TN_B03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6" name="文本框 24585"/>
          <p:cNvSpPr txBox="1"/>
          <p:nvPr/>
        </p:nvSpPr>
        <p:spPr>
          <a:xfrm>
            <a:off x="3581400" y="7620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苏州园林的墙壁上有砖砌的镂空图案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3563938" y="4365625"/>
            <a:ext cx="518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廊子是隔而不隔，界而未界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91" name="矩形 24590"/>
          <p:cNvSpPr/>
          <p:nvPr/>
        </p:nvSpPr>
        <p:spPr>
          <a:xfrm>
            <a:off x="3733800" y="2514600"/>
            <a:ext cx="4648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讲究近景远景的层次</a:t>
            </a:r>
          </a:p>
        </p:txBody>
      </p:sp>
      <p:pic>
        <p:nvPicPr>
          <p:cNvPr id="24592" name="图片 24591" descr="z">
            <a:hlinkClick r:id="" action="ppaction://noaction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48550" y="4953000"/>
            <a:ext cx="1695450" cy="1905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90926710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75777"/>
          <p:cNvSpPr/>
          <p:nvPr/>
        </p:nvSpPr>
        <p:spPr>
          <a:xfrm>
            <a:off x="457200" y="457200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第六段：</a:t>
            </a:r>
          </a:p>
        </p:txBody>
      </p:sp>
      <p:sp>
        <p:nvSpPr>
          <p:cNvPr id="75779" name="矩形 75778"/>
          <p:cNvSpPr/>
          <p:nvPr/>
        </p:nvSpPr>
        <p:spPr>
          <a:xfrm>
            <a:off x="304800" y="1676400"/>
            <a:ext cx="8007350" cy="4478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、近景远景的层次如何安排？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明确：利用花墙、廊子或镜子为苏州园林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增加景致的层次和深度。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“隔而不隔，界而未界”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是什么意思？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明确：尽管花墙和廊子作为一个隔界把景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致分为几个部分，但是好像并没有把景致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分开。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64081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uild="p"/>
      <p:bldP spid="7577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23" name="图片 37922" descr="苏州园林0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4376738"/>
            <a:ext cx="3748088" cy="248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1" name="文本框 37920"/>
          <p:cNvSpPr txBox="1"/>
          <p:nvPr/>
        </p:nvSpPr>
        <p:spPr>
          <a:xfrm>
            <a:off x="914400" y="609600"/>
            <a:ext cx="434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讲究每一个角落的图画美</a:t>
            </a:r>
            <a:endParaRPr lang="zh-CN" altLang="en-US" sz="2800" b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37922" name="图片 37921" descr="苏州园林02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03575" y="2349500"/>
            <a:ext cx="3810000" cy="255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7" name="图片 37926" descr="苏州园林00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57800" y="0"/>
            <a:ext cx="3886200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8" name="矩形 37927"/>
          <p:cNvSpPr/>
          <p:nvPr/>
        </p:nvSpPr>
        <p:spPr>
          <a:xfrm>
            <a:off x="0" y="38100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讲究色彩的搭配</a:t>
            </a:r>
          </a:p>
        </p:txBody>
      </p:sp>
      <p:sp>
        <p:nvSpPr>
          <p:cNvPr id="37929" name="矩形 37928"/>
          <p:cNvSpPr/>
          <p:nvPr/>
        </p:nvSpPr>
        <p:spPr>
          <a:xfrm>
            <a:off x="4876800" y="5105400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讲究门、窗的图案美</a:t>
            </a:r>
          </a:p>
        </p:txBody>
      </p:sp>
      <p:pic>
        <p:nvPicPr>
          <p:cNvPr id="37930" name="图片 37929" descr="ani1">
            <a:hlinkClick r:id="" action="ppaction://noaction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3833016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1" grpId="0"/>
      <p:bldP spid="37928" grpId="0"/>
      <p:bldP spid="379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13" name="图片 85012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4" name="矩形 84993"/>
          <p:cNvSpPr/>
          <p:nvPr/>
        </p:nvSpPr>
        <p:spPr>
          <a:xfrm>
            <a:off x="1447800" y="990600"/>
            <a:ext cx="4852988" cy="244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讲究亭台轩榭的布局（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讲究假山池沼的配合（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4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讲究花草树木的映衬（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5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讲究近景远景的层次（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6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</p:txBody>
      </p:sp>
      <p:sp>
        <p:nvSpPr>
          <p:cNvPr id="84995" name="矩形 84994"/>
          <p:cNvSpPr/>
          <p:nvPr/>
        </p:nvSpPr>
        <p:spPr>
          <a:xfrm>
            <a:off x="1524000" y="3505200"/>
            <a:ext cx="45720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讲究角落的图画美（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7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讲究门窗的图案美（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8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讲究色彩的搭配（</a:t>
            </a:r>
            <a:r>
              <a: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9</a:t>
            </a: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</p:txBody>
      </p:sp>
      <p:sp>
        <p:nvSpPr>
          <p:cNvPr id="84996" name="矩形 84995"/>
          <p:cNvSpPr/>
          <p:nvPr/>
        </p:nvSpPr>
        <p:spPr>
          <a:xfrm>
            <a:off x="381000" y="2133600"/>
            <a:ext cx="6858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</a:p>
        </p:txBody>
      </p:sp>
      <p:sp>
        <p:nvSpPr>
          <p:cNvPr id="84997" name="左大括号 84996"/>
          <p:cNvSpPr/>
          <p:nvPr/>
        </p:nvSpPr>
        <p:spPr>
          <a:xfrm>
            <a:off x="1219200" y="1219200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4998" name="右大括号 84997"/>
          <p:cNvSpPr/>
          <p:nvPr/>
        </p:nvSpPr>
        <p:spPr>
          <a:xfrm>
            <a:off x="5943600" y="1219200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4999" name="右大括号 84998"/>
          <p:cNvSpPr/>
          <p:nvPr/>
        </p:nvSpPr>
        <p:spPr>
          <a:xfrm>
            <a:off x="5867400" y="36576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0" name="矩形 84999"/>
          <p:cNvSpPr/>
          <p:nvPr/>
        </p:nvSpPr>
        <p:spPr>
          <a:xfrm>
            <a:off x="6400800" y="1600200"/>
            <a:ext cx="60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整体</a:t>
            </a:r>
          </a:p>
        </p:txBody>
      </p:sp>
      <p:sp>
        <p:nvSpPr>
          <p:cNvPr id="85001" name="矩形 85000"/>
          <p:cNvSpPr/>
          <p:nvPr/>
        </p:nvSpPr>
        <p:spPr>
          <a:xfrm>
            <a:off x="6400800" y="3962400"/>
            <a:ext cx="53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局部</a:t>
            </a:r>
          </a:p>
        </p:txBody>
      </p:sp>
      <p:sp>
        <p:nvSpPr>
          <p:cNvPr id="85002" name="矩形 85001"/>
          <p:cNvSpPr/>
          <p:nvPr/>
        </p:nvSpPr>
        <p:spPr>
          <a:xfrm>
            <a:off x="7467600" y="2743200"/>
            <a:ext cx="1143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华文新魏" pitchFamily="2" charset="-122"/>
              </a:rPr>
              <a:t>不止这些</a:t>
            </a:r>
          </a:p>
        </p:txBody>
      </p:sp>
      <p:sp>
        <p:nvSpPr>
          <p:cNvPr id="85003" name="右大括号 85002"/>
          <p:cNvSpPr/>
          <p:nvPr/>
        </p:nvSpPr>
        <p:spPr>
          <a:xfrm>
            <a:off x="7162800" y="1752600"/>
            <a:ext cx="228600" cy="2895600"/>
          </a:xfrm>
          <a:prstGeom prst="rightBrace">
            <a:avLst>
              <a:gd name="adj1" fmla="val 105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4D4D4D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4" name="矩形 85003"/>
          <p:cNvSpPr/>
          <p:nvPr/>
        </p:nvSpPr>
        <p:spPr>
          <a:xfrm>
            <a:off x="228600" y="55626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</a:p>
        </p:txBody>
      </p:sp>
      <p:sp>
        <p:nvSpPr>
          <p:cNvPr id="85005" name="矩形 85004"/>
          <p:cNvSpPr/>
          <p:nvPr/>
        </p:nvSpPr>
        <p:spPr>
          <a:xfrm>
            <a:off x="3779838" y="558958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分说</a:t>
            </a:r>
          </a:p>
        </p:txBody>
      </p:sp>
      <p:sp>
        <p:nvSpPr>
          <p:cNvPr id="85006" name="矩形 85005"/>
          <p:cNvSpPr/>
          <p:nvPr/>
        </p:nvSpPr>
        <p:spPr>
          <a:xfrm>
            <a:off x="7235825" y="551656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</a:p>
        </p:txBody>
      </p:sp>
      <p:pic>
        <p:nvPicPr>
          <p:cNvPr id="85007" name="图片 85006" descr="ani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8" name="直接连接符 85007"/>
          <p:cNvSpPr/>
          <p:nvPr/>
        </p:nvSpPr>
        <p:spPr>
          <a:xfrm>
            <a:off x="6705600" y="2895600"/>
            <a:ext cx="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5009" name="直接连接符 85008"/>
          <p:cNvSpPr/>
          <p:nvPr/>
        </p:nvSpPr>
        <p:spPr>
          <a:xfrm>
            <a:off x="1547813" y="5876925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5010" name="直接连接符 85009"/>
          <p:cNvSpPr/>
          <p:nvPr/>
        </p:nvSpPr>
        <p:spPr>
          <a:xfrm flipV="1">
            <a:off x="5219700" y="5876925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5012" name="矩形 85011"/>
          <p:cNvSpPr/>
          <p:nvPr/>
        </p:nvSpPr>
        <p:spPr>
          <a:xfrm>
            <a:off x="-180975" y="4508500"/>
            <a:ext cx="15478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</a:p>
        </p:txBody>
      </p:sp>
    </p:spTree>
    <p:extLst>
      <p:ext uri="{BB962C8B-B14F-4D97-AF65-F5344CB8AC3E}">
        <p14:creationId xmlns:p14="http://schemas.microsoft.com/office/powerpoint/2010/main" xmlns="" val="52484153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850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850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850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850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850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850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850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0" grpId="0" build="p"/>
      <p:bldP spid="85001" grpId="0" build="p"/>
      <p:bldP spid="85002" grpId="0"/>
      <p:bldP spid="85004" grpId="0"/>
      <p:bldP spid="85005" grpId="0"/>
      <p:bldP spid="8500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76801"/>
          <p:cNvSpPr txBox="1"/>
          <p:nvPr/>
        </p:nvSpPr>
        <p:spPr>
          <a:xfrm>
            <a:off x="457200" y="1143000"/>
            <a:ext cx="8382000" cy="530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5400" dirty="0">
                <a:solidFill>
                  <a:srgbClr val="FF33CC"/>
                </a:solidFill>
                <a:latin typeface="华文彩云" pitchFamily="2" charset="-122"/>
                <a:ea typeface="华文彩云" pitchFamily="2" charset="-122"/>
              </a:rPr>
              <a:t>小结</a:t>
            </a:r>
            <a:r>
              <a:rPr lang="en-US" altLang="zh-CN" sz="5400" dirty="0">
                <a:solidFill>
                  <a:srgbClr val="FF33CC"/>
                </a:solidFill>
                <a:latin typeface="华文彩云" pitchFamily="2" charset="-122"/>
                <a:ea typeface="华文彩云" pitchFamily="2" charset="-122"/>
              </a:rPr>
              <a:t>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见，苏州园林无论是整体，还是它的每一个局部，甚至每一个细部处处都注意到了图画美，作者反反复复用图画作比，目的在于始终强调苏州园林总的特征。由此我们可以知道说明文始终要注意紧紧抓住被说明事物的特征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600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6804" name="图片 76803" descr="3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10668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5" name="图片 76804" descr="ani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61001817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838200" y="2286000"/>
            <a:ext cx="7239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轩       榭      池沼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丘壑        嶙     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镂    空    蔷      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重峦叠    嶂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1219200" y="2362200"/>
            <a:ext cx="39839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b="1" dirty="0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xuān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）       （ </a:t>
            </a:r>
            <a:r>
              <a:rPr lang="en-US" altLang="zh-CN" sz="3200" b="1" dirty="0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xiè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）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6248400" y="2362200"/>
            <a:ext cx="1470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(zhǎo)</a:t>
            </a:r>
          </a:p>
        </p:txBody>
      </p:sp>
      <p:sp>
        <p:nvSpPr>
          <p:cNvPr id="20487" name="文本框 20486"/>
          <p:cNvSpPr txBox="1"/>
          <p:nvPr/>
        </p:nvSpPr>
        <p:spPr>
          <a:xfrm>
            <a:off x="2057400" y="2971800"/>
            <a:ext cx="8604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(hè)</a:t>
            </a:r>
          </a:p>
        </p:txBody>
      </p:sp>
      <p:sp>
        <p:nvSpPr>
          <p:cNvPr id="20488" name="文本框 20487"/>
          <p:cNvSpPr txBox="1"/>
          <p:nvPr/>
        </p:nvSpPr>
        <p:spPr>
          <a:xfrm>
            <a:off x="4572000" y="29718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(l ín)           (xún)</a:t>
            </a:r>
          </a:p>
        </p:txBody>
      </p:sp>
      <p:sp>
        <p:nvSpPr>
          <p:cNvPr id="20489" name="文本框 20488"/>
          <p:cNvSpPr txBox="1"/>
          <p:nvPr/>
        </p:nvSpPr>
        <p:spPr>
          <a:xfrm>
            <a:off x="1447800" y="3581400"/>
            <a:ext cx="9953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(lòu)</a:t>
            </a:r>
          </a:p>
        </p:txBody>
      </p:sp>
      <p:sp>
        <p:nvSpPr>
          <p:cNvPr id="20490" name="文本框 20489"/>
          <p:cNvSpPr txBox="1"/>
          <p:nvPr/>
        </p:nvSpPr>
        <p:spPr>
          <a:xfrm>
            <a:off x="4572000" y="3581400"/>
            <a:ext cx="32178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(qiáng</a:t>
            </a: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)       (wēi)</a:t>
            </a:r>
          </a:p>
        </p:txBody>
      </p:sp>
      <p:sp>
        <p:nvSpPr>
          <p:cNvPr id="20491" name="文本框 20490"/>
          <p:cNvSpPr txBox="1"/>
          <p:nvPr/>
        </p:nvSpPr>
        <p:spPr>
          <a:xfrm>
            <a:off x="2438400" y="4191000"/>
            <a:ext cx="973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(dié</a:t>
            </a: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)</a:t>
            </a:r>
          </a:p>
        </p:txBody>
      </p:sp>
      <p:sp>
        <p:nvSpPr>
          <p:cNvPr id="20492" name="文本框 20491"/>
          <p:cNvSpPr txBox="1"/>
          <p:nvPr/>
        </p:nvSpPr>
        <p:spPr>
          <a:xfrm>
            <a:off x="3962400" y="4191000"/>
            <a:ext cx="14922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(zhàng</a:t>
            </a: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)</a:t>
            </a:r>
          </a:p>
        </p:txBody>
      </p:sp>
      <p:sp>
        <p:nvSpPr>
          <p:cNvPr id="20493" name="文本框 20492"/>
          <p:cNvSpPr txBox="1"/>
          <p:nvPr/>
        </p:nvSpPr>
        <p:spPr>
          <a:xfrm>
            <a:off x="755650" y="1125538"/>
            <a:ext cx="4673600" cy="9144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读准下列词语</a:t>
            </a:r>
          </a:p>
        </p:txBody>
      </p:sp>
    </p:spTree>
    <p:extLst>
      <p:ext uri="{BB962C8B-B14F-4D97-AF65-F5344CB8AC3E}">
        <p14:creationId xmlns:p14="http://schemas.microsoft.com/office/powerpoint/2010/main" xmlns="" val="425029202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文本框 79873"/>
          <p:cNvSpPr txBox="1"/>
          <p:nvPr/>
        </p:nvSpPr>
        <p:spPr>
          <a:xfrm>
            <a:off x="556915" y="260648"/>
            <a:ext cx="8153400" cy="5201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彩云" pitchFamily="2" charset="-122"/>
              </a:rPr>
              <a:t>语言特点：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说出下列句画横线的词的作用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）苏州园林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据说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有一百多处，我到过的不过十多处。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）谁要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鉴赏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我国的园林，苏州园林就不该错过。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务必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使游览者</a:t>
            </a:r>
            <a:r>
              <a:rPr lang="zh-CN" altLang="en-US" sz="2400" b="1" u="sng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无论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站在哪个点上，眼前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总是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一幅完美的图画。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）我国的建筑，从古代的宫殿到近代的一般住房，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绝大部分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是对称的。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）苏州园林与北京园林不同，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极少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使用彩绘。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）阶砌旁边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栽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几丛书带草。墙上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蔓延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着爬山虎或者蔷蔽木香。如果开窗正对着白色墙壁，太单调了，给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补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上几竿竹子或几棵芭蕉。</a:t>
            </a:r>
          </a:p>
        </p:txBody>
      </p:sp>
    </p:spTree>
    <p:extLst>
      <p:ext uri="{BB962C8B-B14F-4D97-AF65-F5344CB8AC3E}">
        <p14:creationId xmlns:p14="http://schemas.microsoft.com/office/powerpoint/2010/main" xmlns="" val="2777285697"/>
      </p:ext>
    </p:extLst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80897"/>
          <p:cNvSpPr txBox="1"/>
          <p:nvPr/>
        </p:nvSpPr>
        <p:spPr>
          <a:xfrm>
            <a:off x="762000" y="381000"/>
            <a:ext cx="7620000" cy="433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“据说”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是留有余地的说法，很有分寸。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“鉴赏”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指对艺术品的欣赏和评价，而“欣赏”指对艺术品的领略和玩赏，在句中用“鉴赏”词最恰当。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“务必”“无论”“总是”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强调了图画美。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“绝大部分”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是从范围上作出限制。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“极少”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则从数量上加以限制。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“栽”“蔓延”“补”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这几个动词恰当而形象地写出设计者和匠师们的精心布局，化静为动，化单调为多彩。这个例子体现了本文语言的精练。</a:t>
            </a:r>
          </a:p>
        </p:txBody>
      </p:sp>
    </p:spTree>
    <p:extLst>
      <p:ext uri="{BB962C8B-B14F-4D97-AF65-F5344CB8AC3E}">
        <p14:creationId xmlns:p14="http://schemas.microsoft.com/office/powerpoint/2010/main" xmlns="" val="203978000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0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文本框 81921"/>
          <p:cNvSpPr txBox="1"/>
          <p:nvPr/>
        </p:nvSpPr>
        <p:spPr>
          <a:xfrm>
            <a:off x="1524000" y="1143000"/>
            <a:ext cx="6400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3" name="矩形 81922"/>
          <p:cNvSpPr/>
          <p:nvPr/>
        </p:nvSpPr>
        <p:spPr>
          <a:xfrm>
            <a:off x="838200" y="15795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sz="2400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4" name="矩形 81923"/>
          <p:cNvSpPr/>
          <p:nvPr/>
        </p:nvSpPr>
        <p:spPr>
          <a:xfrm>
            <a:off x="2133600" y="43989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z="2400" dirty="0">
              <a:solidFill>
                <a:srgbClr val="4D4D4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1042988" y="1125538"/>
            <a:ext cx="7161212" cy="3614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FF33CC"/>
                </a:solidFill>
                <a:latin typeface="Times New Roman" panose="02020603050405020304" pitchFamily="18" charset="0"/>
                <a:ea typeface="华文彩云" pitchFamily="2" charset="-122"/>
              </a:rPr>
              <a:t>语言特点：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语言准确、生动、周密、精炼</a:t>
            </a:r>
          </a:p>
        </p:txBody>
      </p:sp>
    </p:spTree>
    <p:extLst>
      <p:ext uri="{BB962C8B-B14F-4D97-AF65-F5344CB8AC3E}">
        <p14:creationId xmlns:p14="http://schemas.microsoft.com/office/powerpoint/2010/main" xmlns="" val="131338839"/>
      </p:ext>
    </p:extLst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82945"/>
          <p:cNvSpPr txBox="1"/>
          <p:nvPr/>
        </p:nvSpPr>
        <p:spPr>
          <a:xfrm>
            <a:off x="539750" y="836712"/>
            <a:ext cx="7924800" cy="4154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．作比较：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在介绍布局的时候，将苏州园林内亭台轩村的布局跟宫殿和住宅相比； 突出了苏州园林讲究“自然之趣”的特点。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在介绍花草树木时说，“没有修剪得像宝塔那样的松柏，没有阅兵式似的道旁树”。这既是比喻，又是比较，表现了我国传统的审美观点和民族的特有风格。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在介绍建筑物的色彩时，又与北京的园林相比较，’‘与北京的园林的不同，极少使用彩绘。梁和杜子以及门窗栏杆大多漆广漆，那是不刺眼的颜色”。</a:t>
            </a:r>
          </a:p>
        </p:txBody>
      </p:sp>
    </p:spTree>
    <p:extLst>
      <p:ext uri="{BB962C8B-B14F-4D97-AF65-F5344CB8AC3E}">
        <p14:creationId xmlns:p14="http://schemas.microsoft.com/office/powerpoint/2010/main" xmlns="" val="53389971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83969"/>
          <p:cNvSpPr txBox="1"/>
          <p:nvPr/>
        </p:nvSpPr>
        <p:spPr>
          <a:xfrm>
            <a:off x="744860" y="980728"/>
            <a:ext cx="7543800" cy="5324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．举例子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例如：第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自然段，以游览都来到园里，没有一个不心里想着口头说着“如在图画中”的例子，说明苏州园林是一幅完美的图画的特点。再如第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自然段中，以几条园里的古藤为例，形象地说明了苏州园林花树的艺术风采。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．摹状貌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例如第</a:t>
            </a:r>
            <a:r>
              <a: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自然段中，对苏州园林树木的栽种和修剪着眼在画意的描摹等。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小结：</a:t>
            </a:r>
            <a:r>
              <a:rPr lang="zh-CN" altLang="en-US" sz="2400" b="1" dirty="0">
                <a:solidFill>
                  <a:srgbClr val="4D4D4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多种说明方法的运用，既突出了事物的特征，又使语言达到了准确、简明而又形象生动的要求。  </a:t>
            </a:r>
          </a:p>
        </p:txBody>
      </p:sp>
    </p:spTree>
    <p:extLst>
      <p:ext uri="{BB962C8B-B14F-4D97-AF65-F5344CB8AC3E}">
        <p14:creationId xmlns:p14="http://schemas.microsoft.com/office/powerpoint/2010/main" xmlns="" val="102878127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90113" descr="C:/Users/Administrator/Desktop/http:/www.szgarden.sz.js.cn/garden/map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0" y="0"/>
            <a:ext cx="8785225" cy="65881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642992577"/>
      </p:ext>
    </p:ext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图片 61443" descr="图片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850" y="620713"/>
            <a:ext cx="8424863" cy="508793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356563085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62465" descr="狮子林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4800" y="685800"/>
            <a:ext cx="8610600" cy="53911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169673712"/>
      </p:ext>
    </p:ext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图片 63491" descr="图片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088" y="908050"/>
            <a:ext cx="7704137" cy="47164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219862997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图片 64515" descr="图片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836613"/>
            <a:ext cx="7993062" cy="47942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593930891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图片 65539" descr="图片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850" y="981075"/>
            <a:ext cx="8281988" cy="48863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208318008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第一PPT模板网-WWW.1PPT.COM">
  <a:themeElements>
    <a:clrScheme name="A000120150601A16PWBG 1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76AA30"/>
      </a:accent1>
      <a:accent2>
        <a:srgbClr val="BED15D"/>
      </a:accent2>
      <a:accent3>
        <a:srgbClr val="FFFFFF"/>
      </a:accent3>
      <a:accent4>
        <a:srgbClr val="404040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A000120150601A16PWBG">
      <a:majorFont>
        <a:latin typeface="华文中宋"/>
        <a:ea typeface="华文中宋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A000120150601A16PWBG 1">
        <a:dk1>
          <a:srgbClr val="4D4D4D"/>
        </a:dk1>
        <a:lt1>
          <a:srgbClr val="FFFFFF"/>
        </a:lt1>
        <a:dk2>
          <a:srgbClr val="4D4D4D"/>
        </a:dk2>
        <a:lt2>
          <a:srgbClr val="FFFFFF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404040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2364</Words>
  <Application>Microsoft Office PowerPoint</Application>
  <PresentationFormat>全屏显示(4:3)</PresentationFormat>
  <Paragraphs>168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Administrator</cp:lastModifiedBy>
  <cp:revision>2</cp:revision>
  <dcterms:created xsi:type="dcterms:W3CDTF">2018-11-01T01:39:31Z</dcterms:created>
  <dcterms:modified xsi:type="dcterms:W3CDTF">2019-03-30T15:30:51Z</dcterms:modified>
</cp:coreProperties>
</file>