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2" r:id="rId3"/>
    <p:sldId id="274" r:id="rId4"/>
    <p:sldId id="275" r:id="rId5"/>
    <p:sldId id="278" r:id="rId6"/>
    <p:sldId id="321" r:id="rId7"/>
    <p:sldId id="277" r:id="rId8"/>
    <p:sldId id="296" r:id="rId9"/>
    <p:sldId id="297" r:id="rId10"/>
    <p:sldId id="298" r:id="rId11"/>
    <p:sldId id="299" r:id="rId12"/>
    <p:sldId id="300" r:id="rId13"/>
    <p:sldId id="301" r:id="rId14"/>
    <p:sldId id="303" r:id="rId15"/>
    <p:sldId id="302" r:id="rId16"/>
    <p:sldId id="304" r:id="rId17"/>
    <p:sldId id="305" r:id="rId18"/>
    <p:sldId id="306" r:id="rId19"/>
    <p:sldId id="273" r:id="rId20"/>
    <p:sldId id="279" r:id="rId21"/>
    <p:sldId id="257" r:id="rId22"/>
    <p:sldId id="265" r:id="rId23"/>
    <p:sldId id="266" r:id="rId24"/>
    <p:sldId id="307" r:id="rId25"/>
    <p:sldId id="313" r:id="rId26"/>
    <p:sldId id="309" r:id="rId27"/>
    <p:sldId id="314" r:id="rId28"/>
    <p:sldId id="310" r:id="rId29"/>
    <p:sldId id="283" r:id="rId30"/>
    <p:sldId id="315" r:id="rId31"/>
  </p:sldIdLst>
  <p:sldSz cx="12192000" cy="6858000"/>
  <p:notesSz cx="7104063" cy="10234613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406400"/>
            <a:ext cx="27432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406400"/>
            <a:ext cx="8070573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412875"/>
            <a:ext cx="5376672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412875"/>
            <a:ext cx="10972800" cy="4714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屈原列传</a:t>
            </a:r>
            <a:br>
              <a:rPr lang="zh-CN" altLang="zh-CN" sz="96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6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sym typeface="+mn-ea"/>
              </a:rPr>
              <a:t>《史记》</a:t>
            </a:r>
            <a:endParaRPr lang="zh-CN" altLang="en-US" sz="6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                            </a:t>
            </a:r>
            <a:endParaRPr lang="zh-CN" altLang="en-US" sz="4800"/>
          </a:p>
          <a:p>
            <a:r>
              <a:rPr lang="zh-CN" altLang="en-US" sz="4800"/>
              <a:t>                  </a:t>
            </a:r>
            <a:r>
              <a:rPr lang="zh-CN" altLang="en-US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第一课时</a:t>
            </a:r>
          </a:p>
          <a:p>
            <a:r>
              <a:rPr lang="zh-CN" altLang="zh-CN" sz="48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            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4980" y="264795"/>
            <a:ext cx="10972800" cy="736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" y="264795"/>
            <a:ext cx="11892280" cy="5876925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2400">
                <a:solidFill>
                  <a:schemeClr val="accent4"/>
                </a:solidFill>
                <a:effectLst/>
                <a:sym typeface="+mn-ea"/>
              </a:rPr>
              <a:t>屈原已被罢免。后来秦国准备攻打齐国，齐国和楚国结成合纵联盟互相亲善。秦惠王对此担忧。就派张仪假装脱离秦国，用厚礼和信物呈献给楚王，对怀王说：“秦国非常憎恨齐国，齐国与楚国却合纵相亲，如果楚国确实能和齐国绝交，秦国愿意献上商、於之间的六百里土地。”楚怀王起了贪心，信任了张仪，就和齐国绝交，然后派使者到秦国接受土地。张仪抵赖说：“我和楚王约定的只是六里，没有听说过六百里。”楚国使者愤怒地离开秦国，回去报告怀王。怀王发怒，大规模出动军队去讨伐秦国。秦国发兵反击，在丹水和淅水一带大破楚军，杀了八万人，俘虏了楚国的大将屈匄，于是夺取了楚国的汉中一带。怀王又发动全国的兵力，深入秦地攻打秦国，交战于蓝田。魏国听到这一情况，袭击楚国一直打到邓地。楚军恐惧，从秦国撤退。齐国终于因为怀恨楚国，不来援救，楚国处境极端困窘。第二年，秦国割汉中之地与楚国讲和。楚王说：“我不愿得到土地，只希望得到张仪就甘心了。”张仪听说后，就说：“用一个张仪来抵当汉中地方，我请求到楚国去。”到了楚国，他又用丰厚的礼品贿赂当权的大臣靳尚，通过他在怀王宠姬郑袖面前编造了一套谎话。怀王竟然听信郑袖，又放走了张仪。这时屈原已被疏远，不在朝中任职，出使在齐国，回来后，劝谏怀王说：“为什么不杀张仪？”怀王很后悔，派人追张仪，已经来不及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736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360" y="533400"/>
            <a:ext cx="11792585" cy="5608320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 sz="3200">
                <a:solidFill>
                  <a:schemeClr val="accent4"/>
                </a:solidFill>
                <a:sym typeface="+mn-ea"/>
              </a:rPr>
              <a:t>其后，诸侯共击楚，大破之，杀其将唐眜。时秦昭王与楚婚，欲与怀王会。怀王欲行，屈平曰：“秦，虎狼之国，不可信，不如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毋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行。”怀王稚子子兰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劝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王行：“奈何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绝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秦欢！”怀王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卒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行。入武关，秦伏兵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绝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其后，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留怀王，以求割地。怀王怒，不听。亡走赵，赵不内。复之秦，竟死于秦而归葬。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>
                <a:solidFill>
                  <a:schemeClr val="accent4"/>
                </a:solidFill>
                <a:effectLst/>
                <a:sym typeface="+mn-ea"/>
              </a:rPr>
              <a:t>后来，各国诸侯联合攻打楚国，大败楚军，杀了楚国将领唐昧。这时秦昭王与楚国通婚，要求和怀王会面。怀王想去，屈原说：“秦国是虎狼一样的国家，不可信任，不如不去。”怀王的小儿子子兰劝怀王去，说：“怎么可以断绝和秦国的友好关系！”怀王终于前往。一进入武关，秦国的伏兵就截断了他的后路，于是扣留怀王，强求割让土地。怀王很愤怒，不听秦国的要挟。他逃往赵国，赵国不肯接纳。只好又到秦国，最后死在秦国，尸体运回楚国安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736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" y="533400"/>
            <a:ext cx="12005310" cy="5365115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 sz="3200">
                <a:solidFill>
                  <a:schemeClr val="accent4"/>
                </a:solidFill>
                <a:sym typeface="+mn-ea"/>
              </a:rPr>
              <a:t>长子顷襄王立，以其弟子兰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为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令尹。楚人既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咎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子兰以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劝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怀王入秦而不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反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也。屈平既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嫉之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，虽放流，眷顾楚国，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系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心怀王，不忘欲反。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冀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幸君之一悟，俗之一改也。其存君兴国，而欲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反复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之，一篇之中，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三致志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焉。然终无可奈何，故不可以反。卒以此见怀王之终不悟也。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怀王的长子顷襄王即位，任用他的弟弟子兰为令尹。楚国人都抱怨子兰，因为他劝怀王入秦而最终未能回来。屈原也为此怨恨子兰，虽然流放在外，仍然眷恋着楚国，心里挂念着怀王，念念不忘返回朝廷。他希望国君总有一天醒悟，世俗总有一天改变。屈原关怀君王，想振兴国家改变楚国的形势，一篇作品中，都再三表现出来这种想法。然而终于无可奈何，所以不能够返回朝廷。由此可以看出怀王始终没有觉悟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360" y="1085850"/>
            <a:ext cx="11369040" cy="5041900"/>
          </a:xfrm>
        </p:spPr>
        <p:txBody>
          <a:bodyPr/>
          <a:lstStyle/>
          <a:p>
            <a:r>
              <a:rPr 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</a:t>
            </a:r>
            <a:r>
              <a:rPr lang="zh-CN" sz="3200"/>
              <a:t>：</a:t>
            </a:r>
            <a:r>
              <a:rPr sz="3200"/>
              <a:t>人君无愚智贤不肖，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莫</a:t>
            </a:r>
            <a:r>
              <a:rPr sz="3200"/>
              <a:t>不欲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求忠</a:t>
            </a:r>
            <a:r>
              <a:rPr sz="3200"/>
              <a:t>以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自为</a:t>
            </a:r>
            <a:r>
              <a:rPr sz="3200"/>
              <a:t>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举贤</a:t>
            </a:r>
            <a:r>
              <a:rPr sz="3200"/>
              <a:t>以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自佐</a:t>
            </a:r>
            <a:r>
              <a:rPr sz="3200"/>
              <a:t>。然亡国破家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相随属</a:t>
            </a:r>
            <a:r>
              <a:rPr sz="3200"/>
              <a:t>，而圣君治国累世而不见者，其所谓忠者不忠，而所谓贤者不贤也。怀王以不知忠臣之分，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故内惑于郑袖，外欺于张仪</a:t>
            </a:r>
            <a:r>
              <a:rPr sz="3200"/>
              <a:t>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疏</a:t>
            </a:r>
            <a:r>
              <a:rPr sz="3200"/>
              <a:t>屈平而信上官大夫、令尹子兰，兵挫地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削</a:t>
            </a:r>
            <a:r>
              <a:rPr sz="3200"/>
              <a:t>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亡</a:t>
            </a:r>
            <a:r>
              <a:rPr sz="3200"/>
              <a:t>其六郡，身客死于秦，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为</a:t>
            </a:r>
            <a:r>
              <a:rPr sz="3200"/>
              <a:t>天下笑，此不知人之祸也。令尹子兰闻之，大怒。卒使上官大夫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短</a:t>
            </a:r>
            <a:r>
              <a:rPr sz="3200"/>
              <a:t>屈原于顷襄王。顷襄王怒而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迁之</a:t>
            </a:r>
            <a:r>
              <a:rPr sz="3200"/>
              <a:t>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（节选自《庄子·逍遥游》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935" y="1270000"/>
            <a:ext cx="11340465" cy="485775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200">
                <a:sym typeface="+mn-ea"/>
              </a:rPr>
              <a:t>国君无论愚笨或明智、贤明或昏庸，没有不想求得忠臣来为自己服务，选拔贤才来辅助自己的。然而国破家亡的事接连发生，而圣明君主治理好国家的多少世代也没有出现，这是因为所谓忠臣并不忠，所谓贤臣并不贤。怀王因为不明白忠臣的职分，所以在内被郑袖所迷惑，在外被张仪所欺骗，疏远屈原而信任上官大夫和令尹子兰，军队被挫败，土地被削减，失去了六个郡，自己也被扣留死在秦国，为天下人所耻笑。这是不了解人的祸害。令尹子兰得知屈原怨恨他，非常愤怒，终于让上官大夫在顷襄王面前说屈原的坏话。顷襄王发怒，就放逐了屈原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8450" y="1270000"/>
            <a:ext cx="11283950" cy="4857750"/>
          </a:xfrm>
        </p:spPr>
        <p:txBody>
          <a:bodyPr/>
          <a:lstStyle/>
          <a:p>
            <a:r>
              <a:rPr 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原文：</a:t>
            </a:r>
            <a:r>
              <a:rPr sz="3200"/>
              <a:t>屈原至于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江滨</a:t>
            </a:r>
            <a:r>
              <a:rPr sz="3200"/>
              <a:t>，被发行吟泽畔，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颜色</a:t>
            </a:r>
            <a:r>
              <a:rPr sz="3200"/>
              <a:t>憔悴，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形容</a:t>
            </a:r>
            <a:r>
              <a:rPr sz="3200"/>
              <a:t>枯槁。渔父见而问之曰：“子非三闾大夫欤？何故而至此？”屈原曰：“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举世皆浊而我独清，众人皆醉而我独醒，是以见放</a:t>
            </a:r>
            <a:r>
              <a:rPr sz="3200"/>
              <a:t>。”渔父曰：“夫圣人者，不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凝滞</a:t>
            </a:r>
            <a:r>
              <a:rPr sz="3200"/>
              <a:t>于物，而能与世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推移</a:t>
            </a:r>
            <a:r>
              <a:rPr sz="3200"/>
              <a:t>。举世混浊，何不随其流而扬其波？众人皆醉，何不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哺</a:t>
            </a:r>
            <a:r>
              <a:rPr sz="3200"/>
              <a:t>其糟而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啜</a:t>
            </a:r>
            <a:r>
              <a:rPr sz="3200"/>
              <a:t>其醨？何故怀瑾握瑜，而自令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见</a:t>
            </a:r>
            <a:r>
              <a:rPr sz="3200"/>
              <a:t>放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为</a:t>
            </a:r>
            <a:r>
              <a:rPr sz="3200"/>
              <a:t>？”屈原曰：“吾闻之，新沐者必弹冠，新浴者必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振</a:t>
            </a:r>
            <a:r>
              <a:rPr sz="3200"/>
              <a:t>衣。人又谁能以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身之察察</a:t>
            </a:r>
            <a:r>
              <a:rPr sz="3200"/>
              <a:t>，受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物之汶汶</a:t>
            </a:r>
            <a:r>
              <a:rPr sz="3200"/>
              <a:t>者乎？宁赴常流而葬乎江鱼腹中耳。又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安</a:t>
            </a:r>
            <a:r>
              <a:rPr sz="3200"/>
              <a:t>能以皓皓之白，而蒙世之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温蠖</a:t>
            </a:r>
            <a:r>
              <a:rPr sz="3200"/>
              <a:t>乎？”乃作《怀沙》之赋。于是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怀</a:t>
            </a:r>
            <a:r>
              <a:rPr sz="3200"/>
              <a:t>石，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遂</a:t>
            </a:r>
            <a:r>
              <a:rPr sz="3200"/>
              <a:t>自投汨罗以死。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480" y="1129665"/>
            <a:ext cx="11510645" cy="499808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译文：</a:t>
            </a:r>
            <a:r>
              <a:rPr lang="zh-CN" altLang="en-US"/>
              <a:t>屈原到了江滨，披散头发，在水泽边一面走，一面吟咏着。脸色憔悴，形体面貌像枯死的树木一样毫无生气。渔父看见他，便问道：“您不是三闾大夫吗？为什么来到这儿？”屈原说：“整个世界都是混浊的，只有我一人清白；众人都沉醉，只有我一人清醒。因此被放逐。”渔父说：“聪明贤哲的人，不受外界事物的束缚，而能够随着世俗变化。整个世界都混浊，为什么不随大流而且推波助澜呢？众人都沉醉，为什么不吃点酒糟，喝点薄酒？为什么要怀抱美玉一般的品质，却使自己被放逐呢？”屈原说：“我听说，刚洗过头的一定要弹去帽上的灰沙，刚洗过澡的一定要抖掉衣上的尘土。谁能让自己清白的身躯，蒙受外物的污染呢？宁可投入长流的大江而葬身于江鱼的腹中。又哪能使自己高洁的品质，去蒙受世俗的尘垢呢？”于是他写了《怀沙》赋。因此抱着石头，就自投汨罗江而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0205" y="1270000"/>
            <a:ext cx="11324590" cy="4857750"/>
          </a:xfrm>
        </p:spPr>
        <p:txBody>
          <a:bodyPr/>
          <a:lstStyle/>
          <a:p>
            <a:r>
              <a:rPr sz="3200"/>
              <a:t>屈原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既</a:t>
            </a:r>
            <a:r>
              <a:rPr sz="3200"/>
              <a:t>死之后，楚有宋玉、唐勒、景差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之徒</a:t>
            </a:r>
            <a:r>
              <a:rPr sz="3200"/>
              <a:t>者，皆好辞而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以赋见称</a:t>
            </a:r>
            <a:r>
              <a:rPr sz="3200"/>
              <a:t>。然皆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祖</a:t>
            </a:r>
            <a:r>
              <a:rPr sz="3200"/>
              <a:t>屈原之从容辞令，终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莫</a:t>
            </a:r>
            <a:r>
              <a:rPr sz="3200"/>
              <a:t>敢直谏。其后楚日以削，数十年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竟为</a:t>
            </a:r>
            <a:r>
              <a:rPr sz="3200"/>
              <a:t>秦所灭。自屈原沉汨罗后百有馀年，汉有贾生，为长沙王太傅。过湘水，投书以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吊</a:t>
            </a:r>
            <a:r>
              <a:rPr sz="3200"/>
              <a:t>屈原。</a:t>
            </a:r>
          </a:p>
          <a:p>
            <a:r>
              <a:rPr sz="3200"/>
              <a:t>太史公曰：“余读《离骚》、《天问》、《招魂》、《哀郢》，悲其志。</a:t>
            </a:r>
            <a:r>
              <a:rPr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适</a:t>
            </a:r>
            <a:r>
              <a:rPr sz="3200"/>
              <a:t>长沙，过屈原所自沉渊，未尝不垂涕，想见其为人。及见贾生吊之，又怪屈原以彼其材游诸侯，何国不容，而自令若是！读《鵩鸟赋》，同死生，轻去就，又爽然自失矣。”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270000"/>
            <a:ext cx="11664315" cy="4857750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译文：</a:t>
            </a:r>
            <a:r>
              <a:rPr lang="zh-CN" altLang="en-US"/>
              <a:t>屈原死了以后，楚国有宋玉、唐勒、景差等人，都爱好文学，而以善作赋被人称赞。但他们都效法屈原辞令委婉含蓄的一面，始终不敢直言进谏。在这以后，楚国一天天削弱，几十年后，终于被秦国灭掉。自从屈原自沉汨罗江后一百多年，汉代有个贾谊，担任长沙王的太傅。路过湘水时，写了文章来凭吊屈原。太史公说：我读《离骚》、《天问》、《招魂》、《哀郢》，为他的志向不能实现而悲伤。到长沙，经过屈原自沉的地方，未尝不流下眼泪，追怀他的为人。看到贾谊凭吊他的文章，文中又责怪屈原如果凭他的才能去游说诸侯，哪个国家不会容纳，却自己选择了这样的道路！读了《服鸟赋》，把生和死等同看待，认为被贬和任用是不重要的，这又使我感到茫茫然失落什么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zh-CN" sz="9600">
                <a:latin typeface="楷体" panose="02010609060101010101" charset="-122"/>
                <a:ea typeface="楷体" panose="02010609060101010101" charset="-122"/>
              </a:rPr>
              <a:t>屈原列传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                          </a:t>
            </a:r>
            <a:r>
              <a:rPr lang="zh-CN" altLang="zh-CN" sz="54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第二课时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17399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目标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一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积累文言词汇，疏通文意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二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了解屈原生平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8735" y="2146300"/>
            <a:ext cx="7251700" cy="398145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>
                <a:solidFill>
                  <a:schemeClr val="accent4"/>
                </a:solidFill>
                <a:effectLst/>
              </a:rPr>
              <a:t>屈原（约公元前340-前278），中国古代伟大的爱国诗人。汉族，出生于楚国丹阳（今湖北秭归），名平，字原。战国时期楚国贵族出身，任三闾大夫、左徒,兼管内政外交大事。他主张对内举贤能，修明法度，对外力主联齐抗秦。后因遭贵族排挤，被流放沅、湘流域。公元前278年秦将白起一举攻破楚国首都郢都。忧国忧民的屈原在长沙附近汩罗江怀石自杀，端午节据说就是他的忌日。</a:t>
            </a:r>
          </a:p>
        </p:txBody>
      </p:sp>
      <p:pic>
        <p:nvPicPr>
          <p:cNvPr id="5" name="图片 4" descr="20171231041300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6285" y="719455"/>
            <a:ext cx="4993640" cy="49936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1480" y="1440815"/>
            <a:ext cx="6998335" cy="471487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4000">
                <a:solidFill>
                  <a:schemeClr val="accent4"/>
                </a:solidFill>
                <a:effectLst/>
              </a:rPr>
              <a:t>1.</a:t>
            </a:r>
            <a:r>
              <a:rPr lang="zh-CN" altLang="en-US" sz="4000">
                <a:solidFill>
                  <a:schemeClr val="accent4"/>
                </a:solidFill>
                <a:effectLst/>
              </a:rPr>
              <a:t>思考、评价屈原这一人物</a:t>
            </a:r>
          </a:p>
          <a:p>
            <a:r>
              <a:rPr lang="en-US" altLang="zh-CN" sz="4000">
                <a:solidFill>
                  <a:schemeClr val="accent4"/>
                </a:solidFill>
                <a:effectLst/>
              </a:rPr>
              <a:t>2.</a:t>
            </a:r>
            <a:r>
              <a:rPr lang="zh-CN" altLang="en-US" sz="4000">
                <a:solidFill>
                  <a:schemeClr val="accent4"/>
                </a:solidFill>
                <a:effectLst/>
              </a:rPr>
              <a:t>学习屈原的爱国精神</a:t>
            </a:r>
          </a:p>
          <a:p>
            <a:r>
              <a:rPr lang="en-US" altLang="zh-CN" sz="4000">
                <a:solidFill>
                  <a:schemeClr val="accent4"/>
                </a:solidFill>
                <a:effectLst/>
              </a:rPr>
              <a:t>3.</a:t>
            </a:r>
            <a:r>
              <a:rPr lang="zh-CN" altLang="en-US" sz="4000">
                <a:solidFill>
                  <a:schemeClr val="accent4"/>
                </a:solidFill>
                <a:effectLst/>
              </a:rPr>
              <a:t>体会司马迁在屈原命运之间的联系</a:t>
            </a:r>
          </a:p>
        </p:txBody>
      </p:sp>
      <p:pic>
        <p:nvPicPr>
          <p:cNvPr id="5" name="图片 4" descr="0021033817385840_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2430" y="519430"/>
            <a:ext cx="3569970" cy="55346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思考一 ： 梳理文章内容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9085" y="1412875"/>
            <a:ext cx="6390005" cy="47148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/>
              <a:t>一、屈原做《离骚》的原因及评价</a:t>
            </a:r>
            <a:r>
              <a:rPr lang="en-US" altLang="zh-CN" sz="4000"/>
              <a:t>1-3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二、屈原被罢黜到自沉的经过</a:t>
            </a:r>
            <a:r>
              <a:rPr lang="en-US" altLang="zh-CN" sz="4000"/>
              <a:t>4-10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三、屈原死后的影响及作者评价</a:t>
            </a:r>
            <a:r>
              <a:rPr lang="en-US" altLang="zh-CN" sz="4000"/>
              <a:t>11-12</a:t>
            </a:r>
            <a:endParaRPr lang="zh-CN" altLang="en-US" sz="4000"/>
          </a:p>
          <a:p>
            <a:endParaRPr lang="zh-CN" altLang="en-US" sz="4000"/>
          </a:p>
          <a:p>
            <a:endParaRPr lang="zh-CN" altLang="en-US" sz="4000"/>
          </a:p>
        </p:txBody>
      </p:sp>
      <p:pic>
        <p:nvPicPr>
          <p:cNvPr id="4" name="图片 3" descr="736c44d3a9f03e6f_p450x633_x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6255" y="295910"/>
            <a:ext cx="5831205" cy="58312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390" y="1056005"/>
            <a:ext cx="10972800" cy="708660"/>
          </a:xfrm>
        </p:spPr>
        <p:txBody>
          <a:bodyPr/>
          <a:lstStyle/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思考二、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本文属于夹叙夹议的一篇评传，请画出作者评价议论的地方，思考作用？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10" y="1424940"/>
            <a:ext cx="11904980" cy="485838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4400">
                <a:solidFill>
                  <a:schemeClr val="accent4"/>
                </a:solidFill>
                <a:sym typeface="+mn-ea"/>
              </a:rPr>
              <a:t>明确：第</a:t>
            </a:r>
            <a:r>
              <a:rPr lang="en-US" altLang="zh-CN" sz="4400">
                <a:solidFill>
                  <a:schemeClr val="accent4"/>
                </a:solidFill>
                <a:sym typeface="+mn-ea"/>
              </a:rPr>
              <a:t>3</a:t>
            </a:r>
            <a:r>
              <a:rPr lang="zh-CN" altLang="en-US" sz="4400">
                <a:solidFill>
                  <a:schemeClr val="accent4"/>
                </a:solidFill>
                <a:sym typeface="+mn-ea"/>
              </a:rPr>
              <a:t>段。</a:t>
            </a:r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屈平正道直行，竭忠尽智，以事其君，谗人间之，可谓穷矣。信而见疑，忠而被谤，能无怨乎？屈平之作《离骚》，盖自怨生也。</a:t>
            </a:r>
            <a:r>
              <a:rPr lang="en-US" altLang="zh-CN" sz="3200">
                <a:solidFill>
                  <a:schemeClr val="accent4"/>
                </a:solidFill>
                <a:effectLst/>
                <a:sym typeface="+mn-ea"/>
              </a:rPr>
              <a:t>/</a:t>
            </a:r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《国风》好色而不淫，《小雅》怨诽而不乱。若《离骚》者，可谓兼之矣。上称帝喾，下道齐桓，中述汤、武，以刺世事。明道德之广崇，治乱之条贯，靡不毕见。其文约，其辞微，其志洁，其行廉。其称文小而其指极大，举类迩而见义远。</a:t>
            </a:r>
            <a:r>
              <a:rPr lang="en-US" altLang="zh-CN" sz="3200">
                <a:solidFill>
                  <a:schemeClr val="accent4"/>
                </a:solidFill>
                <a:effectLst/>
                <a:sym typeface="+mn-ea"/>
              </a:rPr>
              <a:t>/</a:t>
            </a:r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其志洁，故其称物芳；其行廉，故死而不容。自疏濯淖污泥之中，蝉蜕于浊秽，以浮游尘埃之外，不获世之滋垢，皭然泥而不滓者也。推此志也，虽与日月争光可也。</a:t>
            </a:r>
            <a:r>
              <a:rPr lang="en-US" altLang="zh-CN" sz="3200">
                <a:solidFill>
                  <a:schemeClr val="accent4"/>
                </a:solidFill>
                <a:effectLst/>
                <a:sym typeface="+mn-ea"/>
              </a:rPr>
              <a:t>/</a:t>
            </a:r>
            <a:endParaRPr lang="zh-CN" altLang="en-US" sz="3200">
              <a:solidFill>
                <a:schemeClr val="accent4"/>
              </a:solidFill>
              <a:effectLst/>
            </a:endParaRPr>
          </a:p>
          <a:p>
            <a:endParaRPr lang="zh-CN" altLang="en-US" sz="3200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887730"/>
            <a:ext cx="11283315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思考二、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本文属于夹叙夹议的一篇评传，请画出作者评价议论的地方，思考作用？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9720" y="1172210"/>
            <a:ext cx="11282680" cy="4955540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</a:endParaRPr>
          </a:p>
          <a:p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屈平正道直行，竭忠尽智，以事其君，谗人间之，可谓穷矣。信而见疑，忠而被谤，能无怨乎？ </a:t>
            </a:r>
            <a:r>
              <a:rPr lang="en-US" altLang="zh-CN" sz="3200">
                <a:solidFill>
                  <a:schemeClr val="accent4"/>
                </a:solidFill>
                <a:sym typeface="+mn-ea"/>
              </a:rPr>
              <a:t>——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表达了对屈原的同情</a:t>
            </a:r>
          </a:p>
          <a:p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明道德之广崇，治乱之条贯，靡不毕见。其文约，其辞微，其志洁，其行廉。其称文小而其指极大，举类迩而见义远。</a:t>
            </a:r>
          </a:p>
          <a:p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——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表达了对屈原文章和品行的称赞</a:t>
            </a:r>
          </a:p>
          <a:p>
            <a:r>
              <a:rPr lang="zh-CN" altLang="en-US"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推此志也，虽与日月争光可也。</a:t>
            </a:r>
            <a:r>
              <a:rPr lang="en-US" altLang="zh-CN" sz="3200">
                <a:solidFill>
                  <a:schemeClr val="accent4"/>
                </a:solidFill>
                <a:sym typeface="+mn-ea"/>
              </a:rPr>
              <a:t>——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对屈原高洁品行的赞美</a:t>
            </a:r>
          </a:p>
          <a:p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887730"/>
            <a:ext cx="11283315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思考二、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本文属于夹叙夹议的一篇评传，请画出作者评价议论的地方，思考作用？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145" y="1172210"/>
            <a:ext cx="11536680" cy="4955540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</a:endParaRPr>
          </a:p>
          <a:p>
            <a:r>
              <a:rPr lang="en-US" sz="3200">
                <a:sym typeface="+mn-ea"/>
              </a:rPr>
              <a:t>8</a:t>
            </a:r>
            <a:r>
              <a:rPr lang="zh-CN" sz="3200">
                <a:sym typeface="+mn-ea"/>
              </a:rPr>
              <a:t>段：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人君无愚智贤不肖，莫不欲求忠以自为，举贤以自佐。然亡国破家相随属，而圣君治国累世而不见者，其所谓忠者不忠，而所谓贤者不贤也。怀王以不知忠臣之分，</a:t>
            </a:r>
            <a:r>
              <a:rPr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故内惑于郑袖，外欺于张仪，疏屈平而信上官大夫、令尹子兰，兵挫地削，亡其六郡，身客死于秦，为天下笑，此不知人之祸也</a:t>
            </a:r>
            <a:r>
              <a:rPr sz="3200">
                <a:sym typeface="+mn-ea"/>
              </a:rPr>
              <a:t>。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明确：表达了对君主昏庸不明的控诉，对屈原命运的同情。结合司马迁的身世，这也是在借屈原表达自己内心的郁结和悲愤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887730"/>
            <a:ext cx="11283315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思考二、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本文属于夹叙夹议的一篇评传，请画出作者评价议论的地方，思考作用？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9720" y="1172210"/>
            <a:ext cx="11282680" cy="4955540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</a:endParaRPr>
          </a:p>
          <a:p>
            <a:r>
              <a:rPr lang="en-US" sz="3200">
                <a:sym typeface="+mn-ea"/>
              </a:rPr>
              <a:t>12</a:t>
            </a:r>
            <a:r>
              <a:rPr lang="zh-CN" altLang="en-US" sz="3200">
                <a:sym typeface="+mn-ea"/>
              </a:rPr>
              <a:t>段：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太史公曰：“余读《离骚》、《天问》、《招魂》、《哀郢》，悲其志。</a:t>
            </a:r>
            <a:r>
              <a:rPr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适长沙，过屈原所自沉渊，未尝不垂涕，想见其为人。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及见贾生吊之，又怪屈原以彼其材游诸侯</a:t>
            </a:r>
            <a:r>
              <a:rPr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，何国不容，而自令若是！</a:t>
            </a:r>
            <a:r>
              <a:rPr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读《鵩鸟赋》，同死生，轻去就，</a:t>
            </a:r>
            <a:r>
              <a:rPr sz="3200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又爽然自失矣。”</a:t>
            </a: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明确：表达了作者对屈原人格的敬佩和际遇的同情，也表达了深深慨叹之情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887730"/>
            <a:ext cx="5187950" cy="486473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讨论一：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“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良臣择主而侍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”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，你如何看待屈原自沉汨罗江而没有投身他国的做法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？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三分钟讨论，小组发言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pic>
        <p:nvPicPr>
          <p:cNvPr id="4" name="图片 3" descr="1-150620230J7-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035" y="601980"/>
            <a:ext cx="6365875" cy="55257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085" y="887730"/>
            <a:ext cx="11283315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写法鉴赏一：本文叙述笔法宏大而精微，请具体解读这种手法如何体现的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？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9720" y="1750695"/>
            <a:ext cx="6516370" cy="4377055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chemeClr val="accent4"/>
                </a:solidFill>
                <a:effectLst/>
                <a:sym typeface="+mn-ea"/>
              </a:rPr>
              <a:t>明确：</a:t>
            </a:r>
            <a:r>
              <a:rPr lang="zh-CN" altLang="en-US" sz="3600">
                <a:solidFill>
                  <a:schemeClr val="accent4"/>
                </a:solidFill>
                <a:effectLst/>
                <a:sym typeface="+mn-ea"/>
              </a:rPr>
              <a:t>作者把屈原的命运放在战国的大背景下进行叙述，讲述楚国与秦国的战争，背景宏大，笔法简练。又有屈原在江畔与渔夫的对话细节描写，笔法细腻，动人</a:t>
            </a:r>
          </a:p>
        </p:txBody>
      </p:sp>
      <p:pic>
        <p:nvPicPr>
          <p:cNvPr id="4" name="图片 3" descr="24821974_160052898038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1590" y="1163320"/>
            <a:ext cx="3415030" cy="51200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265" y="2585085"/>
            <a:ext cx="4451985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课堂活动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——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辩论会</a:t>
            </a:r>
            <a:b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</a:b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正方：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屈原投江是对的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反方：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屈原投江是错了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endParaRPr lang="zh-CN" altLang="en-US"/>
          </a:p>
        </p:txBody>
      </p:sp>
      <p:pic>
        <p:nvPicPr>
          <p:cNvPr id="6" name="图片 5" descr="1495952738983942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5140" y="1395730"/>
            <a:ext cx="6097270" cy="381063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77875"/>
            <a:ext cx="10972800" cy="693420"/>
          </a:xfrm>
        </p:spPr>
        <p:txBody>
          <a:bodyPr/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司马迁名言名句</a:t>
            </a:r>
            <a:r>
              <a:rPr lang="zh-CN" altLang="en-US" b="1"/>
              <a:t/>
            </a:r>
            <a:br>
              <a:rPr lang="zh-CN" altLang="en-US" b="1"/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235" y="777875"/>
            <a:ext cx="11226165" cy="5349875"/>
          </a:xfrm>
        </p:spPr>
        <p:txBody>
          <a:bodyPr/>
          <a:lstStyle/>
          <a:p>
            <a:r>
              <a:rPr lang="zh-CN" altLang="en-US" sz="3200" b="1"/>
              <a:t>1、一死一生，乃知交情。一贫一富，乃知交态。一贵一贱，交情乃见。</a:t>
            </a:r>
          </a:p>
          <a:p>
            <a:r>
              <a:rPr lang="zh-CN" altLang="en-US" sz="3200" b="1"/>
              <a:t>2、好学深思，心知其意。</a:t>
            </a:r>
          </a:p>
          <a:p>
            <a:r>
              <a:rPr lang="zh-CN" altLang="en-US" sz="3200" b="1"/>
              <a:t>3、君子拙于不知己，而信于知己。</a:t>
            </a:r>
          </a:p>
          <a:p>
            <a:r>
              <a:rPr lang="zh-CN" altLang="en-US" sz="3200" b="1"/>
              <a:t>4、君子用人如器，各取所长。</a:t>
            </a:r>
          </a:p>
          <a:p>
            <a:r>
              <a:rPr lang="zh-CN" altLang="en-US" sz="3200" b="1"/>
              <a:t>5、人固有一死，或重于泰山，或轻于鸿毛。</a:t>
            </a:r>
          </a:p>
          <a:p>
            <a:r>
              <a:rPr lang="zh-CN" altLang="en-US" sz="3200" b="1"/>
              <a:t>6、本富为上，末富次之，姦富为下。</a:t>
            </a:r>
          </a:p>
          <a:p>
            <a:r>
              <a:rPr lang="zh-CN" altLang="en-US" sz="3200" b="1"/>
              <a:t>7、得人者兴，失人者崩。</a:t>
            </a:r>
          </a:p>
          <a:p>
            <a:r>
              <a:rPr lang="zh-CN" altLang="en-US" sz="3200" b="1"/>
              <a:t>8、不识其人视其友。</a:t>
            </a:r>
          </a:p>
          <a:p>
            <a:r>
              <a:rPr lang="zh-CN" altLang="en-US" sz="3200" b="1"/>
              <a:t>9、悲莫痛于伤心，行莫丑于辱先，垢莫大于宫刑。　　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1965" y="179705"/>
            <a:ext cx="10972800" cy="863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《史记》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3495" y="861695"/>
            <a:ext cx="7905115" cy="5011420"/>
          </a:xfrm>
        </p:spPr>
        <p:txBody>
          <a:bodyPr/>
          <a:lstStyle/>
          <a:p>
            <a:r>
              <a:rPr lang="zh-CN" altLang="en-US" sz="3600"/>
              <a:t>汉司马迁撰。原名《太史公书》，是中国第一部通史。共一百三十篇，包括本纪十二篇，表十篇，书八篇，世家三十篇，列传七十篇（其中《武帝纪》《三王世家》《龟策列传》《日者列传》等篇为西汉元成间由博士褚少孙所补撰）。记载了中国远古到汉武帝时的历史。《史记》是二十四史中记载年代最长（约三千年）的一部。</a:t>
            </a:r>
          </a:p>
        </p:txBody>
      </p:sp>
      <p:pic>
        <p:nvPicPr>
          <p:cNvPr id="5" name="图片 4" descr="0017029548480169_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7415" y="332105"/>
            <a:ext cx="3154680" cy="57130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司马迁名言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10、信而见疑，忠而被谤。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11、酒极则乱，乐极生悲。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12、貌言华也，至言实也，苦言药也，甘言疾也。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13、勇怯势也，强弱形也，审矣，何足怪乎。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14、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法令者，治之具，而非制治清浊之源也。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15、反听之谓聪，内视之谓明，自胜之谓强。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16、道高益安，势高益危。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17、泰山不让土壤，故能成其大；河海不择细流，故能就其深　　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原文翻译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lt"/>
                <a:ea typeface="+mn-ea"/>
                <a:cs typeface="+mn-cs"/>
                <a:sym typeface="+mn-ea"/>
              </a:rPr>
              <a:t>（节选自《史记》）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70000"/>
            <a:ext cx="10972800" cy="4857750"/>
          </a:xfrm>
        </p:spPr>
        <p:txBody>
          <a:bodyPr/>
          <a:lstStyle/>
          <a:p>
            <a:r>
              <a:rPr lang="en-US" altLang="zh-CN" sz="3200"/>
              <a:t>1.</a:t>
            </a:r>
            <a:r>
              <a:rPr lang="zh-CN" altLang="en-US" sz="3200"/>
              <a:t>屈原者，名平，楚之同姓也。为楚怀王左徒。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博</a:t>
            </a:r>
            <a:r>
              <a:rPr lang="zh-CN" altLang="en-US" sz="3200"/>
              <a:t>闻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强</a:t>
            </a:r>
            <a:r>
              <a:rPr lang="zh-CN" altLang="en-US" sz="3200"/>
              <a:t>志，明于治乱，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娴于</a:t>
            </a:r>
            <a:r>
              <a:rPr lang="zh-CN" altLang="en-US" sz="3200"/>
              <a:t>辞令。入则与王图议国事，以出号令；出则接遇宾客，应对诸侯。王甚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</a:t>
            </a:r>
            <a:r>
              <a:rPr lang="zh-CN" altLang="en-US" sz="3200"/>
              <a:t>之。</a:t>
            </a:r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译文：</a:t>
            </a:r>
            <a:r>
              <a:rPr lang="zh-CN" altLang="en-US"/>
              <a:t>屈原名平，与楚国的王族同姓。他曾担任楚怀王的左徒。见闻广博，记忆力很强，通晓治理国家的道理，熟悉外交应对辞令。对内与怀王谋划商议国事，发号施令；对外接待宾客，应酬诸侯。怀王很信任他。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0540" y="448945"/>
            <a:ext cx="10972800" cy="66548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815" y="704850"/>
            <a:ext cx="11537950" cy="5196205"/>
          </a:xfrm>
        </p:spPr>
        <p:txBody>
          <a:bodyPr/>
          <a:lstStyle/>
          <a:p>
            <a:r>
              <a:rPr lang="en-US" altLang="zh-CN" sz="3200">
                <a:sym typeface="+mn-ea"/>
              </a:rPr>
              <a:t>2.</a:t>
            </a:r>
            <a:r>
              <a:rPr lang="zh-CN" altLang="en-US" sz="3200">
                <a:sym typeface="+mn-ea"/>
              </a:rPr>
              <a:t>上官大夫与之同列，争宠而心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害</a:t>
            </a:r>
            <a:r>
              <a:rPr lang="zh-CN" altLang="en-US" sz="3200">
                <a:sym typeface="+mn-ea"/>
              </a:rPr>
              <a:t>其能。怀王使屈原造为宪令，屈平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属</a:t>
            </a:r>
            <a:r>
              <a:rPr lang="zh-CN" altLang="en-US" sz="3200">
                <a:sym typeface="+mn-ea"/>
              </a:rPr>
              <a:t>草稿未定。上官大夫见而欲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夺</a:t>
            </a:r>
            <a:r>
              <a:rPr lang="zh-CN" altLang="en-US" sz="3200">
                <a:sym typeface="+mn-ea"/>
              </a:rPr>
              <a:t>之，屈平不与，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</a:t>
            </a:r>
            <a:r>
              <a:rPr lang="zh-CN" altLang="en-US" sz="3200">
                <a:sym typeface="+mn-ea"/>
              </a:rPr>
              <a:t>谗之曰：“王使屈平为令，众莫不知。每一令出，平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伐</a:t>
            </a:r>
            <a:r>
              <a:rPr lang="zh-CN" altLang="en-US" sz="3200">
                <a:sym typeface="+mn-ea"/>
              </a:rPr>
              <a:t>其功，曰以为‘非我莫能为也。’”王怒而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疏</a:t>
            </a:r>
            <a:r>
              <a:rPr lang="zh-CN" altLang="en-US" sz="3200">
                <a:sym typeface="+mn-ea"/>
              </a:rPr>
              <a:t>屈平。</a:t>
            </a:r>
          </a:p>
          <a:p>
            <a:r>
              <a:rPr lang="en-US" altLang="zh-CN" sz="3200">
                <a:sym typeface="+mn-ea"/>
              </a:rPr>
              <a:t>3.</a:t>
            </a:r>
            <a:r>
              <a:rPr lang="zh-CN" altLang="en-US" sz="3200">
                <a:sym typeface="+mn-ea"/>
              </a:rPr>
              <a:t>屈平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疾</a:t>
            </a:r>
            <a:r>
              <a:rPr lang="zh-CN" altLang="en-US" sz="3200">
                <a:sym typeface="+mn-ea"/>
              </a:rPr>
              <a:t>王听之不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聪</a:t>
            </a:r>
            <a:r>
              <a:rPr lang="zh-CN" altLang="en-US" sz="3200">
                <a:sym typeface="+mn-ea"/>
              </a:rPr>
              <a:t>也，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谗谄之</a:t>
            </a:r>
            <a:r>
              <a:rPr lang="zh-CN" altLang="en-US" sz="3200">
                <a:sym typeface="+mn-ea"/>
              </a:rPr>
              <a:t>蔽明也，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邪曲</a:t>
            </a:r>
            <a:r>
              <a:rPr lang="zh-CN" altLang="en-US" sz="3200">
                <a:sym typeface="+mn-ea"/>
              </a:rPr>
              <a:t>之害公也，方正之不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容</a:t>
            </a:r>
            <a:r>
              <a:rPr lang="zh-CN" altLang="en-US" sz="3200">
                <a:sym typeface="+mn-ea"/>
              </a:rPr>
              <a:t>也，故忧愁幽思而作《离骚》。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0540" y="448945"/>
            <a:ext cx="10972800" cy="66548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815" y="704850"/>
            <a:ext cx="11537950" cy="519620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3200">
                <a:sym typeface="+mn-ea"/>
              </a:rPr>
              <a:t>上官大夫和他同在朝列，想争得怀王的宠幸，心里嫉妒屈原的才能。怀王让屈原制订法令，屈原起草尚未定稿，上官大夫见了就想强行更改它（想邀功），屈原不赞同，他就在怀王面前谗毁屈原说：“大王叫屈原制订法令，大家没有不知道的，每一项法令发出，屈原就夸耀自己的功劳说：除了我，没有人能做的。”怀王很生气，就疏远了屈原。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屈原痛心怀王惑于小人之言，不能明辨是非，小人混淆黑白，使怀王看不明白，邪恶的小人妨碍国家，端方正直的君子则不为朝廷所容，所以忧愁苦闷，写下了《离骚》。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92430"/>
            <a:ext cx="10972800" cy="721995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390" y="917575"/>
            <a:ext cx="11722100" cy="5210175"/>
          </a:xfrm>
        </p:spPr>
        <p:txBody>
          <a:bodyPr/>
          <a:lstStyle/>
          <a:p>
            <a:r>
              <a:rPr lang="en-US" altLang="zh-CN" sz="3200">
                <a:solidFill>
                  <a:schemeClr val="accent4"/>
                </a:solidFill>
                <a:sym typeface="+mn-ea"/>
              </a:rPr>
              <a:t>   3.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“离骚”者，犹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离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忧也。夫天者，人之始也；父母者，人之本也。人穷则反本，故劳苦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倦极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，未尝不呼天也；疾痛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惨怛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，未尝不呼父母也。屈平正道直行，竭忠尽智，以事其君，谗人间之，可谓穷矣。信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而见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疑，忠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而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被谤，能无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怨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乎？屈平之作《离骚》，盖自怨生也。《国风》好色而不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淫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，《小雅》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怨诽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而不乱。若《离骚》者，可谓兼之矣。上称帝喾，下道齐桓，中述汤、武，以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刺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世事。明道德之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广崇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，治乱之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条贯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靡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不毕见。其文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约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，其辞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微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，其志洁，其行廉。其称文小而其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指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极大，举类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迩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而见义远。其志洁，故其称物芳；其行廉，故死而不容。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自疏濯淖污泥之中，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蝉蜕于浊秽，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以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浮游尘埃之外，不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获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世之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滋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垢，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皭然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泥而不滓者也。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推</a:t>
            </a:r>
            <a:r>
              <a:rPr lang="zh-CN" altLang="en-US" sz="3200">
                <a:solidFill>
                  <a:schemeClr val="accent4"/>
                </a:solidFill>
                <a:sym typeface="+mn-ea"/>
              </a:rPr>
              <a:t>此志也，虽与日月争光可也。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905" y="349250"/>
            <a:ext cx="10972800" cy="736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15" y="349250"/>
            <a:ext cx="11903710" cy="5365115"/>
          </a:xfrm>
        </p:spPr>
        <p:txBody>
          <a:bodyPr/>
          <a:lstStyle/>
          <a:p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译文：</a:t>
            </a:r>
            <a:r>
              <a:rPr lang="zh-CN" altLang="en-US" sz="2400">
                <a:solidFill>
                  <a:schemeClr val="accent4"/>
                </a:solidFill>
                <a:effectLst/>
                <a:sym typeface="+mn-ea"/>
              </a:rPr>
              <a:t>“离骚”，就是遭到忧愁的意思。天是人类的原始，父母是人的根本。人处于困境就会追念本源，所以到了极其劳苦疲倦的时候，没有不叫天的；遇到病痛或忧伤的时候，没有不叫父母的。屈原行为正直，竭尽自己的忠诚和智慧来辅助君主，谗邪的小人来离间他，可以说到了困境了。诚信却被怀疑，忠实却被诽谤，能够没有怨恨吗？屈原之所以写《离骚》，其原因大概是从怨愤引起的。《国风》虽然多写男女爱情，但不过分而失当。《小雅》虽然多讥讽指责，但并不宣扬作乱。像《离骚》，可以说是兼有二者的特点了。它对远古上溯到帝喾，近世称述齐桓公，中古称述商汤和周武王，用来讽刺当时的政事。阐明道德的广阔崇高，国家治乱兴亡的道理，无不完全表现出来。他的文笔简约，词意精微，他的志趣高洁，行为廉正。就其文字描写来看，不过寻常事物，但它的旨趣是极大的（因为关系到国家的治乱），举的是近事，而表达的意思却十分深远。由于志趣高洁，所以文章中称述的事物也是透散着芬芳的，由于行为廉正，所以到死也不为奸邪势力所容。他独自远离污泥浊水之中，像蝉脱壳一样摆脱浊秽，浮游在尘世之外，不受浊世的玷辱，保持皎洁的品质，出污泥而不染。可以推断，屈原的志向，即使和日月争辉，也是可以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736600"/>
          </a:xfrm>
        </p:spPr>
        <p:txBody>
          <a:bodyPr/>
          <a:lstStyle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原文翻译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/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10" y="533400"/>
            <a:ext cx="11693525" cy="5294630"/>
          </a:xfrm>
        </p:spPr>
        <p:txBody>
          <a:bodyPr/>
          <a:lstStyle/>
          <a:p>
            <a:pPr marL="0" indent="0">
              <a:buNone/>
            </a:pPr>
            <a:endParaRPr lang="zh-CN" altLang="en-US" sz="3200">
              <a:solidFill>
                <a:schemeClr val="accent4"/>
              </a:solidFill>
              <a:sym typeface="+mn-ea"/>
            </a:endParaRPr>
          </a:p>
          <a:p>
            <a:r>
              <a:rPr lang="zh-CN" altLang="en-US">
                <a:solidFill>
                  <a:schemeClr val="accent4"/>
                </a:solidFill>
                <a:sym typeface="+mn-ea"/>
              </a:rPr>
              <a:t>屈原既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绌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。其后秦欲伐齐，齐与楚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从亲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，惠王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患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之。乃令张仪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佯去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秦，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厚币委质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事楚，曰：“秦甚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憎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齐，齐与楚从亲，楚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诚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能绝齐，秦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愿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献商、於之地六百里。”楚怀王贪而信张仪，遂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绝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齐，使使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如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秦受地。张仪诈之曰：“仪与王约六里，不闻六百里。”楚使怒去，归告怀王。怀王怒，大兴师伐秦。秦发兵击之，大破楚师于丹、淅，斩首八万，虏楚将屈匄，遂取楚之汉中地。怀王乃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悉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发国中兵，以深入击秦，战于蓝田。魏闻之，袭楚至邓。楚兵惧，自秦归。而齐竟怒，不救楚，楚大困。明年，秦割汉中地与楚以和。楚王曰：“不愿得地，愿得张仪而甘心焉。”张仪闻，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乃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曰：“以一仪而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当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汉中地，臣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请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往如楚。”如楚，又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因厚币用事者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臣靳尚，而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设诡辩</a:t>
            </a:r>
            <a:r>
              <a:rPr lang="zh-CN" altLang="en-US">
                <a:solidFill>
                  <a:schemeClr val="accent4"/>
                </a:solidFill>
                <a:sym typeface="+mn-ea"/>
              </a:rPr>
              <a:t>于怀王之宠姬郑袖。怀王竟听郑袖，复释去张仪。是时屈原既疏，不复在位，使于齐，顾反，谏怀王曰：“何不杀张仪？”怀王悔，追张仪，不及。</a:t>
            </a:r>
            <a:endParaRPr lang="zh-CN" altLang="en-US" sz="3200">
              <a:solidFill>
                <a:schemeClr val="accent4"/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4224</Words>
  <Application>Microsoft Office PowerPoint</Application>
  <PresentationFormat>自定义</PresentationFormat>
  <Paragraphs>97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城市剪影</vt:lpstr>
      <vt:lpstr>屈原列传 《史记》</vt:lpstr>
      <vt:lpstr> 目标 一.积累文言词汇，疏通文意 二.了解屈原生平 </vt:lpstr>
      <vt:lpstr>《史记》</vt:lpstr>
      <vt:lpstr>原文翻译（节选自《史记》）</vt:lpstr>
      <vt:lpstr>原文翻译  </vt:lpstr>
      <vt:lpstr>原文翻译  </vt:lpstr>
      <vt:lpstr> 原文翻译 </vt:lpstr>
      <vt:lpstr> 原文翻译 </vt:lpstr>
      <vt:lpstr> 原文翻译 </vt:lpstr>
      <vt:lpstr> 原文翻译 </vt:lpstr>
      <vt:lpstr> 原文翻译 </vt:lpstr>
      <vt:lpstr> 原文翻译 </vt:lpstr>
      <vt:lpstr>原文翻译（节选自《史记》）</vt:lpstr>
      <vt:lpstr>原文翻译（节选自《庄子·逍遥游》</vt:lpstr>
      <vt:lpstr>原文翻译（节选自《史记》）</vt:lpstr>
      <vt:lpstr>原文翻译（节选自《史记》</vt:lpstr>
      <vt:lpstr>原文翻译（节选自《史记》）</vt:lpstr>
      <vt:lpstr>原文翻译（节选自《史记》）</vt:lpstr>
      <vt:lpstr>屈原列传</vt:lpstr>
      <vt:lpstr>教学目标</vt:lpstr>
      <vt:lpstr>思考一 ： 梳理文章内容</vt:lpstr>
      <vt:lpstr>思考二、本文属于夹叙夹议的一篇评传，请画出作者评价议论的地方，思考作用？  </vt:lpstr>
      <vt:lpstr>思考二、本文属于夹叙夹议的一篇评传，请画出作者评价议论的地方，思考作用？ </vt:lpstr>
      <vt:lpstr>思考二、本文属于夹叙夹议的一篇评传，请画出作者评价议论的地方，思考作用？ </vt:lpstr>
      <vt:lpstr>思考二、本文属于夹叙夹议的一篇评传，请画出作者评价议论的地方，思考作用？ </vt:lpstr>
      <vt:lpstr>讨论一：“良臣择主而侍”，你如何看待屈原自沉汨罗江而没有投身他国的做法？ 三分钟讨论，小组发言   </vt:lpstr>
      <vt:lpstr>写法鉴赏一：本文叙述笔法宏大而精微，请具体解读这种手法如何体现的？ </vt:lpstr>
      <vt:lpstr> 课堂活动——辩论会 正方： 屈原投江是对的 反方： 屈原投江是错了 </vt:lpstr>
      <vt:lpstr>司马迁名言名句  </vt:lpstr>
      <vt:lpstr>司马迁名言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屈原列传 《史记》</dc:title>
  <dc:creator>rbm.xkw.com</dc:creator>
  <cp:lastModifiedBy>hj</cp:lastModifiedBy>
  <cp:revision>2</cp:revision>
  <cp:lastPrinted>2020-11-17T18:43:56Z</cp:lastPrinted>
  <dcterms:created xsi:type="dcterms:W3CDTF">2020-11-17T18:43:56Z</dcterms:created>
  <dcterms:modified xsi:type="dcterms:W3CDTF">2020-12-16T05:22:04Z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