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sldIdLst>
    <p:sldId id="256" r:id="rId3"/>
    <p:sldId id="311" r:id="rId4"/>
    <p:sldId id="312" r:id="rId5"/>
    <p:sldId id="313" r:id="rId6"/>
    <p:sldId id="360" r:id="rId7"/>
    <p:sldId id="361" r:id="rId8"/>
    <p:sldId id="363" r:id="rId9"/>
    <p:sldId id="364" r:id="rId10"/>
    <p:sldId id="365" r:id="rId11"/>
    <p:sldId id="366" r:id="rId12"/>
    <p:sldId id="398" r:id="rId13"/>
    <p:sldId id="397" r:id="rId14"/>
    <p:sldId id="276" r:id="rId15"/>
    <p:sldId id="399" r:id="rId16"/>
    <p:sldId id="400" r:id="rId17"/>
    <p:sldId id="401" r:id="rId18"/>
    <p:sldId id="402" r:id="rId19"/>
    <p:sldId id="303" r:id="rId20"/>
    <p:sldId id="304" r:id="rId21"/>
    <p:sldId id="277" r:id="rId22"/>
    <p:sldId id="305" r:id="rId23"/>
    <p:sldId id="307" r:id="rId24"/>
    <p:sldId id="409" r:id="rId25"/>
    <p:sldId id="306" r:id="rId26"/>
    <p:sldId id="308" r:id="rId27"/>
    <p:sldId id="310" r:id="rId28"/>
    <p:sldId id="309" r:id="rId29"/>
    <p:sldId id="299" r:id="rId30"/>
    <p:sldId id="279" r:id="rId31"/>
    <p:sldId id="406" r:id="rId32"/>
    <p:sldId id="407" r:id="rId33"/>
    <p:sldId id="408" r:id="rId34"/>
    <p:sldId id="300" r:id="rId35"/>
    <p:sldId id="329" r:id="rId36"/>
    <p:sldId id="341" r:id="rId37"/>
    <p:sldId id="342" r:id="rId38"/>
    <p:sldId id="343" r:id="rId39"/>
    <p:sldId id="344" r:id="rId40"/>
    <p:sldId id="345" r:id="rId41"/>
    <p:sldId id="353" r:id="rId43"/>
    <p:sldId id="404" r:id="rId44"/>
    <p:sldId id="405" r:id="rId45"/>
    <p:sldId id="328" r:id="rId46"/>
    <p:sldId id="315" r:id="rId47"/>
    <p:sldId id="317" r:id="rId48"/>
    <p:sldId id="320" r:id="rId49"/>
    <p:sldId id="318" r:id="rId50"/>
    <p:sldId id="316" r:id="rId5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FF"/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023"/>
  </p:normalViewPr>
  <p:slideViewPr>
    <p:cSldViewPr snapToObjects="1" showGuides="1">
      <p:cViewPr varScale="1">
        <p:scale>
          <a:sx n="95" d="100"/>
          <a:sy n="95" d="100"/>
        </p:scale>
        <p:origin x="1254" y="96"/>
      </p:cViewPr>
      <p:guideLst>
        <p:guide orient="horz" pos="2300"/>
        <p:guide pos="27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0" y="2463800"/>
            <a:ext cx="9144000" cy="2011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/>
          <p:nvPr/>
        </p:nvSpPr>
        <p:spPr>
          <a:xfrm>
            <a:off x="417512" y="514350"/>
            <a:ext cx="8748713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4000" b="1" dirty="0" smtClean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</a:t>
            </a:r>
            <a:endParaRPr lang="zh-CN" altLang="en-US" sz="4000" b="1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7200" b="1" dirty="0" smtClean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endParaRPr lang="en-US" altLang="zh-CN" sz="7200" b="1" dirty="0" smtClean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7200" b="1" dirty="0" smtClean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中考</a:t>
            </a:r>
            <a:r>
              <a:rPr lang="zh-CN" altLang="en-US" sz="72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作文</a:t>
            </a:r>
            <a:r>
              <a:rPr lang="zh-CN" altLang="en-US" sz="7200" b="1" dirty="0" smtClean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应试技法</a:t>
            </a:r>
            <a:endParaRPr lang="zh-CN" altLang="en-US" sz="7200" b="1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" name="TextBox 3"/>
          <p:cNvSpPr txBox="1"/>
          <p:nvPr/>
        </p:nvSpPr>
        <p:spPr>
          <a:xfrm>
            <a:off x="-108520" y="-3810"/>
            <a:ext cx="42497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800" i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作文技法之</a:t>
            </a:r>
            <a:endParaRPr lang="zh-CN" altLang="en-US" sz="2800" i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33930" y="4399280"/>
            <a:ext cx="4879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主讲人：库车三中  余淑珊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ldLvl="0"/>
      <p:bldP spid="3075" grpId="1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IMG_20200513_1712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85" y="26670"/>
            <a:ext cx="9102725" cy="6727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IMG_20200514_1046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5" y="16510"/>
            <a:ext cx="8985250" cy="6513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IMG_20200514_1047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8415" y="-31750"/>
            <a:ext cx="9107805" cy="6924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/>
          </p:cNvSpPr>
          <p:nvPr/>
        </p:nvSpPr>
        <p:spPr>
          <a:xfrm>
            <a:off x="757238" y="549275"/>
            <a:ext cx="7523162" cy="34766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endParaRPr lang="en-US" altLang="x-none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5" name="WordArt 3"/>
          <p:cNvSpPr/>
          <p:nvPr/>
        </p:nvSpPr>
        <p:spPr>
          <a:xfrm>
            <a:off x="252413" y="185420"/>
            <a:ext cx="1371600" cy="47625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 fontScale="85000" lnSpcReduction="20000"/>
          </a:bodyPr>
          <a:lstStyle/>
          <a:p>
            <a:pPr algn="ctr"/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0" name="Text Box 4"/>
          <p:cNvSpPr txBox="1"/>
          <p:nvPr/>
        </p:nvSpPr>
        <p:spPr>
          <a:xfrm>
            <a:off x="252730" y="185420"/>
            <a:ext cx="3975735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x-none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一、第一眼</a:t>
            </a:r>
            <a:r>
              <a:rPr lang="en-US" altLang="x-none" sz="40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看整体</a:t>
            </a:r>
            <a:endParaRPr lang="en-US" altLang="x-none" sz="4000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0195" y="901065"/>
            <a:ext cx="3130550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</a:rPr>
              <a:t>1.书写认真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 algn="ctr"/>
            <a:r>
              <a:rPr lang="zh-CN" altLang="en-US" sz="6600" b="1" dirty="0">
                <a:solidFill>
                  <a:srgbClr val="FF0000"/>
                </a:solidFill>
              </a:rPr>
              <a:t>     </a:t>
            </a:r>
            <a:endParaRPr lang="zh-CN" altLang="en-US" sz="6600" b="1" dirty="0">
              <a:solidFill>
                <a:srgbClr val="00B050"/>
              </a:solidFill>
            </a:endParaRPr>
          </a:p>
          <a:p>
            <a:pPr algn="ctr"/>
            <a:r>
              <a:rPr lang="zh-CN" altLang="en-US" sz="6600" b="1" dirty="0">
                <a:solidFill>
                  <a:srgbClr val="FF0000"/>
                </a:solidFill>
              </a:rPr>
              <a:t>          </a:t>
            </a:r>
            <a:r>
              <a:rPr lang="zh-CN" altLang="en-US" sz="6600" b="1" dirty="0">
                <a:solidFill>
                  <a:srgbClr val="002060"/>
                </a:solidFill>
              </a:rPr>
              <a:t> </a:t>
            </a:r>
            <a:endParaRPr lang="zh-CN" altLang="en-US" sz="6600" b="1" dirty="0">
              <a:solidFill>
                <a:srgbClr val="00206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2730" y="2014220"/>
            <a:ext cx="847344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/>
              <a:t>       </a:t>
            </a:r>
            <a:r>
              <a:rPr lang="zh-CN" altLang="en-US" sz="4000" b="1" dirty="0"/>
              <a:t>字体工整，不草不连；</a:t>
            </a:r>
            <a:endParaRPr lang="zh-CN" altLang="en-US" sz="4000" b="1" dirty="0"/>
          </a:p>
          <a:p>
            <a:r>
              <a:rPr lang="zh-CN" altLang="en-US" sz="4000" b="1" dirty="0"/>
              <a:t>       笔迹清晰，黑白分明；</a:t>
            </a:r>
            <a:endParaRPr lang="zh-CN" altLang="en-US" sz="4000" b="1" dirty="0"/>
          </a:p>
          <a:p>
            <a:r>
              <a:rPr lang="zh-CN" altLang="en-US" sz="4000" b="1" dirty="0"/>
              <a:t>       字在格内，大小适中；</a:t>
            </a:r>
            <a:endParaRPr lang="zh-CN" altLang="en-US" sz="4000" b="1" dirty="0"/>
          </a:p>
          <a:p>
            <a:r>
              <a:rPr lang="zh-CN" altLang="en-US" sz="4000" b="1" dirty="0"/>
              <a:t>       卷面清洁，不涂不抹；</a:t>
            </a:r>
            <a:endParaRPr lang="zh-CN" altLang="en-US" sz="4000" b="1" dirty="0"/>
          </a:p>
          <a:p>
            <a:r>
              <a:rPr lang="zh-CN" altLang="en-US" sz="4000" b="1" dirty="0"/>
              <a:t>       字数要求是</a:t>
            </a:r>
            <a:r>
              <a:rPr lang="zh-CN" altLang="en-US" sz="4000" b="1" dirty="0">
                <a:solidFill>
                  <a:srgbClr val="C00000"/>
                </a:solidFill>
              </a:rPr>
              <a:t>650</a:t>
            </a:r>
            <a:r>
              <a:rPr lang="zh-CN" altLang="en-US" sz="4000" b="1" dirty="0"/>
              <a:t>字左右,我们完成到</a:t>
            </a:r>
            <a:r>
              <a:rPr lang="zh-CN" altLang="en-US" sz="4000" b="1" dirty="0">
                <a:solidFill>
                  <a:srgbClr val="FF0000"/>
                </a:solidFill>
              </a:rPr>
              <a:t>800</a:t>
            </a:r>
            <a:r>
              <a:rPr lang="zh-CN" altLang="en-US" sz="4000" b="1" dirty="0"/>
              <a:t>字占卷面</a:t>
            </a:r>
            <a:r>
              <a:rPr lang="zh-CN" altLang="en-US" sz="4000" b="1" dirty="0">
                <a:solidFill>
                  <a:srgbClr val="FF0000"/>
                </a:solidFill>
              </a:rPr>
              <a:t>95%</a:t>
            </a:r>
            <a:r>
              <a:rPr lang="zh-CN" altLang="en-US" sz="4000" b="1" dirty="0"/>
              <a:t>就很好。</a:t>
            </a:r>
            <a:endParaRPr lang="zh-CN" altLang="en-US" sz="4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IMG_20200514_1059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" y="0"/>
            <a:ext cx="9092565" cy="6823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IMG_20200514_1058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05" y="-1905"/>
            <a:ext cx="9040495" cy="6748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IMG_20200514_1048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" y="99060"/>
            <a:ext cx="9016365" cy="6659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IMG_20200514_1049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-16510"/>
            <a:ext cx="9317990" cy="6828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1495" y="144145"/>
            <a:ext cx="35433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/>
            <a:r>
              <a:rPr lang="en-US" altLang="x-none">
                <a:solidFill>
                  <a:schemeClr val="tx1"/>
                </a:solidFill>
                <a:sym typeface="+mn-ea"/>
              </a:rPr>
              <a:t>一、第一眼</a:t>
            </a:r>
            <a:r>
              <a:rPr lang="en-US" altLang="x-none" b="1">
                <a:solidFill>
                  <a:srgbClr val="002060"/>
                </a:solidFill>
                <a:sym typeface="+mn-ea"/>
              </a:rPr>
              <a:t>看整体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9512" y="836712"/>
            <a:ext cx="905002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sym typeface="+mn-ea"/>
              </a:rPr>
              <a:t>2.布局合理</a:t>
            </a:r>
            <a:endParaRPr lang="zh-CN" altLang="en-US" sz="4400" b="1" dirty="0">
              <a:solidFill>
                <a:srgbClr val="FF0000"/>
              </a:solidFill>
              <a:sym typeface="+mn-ea"/>
            </a:endParaRPr>
          </a:p>
          <a:p>
            <a:endParaRPr lang="zh-CN" altLang="en-US" sz="4400" b="1" dirty="0">
              <a:solidFill>
                <a:schemeClr val="accent5">
                  <a:lumMod val="10000"/>
                </a:schemeClr>
              </a:solidFill>
              <a:sym typeface="+mn-ea"/>
            </a:endParaRPr>
          </a:p>
          <a:p>
            <a:r>
              <a:rPr lang="zh-CN" altLang="en-US" sz="4400" b="1" dirty="0">
                <a:solidFill>
                  <a:srgbClr val="00B050"/>
                </a:solidFill>
                <a:sym typeface="+mn-ea"/>
              </a:rPr>
              <a:t>    </a:t>
            </a:r>
            <a:r>
              <a:rPr lang="zh-CN" altLang="en-US" sz="4400" b="1" dirty="0">
                <a:solidFill>
                  <a:srgbClr val="FF0000"/>
                </a:solidFill>
                <a:sym typeface="+mn-ea"/>
              </a:rPr>
              <a:t>开头结尾</a:t>
            </a:r>
            <a:r>
              <a:rPr lang="zh-CN" altLang="en-US" sz="4400" b="1" dirty="0">
                <a:solidFill>
                  <a:schemeClr val="accent4">
                    <a:lumMod val="95000"/>
                    <a:lumOff val="5000"/>
                  </a:schemeClr>
                </a:solidFill>
                <a:sym typeface="+mn-ea"/>
              </a:rPr>
              <a:t>段字数均应控制在</a:t>
            </a:r>
            <a:r>
              <a:rPr lang="en-US" altLang="zh-CN" sz="4400" b="1" dirty="0">
                <a:solidFill>
                  <a:srgbClr val="FF0000"/>
                </a:solidFill>
                <a:sym typeface="+mn-ea"/>
              </a:rPr>
              <a:t>100—15</a:t>
            </a:r>
            <a:r>
              <a:rPr lang="zh-CN" altLang="en-US" sz="4400" b="1" dirty="0">
                <a:solidFill>
                  <a:srgbClr val="FF0000"/>
                </a:solidFill>
                <a:sym typeface="+mn-ea"/>
              </a:rPr>
              <a:t>0</a:t>
            </a:r>
            <a:r>
              <a:rPr lang="zh-CN" altLang="en-US" sz="4400" b="1" dirty="0">
                <a:solidFill>
                  <a:schemeClr val="accent4">
                    <a:lumMod val="95000"/>
                    <a:lumOff val="5000"/>
                  </a:schemeClr>
                </a:solidFill>
                <a:sym typeface="+mn-ea"/>
              </a:rPr>
              <a:t>字以内，格子的</a:t>
            </a:r>
            <a:r>
              <a:rPr lang="zh-CN" altLang="en-US" sz="4400" b="1" dirty="0">
                <a:solidFill>
                  <a:srgbClr val="FF0000"/>
                </a:solidFill>
                <a:sym typeface="+mn-ea"/>
              </a:rPr>
              <a:t>两行半至三行半</a:t>
            </a:r>
            <a:r>
              <a:rPr lang="zh-CN" altLang="en-US" sz="4400" b="1" dirty="0">
                <a:solidFill>
                  <a:schemeClr val="accent4">
                    <a:lumMod val="95000"/>
                    <a:lumOff val="5000"/>
                  </a:schemeClr>
                </a:solidFill>
                <a:sym typeface="+mn-ea"/>
              </a:rPr>
              <a:t>这样。中间部分至少</a:t>
            </a:r>
            <a:r>
              <a:rPr lang="zh-CN" altLang="en-US" sz="4400" b="1" dirty="0">
                <a:solidFill>
                  <a:srgbClr val="FF0000"/>
                </a:solidFill>
                <a:sym typeface="+mn-ea"/>
              </a:rPr>
              <a:t>3</a:t>
            </a:r>
            <a:r>
              <a:rPr lang="zh-CN" altLang="en-US" sz="4400" b="1" dirty="0">
                <a:solidFill>
                  <a:schemeClr val="accent4">
                    <a:lumMod val="95000"/>
                    <a:lumOff val="5000"/>
                  </a:schemeClr>
                </a:solidFill>
                <a:sym typeface="+mn-ea"/>
              </a:rPr>
              <a:t>到</a:t>
            </a:r>
            <a:r>
              <a:rPr lang="zh-CN" altLang="en-US" sz="4400" b="1" dirty="0">
                <a:solidFill>
                  <a:srgbClr val="FF0000"/>
                </a:solidFill>
                <a:sym typeface="+mn-ea"/>
              </a:rPr>
              <a:t>5</a:t>
            </a:r>
            <a:r>
              <a:rPr lang="zh-CN" altLang="en-US" sz="4400" b="1" dirty="0">
                <a:solidFill>
                  <a:schemeClr val="accent4">
                    <a:lumMod val="95000"/>
                    <a:lumOff val="5000"/>
                  </a:schemeClr>
                </a:solidFill>
                <a:sym typeface="+mn-ea"/>
              </a:rPr>
              <a:t>段。</a:t>
            </a:r>
            <a:endParaRPr lang="zh-CN" altLang="en-US" sz="4400" b="1" dirty="0">
              <a:solidFill>
                <a:schemeClr val="accent4">
                  <a:lumMod val="95000"/>
                  <a:lumOff val="5000"/>
                </a:schemeClr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9935" y="1290955"/>
            <a:ext cx="65239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3.选好文体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7045" y="408940"/>
            <a:ext cx="410083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x-none">
                <a:solidFill>
                  <a:schemeClr val="tx1"/>
                </a:solidFill>
                <a:sym typeface="+mn-ea"/>
              </a:rPr>
              <a:t>一、第一眼</a:t>
            </a:r>
            <a:r>
              <a:rPr lang="en-US" altLang="x-none" sz="4000" b="1">
                <a:solidFill>
                  <a:srgbClr val="002060"/>
                </a:solidFill>
                <a:sym typeface="+mn-ea"/>
              </a:rPr>
              <a:t>看整体</a:t>
            </a:r>
            <a:endParaRPr lang="zh-CN" altLang="en-US" sz="4000"/>
          </a:p>
        </p:txBody>
      </p:sp>
      <p:sp>
        <p:nvSpPr>
          <p:cNvPr id="6" name="文本框 5"/>
          <p:cNvSpPr txBox="1"/>
          <p:nvPr/>
        </p:nvSpPr>
        <p:spPr>
          <a:xfrm>
            <a:off x="487045" y="2889885"/>
            <a:ext cx="693166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00B0F0"/>
                </a:solidFill>
              </a:rPr>
              <a:t>记叙文为主，兼有描写、抒情和议论。</a:t>
            </a:r>
            <a:endParaRPr lang="zh-CN" altLang="en-US" sz="5400"/>
          </a:p>
          <a:p>
            <a:r>
              <a:rPr lang="zh-CN" altLang="en-US" sz="5400"/>
              <a:t>      </a:t>
            </a:r>
            <a:endParaRPr lang="zh-CN" altLang="en-US" sz="5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5" grpId="1"/>
      <p:bldP spid="6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39750" y="116632"/>
            <a:ext cx="7772400" cy="1366838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5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 考 备 考 策 略</a:t>
            </a:r>
            <a:endParaRPr lang="zh-CN" altLang="en-US" sz="5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539750" y="1772816"/>
            <a:ext cx="8064500" cy="4679950"/>
          </a:xfrm>
        </p:spPr>
        <p:txBody>
          <a:bodyPr vert="horz" wrap="square" lIns="91440" tIns="45720" rIns="91440" bIns="45720" anchor="t"/>
          <a:lstStyle/>
          <a:p>
            <a:pPr algn="l" eaLnBrk="1" hangingPunct="1"/>
            <a:r>
              <a:rPr lang="zh-CN" altLang="en-US" sz="40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一、了解阅卷老师改卷的</a:t>
            </a:r>
            <a:r>
              <a:rPr lang="zh-CN" altLang="en-US" sz="4000" b="1" kern="12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情况，</a:t>
            </a:r>
            <a:endParaRPr lang="en-US" altLang="zh-CN" sz="4000" b="1" kern="1200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  <a:p>
            <a:pPr algn="l" eaLnBrk="1" hangingPunct="1"/>
            <a:r>
              <a:rPr lang="zh-CN" altLang="en-US" sz="40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二</a:t>
            </a:r>
            <a:r>
              <a:rPr lang="zh-CN" altLang="en-US" sz="4000" b="1" kern="12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、应试</a:t>
            </a:r>
            <a:r>
              <a:rPr lang="zh-CN" altLang="en-US" sz="40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作文</a:t>
            </a:r>
            <a:r>
              <a:rPr lang="zh-CN" altLang="en-US" sz="4000" b="1" kern="12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的四眼法，</a:t>
            </a:r>
            <a:endParaRPr lang="en-US" altLang="zh-CN" sz="4000" b="1" kern="1200" dirty="0" smtClean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  <a:p>
            <a:pPr algn="l" eaLnBrk="1" hangingPunct="1"/>
            <a:r>
              <a:rPr lang="zh-CN" altLang="en-US" sz="4000" b="1" kern="12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三、针对</a:t>
            </a:r>
            <a:r>
              <a:rPr lang="zh-CN" altLang="en-US" sz="40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中考作文，精心准备</a:t>
            </a:r>
            <a:r>
              <a:rPr lang="en-US" altLang="zh-CN" sz="40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3-5</a:t>
            </a:r>
            <a:r>
              <a:rPr lang="zh-CN" altLang="en-US" sz="40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篇主题内容不同的作文。</a:t>
            </a:r>
            <a:endParaRPr lang="zh-CN" altLang="en-US" sz="4000" b="1" kern="1200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/>
          <p:nvPr/>
        </p:nvSpPr>
        <p:spPr>
          <a:xfrm>
            <a:off x="100965" y="180340"/>
            <a:ext cx="460438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x-none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3" name="Text Box 3"/>
          <p:cNvSpPr txBox="1"/>
          <p:nvPr/>
        </p:nvSpPr>
        <p:spPr>
          <a:xfrm>
            <a:off x="323850" y="2300288"/>
            <a:ext cx="8424863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1800" b="1" dirty="0">
                <a:solidFill>
                  <a:srgbClr val="0000FF"/>
                </a:solidFill>
                <a:latin typeface="微软简行楷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微软简行楷" charset="0"/>
              <a:ea typeface="宋体" panose="02010600030101010101" pitchFamily="2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358775" y="3244850"/>
            <a:ext cx="838993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  <a:ea typeface="黑体" panose="02010609060101010101" pitchFamily="49" charset="-122"/>
                <a:sym typeface="宋体" panose="02010600030101010101" pitchFamily="2" charset="-122"/>
              </a:rPr>
              <a:t>     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4555" y="1106170"/>
            <a:ext cx="6369050" cy="478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C00000"/>
                </a:solidFill>
              </a:rPr>
              <a:t>1.精心打造</a:t>
            </a:r>
            <a:r>
              <a:rPr lang="zh-CN" altLang="en-US" sz="4400" b="1">
                <a:solidFill>
                  <a:schemeClr val="tx2">
                    <a:lumMod val="95000"/>
                    <a:lumOff val="5000"/>
                  </a:schemeClr>
                </a:solidFill>
              </a:rPr>
              <a:t>标题</a:t>
            </a:r>
            <a:endParaRPr lang="zh-CN" altLang="en-US" sz="4400" b="1">
              <a:solidFill>
                <a:srgbClr val="C00000"/>
              </a:solidFill>
            </a:endParaRPr>
          </a:p>
          <a:p>
            <a:r>
              <a:rPr lang="zh-CN" altLang="en-US" sz="4400" b="1">
                <a:solidFill>
                  <a:srgbClr val="C00000"/>
                </a:solidFill>
              </a:rPr>
              <a:t>   2.巧妙运用</a:t>
            </a:r>
            <a:r>
              <a:rPr lang="zh-CN" altLang="en-US" sz="4400" b="1">
                <a:solidFill>
                  <a:schemeClr val="tx2">
                    <a:lumMod val="95000"/>
                    <a:lumOff val="5000"/>
                  </a:schemeClr>
                </a:solidFill>
              </a:rPr>
              <a:t>题记</a:t>
            </a:r>
            <a:endParaRPr lang="zh-CN" altLang="en-US" sz="4400" b="1">
              <a:solidFill>
                <a:srgbClr val="C00000"/>
              </a:solidFill>
            </a:endParaRPr>
          </a:p>
          <a:p>
            <a:r>
              <a:rPr lang="zh-CN" altLang="en-US" sz="4400" b="1">
                <a:solidFill>
                  <a:srgbClr val="C00000"/>
                </a:solidFill>
              </a:rPr>
              <a:t>      3.用心写好</a:t>
            </a:r>
            <a:r>
              <a:rPr lang="zh-CN" altLang="en-US" sz="4400" b="1">
                <a:solidFill>
                  <a:schemeClr val="tx2">
                    <a:lumMod val="95000"/>
                    <a:lumOff val="5000"/>
                  </a:schemeClr>
                </a:solidFill>
              </a:rPr>
              <a:t>首尾</a:t>
            </a:r>
            <a:endParaRPr lang="zh-CN" altLang="en-US" sz="4400" b="1">
              <a:solidFill>
                <a:srgbClr val="0000FF"/>
              </a:solidFill>
            </a:endParaRPr>
          </a:p>
          <a:p>
            <a:r>
              <a:rPr lang="zh-CN" altLang="en-US" sz="4400" b="1">
                <a:solidFill>
                  <a:srgbClr val="0000FF"/>
                </a:solidFill>
              </a:rPr>
              <a:t>        </a:t>
            </a:r>
            <a:r>
              <a:rPr lang="zh-CN" altLang="en-US" sz="4400" b="1">
                <a:solidFill>
                  <a:srgbClr val="C00000"/>
                </a:solidFill>
              </a:rPr>
              <a:t>4.选择适当</a:t>
            </a:r>
            <a:r>
              <a:rPr lang="zh-CN" altLang="en-US" sz="4400" b="1">
                <a:solidFill>
                  <a:schemeClr val="tx2">
                    <a:lumMod val="95000"/>
                    <a:lumOff val="5000"/>
                  </a:schemeClr>
                </a:solidFill>
              </a:rPr>
              <a:t>形式</a:t>
            </a:r>
            <a:endParaRPr lang="zh-CN" altLang="en-US" sz="4400" b="1">
              <a:solidFill>
                <a:srgbClr val="0000FF"/>
              </a:solidFill>
            </a:endParaRPr>
          </a:p>
          <a:p>
            <a:r>
              <a:rPr lang="zh-CN" altLang="en-US" sz="4400" b="1">
                <a:solidFill>
                  <a:srgbClr val="C00000"/>
                </a:solidFill>
              </a:rPr>
              <a:t>          5.多用</a:t>
            </a:r>
            <a:r>
              <a:rPr lang="zh-CN" altLang="en-US" sz="4400" b="1">
                <a:solidFill>
                  <a:schemeClr val="tx2">
                    <a:lumMod val="95000"/>
                    <a:lumOff val="5000"/>
                  </a:schemeClr>
                </a:solidFill>
              </a:rPr>
              <a:t>描写手法</a:t>
            </a:r>
            <a:endParaRPr lang="zh-CN" altLang="en-US" sz="4400" b="1">
              <a:solidFill>
                <a:srgbClr val="C00000"/>
              </a:solidFill>
            </a:endParaRPr>
          </a:p>
          <a:p>
            <a:r>
              <a:rPr lang="zh-CN" altLang="en-US" sz="4400" b="1">
                <a:solidFill>
                  <a:srgbClr val="C00000"/>
                </a:solidFill>
              </a:rPr>
              <a:t>            6.运用</a:t>
            </a:r>
            <a:r>
              <a:rPr lang="zh-CN" altLang="en-US" sz="4400" b="1">
                <a:solidFill>
                  <a:schemeClr val="tx2">
                    <a:lumMod val="95000"/>
                    <a:lumOff val="5000"/>
                  </a:schemeClr>
                </a:solidFill>
              </a:rPr>
              <a:t>表达方式</a:t>
            </a:r>
            <a:r>
              <a:rPr lang="zh-CN" altLang="en-US" sz="4400" b="1">
                <a:solidFill>
                  <a:srgbClr val="C00000"/>
                </a:solidFill>
              </a:rPr>
              <a:t>。</a:t>
            </a:r>
            <a:endParaRPr lang="zh-CN" altLang="en-US" sz="4400" b="1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0070" y="180340"/>
            <a:ext cx="494792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sym typeface="+mn-ea"/>
              </a:rPr>
              <a:t>二、第二眼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看审题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770" y="177800"/>
            <a:ext cx="634111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sym typeface="+mn-ea"/>
              </a:rPr>
              <a:t>二、第二眼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看审题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1635" y="756920"/>
            <a:ext cx="589534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  <a:sym typeface="+mn-ea"/>
              </a:rPr>
              <a:t>1.精心打造</a:t>
            </a:r>
            <a:r>
              <a:rPr lang="zh-CN" altLang="en-US" b="1">
                <a:solidFill>
                  <a:schemeClr val="tx2">
                    <a:lumMod val="95000"/>
                    <a:lumOff val="5000"/>
                  </a:schemeClr>
                </a:solidFill>
                <a:sym typeface="+mn-ea"/>
              </a:rPr>
              <a:t>标题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8910" y="1336040"/>
            <a:ext cx="851471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《人生自古谁无死，留取</a:t>
            </a:r>
            <a:r>
              <a:rPr lang="zh-CN" altLang="en-US" b="1">
                <a:solidFill>
                  <a:srgbClr val="FF0000"/>
                </a:solidFill>
              </a:rPr>
              <a:t>诚信</a:t>
            </a:r>
            <a:r>
              <a:rPr lang="zh-CN" altLang="en-US"/>
              <a:t>照汗青》</a:t>
            </a:r>
            <a:endParaRPr lang="zh-CN" altLang="en-US"/>
          </a:p>
          <a:p>
            <a:r>
              <a:rPr lang="zh-CN" altLang="en-US"/>
              <a:t>《患者吴</a:t>
            </a:r>
            <a:r>
              <a:rPr lang="zh-CN" altLang="en-US" b="1">
                <a:solidFill>
                  <a:srgbClr val="FF0000"/>
                </a:solidFill>
              </a:rPr>
              <a:t>诚信</a:t>
            </a:r>
            <a:r>
              <a:rPr lang="zh-CN" altLang="en-US"/>
              <a:t>的就诊报告》</a:t>
            </a:r>
            <a:endParaRPr lang="zh-CN" altLang="en-US"/>
          </a:p>
          <a:p>
            <a:r>
              <a:rPr lang="zh-CN" altLang="en-US"/>
              <a:t>《问君哪得暖如许，为有</a:t>
            </a:r>
            <a:r>
              <a:rPr lang="zh-CN" altLang="en-US" b="1">
                <a:solidFill>
                  <a:srgbClr val="FF0000"/>
                </a:solidFill>
              </a:rPr>
              <a:t>爱心</a:t>
            </a:r>
            <a:r>
              <a:rPr lang="zh-CN" altLang="en-US"/>
              <a:t>活力来》</a:t>
            </a:r>
            <a:endParaRPr lang="zh-CN" altLang="en-US"/>
          </a:p>
          <a:p>
            <a:r>
              <a:rPr lang="zh-CN" altLang="en-US"/>
              <a:t>《</a:t>
            </a:r>
            <a:r>
              <a:rPr lang="zh-CN" altLang="en-US" b="1">
                <a:solidFill>
                  <a:srgbClr val="FF0000"/>
                </a:solidFill>
              </a:rPr>
              <a:t>理想</a:t>
            </a:r>
            <a:r>
              <a:rPr lang="zh-CN" altLang="en-US"/>
              <a:t>海阔凭鱼跃，选择天高任鸟飞》</a:t>
            </a:r>
            <a:endParaRPr lang="zh-CN" altLang="en-US"/>
          </a:p>
          <a:p>
            <a:r>
              <a:rPr lang="zh-CN" altLang="en-US"/>
              <a:t>《</a:t>
            </a:r>
            <a:r>
              <a:rPr lang="zh-CN" altLang="en-US" b="1">
                <a:solidFill>
                  <a:srgbClr val="FF0000"/>
                </a:solidFill>
              </a:rPr>
              <a:t>感情</a:t>
            </a:r>
            <a:r>
              <a:rPr lang="zh-CN" altLang="en-US"/>
              <a:t>是帆，认知是船》</a:t>
            </a:r>
            <a:endParaRPr lang="zh-CN" altLang="en-US"/>
          </a:p>
          <a:p>
            <a:r>
              <a:rPr lang="zh-CN" altLang="en-US"/>
              <a:t>《</a:t>
            </a:r>
            <a:r>
              <a:rPr lang="zh-CN" altLang="en-US" b="1">
                <a:solidFill>
                  <a:srgbClr val="FF0000"/>
                </a:solidFill>
              </a:rPr>
              <a:t>真情</a:t>
            </a:r>
            <a:r>
              <a:rPr lang="zh-CN" altLang="en-US"/>
              <a:t>诚可贵，</a:t>
            </a:r>
            <a:r>
              <a:rPr lang="zh-CN" altLang="en-US" b="1">
                <a:solidFill>
                  <a:srgbClr val="FF0000"/>
                </a:solidFill>
              </a:rPr>
              <a:t>理智</a:t>
            </a:r>
            <a:r>
              <a:rPr lang="zh-CN" altLang="en-US"/>
              <a:t>价更高》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50545" y="4883785"/>
            <a:ext cx="66421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其中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“诚信”“爱心”“选择”“感（真）情”“认知”“理智”</a:t>
            </a:r>
            <a:r>
              <a:rPr lang="zh-CN" altLang="en-US">
                <a:sym typeface="+mn-ea"/>
              </a:rPr>
              <a:t>就是</a:t>
            </a:r>
            <a:r>
              <a:rPr lang="zh-CN" altLang="en-US" b="1">
                <a:solidFill>
                  <a:srgbClr val="0000FF"/>
                </a:solidFill>
                <a:sym typeface="+mn-ea"/>
              </a:rPr>
              <a:t>切题</a:t>
            </a:r>
            <a:r>
              <a:rPr lang="zh-CN" altLang="en-US">
                <a:sym typeface="+mn-ea"/>
              </a:rPr>
              <a:t>的字眼。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2720" y="105410"/>
            <a:ext cx="38950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sym typeface="+mn-ea"/>
              </a:rPr>
              <a:t> </a:t>
            </a:r>
            <a:r>
              <a:rPr lang="zh-CN" altLang="en-US" b="1" dirty="0">
                <a:solidFill>
                  <a:srgbClr val="002060"/>
                </a:solidFill>
                <a:sym typeface="+mn-ea"/>
              </a:rPr>
              <a:t>二、第二眼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看审题</a:t>
            </a:r>
            <a:r>
              <a:rPr lang="zh-CN" altLang="en-US" b="1" dirty="0">
                <a:solidFill>
                  <a:srgbClr val="002060"/>
                </a:solidFill>
                <a:sym typeface="+mn-ea"/>
              </a:rPr>
              <a:t>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5905" y="1490345"/>
            <a:ext cx="8519795" cy="2042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1.</a:t>
            </a:r>
            <a:r>
              <a:rPr lang="zh-CN" altLang="en-US"/>
              <a:t>《感悟中学》的题记是：</a:t>
            </a:r>
            <a:r>
              <a:rPr lang="zh-CN" altLang="en-US" b="1">
                <a:solidFill>
                  <a:srgbClr val="C00000"/>
                </a:solidFill>
              </a:rPr>
              <a:t>那是心灵深处的一股清泉，流不尽，吐不完，一直奔流到永远永远，去浇灌我人生旅途中的每一草，每一木</a:t>
            </a:r>
            <a:r>
              <a:rPr lang="zh-CN" altLang="en-US">
                <a:solidFill>
                  <a:srgbClr val="C00000"/>
                </a:solidFill>
              </a:rPr>
              <a:t>……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2085" y="3532505"/>
            <a:ext cx="838136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 </a:t>
            </a:r>
            <a:r>
              <a:rPr lang="en-US" altLang="zh-CN"/>
              <a:t>2.</a:t>
            </a:r>
            <a:r>
              <a:rPr lang="zh-CN" altLang="en-US"/>
              <a:t>《喝彩》便拟写了这样的题记：</a:t>
            </a:r>
            <a:r>
              <a:rPr lang="zh-CN" altLang="en-US" b="1">
                <a:solidFill>
                  <a:srgbClr val="FF0000"/>
                </a:solidFill>
              </a:rPr>
              <a:t>也曾自卑，也曾哀怨，因为我知道你有多丑，可那一刻，我由衷地为你喝彩……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905" y="684530"/>
            <a:ext cx="431609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  <a:sym typeface="+mn-ea"/>
              </a:rPr>
              <a:t>2.巧妙运用</a:t>
            </a:r>
            <a:r>
              <a:rPr lang="zh-CN" altLang="en-US" b="1">
                <a:solidFill>
                  <a:schemeClr val="tx2">
                    <a:lumMod val="95000"/>
                    <a:lumOff val="5000"/>
                  </a:schemeClr>
                </a:solidFill>
                <a:sym typeface="+mn-ea"/>
              </a:rPr>
              <a:t>题记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MG_20200513_172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" y="29845"/>
            <a:ext cx="9079865" cy="6697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6910" y="881380"/>
            <a:ext cx="47802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  <a:sym typeface="+mn-ea"/>
              </a:rPr>
              <a:t>3.用心写好</a:t>
            </a:r>
            <a:r>
              <a:rPr lang="zh-CN" altLang="en-US" b="1">
                <a:solidFill>
                  <a:schemeClr val="tx2">
                    <a:lumMod val="95000"/>
                    <a:lumOff val="5000"/>
                  </a:schemeClr>
                </a:solidFill>
                <a:sym typeface="+mn-ea"/>
              </a:rPr>
              <a:t>首尾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0655" y="116205"/>
            <a:ext cx="38354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sym typeface="+mn-ea"/>
              </a:rPr>
              <a:t> </a:t>
            </a:r>
            <a:r>
              <a:rPr lang="zh-CN" altLang="en-US" b="1" dirty="0">
                <a:solidFill>
                  <a:srgbClr val="002060"/>
                </a:solidFill>
                <a:sym typeface="+mn-ea"/>
              </a:rPr>
              <a:t>二、第二眼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看审题</a:t>
            </a:r>
            <a:r>
              <a:rPr lang="zh-CN" altLang="en-US" b="1" dirty="0">
                <a:solidFill>
                  <a:srgbClr val="002060"/>
                </a:solidFill>
                <a:sym typeface="+mn-ea"/>
              </a:rPr>
              <a:t> </a:t>
            </a:r>
            <a:r>
              <a:rPr lang="zh-CN" altLang="en-US" b="1" dirty="0">
                <a:solidFill>
                  <a:srgbClr val="C00000"/>
                </a:solidFill>
                <a:sym typeface="+mn-ea"/>
              </a:rPr>
              <a:t> 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29590" y="2488565"/>
            <a:ext cx="750824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/>
              <a:t>开头</a:t>
            </a:r>
            <a:r>
              <a:rPr lang="zh-CN" altLang="en-US" sz="4800">
                <a:solidFill>
                  <a:srgbClr val="FF0000"/>
                </a:solidFill>
              </a:rPr>
              <a:t>破题</a:t>
            </a:r>
            <a:endParaRPr lang="zh-CN" altLang="en-US" sz="4800">
              <a:solidFill>
                <a:srgbClr val="FF0000"/>
              </a:solidFill>
            </a:endParaRPr>
          </a:p>
          <a:p>
            <a:r>
              <a:rPr lang="zh-CN" altLang="en-US" sz="4800"/>
              <a:t>      结尾</a:t>
            </a:r>
            <a:r>
              <a:rPr lang="zh-CN" altLang="en-US" sz="4800">
                <a:solidFill>
                  <a:srgbClr val="FF0000"/>
                </a:solidFill>
              </a:rPr>
              <a:t>点题</a:t>
            </a:r>
            <a:endParaRPr lang="zh-CN" altLang="en-US" sz="4800">
              <a:solidFill>
                <a:srgbClr val="FF0000"/>
              </a:solidFill>
            </a:endParaRPr>
          </a:p>
          <a:p>
            <a:r>
              <a:rPr lang="zh-CN" altLang="en-US" sz="4800"/>
              <a:t>             文中反复紧</a:t>
            </a:r>
            <a:r>
              <a:rPr lang="zh-CN" altLang="en-US" sz="4800">
                <a:solidFill>
                  <a:srgbClr val="FF0000"/>
                </a:solidFill>
              </a:rPr>
              <a:t>扣题</a:t>
            </a:r>
            <a:endParaRPr lang="zh-CN" altLang="en-US" sz="4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3200" y="154305"/>
            <a:ext cx="428307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sym typeface="+mn-ea"/>
              </a:rPr>
              <a:t>二、第二眼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看审题</a:t>
            </a:r>
            <a:r>
              <a:rPr lang="zh-CN" altLang="en-US" b="1" dirty="0">
                <a:solidFill>
                  <a:srgbClr val="002060"/>
                </a:solidFill>
                <a:sym typeface="+mn-ea"/>
              </a:rPr>
              <a:t> </a:t>
            </a:r>
            <a:r>
              <a:rPr lang="zh-CN" altLang="en-US" b="1" dirty="0">
                <a:solidFill>
                  <a:srgbClr val="C00000"/>
                </a:solidFill>
                <a:sym typeface="+mn-ea"/>
              </a:rPr>
              <a:t>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-27305" y="733425"/>
            <a:ext cx="36004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  <a:sym typeface="+mn-ea"/>
              </a:rPr>
              <a:t>4.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选择适当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形式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5590" y="1438910"/>
            <a:ext cx="861377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题记式、小标题式、日记体式、分镜头式</a:t>
            </a:r>
            <a:r>
              <a:rPr lang="zh-CN" altLang="en-US" sz="4400"/>
              <a:t>等</a:t>
            </a:r>
            <a:endParaRPr lang="zh-CN" altLang="en-US" sz="4400"/>
          </a:p>
        </p:txBody>
      </p:sp>
      <p:sp>
        <p:nvSpPr>
          <p:cNvPr id="5" name="文本框 4"/>
          <p:cNvSpPr txBox="1"/>
          <p:nvPr/>
        </p:nvSpPr>
        <p:spPr>
          <a:xfrm>
            <a:off x="96520" y="3297555"/>
            <a:ext cx="840232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作用：</a:t>
            </a:r>
            <a:endParaRPr lang="zh-CN" altLang="en-US" dirty="0"/>
          </a:p>
          <a:p>
            <a:r>
              <a:rPr lang="zh-CN" altLang="en-US" sz="4000" b="1" dirty="0">
                <a:solidFill>
                  <a:srgbClr val="C00000"/>
                </a:solidFill>
              </a:rPr>
              <a:t>       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信息量大</a:t>
            </a:r>
            <a:endParaRPr lang="en-US" altLang="zh-CN" sz="4000" b="1" dirty="0" smtClean="0">
              <a:solidFill>
                <a:srgbClr val="C00000"/>
              </a:solidFill>
            </a:endParaRPr>
          </a:p>
          <a:p>
            <a:r>
              <a:rPr lang="en-US" altLang="zh-CN" sz="4000" b="1" dirty="0">
                <a:solidFill>
                  <a:srgbClr val="C00000"/>
                </a:solidFill>
              </a:rPr>
              <a:t> </a:t>
            </a:r>
            <a:r>
              <a:rPr lang="en-US" altLang="zh-CN" sz="4000" b="1" dirty="0" smtClean="0">
                <a:solidFill>
                  <a:srgbClr val="C00000"/>
                </a:solidFill>
              </a:rPr>
              <a:t>      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提纲挈领</a:t>
            </a:r>
            <a:endParaRPr lang="zh-CN" altLang="en-US" sz="4000" b="1" dirty="0">
              <a:solidFill>
                <a:srgbClr val="C00000"/>
              </a:solidFill>
            </a:endParaRPr>
          </a:p>
          <a:p>
            <a:r>
              <a:rPr lang="zh-CN" altLang="en-US" sz="4000" b="1" dirty="0" smtClean="0">
                <a:solidFill>
                  <a:srgbClr val="C00000"/>
                </a:solidFill>
              </a:rPr>
              <a:t>       条理清晰              </a:t>
            </a:r>
            <a:endParaRPr lang="en-US" altLang="zh-CN" sz="4000" b="1" dirty="0" smtClean="0">
              <a:solidFill>
                <a:srgbClr val="C00000"/>
              </a:solidFill>
            </a:endParaRPr>
          </a:p>
          <a:p>
            <a:r>
              <a:rPr lang="en-US" altLang="zh-CN" sz="4000" b="1" dirty="0">
                <a:solidFill>
                  <a:srgbClr val="C00000"/>
                </a:solidFill>
              </a:rPr>
              <a:t> </a:t>
            </a:r>
            <a:r>
              <a:rPr lang="en-US" altLang="zh-CN" sz="4000" b="1" dirty="0" smtClean="0">
                <a:solidFill>
                  <a:srgbClr val="C00000"/>
                </a:solidFill>
              </a:rPr>
              <a:t>      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减少</a:t>
            </a:r>
            <a:r>
              <a:rPr lang="zh-CN" altLang="en-US" sz="4000" b="1" dirty="0">
                <a:solidFill>
                  <a:srgbClr val="C00000"/>
                </a:solidFill>
              </a:rPr>
              <a:t>过渡性文字的铺排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6540" y="889635"/>
            <a:ext cx="401129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  <a:sym typeface="+mn-ea"/>
              </a:rPr>
              <a:t>5.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多用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描写手法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6540" y="167640"/>
            <a:ext cx="575564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sym typeface="+mn-ea"/>
              </a:rPr>
              <a:t> </a:t>
            </a:r>
            <a:r>
              <a:rPr lang="zh-CN" altLang="en-US" b="1" dirty="0">
                <a:solidFill>
                  <a:srgbClr val="002060"/>
                </a:solidFill>
                <a:sym typeface="+mn-ea"/>
              </a:rPr>
              <a:t>二、第二眼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看审题</a:t>
            </a:r>
            <a:r>
              <a:rPr lang="zh-CN" altLang="en-US" b="1" dirty="0">
                <a:solidFill>
                  <a:srgbClr val="002060"/>
                </a:solidFill>
                <a:sym typeface="+mn-ea"/>
              </a:rPr>
              <a:t>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75920" y="2680335"/>
            <a:ext cx="8235315" cy="3661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sz="4000"/>
              <a:t>   （</a:t>
            </a:r>
            <a:r>
              <a:rPr lang="en-US" altLang="zh-CN" sz="4000"/>
              <a:t>2</a:t>
            </a:r>
            <a:r>
              <a:rPr lang="zh-CN" altLang="en-US" sz="4000"/>
              <a:t>）</a:t>
            </a:r>
            <a:r>
              <a:rPr lang="zh-CN" altLang="en-US" sz="4000" b="1"/>
              <a:t>语言描写（精练说）</a:t>
            </a:r>
            <a:endParaRPr lang="zh-CN" altLang="en-US" sz="4000" b="1"/>
          </a:p>
          <a:p>
            <a:r>
              <a:rPr lang="zh-CN" altLang="en-US" sz="4000" b="1"/>
              <a:t>            动作描写（准确做）</a:t>
            </a:r>
            <a:endParaRPr lang="zh-CN" altLang="en-US" sz="4000" b="1"/>
          </a:p>
          <a:p>
            <a:r>
              <a:rPr lang="zh-CN" altLang="en-US" sz="4000"/>
              <a:t>            </a:t>
            </a:r>
            <a:r>
              <a:rPr lang="zh-CN" altLang="en-US" sz="4000" b="1">
                <a:solidFill>
                  <a:srgbClr val="C00000"/>
                </a:solidFill>
              </a:rPr>
              <a:t>细节描写（细小绘）</a:t>
            </a:r>
            <a:endParaRPr lang="zh-CN" altLang="en-US" sz="4000" b="1">
              <a:solidFill>
                <a:srgbClr val="C00000"/>
              </a:solidFill>
            </a:endParaRPr>
          </a:p>
          <a:p>
            <a:r>
              <a:rPr lang="zh-CN" altLang="en-US" sz="4000" b="1">
                <a:solidFill>
                  <a:srgbClr val="C00000"/>
                </a:solidFill>
              </a:rPr>
              <a:t>            外貌描写（抓特征）</a:t>
            </a:r>
            <a:endParaRPr lang="zh-CN" altLang="en-US" sz="4000" b="1">
              <a:solidFill>
                <a:srgbClr val="C00000"/>
              </a:solidFill>
            </a:endParaRPr>
          </a:p>
          <a:p>
            <a:r>
              <a:rPr lang="zh-CN" altLang="en-US" sz="4000"/>
              <a:t>            心</a:t>
            </a:r>
            <a:r>
              <a:rPr lang="zh-CN" altLang="en-US" sz="4000" b="1">
                <a:solidFill>
                  <a:srgbClr val="002060"/>
                </a:solidFill>
              </a:rPr>
              <a:t>理描写（少量写）</a:t>
            </a:r>
            <a:endParaRPr lang="zh-CN" altLang="en-US" sz="4000" b="1">
              <a:solidFill>
                <a:srgbClr val="00206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4070" y="1973580"/>
            <a:ext cx="46399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cs typeface="+mn-ea"/>
                <a:sym typeface="+mn-ea"/>
              </a:rPr>
              <a:t>（1）让事实去说话</a:t>
            </a:r>
            <a:endParaRPr lang="zh-CN" altLang="en-US" sz="4000" b="1"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3835" y="241300"/>
            <a:ext cx="40894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sym typeface="+mn-ea"/>
              </a:rPr>
              <a:t>二、第二眼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看审题</a:t>
            </a:r>
            <a:r>
              <a:rPr lang="zh-CN" altLang="en-US" b="1" dirty="0">
                <a:solidFill>
                  <a:srgbClr val="002060"/>
                </a:solidFill>
                <a:sym typeface="+mn-ea"/>
              </a:rPr>
              <a:t>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79730" y="1332865"/>
            <a:ext cx="297370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  <a:sym typeface="+mn-ea"/>
              </a:rPr>
              <a:t>6.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运用</a:t>
            </a:r>
            <a:r>
              <a:rPr lang="zh-CN" altLang="en-US" b="1">
                <a:solidFill>
                  <a:srgbClr val="C00000"/>
                </a:solidFill>
                <a:sym typeface="+mn-ea"/>
              </a:rPr>
              <a:t>表达方式</a:t>
            </a:r>
            <a:endParaRPr lang="zh-CN" altLang="en-US" b="1">
              <a:solidFill>
                <a:srgbClr val="C0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8345" y="2547620"/>
            <a:ext cx="690499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/>
              <a:t>（</a:t>
            </a:r>
            <a:r>
              <a:rPr lang="en-US" altLang="zh-CN" sz="4800"/>
              <a:t>1</a:t>
            </a:r>
            <a:r>
              <a:rPr lang="zh-CN" altLang="en-US" sz="4800"/>
              <a:t>）</a:t>
            </a:r>
            <a:r>
              <a:rPr lang="zh-CN" altLang="en-US" sz="4800" b="1">
                <a:solidFill>
                  <a:srgbClr val="C00000"/>
                </a:solidFill>
              </a:rPr>
              <a:t>抒情点题</a:t>
            </a:r>
            <a:endParaRPr lang="zh-CN" altLang="en-US" sz="4800" b="1">
              <a:solidFill>
                <a:srgbClr val="C00000"/>
              </a:solidFill>
            </a:endParaRPr>
          </a:p>
          <a:p>
            <a:r>
              <a:rPr lang="zh-CN" altLang="en-US" sz="4800"/>
              <a:t>      （</a:t>
            </a:r>
            <a:r>
              <a:rPr lang="en-US" altLang="zh-CN" sz="4800"/>
              <a:t>2</a:t>
            </a:r>
            <a:r>
              <a:rPr lang="zh-CN" altLang="en-US" sz="4800"/>
              <a:t>）</a:t>
            </a:r>
            <a:r>
              <a:rPr lang="zh-CN" altLang="en-US" sz="4800" b="1">
                <a:solidFill>
                  <a:srgbClr val="C00000"/>
                </a:solidFill>
              </a:rPr>
              <a:t>描写点题</a:t>
            </a:r>
            <a:endParaRPr lang="zh-CN" altLang="en-US" sz="4800" b="1">
              <a:solidFill>
                <a:srgbClr val="C00000"/>
              </a:solidFill>
            </a:endParaRPr>
          </a:p>
          <a:p>
            <a:r>
              <a:rPr lang="zh-CN" altLang="en-US" sz="4800"/>
              <a:t>          （</a:t>
            </a:r>
            <a:r>
              <a:rPr lang="en-US" altLang="zh-CN" sz="4800"/>
              <a:t>3</a:t>
            </a:r>
            <a:r>
              <a:rPr lang="zh-CN" altLang="en-US" sz="4800"/>
              <a:t>）</a:t>
            </a:r>
            <a:r>
              <a:rPr lang="zh-CN" altLang="en-US" sz="4800" b="1">
                <a:solidFill>
                  <a:srgbClr val="C00000"/>
                </a:solidFill>
              </a:rPr>
              <a:t>议论点题</a:t>
            </a:r>
            <a:endParaRPr lang="zh-CN" altLang="en-US" sz="4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33793"/>
          <p:cNvSpPr>
            <a:spLocks noGrp="1"/>
          </p:cNvSpPr>
          <p:nvPr>
            <p:ph type="title"/>
          </p:nvPr>
        </p:nvSpPr>
        <p:spPr>
          <a:xfrm>
            <a:off x="179388" y="274638"/>
            <a:ext cx="8229600" cy="1143000"/>
          </a:xfrm>
          <a:noFill/>
          <a:ln>
            <a:noFill/>
          </a:ln>
        </p:spPr>
        <p:txBody>
          <a:bodyPr/>
          <a:lstStyle/>
          <a:p>
            <a:pPr algn="l"/>
            <a:r>
              <a:rPr lang="zh-CN" altLang="en-US" sz="3600" dirty="0"/>
              <a:t>三、</a:t>
            </a:r>
            <a:r>
              <a:rPr lang="zh-CN" altLang="en-US" sz="2800" dirty="0"/>
              <a:t>第三眼</a:t>
            </a:r>
            <a:r>
              <a:rPr lang="zh-CN" altLang="en-US" sz="3600" b="1" dirty="0">
                <a:solidFill>
                  <a:srgbClr val="FF0000"/>
                </a:solidFill>
              </a:rPr>
              <a:t>看选材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3795" name="文本占位符 33794"/>
          <p:cNvSpPr>
            <a:spLocks noGrp="1"/>
          </p:cNvSpPr>
          <p:nvPr>
            <p:ph type="body" idx="1"/>
          </p:nvPr>
        </p:nvSpPr>
        <p:spPr>
          <a:xfrm>
            <a:off x="41910" y="1021715"/>
            <a:ext cx="9058910" cy="5104765"/>
          </a:xfrm>
          <a:noFill/>
          <a:ln>
            <a:noFill/>
          </a:ln>
        </p:spPr>
        <p:txBody>
          <a:bodyPr/>
          <a:lstStyle/>
          <a:p>
            <a:pPr>
              <a:buNone/>
            </a:pPr>
            <a:r>
              <a:rPr lang="zh-CN" altLang="en-US" dirty="0"/>
              <a:t>主要看材料是否</a:t>
            </a:r>
            <a:r>
              <a:rPr lang="zh-CN" altLang="en-US" b="1" dirty="0">
                <a:solidFill>
                  <a:srgbClr val="00B050"/>
                </a:solidFill>
              </a:rPr>
              <a:t>切题、新颖、丰富</a:t>
            </a:r>
            <a:r>
              <a:rPr lang="zh-CN" altLang="en-US" b="1">
                <a:solidFill>
                  <a:schemeClr val="accent4">
                    <a:lumMod val="95000"/>
                    <a:lumOff val="5000"/>
                  </a:schemeClr>
                </a:solidFill>
                <a:sym typeface="+mn-ea"/>
              </a:rPr>
              <a:t>。</a:t>
            </a:r>
            <a:r>
              <a:rPr lang="zh-CN" altLang="en-US" sz="4000" b="1" dirty="0">
                <a:solidFill>
                  <a:schemeClr val="tx2"/>
                </a:solidFill>
              </a:rPr>
              <a:t>如何应对?</a:t>
            </a:r>
            <a:endParaRPr lang="zh-CN" altLang="en-US" sz="4000" b="1" dirty="0">
              <a:solidFill>
                <a:schemeClr val="tx2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1.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紧扣中心选择材料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。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70C0"/>
                </a:solidFill>
              </a:rPr>
              <a:t>2.</a:t>
            </a:r>
            <a:r>
              <a:rPr lang="zh-CN" altLang="en-US" sz="4000" b="1" dirty="0">
                <a:solidFill>
                  <a:srgbClr val="0000FF"/>
                </a:solidFill>
                <a:sym typeface="+mn-ea"/>
              </a:rPr>
              <a:t>尽量写初中阶段发生的事情</a:t>
            </a:r>
            <a:r>
              <a:rPr lang="zh-CN" altLang="en-US" sz="4000" b="1">
                <a:solidFill>
                  <a:srgbClr val="0000FF"/>
                </a:solidFill>
                <a:sym typeface="+mn-ea"/>
              </a:rPr>
              <a:t>。</a:t>
            </a:r>
            <a:endParaRPr lang="zh-CN" altLang="en-US" sz="4000" b="1" dirty="0">
              <a:solidFill>
                <a:srgbClr val="0000FF"/>
              </a:solidFill>
              <a:sym typeface="+mn-ea"/>
            </a:endParaRPr>
          </a:p>
          <a:p>
            <a:pPr>
              <a:buNone/>
            </a:pPr>
            <a:r>
              <a:rPr lang="zh-CN" altLang="en-US" sz="4000" b="1" dirty="0">
                <a:solidFill>
                  <a:schemeClr val="accent4">
                    <a:lumMod val="95000"/>
                    <a:lumOff val="5000"/>
                  </a:schemeClr>
                </a:solidFill>
              </a:rPr>
              <a:t>3.关注细节的真实性,抒发真情实感,不瞎编滥造情节</a:t>
            </a:r>
            <a:r>
              <a:rPr lang="zh-CN" altLang="en-US" sz="4000" b="1">
                <a:solidFill>
                  <a:schemeClr val="accent4">
                    <a:lumMod val="95000"/>
                    <a:lumOff val="5000"/>
                  </a:schemeClr>
                </a:solidFill>
                <a:sym typeface="+mn-ea"/>
              </a:rPr>
              <a:t>。</a:t>
            </a:r>
            <a:endParaRPr lang="zh-CN" altLang="en-US" sz="4000" b="1" dirty="0">
              <a:solidFill>
                <a:schemeClr val="accent4">
                  <a:lumMod val="95000"/>
                  <a:lumOff val="5000"/>
                </a:schemeClr>
              </a:solidFill>
              <a:sym typeface="+mn-ea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70C0"/>
                </a:solidFill>
              </a:rPr>
              <a:t>4.多角度多侧面选择材料，追求材料的</a:t>
            </a:r>
            <a:endParaRPr lang="zh-CN" altLang="en-US" sz="4000" b="1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</a:rPr>
              <a:t>新</a:t>
            </a:r>
            <a:r>
              <a:rPr lang="en-US" altLang="zh-CN" sz="4000" b="1" dirty="0">
                <a:solidFill>
                  <a:srgbClr val="FF0000"/>
                </a:solidFill>
              </a:rPr>
              <a:t>”“</a:t>
            </a:r>
            <a:r>
              <a:rPr lang="zh-CN" altLang="en-US" sz="4000" b="1" dirty="0">
                <a:solidFill>
                  <a:srgbClr val="FF0000"/>
                </a:solidFill>
              </a:rPr>
              <a:t>奇</a:t>
            </a:r>
            <a:r>
              <a:rPr lang="en-US" altLang="zh-CN" sz="4000" b="1" dirty="0">
                <a:solidFill>
                  <a:srgbClr val="FF0000"/>
                </a:solidFill>
              </a:rPr>
              <a:t>”“</a:t>
            </a:r>
            <a:r>
              <a:rPr lang="zh-CN" altLang="en-US" sz="4000" b="1" dirty="0">
                <a:solidFill>
                  <a:srgbClr val="FF0000"/>
                </a:solidFill>
              </a:rPr>
              <a:t>异</a:t>
            </a:r>
            <a:r>
              <a:rPr lang="en-US" altLang="zh-CN" sz="4000" b="1" dirty="0">
                <a:solidFill>
                  <a:srgbClr val="FF0000"/>
                </a:solidFill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。</a:t>
            </a:r>
            <a:endParaRPr lang="zh-CN" altLang="en-US" sz="40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14"/>
          <p:cNvSpPr>
            <a:spLocks noTextEdit="1"/>
          </p:cNvSpPr>
          <p:nvPr/>
        </p:nvSpPr>
        <p:spPr>
          <a:xfrm>
            <a:off x="827088" y="261938"/>
            <a:ext cx="3200400" cy="914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endParaRPr lang="zh-CN" altLang="en-US" sz="3600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1" name="Rectangle 9"/>
          <p:cNvSpPr/>
          <p:nvPr/>
        </p:nvSpPr>
        <p:spPr>
          <a:xfrm>
            <a:off x="395288" y="1628775"/>
            <a:ext cx="8135937" cy="522288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 eaLnBrk="1" hangingPunct="1"/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" name="矩形 6148"/>
          <p:cNvSpPr/>
          <p:nvPr/>
        </p:nvSpPr>
        <p:spPr>
          <a:xfrm>
            <a:off x="971550" y="3094832"/>
            <a:ext cx="7272338" cy="9144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/>
            <a:b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0670" y="116840"/>
            <a:ext cx="528574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四、</a:t>
            </a:r>
            <a:r>
              <a:rPr lang="zh-CN" altLang="en-US" sz="2800"/>
              <a:t>第四眼</a:t>
            </a:r>
            <a:r>
              <a:rPr lang="zh-CN" altLang="en-US" sz="3600" b="1">
                <a:solidFill>
                  <a:srgbClr val="FF0000"/>
                </a:solidFill>
              </a:rPr>
              <a:t>看语言 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80670" y="3741420"/>
            <a:ext cx="1047305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sym typeface="+mn-ea"/>
              </a:rPr>
              <a:t>形成语言特色</a:t>
            </a:r>
            <a:r>
              <a:rPr lang="zh-CN" altLang="en-US" sz="5400">
                <a:sym typeface="+mn-ea"/>
              </a:rPr>
              <a:t>是最高境界</a:t>
            </a:r>
            <a:endParaRPr lang="zh-CN" altLang="en-US" sz="5400"/>
          </a:p>
          <a:p>
            <a:r>
              <a:rPr lang="zh-CN" altLang="en-US" sz="5400">
                <a:sym typeface="+mn-ea"/>
              </a:rPr>
              <a:t> </a:t>
            </a:r>
            <a:endParaRPr lang="zh-CN" altLang="en-US" sz="5400"/>
          </a:p>
          <a:p>
            <a:endParaRPr lang="zh-CN" altLang="en-US" sz="5400"/>
          </a:p>
          <a:p>
            <a:r>
              <a:rPr lang="zh-CN" altLang="en-US" sz="5400" b="1">
                <a:solidFill>
                  <a:srgbClr val="FF0000"/>
                </a:solidFill>
              </a:rPr>
              <a:t>   </a:t>
            </a:r>
            <a:endParaRPr lang="zh-CN" altLang="en-US" sz="5400" b="1">
              <a:solidFill>
                <a:srgbClr val="FF0000"/>
              </a:solidFill>
            </a:endParaRPr>
          </a:p>
          <a:p>
            <a:r>
              <a:rPr lang="zh-CN" altLang="en-US" sz="5400" b="1">
                <a:solidFill>
                  <a:srgbClr val="FF0000"/>
                </a:solidFill>
              </a:rPr>
              <a:t>       </a:t>
            </a:r>
            <a:endParaRPr lang="zh-CN" altLang="en-US" sz="5400" b="1">
              <a:solidFill>
                <a:srgbClr val="FF0000"/>
              </a:solidFill>
            </a:endParaRPr>
          </a:p>
          <a:p>
            <a:r>
              <a:rPr lang="zh-CN" altLang="en-US" sz="5400" b="1">
                <a:solidFill>
                  <a:srgbClr val="FF0000"/>
                </a:solidFill>
              </a:rPr>
              <a:t>  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00785" y="1360170"/>
            <a:ext cx="632333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       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通顺流畅</a:t>
            </a:r>
            <a:r>
              <a:rPr lang="zh-CN" altLang="en-US">
                <a:sym typeface="+mn-ea"/>
              </a:rPr>
              <a:t>是基本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06170" y="2393950"/>
            <a:ext cx="527812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sym typeface="+mn-ea"/>
              </a:rPr>
              <a:t>生动,富有情感</a:t>
            </a:r>
            <a:r>
              <a:rPr lang="zh-CN" altLang="en-US" sz="4000">
                <a:sym typeface="+mn-ea"/>
              </a:rPr>
              <a:t>是追求</a:t>
            </a:r>
            <a:endParaRPr lang="zh-CN" altLang="en-US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>
          <a:xfrm>
            <a:off x="-1116632" y="8060"/>
            <a:ext cx="8094663" cy="871538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</a:rPr>
              <a:t>一、了解阅卷老师改卷的情况：</a:t>
            </a:r>
            <a:br>
              <a:rPr lang="en-US" altLang="zh-CN" sz="3200" b="1" dirty="0">
                <a:solidFill>
                  <a:srgbClr val="FF0000"/>
                </a:solidFill>
              </a:rPr>
            </a:b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07504" y="476672"/>
            <a:ext cx="9036496" cy="3230141"/>
          </a:xfrm>
        </p:spPr>
        <p:txBody>
          <a:bodyPr vert="horz" wrap="square" lIns="91440" tIns="45720" rIns="91440" bIns="45720" anchor="t"/>
          <a:lstStyle/>
          <a:p>
            <a:pPr algn="l" eaLnBrk="1" hangingPunct="1"/>
            <a:r>
              <a:rPr lang="en-US" altLang="zh-CN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1.</a:t>
            </a:r>
            <a:r>
              <a:rPr lang="zh-CN" altLang="en-US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要求一天</a:t>
            </a:r>
            <a:r>
              <a:rPr lang="en-US" altLang="zh-CN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7</a:t>
            </a:r>
            <a:r>
              <a:rPr lang="zh-CN" altLang="en-US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个小时阅卷</a:t>
            </a:r>
            <a:r>
              <a:rPr lang="en-US" altLang="zh-CN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800</a:t>
            </a:r>
            <a:r>
              <a:rPr lang="zh-CN" altLang="en-US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份以上，</a:t>
            </a:r>
            <a:r>
              <a:rPr lang="en-US" altLang="zh-CN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小时将近</a:t>
            </a:r>
            <a:r>
              <a:rPr lang="en-US" altLang="zh-CN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120</a:t>
            </a:r>
            <a:r>
              <a:rPr lang="zh-CN" altLang="en-US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份，即</a:t>
            </a:r>
            <a:r>
              <a:rPr lang="en-US" altLang="zh-CN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分钟</a:t>
            </a:r>
            <a:r>
              <a:rPr lang="en-US" altLang="zh-CN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份，那么阅卷老师停留在</a:t>
            </a:r>
            <a:r>
              <a:rPr lang="en-US" altLang="zh-CN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份卷子的时间仅有</a:t>
            </a:r>
            <a:r>
              <a:rPr lang="en-US" altLang="zh-CN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30-40</a:t>
            </a:r>
            <a:r>
              <a:rPr lang="zh-CN" altLang="en-US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秒，然后就敲键赋分；</a:t>
            </a:r>
            <a:endParaRPr lang="en-US" altLang="zh-CN" b="1" kern="1200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504" y="2348880"/>
            <a:ext cx="89289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1"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2</a:t>
            </a:r>
            <a:r>
              <a:rPr lang="en-US" altLang="zh-CN" sz="3200" b="1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.</a:t>
            </a:r>
            <a:r>
              <a:rPr lang="zh-CN" altLang="en-US" sz="3200" b="1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一般情况下，</a:t>
            </a:r>
            <a:r>
              <a:rPr lang="zh-CN" altLang="en-US" sz="3200" b="1" noProof="1"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老师</a:t>
            </a:r>
            <a:r>
              <a:rPr lang="zh-CN" altLang="en-US" sz="3200" b="1" noProof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先</a:t>
            </a:r>
            <a:r>
              <a:rPr lang="zh-CN" altLang="en-US" sz="3200" b="1" noProof="1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看</a:t>
            </a:r>
            <a:r>
              <a:rPr lang="zh-CN" altLang="en-US" sz="3200" b="1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整体，它包括卷面的书写情况，整篇文章的布局，文体的运用。</a:t>
            </a:r>
            <a:r>
              <a:rPr lang="zh-CN" altLang="en-US" sz="3200" b="1" noProof="1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再看</a:t>
            </a:r>
            <a:r>
              <a:rPr lang="zh-CN" altLang="en-US" sz="3200" b="1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文章的审题，包括</a:t>
            </a:r>
            <a:r>
              <a:rPr lang="zh-CN" altLang="en-US" sz="3200" b="1" noProof="1" smtClean="0">
                <a:latin typeface="Calibri" panose="020F0502020204030204" pitchFamily="34" charset="0"/>
                <a:sym typeface="+mn-ea"/>
              </a:rPr>
              <a:t>拟题是否恰当，题记小标题运用是否合理，开头是否破题，结尾是否点题，行文中是否扣题</a:t>
            </a:r>
            <a:r>
              <a:rPr lang="zh-CN" altLang="en-US" sz="3200" b="1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；</a:t>
            </a:r>
            <a:r>
              <a:rPr lang="zh-CN" altLang="en-US" sz="3200" b="1" noProof="1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第三看</a:t>
            </a:r>
            <a:r>
              <a:rPr lang="zh-CN" altLang="en-US" sz="3200" b="1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选材情况。</a:t>
            </a:r>
            <a:r>
              <a:rPr lang="zh-CN" altLang="en-US" sz="3200" b="1" noProof="1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最后看</a:t>
            </a:r>
            <a:r>
              <a:rPr lang="zh-CN" altLang="en-US" sz="3200" b="1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语言</a:t>
            </a:r>
            <a:r>
              <a:rPr lang="zh-CN" altLang="en-US" sz="3200" b="1" noProof="1"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是否生动，情感是否充沛；完了，赶紧敲键赋分。</a:t>
            </a:r>
            <a:endParaRPr lang="zh-CN" altLang="en-US" sz="3200" b="1" noProof="1">
              <a:latin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MG_20200513_1720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" y="160020"/>
            <a:ext cx="8902065" cy="6381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MG_20200513_1721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" y="-3810"/>
            <a:ext cx="9290685" cy="6609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34817"/>
          <p:cNvSpPr>
            <a:spLocks noGrp="1"/>
          </p:cNvSpPr>
          <p:nvPr>
            <p:ph type="title"/>
          </p:nvPr>
        </p:nvSpPr>
        <p:spPr>
          <a:xfrm>
            <a:off x="198755" y="274955"/>
            <a:ext cx="3642360" cy="728980"/>
          </a:xfrm>
          <a:noFill/>
          <a:ln>
            <a:noFill/>
          </a:ln>
        </p:spPr>
        <p:txBody>
          <a:bodyPr/>
          <a:lstStyle/>
          <a:p>
            <a:pPr algn="l"/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如何做到?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>
          <a:xfrm>
            <a:off x="742950" y="4328160"/>
            <a:ext cx="6804025" cy="589915"/>
          </a:xfrm>
          <a:noFill/>
          <a:ln>
            <a:noFill/>
          </a:ln>
        </p:spPr>
        <p:txBody>
          <a:bodyPr/>
          <a:lstStyle/>
          <a:p>
            <a:pPr marL="0" indent="0">
              <a:buNone/>
            </a:pPr>
            <a:br>
              <a:rPr lang="zh-CN" altLang="en-US" sz="2800" dirty="0"/>
            </a:br>
            <a:r>
              <a:rPr lang="zh-CN" altLang="en-US" sz="2800" dirty="0"/>
              <a:t>  </a:t>
            </a:r>
            <a:r>
              <a:rPr lang="zh-CN" altLang="en-US" sz="4400" b="1" dirty="0">
                <a:solidFill>
                  <a:srgbClr val="0000FF"/>
                </a:solidFill>
              </a:rPr>
              <a:t>3.</a:t>
            </a:r>
            <a:r>
              <a:rPr lang="zh-CN" altLang="en-US" sz="4400" b="1" dirty="0">
                <a:solidFill>
                  <a:srgbClr val="FF0000"/>
                </a:solidFill>
              </a:rPr>
              <a:t>少错别字,少病句。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7575" y="1003935"/>
            <a:ext cx="760539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4000" b="1" dirty="0">
                <a:solidFill>
                  <a:srgbClr val="0070C0"/>
                </a:solidFill>
                <a:sym typeface="+mn-ea"/>
              </a:rPr>
              <a:t>1.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多用短句,少用长句。</a:t>
            </a:r>
            <a:endParaRPr lang="zh-CN" altLang="en-US" sz="4000" b="1" dirty="0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b="1" dirty="0">
                <a:solidFill>
                  <a:srgbClr val="0070C0"/>
                </a:solidFill>
                <a:sym typeface="+mn-ea"/>
              </a:rPr>
              <a:t>语言显得简练,读起来不累人。</a:t>
            </a:r>
            <a:endParaRPr lang="zh-CN" altLang="en-US" b="1" dirty="0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0395" y="2529840"/>
            <a:ext cx="7902575" cy="179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dirty="0">
                <a:sym typeface="+mn-ea"/>
              </a:rPr>
              <a:t>  </a:t>
            </a:r>
            <a:r>
              <a:rPr lang="zh-CN" altLang="en-US" sz="4000" b="1" dirty="0">
                <a:solidFill>
                  <a:srgbClr val="0070C0"/>
                </a:solidFill>
                <a:sym typeface="+mn-ea"/>
              </a:rPr>
              <a:t>2.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多用修辞和描写,少平铺直叙。</a:t>
            </a:r>
            <a:endParaRPr lang="zh-CN" altLang="en-US" sz="4000" b="1" dirty="0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     </a:t>
            </a:r>
            <a:r>
              <a:rPr lang="zh-CN" altLang="en-US" b="1" dirty="0">
                <a:solidFill>
                  <a:srgbClr val="0070C0"/>
                </a:solidFill>
                <a:sym typeface="+mn-ea"/>
              </a:rPr>
              <a:t>多种修辞和描写手法的运用是语言生动活泼的有效手段。</a:t>
            </a:r>
            <a:endParaRPr lang="zh-CN" altLang="en-US" b="1" dirty="0">
              <a:solidFill>
                <a:srgbClr val="0070C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1"/>
      <p:bldP spid="34819" grpId="0" build="p"/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l"/>
            <a:r>
              <a:rPr lang="zh-CN" altLang="en-US" dirty="0" smtClean="0">
                <a:solidFill>
                  <a:srgbClr val="FF0000"/>
                </a:solidFill>
              </a:rPr>
              <a:t>强烈推荐：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80728"/>
            <a:ext cx="889248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400" b="1" dirty="0" smtClean="0"/>
              <a:t>      1.</a:t>
            </a:r>
            <a:r>
              <a:rPr lang="zh-CN" altLang="en-US" sz="4400" dirty="0" smtClean="0"/>
              <a:t>尽量工整的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字</a:t>
            </a:r>
            <a:r>
              <a:rPr lang="zh-CN" altLang="en-US" sz="4400" dirty="0" smtClean="0"/>
              <a:t>，</a:t>
            </a:r>
            <a:endParaRPr lang="en-US" altLang="zh-CN" sz="4400" dirty="0"/>
          </a:p>
          <a:p>
            <a:pPr marL="0" indent="0">
              <a:buNone/>
            </a:pPr>
            <a:r>
              <a:rPr lang="en-US" altLang="zh-CN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2.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小标题式</a:t>
            </a:r>
            <a:r>
              <a:rPr lang="zh-CN" altLang="en-US" sz="4400" dirty="0" smtClean="0"/>
              <a:t>作文或使用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中心句</a:t>
            </a:r>
            <a:r>
              <a:rPr lang="zh-CN" altLang="en-US" sz="4400" dirty="0" smtClean="0"/>
              <a:t>，</a:t>
            </a:r>
            <a:endParaRPr lang="en-US" altLang="zh-CN" sz="4400" dirty="0" smtClean="0"/>
          </a:p>
          <a:p>
            <a:pPr marL="0" indent="0">
              <a:buNone/>
            </a:pPr>
            <a:r>
              <a:rPr lang="en-US" altLang="zh-CN" sz="4400" dirty="0" smtClean="0"/>
              <a:t>      </a:t>
            </a:r>
            <a:r>
              <a:rPr lang="en-US" altLang="zh-CN" sz="4400" b="1" dirty="0" smtClean="0"/>
              <a:t>3. </a:t>
            </a:r>
            <a:r>
              <a:rPr lang="zh-CN" altLang="en-US" sz="4400" dirty="0" smtClean="0"/>
              <a:t>画龙点睛的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题记</a:t>
            </a:r>
            <a:r>
              <a:rPr lang="zh-CN" altLang="en-US" sz="4400" dirty="0" smtClean="0"/>
              <a:t>，</a:t>
            </a:r>
            <a:endParaRPr lang="en-US" altLang="zh-CN" sz="4400" dirty="0" smtClean="0"/>
          </a:p>
          <a:p>
            <a:pPr marL="0" indent="0">
              <a:buNone/>
            </a:pPr>
            <a:r>
              <a:rPr lang="en-US" altLang="zh-CN" sz="4400" dirty="0" smtClean="0"/>
              <a:t>      </a:t>
            </a:r>
            <a:r>
              <a:rPr lang="en-US" altLang="zh-CN" sz="4400" b="1" dirty="0" smtClean="0"/>
              <a:t>4. </a:t>
            </a:r>
            <a:r>
              <a:rPr lang="zh-CN" altLang="en-US" sz="4400" dirty="0" smtClean="0"/>
              <a:t>美美的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开头</a:t>
            </a:r>
            <a:r>
              <a:rPr lang="zh-CN" altLang="en-US" sz="4400" dirty="0" smtClean="0"/>
              <a:t>和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结尾</a:t>
            </a:r>
            <a:r>
              <a:rPr lang="zh-CN" altLang="en-US" sz="4400" dirty="0" smtClean="0"/>
              <a:t>。</a:t>
            </a:r>
            <a:endParaRPr lang="en-US" altLang="zh-CN" sz="4400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2019</a:t>
            </a:r>
            <a:r>
              <a:rPr lang="zh-CN" altLang="zh-CN"/>
              <a:t>年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43180" y="1600200"/>
            <a:ext cx="9207500" cy="4526280"/>
          </a:xfrm>
        </p:spPr>
        <p:txBody>
          <a:bodyPr/>
          <a:p>
            <a:r>
              <a:rPr lang="en-US" altLang="zh-CN" sz="3600"/>
              <a:t>24.</a:t>
            </a:r>
            <a:r>
              <a:rPr lang="zh-CN" altLang="en-US" sz="3600"/>
              <a:t>请以</a:t>
            </a:r>
            <a:r>
              <a:rPr lang="en-US" altLang="zh-CN" sz="3600"/>
              <a:t>“</a:t>
            </a:r>
            <a:r>
              <a:rPr lang="zh-CN" altLang="en-US" sz="3600"/>
              <a:t>感恩</a:t>
            </a:r>
            <a:r>
              <a:rPr lang="en-US" altLang="zh-CN" sz="3600"/>
              <a:t>_____,</a:t>
            </a:r>
            <a:r>
              <a:rPr lang="zh-CN" altLang="zh-CN" sz="3600"/>
              <a:t>助我远航</a:t>
            </a:r>
            <a:r>
              <a:rPr lang="en-US" altLang="zh-CN" sz="3600"/>
              <a:t>”</a:t>
            </a:r>
            <a:r>
              <a:rPr lang="zh-CN" altLang="en-US" sz="3600"/>
              <a:t>为题，写一篇以记叙为主的文章。</a:t>
            </a:r>
            <a:endParaRPr lang="zh-CN" altLang="en-US" sz="3600"/>
          </a:p>
          <a:p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</a:rPr>
              <a:t>要求：</a:t>
            </a:r>
            <a:endParaRPr lang="zh-CN" altLang="en-US" sz="36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</a:rPr>
              <a:t>   （</a:t>
            </a:r>
            <a:r>
              <a:rPr lang="en-US" altLang="zh-CN" sz="3600">
                <a:solidFill>
                  <a:schemeClr val="tx1"/>
                </a:solidFill>
                <a:latin typeface="Arial" panose="020B0604020202020204" pitchFamily="34" charset="0"/>
              </a:rPr>
              <a:t>1</a:t>
            </a:r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</a:rPr>
              <a:t>）将题目补充完整</a:t>
            </a:r>
            <a:endParaRPr lang="zh-CN" altLang="en-US" sz="36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</a:rPr>
              <a:t>   （</a:t>
            </a:r>
            <a:r>
              <a:rPr lang="en-US" altLang="zh-CN" sz="3600">
                <a:solidFill>
                  <a:schemeClr val="tx1"/>
                </a:solidFill>
                <a:latin typeface="Arial" panose="020B0604020202020204" pitchFamily="34" charset="0"/>
              </a:rPr>
              <a:t>2</a:t>
            </a:r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</a:rPr>
              <a:t>）文中不能出现真实地名、校名和人名</a:t>
            </a:r>
            <a:endParaRPr lang="zh-CN" altLang="en-US" sz="36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</a:rPr>
              <a:t>   （</a:t>
            </a:r>
            <a:r>
              <a:rPr lang="en-US" altLang="zh-CN" sz="3600">
                <a:solidFill>
                  <a:schemeClr val="tx1"/>
                </a:solidFill>
                <a:latin typeface="Arial" panose="020B0604020202020204" pitchFamily="34" charset="0"/>
              </a:rPr>
              <a:t>3</a:t>
            </a:r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</a:rPr>
              <a:t>）不少于</a:t>
            </a:r>
            <a:r>
              <a:rPr lang="en-US" altLang="zh-CN" sz="3600">
                <a:solidFill>
                  <a:schemeClr val="tx1"/>
                </a:solidFill>
                <a:latin typeface="Arial" panose="020B0604020202020204" pitchFamily="34" charset="0"/>
              </a:rPr>
              <a:t>600</a:t>
            </a:r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</a:rPr>
              <a:t>字</a:t>
            </a:r>
            <a:endParaRPr lang="zh-CN" altLang="en-US" sz="36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</a:rPr>
              <a:t>   （</a:t>
            </a:r>
            <a:r>
              <a:rPr lang="en-US" altLang="zh-CN" sz="3600">
                <a:solidFill>
                  <a:schemeClr val="tx1"/>
                </a:solidFill>
                <a:latin typeface="Arial" panose="020B0604020202020204" pitchFamily="34" charset="0"/>
              </a:rPr>
              <a:t>4</a:t>
            </a:r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</a:rPr>
              <a:t>）字迹工整，书写规范，标点符号规范</a:t>
            </a:r>
            <a:endParaRPr lang="zh-CN" altLang="en-US" sz="3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2018</a:t>
            </a:r>
            <a:r>
              <a:rPr lang="zh-CN" altLang="en-US"/>
              <a:t>年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6845" y="932815"/>
            <a:ext cx="8229600" cy="4525963"/>
          </a:xfrm>
        </p:spPr>
        <p:txBody>
          <a:bodyPr/>
          <a:p>
            <a:r>
              <a:rPr lang="en-US" altLang="zh-CN" sz="2400"/>
              <a:t>24.</a:t>
            </a:r>
            <a:r>
              <a:rPr lang="zh-CN" altLang="en-US" sz="2400"/>
              <a:t>请在下面两个题目中，任选一题，按要求作文。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总要求：文中不能出现真实的地名、校名和人名。</a:t>
            </a:r>
            <a:endParaRPr lang="zh-CN" altLang="en-US" sz="2400"/>
          </a:p>
          <a:p>
            <a:pPr marL="0" indent="0">
              <a:buNone/>
            </a:pP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题一：请以</a:t>
            </a:r>
            <a:r>
              <a:rPr lang="en-US" altLang="zh-CN" sz="2400"/>
              <a:t>“</a:t>
            </a:r>
            <a:r>
              <a:rPr lang="zh-CN" altLang="en-US" sz="2400"/>
              <a:t>礼物</a:t>
            </a:r>
            <a:r>
              <a:rPr lang="en-US" altLang="zh-CN" sz="2400"/>
              <a:t>”</a:t>
            </a:r>
            <a:r>
              <a:rPr lang="zh-CN" altLang="en-US" sz="2400"/>
              <a:t>为题目，写一篇文章。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要求：（</a:t>
            </a:r>
            <a:r>
              <a:rPr lang="en-US" altLang="zh-CN" sz="2400"/>
              <a:t>1</a:t>
            </a:r>
            <a:r>
              <a:rPr lang="zh-CN" altLang="en-US" sz="2400"/>
              <a:t>）要有自己的体验或感受，不得抄袭；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）不少于</a:t>
            </a:r>
            <a:r>
              <a:rPr lang="en-US" altLang="zh-CN" sz="2400"/>
              <a:t>600</a:t>
            </a:r>
            <a:r>
              <a:rPr lang="zh-CN" altLang="en-US" sz="2400"/>
              <a:t>字；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（</a:t>
            </a:r>
            <a:r>
              <a:rPr lang="en-US" altLang="zh-CN" sz="2400"/>
              <a:t>3</a:t>
            </a:r>
            <a:r>
              <a:rPr lang="zh-CN" altLang="en-US" sz="2400"/>
              <a:t>）字迹工整，不写错别字。</a:t>
            </a:r>
            <a:endParaRPr lang="zh-CN" altLang="en-US" sz="2400"/>
          </a:p>
          <a:p>
            <a:pPr marL="0" indent="0">
              <a:buNone/>
            </a:pP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题二：请以</a:t>
            </a:r>
            <a:r>
              <a:rPr lang="en-US" altLang="zh-CN" sz="2400"/>
              <a:t>“</a:t>
            </a:r>
            <a:r>
              <a:rPr lang="zh-CN" altLang="en-US" sz="2400"/>
              <a:t>那件事，让我想起来就</a:t>
            </a:r>
            <a:r>
              <a:rPr lang="en-US" altLang="zh-CN" sz="2400"/>
              <a:t>________”</a:t>
            </a:r>
            <a:r>
              <a:rPr lang="zh-CN" altLang="zh-CN" sz="2400"/>
              <a:t>为题写一篇文章。</a:t>
            </a:r>
            <a:endParaRPr lang="zh-CN" altLang="zh-CN" sz="2400"/>
          </a:p>
          <a:p>
            <a:pPr marL="0" indent="0">
              <a:buNone/>
            </a:pPr>
            <a:r>
              <a:rPr lang="zh-CN" altLang="zh-CN" sz="2400"/>
              <a:t>要求：（</a:t>
            </a:r>
            <a:r>
              <a:rPr lang="en-US" altLang="zh-CN" sz="2400"/>
              <a:t>1</a:t>
            </a:r>
            <a:r>
              <a:rPr lang="zh-CN" altLang="en-US" sz="2400"/>
              <a:t>）将题目补充完整，如</a:t>
            </a:r>
            <a:r>
              <a:rPr lang="en-US" altLang="zh-CN" sz="2400"/>
              <a:t>“</a:t>
            </a:r>
            <a:r>
              <a:rPr lang="zh-CN" altLang="en-US" sz="2400">
                <a:sym typeface="+mn-ea"/>
              </a:rPr>
              <a:t>高兴</a:t>
            </a:r>
            <a:r>
              <a:rPr lang="en-US" altLang="zh-CN" sz="2400"/>
              <a:t>”“</a:t>
            </a:r>
            <a:r>
              <a:rPr lang="zh-CN" altLang="en-US" sz="2400"/>
              <a:t>觉得温暖</a:t>
            </a:r>
            <a:r>
              <a:rPr lang="en-US" altLang="zh-CN" sz="2400"/>
              <a:t>”“</a:t>
            </a:r>
            <a:r>
              <a:rPr lang="zh-CN" altLang="en-US" sz="2400"/>
              <a:t>遗憾</a:t>
            </a:r>
            <a:r>
              <a:rPr lang="en-US" altLang="zh-CN" sz="2400"/>
              <a:t>”“</a:t>
            </a:r>
            <a:r>
              <a:rPr lang="zh-CN" altLang="en-US" sz="2400"/>
              <a:t>后悔</a:t>
            </a:r>
            <a:r>
              <a:rPr lang="en-US" altLang="zh-CN" sz="2400"/>
              <a:t>”</a:t>
            </a:r>
            <a:r>
              <a:rPr lang="zh-CN" altLang="en-US" sz="2400"/>
              <a:t>等；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）不少于</a:t>
            </a:r>
            <a:r>
              <a:rPr lang="en-US" altLang="zh-CN" sz="2400"/>
              <a:t>600</a:t>
            </a:r>
            <a:r>
              <a:rPr lang="zh-CN" altLang="en-US" sz="2400"/>
              <a:t>字；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（</a:t>
            </a:r>
            <a:r>
              <a:rPr lang="en-US" altLang="zh-CN" sz="2400"/>
              <a:t>3</a:t>
            </a:r>
            <a:r>
              <a:rPr lang="zh-CN" altLang="en-US" sz="2400"/>
              <a:t>）字迹工整，不写错别字。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408940"/>
          </a:xfrm>
        </p:spPr>
        <p:txBody>
          <a:bodyPr/>
          <a:p>
            <a:r>
              <a:rPr lang="en-US" altLang="zh-CN" sz="2000"/>
              <a:t>2017</a:t>
            </a:r>
            <a:r>
              <a:rPr lang="zh-CN" altLang="en-US" sz="2000"/>
              <a:t>年</a:t>
            </a:r>
            <a:endParaRPr lang="zh-CN" altLang="en-US" sz="2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37465" y="683895"/>
            <a:ext cx="9251950" cy="5916295"/>
          </a:xfrm>
        </p:spPr>
        <p:txBody>
          <a:bodyPr/>
          <a:p>
            <a:r>
              <a:rPr lang="en-US" altLang="zh-CN" sz="2400">
                <a:sym typeface="+mn-ea"/>
              </a:rPr>
              <a:t>24.</a:t>
            </a:r>
            <a:r>
              <a:rPr lang="zh-CN" altLang="en-US" sz="2400">
                <a:sym typeface="+mn-ea"/>
              </a:rPr>
              <a:t>请在下面两个题目中，任选一题，按要求作文。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>
                <a:sym typeface="+mn-ea"/>
              </a:rPr>
              <a:t>总要求：文中不能出现真实的地名、校名和人名。</a:t>
            </a:r>
            <a:endParaRPr lang="zh-CN" altLang="en-US" sz="2400">
              <a:sym typeface="+mn-ea"/>
            </a:endParaRPr>
          </a:p>
          <a:p>
            <a:pPr marL="0" indent="0">
              <a:buNone/>
            </a:pP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题一：请以</a:t>
            </a:r>
            <a:r>
              <a:rPr lang="en-US" altLang="zh-CN" sz="2400"/>
              <a:t>“</a:t>
            </a:r>
            <a:r>
              <a:rPr lang="zh-CN" altLang="en-US" sz="2400"/>
              <a:t>一同成长</a:t>
            </a:r>
            <a:r>
              <a:rPr lang="en-US" altLang="zh-CN" sz="2400"/>
              <a:t>”</a:t>
            </a:r>
            <a:r>
              <a:rPr lang="zh-CN" altLang="en-US" sz="2400"/>
              <a:t>为题目，写一篇文章。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要求：</a:t>
            </a:r>
            <a:r>
              <a:rPr lang="zh-CN" altLang="en-US" sz="2400">
                <a:sym typeface="+mn-ea"/>
              </a:rPr>
              <a:t>（</a:t>
            </a:r>
            <a:r>
              <a:rPr lang="en-US" altLang="zh-CN" sz="2400">
                <a:sym typeface="+mn-ea"/>
              </a:rPr>
              <a:t>1</a:t>
            </a:r>
            <a:r>
              <a:rPr lang="zh-CN" altLang="en-US" sz="2400">
                <a:sym typeface="+mn-ea"/>
              </a:rPr>
              <a:t>）要有自己的亲身经历或体验，不得抄袭；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>
                <a:sym typeface="+mn-ea"/>
              </a:rPr>
              <a:t>           （</a:t>
            </a:r>
            <a:r>
              <a:rPr lang="en-US" altLang="zh-CN" sz="2400">
                <a:sym typeface="+mn-ea"/>
              </a:rPr>
              <a:t>2</a:t>
            </a:r>
            <a:r>
              <a:rPr lang="zh-CN" altLang="en-US" sz="2400">
                <a:sym typeface="+mn-ea"/>
              </a:rPr>
              <a:t>）写以记叙为主的文章。</a:t>
            </a:r>
            <a:endParaRPr lang="zh-CN" altLang="en-US" sz="2400">
              <a:sym typeface="+mn-ea"/>
            </a:endParaRPr>
          </a:p>
          <a:p>
            <a:pPr marL="0" indent="0">
              <a:buNone/>
            </a:pPr>
            <a:r>
              <a:rPr lang="zh-CN" altLang="en-US" sz="2400">
                <a:sym typeface="+mn-ea"/>
              </a:rPr>
              <a:t>           （</a:t>
            </a:r>
            <a:r>
              <a:rPr lang="en-US" altLang="zh-CN" sz="2400">
                <a:sym typeface="+mn-ea"/>
              </a:rPr>
              <a:t>3</a:t>
            </a:r>
            <a:r>
              <a:rPr lang="zh-CN" altLang="en-US" sz="2400">
                <a:sym typeface="+mn-ea"/>
              </a:rPr>
              <a:t>）不少于</a:t>
            </a:r>
            <a:r>
              <a:rPr lang="en-US" altLang="zh-CN" sz="2400">
                <a:sym typeface="+mn-ea"/>
              </a:rPr>
              <a:t>600</a:t>
            </a:r>
            <a:r>
              <a:rPr lang="zh-CN" altLang="en-US" sz="2400">
                <a:sym typeface="+mn-ea"/>
              </a:rPr>
              <a:t>字；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>
                <a:sym typeface="+mn-ea"/>
              </a:rPr>
              <a:t>           （</a:t>
            </a:r>
            <a:r>
              <a:rPr lang="en-US" altLang="zh-CN" sz="2400">
                <a:sym typeface="+mn-ea"/>
              </a:rPr>
              <a:t>4</a:t>
            </a:r>
            <a:r>
              <a:rPr lang="zh-CN" altLang="en-US" sz="2400">
                <a:sym typeface="+mn-ea"/>
              </a:rPr>
              <a:t>）字迹工整，不写错别字。</a:t>
            </a:r>
            <a:endParaRPr lang="zh-CN" altLang="en-US" sz="2400">
              <a:sym typeface="+mn-ea"/>
            </a:endParaRPr>
          </a:p>
          <a:p>
            <a:pPr marL="0" indent="0">
              <a:buNone/>
            </a:pPr>
            <a:endParaRPr lang="zh-CN" altLang="en-US" sz="2400">
              <a:sym typeface="+mn-ea"/>
            </a:endParaRPr>
          </a:p>
          <a:p>
            <a:pPr marL="0" indent="0">
              <a:buNone/>
            </a:pPr>
            <a:r>
              <a:rPr lang="zh-CN" altLang="en-US" sz="2400">
                <a:sym typeface="+mn-ea"/>
              </a:rPr>
              <a:t>题二：请以</a:t>
            </a:r>
            <a:r>
              <a:rPr lang="en-US" altLang="zh-CN" sz="2400">
                <a:sym typeface="+mn-ea"/>
              </a:rPr>
              <a:t>“</a:t>
            </a:r>
            <a:r>
              <a:rPr lang="zh-CN" altLang="en-US" sz="2400">
                <a:sym typeface="+mn-ea"/>
              </a:rPr>
              <a:t>沉醉在</a:t>
            </a:r>
            <a:r>
              <a:rPr lang="en-US" altLang="zh-CN" sz="2400">
                <a:sym typeface="+mn-ea"/>
              </a:rPr>
              <a:t>_______</a:t>
            </a:r>
            <a:r>
              <a:rPr lang="zh-CN" altLang="zh-CN" sz="2400">
                <a:sym typeface="+mn-ea"/>
              </a:rPr>
              <a:t>的世界里</a:t>
            </a:r>
            <a:r>
              <a:rPr lang="en-US" altLang="zh-CN" sz="2400">
                <a:sym typeface="+mn-ea"/>
              </a:rPr>
              <a:t>”</a:t>
            </a:r>
            <a:r>
              <a:rPr lang="zh-CN" altLang="en-US" sz="2400">
                <a:sym typeface="+mn-ea"/>
              </a:rPr>
              <a:t>为题写一篇文章。</a:t>
            </a:r>
            <a:endParaRPr lang="zh-CN" altLang="en-US" sz="2400"/>
          </a:p>
          <a:p>
            <a:pPr marL="0" indent="0">
              <a:buNone/>
            </a:pPr>
            <a:r>
              <a:rPr lang="zh-CN" altLang="zh-CN" sz="2400">
                <a:sym typeface="+mn-ea"/>
              </a:rPr>
              <a:t>要求：（</a:t>
            </a:r>
            <a:r>
              <a:rPr lang="en-US" altLang="zh-CN" sz="2400">
                <a:sym typeface="+mn-ea"/>
              </a:rPr>
              <a:t>1</a:t>
            </a:r>
            <a:r>
              <a:rPr lang="zh-CN" altLang="en-US" sz="2400">
                <a:sym typeface="+mn-ea"/>
              </a:rPr>
              <a:t>）先将题目补充完整，如</a:t>
            </a:r>
            <a:r>
              <a:rPr lang="en-US" altLang="zh-CN" sz="2400">
                <a:sym typeface="+mn-ea"/>
              </a:rPr>
              <a:t>“</a:t>
            </a:r>
            <a:r>
              <a:rPr lang="zh-CN" altLang="en-US" sz="2400">
                <a:sym typeface="+mn-ea"/>
              </a:rPr>
              <a:t>读书</a:t>
            </a:r>
            <a:r>
              <a:rPr lang="en-US" altLang="zh-CN" sz="2400">
                <a:sym typeface="+mn-ea"/>
              </a:rPr>
              <a:t>”“</a:t>
            </a:r>
            <a:r>
              <a:rPr lang="zh-CN" altLang="en-US" sz="2400">
                <a:sym typeface="+mn-ea"/>
              </a:rPr>
              <a:t>音乐</a:t>
            </a:r>
            <a:r>
              <a:rPr lang="en-US" altLang="zh-CN" sz="2400">
                <a:sym typeface="+mn-ea"/>
              </a:rPr>
              <a:t>”“</a:t>
            </a:r>
            <a:r>
              <a:rPr lang="zh-CN" altLang="en-US" sz="2400">
                <a:sym typeface="+mn-ea"/>
              </a:rPr>
              <a:t>科技制作</a:t>
            </a:r>
            <a:r>
              <a:rPr lang="en-US" altLang="zh-CN" sz="2400">
                <a:sym typeface="+mn-ea"/>
              </a:rPr>
              <a:t>”“</a:t>
            </a:r>
            <a:r>
              <a:rPr lang="zh-CN" altLang="en-US" sz="2400">
                <a:sym typeface="+mn-ea"/>
              </a:rPr>
              <a:t>社会实践</a:t>
            </a:r>
            <a:r>
              <a:rPr lang="en-US" altLang="zh-CN" sz="2400">
                <a:sym typeface="+mn-ea"/>
              </a:rPr>
              <a:t>”</a:t>
            </a:r>
            <a:r>
              <a:rPr lang="zh-CN" altLang="en-US" sz="2400">
                <a:sym typeface="+mn-ea"/>
              </a:rPr>
              <a:t>等；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>
                <a:sym typeface="+mn-ea"/>
              </a:rPr>
              <a:t>           （</a:t>
            </a:r>
            <a:r>
              <a:rPr lang="en-US" altLang="zh-CN" sz="2400">
                <a:sym typeface="+mn-ea"/>
              </a:rPr>
              <a:t>2</a:t>
            </a:r>
            <a:r>
              <a:rPr lang="zh-CN" altLang="en-US" sz="2400">
                <a:sym typeface="+mn-ea"/>
              </a:rPr>
              <a:t>）不少于</a:t>
            </a:r>
            <a:r>
              <a:rPr lang="en-US" altLang="zh-CN" sz="2400">
                <a:sym typeface="+mn-ea"/>
              </a:rPr>
              <a:t>600</a:t>
            </a:r>
            <a:r>
              <a:rPr lang="zh-CN" altLang="en-US" sz="2400">
                <a:sym typeface="+mn-ea"/>
              </a:rPr>
              <a:t>字；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>
                <a:sym typeface="+mn-ea"/>
              </a:rPr>
              <a:t>           （</a:t>
            </a:r>
            <a:r>
              <a:rPr lang="en-US" altLang="zh-CN" sz="2400">
                <a:sym typeface="+mn-ea"/>
              </a:rPr>
              <a:t>3</a:t>
            </a:r>
            <a:r>
              <a:rPr lang="zh-CN" altLang="en-US" sz="2400">
                <a:sym typeface="+mn-ea"/>
              </a:rPr>
              <a:t>）字迹工整，不写错别字。</a:t>
            </a:r>
            <a:endParaRPr lang="zh-CN" altLang="en-US" sz="2400"/>
          </a:p>
          <a:p>
            <a:endParaRPr lang="zh-CN" altLang="en-US" sz="2400"/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398780"/>
          </a:xfrm>
        </p:spPr>
        <p:txBody>
          <a:bodyPr/>
          <a:p>
            <a:r>
              <a:rPr lang="en-US" altLang="zh-CN" sz="2000"/>
              <a:t>2016</a:t>
            </a:r>
            <a:r>
              <a:rPr lang="zh-CN" altLang="en-US" sz="2000"/>
              <a:t>年</a:t>
            </a:r>
            <a:endParaRPr lang="zh-CN" altLang="en-US" sz="2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31750" y="673735"/>
            <a:ext cx="9184640" cy="6205220"/>
          </a:xfrm>
        </p:spPr>
        <p:txBody>
          <a:bodyPr/>
          <a:p>
            <a:pPr marL="0" indent="0">
              <a:buNone/>
            </a:pPr>
            <a:r>
              <a:rPr lang="en-US" altLang="zh-CN" sz="2000">
                <a:sym typeface="+mn-ea"/>
              </a:rPr>
              <a:t>24.</a:t>
            </a:r>
            <a:r>
              <a:rPr lang="zh-CN" altLang="en-US" sz="2000">
                <a:sym typeface="+mn-ea"/>
              </a:rPr>
              <a:t>请在下面两个题目中，任选一题，按要求作文。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总要求：文中不能出现真实的地名、校名和人名。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题一：请以</a:t>
            </a:r>
            <a:r>
              <a:rPr lang="en-US" altLang="zh-CN" sz="2000">
                <a:sym typeface="+mn-ea"/>
              </a:rPr>
              <a:t>“</a:t>
            </a:r>
            <a:r>
              <a:rPr lang="zh-CN" altLang="en-US" sz="2000">
                <a:sym typeface="+mn-ea"/>
              </a:rPr>
              <a:t>我不怕，因为</a:t>
            </a:r>
            <a:r>
              <a:rPr lang="en-US" altLang="zh-CN" sz="2000">
                <a:sym typeface="+mn-ea"/>
              </a:rPr>
              <a:t>_______”</a:t>
            </a:r>
            <a:r>
              <a:rPr lang="zh-CN" altLang="en-US" sz="2000">
                <a:sym typeface="+mn-ea"/>
              </a:rPr>
              <a:t>为题目，写一篇文章。</a:t>
            </a:r>
            <a:endParaRPr lang="zh-CN" altLang="en-US" sz="2000"/>
          </a:p>
          <a:p>
            <a:pPr marL="0" indent="0">
              <a:buNone/>
            </a:pPr>
            <a:r>
              <a:rPr lang="zh-CN" altLang="zh-CN" sz="2000">
                <a:sym typeface="+mn-ea"/>
              </a:rPr>
              <a:t>要求：（</a:t>
            </a:r>
            <a:r>
              <a:rPr lang="en-US" altLang="zh-CN" sz="2000">
                <a:sym typeface="+mn-ea"/>
              </a:rPr>
              <a:t>1</a:t>
            </a:r>
            <a:r>
              <a:rPr lang="zh-CN" altLang="en-US" sz="2000">
                <a:sym typeface="+mn-ea"/>
              </a:rPr>
              <a:t>）先将题目补充完整，再写作文</a:t>
            </a:r>
            <a:endParaRPr lang="zh-CN" altLang="en-US" sz="2000">
              <a:sym typeface="+mn-ea"/>
            </a:endParaRPr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           （</a:t>
            </a:r>
            <a:r>
              <a:rPr lang="en-US" altLang="zh-CN" sz="2000">
                <a:sym typeface="+mn-ea"/>
              </a:rPr>
              <a:t>2</a:t>
            </a:r>
            <a:r>
              <a:rPr lang="zh-CN" altLang="en-US" sz="2000">
                <a:sym typeface="+mn-ea"/>
              </a:rPr>
              <a:t>）除诗歌外，文体不限</a:t>
            </a:r>
            <a:endParaRPr lang="zh-CN" altLang="en-US" sz="2000">
              <a:sym typeface="+mn-ea"/>
            </a:endParaRPr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           （</a:t>
            </a:r>
            <a:r>
              <a:rPr lang="en-US" altLang="zh-CN" sz="2000">
                <a:sym typeface="+mn-ea"/>
              </a:rPr>
              <a:t>3</a:t>
            </a:r>
            <a:r>
              <a:rPr lang="zh-CN" altLang="en-US" sz="2000">
                <a:sym typeface="+mn-ea"/>
              </a:rPr>
              <a:t>）不少于</a:t>
            </a:r>
            <a:r>
              <a:rPr lang="en-US" altLang="zh-CN" sz="2000">
                <a:sym typeface="+mn-ea"/>
              </a:rPr>
              <a:t>600</a:t>
            </a:r>
            <a:r>
              <a:rPr lang="zh-CN" altLang="en-US" sz="2000">
                <a:sym typeface="+mn-ea"/>
              </a:rPr>
              <a:t>字；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           （</a:t>
            </a:r>
            <a:r>
              <a:rPr lang="en-US" altLang="zh-CN" sz="2000">
                <a:sym typeface="+mn-ea"/>
              </a:rPr>
              <a:t>4</a:t>
            </a:r>
            <a:r>
              <a:rPr lang="zh-CN" altLang="en-US" sz="2000">
                <a:sym typeface="+mn-ea"/>
              </a:rPr>
              <a:t>）字迹工整，不写错别字。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题二：请以</a:t>
            </a:r>
            <a:r>
              <a:rPr lang="en-US" altLang="zh-CN" sz="2000">
                <a:sym typeface="+mn-ea"/>
              </a:rPr>
              <a:t>“</a:t>
            </a:r>
            <a:r>
              <a:rPr lang="zh-CN" altLang="en-US" sz="2000">
                <a:sym typeface="+mn-ea"/>
              </a:rPr>
              <a:t>生命诚可贵</a:t>
            </a:r>
            <a:r>
              <a:rPr lang="en-US" altLang="zh-CN" sz="2000">
                <a:sym typeface="+mn-ea"/>
              </a:rPr>
              <a:t>”</a:t>
            </a:r>
            <a:r>
              <a:rPr lang="zh-CN" altLang="en-US" sz="2000">
                <a:sym typeface="+mn-ea"/>
              </a:rPr>
              <a:t>为题目，写一篇文章。</a:t>
            </a:r>
            <a:endParaRPr lang="zh-CN" altLang="en-US" sz="2000">
              <a:sym typeface="+mn-ea"/>
            </a:endParaRPr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       当今，我们会看到这样一些现象，一些青少年不堪学习生活的压力，轻易结束自己年轻的生命；校园暴力在近几年也时有发生。施暴方残忍伤害他人身心甚至生命；还有一些人，并未深思熟虑，一时兴起养宠物，一段时间后无法接受照顾宠物而降低生活质量的事实，便随意抛弃，任由宠物自生自灭</a:t>
            </a:r>
            <a:r>
              <a:rPr lang="en-US" altLang="zh-CN" sz="2000">
                <a:sym typeface="+mn-ea"/>
              </a:rPr>
              <a:t>······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要求：（</a:t>
            </a:r>
            <a:r>
              <a:rPr lang="en-US" altLang="zh-CN" sz="2000">
                <a:sym typeface="+mn-ea"/>
              </a:rPr>
              <a:t>1</a:t>
            </a:r>
            <a:r>
              <a:rPr lang="zh-CN" altLang="en-US" sz="2000">
                <a:sym typeface="+mn-ea"/>
              </a:rPr>
              <a:t>）表达积极、真挚的感情，不得抄袭</a:t>
            </a:r>
            <a:endParaRPr lang="zh-CN" altLang="en-US" sz="2000">
              <a:sym typeface="+mn-ea"/>
            </a:endParaRPr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           （</a:t>
            </a:r>
            <a:r>
              <a:rPr lang="en-US" altLang="zh-CN" sz="2000">
                <a:sym typeface="+mn-ea"/>
              </a:rPr>
              <a:t>2</a:t>
            </a:r>
            <a:r>
              <a:rPr lang="zh-CN" altLang="en-US" sz="2000">
                <a:sym typeface="+mn-ea"/>
              </a:rPr>
              <a:t>）除诗歌外，文体不限</a:t>
            </a:r>
            <a:endParaRPr lang="zh-CN" altLang="en-US" sz="2000">
              <a:sym typeface="+mn-ea"/>
            </a:endParaRPr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           （</a:t>
            </a:r>
            <a:r>
              <a:rPr lang="en-US" altLang="zh-CN" sz="2000">
                <a:sym typeface="+mn-ea"/>
              </a:rPr>
              <a:t>3</a:t>
            </a:r>
            <a:r>
              <a:rPr lang="zh-CN" altLang="en-US" sz="2000">
                <a:sym typeface="+mn-ea"/>
              </a:rPr>
              <a:t>）不少于</a:t>
            </a:r>
            <a:r>
              <a:rPr lang="en-US" altLang="zh-CN" sz="2000">
                <a:sym typeface="+mn-ea"/>
              </a:rPr>
              <a:t>600</a:t>
            </a:r>
            <a:r>
              <a:rPr lang="zh-CN" altLang="en-US" sz="2000">
                <a:sym typeface="+mn-ea"/>
              </a:rPr>
              <a:t>字；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>
                <a:sym typeface="+mn-ea"/>
              </a:rPr>
              <a:t>           （</a:t>
            </a:r>
            <a:r>
              <a:rPr lang="en-US" altLang="zh-CN" sz="2000">
                <a:sym typeface="+mn-ea"/>
              </a:rPr>
              <a:t>4</a:t>
            </a:r>
            <a:r>
              <a:rPr lang="zh-CN" altLang="en-US" sz="2000">
                <a:sym typeface="+mn-ea"/>
              </a:rPr>
              <a:t>）字迹工整，不写错别字。</a:t>
            </a:r>
            <a:endParaRPr lang="zh-CN" altLang="en-US" sz="2000">
              <a:sym typeface="+mn-ea"/>
            </a:endParaRPr>
          </a:p>
          <a:p>
            <a:endParaRPr lang="zh-CN" altLang="en-US" sz="2000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-278765" y="1099820"/>
            <a:ext cx="6360160" cy="1440815"/>
          </a:xfrm>
        </p:spPr>
        <p:txBody>
          <a:bodyPr/>
          <a:p>
            <a:br>
              <a:rPr lang="en-US" altLang="zh-CN" sz="3600" dirty="0" smtClean="0"/>
            </a:br>
            <a:r>
              <a:rPr lang="zh-CN" altLang="en-US" sz="3200" b="1" dirty="0">
                <a:solidFill>
                  <a:srgbClr val="FF0000"/>
                </a:solidFill>
              </a:rPr>
              <a:t> </a:t>
            </a:r>
            <a:r>
              <a:rPr lang="en-US" altLang="zh-CN" sz="3200" dirty="0" smtClean="0"/>
              <a:t>1.</a:t>
            </a:r>
            <a:r>
              <a:rPr lang="zh-CN" altLang="en-US" sz="3200" dirty="0" smtClean="0"/>
              <a:t>命题  </a:t>
            </a:r>
            <a:r>
              <a:rPr lang="zh-CN" altLang="zh-CN" sz="3200" b="1" dirty="0" smtClean="0">
                <a:solidFill>
                  <a:srgbClr val="C00000"/>
                </a:solidFill>
              </a:rPr>
              <a:t>“</a:t>
            </a:r>
            <a:r>
              <a:rPr lang="zh-CN" altLang="en-US" sz="3200">
                <a:sym typeface="+mn-ea"/>
              </a:rPr>
              <a:t>礼物</a:t>
            </a:r>
            <a:r>
              <a:rPr lang="zh-CN" altLang="zh-CN" sz="3200" b="1" dirty="0" smtClean="0">
                <a:solidFill>
                  <a:srgbClr val="C00000"/>
                </a:solidFill>
              </a:rPr>
              <a:t>”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2018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年）</a:t>
            </a:r>
            <a:r>
              <a:rPr lang="zh-CN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</a:t>
            </a:r>
            <a:b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</a:t>
            </a:r>
            <a:r>
              <a:rPr lang="en-US" altLang="zh-CN" sz="32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一同成长</a:t>
            </a:r>
            <a:r>
              <a:rPr lang="en-US" altLang="zh-CN" sz="3200">
                <a:sym typeface="+mn-ea"/>
              </a:rPr>
              <a:t>”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2017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年）</a:t>
            </a:r>
            <a:r>
              <a:rPr lang="zh-CN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br>
              <a:rPr lang="en-US" altLang="zh-CN" sz="3200" b="1" dirty="0" smtClean="0">
                <a:solidFill>
                  <a:srgbClr val="C00000"/>
                </a:solidFill>
              </a:rPr>
            </a:br>
            <a:r>
              <a:rPr lang="en-US" altLang="zh-CN" sz="3200" b="1" dirty="0" smtClean="0">
                <a:solidFill>
                  <a:srgbClr val="C00000"/>
                </a:solidFill>
              </a:rPr>
              <a:t>         </a:t>
            </a:r>
            <a:b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607" y="3048729"/>
            <a:ext cx="8723048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dirty="0"/>
              <a:t>2.</a:t>
            </a:r>
            <a:r>
              <a:rPr lang="zh-CN" altLang="en-US" dirty="0"/>
              <a:t>半</a:t>
            </a:r>
            <a:r>
              <a:rPr lang="zh-CN" altLang="en-US" dirty="0" smtClean="0"/>
              <a:t>命题。</a:t>
            </a:r>
            <a:r>
              <a:rPr lang="en-US" altLang="zh-CN" b="1" dirty="0" smtClean="0">
                <a:solidFill>
                  <a:srgbClr val="FF0000"/>
                </a:solidFill>
              </a:rPr>
              <a:t>“</a:t>
            </a:r>
            <a:r>
              <a:rPr lang="zh-CN" altLang="en-US">
                <a:sym typeface="+mn-ea"/>
              </a:rPr>
              <a:t>感恩</a:t>
            </a:r>
            <a:r>
              <a:rPr lang="en-US" altLang="zh-CN">
                <a:sym typeface="+mn-ea"/>
              </a:rPr>
              <a:t>_____,</a:t>
            </a:r>
            <a:r>
              <a:rPr lang="zh-CN" altLang="zh-CN">
                <a:sym typeface="+mn-ea"/>
              </a:rPr>
              <a:t>助我远航</a:t>
            </a:r>
            <a:r>
              <a:rPr lang="en-US" altLang="zh-CN" b="1" dirty="0" smtClean="0">
                <a:solidFill>
                  <a:srgbClr val="FF0000"/>
                </a:solidFill>
              </a:rPr>
              <a:t>”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2019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年）</a:t>
            </a:r>
            <a:endParaRPr lang="zh-CN" altLang="en-US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zh-CN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  <a:r>
              <a:rPr lang="zh-CN" altLang="zh-CN" b="1" dirty="0" smtClean="0">
                <a:solidFill>
                  <a:srgbClr val="FF0000"/>
                </a:solidFill>
              </a:rPr>
              <a:t>“</a:t>
            </a:r>
            <a:r>
              <a:rPr lang="zh-CN" altLang="en-US">
                <a:sym typeface="+mn-ea"/>
              </a:rPr>
              <a:t>那件事，让我想起来就</a:t>
            </a:r>
            <a:r>
              <a:rPr lang="en-US" altLang="zh-CN">
                <a:sym typeface="+mn-ea"/>
              </a:rPr>
              <a:t>______</a:t>
            </a:r>
            <a:r>
              <a:rPr lang="zh-CN" altLang="zh-CN" b="1" dirty="0" smtClean="0">
                <a:solidFill>
                  <a:srgbClr val="FF0000"/>
                </a:solidFill>
              </a:rPr>
              <a:t>”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2018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年）</a:t>
            </a:r>
            <a:r>
              <a:rPr lang="zh-CN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zh-CN" altLang="zh-CN" b="1" dirty="0" smtClean="0">
                <a:solidFill>
                  <a:srgbClr val="FF0000"/>
                </a:solidFill>
              </a:rPr>
              <a:t>“</a:t>
            </a:r>
            <a:r>
              <a:rPr lang="zh-CN" altLang="en-US">
                <a:sym typeface="+mn-ea"/>
              </a:rPr>
              <a:t>沉醉在</a:t>
            </a:r>
            <a:r>
              <a:rPr lang="en-US" altLang="zh-CN">
                <a:sym typeface="+mn-ea"/>
              </a:rPr>
              <a:t>_______</a:t>
            </a:r>
            <a:r>
              <a:rPr lang="zh-CN" altLang="zh-CN">
                <a:sym typeface="+mn-ea"/>
              </a:rPr>
              <a:t>的世界里</a:t>
            </a:r>
            <a:r>
              <a:rPr lang="zh-CN" altLang="zh-CN" b="1" dirty="0" smtClean="0">
                <a:solidFill>
                  <a:srgbClr val="FF0000"/>
                </a:solidFill>
              </a:rPr>
              <a:t>”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2017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年）</a:t>
            </a:r>
            <a:endParaRPr lang="zh-CN" altLang="en-US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我不怕，因为</a:t>
            </a:r>
            <a:r>
              <a:rPr lang="en-US" altLang="zh-CN">
                <a:sym typeface="+mn-ea"/>
              </a:rPr>
              <a:t>_______”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2016</a:t>
            </a:r>
            <a:r>
              <a:rPr lang="zh-CN" altLang="en-US">
                <a:sym typeface="+mn-ea"/>
              </a:rPr>
              <a:t>年）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6235" y="275590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类型：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7772400" cy="1470025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请</a:t>
            </a:r>
            <a:r>
              <a:rPr lang="zh-CN" altLang="en-US" b="1" dirty="0" smtClean="0">
                <a:solidFill>
                  <a:srgbClr val="FF0000"/>
                </a:solidFill>
              </a:rPr>
              <a:t>阅读三篇</a:t>
            </a:r>
            <a:r>
              <a:rPr lang="zh-CN" altLang="en-US" b="1" dirty="0">
                <a:solidFill>
                  <a:srgbClr val="FF0000"/>
                </a:solidFill>
              </a:rPr>
              <a:t>考场作文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7584" y="1844824"/>
            <a:ext cx="6944816" cy="3508226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议一议：</a:t>
            </a: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文中的得分亮点有哪些？</a:t>
            </a:r>
            <a:endParaRPr lang="en-US" altLang="zh-CN" sz="4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7200" y="1600200"/>
            <a:ext cx="897001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b="1" dirty="0">
                <a:solidFill>
                  <a:srgbClr val="FF0000"/>
                </a:solidFill>
              </a:rPr>
              <a:t> </a:t>
            </a:r>
            <a:r>
              <a:rPr lang="en-US" altLang="zh-CN" dirty="0" smtClean="0"/>
              <a:t>3</a:t>
            </a:r>
            <a:r>
              <a:rPr lang="en-US" altLang="zh-CN" dirty="0"/>
              <a:t>.</a:t>
            </a:r>
            <a:r>
              <a:rPr lang="zh-CN" altLang="en-US" dirty="0"/>
              <a:t>材料</a:t>
            </a:r>
            <a:r>
              <a:rPr lang="zh-CN" altLang="en-US" dirty="0" smtClean="0"/>
              <a:t>作文。</a:t>
            </a:r>
            <a:r>
              <a:rPr lang="en-US" altLang="zh-CN" dirty="0" smtClean="0"/>
              <a:t>20</a:t>
            </a:r>
            <a:r>
              <a:rPr lang="en-US" dirty="0" smtClean="0"/>
              <a:t>16</a:t>
            </a:r>
            <a:r>
              <a:rPr lang="zh-CN" altLang="en-US" dirty="0" smtClean="0"/>
              <a:t>年</a:t>
            </a:r>
            <a:endParaRPr lang="zh-CN" altLang="en-US" dirty="0" smtClean="0"/>
          </a:p>
          <a:p>
            <a:r>
              <a:rPr lang="zh-CN" altLang="en-US">
                <a:sym typeface="+mn-ea"/>
              </a:rPr>
              <a:t>       当今，我们会看到这样一些现象，一些青少年不堪学习生活的压力，轻易结束自己年轻的生命；校园暴力在近几年也时有发生，施暴方残忍伤害他人身心甚至生命；还有一些人，并未深思熟虑，一时兴起养宠物，一段时间后无法接受照顾宠物而降低生活质量的事实，便随意抛弃，任由宠物自生自灭</a:t>
            </a:r>
            <a:r>
              <a:rPr lang="en-US" altLang="zh-CN">
                <a:sym typeface="+mn-ea"/>
              </a:rPr>
              <a:t>······</a:t>
            </a:r>
            <a:endParaRPr lang="zh-CN" altLang="en-US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IMG_20200514_1047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" y="19685"/>
            <a:ext cx="8922385" cy="6617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IMG_20200514_1048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" y="10795"/>
            <a:ext cx="9112885" cy="6744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0266" y="2767116"/>
            <a:ext cx="871296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b="1" dirty="0" smtClean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1573" y="3184238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0" name="内容占位符 2"/>
          <p:cNvSpPr>
            <a:spLocks noGrp="1"/>
          </p:cNvSpPr>
          <p:nvPr/>
        </p:nvSpPr>
        <p:spPr>
          <a:xfrm>
            <a:off x="68580" y="650875"/>
            <a:ext cx="8856980" cy="62204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     </a:t>
            </a:r>
            <a:r>
              <a:rPr lang="en-US" altLang="zh-CN" sz="72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7200" b="1" dirty="0" smtClean="0">
                <a:solidFill>
                  <a:srgbClr val="FF0000"/>
                </a:solidFill>
              </a:rPr>
              <a:t>文体：</a:t>
            </a:r>
            <a:endParaRPr lang="zh-CN" altLang="en-US" sz="72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7200" b="1" dirty="0" smtClean="0">
                <a:solidFill>
                  <a:srgbClr val="FF0000"/>
                </a:solidFill>
              </a:rPr>
              <a:t>  </a:t>
            </a:r>
            <a:r>
              <a:rPr lang="en-US" altLang="zh-CN" sz="7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r>
              <a:rPr lang="zh-CN" altLang="en-US" sz="7200" dirty="0" smtClean="0"/>
              <a:t>命题和半命题作文以</a:t>
            </a:r>
            <a:r>
              <a:rPr lang="zh-CN" altLang="en-US" sz="7200" dirty="0" smtClean="0">
                <a:solidFill>
                  <a:srgbClr val="FF0000"/>
                </a:solidFill>
              </a:rPr>
              <a:t>记叙文为主 </a:t>
            </a:r>
            <a:r>
              <a:rPr lang="zh-CN" altLang="en-US" sz="7200" dirty="0" smtClean="0"/>
              <a:t>  </a:t>
            </a:r>
            <a:endParaRPr lang="zh-CN" altLang="en-US" sz="7200" dirty="0" smtClean="0"/>
          </a:p>
          <a:p>
            <a:pPr marL="0" indent="0" algn="ctr">
              <a:buNone/>
            </a:pPr>
            <a:r>
              <a:rPr lang="en-US" altLang="zh-CN" sz="7200" dirty="0" smtClean="0"/>
              <a:t>2.</a:t>
            </a:r>
            <a:r>
              <a:rPr lang="zh-CN" altLang="en-US" sz="7200" dirty="0" smtClean="0"/>
              <a:t>材料作文以</a:t>
            </a:r>
            <a:r>
              <a:rPr lang="zh-CN" altLang="en-US" sz="7200" dirty="0" smtClean="0">
                <a:solidFill>
                  <a:srgbClr val="FF0000"/>
                </a:solidFill>
              </a:rPr>
              <a:t>议论文为主</a:t>
            </a:r>
            <a:endParaRPr lang="zh-CN" altLang="en-US" sz="7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精心准备</a:t>
            </a:r>
            <a:br>
              <a:rPr lang="en-US" altLang="zh-CN" b="1" dirty="0">
                <a:solidFill>
                  <a:srgbClr val="FF0000"/>
                </a:solidFill>
              </a:rPr>
            </a:br>
            <a:r>
              <a:rPr lang="zh-CN" altLang="en-US" b="1" dirty="0" smtClean="0">
                <a:solidFill>
                  <a:srgbClr val="FF0000"/>
                </a:solidFill>
              </a:rPr>
              <a:t>几篇</a:t>
            </a:r>
            <a:r>
              <a:rPr lang="zh-CN" altLang="en-US" b="1" dirty="0">
                <a:solidFill>
                  <a:srgbClr val="FF0000"/>
                </a:solidFill>
              </a:rPr>
              <a:t>主题内容不同的作文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2770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191510"/>
          </a:xfrm>
        </p:spPr>
        <p:txBody>
          <a:bodyPr vert="horz" wrap="square" lIns="91440" tIns="45720" rIns="91440" bIns="45720" anchor="t"/>
          <a:lstStyle/>
          <a:p>
            <a:pPr algn="ctr" eaLnBrk="1" hangingPunct="1"/>
            <a:r>
              <a:rPr lang="zh-CN" altLang="en-US" sz="4000" b="1" dirty="0" smtClean="0">
                <a:solidFill>
                  <a:srgbClr val="002060"/>
                </a:solidFill>
              </a:rPr>
              <a:t>感恩</a:t>
            </a:r>
            <a:r>
              <a:rPr lang="zh-CN" altLang="en-US" sz="4000" b="1" dirty="0">
                <a:solidFill>
                  <a:srgbClr val="002060"/>
                </a:solidFill>
              </a:rPr>
              <a:t>亲情；</a:t>
            </a:r>
            <a:endParaRPr lang="en-US" altLang="zh-CN" sz="4000" b="1" dirty="0">
              <a:solidFill>
                <a:srgbClr val="002060"/>
              </a:solidFill>
            </a:endParaRPr>
          </a:p>
          <a:p>
            <a:pPr algn="ctr" eaLnBrk="1" hangingPunct="1"/>
            <a:r>
              <a:rPr lang="zh-CN" altLang="en-US" sz="4000" b="1" dirty="0" smtClean="0">
                <a:solidFill>
                  <a:srgbClr val="002060"/>
                </a:solidFill>
              </a:rPr>
              <a:t>励志</a:t>
            </a:r>
            <a:r>
              <a:rPr lang="zh-CN" altLang="en-US" sz="4000" b="1" dirty="0">
                <a:solidFill>
                  <a:srgbClr val="002060"/>
                </a:solidFill>
              </a:rPr>
              <a:t>成长；</a:t>
            </a:r>
            <a:endParaRPr lang="en-US" altLang="zh-CN" sz="4000" b="1" dirty="0">
              <a:solidFill>
                <a:srgbClr val="002060"/>
              </a:solidFill>
            </a:endParaRPr>
          </a:p>
          <a:p>
            <a:pPr algn="ctr" eaLnBrk="1" hangingPunct="1"/>
            <a:r>
              <a:rPr lang="zh-CN" altLang="en-US" sz="4000" b="1" dirty="0" smtClean="0">
                <a:solidFill>
                  <a:srgbClr val="002060"/>
                </a:solidFill>
              </a:rPr>
              <a:t>读书</a:t>
            </a:r>
            <a:r>
              <a:rPr lang="zh-CN" altLang="en-US" sz="4000" b="1" dirty="0">
                <a:solidFill>
                  <a:srgbClr val="002060"/>
                </a:solidFill>
              </a:rPr>
              <a:t>生活；</a:t>
            </a:r>
            <a:endParaRPr lang="en-US" altLang="zh-CN" sz="4000" b="1" dirty="0">
              <a:solidFill>
                <a:srgbClr val="002060"/>
              </a:solidFill>
            </a:endParaRPr>
          </a:p>
          <a:p>
            <a:pPr algn="ctr" eaLnBrk="1" hangingPunct="1"/>
            <a:r>
              <a:rPr lang="zh-CN" altLang="en-US" sz="4000" b="1" dirty="0" smtClean="0">
                <a:solidFill>
                  <a:srgbClr val="002060"/>
                </a:solidFill>
              </a:rPr>
              <a:t>校园</a:t>
            </a:r>
            <a:r>
              <a:rPr lang="zh-CN" altLang="en-US" sz="4000" b="1" dirty="0">
                <a:solidFill>
                  <a:srgbClr val="002060"/>
                </a:solidFill>
              </a:rPr>
              <a:t>生活。</a:t>
            </a:r>
            <a:endParaRPr lang="zh-CN" altLang="en-US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ctrTitle"/>
          </p:nvPr>
        </p:nvSpPr>
        <p:spPr>
          <a:xfrm>
            <a:off x="755650" y="115888"/>
            <a:ext cx="7772400" cy="792162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1.</a:t>
            </a:r>
            <a:r>
              <a:rPr lang="zh-CN" altLang="en-US" b="1" dirty="0">
                <a:solidFill>
                  <a:srgbClr val="FF0000"/>
                </a:solidFill>
              </a:rPr>
              <a:t>感恩亲情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 bwMode="auto">
          <a:xfrm>
            <a:off x="1475656" y="1196974"/>
            <a:ext cx="6480720" cy="719857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normAutofit fontScale="8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开  头（</a:t>
            </a:r>
            <a:r>
              <a:rPr kumimoji="0" lang="en-US" altLang="zh-CN" sz="32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50-100</a:t>
            </a:r>
            <a:r>
              <a:rPr kumimoji="0" lang="zh-CN" altLang="en-US" sz="32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字）</a:t>
            </a:r>
            <a:endParaRPr kumimoji="0" lang="zh-CN" altLang="en-US" sz="32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4284663" y="1989138"/>
            <a:ext cx="935038" cy="3587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763713" y="2420938"/>
            <a:ext cx="5616575" cy="6477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normAutofit/>
          </a:bodyPr>
          <a:lstStyle/>
          <a:p>
            <a:pPr lvl="0" algn="ctr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sym typeface="+mn-ea"/>
              </a:rPr>
              <a:t>    片段一：生活的“保姆”</a:t>
            </a:r>
            <a:endParaRPr lang="zh-CN" altLang="en-US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sym typeface="+mn-ea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4356100" y="3141663"/>
            <a:ext cx="863600" cy="3587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buFontTx/>
              <a:buNone/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1692275" y="3573463"/>
            <a:ext cx="5688013" cy="6477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lvl="0" algn="ctr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sym typeface="+mn-ea"/>
              </a:rPr>
              <a:t>片段二：学习的益友</a:t>
            </a:r>
            <a:endParaRPr lang="zh-CN" altLang="en-US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sym typeface="+mn-ea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4356100" y="4292600"/>
            <a:ext cx="936625" cy="360363"/>
          </a:xfrm>
          <a:prstGeom prst="downArrow">
            <a:avLst>
              <a:gd name="adj1" fmla="val 50000"/>
              <a:gd name="adj2" fmla="val 460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buFontTx/>
              <a:buNone/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1692275" y="4652963"/>
            <a:ext cx="5688013" cy="6477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lvl="0" algn="ctr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sym typeface="+mn-ea"/>
              </a:rPr>
              <a:t>片段三：做人的楷模</a:t>
            </a:r>
            <a:endParaRPr lang="zh-CN" altLang="en-US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sym typeface="+mn-ea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284663" y="5373688"/>
            <a:ext cx="1079500" cy="358775"/>
          </a:xfrm>
          <a:prstGeom prst="downArrow">
            <a:avLst>
              <a:gd name="adj1" fmla="val 50000"/>
              <a:gd name="adj2" fmla="val 5313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buFontTx/>
              <a:buNone/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1692275" y="5805488"/>
            <a:ext cx="6335713" cy="6985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rmAutofit fontScale="80000"/>
          </a:bodyPr>
          <a:lstStyle/>
          <a:p>
            <a:pPr lvl="0" algn="ctr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sym typeface="+mn-ea"/>
              </a:rPr>
              <a:t>结 尾（50-100字）</a:t>
            </a:r>
            <a:endParaRPr lang="zh-CN" altLang="en-US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sym typeface="+mn-ea"/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ctrTitle"/>
          </p:nvPr>
        </p:nvSpPr>
        <p:spPr>
          <a:xfrm>
            <a:off x="755650" y="115888"/>
            <a:ext cx="7772400" cy="792162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2.</a:t>
            </a:r>
            <a:r>
              <a:rPr lang="zh-CN" altLang="en-US" b="1" dirty="0">
                <a:solidFill>
                  <a:srgbClr val="FF0000"/>
                </a:solidFill>
              </a:rPr>
              <a:t>励志成长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 bwMode="auto">
          <a:xfrm>
            <a:off x="1475656" y="1196974"/>
            <a:ext cx="6480720" cy="719857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开  头（</a:t>
            </a:r>
            <a:r>
              <a:rPr kumimoji="0" lang="en-US" altLang="zh-CN" sz="32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50</a:t>
            </a:r>
            <a:r>
              <a:rPr kumimoji="0" lang="zh-CN" altLang="en-US" sz="32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字）</a:t>
            </a:r>
            <a:endParaRPr kumimoji="0" lang="zh-CN" altLang="en-US" sz="32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4284663" y="1989138"/>
            <a:ext cx="935038" cy="3587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763713" y="2420938"/>
            <a:ext cx="5616575" cy="6477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normAutofit/>
          </a:bodyPr>
          <a:lstStyle/>
          <a:p>
            <a:pPr lvl="0" algn="ctr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sym typeface="+mn-ea"/>
              </a:rPr>
              <a:t>片段一：7岁的“我”……</a:t>
            </a:r>
            <a:endParaRPr lang="zh-CN" altLang="en-US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sym typeface="+mn-ea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4356100" y="3141663"/>
            <a:ext cx="863600" cy="3587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buFontTx/>
              <a:buNone/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1692275" y="3573463"/>
            <a:ext cx="5688013" cy="6477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lvl="0" algn="ctr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sym typeface="+mn-ea"/>
              </a:rPr>
              <a:t>片段二：10岁的“我”……</a:t>
            </a:r>
            <a:endParaRPr lang="zh-CN" altLang="en-US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sym typeface="+mn-ea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4356100" y="4292600"/>
            <a:ext cx="936625" cy="360363"/>
          </a:xfrm>
          <a:prstGeom prst="downArrow">
            <a:avLst>
              <a:gd name="adj1" fmla="val 50000"/>
              <a:gd name="adj2" fmla="val 460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buFontTx/>
              <a:buNone/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1692275" y="4652963"/>
            <a:ext cx="5688013" cy="6477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lvl="0" algn="ctr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sym typeface="+mn-ea"/>
              </a:rPr>
              <a:t>片段三：13岁的“我”……</a:t>
            </a:r>
            <a:endParaRPr lang="zh-CN" altLang="en-US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sym typeface="+mn-ea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284663" y="5373688"/>
            <a:ext cx="1079500" cy="358775"/>
          </a:xfrm>
          <a:prstGeom prst="downArrow">
            <a:avLst>
              <a:gd name="adj1" fmla="val 50000"/>
              <a:gd name="adj2" fmla="val 5313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buFontTx/>
              <a:buNone/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1692275" y="5805488"/>
            <a:ext cx="6335713" cy="6985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rmAutofit fontScale="80000"/>
          </a:bodyPr>
          <a:lstStyle/>
          <a:p>
            <a:pPr lvl="0" algn="ctr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sym typeface="+mn-ea"/>
              </a:rPr>
              <a:t>结 尾（50-100字）</a:t>
            </a:r>
            <a:endParaRPr lang="zh-CN" altLang="en-US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sym typeface="+mn-ea"/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ctrTitle"/>
          </p:nvPr>
        </p:nvSpPr>
        <p:spPr>
          <a:xfrm>
            <a:off x="755650" y="115888"/>
            <a:ext cx="7772400" cy="792162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3.</a:t>
            </a:r>
            <a:r>
              <a:rPr lang="zh-CN" altLang="en-US" b="1" dirty="0">
                <a:solidFill>
                  <a:srgbClr val="FF0000"/>
                </a:solidFill>
              </a:rPr>
              <a:t>读书生活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 bwMode="auto">
          <a:xfrm>
            <a:off x="1475656" y="1196974"/>
            <a:ext cx="6480720" cy="719857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开  头（</a:t>
            </a:r>
            <a:r>
              <a:rPr kumimoji="0" lang="en-US" altLang="zh-CN" sz="32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50</a:t>
            </a:r>
            <a:r>
              <a:rPr kumimoji="0" lang="zh-CN" altLang="en-US" sz="32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字）</a:t>
            </a:r>
            <a:endParaRPr kumimoji="0" lang="zh-CN" altLang="en-US" sz="32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4284663" y="1989138"/>
            <a:ext cx="935038" cy="3587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63713" y="2420938"/>
            <a:ext cx="56165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buFontTx/>
              <a:buNone/>
              <a:defRPr/>
            </a:pPr>
            <a:r>
              <a:rPr lang="zh-CN" altLang="en-US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片段一：幼儿园“我”读</a:t>
            </a:r>
            <a:r>
              <a:rPr lang="en-US" altLang="zh-CN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4356100" y="3141663"/>
            <a:ext cx="863600" cy="3587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buFontTx/>
              <a:buNone/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92275" y="3573463"/>
            <a:ext cx="5688013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buFontTx/>
              <a:buNone/>
              <a:defRPr/>
            </a:pPr>
            <a:r>
              <a:rPr lang="zh-CN" altLang="en-US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片段二：</a:t>
            </a:r>
            <a:r>
              <a:rPr lang="en-US" altLang="zh-CN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岁“我”读</a:t>
            </a:r>
            <a:r>
              <a:rPr lang="en-US" altLang="zh-CN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4356100" y="4292600"/>
            <a:ext cx="936625" cy="360363"/>
          </a:xfrm>
          <a:prstGeom prst="downArrow">
            <a:avLst>
              <a:gd name="adj1" fmla="val 50000"/>
              <a:gd name="adj2" fmla="val 460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buFontTx/>
              <a:buNone/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92275" y="4652963"/>
            <a:ext cx="5688013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buFontTx/>
              <a:buNone/>
              <a:defRPr/>
            </a:pPr>
            <a:r>
              <a:rPr lang="zh-CN" altLang="en-US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片段三：</a:t>
            </a:r>
            <a:r>
              <a:rPr lang="en-US" altLang="zh-CN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en-US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岁“我”读</a:t>
            </a:r>
            <a:r>
              <a:rPr lang="en-US" altLang="zh-CN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284663" y="5373688"/>
            <a:ext cx="1079500" cy="358775"/>
          </a:xfrm>
          <a:prstGeom prst="downArrow">
            <a:avLst>
              <a:gd name="adj1" fmla="val 50000"/>
              <a:gd name="adj2" fmla="val 5313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buFontTx/>
              <a:buNone/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692275" y="5805488"/>
            <a:ext cx="6335713" cy="698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buFontTx/>
              <a:buNone/>
              <a:defRPr/>
            </a:pPr>
            <a:r>
              <a:rPr lang="zh-CN" altLang="en-US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 尾（</a:t>
            </a:r>
            <a:r>
              <a:rPr lang="en-US" altLang="zh-CN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50-100</a:t>
            </a:r>
            <a:r>
              <a:rPr lang="zh-CN" altLang="en-US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字）</a:t>
            </a:r>
            <a:endParaRPr lang="zh-CN" altLang="en-US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ctrTitle"/>
          </p:nvPr>
        </p:nvSpPr>
        <p:spPr>
          <a:xfrm>
            <a:off x="755650" y="115888"/>
            <a:ext cx="7772400" cy="792162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4.</a:t>
            </a:r>
            <a:r>
              <a:rPr lang="zh-CN" altLang="en-US" b="1" dirty="0">
                <a:solidFill>
                  <a:srgbClr val="FF0000"/>
                </a:solidFill>
              </a:rPr>
              <a:t>校园生活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 bwMode="auto">
          <a:xfrm>
            <a:off x="1475656" y="1196974"/>
            <a:ext cx="6480720" cy="719857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开  头（</a:t>
            </a:r>
            <a:r>
              <a:rPr kumimoji="0" lang="en-US" altLang="zh-CN" sz="32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50</a:t>
            </a:r>
            <a:r>
              <a:rPr kumimoji="0" lang="zh-CN" altLang="en-US" sz="32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字）</a:t>
            </a:r>
            <a:endParaRPr kumimoji="0" lang="zh-CN" altLang="en-US" sz="32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4284663" y="1989138"/>
            <a:ext cx="935038" cy="3587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63713" y="2420938"/>
            <a:ext cx="5616575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buFontTx/>
              <a:buNone/>
              <a:defRPr/>
            </a:pPr>
            <a:r>
              <a:rPr lang="zh-CN" altLang="en-US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片段一</a:t>
            </a:r>
            <a:r>
              <a:rPr lang="zh-CN" altLang="en-US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：细节一</a:t>
            </a:r>
            <a:r>
              <a:rPr lang="en-US" altLang="zh-CN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4356100" y="3141663"/>
            <a:ext cx="863600" cy="3587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buFontTx/>
              <a:buNone/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92275" y="3573463"/>
            <a:ext cx="5688013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buFontTx/>
              <a:buNone/>
              <a:defRPr/>
            </a:pPr>
            <a:r>
              <a:rPr lang="zh-CN" altLang="en-US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片段二</a:t>
            </a:r>
            <a:r>
              <a:rPr lang="zh-CN" altLang="en-US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：细节二</a:t>
            </a:r>
            <a:r>
              <a:rPr lang="en-US" altLang="zh-CN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4356100" y="4292600"/>
            <a:ext cx="936625" cy="360363"/>
          </a:xfrm>
          <a:prstGeom prst="downArrow">
            <a:avLst>
              <a:gd name="adj1" fmla="val 50000"/>
              <a:gd name="adj2" fmla="val 460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buFontTx/>
              <a:buNone/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92275" y="4652963"/>
            <a:ext cx="5688013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buFontTx/>
              <a:buNone/>
              <a:defRPr/>
            </a:pPr>
            <a:r>
              <a:rPr lang="zh-CN" altLang="en-US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片段三</a:t>
            </a:r>
            <a:r>
              <a:rPr lang="zh-CN" altLang="en-US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：细节三</a:t>
            </a:r>
            <a:r>
              <a:rPr lang="en-US" altLang="zh-CN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284663" y="5373688"/>
            <a:ext cx="1079500" cy="358775"/>
          </a:xfrm>
          <a:prstGeom prst="downArrow">
            <a:avLst>
              <a:gd name="adj1" fmla="val 50000"/>
              <a:gd name="adj2" fmla="val 5313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buFontTx/>
              <a:buNone/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692275" y="5805488"/>
            <a:ext cx="6335713" cy="698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buFontTx/>
              <a:buNone/>
              <a:defRPr/>
            </a:pPr>
            <a:r>
              <a:rPr lang="zh-CN" altLang="en-US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 尾（</a:t>
            </a:r>
            <a:r>
              <a:rPr lang="en-US" altLang="zh-CN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50-100</a:t>
            </a:r>
            <a:r>
              <a:rPr lang="zh-CN" altLang="en-US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字）</a:t>
            </a:r>
            <a:endParaRPr lang="zh-CN" altLang="en-US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9530" y="43180"/>
            <a:ext cx="9076690" cy="6776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8415" y="-18415"/>
            <a:ext cx="4429760" cy="6880225"/>
          </a:xfrm>
          <a:prstGeom prst="rect">
            <a:avLst/>
          </a:prstGeom>
        </p:spPr>
      </p:pic>
      <p:pic>
        <p:nvPicPr>
          <p:cNvPr id="6" name="内容占位符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1980" y="-19050"/>
            <a:ext cx="4692650" cy="68808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700" y="20955"/>
            <a:ext cx="9130030" cy="6805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IMG_20200513_1712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20" y="8255"/>
            <a:ext cx="8883650" cy="6807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IMG_20200513_1713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" y="-34290"/>
            <a:ext cx="4201160" cy="6967855"/>
          </a:xfrm>
          <a:prstGeom prst="rect">
            <a:avLst/>
          </a:prstGeom>
        </p:spPr>
      </p:pic>
      <p:pic>
        <p:nvPicPr>
          <p:cNvPr id="5" name="图片 4" descr="IMG_20200513_1712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4535" y="-34290"/>
            <a:ext cx="4578985" cy="68808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3370</Words>
  <Application>WPS 演示</Application>
  <PresentationFormat>全屏显示(4:3)</PresentationFormat>
  <Paragraphs>303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8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楷体</vt:lpstr>
      <vt:lpstr>微软简行楷</vt:lpstr>
      <vt:lpstr>默认设计模板</vt:lpstr>
      <vt:lpstr>PowerPoint 演示文稿</vt:lpstr>
      <vt:lpstr>中 考 备 考 策 略</vt:lpstr>
      <vt:lpstr>一、了解阅卷老师改卷的情况： </vt:lpstr>
      <vt:lpstr>请阅读三篇考场作文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三、第三眼看选材</vt:lpstr>
      <vt:lpstr>PowerPoint 演示文稿</vt:lpstr>
      <vt:lpstr>PowerPoint 演示文稿</vt:lpstr>
      <vt:lpstr>PowerPoint 演示文稿</vt:lpstr>
      <vt:lpstr>PowerPoint 演示文稿</vt:lpstr>
      <vt:lpstr>如何做到?</vt:lpstr>
      <vt:lpstr>强烈推荐：</vt:lpstr>
      <vt:lpstr>2019年</vt:lpstr>
      <vt:lpstr>2018年</vt:lpstr>
      <vt:lpstr>2017年</vt:lpstr>
      <vt:lpstr>2016年</vt:lpstr>
      <vt:lpstr>  1.命题  “礼物”（2018年）                                    “一同成长”（2017年）            </vt:lpstr>
      <vt:lpstr>PowerPoint 演示文稿</vt:lpstr>
      <vt:lpstr>PowerPoint 演示文稿</vt:lpstr>
      <vt:lpstr>PowerPoint 演示文稿</vt:lpstr>
      <vt:lpstr>PowerPoint 演示文稿</vt:lpstr>
      <vt:lpstr>精心准备 几篇主题内容不同的作文</vt:lpstr>
      <vt:lpstr>1.感恩亲情</vt:lpstr>
      <vt:lpstr>2.励志成长</vt:lpstr>
      <vt:lpstr>3.读书生活</vt:lpstr>
      <vt:lpstr>4.校园生活</vt:lpstr>
    </vt:vector>
  </TitlesOfParts>
  <Company>【福利】关注《课件站》公众号：kjzhan2013，常有惊喜</Company>
  <LinksUpToDate>false</LinksUpToDate>
  <SharedDoc>false</SharedDoc>
  <HyperlinksChanged>false</HyperlinksChanged>
  <AppVersion>14.0000</AppVersion>
  <Manager>【福利】关注《课件站》公众号：kjzhan2013，常有惊喜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【福利】关注《课件站》公众号：kjzhan2013，常有惊喜</dc:title>
  <dc:creator>【福利】关注《课件站》公众号：kjzhan2013，常有惊喜; Administrator</dc:creator>
  <cp:keywords>【福利】关注《课件站》公众号：kjzhan2013，常有惊喜</cp:keywords>
  <dc:description>【福利】关注《课件站》公众号：kjzhan2013，常有惊喜</dc:description>
  <dc:subject>【福利】关注《课件站》公众号：kjzhan2013，常有惊喜</dc:subject>
  <cp:category>【福利】关注《课件站》公众号：kjzhan2013，常有惊喜</cp:category>
  <cp:lastModifiedBy>年年有余</cp:lastModifiedBy>
  <cp:revision>43</cp:revision>
  <dcterms:created xsi:type="dcterms:W3CDTF">2013-11-13T09:10:00Z</dcterms:created>
  <dcterms:modified xsi:type="dcterms:W3CDTF">2020-05-14T03:35:42Z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2052-11.8.2.8621</vt:lpwstr>
  </property>
</Properties>
</file>