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9" r:id="rId3"/>
    <p:sldId id="260" r:id="rId4"/>
    <p:sldId id="299" r:id="rId5"/>
    <p:sldId id="300" r:id="rId6"/>
    <p:sldId id="305" r:id="rId7"/>
    <p:sldId id="302" r:id="rId8"/>
    <p:sldId id="303" r:id="rId9"/>
    <p:sldId id="261" r:id="rId10"/>
    <p:sldId id="352" r:id="rId11"/>
    <p:sldId id="306" r:id="rId12"/>
    <p:sldId id="307" r:id="rId13"/>
    <p:sldId id="316" r:id="rId14"/>
    <p:sldId id="308" r:id="rId15"/>
    <p:sldId id="309" r:id="rId16"/>
    <p:sldId id="310" r:id="rId17"/>
    <p:sldId id="311" r:id="rId18"/>
    <p:sldId id="312" r:id="rId19"/>
    <p:sldId id="313" r:id="rId20"/>
    <p:sldId id="314" r:id="rId21"/>
    <p:sldId id="266" r:id="rId22"/>
    <p:sldId id="267" r:id="rId23"/>
    <p:sldId id="268" r:id="rId24"/>
    <p:sldId id="270" r:id="rId25"/>
    <p:sldId id="263" r:id="rId26"/>
    <p:sldId id="347" r:id="rId27"/>
    <p:sldId id="348" r:id="rId28"/>
    <p:sldId id="349" r:id="rId29"/>
    <p:sldId id="350" r:id="rId30"/>
    <p:sldId id="387" r:id="rId31"/>
    <p:sldId id="286" r:id="rId32"/>
    <p:sldId id="271" r:id="rId33"/>
    <p:sldId id="273" r:id="rId34"/>
    <p:sldId id="388" r:id="rId35"/>
    <p:sldId id="389" r:id="rId36"/>
    <p:sldId id="275" r:id="rId37"/>
    <p:sldId id="276" r:id="rId38"/>
    <p:sldId id="262" r:id="rId39"/>
    <p:sldId id="264" r:id="rId40"/>
    <p:sldId id="404" r:id="rId41"/>
  </p:sldIdLst>
  <p:sldSz cx="12192000" cy="6858000"/>
  <p:notesSz cx="6858000" cy="9144000"/>
  <p:custDataLst>
    <p:tags r:id="rId4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 snapToGrid="0">
      <p:cViewPr varScale="1">
        <p:scale>
          <a:sx n="86" d="100"/>
          <a:sy n="86" d="100"/>
        </p:scale>
        <p:origin x="46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tags" Target="tags/tag1.xml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023A2D-70BE-4AE6-B78D-4BE13FBA8F8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A7326-DE61-4C3C-8E35-D86BCD11B32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jpe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585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585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3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585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4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585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799"/>
            <a:ext cx="3556000" cy="23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4.jpeg" /><Relationship Id="rId3" Type="http://schemas.openxmlformats.org/officeDocument/2006/relationships/audio" Target="../media/audio11.wav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Relationship Id="rId3" Type="http://schemas.openxmlformats.org/officeDocument/2006/relationships/image" Target="../media/image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Relationship Id="rId3" Type="http://schemas.openxmlformats.org/officeDocument/2006/relationships/image" Target="../media/image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Relationship Id="rId3" Type="http://schemas.openxmlformats.org/officeDocument/2006/relationships/image" Target="../media/image7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jpeg" /><Relationship Id="rId3" Type="http://schemas.openxmlformats.org/officeDocument/2006/relationships/image" Target="../media/image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Relationship Id="rId3" Type="http://schemas.openxmlformats.org/officeDocument/2006/relationships/image" Target="../media/image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jpeg" /><Relationship Id="rId3" Type="http://schemas.openxmlformats.org/officeDocument/2006/relationships/image" Target="../media/image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jpeg" /><Relationship Id="rId3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8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Relationship Id="rId3" Type="http://schemas.openxmlformats.org/officeDocument/2006/relationships/image" Target="../media/image2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Relationship Id="rId3" Type="http://schemas.openxmlformats.org/officeDocument/2006/relationships/image" Target="../media/image7.png" /><Relationship Id="rId4" Type="http://schemas.openxmlformats.org/officeDocument/2006/relationships/image" Target="../media/image5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7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5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5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5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5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5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4.png" /><Relationship Id="rId3" Type="http://schemas.openxmlformats.org/officeDocument/2006/relationships/image" Target="../media/image5.png" /><Relationship Id="rId4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4.png" /><Relationship Id="rId3" Type="http://schemas.openxmlformats.org/officeDocument/2006/relationships/image" Target="../media/image5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5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4.png" /><Relationship Id="rId3" Type="http://schemas.openxmlformats.org/officeDocument/2006/relationships/image" Target="../media/image26.png" /><Relationship Id="rId4" Type="http://schemas.openxmlformats.org/officeDocument/2006/relationships/audio" Target="../media/audio22.wav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4.png" /><Relationship Id="rId3" Type="http://schemas.openxmlformats.org/officeDocument/2006/relationships/image" Target="../media/image5.png" /><Relationship Id="rId4" Type="http://schemas.openxmlformats.org/officeDocument/2006/relationships/image" Target="../media/image7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4.png" /><Relationship Id="rId3" Type="http://schemas.openxmlformats.org/officeDocument/2006/relationships/image" Target="../media/image5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8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png" /><Relationship Id="rId3" Type="http://schemas.openxmlformats.org/officeDocument/2006/relationships/audio" Target="../media/audio22.wav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9.jpeg" /><Relationship Id="rId4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10.jpeg" /><Relationship Id="rId4" Type="http://schemas.openxmlformats.org/officeDocument/2006/relationships/image" Target="../media/image1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12.jpeg" /><Relationship Id="rId4" Type="http://schemas.openxmlformats.org/officeDocument/2006/relationships/image" Target="../media/image7.png" /><Relationship Id="rId5" Type="http://schemas.openxmlformats.org/officeDocument/2006/relationships/image" Target="../media/image13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 7"/>
          <p:cNvGrpSpPr/>
          <p:nvPr/>
        </p:nvGrpSpPr>
        <p:grpSpPr>
          <a:xfrm>
            <a:off x="4650539" y="825500"/>
            <a:ext cx="1692476" cy="5323840"/>
            <a:chOff x="2811697" y="1335633"/>
            <a:chExt cx="1826796" cy="4737321"/>
          </a:xfrm>
        </p:grpSpPr>
        <p:grpSp>
          <p:nvGrpSpPr>
            <p:cNvPr id="5" name="组 4"/>
            <p:cNvGrpSpPr/>
            <p:nvPr/>
          </p:nvGrpSpPr>
          <p:grpSpPr>
            <a:xfrm>
              <a:off x="2811697" y="1335633"/>
              <a:ext cx="1826796" cy="4737321"/>
              <a:chOff x="2976588" y="1200722"/>
              <a:chExt cx="1826796" cy="4737321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060170" y="1426458"/>
                <a:ext cx="1525690" cy="451158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kumimoji="1" lang="zh-CN" altLang="en-US" sz="8000">
                    <a:solidFill>
                      <a:srgbClr val="655D5C"/>
                    </a:solidFill>
                    <a:latin typeface="华文行楷" panose="02010800040101010101" charset="-122"/>
                    <a:ea typeface="华文行楷" panose="02010800040101010101" charset="-122"/>
                    <a:cs typeface="华文行楷" panose="02010800040101010101" charset="-122"/>
                  </a:rPr>
                  <a:t>兰亭集序</a:t>
                </a:r>
                <a:endParaRPr kumimoji="1" lang="zh-CN" altLang="en-US" sz="8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endParaRPr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327208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6193925" y="3900414"/>
            <a:ext cx="2398395" cy="29331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7200">
                <a:solidFill>
                  <a:srgbClr val="968A87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王羲之</a:t>
            </a:r>
            <a:endParaRPr kumimoji="1" lang="zh-CN" altLang="en-US" sz="7200">
              <a:solidFill>
                <a:srgbClr val="968A87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 6"/>
          <p:cNvGrpSpPr/>
          <p:nvPr/>
        </p:nvGrpSpPr>
        <p:grpSpPr>
          <a:xfrm>
            <a:off x="262413" y="219958"/>
            <a:ext cx="1826796" cy="3820309"/>
            <a:chOff x="2976588" y="1200722"/>
            <a:chExt cx="1826796" cy="3820309"/>
          </a:xfrm>
        </p:grpSpPr>
        <p:sp>
          <p:nvSpPr>
            <p:cNvPr id="9" name="文本框 8"/>
            <p:cNvSpPr txBox="1"/>
            <p:nvPr/>
          </p:nvSpPr>
          <p:spPr>
            <a:xfrm>
              <a:off x="3337814" y="1426464"/>
              <a:ext cx="1106170" cy="35945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文体知识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6588" y="1200722"/>
              <a:ext cx="1085746" cy="96577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717638" y="4055257"/>
              <a:ext cx="1085746" cy="965774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997710" y="913765"/>
            <a:ext cx="971613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algn="just"/>
            <a:r>
              <a:rPr lang="zh-CN" altLang="en-US" sz="3600">
                <a:latin typeface="幼圆" panose="02010509060101010101" pitchFamily="49" charset="-122"/>
                <a:ea typeface="幼圆" panose="02010509060101010101" pitchFamily="49" charset="-122"/>
              </a:rPr>
              <a:t>《兰亭集序》是一篇序言。“序言”简称“序”，也叫前言，属实用文体，同“跋”是一类。列于卷首叫序，附于卷末叫“跋”。</a:t>
            </a:r>
            <a:endParaRPr lang="zh-CN" altLang="en-US" sz="360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720090" algn="just"/>
            <a:r>
              <a:rPr lang="zh-CN" altLang="en-US" sz="3600">
                <a:latin typeface="幼圆" panose="02010509060101010101" pitchFamily="49" charset="-122"/>
                <a:ea typeface="幼圆" panose="02010509060101010101" pitchFamily="49" charset="-122"/>
              </a:rPr>
              <a:t>《兰亭集序》是一篇书序（给书写的序言）。</a:t>
            </a:r>
            <a:endParaRPr lang="zh-CN" altLang="en-US" sz="360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720090" algn="just"/>
            <a:r>
              <a:rPr lang="zh-CN" altLang="en-US" sz="3600">
                <a:latin typeface="幼圆" panose="02010509060101010101" pitchFamily="49" charset="-122"/>
                <a:ea typeface="幼圆" panose="02010509060101010101" pitchFamily="49" charset="-122"/>
              </a:rPr>
              <a:t>其作用在于推荐介绍某人著作或某一材料，说明写作过程、写作目的、主要内容或说明一些同书本有关的事情，帮助读者更好地去阅读或理解。</a:t>
            </a:r>
            <a:endParaRPr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 6"/>
          <p:cNvGrpSpPr/>
          <p:nvPr/>
        </p:nvGrpSpPr>
        <p:grpSpPr>
          <a:xfrm>
            <a:off x="262413" y="219958"/>
            <a:ext cx="1826796" cy="3820309"/>
            <a:chOff x="2976588" y="1200722"/>
            <a:chExt cx="1826796" cy="3820309"/>
          </a:xfrm>
        </p:grpSpPr>
        <p:sp>
          <p:nvSpPr>
            <p:cNvPr id="9" name="文本框 8"/>
            <p:cNvSpPr txBox="1"/>
            <p:nvPr/>
          </p:nvSpPr>
          <p:spPr>
            <a:xfrm>
              <a:off x="3337814" y="1426464"/>
              <a:ext cx="1106170" cy="35945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文体知识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6588" y="1200722"/>
              <a:ext cx="1085746" cy="96577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717638" y="4055257"/>
              <a:ext cx="1085746" cy="965774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2089150" y="809625"/>
            <a:ext cx="966914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algn="just"/>
            <a:r>
              <a:rPr lang="zh-CN" altLang="en-US" sz="3600">
                <a:latin typeface="幼圆" panose="02010509060101010101" pitchFamily="49" charset="-122"/>
                <a:ea typeface="幼圆" panose="02010509060101010101" pitchFamily="49" charset="-122"/>
              </a:rPr>
              <a:t>序及分类：</a:t>
            </a:r>
            <a:endParaRPr lang="zh-CN" altLang="en-US" sz="360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720090" algn="just"/>
            <a:r>
              <a:rPr lang="zh-CN" altLang="en-US" sz="360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书序</a:t>
            </a:r>
            <a:r>
              <a:rPr lang="zh-CN" altLang="en-US" sz="36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：</a:t>
            </a:r>
            <a:r>
              <a:rPr lang="zh-CN" altLang="en-US" sz="3600">
                <a:latin typeface="幼圆" panose="02010509060101010101" pitchFamily="49" charset="-122"/>
                <a:ea typeface="幼圆" panose="02010509060101010101" pitchFamily="49" charset="-122"/>
              </a:rPr>
              <a:t>为书做的序言，如本文。</a:t>
            </a:r>
            <a:endParaRPr lang="zh-CN" altLang="en-US" sz="360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720090" algn="just"/>
            <a:r>
              <a:rPr lang="zh-CN" altLang="en-US" sz="360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诗序</a:t>
            </a:r>
            <a:r>
              <a:rPr lang="zh-CN" altLang="en-US" sz="3600">
                <a:latin typeface="幼圆" panose="02010509060101010101" pitchFamily="49" charset="-122"/>
                <a:ea typeface="幼圆" panose="02010509060101010101" pitchFamily="49" charset="-122"/>
              </a:rPr>
              <a:t>：是写在诗歌前面的序，如《孔雀东南飞》。</a:t>
            </a:r>
            <a:endParaRPr lang="zh-CN" altLang="en-US" sz="360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720090" algn="just"/>
            <a:r>
              <a:rPr lang="zh-CN" altLang="en-US" sz="360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赠序</a:t>
            </a:r>
            <a:r>
              <a:rPr lang="zh-CN" altLang="en-US" sz="3600">
                <a:latin typeface="幼圆" panose="02010509060101010101" pitchFamily="49" charset="-122"/>
                <a:ea typeface="幼圆" panose="02010509060101010101" pitchFamily="49" charset="-122"/>
              </a:rPr>
              <a:t>：是临别赠言性质的文章，如《送东阳马生序》。</a:t>
            </a:r>
            <a:endParaRPr lang="zh-CN" altLang="en-US" sz="360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720090" algn="just"/>
            <a:r>
              <a:rPr lang="zh-CN" altLang="en-US" sz="360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宴集序</a:t>
            </a:r>
            <a:r>
              <a:rPr lang="zh-CN" altLang="en-US" sz="3600">
                <a:latin typeface="幼圆" panose="02010509060101010101" pitchFamily="49" charset="-122"/>
                <a:ea typeface="幼圆" panose="02010509060101010101" pitchFamily="49" charset="-122"/>
              </a:rPr>
              <a:t>：古人饮宴，常一同赋诗，集结成册，再推举一人作序。如《滕王阁序》。</a:t>
            </a:r>
            <a:endParaRPr lang="zh-CN" altLang="en-US" sz="36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4" name="图片 21" descr="《兰亭集序》书法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1650" y="2356485"/>
            <a:ext cx="7828280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Line 9"/>
          <p:cNvSpPr>
            <a:spLocks noChangeShapeType="1"/>
          </p:cNvSpPr>
          <p:nvPr/>
        </p:nvSpPr>
        <p:spPr bwMode="auto">
          <a:xfrm flipV="1">
            <a:off x="5943600" y="2362200"/>
            <a:ext cx="1830070" cy="6858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6" name="Line 12"/>
          <p:cNvSpPr>
            <a:spLocks noChangeShapeType="1"/>
          </p:cNvSpPr>
          <p:nvPr/>
        </p:nvSpPr>
        <p:spPr bwMode="auto">
          <a:xfrm flipV="1">
            <a:off x="5638800" y="1524000"/>
            <a:ext cx="2338705" cy="8382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9" name="Line 14"/>
          <p:cNvSpPr>
            <a:spLocks noChangeShapeType="1"/>
          </p:cNvSpPr>
          <p:nvPr/>
        </p:nvSpPr>
        <p:spPr bwMode="auto">
          <a:xfrm rot="-294543">
            <a:off x="7096125" y="4789170"/>
            <a:ext cx="927735" cy="514350"/>
          </a:xfrm>
          <a:prstGeom prst="line">
            <a:avLst/>
          </a:prstGeom>
          <a:noFill/>
          <a:ln w="25400">
            <a:solidFill>
              <a:srgbClr val="00206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0" name="Line 15"/>
          <p:cNvSpPr>
            <a:spLocks noChangeShapeType="1"/>
          </p:cNvSpPr>
          <p:nvPr/>
        </p:nvSpPr>
        <p:spPr bwMode="auto">
          <a:xfrm rot="1051750" flipH="1">
            <a:off x="3576955" y="4694555"/>
            <a:ext cx="857250" cy="575945"/>
          </a:xfrm>
          <a:prstGeom prst="line">
            <a:avLst/>
          </a:prstGeom>
          <a:noFill/>
          <a:ln w="25400">
            <a:solidFill>
              <a:srgbClr val="00206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1" name="Line 18"/>
          <p:cNvSpPr>
            <a:spLocks noChangeShapeType="1"/>
          </p:cNvSpPr>
          <p:nvPr/>
        </p:nvSpPr>
        <p:spPr bwMode="auto">
          <a:xfrm rot="731531">
            <a:off x="4776470" y="1905000"/>
            <a:ext cx="993775" cy="334010"/>
          </a:xfrm>
          <a:prstGeom prst="line">
            <a:avLst/>
          </a:prstGeom>
          <a:noFill/>
          <a:ln w="25400">
            <a:solidFill>
              <a:srgbClr val="002060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2" name="Line 21"/>
          <p:cNvSpPr>
            <a:spLocks noChangeShapeType="1"/>
          </p:cNvSpPr>
          <p:nvPr/>
        </p:nvSpPr>
        <p:spPr bwMode="auto">
          <a:xfrm rot="20912336" flipV="1">
            <a:off x="6297930" y="1901190"/>
            <a:ext cx="1019175" cy="353695"/>
          </a:xfrm>
          <a:prstGeom prst="line">
            <a:avLst/>
          </a:prstGeom>
          <a:noFill/>
          <a:ln w="25400">
            <a:solidFill>
              <a:srgbClr val="00206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3" name="Line 28"/>
          <p:cNvSpPr>
            <a:spLocks noChangeShapeType="1"/>
          </p:cNvSpPr>
          <p:nvPr/>
        </p:nvSpPr>
        <p:spPr bwMode="auto">
          <a:xfrm>
            <a:off x="5577205" y="4810760"/>
            <a:ext cx="635" cy="914400"/>
          </a:xfrm>
          <a:prstGeom prst="line">
            <a:avLst/>
          </a:prstGeom>
          <a:noFill/>
          <a:ln w="25400">
            <a:solidFill>
              <a:srgbClr val="00206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4" name="Text Box 29"/>
          <p:cNvSpPr txBox="1">
            <a:spLocks noChangeArrowheads="1"/>
          </p:cNvSpPr>
          <p:nvPr/>
        </p:nvSpPr>
        <p:spPr bwMode="auto">
          <a:xfrm>
            <a:off x="1456690" y="1235075"/>
            <a:ext cx="284734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1" charset="-122"/>
              </a:rPr>
              <a:t>作诗的理由</a:t>
            </a:r>
            <a:endParaRPr lang="zh-CN" altLang="en-US" sz="3600" b="1">
              <a:solidFill>
                <a:srgbClr val="C0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3805" name="Text Box 30"/>
          <p:cNvSpPr txBox="1">
            <a:spLocks noChangeArrowheads="1"/>
          </p:cNvSpPr>
          <p:nvPr/>
        </p:nvSpPr>
        <p:spPr bwMode="auto">
          <a:xfrm>
            <a:off x="1067435" y="5017135"/>
            <a:ext cx="27457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ClrTx/>
              <a:buSzTx/>
            </a:pPr>
            <a:r>
              <a:rPr lang="zh-CN" altLang="en-US" sz="3600" b="1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1" charset="-122"/>
              </a:rPr>
              <a:t>作诗的情形</a:t>
            </a:r>
            <a:endParaRPr lang="zh-CN" altLang="en-US" sz="3600" b="1">
              <a:solidFill>
                <a:srgbClr val="C0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3806" name="Text Box 31"/>
          <p:cNvSpPr txBox="1">
            <a:spLocks noChangeArrowheads="1"/>
          </p:cNvSpPr>
          <p:nvPr/>
        </p:nvSpPr>
        <p:spPr bwMode="auto">
          <a:xfrm>
            <a:off x="7491730" y="1235075"/>
            <a:ext cx="28473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ClrTx/>
              <a:buSzTx/>
            </a:pPr>
            <a:r>
              <a:rPr lang="zh-CN" altLang="en-US" sz="3600" b="1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1" charset="-122"/>
              </a:rPr>
              <a:t>成书的经过</a:t>
            </a:r>
            <a:endParaRPr lang="zh-CN" altLang="en-US" sz="3600" b="1">
              <a:solidFill>
                <a:srgbClr val="C0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3807" name="Text Box 32"/>
          <p:cNvSpPr txBox="1">
            <a:spLocks noChangeArrowheads="1"/>
          </p:cNvSpPr>
          <p:nvPr/>
        </p:nvSpPr>
        <p:spPr bwMode="auto">
          <a:xfrm>
            <a:off x="8002905" y="4946650"/>
            <a:ext cx="28473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ClrTx/>
              <a:buSzTx/>
            </a:pPr>
            <a:r>
              <a:rPr lang="zh-CN" altLang="en-US" sz="3600" b="1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1" charset="-122"/>
              </a:rPr>
              <a:t>成书的意义</a:t>
            </a:r>
            <a:endParaRPr lang="zh-CN" altLang="en-US" sz="3600" b="1">
              <a:solidFill>
                <a:srgbClr val="C0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3808" name="Text Box 33"/>
          <p:cNvSpPr txBox="1">
            <a:spLocks noChangeArrowheads="1"/>
          </p:cNvSpPr>
          <p:nvPr/>
        </p:nvSpPr>
        <p:spPr bwMode="auto">
          <a:xfrm>
            <a:off x="4840605" y="5725160"/>
            <a:ext cx="16897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8080"/>
                </a:solidFill>
                <a:latin typeface="Times New Roman" panose="02020603050405020304" pitchFamily="18" charset="0"/>
                <a:ea typeface="楷体_GB2312" pitchFamily="1" charset="-122"/>
              </a:rPr>
              <a:t>借题发挥</a:t>
            </a:r>
            <a:endParaRPr lang="zh-CN" altLang="en-US" sz="2800" b="1">
              <a:solidFill>
                <a:srgbClr val="00808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3809" name="Text Box 34"/>
          <p:cNvSpPr txBox="1">
            <a:spLocks noChangeArrowheads="1"/>
          </p:cNvSpPr>
          <p:nvPr/>
        </p:nvSpPr>
        <p:spPr bwMode="auto">
          <a:xfrm>
            <a:off x="939165" y="5513705"/>
            <a:ext cx="40354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（一觞一咏，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buClrTx/>
              <a:buSzTx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亦足以畅叙幽情）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10" name="Text Box 35"/>
          <p:cNvSpPr txBox="1">
            <a:spLocks noChangeArrowheads="1"/>
          </p:cNvSpPr>
          <p:nvPr/>
        </p:nvSpPr>
        <p:spPr bwMode="auto">
          <a:xfrm>
            <a:off x="7075805" y="5513705"/>
            <a:ext cx="51765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（后之览者，亦有感于斯文）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11" name="Text Box 36"/>
          <p:cNvSpPr txBox="1">
            <a:spLocks noChangeArrowheads="1"/>
          </p:cNvSpPr>
          <p:nvPr/>
        </p:nvSpPr>
        <p:spPr bwMode="auto">
          <a:xfrm>
            <a:off x="121920" y="1757045"/>
            <a:ext cx="55168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（修禊事也，群贤毕至）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12" name="Text Box 37"/>
          <p:cNvSpPr txBox="1">
            <a:spLocks noChangeArrowheads="1"/>
          </p:cNvSpPr>
          <p:nvPr/>
        </p:nvSpPr>
        <p:spPr bwMode="auto">
          <a:xfrm>
            <a:off x="7075805" y="1786255"/>
            <a:ext cx="49555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（故列叙时人，录其所述）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　　</a:t>
            </a:r>
            <a:endParaRPr lang="zh-CN" altLang="en-US" sz="24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813" name="Text Box 38"/>
          <p:cNvSpPr txBox="1">
            <a:spLocks noChangeArrowheads="1"/>
          </p:cNvSpPr>
          <p:nvPr/>
        </p:nvSpPr>
        <p:spPr bwMode="auto">
          <a:xfrm>
            <a:off x="4304030" y="6174105"/>
            <a:ext cx="40036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（诗人的生死观）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572" name="组合 33813"/>
          <p:cNvGrpSpPr/>
          <p:nvPr/>
        </p:nvGrpSpPr>
        <p:grpSpPr>
          <a:xfrm>
            <a:off x="0" y="0"/>
            <a:ext cx="12202795" cy="1079500"/>
            <a:chExt cx="2948" cy="680"/>
          </a:xfrm>
        </p:grpSpPr>
        <p:grpSp>
          <p:nvGrpSpPr>
            <p:cNvPr id="23574" name="组合 33814"/>
            <p:cNvGrpSpPr/>
            <p:nvPr/>
          </p:nvGrpSpPr>
          <p:grpSpPr>
            <a:xfrm>
              <a:off x="0" y="0"/>
              <a:ext cx="2948" cy="680"/>
              <a:chExt cx="2948" cy="680"/>
            </a:xfrm>
          </p:grpSpPr>
          <p:sp>
            <p:nvSpPr>
              <p:cNvPr id="23576" name="棱台 338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48" cy="680"/>
              </a:xfrm>
              <a:prstGeom prst="bevel">
                <a:avLst>
                  <a:gd name="adj" fmla="val 12500"/>
                </a:avLst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/>
              </a:p>
            </p:txBody>
          </p:sp>
          <p:sp>
            <p:nvSpPr>
              <p:cNvPr id="23577" name="文本框 33816"/>
              <p:cNvSpPr txBox="1">
                <a:spLocks noChangeArrowheads="1"/>
              </p:cNvSpPr>
              <p:nvPr/>
            </p:nvSpPr>
            <p:spPr bwMode="auto">
              <a:xfrm>
                <a:off x="453" y="227"/>
                <a:ext cx="771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en-US" sz="24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3575" name="文本框 33817"/>
            <p:cNvSpPr txBox="1">
              <a:spLocks noChangeArrowheads="1"/>
            </p:cNvSpPr>
            <p:nvPr/>
          </p:nvSpPr>
          <p:spPr bwMode="auto">
            <a:xfrm>
              <a:off x="947" y="117"/>
              <a:ext cx="801" cy="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>
                  <a:solidFill>
                    <a:schemeClr val="tx1"/>
                  </a:solidFill>
                  <a:latin typeface="Times New Roman" panose="02020603050405020304" pitchFamily="18" charset="0"/>
                </a:rPr>
                <a:t>《</a:t>
              </a:r>
              <a:r>
                <a:rPr lang="zh-CN" altLang="en-US" sz="4000" b="1">
                  <a:solidFill>
                    <a:schemeClr val="tx1"/>
                  </a:solidFill>
                  <a:latin typeface="Times New Roman" panose="02020603050405020304" pitchFamily="18" charset="0"/>
                </a:rPr>
                <a:t>兰亭集序</a:t>
              </a:r>
              <a:r>
                <a:rPr lang="en-US" altLang="zh-CN" sz="4000" b="1">
                  <a:solidFill>
                    <a:schemeClr val="tx1"/>
                  </a:solidFill>
                  <a:latin typeface="Times New Roman" panose="02020603050405020304" pitchFamily="18" charset="0"/>
                </a:rPr>
                <a:t>》</a:t>
              </a:r>
              <a:endPara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2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4" grpId="0"/>
      <p:bldP spid="33805" grpId="0"/>
      <p:bldP spid="33806" grpId="0"/>
      <p:bldP spid="33807" grpId="0"/>
      <p:bldP spid="33808" grpId="0"/>
      <p:bldP spid="33809" grpId="0"/>
      <p:bldP spid="33810" grpId="0"/>
      <p:bldP spid="33811" grpId="0"/>
      <p:bldP spid="33812" grpId="0"/>
      <p:bldP spid="338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6" name="图片 99329" descr="209"/>
          <p:cNvPicPr>
            <a:picLocks noChangeAspect="1"/>
          </p:cNvPicPr>
          <p:nvPr/>
        </p:nvPicPr>
        <p:blipFill>
          <a:blip r:embed="rId2"/>
          <a:srcRect l="29604" t="5714" r="5609" b="45691"/>
          <a:stretch>
            <a:fillRect/>
          </a:stretch>
        </p:blipFill>
        <p:spPr>
          <a:xfrm>
            <a:off x="1358265" y="-36830"/>
            <a:ext cx="9144000" cy="693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文本框 99330"/>
          <p:cNvSpPr txBox="1"/>
          <p:nvPr/>
        </p:nvSpPr>
        <p:spPr>
          <a:xfrm>
            <a:off x="7298690" y="152083"/>
            <a:ext cx="29210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chemeClr val="bg1"/>
                </a:solidFill>
                <a:ea typeface="隶书" panose="02010509060101010101" pitchFamily="49" charset="-122"/>
              </a:rPr>
              <a:t>暮春之初</a:t>
            </a:r>
            <a:endParaRPr lang="zh-CN" altLang="en-US" sz="4800">
              <a:solidFill>
                <a:schemeClr val="bg1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0" name="图片 100353" descr="图片3"/>
          <p:cNvPicPr>
            <a:picLocks noChangeAspect="1"/>
          </p:cNvPicPr>
          <p:nvPr/>
        </p:nvPicPr>
        <p:blipFill>
          <a:blip r:embed="rId2"/>
          <a:srcRect t="13118" b="16911"/>
          <a:stretch>
            <a:fillRect/>
          </a:stretch>
        </p:blipFill>
        <p:spPr>
          <a:xfrm>
            <a:off x="1139190" y="19050"/>
            <a:ext cx="9251950" cy="683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100354"/>
          <p:cNvSpPr txBox="1"/>
          <p:nvPr/>
        </p:nvSpPr>
        <p:spPr>
          <a:xfrm>
            <a:off x="9349105" y="765175"/>
            <a:ext cx="915988" cy="29527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群贤毕至</a:t>
            </a:r>
            <a:endParaRPr lang="zh-CN" altLang="en-US" sz="4800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4" name="图片 101377" descr="200312151"/>
          <p:cNvPicPr>
            <a:picLocks noChangeAspect="1"/>
          </p:cNvPicPr>
          <p:nvPr/>
        </p:nvPicPr>
        <p:blipFill>
          <a:blip r:embed="rId2"/>
          <a:srcRect l="29604" t="41357" r="6799" b="8952"/>
          <a:stretch>
            <a:fillRect/>
          </a:stretch>
        </p:blipFill>
        <p:spPr>
          <a:xfrm>
            <a:off x="124142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框 101378"/>
          <p:cNvSpPr txBox="1"/>
          <p:nvPr/>
        </p:nvSpPr>
        <p:spPr>
          <a:xfrm>
            <a:off x="1565275" y="5773738"/>
            <a:ext cx="29210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chemeClr val="bg1"/>
                </a:solidFill>
                <a:ea typeface="隶书" panose="02010509060101010101" pitchFamily="49" charset="-122"/>
              </a:rPr>
              <a:t>崇山峻岭</a:t>
            </a:r>
            <a:endParaRPr lang="zh-CN" altLang="en-US" sz="4800">
              <a:solidFill>
                <a:schemeClr val="bg1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8" name="图片 102401" descr="71355"/>
          <p:cNvPicPr>
            <a:picLocks noChangeAspect="1"/>
          </p:cNvPicPr>
          <p:nvPr/>
        </p:nvPicPr>
        <p:blipFill>
          <a:blip r:embed="rId2"/>
          <a:srcRect l="30238" t="30159" r="6047" b="24710"/>
          <a:stretch>
            <a:fillRect/>
          </a:stretch>
        </p:blipFill>
        <p:spPr>
          <a:xfrm>
            <a:off x="1051560" y="0"/>
            <a:ext cx="9144000" cy="6878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102402"/>
          <p:cNvSpPr txBox="1"/>
          <p:nvPr/>
        </p:nvSpPr>
        <p:spPr>
          <a:xfrm>
            <a:off x="1591310" y="549275"/>
            <a:ext cx="2921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chemeClr val="bg1"/>
                </a:solidFill>
                <a:ea typeface="隶书" panose="02010509060101010101" pitchFamily="49" charset="-122"/>
              </a:rPr>
              <a:t>茂林修竹</a:t>
            </a:r>
            <a:endParaRPr lang="zh-CN" altLang="en-US" sz="4800">
              <a:solidFill>
                <a:schemeClr val="bg1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2" name="图片 103425" descr="20031215152135"/>
          <p:cNvPicPr>
            <a:picLocks noChangeAspect="1"/>
          </p:cNvPicPr>
          <p:nvPr/>
        </p:nvPicPr>
        <p:blipFill>
          <a:blip r:embed="rId2"/>
          <a:srcRect l="29604" t="17595" r="5609" b="30571"/>
          <a:stretch>
            <a:fillRect/>
          </a:stretch>
        </p:blipFill>
        <p:spPr>
          <a:xfrm>
            <a:off x="876300" y="0"/>
            <a:ext cx="9144000" cy="681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103426"/>
          <p:cNvSpPr txBox="1"/>
          <p:nvPr/>
        </p:nvSpPr>
        <p:spPr>
          <a:xfrm>
            <a:off x="1562100" y="5410200"/>
            <a:ext cx="2971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r>
              <a:rPr lang="zh-CN" altLang="en-US" sz="5400">
                <a:solidFill>
                  <a:schemeClr val="bg1"/>
                </a:solidFill>
                <a:ea typeface="隶书" panose="02010509060101010101" pitchFamily="49" charset="-122"/>
              </a:rPr>
              <a:t>清流激湍</a:t>
            </a:r>
            <a:endParaRPr lang="zh-CN" altLang="en-US" sz="5400">
              <a:solidFill>
                <a:schemeClr val="bg1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6" name="图片 104449" descr="jsrh708"/>
          <p:cNvPicPr>
            <a:picLocks noChangeAspect="1"/>
          </p:cNvPicPr>
          <p:nvPr/>
        </p:nvPicPr>
        <p:blipFill>
          <a:blip r:embed="rId2"/>
          <a:srcRect t="4517" r="3542" b="9282"/>
          <a:stretch>
            <a:fillRect/>
          </a:stretch>
        </p:blipFill>
        <p:spPr>
          <a:xfrm>
            <a:off x="109537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框 104450"/>
          <p:cNvSpPr txBox="1"/>
          <p:nvPr/>
        </p:nvSpPr>
        <p:spPr>
          <a:xfrm>
            <a:off x="7067550" y="333375"/>
            <a:ext cx="2921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chemeClr val="bg1"/>
                </a:solidFill>
                <a:ea typeface="隶书" panose="02010509060101010101" pitchFamily="49" charset="-122"/>
              </a:rPr>
              <a:t>流觞曲水</a:t>
            </a:r>
            <a:endParaRPr lang="zh-CN" altLang="en-US" sz="4800">
              <a:solidFill>
                <a:schemeClr val="bg1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770" name="图片 105473" descr="2003121515295789302"/>
          <p:cNvPicPr>
            <a:picLocks noChangeAspect="1"/>
          </p:cNvPicPr>
          <p:nvPr/>
        </p:nvPicPr>
        <p:blipFill>
          <a:blip r:embed="rId2"/>
          <a:srcRect l="31381" t="35953" r="5609" b="16248"/>
          <a:stretch>
            <a:fillRect/>
          </a:stretch>
        </p:blipFill>
        <p:spPr>
          <a:xfrm>
            <a:off x="847090" y="17463"/>
            <a:ext cx="9144000" cy="6840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框 105474"/>
          <p:cNvSpPr txBox="1"/>
          <p:nvPr/>
        </p:nvSpPr>
        <p:spPr>
          <a:xfrm>
            <a:off x="1386840" y="115888"/>
            <a:ext cx="29210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chemeClr val="bg1"/>
                </a:solidFill>
                <a:ea typeface="隶书" panose="02010509060101010101" pitchFamily="49" charset="-122"/>
              </a:rPr>
              <a:t>畅叙幽情</a:t>
            </a:r>
            <a:endParaRPr lang="zh-CN" altLang="en-US" sz="4800">
              <a:solidFill>
                <a:schemeClr val="bg1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Text Box 3"/>
          <p:cNvSpPr txBox="1"/>
          <p:nvPr/>
        </p:nvSpPr>
        <p:spPr>
          <a:xfrm>
            <a:off x="3292475" y="381635"/>
            <a:ext cx="6503035" cy="82994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r>
              <a:rPr lang="en-US" altLang="zh-CN" sz="48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</a:rPr>
              <a:t>兰亭集序</a:t>
            </a:r>
            <a:r>
              <a:rPr lang="en-US" altLang="zh-CN" sz="48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</a:rPr>
              <a:t>（神龙本）</a:t>
            </a:r>
            <a:endParaRPr lang="zh-CN" altLang="en-US" sz="4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Text Box 4"/>
          <p:cNvSpPr txBox="1"/>
          <p:nvPr/>
        </p:nvSpPr>
        <p:spPr>
          <a:xfrm>
            <a:off x="2869565" y="6085840"/>
            <a:ext cx="73183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唐人冯承素摹本，北京故宫博物院收藏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8" name="图片 4" descr="《兰亭集序》书法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085" y="1301115"/>
            <a:ext cx="10847705" cy="46945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Text Box 8"/>
          <p:cNvSpPr txBox="1"/>
          <p:nvPr/>
        </p:nvSpPr>
        <p:spPr>
          <a:xfrm>
            <a:off x="6804025" y="3500438"/>
            <a:ext cx="216058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endParaRPr lang="zh-CN" altLang="zh-CN" sz="2400"/>
          </a:p>
        </p:txBody>
      </p:sp>
      <p:sp>
        <p:nvSpPr>
          <p:cNvPr id="27651" name="Text Box 9"/>
          <p:cNvSpPr txBox="1"/>
          <p:nvPr/>
        </p:nvSpPr>
        <p:spPr>
          <a:xfrm>
            <a:off x="571500" y="5057775"/>
            <a:ext cx="10556875" cy="17145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修禊：</a:t>
            </a:r>
            <a:endParaRPr lang="zh-CN" altLang="en-US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古人于阴历三月上旬巳日，到水边洗涤以拔除妖邪。</a:t>
            </a:r>
            <a:endParaRPr lang="zh-CN" altLang="en-US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（禊：洁也。）</a:t>
            </a:r>
            <a:endParaRPr lang="zh-CN" altLang="en-US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4820" name="图片 10" descr="明 文徵明《兰亭修禊图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0380"/>
            <a:ext cx="12185650" cy="3714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1" name="矩形 12"/>
          <p:cNvSpPr/>
          <p:nvPr/>
        </p:nvSpPr>
        <p:spPr>
          <a:xfrm>
            <a:off x="2143125" y="4333875"/>
            <a:ext cx="6024880" cy="70675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明 文徵明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兰亭修禊图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71" y="-64826"/>
            <a:ext cx="3497497" cy="3436882"/>
          </a:xfrm>
          <a:prstGeom prst="rect">
            <a:avLst/>
          </a:prstGeom>
        </p:spPr>
      </p:pic>
      <p:sp>
        <p:nvSpPr>
          <p:cNvPr id="35843" name="矩形 4"/>
          <p:cNvSpPr/>
          <p:nvPr/>
        </p:nvSpPr>
        <p:spPr>
          <a:xfrm>
            <a:off x="1978660" y="1390015"/>
            <a:ext cx="3519805" cy="4534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9000"/>
              </a:lnSpc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癸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丑（      ）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29000"/>
              </a:lnSpc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会稽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山（       ）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29000"/>
              </a:lnSpc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修</a:t>
            </a:r>
            <a:r>
              <a:rPr lang="zh-CN" altLang="en-US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禊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事（       ）   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29000"/>
              </a:lnSpc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激</a:t>
            </a:r>
            <a:r>
              <a:rPr lang="zh-CN" altLang="en-US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湍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（         ）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29000"/>
              </a:lnSpc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流</a:t>
            </a:r>
            <a:r>
              <a:rPr lang="zh-CN" altLang="en-US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觞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（         ） 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29000"/>
              </a:lnSpc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骋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怀</a:t>
            </a:r>
            <a:r>
              <a:rPr lang="en-US" altLang="zh-CN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29000"/>
              </a:lnSpc>
              <a:spcBef>
                <a:spcPct val="0"/>
              </a:spcBef>
              <a:buSzTx/>
              <a:buFont typeface="Arial" panose="020b0604020202020204" pitchFamily="34" charset="0"/>
              <a:buNone/>
            </a:pP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33458" y="1488440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ɡuǐ</a:t>
            </a:r>
            <a:endParaRPr lang="en-US" altLang="zh-CN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838" y="2112328"/>
            <a:ext cx="125857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kuài jī</a:t>
            </a:r>
            <a:endParaRPr lang="en-US" altLang="zh-CN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84955" y="2861945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xì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80155" y="3425825"/>
            <a:ext cx="7975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tuān </a:t>
            </a:r>
            <a:endParaRPr lang="en-US" altLang="zh-CN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79520" y="4076700"/>
            <a:ext cx="95123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shānɡ</a:t>
            </a:r>
            <a:endParaRPr lang="en-US" altLang="zh-CN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02050" y="4687570"/>
            <a:ext cx="95123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chěnɡ </a:t>
            </a:r>
            <a:endParaRPr lang="en-US" altLang="zh-CN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24533" y="2071688"/>
            <a:ext cx="64389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hái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24533" y="2712403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qū</a:t>
            </a:r>
            <a:endParaRPr lang="en-US" altLang="zh-CN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07655" y="3324225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qì</a:t>
            </a:r>
            <a:endParaRPr lang="en-US" altLang="zh-CN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61580" y="3897630"/>
            <a:ext cx="125857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jiē dào </a:t>
            </a:r>
            <a:endParaRPr lang="en-US" altLang="zh-CN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15250" y="4538980"/>
            <a:ext cx="95123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shānɡ</a:t>
            </a:r>
            <a:endParaRPr lang="en-US" altLang="zh-CN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 2"/>
          <p:cNvGrpSpPr/>
          <p:nvPr/>
        </p:nvGrpSpPr>
        <p:grpSpPr>
          <a:xfrm>
            <a:off x="193012" y="319750"/>
            <a:ext cx="1826796" cy="3820309"/>
            <a:chOff x="2976588" y="1200722"/>
            <a:chExt cx="1826796" cy="3820309"/>
          </a:xfrm>
        </p:grpSpPr>
        <p:sp>
          <p:nvSpPr>
            <p:cNvPr id="17" name="文本框 16"/>
            <p:cNvSpPr txBox="1"/>
            <p:nvPr/>
          </p:nvSpPr>
          <p:spPr>
            <a:xfrm>
              <a:off x="3337814" y="1426464"/>
              <a:ext cx="1106170" cy="35945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生词注音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6588" y="1200722"/>
              <a:ext cx="1085746" cy="96577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717638" y="4055257"/>
              <a:ext cx="1085746" cy="965774"/>
            </a:xfrm>
            <a:prstGeom prst="rect">
              <a:avLst/>
            </a:prstGeom>
          </p:spPr>
        </p:pic>
      </p:grpSp>
      <p:sp>
        <p:nvSpPr>
          <p:cNvPr id="21" name="文本框 20"/>
          <p:cNvSpPr txBox="1"/>
          <p:nvPr/>
        </p:nvSpPr>
        <p:spPr>
          <a:xfrm>
            <a:off x="6022975" y="1882775"/>
            <a:ext cx="4335780" cy="3265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914400" fontAlgn="base">
              <a:lnSpc>
                <a:spcPct val="129000"/>
              </a:lnSpc>
              <a:buSzTx/>
              <a:buFont typeface="Arial" panose="020b0604020202020204" pitchFamily="34" charset="0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放浪形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骸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 </a:t>
            </a: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914400" fontAlgn="base">
              <a:lnSpc>
                <a:spcPct val="129000"/>
              </a:lnSpc>
              <a:buSzTx/>
              <a:buFont typeface="Arial" panose="020b0604020202020204" pitchFamily="34" charset="0"/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趣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舍万殊 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 </a:t>
            </a: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914400" fontAlgn="base">
              <a:lnSpc>
                <a:spcPct val="129000"/>
              </a:lnSpc>
              <a:buSzTx/>
              <a:buFont typeface="Arial" panose="020b0604020202020204" pitchFamily="34" charset="0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契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         ）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914400" fontAlgn="base">
              <a:lnSpc>
                <a:spcPct val="129000"/>
              </a:lnSpc>
              <a:buSzTx/>
              <a:buFont typeface="Arial" panose="020b0604020202020204" pitchFamily="34" charset="0"/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嗟悼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         ）        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914400" fontAlgn="base">
              <a:lnSpc>
                <a:spcPct val="129000"/>
              </a:lnSpc>
              <a:buSzTx/>
              <a:buFont typeface="Arial" panose="020b0604020202020204" pitchFamily="34" charset="0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彭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殇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         ）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3" grpId="0"/>
      <p:bldP spid="4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" name="组合 29"/>
          <p:cNvGrpSpPr/>
          <p:nvPr/>
        </p:nvGrpSpPr>
        <p:grpSpPr>
          <a:xfrm>
            <a:off x="-635" y="-71755"/>
            <a:ext cx="3820160" cy="1388110"/>
            <a:chOff x="-1" y="-113"/>
            <a:chExt cx="6016" cy="2186"/>
          </a:xfrm>
        </p:grpSpPr>
        <p:grpSp>
          <p:nvGrpSpPr>
            <p:cNvPr id="31" name="组 2"/>
            <p:cNvGrpSpPr/>
            <p:nvPr/>
          </p:nvGrpSpPr>
          <p:grpSpPr>
            <a:xfrm rot="16200000">
              <a:off x="1914" y="-2028"/>
              <a:ext cx="2187" cy="6016"/>
              <a:chOff x="3414738" y="1200722"/>
              <a:chExt cx="1388646" cy="3820309"/>
            </a:xfrm>
          </p:grpSpPr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473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sp>
          <p:nvSpPr>
            <p:cNvPr id="34" name="文本框 33"/>
            <p:cNvSpPr txBox="1"/>
            <p:nvPr/>
          </p:nvSpPr>
          <p:spPr>
            <a:xfrm>
              <a:off x="350" y="363"/>
              <a:ext cx="531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课文研读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</p:grpSp>
      <p:sp>
        <p:nvSpPr>
          <p:cNvPr id="36" name="矩形 2"/>
          <p:cNvSpPr/>
          <p:nvPr/>
        </p:nvSpPr>
        <p:spPr>
          <a:xfrm>
            <a:off x="437515" y="935990"/>
            <a:ext cx="113169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永和九年，岁在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癸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丑，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暮春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之初，</a:t>
            </a:r>
            <a:r>
              <a:rPr lang="zh-CN" altLang="en-US" sz="3600" u="sng">
                <a:latin typeface="黑体" panose="02010609060101010101" pitchFamily="49" charset="-122"/>
                <a:ea typeface="黑体" panose="02010609060101010101" pitchFamily="49" charset="-122"/>
              </a:rPr>
              <a:t>会</a:t>
            </a:r>
            <a:r>
              <a:rPr lang="zh-CN" altLang="en-US" sz="3600" u="sng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3600" u="sng">
                <a:latin typeface="黑体" panose="02010609060101010101" pitchFamily="49" charset="-122"/>
                <a:ea typeface="黑体" panose="02010609060101010101" pitchFamily="49" charset="-122"/>
              </a:rPr>
              <a:t>会稽</a:t>
            </a:r>
            <a:r>
              <a:rPr lang="zh-CN" altLang="en-US" sz="3600" u="sng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山阴之</a:t>
            </a:r>
            <a:r>
              <a:rPr lang="zh-CN" altLang="en-US" sz="3600" u="sng">
                <a:latin typeface="黑体" panose="02010609060101010101" pitchFamily="49" charset="-122"/>
                <a:ea typeface="黑体" panose="02010609060101010101" pitchFamily="49" charset="-122"/>
              </a:rPr>
              <a:t>兰亭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修禊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事也。群贤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毕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至，少长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咸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集。此地有崇山峻岭，茂林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修竹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，又有清流激湍，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映带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左右，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引以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为流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觞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曲水，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坐其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。虽无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丝竹管弦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，一觞一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咏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，亦足以畅叙幽情。    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298180" y="384810"/>
            <a:ext cx="3812540" cy="107632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介词结构“于会稽山阴之兰亭”后置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899660" y="877570"/>
            <a:ext cx="312102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春季的末一个月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665095" y="1975485"/>
            <a:ext cx="194500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一种祭礼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587500" y="3051175"/>
            <a:ext cx="223266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高高的竹子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286625" y="2019300"/>
            <a:ext cx="57150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都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910445" y="2019300"/>
            <a:ext cx="110109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县名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250305" y="3051175"/>
            <a:ext cx="233997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映衬、围绕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679430" y="4167505"/>
            <a:ext cx="107505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酒杯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56690" y="4167505"/>
            <a:ext cx="107505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排列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092450" y="4167505"/>
            <a:ext cx="107632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旁边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310505" y="4167505"/>
            <a:ext cx="125539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乐器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025005" y="4167505"/>
            <a:ext cx="109537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繁盛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142730" y="4167505"/>
            <a:ext cx="105918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作诗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285875" y="1975485"/>
            <a:ext cx="124587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举行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1145838" y="2018983"/>
            <a:ext cx="500062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的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031105" y="2019300"/>
            <a:ext cx="493713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都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3" grpId="0"/>
      <p:bldP spid="54" grpId="0"/>
      <p:bldP spid="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矩形 1"/>
          <p:cNvSpPr/>
          <p:nvPr/>
        </p:nvSpPr>
        <p:spPr>
          <a:xfrm>
            <a:off x="309880" y="1219835"/>
            <a:ext cx="1157224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250000"/>
              </a:lnSpc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日也，天朗气清，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惠风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和畅。仰观宇宙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大，俯察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品类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之盛，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游目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骋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怀，足以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视听之娱，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信可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乐也。 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665085" y="1485900"/>
            <a:ext cx="409829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之：定语后置的标志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2435" y="1456690"/>
            <a:ext cx="116713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和风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5720" y="2997835"/>
            <a:ext cx="107696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用来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59375" y="3001010"/>
            <a:ext cx="231140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放开、敞开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62620" y="2971800"/>
            <a:ext cx="107696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穷尽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9880" y="4390390"/>
            <a:ext cx="106553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实在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9645" y="2997835"/>
            <a:ext cx="188468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自然万物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72565" y="4390390"/>
            <a:ext cx="111061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值得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29665" y="1424305"/>
            <a:ext cx="62801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这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905" y="-109855"/>
            <a:ext cx="3820160" cy="1388110"/>
            <a:chOff x="-1" y="-113"/>
            <a:chExt cx="6016" cy="2186"/>
          </a:xfrm>
        </p:grpSpPr>
        <p:grpSp>
          <p:nvGrpSpPr>
            <p:cNvPr id="31" name="组 2"/>
            <p:cNvGrpSpPr/>
            <p:nvPr/>
          </p:nvGrpSpPr>
          <p:grpSpPr>
            <a:xfrm rot="16200000">
              <a:off x="1914" y="-2028"/>
              <a:ext cx="2187" cy="6016"/>
              <a:chOff x="3414738" y="1200722"/>
              <a:chExt cx="1388646" cy="3820309"/>
            </a:xfrm>
          </p:grpSpPr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473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sp>
          <p:nvSpPr>
            <p:cNvPr id="34" name="文本框 33"/>
            <p:cNvSpPr txBox="1"/>
            <p:nvPr/>
          </p:nvSpPr>
          <p:spPr>
            <a:xfrm>
              <a:off x="350" y="363"/>
              <a:ext cx="531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课文研读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5" grpId="0"/>
      <p:bldP spid="9" grpId="0"/>
      <p:bldP spid="11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9" name="文本框 41989"/>
          <p:cNvSpPr txBox="1">
            <a:spLocks noChangeArrowheads="1"/>
          </p:cNvSpPr>
          <p:nvPr/>
        </p:nvSpPr>
        <p:spPr bwMode="auto">
          <a:xfrm>
            <a:off x="1327150" y="526733"/>
            <a:ext cx="1223963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方正姚体" panose="02010601030101010101" charset="-122"/>
                <a:ea typeface="方正姚体" panose="02010601030101010101" charset="-122"/>
              </a:rPr>
              <a:t>时间</a:t>
            </a:r>
            <a:endParaRPr lang="zh-CN" altLang="en-US" sz="3600" b="1"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24580" name="文本框 41990"/>
          <p:cNvSpPr txBox="1">
            <a:spLocks noChangeArrowheads="1"/>
          </p:cNvSpPr>
          <p:nvPr/>
        </p:nvSpPr>
        <p:spPr bwMode="auto">
          <a:xfrm>
            <a:off x="2531110" y="240030"/>
            <a:ext cx="552259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/>
              <a:t>暮春之初。</a:t>
            </a:r>
            <a:endParaRPr lang="zh-CN" altLang="en-US" sz="3200" b="1"/>
          </a:p>
          <a:p>
            <a:pPr eaLnBrk="1" hangingPunct="1">
              <a:spcBef>
                <a:spcPct val="50000"/>
              </a:spcBef>
            </a:pPr>
            <a:r>
              <a:rPr lang="zh-CN" altLang="en-US" sz="3200" b="1"/>
              <a:t>是日也，天朗气清，惠风和畅。</a:t>
            </a:r>
            <a:r>
              <a:rPr lang="zh-CN" altLang="en-US" b="1"/>
              <a:t> </a:t>
            </a:r>
            <a:endParaRPr lang="zh-CN" altLang="en-US" b="1"/>
          </a:p>
        </p:txBody>
      </p:sp>
      <p:sp>
        <p:nvSpPr>
          <p:cNvPr id="2" name="文本框 41991"/>
          <p:cNvSpPr txBox="1">
            <a:spLocks noChangeArrowheads="1"/>
          </p:cNvSpPr>
          <p:nvPr/>
        </p:nvSpPr>
        <p:spPr bwMode="auto">
          <a:xfrm>
            <a:off x="8479790" y="557530"/>
            <a:ext cx="116967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D00606"/>
                </a:solidFill>
              </a:rPr>
              <a:t>良辰</a:t>
            </a:r>
            <a:endParaRPr lang="zh-CN" altLang="en-US" sz="3600" b="1">
              <a:solidFill>
                <a:srgbClr val="D00606"/>
              </a:solidFill>
            </a:endParaRPr>
          </a:p>
        </p:txBody>
      </p:sp>
      <p:sp>
        <p:nvSpPr>
          <p:cNvPr id="24582" name="文本框 41992"/>
          <p:cNvSpPr txBox="1">
            <a:spLocks noChangeArrowheads="1"/>
          </p:cNvSpPr>
          <p:nvPr/>
        </p:nvSpPr>
        <p:spPr bwMode="auto">
          <a:xfrm>
            <a:off x="1327150" y="2449830"/>
            <a:ext cx="122491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方正姚体" panose="02010601030101010101" charset="-122"/>
                <a:ea typeface="方正姚体" panose="02010601030101010101" charset="-122"/>
              </a:rPr>
              <a:t>地点</a:t>
            </a:r>
            <a:endParaRPr lang="zh-CN" altLang="en-US" sz="2800" b="1"/>
          </a:p>
        </p:txBody>
      </p:sp>
      <p:sp>
        <p:nvSpPr>
          <p:cNvPr id="24583" name="文本框 41993"/>
          <p:cNvSpPr txBox="1">
            <a:spLocks noChangeArrowheads="1"/>
          </p:cNvSpPr>
          <p:nvPr/>
        </p:nvSpPr>
        <p:spPr bwMode="auto">
          <a:xfrm>
            <a:off x="2531110" y="1989455"/>
            <a:ext cx="49879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/>
              <a:t>会于会稽山阴之兰亭。此地有崇山峻岭，茂林修竹，又有清流激湍，映带左右。</a:t>
            </a:r>
            <a:endParaRPr lang="zh-CN" altLang="en-US" sz="3200" b="1"/>
          </a:p>
        </p:txBody>
      </p:sp>
      <p:sp>
        <p:nvSpPr>
          <p:cNvPr id="3" name="文本框 41994"/>
          <p:cNvSpPr txBox="1">
            <a:spLocks noChangeArrowheads="1"/>
          </p:cNvSpPr>
          <p:nvPr/>
        </p:nvSpPr>
        <p:spPr bwMode="auto">
          <a:xfrm>
            <a:off x="7951788" y="2449830"/>
            <a:ext cx="12954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D00606"/>
                </a:solidFill>
              </a:rPr>
              <a:t>美景</a:t>
            </a:r>
            <a:endParaRPr lang="zh-CN" altLang="en-US" sz="3600" b="1">
              <a:solidFill>
                <a:srgbClr val="D00606"/>
              </a:solidFill>
            </a:endParaRPr>
          </a:p>
        </p:txBody>
      </p:sp>
      <p:sp>
        <p:nvSpPr>
          <p:cNvPr id="24585" name="文本框 41995"/>
          <p:cNvSpPr txBox="1">
            <a:spLocks noChangeArrowheads="1"/>
          </p:cNvSpPr>
          <p:nvPr/>
        </p:nvSpPr>
        <p:spPr bwMode="auto">
          <a:xfrm>
            <a:off x="1327150" y="3940810"/>
            <a:ext cx="12045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方正姚体" panose="02010601030101010101" charset="-122"/>
                <a:ea typeface="方正姚体" panose="02010601030101010101" charset="-122"/>
              </a:rPr>
              <a:t>人物</a:t>
            </a:r>
            <a:endParaRPr lang="zh-CN" altLang="en-US" sz="3600" b="1"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24586" name="文本框 41996"/>
          <p:cNvSpPr txBox="1">
            <a:spLocks noChangeArrowheads="1"/>
          </p:cNvSpPr>
          <p:nvPr/>
        </p:nvSpPr>
        <p:spPr bwMode="auto">
          <a:xfrm>
            <a:off x="2922270" y="4007485"/>
            <a:ext cx="41052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/>
              <a:t>群贤毕至，少长咸集。</a:t>
            </a:r>
            <a:endParaRPr lang="zh-CN" altLang="en-US" sz="3200" b="1"/>
          </a:p>
        </p:txBody>
      </p:sp>
      <p:sp>
        <p:nvSpPr>
          <p:cNvPr id="4" name="文本框 41997"/>
          <p:cNvSpPr txBox="1">
            <a:spLocks noChangeArrowheads="1"/>
          </p:cNvSpPr>
          <p:nvPr/>
        </p:nvSpPr>
        <p:spPr bwMode="auto">
          <a:xfrm>
            <a:off x="8273098" y="4002088"/>
            <a:ext cx="17272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D00606"/>
                </a:solidFill>
              </a:rPr>
              <a:t>贤人</a:t>
            </a:r>
            <a:endParaRPr lang="zh-CN" altLang="en-US" sz="3600" b="1">
              <a:solidFill>
                <a:srgbClr val="D00606"/>
              </a:solidFill>
            </a:endParaRPr>
          </a:p>
        </p:txBody>
      </p:sp>
      <p:sp>
        <p:nvSpPr>
          <p:cNvPr id="24588" name="文本框 41998"/>
          <p:cNvSpPr txBox="1">
            <a:spLocks noChangeArrowheads="1"/>
          </p:cNvSpPr>
          <p:nvPr/>
        </p:nvSpPr>
        <p:spPr bwMode="auto">
          <a:xfrm>
            <a:off x="1374775" y="5252720"/>
            <a:ext cx="111633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方正姚体" panose="02010601030101010101" charset="-122"/>
                <a:ea typeface="方正姚体" panose="02010601030101010101" charset="-122"/>
              </a:rPr>
              <a:t>事件</a:t>
            </a:r>
            <a:endParaRPr lang="zh-CN" altLang="en-US" sz="3600" b="1"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24589" name="文本框 41999"/>
          <p:cNvSpPr txBox="1">
            <a:spLocks noChangeArrowheads="1"/>
          </p:cNvSpPr>
          <p:nvPr/>
        </p:nvSpPr>
        <p:spPr bwMode="auto">
          <a:xfrm>
            <a:off x="2672080" y="4591050"/>
            <a:ext cx="5711825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引以为流觞曲水，列坐其次，虽无丝竹管弦之盛，一觞一咏，亦足以畅叙幽情。仰观宇宙之大，俯察品类之盛，所以游目骋怀，足以极视听之娱。</a:t>
            </a:r>
            <a:endParaRPr lang="zh-CN" altLang="en-US" sz="2800" b="1"/>
          </a:p>
        </p:txBody>
      </p:sp>
      <p:sp>
        <p:nvSpPr>
          <p:cNvPr id="5" name="文本框 42000"/>
          <p:cNvSpPr txBox="1">
            <a:spLocks noChangeArrowheads="1"/>
          </p:cNvSpPr>
          <p:nvPr/>
        </p:nvSpPr>
        <p:spPr bwMode="auto">
          <a:xfrm>
            <a:off x="8776653" y="5389563"/>
            <a:ext cx="122396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D00606"/>
                </a:solidFill>
              </a:rPr>
              <a:t>雅事</a:t>
            </a:r>
            <a:endParaRPr lang="zh-CN" altLang="en-US" sz="3600" b="1">
              <a:solidFill>
                <a:srgbClr val="D00606"/>
              </a:solidFill>
            </a:endParaRPr>
          </a:p>
        </p:txBody>
      </p:sp>
      <p:sp>
        <p:nvSpPr>
          <p:cNvPr id="6" name="右大括号 42001"/>
          <p:cNvSpPr/>
          <p:nvPr/>
        </p:nvSpPr>
        <p:spPr bwMode="auto">
          <a:xfrm>
            <a:off x="8211820" y="453390"/>
            <a:ext cx="344170" cy="894080"/>
          </a:xfrm>
          <a:prstGeom prst="rightBrace">
            <a:avLst>
              <a:gd name="adj1" fmla="val 1375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" name="右大括号 42002"/>
          <p:cNvSpPr/>
          <p:nvPr/>
        </p:nvSpPr>
        <p:spPr bwMode="auto">
          <a:xfrm>
            <a:off x="7518400" y="1972310"/>
            <a:ext cx="344805" cy="1600835"/>
          </a:xfrm>
          <a:prstGeom prst="rightBrace">
            <a:avLst>
              <a:gd name="adj1" fmla="val 2277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" name="右大括号 42003"/>
          <p:cNvSpPr/>
          <p:nvPr/>
        </p:nvSpPr>
        <p:spPr bwMode="auto">
          <a:xfrm>
            <a:off x="8555990" y="4736465"/>
            <a:ext cx="198120" cy="1828165"/>
          </a:xfrm>
          <a:prstGeom prst="rightBrace">
            <a:avLst>
              <a:gd name="adj1" fmla="val 5824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" name="右箭头 42004"/>
          <p:cNvSpPr>
            <a:spLocks noChangeArrowheads="1"/>
          </p:cNvSpPr>
          <p:nvPr/>
        </p:nvSpPr>
        <p:spPr bwMode="auto">
          <a:xfrm>
            <a:off x="7001828" y="4207193"/>
            <a:ext cx="1225550" cy="144462"/>
          </a:xfrm>
          <a:prstGeom prst="rightArrow">
            <a:avLst>
              <a:gd name="adj1" fmla="val 50000"/>
              <a:gd name="adj2" fmla="val 21146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596" name="左大括号 42006"/>
          <p:cNvSpPr/>
          <p:nvPr/>
        </p:nvSpPr>
        <p:spPr bwMode="auto">
          <a:xfrm>
            <a:off x="2264410" y="351790"/>
            <a:ext cx="287020" cy="995680"/>
          </a:xfrm>
          <a:prstGeom prst="leftBrace">
            <a:avLst>
              <a:gd name="adj1" fmla="val 250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597" name="左大括号 42007"/>
          <p:cNvSpPr/>
          <p:nvPr/>
        </p:nvSpPr>
        <p:spPr bwMode="auto">
          <a:xfrm>
            <a:off x="2335530" y="1972310"/>
            <a:ext cx="215900" cy="1600835"/>
          </a:xfrm>
          <a:prstGeom prst="leftBrace">
            <a:avLst>
              <a:gd name="adj1" fmla="val 3856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598" name="右箭头 42008"/>
          <p:cNvSpPr>
            <a:spLocks noChangeArrowheads="1"/>
          </p:cNvSpPr>
          <p:nvPr/>
        </p:nvSpPr>
        <p:spPr bwMode="auto">
          <a:xfrm>
            <a:off x="2424430" y="4192270"/>
            <a:ext cx="452120" cy="2159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599" name="左大括号 42009"/>
          <p:cNvSpPr/>
          <p:nvPr/>
        </p:nvSpPr>
        <p:spPr bwMode="auto">
          <a:xfrm>
            <a:off x="2424430" y="4736465"/>
            <a:ext cx="247650" cy="1828165"/>
          </a:xfrm>
          <a:prstGeom prst="leftBrace">
            <a:avLst>
              <a:gd name="adj1" fmla="val 5781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600" name="右大括号 42010"/>
          <p:cNvSpPr/>
          <p:nvPr/>
        </p:nvSpPr>
        <p:spPr bwMode="auto">
          <a:xfrm>
            <a:off x="10037445" y="664210"/>
            <a:ext cx="358775" cy="5350510"/>
          </a:xfrm>
          <a:prstGeom prst="rightBrace">
            <a:avLst>
              <a:gd name="adj1" fmla="val 7627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1450" y="2167255"/>
            <a:ext cx="859790" cy="23669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chemeClr val="tx1"/>
                </a:solidFill>
                <a:ea typeface="隶书" panose="02010509060101010101" pitchFamily="49" charset="-122"/>
              </a:rPr>
              <a:t>集会盛况</a:t>
            </a:r>
            <a:endParaRPr lang="zh-CN" altLang="en-US" sz="4400" b="1">
              <a:solidFill>
                <a:schemeClr val="tx1"/>
              </a:solidFill>
              <a:ea typeface="隶书" panose="020105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946150" y="664210"/>
            <a:ext cx="381000" cy="5181600"/>
          </a:xfrm>
          <a:prstGeom prst="leftBrace">
            <a:avLst>
              <a:gd name="adj1" fmla="val 11327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endParaRPr lang="zh-CN" altLang="en-US" sz="240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0542905" y="919480"/>
            <a:ext cx="859790" cy="4671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marR="0" algn="ctr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4000" b="1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信  可 </a:t>
            </a:r>
            <a:r>
              <a:rPr kumimoji="0" lang="zh-CN" altLang="en-US" sz="4000" b="1" kern="1200" cap="none" spc="0" normalizeH="0" baseline="0" noProof="0">
                <a:solidFill>
                  <a:srgbClr val="00CC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 </a:t>
            </a:r>
            <a:r>
              <a:rPr kumimoji="0" lang="zh-CN" altLang="en-US" sz="4400" b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</a:t>
            </a:r>
            <a:r>
              <a:rPr kumimoji="0" lang="zh-CN" altLang="en-US" sz="44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乐</a:t>
            </a:r>
            <a:r>
              <a:rPr kumimoji="0" lang="zh-CN" altLang="en-US" sz="4400" b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</a:t>
            </a:r>
            <a:r>
              <a:rPr kumimoji="0" lang="zh-CN" altLang="en-US" sz="4000" b="1" kern="1200" cap="none" spc="0" normalizeH="0" baseline="0" noProof="0">
                <a:solidFill>
                  <a:srgbClr val="00CC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    </a:t>
            </a:r>
            <a:r>
              <a:rPr kumimoji="0" lang="zh-CN" altLang="en-US" sz="4000" b="1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也</a:t>
            </a:r>
            <a:endParaRPr kumimoji="0" lang="zh-CN" altLang="en-US" sz="4000" b="1" kern="1200" cap="none" spc="0" normalizeH="0" baseline="0" noProof="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3" grpId="0"/>
      <p:bldP spid="24585" grpId="0"/>
      <p:bldP spid="24586" grpId="0"/>
      <p:bldP spid="4" grpId="0"/>
      <p:bldP spid="24588" grpId="0"/>
      <p:bldP spid="5" grpId="0"/>
      <p:bldP spid="6" grpId="0"/>
      <p:bldP spid="7" grpId="0"/>
      <p:bldP spid="8" grpId="0"/>
      <p:bldP spid="9" grpId="0"/>
      <p:bldP spid="24596" grpId="0"/>
      <p:bldP spid="24597" grpId="0"/>
      <p:bldP spid="24598" grpId="0"/>
      <p:bldP spid="24599" grpId="0"/>
      <p:bldP spid="24600" grpId="0"/>
      <p:bldP spid="12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矩形 1"/>
          <p:cNvSpPr/>
          <p:nvPr/>
        </p:nvSpPr>
        <p:spPr>
          <a:xfrm>
            <a:off x="309880" y="711835"/>
            <a:ext cx="1157224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250000"/>
              </a:lnSpc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相与，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俯仰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一世。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取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怀抱，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悟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言一室之内；或因寄所托，放浪形骸之外。虽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趣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舍万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殊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，静躁不同，当其欣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所遇，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暂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得于己，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快然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足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，不知老之将至；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46855" y="2116455"/>
            <a:ext cx="264160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一俯一仰之间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86940" y="975995"/>
            <a:ext cx="314642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取消句子独立性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70775" y="2221865"/>
            <a:ext cx="170878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“</a:t>
            </a: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之于</a:t>
            </a:r>
            <a:r>
              <a:rPr lang="en-US" altLang="zh-CN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”</a:t>
            </a:r>
            <a:endParaRPr lang="en-US" altLang="zh-CN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21725" y="975995"/>
            <a:ext cx="349250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通</a:t>
            </a:r>
            <a:r>
              <a:rPr lang="en-US" altLang="zh-CN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“</a:t>
            </a: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晤</a:t>
            </a:r>
            <a:r>
              <a:rPr lang="en-US" altLang="zh-CN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”</a:t>
            </a: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，面对面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57235" y="3652520"/>
            <a:ext cx="278574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通“趋”趋向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79100" y="2426970"/>
            <a:ext cx="146177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不一样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6175" y="975995"/>
            <a:ext cx="142557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有的人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75150" y="3978910"/>
            <a:ext cx="65214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对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9110" y="2116455"/>
            <a:ext cx="305689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助词，引起下文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905" y="-109855"/>
            <a:ext cx="3820160" cy="1388110"/>
            <a:chOff x="-1" y="-113"/>
            <a:chExt cx="6016" cy="2186"/>
          </a:xfrm>
        </p:grpSpPr>
        <p:grpSp>
          <p:nvGrpSpPr>
            <p:cNvPr id="31" name="组 2"/>
            <p:cNvGrpSpPr/>
            <p:nvPr/>
          </p:nvGrpSpPr>
          <p:grpSpPr>
            <a:xfrm rot="16200000">
              <a:off x="1914" y="-2028"/>
              <a:ext cx="2187" cy="6016"/>
              <a:chOff x="3414738" y="1200722"/>
              <a:chExt cx="1388646" cy="3820309"/>
            </a:xfrm>
          </p:grpSpPr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473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sp>
          <p:nvSpPr>
            <p:cNvPr id="34" name="文本框 33"/>
            <p:cNvSpPr txBox="1"/>
            <p:nvPr/>
          </p:nvSpPr>
          <p:spPr>
            <a:xfrm>
              <a:off x="350" y="363"/>
              <a:ext cx="531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课文研读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366510" y="3978910"/>
            <a:ext cx="110426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一时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55890" y="5200015"/>
            <a:ext cx="225933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高兴的样子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720705" y="5200015"/>
            <a:ext cx="101981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满足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5" grpId="0"/>
      <p:bldP spid="9" grpId="0"/>
      <p:bldP spid="11" grpId="0"/>
      <p:bldP spid="12" grpId="0"/>
      <p:bldP spid="13" grpId="0"/>
      <p:bldP spid="14" grpId="0"/>
      <p:bldP spid="3" grpId="0"/>
      <p:bldP spid="24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矩形 1"/>
          <p:cNvSpPr/>
          <p:nvPr/>
        </p:nvSpPr>
        <p:spPr>
          <a:xfrm>
            <a:off x="309880" y="396875"/>
            <a:ext cx="1157224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defTabSz="914400" eaLnBrk="1" hangingPunct="1">
              <a:lnSpc>
                <a:spcPct val="250000"/>
              </a:lnSpc>
              <a:buSzTx/>
              <a:buFont typeface="Arial" panose="020b0604020202020204" pitchFamily="34" charset="0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及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其所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之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既倦，情随事迁，感慨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系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之矣。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之所欣，俯仰之间，已为陈迹，犹不能不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以之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兴怀，况修短随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化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，终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期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于尽！古人云：“死生亦大矣”，岂不痛哉！  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905" y="-109855"/>
            <a:ext cx="3820160" cy="1388110"/>
            <a:chOff x="-1" y="-113"/>
            <a:chExt cx="6016" cy="2186"/>
          </a:xfrm>
        </p:grpSpPr>
        <p:grpSp>
          <p:nvGrpSpPr>
            <p:cNvPr id="31" name="组 2"/>
            <p:cNvGrpSpPr/>
            <p:nvPr/>
          </p:nvGrpSpPr>
          <p:grpSpPr>
            <a:xfrm rot="16200000">
              <a:off x="1914" y="-2028"/>
              <a:ext cx="2187" cy="6016"/>
              <a:chOff x="3414738" y="1200722"/>
              <a:chExt cx="1388646" cy="3820309"/>
            </a:xfrm>
          </p:grpSpPr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473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sp>
          <p:nvSpPr>
            <p:cNvPr id="34" name="文本框 33"/>
            <p:cNvSpPr txBox="1"/>
            <p:nvPr/>
          </p:nvSpPr>
          <p:spPr>
            <a:xfrm>
              <a:off x="350" y="363"/>
              <a:ext cx="531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课文研读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246755" y="4916170"/>
            <a:ext cx="1439863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到、及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07550" y="1890395"/>
            <a:ext cx="1008063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过去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67613" y="1890395"/>
            <a:ext cx="1296988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附着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434705" y="3446780"/>
            <a:ext cx="500063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因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021445" y="3324225"/>
            <a:ext cx="265557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指“向之”句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50340" y="4916170"/>
            <a:ext cx="1223963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自然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120583" y="1890395"/>
            <a:ext cx="126365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到达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94665" y="1890395"/>
            <a:ext cx="1106488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等到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" grpId="0"/>
      <p:bldP spid="4" grpId="0"/>
      <p:bldP spid="35" grpId="0"/>
      <p:bldP spid="37" grpId="0"/>
      <p:bldP spid="38" grpId="0"/>
      <p:bldP spid="39" grpId="0"/>
      <p:bldP spid="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矩形 1"/>
          <p:cNvSpPr/>
          <p:nvPr/>
        </p:nvSpPr>
        <p:spPr>
          <a:xfrm>
            <a:off x="309880" y="1075055"/>
            <a:ext cx="1157224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defTabSz="914400" eaLnBrk="1" hangingPunct="1">
              <a:lnSpc>
                <a:spcPct val="250000"/>
              </a:lnSpc>
              <a:buSzTx/>
              <a:buFont typeface="Arial" panose="020b0604020202020204" pitchFamily="34" charset="0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每览昔人兴感之由，若合一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契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，未尝不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临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文嗟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悼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，不能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喻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之于怀。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死生为虚诞，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彭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殇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妄作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。后之视今，亦犹今之视昔。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905" y="-109855"/>
            <a:ext cx="3820160" cy="1388110"/>
            <a:chOff x="-1" y="-113"/>
            <a:chExt cx="6016" cy="2186"/>
          </a:xfrm>
        </p:grpSpPr>
        <p:grpSp>
          <p:nvGrpSpPr>
            <p:cNvPr id="31" name="组 2"/>
            <p:cNvGrpSpPr/>
            <p:nvPr/>
          </p:nvGrpSpPr>
          <p:grpSpPr>
            <a:xfrm rot="16200000">
              <a:off x="1914" y="-2028"/>
              <a:ext cx="2187" cy="6016"/>
              <a:chOff x="3414738" y="1200722"/>
              <a:chExt cx="1388646" cy="3820309"/>
            </a:xfrm>
          </p:grpSpPr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473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sp>
          <p:nvSpPr>
            <p:cNvPr id="34" name="文本框 33"/>
            <p:cNvSpPr txBox="1"/>
            <p:nvPr/>
          </p:nvSpPr>
          <p:spPr>
            <a:xfrm>
              <a:off x="350" y="363"/>
              <a:ext cx="531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课文研读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429250" y="786130"/>
            <a:ext cx="2357755" cy="107632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符契。两半，可合在一起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10968" y="1278573"/>
            <a:ext cx="109855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面对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78770" y="1278890"/>
            <a:ext cx="140335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悲伤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8058" y="2824163"/>
            <a:ext cx="1290638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明白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65525" y="2824480"/>
            <a:ext cx="1152525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本来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58323" y="3970020"/>
            <a:ext cx="4286250" cy="107632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一、齐，作动词。把…看做一样（相等）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08795" y="3970020"/>
            <a:ext cx="2559685" cy="107632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未成年而死去的人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81920" y="2835275"/>
            <a:ext cx="146685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无根据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9" grpId="1"/>
      <p:bldP spid="10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矩形 1"/>
          <p:cNvSpPr/>
          <p:nvPr/>
        </p:nvSpPr>
        <p:spPr>
          <a:xfrm>
            <a:off x="309880" y="1580515"/>
            <a:ext cx="1157224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defTabSz="914400" eaLnBrk="1" hangingPunct="1">
              <a:lnSpc>
                <a:spcPct val="250000"/>
              </a:lnSpc>
              <a:buSzTx/>
              <a:buFont typeface="Arial" panose="020b0604020202020204" pitchFamily="34" charset="0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悲夫！故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列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叙时人，录其所述，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虽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世殊事异，所以兴怀，其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致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一也。后之览者，亦将有感于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斯文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905" y="-109855"/>
            <a:ext cx="3820160" cy="1388110"/>
            <a:chOff x="-1" y="-113"/>
            <a:chExt cx="6016" cy="2186"/>
          </a:xfrm>
        </p:grpSpPr>
        <p:grpSp>
          <p:nvGrpSpPr>
            <p:cNvPr id="31" name="组 2"/>
            <p:cNvGrpSpPr/>
            <p:nvPr/>
          </p:nvGrpSpPr>
          <p:grpSpPr>
            <a:xfrm rot="16200000">
              <a:off x="1914" y="-2028"/>
              <a:ext cx="2187" cy="6016"/>
              <a:chOff x="3414738" y="1200722"/>
              <a:chExt cx="1388646" cy="3820309"/>
            </a:xfrm>
          </p:grpSpPr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473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sp>
          <p:nvSpPr>
            <p:cNvPr id="34" name="文本框 33"/>
            <p:cNvSpPr txBox="1"/>
            <p:nvPr/>
          </p:nvSpPr>
          <p:spPr>
            <a:xfrm>
              <a:off x="350" y="363"/>
              <a:ext cx="531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课文研读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674303" y="3324225"/>
            <a:ext cx="1296988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情趣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226550" y="4496435"/>
            <a:ext cx="2490470" cy="107632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这次（集会）的诗文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671118" y="1799590"/>
            <a:ext cx="126365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纵使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346325" y="1799590"/>
            <a:ext cx="1625600" cy="58356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一个个</a:t>
            </a:r>
            <a:endParaRPr lang="zh-CN" altLang="en-US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39" grpId="0"/>
      <p:bldP spid="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48" y="2536878"/>
            <a:ext cx="12192000" cy="5496454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1905" y="-81280"/>
            <a:ext cx="3820160" cy="1388745"/>
            <a:chOff x="-1" y="-114"/>
            <a:chExt cx="6016" cy="2187"/>
          </a:xfrm>
        </p:grpSpPr>
        <p:grpSp>
          <p:nvGrpSpPr>
            <p:cNvPr id="46" name="组 2"/>
            <p:cNvGrpSpPr/>
            <p:nvPr/>
          </p:nvGrpSpPr>
          <p:grpSpPr>
            <a:xfrm rot="16200000">
              <a:off x="1914" y="-2028"/>
              <a:ext cx="2187" cy="6016"/>
              <a:chOff x="3414738" y="1200722"/>
              <a:chExt cx="1388646" cy="3820309"/>
            </a:xfrm>
          </p:grpSpPr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473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sp>
          <p:nvSpPr>
            <p:cNvPr id="49" name="文本框 48"/>
            <p:cNvSpPr txBox="1"/>
            <p:nvPr/>
          </p:nvSpPr>
          <p:spPr>
            <a:xfrm>
              <a:off x="350" y="363"/>
              <a:ext cx="531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课文解读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</p:grpSp>
      <p:grpSp>
        <p:nvGrpSpPr>
          <p:cNvPr id="18" name="Group 3"/>
          <p:cNvGrpSpPr/>
          <p:nvPr/>
        </p:nvGrpSpPr>
        <p:grpSpPr>
          <a:xfrm>
            <a:off x="1593215" y="2369820"/>
            <a:ext cx="1845945" cy="1869440"/>
            <a:chOff x="1997" y="1314"/>
            <a:chExt cx="1889" cy="1009"/>
          </a:xfrm>
        </p:grpSpPr>
        <p:grpSp>
          <p:nvGrpSpPr>
            <p:cNvPr id="61459" name="Group 4"/>
            <p:cNvGrpSpPr/>
            <p:nvPr/>
          </p:nvGrpSpPr>
          <p:grpSpPr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8437" name="Oval 5"/>
              <p:cNvSpPr>
                <a:spLocks noChangeArrowheads="1"/>
              </p:cNvSpPr>
              <p:nvPr/>
            </p:nvSpPr>
            <p:spPr bwMode="gray">
              <a:xfrm>
                <a:off x="1993" y="1057"/>
                <a:ext cx="1906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438" name="Oval 6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6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8439" name="Oval 7"/>
            <p:cNvSpPr>
              <a:spLocks noChangeArrowheads="1"/>
            </p:cNvSpPr>
            <p:nvPr/>
          </p:nvSpPr>
          <p:spPr bwMode="gray">
            <a:xfrm>
              <a:off x="2085" y="1314"/>
              <a:ext cx="1692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440" name="Oval 8"/>
            <p:cNvSpPr>
              <a:spLocks noChangeArrowheads="1"/>
            </p:cNvSpPr>
            <p:nvPr/>
          </p:nvSpPr>
          <p:spPr bwMode="gray">
            <a:xfrm>
              <a:off x="2109" y="1319"/>
              <a:ext cx="1649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441" name="Oval 9"/>
            <p:cNvSpPr>
              <a:spLocks noChangeArrowheads="1"/>
            </p:cNvSpPr>
            <p:nvPr/>
          </p:nvSpPr>
          <p:spPr bwMode="gray">
            <a:xfrm>
              <a:off x="2125" y="1327"/>
              <a:ext cx="1569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463" name="Oval 10"/>
            <p:cNvSpPr/>
            <p:nvPr/>
          </p:nvSpPr>
          <p:spPr>
            <a:xfrm>
              <a:off x="2209" y="1344"/>
              <a:ext cx="1381" cy="62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chemeClr val="accent1">
                    <a:alpha val="37999"/>
                  </a:schemeClr>
                </a:gs>
              </a:gsLst>
              <a:lin ang="2700000" scaled="1"/>
            </a:gradFill>
            <a:ln w="9525">
              <a:noFill/>
            </a:ln>
          </p:spPr>
          <p:txBody>
            <a:bodyPr vert="eaVert"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SzPct val="85000"/>
                <a:buBlip>
                  <a:blip r:embed="rId4"/>
                </a:buBlip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50000"/>
                </a:spcBef>
                <a:buSzTx/>
                <a:buFont typeface="Arial" panose="020b0604020202020204" pitchFamily="34" charset="0"/>
                <a:buNone/>
              </a:pPr>
              <a:r>
                <a:rPr lang="zh-CN" altLang="en-US" sz="5400" b="1">
                  <a:solidFill>
                    <a:srgbClr val="A50021"/>
                  </a:solidFill>
                  <a:ea typeface="隶书" panose="02010509060101010101" pitchFamily="49" charset="-122"/>
                </a:rPr>
                <a:t>俯仰</a:t>
              </a:r>
              <a:endParaRPr lang="zh-CN" altLang="en-US" sz="5400" b="1">
                <a:solidFill>
                  <a:srgbClr val="A50021"/>
                </a:solidFill>
                <a:ea typeface="隶书" panose="02010509060101010101" pitchFamily="49" charset="-122"/>
              </a:endParaRPr>
            </a:p>
          </p:txBody>
        </p:sp>
      </p:grpSp>
      <p:sp>
        <p:nvSpPr>
          <p:cNvPr id="18443" name="Text Box 11"/>
          <p:cNvSpPr txBox="1"/>
          <p:nvPr/>
        </p:nvSpPr>
        <p:spPr>
          <a:xfrm>
            <a:off x="4376420" y="1398270"/>
            <a:ext cx="13677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天地</a:t>
            </a:r>
            <a:endParaRPr lang="zh-CN" altLang="en-US" sz="44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8444" name="Text Box 12"/>
          <p:cNvSpPr txBox="1"/>
          <p:nvPr/>
        </p:nvSpPr>
        <p:spPr>
          <a:xfrm>
            <a:off x="4447540" y="2943860"/>
            <a:ext cx="13677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人生</a:t>
            </a:r>
            <a:endParaRPr lang="zh-CN" altLang="en-US" sz="44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8445" name="Text Box 13"/>
          <p:cNvSpPr txBox="1"/>
          <p:nvPr/>
        </p:nvSpPr>
        <p:spPr>
          <a:xfrm>
            <a:off x="4434205" y="4528185"/>
            <a:ext cx="144018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古今</a:t>
            </a:r>
            <a:endParaRPr lang="zh-CN" altLang="en-US" sz="44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8446" name="Oval 14"/>
          <p:cNvSpPr/>
          <p:nvPr/>
        </p:nvSpPr>
        <p:spPr>
          <a:xfrm>
            <a:off x="6896735" y="1503680"/>
            <a:ext cx="936625" cy="86518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  <a:ea typeface="隶书" panose="02010509060101010101" pitchFamily="49" charset="-122"/>
              </a:rPr>
              <a:t>乐</a:t>
            </a:r>
            <a:endParaRPr lang="zh-CN" altLang="en-US" sz="4400" b="1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8447" name="Oval 15"/>
          <p:cNvSpPr/>
          <p:nvPr/>
        </p:nvSpPr>
        <p:spPr>
          <a:xfrm>
            <a:off x="6968173" y="2872105"/>
            <a:ext cx="914400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  <a:ea typeface="隶书" panose="02010509060101010101" pitchFamily="49" charset="-122"/>
              </a:rPr>
              <a:t>痛</a:t>
            </a:r>
            <a:endParaRPr lang="zh-CN" altLang="en-US" sz="4400" b="1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8448" name="Oval 16"/>
          <p:cNvSpPr/>
          <p:nvPr/>
        </p:nvSpPr>
        <p:spPr>
          <a:xfrm>
            <a:off x="6968173" y="4527868"/>
            <a:ext cx="914400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  <a:ea typeface="隶书" panose="02010509060101010101" pitchFamily="49" charset="-122"/>
              </a:rPr>
              <a:t>悲</a:t>
            </a:r>
            <a:endParaRPr lang="zh-CN" altLang="en-US" sz="4400" b="1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8449" name="AutoShape 17"/>
          <p:cNvSpPr/>
          <p:nvPr/>
        </p:nvSpPr>
        <p:spPr>
          <a:xfrm>
            <a:off x="5744210" y="1791018"/>
            <a:ext cx="1008063" cy="215900"/>
          </a:xfrm>
          <a:prstGeom prst="rightArrow">
            <a:avLst>
              <a:gd name="adj1" fmla="val 50000"/>
              <a:gd name="adj2" fmla="val 116706"/>
            </a:avLst>
          </a:prstGeom>
          <a:solidFill>
            <a:srgbClr val="CC3300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endParaRPr lang="zh-CN" altLang="en-US" sz="4800">
              <a:latin typeface="Arial" panose="020b0604020202020204" pitchFamily="34" charset="0"/>
            </a:endParaRPr>
          </a:p>
        </p:txBody>
      </p:sp>
      <p:sp>
        <p:nvSpPr>
          <p:cNvPr id="18450" name="AutoShape 18"/>
          <p:cNvSpPr/>
          <p:nvPr/>
        </p:nvSpPr>
        <p:spPr>
          <a:xfrm>
            <a:off x="5744210" y="3232468"/>
            <a:ext cx="1008063" cy="215900"/>
          </a:xfrm>
          <a:prstGeom prst="rightArrow">
            <a:avLst>
              <a:gd name="adj1" fmla="val 50000"/>
              <a:gd name="adj2" fmla="val 116706"/>
            </a:avLst>
          </a:prstGeom>
          <a:solidFill>
            <a:srgbClr val="CC3300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endParaRPr lang="zh-CN" altLang="en-US" sz="4800">
              <a:latin typeface="Arial" panose="020b0604020202020204" pitchFamily="34" charset="0"/>
            </a:endParaRPr>
          </a:p>
        </p:txBody>
      </p:sp>
      <p:sp>
        <p:nvSpPr>
          <p:cNvPr id="18451" name="AutoShape 19"/>
          <p:cNvSpPr/>
          <p:nvPr/>
        </p:nvSpPr>
        <p:spPr>
          <a:xfrm>
            <a:off x="5744210" y="4815205"/>
            <a:ext cx="1008063" cy="215900"/>
          </a:xfrm>
          <a:prstGeom prst="rightArrow">
            <a:avLst>
              <a:gd name="adj1" fmla="val 50000"/>
              <a:gd name="adj2" fmla="val 116706"/>
            </a:avLst>
          </a:prstGeom>
          <a:solidFill>
            <a:srgbClr val="CC3300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endParaRPr lang="zh-CN" altLang="en-US" sz="4800">
              <a:latin typeface="Arial" panose="020b0604020202020204" pitchFamily="34" charset="0"/>
            </a:endParaRPr>
          </a:p>
        </p:txBody>
      </p:sp>
      <p:sp>
        <p:nvSpPr>
          <p:cNvPr id="18452" name="Line 20"/>
          <p:cNvSpPr/>
          <p:nvPr/>
        </p:nvSpPr>
        <p:spPr>
          <a:xfrm>
            <a:off x="3439160" y="3232468"/>
            <a:ext cx="792163" cy="0"/>
          </a:xfrm>
          <a:prstGeom prst="line">
            <a:avLst/>
          </a:prstGeom>
          <a:ln w="63500" cap="flat" cmpd="sng">
            <a:solidFill>
              <a:srgbClr val="CC33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8453" name="Line 21"/>
          <p:cNvSpPr/>
          <p:nvPr/>
        </p:nvSpPr>
        <p:spPr>
          <a:xfrm flipV="1">
            <a:off x="3367723" y="1719580"/>
            <a:ext cx="1008062" cy="1296988"/>
          </a:xfrm>
          <a:prstGeom prst="line">
            <a:avLst/>
          </a:prstGeom>
          <a:ln w="63500" cap="flat" cmpd="sng">
            <a:solidFill>
              <a:srgbClr val="CC33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8454" name="Line 22"/>
          <p:cNvSpPr/>
          <p:nvPr/>
        </p:nvSpPr>
        <p:spPr>
          <a:xfrm>
            <a:off x="3512185" y="3448368"/>
            <a:ext cx="1008063" cy="1511300"/>
          </a:xfrm>
          <a:prstGeom prst="line">
            <a:avLst/>
          </a:prstGeom>
          <a:ln w="63500" cap="flat" cmpd="sng">
            <a:solidFill>
              <a:srgbClr val="CC33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3" grpId="0"/>
      <p:bldP spid="18444" grpId="0"/>
      <p:bldP spid="18445" grpId="0"/>
      <p:bldP spid="18446" grpId="0"/>
      <p:bldP spid="18447" grpId="0"/>
      <p:bldP spid="18448" grpId="0"/>
      <p:bldP spid="18449" grpId="0"/>
      <p:bldP spid="18450" grpId="0"/>
      <p:bldP spid="184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 2"/>
          <p:cNvGrpSpPr/>
          <p:nvPr/>
        </p:nvGrpSpPr>
        <p:grpSpPr>
          <a:xfrm>
            <a:off x="67578" y="62395"/>
            <a:ext cx="1826796" cy="4157662"/>
            <a:chOff x="2976588" y="1200722"/>
            <a:chExt cx="1826796" cy="4157662"/>
          </a:xfrm>
        </p:grpSpPr>
        <p:sp>
          <p:nvSpPr>
            <p:cNvPr id="5" name="文本框 4"/>
            <p:cNvSpPr txBox="1"/>
            <p:nvPr/>
          </p:nvSpPr>
          <p:spPr>
            <a:xfrm>
              <a:off x="3335988" y="1426464"/>
              <a:ext cx="1107996" cy="39319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作者介绍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6588" y="1200722"/>
              <a:ext cx="1085746" cy="96577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717638" y="4055257"/>
              <a:ext cx="1085746" cy="965774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2014945" y="288137"/>
            <a:ext cx="990273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bg2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“</a:t>
            </a:r>
            <a:r>
              <a:rPr lang="zh-CN" altLang="en-US" sz="4800">
                <a:solidFill>
                  <a:schemeClr val="bg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飘若浮云，矫若惊龙”</a:t>
            </a:r>
            <a:endParaRPr lang="en-US" altLang="zh-CN" sz="4800">
              <a:solidFill>
                <a:schemeClr val="bg2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23570" y="4038600"/>
            <a:ext cx="11000105" cy="232029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3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他小时候就从当时著名的女书法家卫夫人学习书法。以后他渡江北游名山，博采众长，观摩学习“</a:t>
            </a:r>
            <a:r>
              <a:rPr lang="zh-CN" altLang="en-US" sz="320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兼撮众法，备成一家</a:t>
            </a:r>
            <a:r>
              <a:rPr lang="zh-CN" altLang="en-US" sz="3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”，达到了“</a:t>
            </a:r>
            <a:r>
              <a:rPr lang="zh-CN" altLang="en-US" sz="320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贵越群品，古今莫二</a:t>
            </a:r>
            <a:r>
              <a:rPr lang="zh-CN" altLang="en-US" sz="3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”的高度。他的行草书最能表现</a:t>
            </a:r>
            <a:r>
              <a:rPr lang="zh-CN" altLang="en-US" sz="320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雄逸流动</a:t>
            </a:r>
            <a:r>
              <a:rPr lang="zh-CN" altLang="en-US" sz="3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的艺术美。《晋书》说他的书法为古今之冠，后世誉之为“</a:t>
            </a:r>
            <a:r>
              <a:rPr lang="zh-CN" altLang="en-US" sz="320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书圣</a:t>
            </a:r>
            <a:r>
              <a:rPr lang="zh-CN" altLang="en-US" sz="3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”。</a:t>
            </a:r>
            <a:endParaRPr lang="zh-CN" altLang="en-US" sz="320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894205" y="1497965"/>
            <a:ext cx="10024110" cy="186944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3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王羲之(303—361)，字逸少，琅邪临沂人(今属山东)。官至右军将军，会稽内史，故后世称为“王右军”。他出身于两晋的名门望族。王羲之十二岁时经父亲传授笔法论，“语以大纲”，即有所悟。</a:t>
            </a:r>
            <a:endParaRPr lang="zh-CN" altLang="en-US" sz="320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43" y="2519098"/>
            <a:ext cx="12192000" cy="5496454"/>
          </a:xfrm>
          <a:prstGeom prst="rect">
            <a:avLst/>
          </a:prstGeom>
        </p:spPr>
      </p:pic>
      <p:sp>
        <p:nvSpPr>
          <p:cNvPr id="35" name="流程图: 可选过程 34"/>
          <p:cNvSpPr/>
          <p:nvPr/>
        </p:nvSpPr>
        <p:spPr>
          <a:xfrm>
            <a:off x="240030" y="1218565"/>
            <a:ext cx="6081395" cy="1118235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3200" b="1" noProof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“欣于所遇”“快然自足”“所之既倦”“感慨系之矣”</a:t>
            </a:r>
            <a:endParaRPr lang="zh-CN" altLang="en-US" sz="3200" b="1" noProof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6" name="右箭头 35"/>
          <p:cNvSpPr/>
          <p:nvPr/>
        </p:nvSpPr>
        <p:spPr>
          <a:xfrm>
            <a:off x="6322695" y="1618615"/>
            <a:ext cx="1313180" cy="301625"/>
          </a:xfrm>
          <a:prstGeom prst="rightArrow">
            <a:avLst/>
          </a:prstGeom>
          <a:solidFill>
            <a:srgbClr val="DAECF7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7635875" y="1446530"/>
            <a:ext cx="4315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永不满足的内在欲望</a:t>
            </a:r>
            <a:endParaRPr lang="zh-CN" altLang="en-US" sz="3600" b="1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8" name="流程图: 可选过程 37"/>
          <p:cNvSpPr/>
          <p:nvPr/>
        </p:nvSpPr>
        <p:spPr>
          <a:xfrm>
            <a:off x="241300" y="2687955"/>
            <a:ext cx="6081395" cy="1118235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3200" b="1" noProof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“向之所欣，俯仰之间，已为陈迹”</a:t>
            </a:r>
            <a:endParaRPr lang="zh-CN" altLang="en-US" sz="3200" b="1" noProof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9" name="右箭头 38"/>
          <p:cNvSpPr/>
          <p:nvPr/>
        </p:nvSpPr>
        <p:spPr>
          <a:xfrm>
            <a:off x="6323965" y="3088005"/>
            <a:ext cx="1313180" cy="301625"/>
          </a:xfrm>
          <a:prstGeom prst="rightArrow">
            <a:avLst/>
          </a:prstGeom>
          <a:solidFill>
            <a:srgbClr val="DAECF7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7747635" y="2607310"/>
            <a:ext cx="43154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外在世界的流转不定，难以依持</a:t>
            </a:r>
            <a:endParaRPr lang="zh-CN" altLang="en-US" sz="3600" b="1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1" name="流程图: 可选过程 40"/>
          <p:cNvSpPr/>
          <p:nvPr/>
        </p:nvSpPr>
        <p:spPr>
          <a:xfrm>
            <a:off x="242570" y="4187825"/>
            <a:ext cx="6081395" cy="1118235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3200" b="1" noProof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“修短随化，终期于尽”“死生亦大矣，岂不痛哉？”</a:t>
            </a:r>
            <a:endParaRPr lang="zh-CN" altLang="en-US" sz="3200" b="1" noProof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2" name="右箭头 41"/>
          <p:cNvSpPr/>
          <p:nvPr/>
        </p:nvSpPr>
        <p:spPr>
          <a:xfrm>
            <a:off x="6325235" y="4587875"/>
            <a:ext cx="1313180" cy="301625"/>
          </a:xfrm>
          <a:prstGeom prst="rightArrow">
            <a:avLst/>
          </a:prstGeom>
          <a:solidFill>
            <a:srgbClr val="DAECF7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747635" y="4415790"/>
            <a:ext cx="4315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个体生命的短暂有限</a:t>
            </a:r>
            <a:endParaRPr lang="zh-CN" altLang="en-US" sz="3600" b="1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4" name="流程图: 可选过程 43"/>
          <p:cNvSpPr/>
          <p:nvPr/>
        </p:nvSpPr>
        <p:spPr>
          <a:xfrm>
            <a:off x="243840" y="2687955"/>
            <a:ext cx="6081395" cy="1118235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3200" b="1" noProof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“向之所欣，俯仰之间，已为陈迹”</a:t>
            </a:r>
            <a:endParaRPr lang="zh-CN" altLang="en-US" sz="3200" b="1" noProof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905" y="-81280"/>
            <a:ext cx="3820160" cy="1388745"/>
            <a:chOff x="-1" y="-114"/>
            <a:chExt cx="6016" cy="2187"/>
          </a:xfrm>
        </p:grpSpPr>
        <p:grpSp>
          <p:nvGrpSpPr>
            <p:cNvPr id="46" name="组 2"/>
            <p:cNvGrpSpPr/>
            <p:nvPr/>
          </p:nvGrpSpPr>
          <p:grpSpPr>
            <a:xfrm rot="16200000">
              <a:off x="1914" y="-2028"/>
              <a:ext cx="2187" cy="6016"/>
              <a:chOff x="3414738" y="1200722"/>
              <a:chExt cx="1388646" cy="3820309"/>
            </a:xfrm>
          </p:grpSpPr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473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sp>
          <p:nvSpPr>
            <p:cNvPr id="49" name="文本框 48"/>
            <p:cNvSpPr txBox="1"/>
            <p:nvPr/>
          </p:nvSpPr>
          <p:spPr>
            <a:xfrm>
              <a:off x="350" y="363"/>
              <a:ext cx="531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课文解读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784221"/>
            <a:ext cx="7620000" cy="4660900"/>
          </a:xfrm>
          <a:prstGeom prst="rect">
            <a:avLst/>
          </a:prstGeom>
        </p:spPr>
      </p:pic>
      <p:sp>
        <p:nvSpPr>
          <p:cNvPr id="52229" name="WordArt 4"/>
          <p:cNvSpPr>
            <a:spLocks noChangeArrowheads="1" noChangeShapeType="1" noTextEdit="1"/>
          </p:cNvSpPr>
          <p:nvPr/>
        </p:nvSpPr>
        <p:spPr bwMode="auto">
          <a:xfrm>
            <a:off x="2769235" y="1955165"/>
            <a:ext cx="3200400" cy="18288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pPr algn="ctr"/>
            <a:r>
              <a:rPr lang="zh-CN" altLang="en-US" sz="4800" kern="10">
                <a:ln w="9525">
                  <a:rou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>
                  <a:outerShdw dist="38100" dir="2700000" algn="ctr" rotWithShape="0">
                    <a:srgbClr val="000000">
                      <a:alpha val="42998"/>
                    </a:srgbClr>
                  </a:outerShdw>
                </a:effectLst>
                <a:latin typeface="宋体" panose="02010600030101010101" pitchFamily="2" charset="-122"/>
              </a:rPr>
              <a:t>痛</a:t>
            </a:r>
            <a:endParaRPr lang="zh-CN" altLang="en-US" sz="4800" kern="10">
              <a:ln w="9525">
                <a:rou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effectLst>
                <a:outerShdw dist="38100" dir="2700000" algn="ctr" rotWithShape="0">
                  <a:srgbClr val="000000">
                    <a:alpha val="42998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52230" name="AutoShape 5"/>
          <p:cNvSpPr/>
          <p:nvPr/>
        </p:nvSpPr>
        <p:spPr>
          <a:xfrm>
            <a:off x="6877050" y="1038860"/>
            <a:ext cx="3328035" cy="1151890"/>
          </a:xfrm>
          <a:prstGeom prst="cloudCallout">
            <a:avLst>
              <a:gd name="adj1" fmla="val -78301"/>
              <a:gd name="adj2" fmla="val 5503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华文行楷" panose="02010800040101010101" charset="-122"/>
              </a:rPr>
              <a:t>痛惜</a:t>
            </a:r>
            <a:r>
              <a:rPr lang="zh-CN" altLang="en-US" sz="3200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华文行楷" panose="02010800040101010101" charset="-122"/>
              </a:rPr>
              <a:t>？？？</a:t>
            </a:r>
            <a:endParaRPr lang="zh-CN" altLang="en-US" sz="3200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华文行楷" panose="02010800040101010101" charset="-122"/>
            </a:endParaRPr>
          </a:p>
        </p:txBody>
      </p:sp>
      <p:sp>
        <p:nvSpPr>
          <p:cNvPr id="52231" name="AutoShape 6"/>
          <p:cNvSpPr>
            <a:spLocks noChangeArrowheads="1"/>
          </p:cNvSpPr>
          <p:nvPr/>
        </p:nvSpPr>
        <p:spPr bwMode="auto">
          <a:xfrm rot="5400000">
            <a:off x="7912735" y="1917065"/>
            <a:ext cx="914400" cy="2362200"/>
          </a:xfrm>
          <a:prstGeom prst="wedgeRoundRectCallout">
            <a:avLst>
              <a:gd name="adj1" fmla="val -10069"/>
              <a:gd name="adj2" fmla="val 10544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rot="10800000" vert="eaVert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华文行楷" panose="02010800040101010101" charset="-122"/>
              </a:rPr>
              <a:t>痛苦？ ？？</a:t>
            </a:r>
            <a:endParaRPr lang="zh-CN" altLang="en-US" sz="3600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华文行楷" panose="02010800040101010101" charset="-122"/>
            </a:endParaRPr>
          </a:p>
        </p:txBody>
      </p:sp>
      <p:sp>
        <p:nvSpPr>
          <p:cNvPr id="52232" name="AutoShape 7"/>
          <p:cNvSpPr/>
          <p:nvPr/>
        </p:nvSpPr>
        <p:spPr>
          <a:xfrm>
            <a:off x="6045835" y="3707765"/>
            <a:ext cx="3367405" cy="1106170"/>
          </a:xfrm>
          <a:prstGeom prst="wedgeEllipseCallout">
            <a:avLst>
              <a:gd name="adj1" fmla="val -55718"/>
              <a:gd name="adj2" fmla="val -7234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华文行楷" panose="02010800040101010101" charset="-122"/>
              </a:rPr>
              <a:t>痛心？ ？？</a:t>
            </a:r>
            <a:endParaRPr lang="zh-CN" altLang="en-US" sz="3600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华文行楷" panose="02010800040101010101" charset="-122"/>
            </a:endParaRPr>
          </a:p>
        </p:txBody>
      </p:sp>
      <p:sp>
        <p:nvSpPr>
          <p:cNvPr id="52233" name="AutoShape 8"/>
          <p:cNvSpPr>
            <a:spLocks noChangeArrowheads="1"/>
          </p:cNvSpPr>
          <p:nvPr/>
        </p:nvSpPr>
        <p:spPr bwMode="auto">
          <a:xfrm rot="10800000">
            <a:off x="3442970" y="4469765"/>
            <a:ext cx="2374265" cy="685800"/>
          </a:xfrm>
          <a:prstGeom prst="wedgeRectCallout">
            <a:avLst>
              <a:gd name="adj1" fmla="val 8102"/>
              <a:gd name="adj2" fmla="val 149769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rot="10800000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华文行楷" panose="02010800040101010101" charset="-122"/>
              </a:rPr>
              <a:t>悲痛？？？</a:t>
            </a:r>
            <a:endParaRPr lang="zh-CN" altLang="en-US" sz="3600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华文行楷" panose="02010800040101010101" charset="-122"/>
            </a:endParaRPr>
          </a:p>
        </p:txBody>
      </p:sp>
      <p:sp>
        <p:nvSpPr>
          <p:cNvPr id="64515" name="Rectangle 2" descr="Large confetti"/>
          <p:cNvSpPr>
            <a:spLocks noGrp="1"/>
          </p:cNvSpPr>
          <p:nvPr/>
        </p:nvSpPr>
        <p:spPr>
          <a:xfrm>
            <a:off x="513398" y="270193"/>
            <a:ext cx="489585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txBody>
          <a:bodyPr vert="horz" wrap="square" lIns="91440" tIns="45720" rIns="91440" bIns="4572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3800">
                <a:ea typeface="华文新魏" panose="02010800040101010101" pitchFamily="2" charset="-122"/>
              </a:rPr>
              <a:t>俯仰人生</a:t>
            </a:r>
            <a:r>
              <a:rPr lang="en-US" altLang="zh-CN" sz="3800">
                <a:ea typeface="华文新魏" panose="02010800040101010101" pitchFamily="2" charset="-122"/>
              </a:rPr>
              <a:t>,</a:t>
            </a:r>
            <a:r>
              <a:rPr lang="zh-CN" altLang="en-US" sz="3800">
                <a:ea typeface="华文新魏" panose="02010800040101010101" pitchFamily="2" charset="-122"/>
              </a:rPr>
              <a:t>为何而痛</a:t>
            </a:r>
            <a:r>
              <a:rPr lang="en-US" altLang="zh-CN" sz="3800">
                <a:ea typeface="华文新魏" panose="02010800040101010101" pitchFamily="2" charset="-122"/>
              </a:rPr>
              <a:t>?</a:t>
            </a:r>
            <a:endParaRPr lang="en-US" altLang="zh-CN" sz="3800"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1" grpId="0"/>
      <p:bldP spid="52232" grpId="0"/>
      <p:bldP spid="5223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18" y="1845685"/>
            <a:ext cx="12192000" cy="54964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357" y="-229909"/>
            <a:ext cx="3367790" cy="2076094"/>
          </a:xfrm>
          <a:prstGeom prst="rect">
            <a:avLst/>
          </a:prstGeom>
        </p:spPr>
      </p:pic>
      <p:sp>
        <p:nvSpPr>
          <p:cNvPr id="32770" name="文本框 32769"/>
          <p:cNvSpPr txBox="1"/>
          <p:nvPr/>
        </p:nvSpPr>
        <p:spPr>
          <a:xfrm>
            <a:off x="1626870" y="1369060"/>
            <a:ext cx="4672330" cy="6451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cs typeface="+mn-ea"/>
                <a:sym typeface="+mn-ea"/>
              </a:rPr>
              <a:t>俯仰一世，老之将至</a:t>
            </a:r>
            <a:endParaRPr lang="zh-CN" altLang="en-US" sz="36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91668" y="1401763"/>
            <a:ext cx="1808480" cy="58356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D00606"/>
                </a:solidFill>
                <a:cs typeface="+mn-ea"/>
                <a:sym typeface="+mn-ea"/>
              </a:rPr>
              <a:t>人生短暂</a:t>
            </a:r>
            <a:endParaRPr lang="zh-CN" altLang="en-US" sz="32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5282" y="1991995"/>
            <a:ext cx="4675188" cy="6451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cs typeface="+mn-ea"/>
                <a:sym typeface="+mn-ea"/>
              </a:rPr>
              <a:t>所之既倦，情随事迁</a:t>
            </a:r>
            <a:endParaRPr lang="zh-CN" altLang="en-US" sz="36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91985" y="2038985"/>
            <a:ext cx="1816735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D00606"/>
                </a:solidFill>
                <a:cs typeface="+mn-ea"/>
                <a:sym typeface="+mn-ea"/>
              </a:rPr>
              <a:t>世事无常</a:t>
            </a:r>
            <a:endParaRPr lang="zh-CN" altLang="en-US" sz="3200" b="1" noProof="1">
              <a:solidFill>
                <a:srgbClr val="D00606"/>
              </a:solidFill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25282" y="2629853"/>
            <a:ext cx="4673601" cy="6451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sz="3600" b="1" noProof="1">
                <a:cs typeface="+mn-ea"/>
                <a:sym typeface="+mn-ea"/>
              </a:rPr>
              <a:t>向之所欣，已为陈迹</a:t>
            </a:r>
            <a:endParaRPr lang="zh-CN" sz="36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93255" y="2625090"/>
            <a:ext cx="1817370" cy="58356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D00606"/>
                </a:solidFill>
                <a:cs typeface="+mn-ea"/>
                <a:sym typeface="+mn-ea"/>
              </a:rPr>
              <a:t>往事已逝</a:t>
            </a:r>
            <a:endParaRPr lang="zh-CN" altLang="en-US" sz="3200" b="1" noProof="1">
              <a:solidFill>
                <a:srgbClr val="D00606"/>
              </a:solidFill>
              <a:cs typeface="+mn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25282" y="3282315"/>
            <a:ext cx="4675188" cy="6451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sz="3600" b="1" noProof="1">
                <a:cs typeface="+mn-ea"/>
                <a:sym typeface="+mn-ea"/>
              </a:rPr>
              <a:t>修短随化，终期于尽</a:t>
            </a:r>
            <a:endParaRPr lang="zh-CN" sz="36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92938" y="3312795"/>
            <a:ext cx="1816100" cy="58356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D00606"/>
                </a:solidFill>
                <a:cs typeface="+mn-ea"/>
                <a:sym typeface="+mn-ea"/>
              </a:rPr>
              <a:t>生死难测</a:t>
            </a:r>
            <a:endParaRPr lang="zh-CN" altLang="en-US" sz="3200" b="1" noProof="1">
              <a:solidFill>
                <a:srgbClr val="D00606"/>
              </a:solidFill>
              <a:cs typeface="+mn-ea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77780" y="1018540"/>
            <a:ext cx="751205" cy="50774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rgbClr val="D00606"/>
                </a:solidFill>
                <a:cs typeface="+mn-ea"/>
                <a:sym typeface="+mn-ea"/>
              </a:rPr>
              <a:t>死生是大事， 岂不痛哉</a:t>
            </a:r>
            <a:endParaRPr lang="zh-CN" altLang="en-US" sz="3600" b="1" noProof="1">
              <a:solidFill>
                <a:srgbClr val="D00606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0840" y="4404360"/>
            <a:ext cx="9530715" cy="169164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这是痛惜之情，是对“</a:t>
            </a:r>
            <a:r>
              <a:rPr lang="zh-CN" altLang="en-US" sz="3600" b="1" noProof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人生短暂，世事无常”“往事已逝，</a:t>
            </a:r>
            <a:r>
              <a:rPr lang="zh-CN" altLang="en-US" sz="3200" b="1" noProof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命运难测”</a:t>
            </a:r>
            <a:r>
              <a:rPr lang="zh-CN" altLang="en-US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的痛惜。作者借此抒发了自己“</a:t>
            </a:r>
            <a:r>
              <a:rPr lang="zh-CN" altLang="en-US" sz="3200" b="1" noProof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重死生</a:t>
            </a:r>
            <a:r>
              <a:rPr lang="zh-CN" altLang="en-US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”的感慨。</a:t>
            </a:r>
            <a:endParaRPr lang="zh-CN" altLang="en-US" sz="3200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楷体" panose="02010609060101010101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8928" name="矩形 32800"/>
          <p:cNvSpPr>
            <a:spLocks noChangeArrowheads="1" noChangeShapeType="1" noTextEdit="1"/>
          </p:cNvSpPr>
          <p:nvPr/>
        </p:nvSpPr>
        <p:spPr bwMode="auto">
          <a:xfrm>
            <a:off x="2404745" y="72073"/>
            <a:ext cx="1152525" cy="9461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zh-CN" altLang="en-US" sz="60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CC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痛</a:t>
            </a:r>
            <a:endParaRPr lang="zh-CN" altLang="en-US" sz="6000" b="1" kern="10">
              <a:ln w="9525">
                <a:solidFill>
                  <a:srgbClr val="000000"/>
                </a:solidFill>
                <a:round/>
              </a:ln>
              <a:solidFill>
                <a:srgbClr val="CC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4" grpId="0"/>
      <p:bldP spid="5" grpId="0"/>
      <p:bldP spid="10" grpId="0"/>
      <p:bldP spid="11" grpId="0"/>
      <p:bldP spid="12" grpId="0"/>
      <p:bldP spid="13" grpId="0"/>
      <p:bldP spid="14" grpId="0"/>
      <p:bldP spid="16" grpId="0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03" y="2512113"/>
            <a:ext cx="12192000" cy="5496454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1905" y="-81280"/>
            <a:ext cx="3820160" cy="1388745"/>
            <a:chOff x="-1" y="-114"/>
            <a:chExt cx="6016" cy="2187"/>
          </a:xfrm>
        </p:grpSpPr>
        <p:grpSp>
          <p:nvGrpSpPr>
            <p:cNvPr id="46" name="组 2"/>
            <p:cNvGrpSpPr/>
            <p:nvPr/>
          </p:nvGrpSpPr>
          <p:grpSpPr>
            <a:xfrm rot="16200000">
              <a:off x="1914" y="-2028"/>
              <a:ext cx="2187" cy="6016"/>
              <a:chOff x="3414738" y="1200722"/>
              <a:chExt cx="1388646" cy="3820309"/>
            </a:xfrm>
          </p:grpSpPr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473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sp>
          <p:nvSpPr>
            <p:cNvPr id="49" name="文本框 48"/>
            <p:cNvSpPr txBox="1"/>
            <p:nvPr/>
          </p:nvSpPr>
          <p:spPr>
            <a:xfrm>
              <a:off x="350" y="363"/>
              <a:ext cx="531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课文解读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</p:grpSp>
      <p:sp>
        <p:nvSpPr>
          <p:cNvPr id="64515" name="Rectangle 2" descr="Large confetti"/>
          <p:cNvSpPr>
            <a:spLocks noGrp="1"/>
          </p:cNvSpPr>
          <p:nvPr/>
        </p:nvSpPr>
        <p:spPr>
          <a:xfrm>
            <a:off x="4255453" y="221933"/>
            <a:ext cx="489585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txBody>
          <a:bodyPr vert="horz" wrap="square" lIns="91440" tIns="45720" rIns="91440" bIns="4572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3800">
                <a:ea typeface="华文新魏" panose="02010800040101010101" pitchFamily="2" charset="-122"/>
              </a:rPr>
              <a:t>俯仰古今</a:t>
            </a:r>
            <a:r>
              <a:rPr lang="en-US" altLang="zh-CN" sz="3800">
                <a:ea typeface="华文新魏" panose="02010800040101010101" pitchFamily="2" charset="-122"/>
              </a:rPr>
              <a:t>,</a:t>
            </a:r>
            <a:r>
              <a:rPr lang="zh-CN" altLang="en-US" sz="3800">
                <a:ea typeface="华文新魏" panose="02010800040101010101" pitchFamily="2" charset="-122"/>
              </a:rPr>
              <a:t>悲在何处</a:t>
            </a:r>
            <a:r>
              <a:rPr lang="en-US" altLang="zh-CN" sz="3800">
                <a:ea typeface="华文新魏" panose="02010800040101010101" pitchFamily="2" charset="-122"/>
              </a:rPr>
              <a:t>?</a:t>
            </a:r>
            <a:endParaRPr lang="en-US" altLang="zh-CN" sz="3800">
              <a:ea typeface="华文新魏" panose="02010800040101010101" pitchFamily="2" charset="-122"/>
            </a:endParaRPr>
          </a:p>
        </p:txBody>
      </p:sp>
      <p:sp>
        <p:nvSpPr>
          <p:cNvPr id="5122" name="Text Box 2"/>
          <p:cNvSpPr txBox="1"/>
          <p:nvPr/>
        </p:nvSpPr>
        <p:spPr>
          <a:xfrm>
            <a:off x="7148195" y="1509395"/>
            <a:ext cx="2665413" cy="324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90000"/>
              </a:lnSpc>
              <a:spcBef>
                <a:spcPct val="30000"/>
              </a:spcBef>
              <a:buSzTx/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3300"/>
                </a:solidFill>
                <a:latin typeface="Arial" panose="020b0604020202020204" pitchFamily="34" charset="0"/>
                <a:ea typeface="华文行楷" panose="02010800040101010101" charset="-122"/>
              </a:rPr>
              <a:t>（今之视昔）</a:t>
            </a:r>
            <a:endParaRPr lang="zh-CN" altLang="en-US" sz="3600" b="1">
              <a:solidFill>
                <a:srgbClr val="003300"/>
              </a:solidFill>
              <a:latin typeface="Arial" panose="020b0604020202020204" pitchFamily="34" charset="0"/>
              <a:ea typeface="华文行楷" panose="02010800040101010101" charset="-122"/>
            </a:endParaRPr>
          </a:p>
          <a:p>
            <a:pPr marL="0" lvl="0" indent="0" eaLnBrk="1" hangingPunct="1">
              <a:lnSpc>
                <a:spcPct val="90000"/>
              </a:lnSpc>
              <a:spcBef>
                <a:spcPct val="30000"/>
              </a:spcBef>
              <a:buSzTx/>
              <a:buFont typeface="Arial" panose="020b0604020202020204" pitchFamily="34" charset="0"/>
              <a:buNone/>
            </a:pPr>
            <a:endParaRPr lang="zh-CN" altLang="en-US" sz="3600" b="1">
              <a:solidFill>
                <a:srgbClr val="003300"/>
              </a:solidFill>
              <a:latin typeface="Arial" panose="020b0604020202020204" pitchFamily="34" charset="0"/>
              <a:ea typeface="华文行楷" panose="02010800040101010101" charset="-122"/>
            </a:endParaRPr>
          </a:p>
          <a:p>
            <a:pPr marL="0" lvl="0" indent="0" eaLnBrk="1" hangingPunct="1">
              <a:lnSpc>
                <a:spcPct val="90000"/>
              </a:lnSpc>
              <a:spcBef>
                <a:spcPct val="30000"/>
              </a:spcBef>
              <a:buSzTx/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3300"/>
                </a:solidFill>
                <a:latin typeface="Arial" panose="020b0604020202020204" pitchFamily="34" charset="0"/>
                <a:ea typeface="华文行楷" panose="02010800040101010101" charset="-122"/>
              </a:rPr>
              <a:t>  今（我）</a:t>
            </a:r>
            <a:endParaRPr lang="zh-CN" altLang="en-US" sz="3600" b="1">
              <a:solidFill>
                <a:srgbClr val="003300"/>
              </a:solidFill>
              <a:latin typeface="Arial" panose="020b0604020202020204" pitchFamily="34" charset="0"/>
              <a:ea typeface="华文行楷" panose="02010800040101010101" charset="-122"/>
            </a:endParaRPr>
          </a:p>
          <a:p>
            <a:pPr marL="0" lvl="0" indent="0" eaLnBrk="1" hangingPunct="1">
              <a:lnSpc>
                <a:spcPct val="90000"/>
              </a:lnSpc>
              <a:spcBef>
                <a:spcPct val="30000"/>
              </a:spcBef>
              <a:buSzTx/>
              <a:buFont typeface="Arial" panose="020b0604020202020204" pitchFamily="34" charset="0"/>
              <a:buNone/>
            </a:pPr>
            <a:endParaRPr lang="zh-CN" altLang="en-US" sz="3600" b="1">
              <a:solidFill>
                <a:srgbClr val="003300"/>
              </a:solidFill>
              <a:latin typeface="Arial" panose="020b0604020202020204" pitchFamily="34" charset="0"/>
              <a:ea typeface="华文行楷" panose="02010800040101010101" charset="-122"/>
            </a:endParaRPr>
          </a:p>
          <a:p>
            <a:pPr marL="0" lvl="0" indent="0" eaLnBrk="1" hangingPunct="1">
              <a:lnSpc>
                <a:spcPct val="90000"/>
              </a:lnSpc>
              <a:spcBef>
                <a:spcPct val="30000"/>
              </a:spcBef>
              <a:buSzTx/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3300"/>
                </a:solidFill>
                <a:latin typeface="Arial" panose="020b0604020202020204" pitchFamily="34" charset="0"/>
                <a:ea typeface="华文行楷" panose="02010800040101010101" charset="-122"/>
              </a:rPr>
              <a:t>（后之视今）</a:t>
            </a:r>
            <a:endParaRPr lang="zh-CN" altLang="en-US" sz="3600" b="1">
              <a:solidFill>
                <a:srgbClr val="003300"/>
              </a:solidFill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5124" name="Rectangle 4"/>
          <p:cNvSpPr>
            <a:spLocks noGrp="1"/>
          </p:cNvSpPr>
          <p:nvPr/>
        </p:nvSpPr>
        <p:spPr>
          <a:xfrm>
            <a:off x="694055" y="1481455"/>
            <a:ext cx="6623685" cy="5543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10000"/>
              </a:spcBef>
              <a:buNone/>
            </a:pPr>
            <a:r>
              <a:rPr lang="en-US" altLang="zh-CN" sz="2800" b="1"/>
              <a:t>    </a:t>
            </a:r>
            <a:r>
              <a:rPr lang="zh-CN" altLang="en-US" sz="3600" b="1"/>
              <a:t>每览昔人兴感之由，若合一契</a:t>
            </a:r>
            <a:endParaRPr lang="zh-CN" altLang="en-US" sz="2800" b="1"/>
          </a:p>
          <a:p>
            <a:pPr eaLnBrk="1" hangingPunct="1">
              <a:lnSpc>
                <a:spcPct val="90000"/>
              </a:lnSpc>
              <a:spcBef>
                <a:spcPct val="10000"/>
              </a:spcBef>
              <a:buNone/>
            </a:pPr>
            <a:r>
              <a:rPr lang="zh-CN" altLang="en-US" sz="2800" b="1">
                <a:solidFill>
                  <a:srgbClr val="CC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    </a:t>
            </a:r>
            <a:r>
              <a:rPr lang="zh-CN" altLang="en-US" sz="2800" b="1"/>
              <a:t> </a:t>
            </a:r>
            <a:endParaRPr lang="en-US" altLang="zh-CN" sz="2800" b="1"/>
          </a:p>
          <a:p>
            <a:pPr eaLnBrk="1" hangingPunct="1">
              <a:lnSpc>
                <a:spcPct val="90000"/>
              </a:lnSpc>
              <a:spcBef>
                <a:spcPct val="10000"/>
              </a:spcBef>
              <a:buNone/>
            </a:pPr>
            <a:r>
              <a:rPr lang="zh-CN" altLang="en-US" sz="2800" b="1"/>
              <a:t>    </a:t>
            </a:r>
            <a:endParaRPr lang="zh-CN" altLang="en-US" sz="2800" b="1"/>
          </a:p>
        </p:txBody>
      </p:sp>
      <p:grpSp>
        <p:nvGrpSpPr>
          <p:cNvPr id="3" name="Group 5"/>
          <p:cNvGrpSpPr/>
          <p:nvPr/>
        </p:nvGrpSpPr>
        <p:grpSpPr>
          <a:xfrm>
            <a:off x="10102850" y="3461068"/>
            <a:ext cx="1366838" cy="792162"/>
            <a:chOff x="1997" y="1314"/>
            <a:chExt cx="1889" cy="1009"/>
          </a:xfrm>
        </p:grpSpPr>
        <p:grpSp>
          <p:nvGrpSpPr>
            <p:cNvPr id="65546" name="Group 6"/>
            <p:cNvGrpSpPr/>
            <p:nvPr/>
          </p:nvGrpSpPr>
          <p:grpSpPr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5127" name="Oval 7"/>
              <p:cNvSpPr>
                <a:spLocks noChangeArrowheads="1"/>
              </p:cNvSpPr>
              <p:nvPr/>
            </p:nvSpPr>
            <p:spPr bwMode="gray">
              <a:xfrm>
                <a:off x="1993" y="1061"/>
                <a:ext cx="1906" cy="903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28" name="Oval 8"/>
              <p:cNvSpPr>
                <a:spLocks noChangeArrowheads="1"/>
              </p:cNvSpPr>
              <p:nvPr/>
            </p:nvSpPr>
            <p:spPr bwMode="gray">
              <a:xfrm>
                <a:off x="1973" y="1028"/>
                <a:ext cx="1906" cy="90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129" name="Oval 9"/>
            <p:cNvSpPr>
              <a:spLocks noChangeArrowheads="1"/>
            </p:cNvSpPr>
            <p:nvPr/>
          </p:nvSpPr>
          <p:spPr bwMode="gray">
            <a:xfrm>
              <a:off x="2087" y="1314"/>
              <a:ext cx="1689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0" name="Oval 10"/>
            <p:cNvSpPr>
              <a:spLocks noChangeArrowheads="1"/>
            </p:cNvSpPr>
            <p:nvPr/>
          </p:nvSpPr>
          <p:spPr bwMode="gray">
            <a:xfrm>
              <a:off x="2109" y="1318"/>
              <a:ext cx="1650" cy="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1" name="Oval 11"/>
            <p:cNvSpPr>
              <a:spLocks noChangeArrowheads="1"/>
            </p:cNvSpPr>
            <p:nvPr/>
          </p:nvSpPr>
          <p:spPr bwMode="gray">
            <a:xfrm>
              <a:off x="2124" y="1326"/>
              <a:ext cx="1571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550" name="Oval 12"/>
            <p:cNvSpPr/>
            <p:nvPr/>
          </p:nvSpPr>
          <p:spPr>
            <a:xfrm>
              <a:off x="2208" y="1344"/>
              <a:ext cx="1382" cy="62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chemeClr val="accent1">
                    <a:alpha val="37999"/>
                  </a:schemeClr>
                </a:gs>
              </a:gsLst>
              <a:lin ang="2700000" scaled="1"/>
            </a:gradFill>
            <a:ln w="9525">
              <a:noFill/>
            </a:ln>
          </p:spPr>
          <p:txBody>
            <a:bodyPr vert="eaVert"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SzPct val="85000"/>
                <a:buBlip>
                  <a:blip r:embed="rId4"/>
                </a:buBlip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50000"/>
                </a:spcBef>
                <a:buSzTx/>
                <a:buFont typeface="Arial" panose="020b0604020202020204" pitchFamily="34" charset="0"/>
                <a:buNone/>
              </a:pPr>
              <a:r>
                <a:rPr lang="zh-CN" altLang="en-US" sz="5400" b="1">
                  <a:solidFill>
                    <a:srgbClr val="A50021"/>
                  </a:solidFill>
                  <a:ea typeface="隶书" panose="02010509060101010101" pitchFamily="49" charset="-122"/>
                </a:rPr>
                <a:t>悲</a:t>
              </a:r>
              <a:endParaRPr lang="zh-CN" altLang="en-US" sz="5400" b="1">
                <a:solidFill>
                  <a:srgbClr val="A50021"/>
                </a:solidFill>
                <a:ea typeface="隶书" panose="02010509060101010101" pitchFamily="49" charset="-122"/>
              </a:endParaRPr>
            </a:p>
          </p:txBody>
        </p:sp>
      </p:grpSp>
      <p:sp>
        <p:nvSpPr>
          <p:cNvPr id="5133" name="Text Box 13"/>
          <p:cNvSpPr txBox="1"/>
          <p:nvPr/>
        </p:nvSpPr>
        <p:spPr>
          <a:xfrm>
            <a:off x="10253345" y="1481455"/>
            <a:ext cx="921385" cy="195707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CC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千古同</a:t>
            </a:r>
            <a:endParaRPr lang="zh-CN" altLang="en-US" sz="4800" b="1">
              <a:solidFill>
                <a:srgbClr val="CC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5134" name="AutoShape 14"/>
          <p:cNvSpPr/>
          <p:nvPr/>
        </p:nvSpPr>
        <p:spPr>
          <a:xfrm>
            <a:off x="9812020" y="1568133"/>
            <a:ext cx="144463" cy="2808287"/>
          </a:xfrm>
          <a:prstGeom prst="rightBrace">
            <a:avLst>
              <a:gd name="adj1" fmla="val 161905"/>
              <a:gd name="adj2" fmla="val 49588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endParaRPr lang="zh-CN" altLang="en-US" sz="4800">
              <a:latin typeface="Arial" panose="020b0604020202020204" pitchFamily="34" charset="0"/>
            </a:endParaRPr>
          </a:p>
        </p:txBody>
      </p:sp>
      <p:sp>
        <p:nvSpPr>
          <p:cNvPr id="5135" name="Text Box 15"/>
          <p:cNvSpPr txBox="1"/>
          <p:nvPr/>
        </p:nvSpPr>
        <p:spPr>
          <a:xfrm>
            <a:off x="741680" y="4907280"/>
            <a:ext cx="109093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99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作者悲古人，悲时人，亦悲后人。</a:t>
            </a:r>
            <a:r>
              <a:rPr lang="en-US" altLang="zh-CN" sz="4000" b="1">
                <a:solidFill>
                  <a:srgbClr val="99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——</a:t>
            </a:r>
            <a:r>
              <a:rPr lang="zh-CN" altLang="en-US" sz="4000" b="1">
                <a:solidFill>
                  <a:srgbClr val="99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死生之大</a:t>
            </a:r>
            <a:endParaRPr lang="zh-CN" altLang="en-US" sz="4000" b="1">
              <a:solidFill>
                <a:srgbClr val="99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8185" y="2512060"/>
            <a:ext cx="6576060" cy="5892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10000"/>
              </a:spcBef>
              <a:buNone/>
            </a:pPr>
            <a:r>
              <a:rPr lang="zh-CN" altLang="en-US" sz="3600" b="1">
                <a:solidFill>
                  <a:srgbClr val="CC0000"/>
                </a:solidFill>
                <a:latin typeface="华文彩云" panose="02010800040101010101" pitchFamily="2" charset="-122"/>
                <a:ea typeface="华文彩云" panose="02010800040101010101" pitchFamily="2" charset="-122"/>
                <a:sym typeface="+mn-ea"/>
              </a:rPr>
              <a:t>一死生为虚诞        齐彭殇为妄作</a:t>
            </a:r>
            <a:endParaRPr lang="zh-CN" altLang="en-US" sz="3600" b="1">
              <a:solidFill>
                <a:srgbClr val="CC0000"/>
              </a:solidFill>
              <a:latin typeface="华文彩云" panose="02010800040101010101" pitchFamily="2" charset="-122"/>
              <a:ea typeface="华文彩云" panose="020108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8375" y="3766185"/>
            <a:ext cx="6398260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10000"/>
              </a:spcBef>
              <a:buNone/>
            </a:pPr>
            <a:r>
              <a:rPr lang="zh-CN" altLang="en-US" sz="3600" b="1">
                <a:sym typeface="+mn-ea"/>
              </a:rPr>
              <a:t>后之览者，亦将有感于斯文</a:t>
            </a:r>
            <a:endParaRPr lang="zh-CN" altLang="en-US" sz="3600" b="1"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4" grpId="0" build="p"/>
      <p:bldP spid="5133" grpId="0"/>
      <p:bldP spid="5134" grpId="0"/>
      <p:bldP spid="5135" grpId="0"/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43" y="3095043"/>
            <a:ext cx="12192000" cy="5496454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17145" y="85725"/>
            <a:ext cx="3820160" cy="1388745"/>
            <a:chOff x="-1" y="-114"/>
            <a:chExt cx="6016" cy="2187"/>
          </a:xfrm>
        </p:grpSpPr>
        <p:grpSp>
          <p:nvGrpSpPr>
            <p:cNvPr id="46" name="组 2"/>
            <p:cNvGrpSpPr/>
            <p:nvPr/>
          </p:nvGrpSpPr>
          <p:grpSpPr>
            <a:xfrm rot="16200000">
              <a:off x="1914" y="-2028"/>
              <a:ext cx="2187" cy="6016"/>
              <a:chOff x="3414738" y="1200722"/>
              <a:chExt cx="1388646" cy="3820309"/>
            </a:xfrm>
          </p:grpSpPr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473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sp>
          <p:nvSpPr>
            <p:cNvPr id="49" name="文本框 48"/>
            <p:cNvSpPr txBox="1"/>
            <p:nvPr/>
          </p:nvSpPr>
          <p:spPr>
            <a:xfrm>
              <a:off x="350" y="363"/>
              <a:ext cx="531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课文小结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</p:grpSp>
      <p:sp>
        <p:nvSpPr>
          <p:cNvPr id="63496" name="Rectangle 8"/>
          <p:cNvSpPr>
            <a:spLocks noChangeArrowheads="1"/>
          </p:cNvSpPr>
          <p:nvPr/>
        </p:nvSpPr>
        <p:spPr bwMode="auto">
          <a:xfrm>
            <a:off x="2343785" y="1403350"/>
            <a:ext cx="1587500" cy="14452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华文行楷" panose="02010800040101010101" charset="-122"/>
                <a:cs typeface="+mn-cs"/>
              </a:rPr>
              <a:t>乐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 panose="020b0604030504040204" pitchFamily="34" charset="0"/>
              <a:ea typeface="华文行楷" panose="02010800040101010101" charset="-122"/>
              <a:cs typeface="+mn-cs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2343785" y="3094990"/>
            <a:ext cx="1752600" cy="1322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华文行楷" panose="02010800040101010101" charset="-122"/>
                <a:cs typeface="+mn-cs"/>
              </a:rPr>
              <a:t>痛</a:t>
            </a:r>
            <a:endParaRPr kumimoji="0" lang="zh-CN" altLang="en-US" sz="8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 panose="020b0604030504040204" pitchFamily="34" charset="0"/>
              <a:ea typeface="华文行楷" panose="02010800040101010101" charset="-122"/>
              <a:cs typeface="+mn-cs"/>
            </a:endParaRPr>
          </a:p>
        </p:txBody>
      </p:sp>
      <p:sp>
        <p:nvSpPr>
          <p:cNvPr id="63498" name="Rectangle 10"/>
          <p:cNvSpPr>
            <a:spLocks noChangeArrowheads="1"/>
          </p:cNvSpPr>
          <p:nvPr/>
        </p:nvSpPr>
        <p:spPr bwMode="auto">
          <a:xfrm>
            <a:off x="2343785" y="4647565"/>
            <a:ext cx="1200150" cy="1322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8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ahoma" panose="020b0604030504040204" pitchFamily="34" charset="0"/>
                <a:ea typeface="华文行楷" panose="02010800040101010101" charset="-122"/>
                <a:cs typeface="+mn-cs"/>
              </a:rPr>
              <a:t>悲</a:t>
            </a:r>
            <a:endParaRPr kumimoji="0" lang="zh-CN" altLang="en-US" sz="8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panose="020b0604030504040204" pitchFamily="34" charset="0"/>
              <a:ea typeface="华文行楷" panose="02010800040101010101" charset="-122"/>
              <a:cs typeface="+mn-cs"/>
            </a:endParaRPr>
          </a:p>
        </p:txBody>
      </p:sp>
      <p:sp>
        <p:nvSpPr>
          <p:cNvPr id="63499" name="AutoShape 11"/>
          <p:cNvSpPr/>
          <p:nvPr/>
        </p:nvSpPr>
        <p:spPr>
          <a:xfrm>
            <a:off x="3613785" y="1800860"/>
            <a:ext cx="990600" cy="650240"/>
          </a:xfrm>
          <a:custGeom>
            <a:cxnLst>
              <a:cxn ang="0">
                <a:pos x="34072513" y="0"/>
              </a:cxn>
              <a:cxn ang="0">
                <a:pos x="34072513" y="32526817"/>
              </a:cxn>
              <a:cxn ang="0">
                <a:pos x="7098429" y="32526817"/>
              </a:cxn>
              <a:cxn ang="0">
                <a:pos x="7098429" y="97580450"/>
              </a:cxn>
              <a:cxn ang="0">
                <a:pos x="34072513" y="97580450"/>
              </a:cxn>
              <a:cxn ang="0">
                <a:pos x="34072513" y="130107267"/>
              </a:cxn>
              <a:cxn ang="0">
                <a:pos x="45430017" y="65053633"/>
              </a:cxn>
              <a:cxn ang="0">
                <a:pos x="2839399" y="32526817"/>
              </a:cxn>
              <a:cxn ang="0">
                <a:pos x="2839399" y="97580450"/>
              </a:cxn>
              <a:cxn ang="0">
                <a:pos x="5678752" y="97580450"/>
              </a:cxn>
              <a:cxn ang="0">
                <a:pos x="5678752" y="32526817"/>
              </a:cxn>
              <a:cxn ang="0">
                <a:pos x="0" y="32526817"/>
              </a:cxn>
              <a:cxn ang="0">
                <a:pos x="0" y="97580450"/>
              </a:cxn>
              <a:cxn ang="0">
                <a:pos x="1419677" y="97580450"/>
              </a:cxn>
              <a:cxn ang="0">
                <a:pos x="1419677" y="32526817"/>
              </a:cxn>
            </a:cxnLst>
            <a:rect l="l" t="t" r="r" b="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53928" y="1587183"/>
            <a:ext cx="5770880" cy="119888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chemeClr val="tx1"/>
                </a:solidFill>
                <a:latin typeface="Verdana" panose="020b0604030504040204" pitchFamily="34" charset="0"/>
                <a:sym typeface="+mn-ea"/>
              </a:rPr>
              <a:t>良辰、美景、贤人、雅事</a:t>
            </a:r>
            <a:endParaRPr lang="zh-CN" altLang="en-US" sz="3200" b="1" noProof="1">
              <a:solidFill>
                <a:srgbClr val="0000FF"/>
              </a:solidFill>
              <a:latin typeface="Verdana" panose="020b060403050404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32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92750" y="3317875"/>
            <a:ext cx="5872480" cy="5835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latin typeface="Verdana" panose="020b0604030504040204" pitchFamily="34" charset="0"/>
                <a:sym typeface="+mn-ea"/>
              </a:rPr>
              <a:t>快乐短暂，欲望无限、生命有尽</a:t>
            </a:r>
            <a:endParaRPr lang="zh-CN" altLang="en-US" sz="4000" b="1" noProof="1"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32771" name="文本框 29701"/>
          <p:cNvSpPr txBox="1">
            <a:spLocks noChangeArrowheads="1"/>
          </p:cNvSpPr>
          <p:nvPr/>
        </p:nvSpPr>
        <p:spPr bwMode="auto">
          <a:xfrm>
            <a:off x="4754245" y="4647565"/>
            <a:ext cx="568134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Verdana" panose="020b0604030504040204" pitchFamily="34" charset="0"/>
                <a:ea typeface="+mn-ea"/>
              </a:rPr>
              <a:t>宇宙永恒，人生短暂</a:t>
            </a:r>
            <a:endParaRPr lang="zh-CN" altLang="en-US" sz="4000" b="1">
              <a:latin typeface="Verdana" panose="020b0604030504040204" pitchFamily="34" charset="0"/>
              <a:ea typeface="+mn-ea"/>
            </a:endParaRPr>
          </a:p>
          <a:p>
            <a:pPr eaLnBrk="1" hangingPunct="1"/>
            <a:r>
              <a:rPr lang="zh-CN" altLang="en-US" sz="4000" b="1">
                <a:latin typeface="Verdana" panose="020b0604030504040204" pitchFamily="34" charset="0"/>
                <a:ea typeface="+mn-ea"/>
              </a:rPr>
              <a:t>体会一致，千古不变</a:t>
            </a:r>
            <a:endParaRPr lang="zh-CN" altLang="en-US" sz="4000" b="1">
              <a:latin typeface="Verdana" panose="020b0604030504040204" pitchFamily="34" charset="0"/>
              <a:ea typeface="+mn-ea"/>
            </a:endParaRPr>
          </a:p>
        </p:txBody>
      </p:sp>
      <p:sp>
        <p:nvSpPr>
          <p:cNvPr id="19" name="AutoShape 11"/>
          <p:cNvSpPr/>
          <p:nvPr/>
        </p:nvSpPr>
        <p:spPr>
          <a:xfrm>
            <a:off x="3613785" y="3317875"/>
            <a:ext cx="990600" cy="650240"/>
          </a:xfrm>
          <a:custGeom>
            <a:cxnLst>
              <a:cxn ang="0">
                <a:pos x="34072513" y="0"/>
              </a:cxn>
              <a:cxn ang="0">
                <a:pos x="34072513" y="32526817"/>
              </a:cxn>
              <a:cxn ang="0">
                <a:pos x="7098429" y="32526817"/>
              </a:cxn>
              <a:cxn ang="0">
                <a:pos x="7098429" y="97580450"/>
              </a:cxn>
              <a:cxn ang="0">
                <a:pos x="34072513" y="97580450"/>
              </a:cxn>
              <a:cxn ang="0">
                <a:pos x="34072513" y="130107267"/>
              </a:cxn>
              <a:cxn ang="0">
                <a:pos x="45430017" y="65053633"/>
              </a:cxn>
              <a:cxn ang="0">
                <a:pos x="2839399" y="32526817"/>
              </a:cxn>
              <a:cxn ang="0">
                <a:pos x="2839399" y="97580450"/>
              </a:cxn>
              <a:cxn ang="0">
                <a:pos x="5678752" y="97580450"/>
              </a:cxn>
              <a:cxn ang="0">
                <a:pos x="5678752" y="32526817"/>
              </a:cxn>
              <a:cxn ang="0">
                <a:pos x="0" y="32526817"/>
              </a:cxn>
              <a:cxn ang="0">
                <a:pos x="0" y="97580450"/>
              </a:cxn>
              <a:cxn ang="0">
                <a:pos x="1419677" y="97580450"/>
              </a:cxn>
              <a:cxn ang="0">
                <a:pos x="1419677" y="32526817"/>
              </a:cxn>
            </a:cxnLst>
            <a:rect l="l" t="t" r="r" b="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AutoShape 11"/>
          <p:cNvSpPr/>
          <p:nvPr/>
        </p:nvSpPr>
        <p:spPr>
          <a:xfrm>
            <a:off x="3613785" y="4855210"/>
            <a:ext cx="990600" cy="650240"/>
          </a:xfrm>
          <a:custGeom>
            <a:cxnLst>
              <a:cxn ang="0">
                <a:pos x="34072513" y="0"/>
              </a:cxn>
              <a:cxn ang="0">
                <a:pos x="34072513" y="32526817"/>
              </a:cxn>
              <a:cxn ang="0">
                <a:pos x="7098429" y="32526817"/>
              </a:cxn>
              <a:cxn ang="0">
                <a:pos x="7098429" y="97580450"/>
              </a:cxn>
              <a:cxn ang="0">
                <a:pos x="34072513" y="97580450"/>
              </a:cxn>
              <a:cxn ang="0">
                <a:pos x="34072513" y="130107267"/>
              </a:cxn>
              <a:cxn ang="0">
                <a:pos x="45430017" y="65053633"/>
              </a:cxn>
              <a:cxn ang="0">
                <a:pos x="2839399" y="32526817"/>
              </a:cxn>
              <a:cxn ang="0">
                <a:pos x="2839399" y="97580450"/>
              </a:cxn>
              <a:cxn ang="0">
                <a:pos x="5678752" y="97580450"/>
              </a:cxn>
              <a:cxn ang="0">
                <a:pos x="5678752" y="32526817"/>
              </a:cxn>
              <a:cxn ang="0">
                <a:pos x="0" y="32526817"/>
              </a:cxn>
              <a:cxn ang="0">
                <a:pos x="0" y="97580450"/>
              </a:cxn>
              <a:cxn ang="0">
                <a:pos x="1419677" y="97580450"/>
              </a:cxn>
              <a:cxn ang="0">
                <a:pos x="1419677" y="32526817"/>
              </a:cxn>
            </a:cxnLst>
            <a:rect l="l" t="t" r="r" b="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6" grpId="0"/>
      <p:bldP spid="5" grpId="0"/>
      <p:bldP spid="63498" grpId="0"/>
      <p:bldP spid="16" grpId="0"/>
      <p:bldP spid="17" grpId="0"/>
      <p:bldP spid="3277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952" y="2971669"/>
            <a:ext cx="4129791" cy="4129791"/>
          </a:xfrm>
          <a:prstGeom prst="rect">
            <a:avLst/>
          </a:prstGeom>
        </p:spPr>
      </p:pic>
      <p:sp>
        <p:nvSpPr>
          <p:cNvPr id="74754" name="文本框 74753"/>
          <p:cNvSpPr txBox="1">
            <a:spLocks noChangeArrowheads="1"/>
          </p:cNvSpPr>
          <p:nvPr/>
        </p:nvSpPr>
        <p:spPr bwMode="auto">
          <a:xfrm>
            <a:off x="1433195" y="45720"/>
            <a:ext cx="9144000" cy="9239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1">
                <a:lumMod val="40000"/>
                <a:lumOff val="60000"/>
              </a:schemeClr>
            </a:solidFill>
            <a:miter lim="800000"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本文三个特点：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4755" name="文本框 74754"/>
          <p:cNvSpPr txBox="1">
            <a:spLocks noChangeArrowheads="1"/>
          </p:cNvSpPr>
          <p:nvPr/>
        </p:nvSpPr>
        <p:spPr bwMode="auto">
          <a:xfrm>
            <a:off x="10795" y="1402715"/>
            <a:ext cx="6408738" cy="768350"/>
          </a:xfrm>
          <a:prstGeom prst="rect">
            <a:avLst/>
          </a:prstGeom>
          <a:noFill/>
          <a:ln w="57150" cmpd="thickThin">
            <a:noFill/>
            <a:miter lim="800000"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4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、立意高远，蕴藉深长</a:t>
            </a:r>
            <a:endParaRPr lang="zh-CN" altLang="en-US" sz="4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4756" name="组合 74755"/>
          <p:cNvGrpSpPr/>
          <p:nvPr/>
        </p:nvGrpSpPr>
        <p:grpSpPr>
          <a:xfrm>
            <a:off x="377190" y="2726248"/>
            <a:ext cx="7635240" cy="3724717"/>
            <a:chOff x="-7" y="-50"/>
            <a:chExt cx="5774" cy="1035"/>
          </a:xfrm>
          <a:noFill/>
        </p:grpSpPr>
        <p:grpSp>
          <p:nvGrpSpPr>
            <p:cNvPr id="46085" name="组合 74756"/>
            <p:cNvGrpSpPr/>
            <p:nvPr/>
          </p:nvGrpSpPr>
          <p:grpSpPr>
            <a:xfrm>
              <a:off x="0" y="-50"/>
              <a:ext cx="5760" cy="1028"/>
              <a:chOff x="0" y="-50"/>
              <a:chExt cx="5760" cy="1028"/>
            </a:xfrm>
            <a:grpFill/>
          </p:grpSpPr>
          <p:sp>
            <p:nvSpPr>
              <p:cNvPr id="46087" name="矩形 74757"/>
              <p:cNvSpPr>
                <a:spLocks noChangeArrowheads="1"/>
              </p:cNvSpPr>
              <p:nvPr/>
            </p:nvSpPr>
            <p:spPr bwMode="auto">
              <a:xfrm>
                <a:off x="0" y="-50"/>
                <a:ext cx="5514" cy="881"/>
              </a:xfrm>
              <a:prstGeom prst="rect">
                <a:avLst/>
              </a:prstGeom>
              <a:grpFill/>
              <a:ln w="76200" cmpd="tri">
                <a:solidFill>
                  <a:srgbClr val="66FF33"/>
                </a:solidFill>
                <a:miter lim="800000"/>
              </a:ln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/>
                <a:r>
                  <a:rPr lang="en-US" altLang="zh-CN" sz="3600" b="1">
                    <a:solidFill>
                      <a:schemeClr val="bg1"/>
                    </a:solidFill>
                    <a:latin typeface="宋体" panose="02010600030101010101" pitchFamily="2" charset="-122"/>
                  </a:rPr>
                  <a:t>    </a:t>
                </a:r>
                <a:r>
                  <a:rPr lang="zh-CN" altLang="en-US" sz="3600" b="1">
                    <a:solidFill>
                      <a:schemeClr val="tx1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作者善于借题发挥，从一次普通的游宴活动谈到了他的生死观，并以此批判了当时士大夫阶层中崇尚虚无的思想倾向，使全篇在立意上显得不同凡响。</a:t>
                </a:r>
                <a:endParaRPr lang="zh-CN" altLang="en-US" sz="3600" b="1">
                  <a:solidFill>
                    <a:schemeClr val="tx1"/>
                  </a:solidFill>
                  <a:latin typeface="方正姚体" panose="02010601030101010101" charset="-122"/>
                  <a:ea typeface="方正姚体" panose="02010601030101010101" charset="-122"/>
                </a:endParaRPr>
              </a:p>
            </p:txBody>
          </p:sp>
          <p:sp>
            <p:nvSpPr>
              <p:cNvPr id="46088" name="矩形 747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97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7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46086" name="矩形 74759"/>
            <p:cNvSpPr>
              <a:spLocks noChangeArrowheads="1"/>
            </p:cNvSpPr>
            <p:nvPr/>
          </p:nvSpPr>
          <p:spPr bwMode="auto">
            <a:xfrm>
              <a:off x="-7" y="-7"/>
              <a:ext cx="5774" cy="992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1"/>
            <a:ext cx="1950473" cy="6854757"/>
          </a:xfrm>
          <a:prstGeom prst="rect">
            <a:avLst/>
          </a:prstGeom>
        </p:spPr>
      </p:pic>
      <p:sp>
        <p:nvSpPr>
          <p:cNvPr id="75778" name="文本框 75777"/>
          <p:cNvSpPr txBox="1">
            <a:spLocks noChangeArrowheads="1"/>
          </p:cNvSpPr>
          <p:nvPr/>
        </p:nvSpPr>
        <p:spPr bwMode="auto">
          <a:xfrm>
            <a:off x="1950720" y="1905"/>
            <a:ext cx="6335713" cy="768350"/>
          </a:xfrm>
          <a:prstGeom prst="rect">
            <a:avLst/>
          </a:prstGeom>
          <a:noFill/>
          <a:ln w="57150" cmpd="thickThin">
            <a:noFill/>
            <a:miter lim="800000"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spcBef>
                <a:spcPct val="50000"/>
              </a:spcBef>
              <a:buClrTx/>
              <a:buSzTx/>
            </a:pP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2、文笔洗练，自然有致</a:t>
            </a:r>
            <a:endParaRPr lang="en-US" altLang="zh-CN" sz="4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7110" name="矩形 75780"/>
          <p:cNvSpPr>
            <a:spLocks noChangeArrowheads="1"/>
          </p:cNvSpPr>
          <p:nvPr/>
        </p:nvSpPr>
        <p:spPr bwMode="auto">
          <a:xfrm>
            <a:off x="1829435" y="1302385"/>
            <a:ext cx="9875520" cy="4999990"/>
          </a:xfrm>
          <a:prstGeom prst="rect">
            <a:avLst/>
          </a:prstGeom>
          <a:noFill/>
          <a:ln w="76200" cmpd="tri">
            <a:solidFill>
              <a:srgbClr val="66FF33"/>
            </a:solidFill>
            <a:miter lim="800000"/>
          </a:ln>
        </p:spPr>
        <p:txBody>
          <a:bodyPr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</a:pPr>
            <a:r>
              <a:rPr lang="zh-CN" altLang="en-US" sz="3200" b="1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1．</a:t>
            </a:r>
            <a:r>
              <a:rPr lang="zh-CN" altLang="en-US" sz="3200" b="1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写景</a:t>
            </a:r>
            <a:r>
              <a:rPr lang="zh-CN" altLang="en-US" sz="3200" b="1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。以“崇山峻岭，茂林修竹”写山，以“清流激湍，映带左右”写水，渲染了</a:t>
            </a:r>
            <a:r>
              <a:rPr lang="zh-CN" altLang="en-US" sz="3200" b="1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清幽</a:t>
            </a:r>
            <a:r>
              <a:rPr lang="zh-CN" altLang="en-US" sz="3200" b="1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的气氛，使人心旷神怡。</a:t>
            </a:r>
            <a:endParaRPr lang="zh-CN" altLang="en-US" sz="3200" b="1">
              <a:solidFill>
                <a:schemeClr val="tx1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  <a:p>
            <a:pPr lvl="0" algn="just">
              <a:buClrTx/>
              <a:buSzTx/>
            </a:pPr>
            <a:r>
              <a:rPr lang="zh-CN" altLang="en-US" sz="3200" b="1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2．</a:t>
            </a:r>
            <a:r>
              <a:rPr lang="zh-CN" altLang="en-US" sz="3200" b="1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叙事</a:t>
            </a:r>
            <a:r>
              <a:rPr lang="zh-CN" altLang="en-US" sz="3200" b="1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。“引以为流觞曲水，列坐其次，虽无丝竹管弦之盛，一觞一咏，亦足以畅叙幽情”，将宴会进行中所有重要的细节都写了出来，也表现了与会人士</a:t>
            </a:r>
            <a:r>
              <a:rPr lang="en-US" altLang="zh-CN" sz="3200" b="1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的高雅情致。</a:t>
            </a:r>
            <a:endParaRPr lang="en-US" altLang="zh-CN" sz="3200" b="1">
              <a:solidFill>
                <a:schemeClr val="tx1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  <a:p>
            <a:pPr lvl="0" algn="just">
              <a:buClrTx/>
              <a:buSzTx/>
            </a:pPr>
            <a:r>
              <a:rPr lang="en-US" altLang="zh-CN" sz="3200" b="1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3．</a:t>
            </a:r>
            <a:r>
              <a:rPr lang="zh-CN" altLang="en-US" sz="3200" b="1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抒情</a:t>
            </a:r>
            <a:r>
              <a:rPr lang="en-US" altLang="zh-CN" sz="3200" b="1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。“情随事迁，感慨系之”，“临文嗟悼”，也写出了许多人读古人文章时的共同体验，即在感情上跟作者发生共鸣。</a:t>
            </a:r>
            <a:endParaRPr lang="en-US" altLang="zh-CN" sz="3200" b="1">
              <a:solidFill>
                <a:schemeClr val="tx1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471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文本框 78849"/>
          <p:cNvSpPr txBox="1">
            <a:spLocks noChangeArrowheads="1"/>
          </p:cNvSpPr>
          <p:nvPr/>
        </p:nvSpPr>
        <p:spPr bwMode="auto">
          <a:xfrm>
            <a:off x="0" y="0"/>
            <a:ext cx="9144000" cy="768350"/>
          </a:xfrm>
          <a:prstGeom prst="rect">
            <a:avLst/>
          </a:prstGeom>
          <a:noFill/>
          <a:ln w="57150" cmpd="thickThin">
            <a:noFill/>
            <a:miter lim="800000"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spcBef>
                <a:spcPct val="50000"/>
              </a:spcBef>
              <a:buClrTx/>
              <a:buSzTx/>
            </a:pP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3、多用短句，节奏简洁明快</a:t>
            </a:r>
            <a:endParaRPr lang="en-US" altLang="zh-CN" sz="4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78856" name="组合 78855"/>
          <p:cNvGrpSpPr/>
          <p:nvPr/>
        </p:nvGrpSpPr>
        <p:grpSpPr>
          <a:xfrm>
            <a:off x="218440" y="1699260"/>
            <a:ext cx="8706485" cy="4736465"/>
            <a:chOff x="-7" y="-7"/>
            <a:chExt cx="5774" cy="992"/>
          </a:xfrm>
        </p:grpSpPr>
        <p:grpSp>
          <p:nvGrpSpPr>
            <p:cNvPr id="48132" name="组合 78856"/>
            <p:cNvGrpSpPr/>
            <p:nvPr/>
          </p:nvGrpSpPr>
          <p:grpSpPr>
            <a:xfrm>
              <a:off x="0" y="0"/>
              <a:ext cx="5760" cy="978"/>
              <a:chExt cx="5760" cy="978"/>
            </a:xfrm>
          </p:grpSpPr>
          <p:sp>
            <p:nvSpPr>
              <p:cNvPr id="48134" name="矩形 7885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978"/>
              </a:xfrm>
              <a:prstGeom prst="rect">
                <a:avLst/>
              </a:prstGeom>
              <a:noFill/>
              <a:ln w="76200" cmpd="tri">
                <a:solidFill>
                  <a:srgbClr val="66FF33"/>
                </a:solidFill>
                <a:miter lim="800000"/>
              </a:ln>
            </p:spPr>
            <p:txBody>
              <a:bodyPr>
                <a:no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just">
                  <a:buClrTx/>
                  <a:buSzTx/>
                </a:pPr>
                <a:r>
                  <a:rPr lang="zh-CN" altLang="en-US" sz="3200" b="1">
                    <a:latin typeface="方正姚体" panose="02010601030101010101" charset="-122"/>
                    <a:ea typeface="方正姚体" panose="02010601030101010101" charset="-122"/>
                    <a:cs typeface="方正姚体" panose="02010601030101010101" charset="-122"/>
                    <a:sym typeface="+mn-ea"/>
                  </a:rPr>
                  <a:t>句型上的分类</a:t>
                </a:r>
                <a:endParaRPr lang="zh-CN" altLang="en-US" sz="3200" b="1">
                  <a:latin typeface="方正姚体" panose="02010601030101010101" charset="-122"/>
                  <a:ea typeface="方正姚体" panose="02010601030101010101" charset="-122"/>
                  <a:cs typeface="方正姚体" panose="02010601030101010101" charset="-122"/>
                  <a:sym typeface="+mn-ea"/>
                </a:endParaRPr>
              </a:p>
              <a:p>
                <a:pPr lvl="0" algn="just">
                  <a:buClrTx/>
                  <a:buSzTx/>
                </a:pPr>
                <a:r>
                  <a:rPr lang="zh-CN" altLang="en-US" sz="3200" b="1">
                    <a:solidFill>
                      <a:srgbClr val="C00000"/>
                    </a:solidFill>
                    <a:latin typeface="方正姚体" panose="02010601030101010101" charset="-122"/>
                    <a:ea typeface="方正姚体" panose="02010601030101010101" charset="-122"/>
                    <a:cs typeface="方正姚体" panose="02010601030101010101" charset="-122"/>
                    <a:sym typeface="+mn-ea"/>
                  </a:rPr>
                  <a:t>句中对</a:t>
                </a:r>
                <a:r>
                  <a:rPr lang="zh-CN" altLang="en-US" sz="3200" b="1">
                    <a:latin typeface="方正姚体" panose="02010601030101010101" charset="-122"/>
                    <a:ea typeface="方正姚体" panose="02010601030101010101" charset="-122"/>
                    <a:cs typeface="方正姚体" panose="02010601030101010101" charset="-122"/>
                    <a:sym typeface="+mn-ea"/>
                  </a:rPr>
                  <a:t>：同一句上下两个词语互相对偶。</a:t>
                </a:r>
                <a:endParaRPr lang="zh-CN" altLang="en-US" sz="3200" b="1">
                  <a:latin typeface="方正姚体" panose="02010601030101010101" charset="-122"/>
                  <a:ea typeface="方正姚体" panose="02010601030101010101" charset="-122"/>
                  <a:cs typeface="方正姚体" panose="02010601030101010101" charset="-122"/>
                  <a:sym typeface="+mn-ea"/>
                </a:endParaRPr>
              </a:p>
              <a:p>
                <a:pPr lvl="0" algn="just">
                  <a:buClrTx/>
                  <a:buSzTx/>
                </a:pPr>
                <a:r>
                  <a:rPr lang="zh-CN" altLang="en-US" sz="3200" b="1">
                    <a:latin typeface="方正姚体" panose="02010601030101010101" charset="-122"/>
                    <a:ea typeface="方正姚体" panose="02010601030101010101" charset="-122"/>
                    <a:cs typeface="方正姚体" panose="02010601030101010101" charset="-122"/>
                    <a:sym typeface="+mn-ea"/>
                  </a:rPr>
                  <a:t>  例如：清流激湍、游目骋怀。</a:t>
                </a:r>
                <a:endParaRPr lang="zh-CN" altLang="en-US" sz="3200" b="1">
                  <a:latin typeface="方正姚体" panose="02010601030101010101" charset="-122"/>
                  <a:ea typeface="方正姚体" panose="02010601030101010101" charset="-122"/>
                  <a:cs typeface="方正姚体" panose="02010601030101010101" charset="-122"/>
                  <a:sym typeface="+mn-ea"/>
                </a:endParaRPr>
              </a:p>
              <a:p>
                <a:pPr lvl="0" algn="just">
                  <a:buClrTx/>
                  <a:buSzTx/>
                </a:pPr>
                <a:r>
                  <a:rPr lang="zh-CN" altLang="en-US" sz="3200" b="1">
                    <a:solidFill>
                      <a:srgbClr val="C00000"/>
                    </a:solidFill>
                    <a:latin typeface="方正姚体" panose="02010601030101010101" charset="-122"/>
                    <a:ea typeface="方正姚体" panose="02010601030101010101" charset="-122"/>
                    <a:cs typeface="方正姚体" panose="02010601030101010101" charset="-122"/>
                    <a:sym typeface="+mn-ea"/>
                  </a:rPr>
                  <a:t>单句对</a:t>
                </a:r>
                <a:r>
                  <a:rPr lang="zh-CN" altLang="en-US" sz="3200" b="1">
                    <a:latin typeface="方正姚体" panose="02010601030101010101" charset="-122"/>
                    <a:ea typeface="方正姚体" panose="02010601030101010101" charset="-122"/>
                    <a:cs typeface="方正姚体" panose="02010601030101010101" charset="-122"/>
                    <a:sym typeface="+mn-ea"/>
                  </a:rPr>
                  <a:t>：上下两句互相对偶。</a:t>
                </a:r>
                <a:endParaRPr lang="zh-CN" altLang="en-US" sz="3200" b="1">
                  <a:latin typeface="方正姚体" panose="02010601030101010101" charset="-122"/>
                  <a:ea typeface="方正姚体" panose="02010601030101010101" charset="-122"/>
                  <a:cs typeface="方正姚体" panose="02010601030101010101" charset="-122"/>
                  <a:sym typeface="+mn-ea"/>
                </a:endParaRPr>
              </a:p>
              <a:p>
                <a:pPr lvl="0" algn="just">
                  <a:buClrTx/>
                  <a:buSzTx/>
                </a:pPr>
                <a:r>
                  <a:rPr lang="zh-CN" altLang="en-US" sz="3200" b="1">
                    <a:latin typeface="方正姚体" panose="02010601030101010101" charset="-122"/>
                    <a:ea typeface="方正姚体" panose="02010601030101010101" charset="-122"/>
                    <a:cs typeface="方正姚体" panose="02010601030101010101" charset="-122"/>
                    <a:sym typeface="+mn-ea"/>
                  </a:rPr>
                  <a:t>  例如：崇山峻岭，茂林修竹。</a:t>
                </a:r>
                <a:endParaRPr lang="zh-CN" altLang="en-US" sz="3200" b="1">
                  <a:latin typeface="方正姚体" panose="02010601030101010101" charset="-122"/>
                  <a:ea typeface="方正姚体" panose="02010601030101010101" charset="-122"/>
                  <a:cs typeface="方正姚体" panose="02010601030101010101" charset="-122"/>
                  <a:sym typeface="+mn-ea"/>
                </a:endParaRPr>
              </a:p>
              <a:p>
                <a:pPr lvl="0" algn="just">
                  <a:buClrTx/>
                  <a:buSzTx/>
                </a:pPr>
                <a:r>
                  <a:rPr lang="zh-CN" altLang="en-US" sz="3200" b="1">
                    <a:latin typeface="方正姚体" panose="02010601030101010101" charset="-122"/>
                    <a:ea typeface="方正姚体" panose="02010601030101010101" charset="-122"/>
                    <a:cs typeface="方正姚体" panose="02010601030101010101" charset="-122"/>
                    <a:sym typeface="+mn-ea"/>
                  </a:rPr>
                  <a:t>        群贤毕至，少长咸集。</a:t>
                </a:r>
                <a:endParaRPr lang="zh-CN" altLang="en-US" sz="3200" b="1">
                  <a:latin typeface="方正姚体" panose="02010601030101010101" charset="-122"/>
                  <a:ea typeface="方正姚体" panose="02010601030101010101" charset="-122"/>
                  <a:cs typeface="方正姚体" panose="02010601030101010101" charset="-122"/>
                  <a:sym typeface="+mn-ea"/>
                </a:endParaRPr>
              </a:p>
              <a:p>
                <a:pPr lvl="0" algn="just">
                  <a:buClrTx/>
                  <a:buSzTx/>
                </a:pPr>
                <a:r>
                  <a:rPr lang="zh-CN" altLang="en-US" sz="3200" b="1">
                    <a:solidFill>
                      <a:srgbClr val="C00000"/>
                    </a:solidFill>
                    <a:latin typeface="方正姚体" panose="02010601030101010101" charset="-122"/>
                    <a:ea typeface="方正姚体" panose="02010601030101010101" charset="-122"/>
                    <a:cs typeface="方正姚体" panose="02010601030101010101" charset="-122"/>
                    <a:sym typeface="+mn-ea"/>
                  </a:rPr>
                  <a:t>隔句对</a:t>
                </a:r>
                <a:r>
                  <a:rPr lang="zh-CN" altLang="en-US" sz="3200" b="1">
                    <a:latin typeface="方正姚体" panose="02010601030101010101" charset="-122"/>
                    <a:ea typeface="方正姚体" panose="02010601030101010101" charset="-122"/>
                    <a:cs typeface="方正姚体" panose="02010601030101010101" charset="-122"/>
                    <a:sym typeface="+mn-ea"/>
                  </a:rPr>
                  <a:t>：第一句对第三句，第二句对第四句。</a:t>
                </a:r>
                <a:endParaRPr lang="zh-CN" altLang="en-US" sz="3200" b="1">
                  <a:latin typeface="方正姚体" panose="02010601030101010101" charset="-122"/>
                  <a:ea typeface="方正姚体" panose="02010601030101010101" charset="-122"/>
                  <a:cs typeface="方正姚体" panose="02010601030101010101" charset="-122"/>
                  <a:sym typeface="+mn-ea"/>
                </a:endParaRPr>
              </a:p>
              <a:p>
                <a:pPr lvl="0" algn="just">
                  <a:buClrTx/>
                  <a:buSzTx/>
                </a:pPr>
                <a:r>
                  <a:rPr lang="zh-CN" altLang="en-US" sz="3200" b="1">
                    <a:latin typeface="方正姚体" panose="02010601030101010101" charset="-122"/>
                    <a:ea typeface="方正姚体" panose="02010601030101010101" charset="-122"/>
                    <a:cs typeface="方正姚体" panose="02010601030101010101" charset="-122"/>
                    <a:sym typeface="+mn-ea"/>
                  </a:rPr>
                  <a:t>  例如：或取诸怀抱，悟言一室之内；</a:t>
                </a:r>
                <a:endParaRPr lang="zh-CN" altLang="en-US" sz="3200" b="1">
                  <a:latin typeface="方正姚体" panose="02010601030101010101" charset="-122"/>
                  <a:ea typeface="方正姚体" panose="02010601030101010101" charset="-122"/>
                  <a:cs typeface="方正姚体" panose="02010601030101010101" charset="-122"/>
                  <a:sym typeface="+mn-ea"/>
                </a:endParaRPr>
              </a:p>
              <a:p>
                <a:pPr lvl="0" algn="just">
                  <a:buClrTx/>
                  <a:buSzTx/>
                </a:pPr>
                <a:r>
                  <a:rPr lang="zh-CN" altLang="en-US" sz="3200" b="1">
                    <a:latin typeface="方正姚体" panose="02010601030101010101" charset="-122"/>
                    <a:ea typeface="方正姚体" panose="02010601030101010101" charset="-122"/>
                    <a:cs typeface="方正姚体" panose="02010601030101010101" charset="-122"/>
                    <a:sym typeface="+mn-ea"/>
                  </a:rPr>
                  <a:t>        或因寄所托，放浪形骸之外。</a:t>
                </a:r>
                <a:endParaRPr lang="zh-CN" altLang="en-US" sz="3200" b="1">
                  <a:latin typeface="方正姚体" panose="02010601030101010101" charset="-122"/>
                  <a:ea typeface="方正姚体" panose="02010601030101010101" charset="-122"/>
                  <a:cs typeface="方正姚体" panose="02010601030101010101" charset="-122"/>
                  <a:sym typeface="+mn-ea"/>
                </a:endParaRPr>
              </a:p>
            </p:txBody>
          </p:sp>
          <p:sp>
            <p:nvSpPr>
              <p:cNvPr id="48135" name="矩形 788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978"/>
              </a:xfrm>
              <a:prstGeom prst="rect">
                <a:avLst/>
              </a:prstGeom>
              <a:noFill/>
              <a:ln w="76200" cmpd="tri">
                <a:solidFill>
                  <a:srgbClr val="66FF33"/>
                </a:solidFill>
                <a:miter lim="800000"/>
              </a:ln>
            </p:spPr>
            <p:txBody>
              <a:bodyPr>
                <a:no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just">
                  <a:buClrTx/>
                  <a:buSzTx/>
                </a:pPr>
                <a:endParaRPr lang="zh-CN" altLang="en-US" sz="3200" b="1">
                  <a:latin typeface="方正姚体" panose="02010601030101010101" charset="-122"/>
                  <a:ea typeface="方正姚体" panose="02010601030101010101" charset="-122"/>
                  <a:cs typeface="方正姚体" panose="02010601030101010101" charset="-122"/>
                  <a:sym typeface="+mn-ea"/>
                </a:endParaRPr>
              </a:p>
            </p:txBody>
          </p:sp>
        </p:grpSp>
        <p:sp>
          <p:nvSpPr>
            <p:cNvPr id="48133" name="矩形 78859"/>
            <p:cNvSpPr>
              <a:spLocks noChangeArrowheads="1"/>
            </p:cNvSpPr>
            <p:nvPr/>
          </p:nvSpPr>
          <p:spPr bwMode="auto">
            <a:xfrm>
              <a:off x="-7" y="-7"/>
              <a:ext cx="5774" cy="992"/>
            </a:xfrm>
            <a:prstGeom prst="rect">
              <a:avLst/>
            </a:prstGeom>
            <a:noFill/>
            <a:ln w="76200" cmpd="tri">
              <a:solidFill>
                <a:srgbClr val="66FF33"/>
              </a:solidFill>
              <a:miter lim="800000"/>
            </a:ln>
          </p:spPr>
          <p:txBody>
            <a:bodyPr>
              <a:no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just">
                <a:buClrTx/>
                <a:buSzTx/>
              </a:pPr>
              <a:endParaRPr lang="zh-CN" altLang="en-US" sz="3200" b="1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580130" y="880110"/>
            <a:ext cx="22250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对偶修辞</a:t>
            </a:r>
            <a:endParaRPr lang="zh-CN" altLang="en-US" sz="4000" b="1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框 17"/>
          <p:cNvSpPr txBox="1"/>
          <p:nvPr/>
        </p:nvSpPr>
        <p:spPr>
          <a:xfrm>
            <a:off x="147955" y="979170"/>
            <a:ext cx="1174178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“对酒当歌，人生几何？譬如朝露，去日苦多。”        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/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                                     </a:t>
            </a:r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  <a:cs typeface="华文楷体" panose="02010600040101010101" charset="-122"/>
              </a:rPr>
              <a:t>——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（曹操《短歌行》）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/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“人生一世间，忽若暮春草”      </a:t>
            </a:r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  <a:cs typeface="华文楷体" panose="02010600040101010101" charset="-122"/>
              </a:rPr>
              <a:t>—— 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（徐干《室思》）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/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“但恐须臾间，魂气随风飘”。  </a:t>
            </a:r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  <a:cs typeface="华文楷体" panose="02010600040101010101" charset="-122"/>
              </a:rPr>
              <a:t>—— 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（阮籍《咏怀》）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/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“天高地迥，觉宇宙之无穷；兴尽悲来，识盈虚之有数。” 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/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                                 </a:t>
            </a:r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  <a:cs typeface="华文楷体" panose="02010600040101010101" charset="-122"/>
              </a:rPr>
              <a:t>——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（王勃《滕王阁序》）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/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“哀吾生之须臾，羡长江之无穷。”  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/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                                 </a:t>
            </a:r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  <a:cs typeface="华文楷体" panose="02010600040101010101" charset="-122"/>
              </a:rPr>
              <a:t>——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（苏轼《前赤壁赋》）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/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“人生易老天难老，岁岁重阳，今又重阳。”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/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                       </a:t>
            </a:r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（毛泽东《采桑子·重阳》）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17090" y="136525"/>
            <a:ext cx="7802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抒人生无常之感、发时不我待之叹</a:t>
            </a:r>
            <a:endParaRPr lang="zh-CN" altLang="en-US" sz="4000" b="1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文本框 18"/>
          <p:cNvSpPr txBox="1"/>
          <p:nvPr/>
        </p:nvSpPr>
        <p:spPr>
          <a:xfrm>
            <a:off x="5029200" y="136525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死生亦大矣</a:t>
            </a:r>
            <a:endParaRPr lang="zh-CN" altLang="en-US" sz="4000" b="1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7923" name="文本框 37922"/>
          <p:cNvSpPr txBox="1"/>
          <p:nvPr/>
        </p:nvSpPr>
        <p:spPr>
          <a:xfrm>
            <a:off x="299085" y="1167130"/>
            <a:ext cx="11593830" cy="4523105"/>
          </a:xfrm>
          <a:prstGeom prst="rect">
            <a:avLst/>
          </a:prstGeom>
          <a:noFill/>
          <a:ln w="9525" cap="flat" cmpd="sng">
            <a:solidFill>
              <a:srgbClr val="16B62D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x-none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1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．庄子：鼓盆而歌（</a:t>
            </a:r>
            <a:r>
              <a:rPr lang="zh-CN" altLang="en-US" sz="3200" b="1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rPr>
              <a:t>齐生死）</a:t>
            </a:r>
            <a:endParaRPr lang="zh-CN" altLang="en-US" sz="32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x-none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2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．司马迁：“人固有一死，或重于泰山，或轻于鸿毛。”</a:t>
            </a:r>
            <a:endParaRPr lang="zh-CN" altLang="en-US" sz="3200" b="1" noProof="1"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</a:t>
            </a:r>
            <a:r>
              <a:rPr lang="zh-CN" altLang="en-US" sz="3200" b="1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从人生意义来讲）</a:t>
            </a:r>
            <a:endParaRPr lang="zh-CN" altLang="en-US" sz="32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3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．陶渊明：“亲戚或余悲，他人亦已歌。死去何所道，托体同山阿。”</a:t>
            </a:r>
            <a:r>
              <a:rPr lang="zh-CN" altLang="en-US" sz="3200" b="1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rPr>
              <a:t>（坦然面对）</a:t>
            </a:r>
            <a:endParaRPr lang="zh-CN" altLang="en-US" sz="32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4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．文天祥：“人生自古谁无死，留取丹心照汗青。”</a:t>
            </a:r>
            <a:endParaRPr lang="zh-CN" altLang="en-US" sz="3200" b="1" noProof="1"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rPr>
              <a:t>（从人生意义来讲）</a:t>
            </a:r>
            <a:endParaRPr lang="zh-CN" altLang="en-US" sz="32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x-none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5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．史铁生：“死是一件不必急于求成的事，死是一个必然会降临的节日。”（</a:t>
            </a:r>
            <a:r>
              <a:rPr lang="zh-CN" altLang="en-US" sz="3200" b="1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从生命规律来讲）</a:t>
            </a:r>
            <a:endParaRPr lang="zh-CN" altLang="en-US" sz="32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792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541000" y="102743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9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 2"/>
          <p:cNvGrpSpPr/>
          <p:nvPr/>
        </p:nvGrpSpPr>
        <p:grpSpPr>
          <a:xfrm>
            <a:off x="67578" y="62395"/>
            <a:ext cx="1826796" cy="4157662"/>
            <a:chOff x="2976588" y="1200722"/>
            <a:chExt cx="1826796" cy="4157662"/>
          </a:xfrm>
        </p:grpSpPr>
        <p:sp>
          <p:nvSpPr>
            <p:cNvPr id="5" name="文本框 4"/>
            <p:cNvSpPr txBox="1"/>
            <p:nvPr/>
          </p:nvSpPr>
          <p:spPr>
            <a:xfrm>
              <a:off x="3335988" y="1426464"/>
              <a:ext cx="1107996" cy="39319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作者介绍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6588" y="1200722"/>
              <a:ext cx="1085746" cy="96577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717638" y="4055257"/>
              <a:ext cx="1085746" cy="965774"/>
            </a:xfrm>
            <a:prstGeom prst="rect">
              <a:avLst/>
            </a:prstGeom>
          </p:spPr>
        </p:pic>
      </p:grpSp>
      <p:pic>
        <p:nvPicPr>
          <p:cNvPr id="8194" name="图片 1" descr="x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525" y="0"/>
            <a:ext cx="54705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2"/>
          <p:cNvSpPr/>
          <p:nvPr/>
        </p:nvSpPr>
        <p:spPr>
          <a:xfrm>
            <a:off x="8744585" y="2353945"/>
            <a:ext cx="859790" cy="246443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王羲之像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 2"/>
          <p:cNvGrpSpPr/>
          <p:nvPr/>
        </p:nvGrpSpPr>
        <p:grpSpPr>
          <a:xfrm>
            <a:off x="-159117" y="62395"/>
            <a:ext cx="1618516" cy="4157662"/>
            <a:chOff x="2976588" y="1200722"/>
            <a:chExt cx="1618516" cy="4157662"/>
          </a:xfrm>
        </p:grpSpPr>
        <p:sp>
          <p:nvSpPr>
            <p:cNvPr id="5" name="文本框 4"/>
            <p:cNvSpPr txBox="1"/>
            <p:nvPr/>
          </p:nvSpPr>
          <p:spPr>
            <a:xfrm>
              <a:off x="3200098" y="1426464"/>
              <a:ext cx="1107996" cy="39319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作者介绍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6588" y="1200722"/>
              <a:ext cx="1085746" cy="96577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509358" y="3829197"/>
              <a:ext cx="1085746" cy="965774"/>
            </a:xfrm>
            <a:prstGeom prst="rect">
              <a:avLst/>
            </a:prstGeom>
          </p:spPr>
        </p:pic>
      </p:grpSp>
      <p:pic>
        <p:nvPicPr>
          <p:cNvPr id="15362" name="图片 1" descr="袒腹东床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860" y="1118235"/>
            <a:ext cx="4728845" cy="462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7" descr="鹅池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3335" y="1117600"/>
            <a:ext cx="4729480" cy="4623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 2"/>
          <p:cNvGrpSpPr/>
          <p:nvPr/>
        </p:nvGrpSpPr>
        <p:grpSpPr>
          <a:xfrm>
            <a:off x="67578" y="62395"/>
            <a:ext cx="1826796" cy="4157662"/>
            <a:chOff x="2976588" y="1200722"/>
            <a:chExt cx="1826796" cy="4157662"/>
          </a:xfrm>
        </p:grpSpPr>
        <p:sp>
          <p:nvSpPr>
            <p:cNvPr id="5" name="文本框 4"/>
            <p:cNvSpPr txBox="1"/>
            <p:nvPr/>
          </p:nvSpPr>
          <p:spPr>
            <a:xfrm>
              <a:off x="3337814" y="1426464"/>
              <a:ext cx="1106170" cy="39319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作品介绍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6588" y="1200722"/>
              <a:ext cx="1085746" cy="96577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717638" y="4055257"/>
              <a:ext cx="1085746" cy="965774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894205" y="641985"/>
            <a:ext cx="9304655" cy="5573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914400" algn="just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0" i="0" u="none" strike="noStrike" kern="1200" cap="none" spc="0" normalizeH="0" baseline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王羲之在书法上是个革新家，他的书法圆转凝重，全然突破了隶书的笔意，被后代尊为“书圣”。</a:t>
            </a:r>
            <a:endParaRPr lang="zh-CN" altLang="en-US" sz="3600" b="0" i="0" u="none" strike="noStrike" kern="1200" cap="none" spc="0" normalizeH="0" baseline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0" marR="0" lvl="0" indent="914400" algn="just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0" i="0" u="none" strike="noStrike" kern="1200" cap="none" spc="0" normalizeH="0" baseline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王羲之作品的真迹已难得见，我们所看到的都是摹本。王羲之楷、行、草、飞白等体皆能，如楷书《乐毅论》、《黄庭经》、草书《十七帖》、行书《姨母帖》、《快雪时晴帖》、《丧乱帖》等。</a:t>
            </a:r>
            <a:endParaRPr lang="zh-CN" altLang="en-US" sz="3600" b="0" i="0" u="none" strike="noStrike" kern="1200" cap="none" spc="0" normalizeH="0" baseline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0" marR="0" lvl="0" indent="914400" algn="just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0" i="0" u="none" strike="noStrike" kern="1200" cap="none" spc="0" normalizeH="0" baseline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行楷《兰亭序》最具有代表性。 </a:t>
            </a:r>
            <a:endParaRPr kumimoji="1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方正姚体" panose="0201060103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 2"/>
          <p:cNvGrpSpPr/>
          <p:nvPr/>
        </p:nvGrpSpPr>
        <p:grpSpPr>
          <a:xfrm>
            <a:off x="67310" y="62230"/>
            <a:ext cx="1591945" cy="3522345"/>
            <a:chOff x="2976588" y="1200722"/>
            <a:chExt cx="1925085" cy="4157662"/>
          </a:xfrm>
        </p:grpSpPr>
        <p:sp>
          <p:nvSpPr>
            <p:cNvPr id="5" name="文本框 4"/>
            <p:cNvSpPr txBox="1"/>
            <p:nvPr/>
          </p:nvSpPr>
          <p:spPr>
            <a:xfrm>
              <a:off x="3106330" y="1426464"/>
              <a:ext cx="1337654" cy="39319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作品介绍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6588" y="1200722"/>
              <a:ext cx="1085746" cy="96577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815927" y="4392547"/>
              <a:ext cx="1085746" cy="965774"/>
            </a:xfrm>
            <a:prstGeom prst="rect">
              <a:avLst/>
            </a:prstGeom>
          </p:spPr>
        </p:pic>
      </p:grpSp>
      <p:pic>
        <p:nvPicPr>
          <p:cNvPr id="10242" name="Picture 3" descr="兰亭序 3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5575" y="0"/>
            <a:ext cx="49307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4"/>
          <p:cNvSpPr txBox="1"/>
          <p:nvPr/>
        </p:nvSpPr>
        <p:spPr>
          <a:xfrm>
            <a:off x="1107123" y="3164523"/>
            <a:ext cx="551815" cy="3857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SzTx/>
              <a:buFont typeface="Arial" panose="020b0604020202020204" pitchFamily="34" charset="0"/>
              <a:buNone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兰亭集序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（局部）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66" name="图片 1" descr="王羲之黄庭经墨迹(唐临本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9255" y="0"/>
            <a:ext cx="489331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矩形 2"/>
          <p:cNvSpPr/>
          <p:nvPr/>
        </p:nvSpPr>
        <p:spPr>
          <a:xfrm>
            <a:off x="11436668" y="1230948"/>
            <a:ext cx="615950" cy="51435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SzTx/>
              <a:buFont typeface="Arial" panose="020b0604020202020204" pitchFamily="34" charset="0"/>
              <a:buNone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王羲之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黄庭经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墨迹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唐临本）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 6"/>
          <p:cNvGrpSpPr/>
          <p:nvPr/>
        </p:nvGrpSpPr>
        <p:grpSpPr>
          <a:xfrm>
            <a:off x="262413" y="219958"/>
            <a:ext cx="1826796" cy="3820309"/>
            <a:chOff x="2976588" y="1200722"/>
            <a:chExt cx="1826796" cy="3820309"/>
          </a:xfrm>
        </p:grpSpPr>
        <p:sp>
          <p:nvSpPr>
            <p:cNvPr id="9" name="文本框 8"/>
            <p:cNvSpPr txBox="1"/>
            <p:nvPr/>
          </p:nvSpPr>
          <p:spPr>
            <a:xfrm>
              <a:off x="3335988" y="1426464"/>
              <a:ext cx="1107996" cy="35945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写作背景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6588" y="1200722"/>
              <a:ext cx="1085746" cy="96577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717638" y="4055257"/>
              <a:ext cx="1085746" cy="965774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967865" y="1167130"/>
            <a:ext cx="97897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algn="just"/>
            <a:r>
              <a:rPr lang="zh-CN" altLang="en-US" sz="3600">
                <a:latin typeface="幼圆" panose="02010509060101010101" pitchFamily="49" charset="-122"/>
                <a:ea typeface="幼圆" panose="02010509060101010101" pitchFamily="49" charset="-122"/>
              </a:rPr>
              <a:t>两晋政治恐怖，统治集团内部互相倾轧，残杀现象时有发生。士大夫不满，</a:t>
            </a:r>
            <a:r>
              <a:rPr lang="zh-CN" altLang="en-US" sz="360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普遍崇尚老庄，追求清静无为自由放任</a:t>
            </a:r>
            <a:r>
              <a:rPr lang="zh-CN" altLang="en-US" sz="3600">
                <a:latin typeface="幼圆" panose="02010509060101010101" pitchFamily="49" charset="-122"/>
                <a:ea typeface="幼圆" panose="02010509060101010101" pitchFamily="49" charset="-122"/>
              </a:rPr>
              <a:t>的生活。</a:t>
            </a:r>
            <a:r>
              <a:rPr lang="zh-CN" altLang="en-US" sz="360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文学创作内容消沉，出世入仙和逃避现实的情调浓厚</a:t>
            </a:r>
            <a:r>
              <a:rPr lang="zh-CN" altLang="en-US" sz="3600">
                <a:latin typeface="幼圆" panose="02010509060101010101" pitchFamily="49" charset="-122"/>
                <a:ea typeface="幼圆" panose="02010509060101010101" pitchFamily="49" charset="-122"/>
              </a:rPr>
              <a:t>。王羲之一反“清虚寡欲，尤善玄言”的风气和追求骈体的形式主义之气，抒写了一篇</a:t>
            </a:r>
            <a:r>
              <a:rPr lang="zh-CN" altLang="en-US" sz="360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情真语笃，朴素自然的优美散文《兰亭集序》</a:t>
            </a:r>
            <a:r>
              <a:rPr lang="zh-CN" altLang="en-US" sz="3600">
                <a:latin typeface="幼圆" panose="02010509060101010101" pitchFamily="49" charset="-122"/>
                <a:ea typeface="幼圆" panose="02010509060101010101" pitchFamily="49" charset="-122"/>
              </a:rPr>
              <a:t>，不但在东晋文坛上占有一席之地，而且在中国文学史上享有崇高声誉。</a:t>
            </a:r>
            <a:endParaRPr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 6"/>
          <p:cNvGrpSpPr/>
          <p:nvPr/>
        </p:nvGrpSpPr>
        <p:grpSpPr>
          <a:xfrm>
            <a:off x="-64612" y="282823"/>
            <a:ext cx="1826796" cy="3820309"/>
            <a:chOff x="2976588" y="1200722"/>
            <a:chExt cx="1826796" cy="3820309"/>
          </a:xfrm>
        </p:grpSpPr>
        <p:sp>
          <p:nvSpPr>
            <p:cNvPr id="9" name="文本框 8"/>
            <p:cNvSpPr txBox="1"/>
            <p:nvPr/>
          </p:nvSpPr>
          <p:spPr>
            <a:xfrm>
              <a:off x="3337814" y="1426464"/>
              <a:ext cx="1106170" cy="35945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6000">
                  <a:solidFill>
                    <a:srgbClr val="655D5C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文章背景</a:t>
              </a:r>
              <a:endParaRPr kumimoji="1" lang="zh-CN" altLang="en-US" sz="6000">
                <a:solidFill>
                  <a:srgbClr val="655D5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6588" y="1200722"/>
              <a:ext cx="1085746" cy="96577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717638" y="4055257"/>
              <a:ext cx="1085746" cy="965774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667510" y="675005"/>
            <a:ext cx="1010539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algn="just"/>
            <a:r>
              <a:rPr lang="zh-CN" altLang="en-US" sz="3200">
                <a:latin typeface="幼圆" panose="02010509060101010101" pitchFamily="49" charset="-122"/>
                <a:ea typeface="幼圆" panose="02010509060101010101" pitchFamily="49" charset="-122"/>
              </a:rPr>
              <a:t>古人每年三月初三，为求消灾除凶，到水边嬉游，称为</a:t>
            </a:r>
            <a:r>
              <a:rPr lang="zh-CN" altLang="en-US" sz="320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修禊</a:t>
            </a:r>
            <a:r>
              <a:rPr lang="zh-CN" altLang="en-US" sz="3200">
                <a:latin typeface="幼圆" panose="02010509060101010101" pitchFamily="49" charset="-122"/>
                <a:ea typeface="幼圆" panose="02010509060101010101" pitchFamily="49" charset="-122"/>
              </a:rPr>
              <a:t>。东晋永和九年(353)年三月初三日，大书法家王羲之和当时名士谢安、孙绰、许询、支遁等42 人来到这里修禊，举行了一次别开生面的诗歌会。一群文人雅士，置身于崇山峻岭，茂林修竹之中，众皆列坐曲水两侧，将酒觞(杯)置于清流之上，任其飘流，停在谁的前面，谁就即兴赋诗，否则罚酒。据记载，当时参与其会的42人中，12人各赋诗二首。九岁的王献之等16人拾句不成，各罚酒三觞。王羲之将37首诗汇集起来，编成一本集子，并借酒兴写了一篇324字的序文，这就是著名的《兰亭集序》。 为“天下第一行书”。</a:t>
            </a:r>
            <a:endParaRPr lang="zh-CN" altLang="en-US" sz="32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253</Paragraphs>
  <Slides>39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baseType="lpstr" size="59">
      <vt:lpstr>Arial</vt:lpstr>
      <vt:lpstr>Calibri Light</vt:lpstr>
      <vt:lpstr>Calibri</vt:lpstr>
      <vt:lpstr>微软雅黑</vt:lpstr>
      <vt:lpstr>华文行楷</vt:lpstr>
      <vt:lpstr>Wingdings</vt:lpstr>
      <vt:lpstr>黑体</vt:lpstr>
      <vt:lpstr>华文新魏</vt:lpstr>
      <vt:lpstr>幼圆</vt:lpstr>
      <vt:lpstr>方正姚体</vt:lpstr>
      <vt:lpstr>宋体</vt:lpstr>
      <vt:lpstr>Times New Roman</vt:lpstr>
      <vt:lpstr>楷体_GB2312</vt:lpstr>
      <vt:lpstr>隶书</vt:lpstr>
      <vt:lpstr>华文楷体</vt:lpstr>
      <vt:lpstr>Tahoma</vt:lpstr>
      <vt:lpstr>楷体</vt:lpstr>
      <vt:lpstr>华文彩云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2022-01-05T17:46:59.925</cp:lastPrinted>
  <dcterms:created xsi:type="dcterms:W3CDTF">2022-01-05T17:46:59Z</dcterms:created>
  <dcterms:modified xsi:type="dcterms:W3CDTF">2022-01-05T09:47:02Z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