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howSpecialPlsOnTitleSld="0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34" r:id="rId4"/>
    <p:sldId id="468" r:id="rId5"/>
    <p:sldId id="436" r:id="rId6"/>
    <p:sldId id="452" r:id="rId7"/>
    <p:sldId id="454" r:id="rId8"/>
    <p:sldId id="438" r:id="rId9"/>
    <p:sldId id="453" r:id="rId10"/>
    <p:sldId id="433" r:id="rId11"/>
    <p:sldId id="456" r:id="rId12"/>
    <p:sldId id="457" r:id="rId13"/>
    <p:sldId id="460" r:id="rId14"/>
    <p:sldId id="459" r:id="rId15"/>
    <p:sldId id="442" r:id="rId16"/>
    <p:sldId id="462" r:id="rId17"/>
    <p:sldId id="464" r:id="rId18"/>
    <p:sldId id="466" r:id="rId19"/>
    <p:sldId id="461" r:id="rId20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-786" y="-174"/>
      </p:cViewPr>
      <p:guideLst>
        <p:guide orient="horz" pos="1562"/>
        <p:guide pos="28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tags" Target="tags/tag4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CC78B-E48B-466B-9759-E8BF061916BE}" type="datetimeFigureOut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FB161-FF9F-4CEC-9B2E-E9322ED07C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688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79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9" name="直角三角形 8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直角三角形 9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8" name="直角三角形 7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85773" y="2051056"/>
            <a:ext cx="6139544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85773" y="3020359"/>
            <a:ext cx="6139544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8388-C1FB-4E93-B6FB-7F3AFDCBBAB2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F233-42BF-41AD-B36B-FFB52DE9F01F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13" name="直角三角形 12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直角三角形 13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5" name="直角三角形 14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直角三角形 15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2101277"/>
            <a:ext cx="5927952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3021765"/>
            <a:ext cx="5927952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C442-25A0-4796-9064-B1FAE7FAB781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4EF9-4932-45DE-827F-7B2C75036C1A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7B7E-58DB-4011-894E-CE603AF896B0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92786" y="273844"/>
            <a:ext cx="922565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6616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F1D1D-8477-4AB7-9C7D-3FB2CCF7186C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34282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.xml" /><Relationship Id="rId11" Type="http://schemas.openxmlformats.org/officeDocument/2006/relationships/image" Target="../media/image1.pn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tags" Target="../tags/tag1.xml" /><Relationship Id="rId9" Type="http://schemas.openxmlformats.org/officeDocument/2006/relationships/tags" Target="../tags/tag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F8BA3E5-F9D5-4F6F-86A4-438636863C68}" type="datetime1">
              <a:rPr lang="zh-CN" altLang="en-US" smtClean="0"/>
              <a:t>2021/2/15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7" r:id="rId6"/>
    <p:sldLayoutId id="2147483659" r:id="rId7"/>
  </p:sldLayoutIdLst>
  <p:transition/>
  <p:timing/>
  <p:hf hdr="0" ftr="0" dt="0"/>
  <p:txStyles>
    <p:titleStyle>
      <a:lvl1pPr algn="l" defTabSz="685800" rtl="0" eaLnBrk="1" latinLnBrk="0" hangingPunct="1">
        <a:lnSpc>
          <a:spcPct val="120000"/>
        </a:lnSpc>
        <a:spcBef>
          <a:spcPct val="0"/>
        </a:spcBef>
        <a:buNone/>
        <a:defRPr sz="33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</a:t>
            </a:fld>
            <a:r>
              <a:rPr lang="en-US" altLang="zh-CN" smtClean="0"/>
              <a:t>-</a:t>
            </a:r>
            <a:endParaRPr lang="zh-CN" altLang="en-US"/>
          </a:p>
        </p:txBody>
      </p:sp>
      <p:pic>
        <p:nvPicPr>
          <p:cNvPr id="1026" name="Picture 2" descr="http://image.huahuibk.com/uploads/20200210/0642ff3a5ba906e1d5beb8a0a12ebd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360" y="947194"/>
            <a:ext cx="4224925" cy="281380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7680" y="947193"/>
            <a:ext cx="4237253" cy="28138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84885" y="3942021"/>
            <a:ext cx="1493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橡树</a:t>
            </a:r>
            <a:endParaRPr lang="zh-CN" altLang="en-US" sz="3600" b="1"/>
          </a:p>
        </p:txBody>
      </p:sp>
      <p:sp>
        <p:nvSpPr>
          <p:cNvPr id="6" name="TextBox 5"/>
          <p:cNvSpPr txBox="1"/>
          <p:nvPr/>
        </p:nvSpPr>
        <p:spPr>
          <a:xfrm>
            <a:off x="6124988" y="3942021"/>
            <a:ext cx="1493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木棉</a:t>
            </a:r>
            <a:endParaRPr lang="zh-CN" altLang="en-US" sz="3600" b="1"/>
          </a:p>
        </p:txBody>
      </p:sp>
    </p:spTree>
    <p:extLst>
      <p:ext uri="{BB962C8B-B14F-4D97-AF65-F5344CB8AC3E}">
        <p14:creationId xmlns:p14="http://schemas.microsoft.com/office/powerpoint/2010/main" val="1144713032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Rectangle 2"/>
          <p:cNvSpPr/>
          <p:nvPr/>
        </p:nvSpPr>
        <p:spPr>
          <a:xfrm>
            <a:off x="533284" y="741698"/>
            <a:ext cx="2618677" cy="38318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桑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未落，其叶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沃若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嗟鸠兮，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食桑葚。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于嗟女兮，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士耽</a:t>
            </a:r>
            <a:r>
              <a:rPr lang="en-US" altLang="zh-CN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 </a:t>
            </a:r>
          </a:p>
          <a:p>
            <a:pPr>
              <a:lnSpc>
                <a:spcPct val="150000"/>
              </a:lnSpc>
            </a:pPr>
            <a:endParaRPr lang="en-US" altLang="zh-CN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士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耽兮，犹可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女之耽兮，不可说也</a:t>
            </a:r>
            <a:r>
              <a:rPr lang="en-US" altLang="zh-CN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  <p:sp>
        <p:nvSpPr>
          <p:cNvPr id="5" name="Rectangle 18"/>
          <p:cNvSpPr/>
          <p:nvPr/>
        </p:nvSpPr>
        <p:spPr>
          <a:xfrm>
            <a:off x="2093260" y="3119557"/>
            <a:ext cx="417102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tuō</a:t>
            </a:r>
          </a:p>
        </p:txBody>
      </p:sp>
      <p:sp>
        <p:nvSpPr>
          <p:cNvPr id="6" name="Rectangle 9"/>
          <p:cNvSpPr/>
          <p:nvPr/>
        </p:nvSpPr>
        <p:spPr>
          <a:xfrm>
            <a:off x="533284" y="1495418"/>
            <a:ext cx="354584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xū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33284" y="1264608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主谓之间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51371" y="1150596"/>
            <a:ext cx="13979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润泽的样子</a:t>
            </a:r>
            <a:r>
              <a:rPr kumimoji="1" lang="en-US" altLang="zh-CN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,</a:t>
            </a: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若：形容词词尾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89897" y="2060668"/>
            <a:ext cx="14414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通“吁”，叹词</a:t>
            </a: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1887327" y="2832705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迷恋、沉溺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1445041" y="3748275"/>
            <a:ext cx="14414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通“脱”，解脱</a:t>
            </a:r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510649" y="3748275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主谓之间</a:t>
            </a: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1406077" y="2811780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男子</a:t>
            </a:r>
          </a:p>
        </p:txBody>
      </p:sp>
      <p:sp>
        <p:nvSpPr>
          <p:cNvPr id="14" name="Oval 4"/>
          <p:cNvSpPr/>
          <p:nvPr/>
        </p:nvSpPr>
        <p:spPr>
          <a:xfrm>
            <a:off x="768428" y="75459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Oval 4"/>
          <p:cNvSpPr/>
          <p:nvPr/>
        </p:nvSpPr>
        <p:spPr>
          <a:xfrm>
            <a:off x="2177566" y="740094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Oval 4"/>
          <p:cNvSpPr/>
          <p:nvPr/>
        </p:nvSpPr>
        <p:spPr>
          <a:xfrm>
            <a:off x="531752" y="1569684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Oval 4"/>
          <p:cNvSpPr/>
          <p:nvPr/>
        </p:nvSpPr>
        <p:spPr>
          <a:xfrm>
            <a:off x="746912" y="3240334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Oval 4"/>
          <p:cNvSpPr/>
          <p:nvPr/>
        </p:nvSpPr>
        <p:spPr>
          <a:xfrm>
            <a:off x="2110415" y="3240334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Oval 4"/>
          <p:cNvSpPr/>
          <p:nvPr/>
        </p:nvSpPr>
        <p:spPr>
          <a:xfrm>
            <a:off x="2045710" y="2406978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Oval 4"/>
          <p:cNvSpPr/>
          <p:nvPr/>
        </p:nvSpPr>
        <p:spPr>
          <a:xfrm>
            <a:off x="2444266" y="2414049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Rectangle 19"/>
          <p:cNvSpPr/>
          <p:nvPr/>
        </p:nvSpPr>
        <p:spPr>
          <a:xfrm>
            <a:off x="3168761" y="789597"/>
            <a:ext cx="2145518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当桑叶还未落下，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它新鲜润泽如华。</a:t>
            </a:r>
          </a:p>
        </p:txBody>
      </p:sp>
      <p:sp>
        <p:nvSpPr>
          <p:cNvPr id="23" name="Rectangle 20"/>
          <p:cNvSpPr/>
          <p:nvPr/>
        </p:nvSpPr>
        <p:spPr>
          <a:xfrm>
            <a:off x="3164685" y="1600637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我说那斑鸠鸟呀，</a:t>
            </a:r>
            <a:endParaRPr lang="en-US" altLang="zh-CN" sz="180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可口桑葚别吃啦。</a:t>
            </a:r>
          </a:p>
        </p:txBody>
      </p:sp>
      <p:sp>
        <p:nvSpPr>
          <p:cNvPr id="24" name="Rectangle 21"/>
          <p:cNvSpPr/>
          <p:nvPr/>
        </p:nvSpPr>
        <p:spPr>
          <a:xfrm>
            <a:off x="3168760" y="2446888"/>
            <a:ext cx="2145518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我</a:t>
            </a:r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说痴情</a:t>
            </a:r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女孩呀，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渣男虽</a:t>
            </a:r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帅别处</a:t>
            </a:r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啦。</a:t>
            </a:r>
          </a:p>
        </p:txBody>
      </p:sp>
      <p:sp>
        <p:nvSpPr>
          <p:cNvPr id="25" name="Rectangle 22"/>
          <p:cNvSpPr/>
          <p:nvPr/>
        </p:nvSpPr>
        <p:spPr>
          <a:xfrm>
            <a:off x="3164685" y="3267014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有种渣男似黄鹤，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皮包一拎就跑啦。</a:t>
            </a:r>
          </a:p>
        </p:txBody>
      </p:sp>
      <p:sp>
        <p:nvSpPr>
          <p:cNvPr id="26" name="Rectangle 23"/>
          <p:cNvSpPr/>
          <p:nvPr/>
        </p:nvSpPr>
        <p:spPr>
          <a:xfrm>
            <a:off x="3164685" y="4107980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痴情女孩你傻呀，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深陷其中难自拔。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Oval 4"/>
          <p:cNvSpPr/>
          <p:nvPr/>
        </p:nvSpPr>
        <p:spPr>
          <a:xfrm>
            <a:off x="1676245" y="1569684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994637" y="2060668"/>
            <a:ext cx="723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smtClean="0">
                <a:latin typeface="华文楷体" pitchFamily="2" charset="-122"/>
                <a:ea typeface="华文楷体" pitchFamily="2" charset="-122"/>
              </a:rPr>
              <a:t>“勿”</a:t>
            </a:r>
            <a:endParaRPr kumimoji="1" lang="zh-CN" altLang="en-US" sz="1400" b="1" i="0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Oval 4"/>
          <p:cNvSpPr/>
          <p:nvPr/>
        </p:nvSpPr>
        <p:spPr>
          <a:xfrm>
            <a:off x="1676245" y="2411831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887867" y="2832705"/>
            <a:ext cx="5571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smtClean="0">
                <a:latin typeface="华文楷体" pitchFamily="2" charset="-122"/>
                <a:ea typeface="华文楷体" pitchFamily="2" charset="-122"/>
              </a:rPr>
              <a:t>“勿”</a:t>
            </a:r>
            <a:endParaRPr kumimoji="1" lang="zh-CN" altLang="en-US" sz="1400" b="1" i="0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0316" y="2455678"/>
            <a:ext cx="27219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以“其叶沃若”喻女子青春美丽，也指两人恋爱时情意浓密；以“鸠”“无食桑葚”喻女子不要与男子过分迷恋爱情。</a:t>
            </a:r>
          </a:p>
        </p:txBody>
      </p:sp>
      <p:sp>
        <p:nvSpPr>
          <p:cNvPr id="17" name="矩形 16"/>
          <p:cNvSpPr/>
          <p:nvPr/>
        </p:nvSpPr>
        <p:spPr>
          <a:xfrm>
            <a:off x="5720316" y="830643"/>
            <a:ext cx="27219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由桑树起兴，引出写男女爱情  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比兴手法的运用，激发了读者的联想，增强了意蕴，产生了形象鲜明、诗意盎然的艺术效果。</a:t>
            </a:r>
          </a:p>
        </p:txBody>
      </p:sp>
    </p:spTree>
    <p:extLst>
      <p:ext uri="{BB962C8B-B14F-4D97-AF65-F5344CB8AC3E}">
        <p14:creationId xmlns:p14="http://schemas.microsoft.com/office/powerpoint/2010/main" val="36909092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4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Rectangle 2"/>
          <p:cNvSpPr/>
          <p:nvPr/>
        </p:nvSpPr>
        <p:spPr>
          <a:xfrm>
            <a:off x="532408" y="736831"/>
            <a:ext cx="2662519" cy="38318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桑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落矣，</a:t>
            </a:r>
            <a:r>
              <a:rPr lang="zh-CN" altLang="en-US" sz="1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黄而陨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徂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尔，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三岁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贫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淇水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汤汤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车帷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裳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爽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，士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贰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其行。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士也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罔极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二三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其德。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4" name="Oval 4"/>
          <p:cNvSpPr/>
          <p:nvPr/>
        </p:nvSpPr>
        <p:spPr>
          <a:xfrm>
            <a:off x="768428" y="75459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Oval 4"/>
          <p:cNvSpPr/>
          <p:nvPr/>
        </p:nvSpPr>
        <p:spPr>
          <a:xfrm>
            <a:off x="2444266" y="740094"/>
            <a:ext cx="373416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Oval 4"/>
          <p:cNvSpPr/>
          <p:nvPr/>
        </p:nvSpPr>
        <p:spPr>
          <a:xfrm>
            <a:off x="1874298" y="75459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92795" y="1308581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坠落，掉下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81999" y="2135428"/>
            <a:ext cx="3642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往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854807" y="1934750"/>
            <a:ext cx="14488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古今异义，多年</a:t>
            </a: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459510" y="2897056"/>
            <a:ext cx="15417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水势很大的样子</a:t>
            </a: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1818549" y="2916516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浸湿</a:t>
            </a: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1377137" y="3716357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差错</a:t>
            </a: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1852981" y="3712047"/>
            <a:ext cx="11433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过失，偏差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598245" y="4459016"/>
            <a:ext cx="3642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无</a:t>
            </a:r>
          </a:p>
        </p:txBody>
      </p:sp>
      <p:sp>
        <p:nvSpPr>
          <p:cNvPr id="15" name="Rectangle 27"/>
          <p:cNvSpPr>
            <a:spLocks noChangeArrowheads="1"/>
          </p:cNvSpPr>
          <p:nvPr/>
        </p:nvSpPr>
        <p:spPr bwMode="auto">
          <a:xfrm>
            <a:off x="954818" y="4441052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准则</a:t>
            </a:r>
          </a:p>
        </p:txBody>
      </p:sp>
      <p:sp>
        <p:nvSpPr>
          <p:cNvPr id="16" name="Rectangle 29"/>
          <p:cNvSpPr>
            <a:spLocks noChangeArrowheads="1"/>
          </p:cNvSpPr>
          <p:nvPr/>
        </p:nvSpPr>
        <p:spPr bwMode="auto">
          <a:xfrm>
            <a:off x="1551723" y="4451686"/>
            <a:ext cx="16129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数作动，三心二意</a:t>
            </a:r>
          </a:p>
        </p:txBody>
      </p:sp>
      <p:sp>
        <p:nvSpPr>
          <p:cNvPr id="17" name="Rectangle 32"/>
          <p:cNvSpPr>
            <a:spLocks noChangeArrowheads="1"/>
          </p:cNvSpPr>
          <p:nvPr/>
        </p:nvSpPr>
        <p:spPr bwMode="auto">
          <a:xfrm>
            <a:off x="546937" y="1308581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主谓之间</a:t>
            </a:r>
          </a:p>
        </p:txBody>
      </p:sp>
      <p:sp>
        <p:nvSpPr>
          <p:cNvPr id="18" name="Rectangle 36"/>
          <p:cNvSpPr>
            <a:spLocks noChangeArrowheads="1"/>
          </p:cNvSpPr>
          <p:nvPr/>
        </p:nvSpPr>
        <p:spPr bwMode="auto">
          <a:xfrm>
            <a:off x="1345311" y="2132406"/>
            <a:ext cx="18869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形作名，贫苦的生活</a:t>
            </a:r>
          </a:p>
        </p:txBody>
      </p:sp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490605" y="3717227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加强语气</a:t>
            </a:r>
          </a:p>
        </p:txBody>
      </p:sp>
      <p:sp>
        <p:nvSpPr>
          <p:cNvPr id="20" name="Rectangle 42"/>
          <p:cNvSpPr>
            <a:spLocks noChangeArrowheads="1"/>
          </p:cNvSpPr>
          <p:nvPr/>
        </p:nvSpPr>
        <p:spPr bwMode="auto">
          <a:xfrm>
            <a:off x="1141924" y="1117518"/>
            <a:ext cx="13023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名作动，变黄</a:t>
            </a:r>
          </a:p>
        </p:txBody>
      </p:sp>
      <p:sp>
        <p:nvSpPr>
          <p:cNvPr id="21" name="Rectangle 6"/>
          <p:cNvSpPr/>
          <p:nvPr/>
        </p:nvSpPr>
        <p:spPr>
          <a:xfrm>
            <a:off x="998343" y="1491538"/>
            <a:ext cx="348172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cú</a:t>
            </a:r>
          </a:p>
        </p:txBody>
      </p:sp>
      <p:sp>
        <p:nvSpPr>
          <p:cNvPr id="22" name="Rectangle 13"/>
          <p:cNvSpPr/>
          <p:nvPr/>
        </p:nvSpPr>
        <p:spPr>
          <a:xfrm>
            <a:off x="949065" y="2291599"/>
            <a:ext cx="667622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shāng</a:t>
            </a:r>
          </a:p>
        </p:txBody>
      </p:sp>
      <p:sp>
        <p:nvSpPr>
          <p:cNvPr id="23" name="Rectangle 16"/>
          <p:cNvSpPr/>
          <p:nvPr/>
        </p:nvSpPr>
        <p:spPr>
          <a:xfrm>
            <a:off x="1616687" y="2305950"/>
            <a:ext cx="431528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jiān</a:t>
            </a:r>
          </a:p>
        </p:txBody>
      </p:sp>
      <p:sp>
        <p:nvSpPr>
          <p:cNvPr id="24" name="Rectangle 38"/>
          <p:cNvSpPr/>
          <p:nvPr/>
        </p:nvSpPr>
        <p:spPr>
          <a:xfrm>
            <a:off x="2222647" y="2305950"/>
            <a:ext cx="595035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cháng</a:t>
            </a:r>
          </a:p>
        </p:txBody>
      </p:sp>
      <p:sp>
        <p:nvSpPr>
          <p:cNvPr id="25" name="Oval 4"/>
          <p:cNvSpPr/>
          <p:nvPr/>
        </p:nvSpPr>
        <p:spPr>
          <a:xfrm>
            <a:off x="994346" y="1554999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" name="Oval 4"/>
          <p:cNvSpPr/>
          <p:nvPr/>
        </p:nvSpPr>
        <p:spPr>
          <a:xfrm>
            <a:off x="1704214" y="1604192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" name="Oval 4"/>
          <p:cNvSpPr/>
          <p:nvPr/>
        </p:nvSpPr>
        <p:spPr>
          <a:xfrm>
            <a:off x="2342573" y="1554999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Oval 4"/>
          <p:cNvSpPr/>
          <p:nvPr/>
        </p:nvSpPr>
        <p:spPr>
          <a:xfrm>
            <a:off x="1026460" y="2408424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" name="Oval 4"/>
          <p:cNvSpPr/>
          <p:nvPr/>
        </p:nvSpPr>
        <p:spPr>
          <a:xfrm>
            <a:off x="1675577" y="2386587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" name="Oval 4"/>
          <p:cNvSpPr/>
          <p:nvPr/>
        </p:nvSpPr>
        <p:spPr>
          <a:xfrm>
            <a:off x="2342573" y="2386587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2362288" y="2916516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>
                <a:latin typeface="华文楷体" pitchFamily="2" charset="-122"/>
                <a:ea typeface="华文楷体" pitchFamily="2" charset="-122"/>
              </a:rPr>
              <a:t>帷幔</a:t>
            </a:r>
            <a:endParaRPr kumimoji="1" lang="zh-CN" altLang="en-US" sz="1400" b="1" i="0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Oval 4"/>
          <p:cNvSpPr/>
          <p:nvPr/>
        </p:nvSpPr>
        <p:spPr>
          <a:xfrm>
            <a:off x="768428" y="3227725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" name="Oval 4"/>
          <p:cNvSpPr/>
          <p:nvPr/>
        </p:nvSpPr>
        <p:spPr>
          <a:xfrm>
            <a:off x="1263296" y="322429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" name="Rectangle 38"/>
          <p:cNvSpPr/>
          <p:nvPr/>
        </p:nvSpPr>
        <p:spPr>
          <a:xfrm>
            <a:off x="1912453" y="3125346"/>
            <a:ext cx="312906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 err="1" smtClean="0">
                <a:latin typeface="华文楷体" pitchFamily="2" charset="-122"/>
                <a:ea typeface="华文楷体" pitchFamily="2" charset="-122"/>
              </a:rPr>
              <a:t>tè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Oval 4"/>
          <p:cNvSpPr/>
          <p:nvPr/>
        </p:nvSpPr>
        <p:spPr>
          <a:xfrm>
            <a:off x="952306" y="4027467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Oval 4"/>
          <p:cNvSpPr/>
          <p:nvPr/>
        </p:nvSpPr>
        <p:spPr>
          <a:xfrm>
            <a:off x="1263296" y="4040844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" name="Oval 4"/>
          <p:cNvSpPr/>
          <p:nvPr/>
        </p:nvSpPr>
        <p:spPr>
          <a:xfrm>
            <a:off x="1704214" y="4042601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" name="Oval 4"/>
          <p:cNvSpPr/>
          <p:nvPr/>
        </p:nvSpPr>
        <p:spPr>
          <a:xfrm>
            <a:off x="1920876" y="322429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" name="Rectangle 19"/>
          <p:cNvSpPr/>
          <p:nvPr/>
        </p:nvSpPr>
        <p:spPr>
          <a:xfrm>
            <a:off x="3168761" y="789597"/>
            <a:ext cx="2145518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桑树叶纷纷落下，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因为它已经黄啦。</a:t>
            </a:r>
          </a:p>
        </p:txBody>
      </p:sp>
      <p:sp>
        <p:nvSpPr>
          <p:cNvPr id="40" name="Rectangle 20"/>
          <p:cNvSpPr/>
          <p:nvPr/>
        </p:nvSpPr>
        <p:spPr>
          <a:xfrm>
            <a:off x="3164685" y="1600637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自从我嫁到你家，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那么多年没钱花。</a:t>
            </a:r>
          </a:p>
        </p:txBody>
      </p:sp>
      <p:sp>
        <p:nvSpPr>
          <p:cNvPr id="41" name="Rectangle 21"/>
          <p:cNvSpPr/>
          <p:nvPr/>
        </p:nvSpPr>
        <p:spPr>
          <a:xfrm>
            <a:off x="3168760" y="2446888"/>
            <a:ext cx="2145518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淇水浪花一朵朵，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打</a:t>
            </a:r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湿我的车</a:t>
            </a:r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帷布。</a:t>
            </a:r>
          </a:p>
        </p:txBody>
      </p:sp>
      <p:sp>
        <p:nvSpPr>
          <p:cNvPr id="42" name="Rectangle 22"/>
          <p:cNvSpPr/>
          <p:nvPr/>
        </p:nvSpPr>
        <p:spPr>
          <a:xfrm>
            <a:off x="3164685" y="3267014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好女从来没差错，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渣男身上毛病多。</a:t>
            </a:r>
          </a:p>
        </p:txBody>
      </p:sp>
      <p:sp>
        <p:nvSpPr>
          <p:cNvPr id="43" name="Rectangle 23"/>
          <p:cNvSpPr/>
          <p:nvPr/>
        </p:nvSpPr>
        <p:spPr>
          <a:xfrm>
            <a:off x="3164685" y="4107980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渣男满嘴跑火车，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说话做事不靠</a:t>
            </a:r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谱。</a:t>
            </a:r>
            <a:endParaRPr lang="zh-CN" altLang="en-US" sz="1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Oval 4"/>
          <p:cNvSpPr/>
          <p:nvPr/>
        </p:nvSpPr>
        <p:spPr>
          <a:xfrm>
            <a:off x="2163523" y="740094"/>
            <a:ext cx="373416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" name="Rectangle 29"/>
          <p:cNvSpPr>
            <a:spLocks noChangeArrowheads="1"/>
          </p:cNvSpPr>
          <p:nvPr/>
        </p:nvSpPr>
        <p:spPr bwMode="auto">
          <a:xfrm>
            <a:off x="1551723" y="4730971"/>
            <a:ext cx="98521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主谓倒装</a:t>
            </a:r>
          </a:p>
        </p:txBody>
      </p:sp>
      <p:sp>
        <p:nvSpPr>
          <p:cNvPr id="48" name="Text Box 15"/>
          <p:cNvSpPr txBox="1"/>
          <p:nvPr/>
        </p:nvSpPr>
        <p:spPr>
          <a:xfrm>
            <a:off x="5720315" y="2400535"/>
            <a:ext cx="2721935" cy="10618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以“淇水”起兴，写出婚后的不幸，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并点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出婚姻不幸的根本原因和女子的清白。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720316" y="830643"/>
            <a:ext cx="27219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以“其黄而陨”喻女子年老色衰，也指氓变心感情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枯竭。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1992795" y="408565"/>
            <a:ext cx="12618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连词，表承接</a:t>
            </a:r>
          </a:p>
        </p:txBody>
      </p:sp>
    </p:spTree>
    <p:extLst>
      <p:ext uri="{BB962C8B-B14F-4D97-AF65-F5344CB8AC3E}">
        <p14:creationId xmlns:p14="http://schemas.microsoft.com/office/powerpoint/2010/main" val="23591961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 nodeType="clickPar">
                      <p:stCondLst>
                        <p:cond delay="indefinite"/>
                      </p:stCondLst>
                      <p:childTnLst>
                        <p:par>
                          <p:cTn id="1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 nodeType="clickPar">
                      <p:stCondLst>
                        <p:cond delay="indefinite"/>
                      </p:stCondLst>
                      <p:childTnLst>
                        <p:par>
                          <p:cTn id="1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5" grpId="0"/>
      <p:bldP spid="46" grpId="0"/>
      <p:bldP spid="48" grpId="0"/>
      <p:bldP spid="49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第五节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529024" y="747341"/>
            <a:ext cx="2708162" cy="38318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三岁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妇，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靡室</a:t>
            </a:r>
            <a:r>
              <a:rPr lang="zh-CN" altLang="en-US" sz="1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劳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矣。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夙兴夜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寐，靡有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矣。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言既遂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矣，至于暴矣。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兄弟不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咥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其笑矣。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思之，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躬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悼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矣。 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74836" y="649763"/>
            <a:ext cx="4219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1" i="0" u="none" strike="noStrike" kern="1200" cap="none" spc="0" normalizeH="0" baseline="0" noProof="0" err="1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wéi</a:t>
            </a:r>
            <a:endParaRPr kumimoji="1" lang="zh-CN" altLang="en-US" sz="1400" b="1" i="0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 flipH="1">
            <a:off x="1736576" y="3120743"/>
            <a:ext cx="3547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1" i="0" u="none" strike="noStrike" kern="1200" cap="none" spc="0" normalizeH="0" baseline="0" noProof="0" err="1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xì</a:t>
            </a:r>
            <a:endParaRPr kumimoji="1" lang="zh-CN" altLang="en-US" sz="1400" b="1" i="0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Rectangle 36"/>
          <p:cNvSpPr/>
          <p:nvPr/>
        </p:nvSpPr>
        <p:spPr>
          <a:xfrm>
            <a:off x="1707032" y="667022"/>
            <a:ext cx="413815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mǐ</a:t>
            </a:r>
          </a:p>
        </p:txBody>
      </p:sp>
      <p:sp>
        <p:nvSpPr>
          <p:cNvPr id="10" name="Oval 4"/>
          <p:cNvSpPr/>
          <p:nvPr/>
        </p:nvSpPr>
        <p:spPr>
          <a:xfrm>
            <a:off x="999648" y="75459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919173" y="1287066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作为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1517311" y="1287065"/>
            <a:ext cx="6361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没有</a:t>
            </a:r>
          </a:p>
        </p:txBody>
      </p:sp>
      <p:sp>
        <p:nvSpPr>
          <p:cNvPr id="14" name="Rectangle 9"/>
          <p:cNvSpPr/>
          <p:nvPr/>
        </p:nvSpPr>
        <p:spPr>
          <a:xfrm>
            <a:off x="532536" y="1942340"/>
            <a:ext cx="543739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早起</a:t>
            </a: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745368" y="1952973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一日，一天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1191042" y="2935324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已经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676984" y="2935324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顺心、满足</a:t>
            </a: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1118807" y="3729594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了解</a:t>
            </a:r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1674529" y="3729594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笑的样子</a:t>
            </a: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1643972" y="4579705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自身</a:t>
            </a:r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2104915" y="4579705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伤心</a:t>
            </a:r>
          </a:p>
        </p:txBody>
      </p:sp>
      <p:sp>
        <p:nvSpPr>
          <p:cNvPr id="22" name="Rectangle 29"/>
          <p:cNvSpPr/>
          <p:nvPr/>
        </p:nvSpPr>
        <p:spPr>
          <a:xfrm>
            <a:off x="1974869" y="1287066"/>
            <a:ext cx="596412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家务</a:t>
            </a:r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Rectangle 32"/>
          <p:cNvSpPr>
            <a:spLocks noChangeArrowheads="1"/>
          </p:cNvSpPr>
          <p:nvPr/>
        </p:nvSpPr>
        <p:spPr bwMode="auto">
          <a:xfrm>
            <a:off x="420124" y="2871526"/>
            <a:ext cx="7656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语助词，无义</a:t>
            </a:r>
          </a:p>
        </p:txBody>
      </p:sp>
      <p:sp>
        <p:nvSpPr>
          <p:cNvPr id="24" name="Rectangle 34"/>
          <p:cNvSpPr>
            <a:spLocks noChangeArrowheads="1"/>
          </p:cNvSpPr>
          <p:nvPr/>
        </p:nvSpPr>
        <p:spPr bwMode="auto">
          <a:xfrm>
            <a:off x="408101" y="4579159"/>
            <a:ext cx="12618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语助词，无义</a:t>
            </a:r>
          </a:p>
        </p:txBody>
      </p:sp>
      <p:sp>
        <p:nvSpPr>
          <p:cNvPr id="25" name="Oval 4"/>
          <p:cNvSpPr/>
          <p:nvPr/>
        </p:nvSpPr>
        <p:spPr>
          <a:xfrm>
            <a:off x="1643972" y="75459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" name="Oval 4"/>
          <p:cNvSpPr/>
          <p:nvPr/>
        </p:nvSpPr>
        <p:spPr>
          <a:xfrm>
            <a:off x="2026763" y="75459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" name="Oval 4"/>
          <p:cNvSpPr/>
          <p:nvPr/>
        </p:nvSpPr>
        <p:spPr>
          <a:xfrm>
            <a:off x="575068" y="1592690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Oval 4"/>
          <p:cNvSpPr/>
          <p:nvPr/>
        </p:nvSpPr>
        <p:spPr>
          <a:xfrm>
            <a:off x="2163393" y="1581395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" name="Oval 4"/>
          <p:cNvSpPr/>
          <p:nvPr/>
        </p:nvSpPr>
        <p:spPr>
          <a:xfrm>
            <a:off x="460773" y="2390481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" name="Oval 4"/>
          <p:cNvSpPr/>
          <p:nvPr/>
        </p:nvSpPr>
        <p:spPr>
          <a:xfrm>
            <a:off x="736016" y="2390481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" name="Oval 4"/>
          <p:cNvSpPr/>
          <p:nvPr/>
        </p:nvSpPr>
        <p:spPr>
          <a:xfrm>
            <a:off x="1060266" y="2390481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" name="Oval 4"/>
          <p:cNvSpPr/>
          <p:nvPr/>
        </p:nvSpPr>
        <p:spPr>
          <a:xfrm>
            <a:off x="1228426" y="321067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" name="Oval 4"/>
          <p:cNvSpPr/>
          <p:nvPr/>
        </p:nvSpPr>
        <p:spPr>
          <a:xfrm>
            <a:off x="1711649" y="321067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" name="Oval 4"/>
          <p:cNvSpPr/>
          <p:nvPr/>
        </p:nvSpPr>
        <p:spPr>
          <a:xfrm>
            <a:off x="767546" y="4058391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" name="Oval 4"/>
          <p:cNvSpPr/>
          <p:nvPr/>
        </p:nvSpPr>
        <p:spPr>
          <a:xfrm>
            <a:off x="1699860" y="4058391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Oval 4"/>
          <p:cNvSpPr/>
          <p:nvPr/>
        </p:nvSpPr>
        <p:spPr>
          <a:xfrm>
            <a:off x="2162200" y="4058391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" name="Rectangle 19"/>
          <p:cNvSpPr/>
          <p:nvPr/>
        </p:nvSpPr>
        <p:spPr>
          <a:xfrm>
            <a:off x="3168761" y="789597"/>
            <a:ext cx="2145518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做你老婆好多年，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劳苦家务扛在肩。</a:t>
            </a:r>
          </a:p>
        </p:txBody>
      </p:sp>
      <p:sp>
        <p:nvSpPr>
          <p:cNvPr id="38" name="Rectangle 20"/>
          <p:cNvSpPr/>
          <p:nvPr/>
        </p:nvSpPr>
        <p:spPr>
          <a:xfrm>
            <a:off x="3164685" y="1600637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早起晚睡无怨言，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操心劳神每一天。</a:t>
            </a:r>
          </a:p>
        </p:txBody>
      </p:sp>
      <p:sp>
        <p:nvSpPr>
          <p:cNvPr id="39" name="Rectangle 21"/>
          <p:cNvSpPr/>
          <p:nvPr/>
        </p:nvSpPr>
        <p:spPr>
          <a:xfrm>
            <a:off x="3168760" y="2446888"/>
            <a:ext cx="2145518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这样媳妇哪里找，</a:t>
            </a:r>
            <a:endParaRPr lang="zh-CN" altLang="en-US" sz="180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竟然对我施家暴。</a:t>
            </a:r>
          </a:p>
        </p:txBody>
      </p:sp>
      <p:sp>
        <p:nvSpPr>
          <p:cNvPr id="40" name="Rectangle 22"/>
          <p:cNvSpPr/>
          <p:nvPr/>
        </p:nvSpPr>
        <p:spPr>
          <a:xfrm>
            <a:off x="3164685" y="3267014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兄弟不知啥情况，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笑得我心好凉凉。</a:t>
            </a:r>
          </a:p>
        </p:txBody>
      </p:sp>
      <p:sp>
        <p:nvSpPr>
          <p:cNvPr id="41" name="Rectangle 23"/>
          <p:cNvSpPr/>
          <p:nvPr/>
        </p:nvSpPr>
        <p:spPr>
          <a:xfrm>
            <a:off x="3164685" y="4107980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静下心来想一想，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独自悲伤到天亮。</a:t>
            </a:r>
          </a:p>
        </p:txBody>
      </p:sp>
      <p:sp>
        <p:nvSpPr>
          <p:cNvPr id="42" name="Rectangle 9"/>
          <p:cNvSpPr/>
          <p:nvPr/>
        </p:nvSpPr>
        <p:spPr>
          <a:xfrm>
            <a:off x="638866" y="2123100"/>
            <a:ext cx="1441420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夙、夜：名作状</a:t>
            </a:r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23050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Rectangle 2"/>
          <p:cNvSpPr/>
          <p:nvPr/>
        </p:nvSpPr>
        <p:spPr>
          <a:xfrm>
            <a:off x="528239" y="745526"/>
            <a:ext cx="2666906" cy="38318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尔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偕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老，老使我怨。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淇则有岸，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隰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则有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泮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总角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宴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，言笑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晏晏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信誓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旦旦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，不思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其反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不思，亦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已焉哉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第六节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431326" y="1226288"/>
            <a:ext cx="723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与，同</a:t>
            </a:r>
          </a:p>
        </p:txBody>
      </p:sp>
      <p:sp>
        <p:nvSpPr>
          <p:cNvPr id="13" name="Rectangle 7"/>
          <p:cNvSpPr/>
          <p:nvPr/>
        </p:nvSpPr>
        <p:spPr>
          <a:xfrm>
            <a:off x="1723098" y="1453240"/>
            <a:ext cx="308098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xí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19815" y="1987718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低湿的地方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1781143" y="2001571"/>
            <a:ext cx="14414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通“畔”，边岸</a:t>
            </a: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1451228" y="2731176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欢乐</a:t>
            </a: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1634472" y="2906343"/>
            <a:ext cx="14414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欢乐和悦的样子</a:t>
            </a: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498171" y="3698593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通“怛”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2020686" y="3740819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违背、违反</a:t>
            </a: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342354" y="4577344"/>
            <a:ext cx="12618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这，指代誓言</a:t>
            </a: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1646672" y="4444475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停止</a:t>
            </a:r>
          </a:p>
        </p:txBody>
      </p:sp>
      <p:sp>
        <p:nvSpPr>
          <p:cNvPr id="24" name="Rectangle 27"/>
          <p:cNvSpPr>
            <a:spLocks noChangeArrowheads="1"/>
          </p:cNvSpPr>
          <p:nvPr/>
        </p:nvSpPr>
        <p:spPr bwMode="auto">
          <a:xfrm>
            <a:off x="2200222" y="4595242"/>
            <a:ext cx="723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语气词</a:t>
            </a:r>
          </a:p>
        </p:txBody>
      </p:sp>
      <p:sp>
        <p:nvSpPr>
          <p:cNvPr id="25" name="Rectangle 30"/>
          <p:cNvSpPr>
            <a:spLocks noChangeArrowheads="1"/>
          </p:cNvSpPr>
          <p:nvPr/>
        </p:nvSpPr>
        <p:spPr bwMode="auto">
          <a:xfrm>
            <a:off x="1154601" y="1226287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共同</a:t>
            </a:r>
          </a:p>
        </p:txBody>
      </p:sp>
      <p:sp>
        <p:nvSpPr>
          <p:cNvPr id="26" name="Rectangle 33"/>
          <p:cNvSpPr>
            <a:spLocks noChangeArrowheads="1"/>
          </p:cNvSpPr>
          <p:nvPr/>
        </p:nvSpPr>
        <p:spPr bwMode="auto">
          <a:xfrm>
            <a:off x="273367" y="2893515"/>
            <a:ext cx="13308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指代少年时代</a:t>
            </a:r>
          </a:p>
        </p:txBody>
      </p:sp>
      <p:sp>
        <p:nvSpPr>
          <p:cNvPr id="27" name="Oval 4"/>
          <p:cNvSpPr/>
          <p:nvPr/>
        </p:nvSpPr>
        <p:spPr>
          <a:xfrm>
            <a:off x="505678" y="75459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" name="Oval 4"/>
          <p:cNvSpPr/>
          <p:nvPr/>
        </p:nvSpPr>
        <p:spPr>
          <a:xfrm>
            <a:off x="1020684" y="75459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" name="Oval 4"/>
          <p:cNvSpPr/>
          <p:nvPr/>
        </p:nvSpPr>
        <p:spPr>
          <a:xfrm>
            <a:off x="1693324" y="1586509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" name="Oval 4"/>
          <p:cNvSpPr/>
          <p:nvPr/>
        </p:nvSpPr>
        <p:spPr>
          <a:xfrm>
            <a:off x="2384160" y="1586509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" name="Oval 4"/>
          <p:cNvSpPr/>
          <p:nvPr/>
        </p:nvSpPr>
        <p:spPr>
          <a:xfrm>
            <a:off x="537689" y="2396433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" name="Oval 4"/>
          <p:cNvSpPr/>
          <p:nvPr/>
        </p:nvSpPr>
        <p:spPr>
          <a:xfrm>
            <a:off x="1230884" y="239643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" name="Oval 4"/>
          <p:cNvSpPr/>
          <p:nvPr/>
        </p:nvSpPr>
        <p:spPr>
          <a:xfrm>
            <a:off x="2191511" y="2396433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" name="Oval 4"/>
          <p:cNvSpPr/>
          <p:nvPr/>
        </p:nvSpPr>
        <p:spPr>
          <a:xfrm>
            <a:off x="1075681" y="3211802"/>
            <a:ext cx="537993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" name="Oval 4"/>
          <p:cNvSpPr/>
          <p:nvPr/>
        </p:nvSpPr>
        <p:spPr>
          <a:xfrm>
            <a:off x="2479857" y="3211802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" name="Oval 4"/>
          <p:cNvSpPr/>
          <p:nvPr/>
        </p:nvSpPr>
        <p:spPr>
          <a:xfrm>
            <a:off x="768428" y="4049020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" name="Oval 4"/>
          <p:cNvSpPr/>
          <p:nvPr/>
        </p:nvSpPr>
        <p:spPr>
          <a:xfrm>
            <a:off x="1850974" y="4049020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" name="Oval 4"/>
          <p:cNvSpPr/>
          <p:nvPr/>
        </p:nvSpPr>
        <p:spPr>
          <a:xfrm>
            <a:off x="2212531" y="4059530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" name="Rectangle 19"/>
          <p:cNvSpPr/>
          <p:nvPr/>
        </p:nvSpPr>
        <p:spPr>
          <a:xfrm>
            <a:off x="3168761" y="789597"/>
            <a:ext cx="2145518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本想和你共白头，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总有怨恨冲脑后。</a:t>
            </a:r>
          </a:p>
        </p:txBody>
      </p:sp>
      <p:sp>
        <p:nvSpPr>
          <p:cNvPr id="46" name="Rectangle 20"/>
          <p:cNvSpPr/>
          <p:nvPr/>
        </p:nvSpPr>
        <p:spPr>
          <a:xfrm>
            <a:off x="3164685" y="1600637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淇水再宽也有岸，</a:t>
            </a:r>
          </a:p>
          <a:p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湿地再</a:t>
            </a:r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大也有畔。</a:t>
            </a:r>
          </a:p>
        </p:txBody>
      </p:sp>
      <p:sp>
        <p:nvSpPr>
          <p:cNvPr id="47" name="Rectangle 21"/>
          <p:cNvSpPr/>
          <p:nvPr/>
        </p:nvSpPr>
        <p:spPr>
          <a:xfrm>
            <a:off x="3168760" y="2446888"/>
            <a:ext cx="2145518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回想当年有多欢，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有说有笑没个完。</a:t>
            </a:r>
          </a:p>
        </p:txBody>
      </p:sp>
      <p:sp>
        <p:nvSpPr>
          <p:cNvPr id="48" name="Rectangle 22"/>
          <p:cNvSpPr/>
          <p:nvPr/>
        </p:nvSpPr>
        <p:spPr>
          <a:xfrm>
            <a:off x="3164685" y="3267014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山盟海誓感动俺，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见异思迁一瞬间。</a:t>
            </a:r>
          </a:p>
        </p:txBody>
      </p:sp>
      <p:sp>
        <p:nvSpPr>
          <p:cNvPr id="49" name="Rectangle 23"/>
          <p:cNvSpPr/>
          <p:nvPr/>
        </p:nvSpPr>
        <p:spPr>
          <a:xfrm>
            <a:off x="3164685" y="4107980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货真价实一渣男，</a:t>
            </a:r>
          </a:p>
          <a:p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赶紧的给我滚蛋</a:t>
            </a:r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！</a:t>
            </a:r>
          </a:p>
        </p:txBody>
      </p:sp>
      <p:sp>
        <p:nvSpPr>
          <p:cNvPr id="50" name="Oval 4"/>
          <p:cNvSpPr/>
          <p:nvPr/>
        </p:nvSpPr>
        <p:spPr>
          <a:xfrm>
            <a:off x="2119062" y="3211802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" name="Rectangle 20"/>
          <p:cNvSpPr>
            <a:spLocks noChangeArrowheads="1"/>
          </p:cNvSpPr>
          <p:nvPr/>
        </p:nvSpPr>
        <p:spPr bwMode="auto">
          <a:xfrm>
            <a:off x="1659386" y="3740819"/>
            <a:ext cx="3642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>
                <a:latin typeface="华文楷体" pitchFamily="2" charset="-122"/>
                <a:ea typeface="华文楷体" pitchFamily="2" charset="-122"/>
              </a:rPr>
              <a:t>你</a:t>
            </a:r>
            <a:endParaRPr kumimoji="1" lang="zh-CN" altLang="en-US" sz="1400" b="1" i="0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720316" y="1543054"/>
            <a:ext cx="270067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“淇则有岸，隰则有泮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r>
              <a:rPr lang="zh-CN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男子反复无常，自己的不幸</a:t>
            </a:r>
            <a:r>
              <a:rPr lang="en-US" altLang="zh-CN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无边无涯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01446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内容占位符 22530"/>
          <p:cNvSpPr txBox="1">
            <a:spLocks noRot="1"/>
          </p:cNvSpPr>
          <p:nvPr/>
        </p:nvSpPr>
        <p:spPr>
          <a:xfrm>
            <a:off x="2308816" y="1021736"/>
            <a:ext cx="1755666" cy="3021311"/>
          </a:xfrm>
          <a:prstGeom prst="rect">
            <a:avLst/>
          </a:prstGeom>
        </p:spPr>
        <p:txBody>
          <a:bodyPr lIns="67628" tIns="35243" rIns="67628" bIns="35243">
            <a:scene3d>
              <a:camera prst="orthographicFront"/>
              <a:lightRig rig="threePt" dir="t"/>
            </a:scene3d>
          </a:bodyPr>
          <a:lstStyle>
            <a:lvl1pPr marL="171450" indent="-171450" algn="l" defTabSz="685800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  <a:defRPr/>
            </a:pPr>
            <a:r>
              <a:rPr lang="zh-CN" altLang="en-US" b="1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第一章：定情</a:t>
            </a:r>
          </a:p>
          <a:p>
            <a:pPr marL="0" indent="0">
              <a:lnSpc>
                <a:spcPct val="140000"/>
              </a:lnSpc>
              <a:buNone/>
              <a:defRPr/>
            </a:pPr>
            <a:r>
              <a:rPr lang="zh-CN" altLang="en-US" b="1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第二章：成婚</a:t>
            </a:r>
          </a:p>
          <a:p>
            <a:pPr marL="0" indent="0">
              <a:lnSpc>
                <a:spcPct val="140000"/>
              </a:lnSpc>
              <a:buNone/>
              <a:defRPr/>
            </a:pPr>
            <a:r>
              <a:rPr lang="zh-CN" altLang="en-US" b="1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第三章：劝诫</a:t>
            </a:r>
          </a:p>
          <a:p>
            <a:pPr marL="0" indent="0">
              <a:lnSpc>
                <a:spcPct val="140000"/>
              </a:lnSpc>
              <a:buNone/>
              <a:defRPr/>
            </a:pPr>
            <a:r>
              <a:rPr lang="zh-CN" altLang="en-US" b="1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第四章：控告</a:t>
            </a:r>
          </a:p>
          <a:p>
            <a:pPr marL="0" indent="0">
              <a:lnSpc>
                <a:spcPct val="140000"/>
              </a:lnSpc>
              <a:buNone/>
              <a:defRPr/>
            </a:pPr>
            <a:r>
              <a:rPr lang="zh-CN" altLang="en-US" b="1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第五章：补叙</a:t>
            </a:r>
          </a:p>
          <a:p>
            <a:pPr marL="0" indent="0">
              <a:lnSpc>
                <a:spcPct val="140000"/>
              </a:lnSpc>
              <a:buNone/>
              <a:defRPr/>
            </a:pPr>
            <a:r>
              <a:rPr lang="zh-CN" altLang="en-US" b="1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第六章：今昔</a:t>
            </a:r>
            <a:endParaRPr lang="zh-CN" altLang="en-US" b="1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62455" y="1209087"/>
            <a:ext cx="883824" cy="585080"/>
            <a:chOff x="3862455" y="1209087"/>
            <a:chExt cx="883824" cy="585080"/>
          </a:xfrm>
        </p:grpSpPr>
        <p:sp>
          <p:nvSpPr>
            <p:cNvPr id="4" name="右大括号 3"/>
            <p:cNvSpPr/>
            <p:nvPr/>
          </p:nvSpPr>
          <p:spPr>
            <a:xfrm>
              <a:off x="3862455" y="1209087"/>
              <a:ext cx="101013" cy="585080"/>
            </a:xfrm>
            <a:prstGeom prst="rightBrace">
              <a:avLst>
                <a:gd name="adj1" fmla="val 62245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22534"/>
            <p:cNvSpPr txBox="1">
              <a:spLocks noChangeArrowheads="1"/>
            </p:cNvSpPr>
            <p:nvPr/>
          </p:nvSpPr>
          <p:spPr bwMode="auto">
            <a:xfrm>
              <a:off x="4001169" y="1314603"/>
              <a:ext cx="74511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恋爱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46279" y="1164611"/>
            <a:ext cx="1672741" cy="674031"/>
            <a:chOff x="4746279" y="1164611"/>
            <a:chExt cx="1672741" cy="674031"/>
          </a:xfrm>
        </p:grpSpPr>
        <p:sp>
          <p:nvSpPr>
            <p:cNvPr id="9" name="直接连接符 8"/>
            <p:cNvSpPr>
              <a:spLocks noChangeShapeType="1"/>
            </p:cNvSpPr>
            <p:nvPr/>
          </p:nvSpPr>
          <p:spPr bwMode="auto">
            <a:xfrm>
              <a:off x="4746279" y="1499269"/>
              <a:ext cx="598487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22540"/>
            <p:cNvSpPr txBox="1">
              <a:spLocks noChangeArrowheads="1"/>
            </p:cNvSpPr>
            <p:nvPr/>
          </p:nvSpPr>
          <p:spPr bwMode="auto">
            <a:xfrm>
              <a:off x="5501445" y="1164611"/>
              <a:ext cx="917575" cy="674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热情</a:t>
              </a:r>
            </a:p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幸福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62455" y="2162691"/>
            <a:ext cx="756228" cy="585080"/>
            <a:chOff x="3862455" y="2162691"/>
            <a:chExt cx="756228" cy="585080"/>
          </a:xfrm>
        </p:grpSpPr>
        <p:sp>
          <p:nvSpPr>
            <p:cNvPr id="7" name="文本框 22535"/>
            <p:cNvSpPr txBox="1"/>
            <p:nvPr/>
          </p:nvSpPr>
          <p:spPr>
            <a:xfrm>
              <a:off x="3958968" y="2270565"/>
              <a:ext cx="65971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685800" eaLnBrk="1" fontAlgn="auto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zh-CN" altLang="en-US" sz="1800" b="1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婚变</a:t>
              </a:r>
            </a:p>
          </p:txBody>
        </p:sp>
        <p:sp>
          <p:nvSpPr>
            <p:cNvPr id="16" name="右大括号 15"/>
            <p:cNvSpPr/>
            <p:nvPr/>
          </p:nvSpPr>
          <p:spPr>
            <a:xfrm>
              <a:off x="3862455" y="2162691"/>
              <a:ext cx="101013" cy="585080"/>
            </a:xfrm>
            <a:prstGeom prst="rightBrace">
              <a:avLst>
                <a:gd name="adj1" fmla="val 62245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62455" y="3162731"/>
            <a:ext cx="734962" cy="585080"/>
            <a:chOff x="3862455" y="3162731"/>
            <a:chExt cx="734962" cy="585080"/>
          </a:xfrm>
        </p:grpSpPr>
        <p:sp>
          <p:nvSpPr>
            <p:cNvPr id="8" name="文本框 22536"/>
            <p:cNvSpPr txBox="1">
              <a:spLocks noChangeArrowheads="1"/>
            </p:cNvSpPr>
            <p:nvPr/>
          </p:nvSpPr>
          <p:spPr bwMode="auto">
            <a:xfrm>
              <a:off x="3950399" y="3270605"/>
              <a:ext cx="6470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决绝</a:t>
              </a:r>
            </a:p>
          </p:txBody>
        </p:sp>
        <p:sp>
          <p:nvSpPr>
            <p:cNvPr id="19" name="右大括号 18"/>
            <p:cNvSpPr/>
            <p:nvPr/>
          </p:nvSpPr>
          <p:spPr>
            <a:xfrm>
              <a:off x="3862455" y="3162731"/>
              <a:ext cx="101013" cy="585080"/>
            </a:xfrm>
            <a:prstGeom prst="rightBrace">
              <a:avLst>
                <a:gd name="adj1" fmla="val 62245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46279" y="2118215"/>
            <a:ext cx="1456121" cy="674031"/>
            <a:chOff x="4746279" y="2118215"/>
            <a:chExt cx="1456121" cy="674031"/>
          </a:xfrm>
        </p:grpSpPr>
        <p:sp>
          <p:nvSpPr>
            <p:cNvPr id="13" name="文本框 22541"/>
            <p:cNvSpPr txBox="1">
              <a:spLocks noChangeArrowheads="1"/>
            </p:cNvSpPr>
            <p:nvPr/>
          </p:nvSpPr>
          <p:spPr bwMode="auto">
            <a:xfrm>
              <a:off x="5501445" y="2118215"/>
              <a:ext cx="700955" cy="674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沉痛</a:t>
              </a:r>
            </a:p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怨恨</a:t>
              </a:r>
            </a:p>
          </p:txBody>
        </p:sp>
        <p:sp>
          <p:nvSpPr>
            <p:cNvPr id="20" name="直接连接符 19"/>
            <p:cNvSpPr>
              <a:spLocks noChangeShapeType="1"/>
            </p:cNvSpPr>
            <p:nvPr/>
          </p:nvSpPr>
          <p:spPr bwMode="auto">
            <a:xfrm>
              <a:off x="4746279" y="2455231"/>
              <a:ext cx="598487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46279" y="3118255"/>
            <a:ext cx="1407353" cy="674031"/>
            <a:chOff x="4746279" y="3118255"/>
            <a:chExt cx="1407353" cy="674031"/>
          </a:xfrm>
        </p:grpSpPr>
        <p:sp>
          <p:nvSpPr>
            <p:cNvPr id="14" name="文本框 22542"/>
            <p:cNvSpPr txBox="1">
              <a:spLocks noChangeArrowheads="1"/>
            </p:cNvSpPr>
            <p:nvPr/>
          </p:nvSpPr>
          <p:spPr bwMode="auto">
            <a:xfrm>
              <a:off x="5501445" y="3118255"/>
              <a:ext cx="652187" cy="674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清醒</a:t>
              </a:r>
            </a:p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刚强</a:t>
              </a:r>
            </a:p>
          </p:txBody>
        </p:sp>
        <p:sp>
          <p:nvSpPr>
            <p:cNvPr id="21" name="直接连接符 20"/>
            <p:cNvSpPr>
              <a:spLocks noChangeShapeType="1"/>
            </p:cNvSpPr>
            <p:nvPr/>
          </p:nvSpPr>
          <p:spPr bwMode="auto">
            <a:xfrm>
              <a:off x="4746279" y="3455271"/>
              <a:ext cx="598487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5"/>
          <p:cNvSpPr txBox="1"/>
          <p:nvPr/>
        </p:nvSpPr>
        <p:spPr>
          <a:xfrm>
            <a:off x="6295648" y="1316961"/>
            <a:ext cx="2093440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defTabSz="6858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氓、子、复关、尔</a:t>
            </a:r>
            <a:endParaRPr lang="zh-CN" altLang="en-US" sz="18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6689053" y="1978025"/>
            <a:ext cx="518159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1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士</a:t>
            </a:r>
          </a:p>
        </p:txBody>
      </p:sp>
      <p:sp>
        <p:nvSpPr>
          <p:cNvPr id="27" name="文本框 9"/>
          <p:cNvSpPr txBox="1"/>
          <p:nvPr/>
        </p:nvSpPr>
        <p:spPr>
          <a:xfrm>
            <a:off x="6689051" y="3309649"/>
            <a:ext cx="518159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</a:p>
        </p:txBody>
      </p:sp>
      <p:sp>
        <p:nvSpPr>
          <p:cNvPr id="28" name="文本框 8"/>
          <p:cNvSpPr txBox="1"/>
          <p:nvPr/>
        </p:nvSpPr>
        <p:spPr>
          <a:xfrm>
            <a:off x="6689052" y="2563105"/>
            <a:ext cx="518159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18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尔</a:t>
            </a:r>
            <a:endParaRPr lang="zh-CN" altLang="en-US" sz="18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84290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文本框 6"/>
          <p:cNvSpPr txBox="1"/>
          <p:nvPr/>
        </p:nvSpPr>
        <p:spPr>
          <a:xfrm>
            <a:off x="2478641" y="391745"/>
            <a:ext cx="1012985" cy="45890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defTabSz="685800"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氓：</a:t>
            </a:r>
          </a:p>
        </p:txBody>
      </p:sp>
      <p:sp>
        <p:nvSpPr>
          <p:cNvPr id="4" name="文本框 7"/>
          <p:cNvSpPr txBox="1"/>
          <p:nvPr/>
        </p:nvSpPr>
        <p:spPr>
          <a:xfrm>
            <a:off x="2478643" y="2390089"/>
            <a:ext cx="1012984" cy="45890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defTabSz="685800"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女子：</a:t>
            </a:r>
          </a:p>
        </p:txBody>
      </p:sp>
      <p:sp>
        <p:nvSpPr>
          <p:cNvPr id="5" name="文本框 8"/>
          <p:cNvSpPr txBox="1"/>
          <p:nvPr/>
        </p:nvSpPr>
        <p:spPr>
          <a:xfrm>
            <a:off x="2491502" y="1021348"/>
            <a:ext cx="2729084" cy="133882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defTabSz="685800"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急躁易怒、</a:t>
            </a:r>
            <a:r>
              <a:rPr lang="zh-CN" altLang="en-US" sz="1800" b="1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用情不专、</a:t>
            </a:r>
          </a:p>
          <a:p>
            <a:pPr defTabSz="685800"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始乱终弃、不负责任、</a:t>
            </a:r>
          </a:p>
          <a:p>
            <a:pPr defTabSz="685800"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背信弃义</a:t>
            </a:r>
          </a:p>
        </p:txBody>
      </p:sp>
      <p:sp>
        <p:nvSpPr>
          <p:cNvPr id="6" name="文本框 9"/>
          <p:cNvSpPr txBox="1"/>
          <p:nvPr/>
        </p:nvSpPr>
        <p:spPr>
          <a:xfrm>
            <a:off x="2478643" y="2927776"/>
            <a:ext cx="3480911" cy="13388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defTabSz="685800"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温柔善良、有主见、</a:t>
            </a:r>
          </a:p>
          <a:p>
            <a:pPr defTabSz="685800"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重情专一、勤劳淳朴、</a:t>
            </a:r>
          </a:p>
          <a:p>
            <a:pPr defTabSz="685800"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任劳任怨、理智刚烈</a:t>
            </a:r>
          </a:p>
        </p:txBody>
      </p:sp>
    </p:spTree>
    <p:extLst>
      <p:ext uri="{BB962C8B-B14F-4D97-AF65-F5344CB8AC3E}">
        <p14:creationId xmlns:p14="http://schemas.microsoft.com/office/powerpoint/2010/main" val="29440738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内容占位符 2"/>
          <p:cNvSpPr txBox="1">
            <a:spLocks noChangeArrowheads="1"/>
          </p:cNvSpPr>
          <p:nvPr/>
        </p:nvSpPr>
        <p:spPr>
          <a:xfrm>
            <a:off x="722866" y="1079969"/>
            <a:ext cx="7226300" cy="992981"/>
          </a:xfrm>
          <a:prstGeom prst="rect">
            <a:avLst/>
          </a:prstGeom>
        </p:spPr>
        <p:txBody>
          <a:bodyPr lIns="91414" tIns="45707" rIns="91414" bIns="45707"/>
          <a:lstStyle>
            <a:lvl1pPr marL="171450" indent="-171450" algn="l" defTabSz="685800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“在《诗经》中最完美的女性，我以为便是那位卫国女子。”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                                                                      </a:t>
            </a:r>
            <a:r>
              <a:rPr lang="en-US" altLang="zh-CN" sz="20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——</a:t>
            </a:r>
            <a:r>
              <a:rPr lang="zh-CN" altLang="zh-CN" sz="20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鲍鹏山</a:t>
            </a:r>
          </a:p>
        </p:txBody>
      </p:sp>
      <p:sp>
        <p:nvSpPr>
          <p:cNvPr id="4" name="矩形 3"/>
          <p:cNvSpPr/>
          <p:nvPr/>
        </p:nvSpPr>
        <p:spPr>
          <a:xfrm>
            <a:off x="818706" y="2575929"/>
            <a:ext cx="5199321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鲍鹏山的《附庸风雅——第三只眼看诗经》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44802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Text Box 3"/>
          <p:cNvSpPr txBox="1"/>
          <p:nvPr/>
        </p:nvSpPr>
        <p:spPr>
          <a:xfrm>
            <a:off x="942160" y="482672"/>
            <a:ext cx="226296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出自</a:t>
            </a:r>
            <a:r>
              <a:rPr lang="zh-CN" alt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诗中的成语</a:t>
            </a:r>
          </a:p>
        </p:txBody>
      </p:sp>
      <p:sp>
        <p:nvSpPr>
          <p:cNvPr id="4" name="Text Box 4"/>
          <p:cNvSpPr txBox="1"/>
          <p:nvPr/>
        </p:nvSpPr>
        <p:spPr>
          <a:xfrm>
            <a:off x="915586" y="1551759"/>
            <a:ext cx="7462284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夙兴夜寐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：  早起晚睡，形容勤劳。（夙：早。兴：起来。寐：睡）</a:t>
            </a:r>
          </a:p>
        </p:txBody>
      </p:sp>
      <p:sp>
        <p:nvSpPr>
          <p:cNvPr id="5" name="Text Box 5"/>
          <p:cNvSpPr txBox="1"/>
          <p:nvPr/>
        </p:nvSpPr>
        <p:spPr>
          <a:xfrm>
            <a:off x="915586" y="2040635"/>
            <a:ext cx="7462284" cy="72898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白头偕老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：夫妇共同生活到老。常用以称颂婚姻美满。（偕老：一同到老）</a:t>
            </a:r>
          </a:p>
        </p:txBody>
      </p:sp>
      <p:sp>
        <p:nvSpPr>
          <p:cNvPr id="6" name="Text Box 6"/>
          <p:cNvSpPr txBox="1"/>
          <p:nvPr/>
        </p:nvSpPr>
        <p:spPr>
          <a:xfrm>
            <a:off x="915586" y="2899225"/>
            <a:ext cx="7462284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总角之交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：指儿时就相识的好朋友。（总角：指代幼年）</a:t>
            </a:r>
          </a:p>
        </p:txBody>
      </p:sp>
      <p:sp>
        <p:nvSpPr>
          <p:cNvPr id="7" name="Text Box 7"/>
          <p:cNvSpPr txBox="1"/>
          <p:nvPr/>
        </p:nvSpPr>
        <p:spPr>
          <a:xfrm>
            <a:off x="915586" y="3414759"/>
            <a:ext cx="6016842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信誓旦旦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：形容誓言极其诚恳真挚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Text Box 3"/>
          <p:cNvSpPr txBox="1"/>
          <p:nvPr/>
        </p:nvSpPr>
        <p:spPr>
          <a:xfrm>
            <a:off x="942160" y="1062680"/>
            <a:ext cx="7462284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二三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其德： 时而二，时而三。形容没有一定的操守，反复无常。</a:t>
            </a:r>
          </a:p>
        </p:txBody>
      </p:sp>
      <p:pic>
        <p:nvPicPr>
          <p:cNvPr id="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477500" y="12319000"/>
            <a:ext cx="3175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476141161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880885" y="1912710"/>
            <a:ext cx="1493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mtClean="0"/>
              <a:t>氓</a:t>
            </a:r>
            <a:endParaRPr lang="zh-CN" altLang="en-US" sz="7200" b="1"/>
          </a:p>
        </p:txBody>
      </p:sp>
    </p:spTree>
    <p:extLst>
      <p:ext uri="{BB962C8B-B14F-4D97-AF65-F5344CB8AC3E}">
        <p14:creationId xmlns:p14="http://schemas.microsoft.com/office/powerpoint/2010/main" val="4171923952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63378" y="495242"/>
            <a:ext cx="8042740" cy="4019636"/>
            <a:chOff x="563378" y="495242"/>
            <a:chExt cx="8042740" cy="4019636"/>
          </a:xfrm>
        </p:grpSpPr>
        <p:sp>
          <p:nvSpPr>
            <p:cNvPr id="5" name="矩形 4"/>
            <p:cNvSpPr/>
            <p:nvPr/>
          </p:nvSpPr>
          <p:spPr>
            <a:xfrm>
              <a:off x="563378" y="495242"/>
              <a:ext cx="8042740" cy="1274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>
                <a:lnSpc>
                  <a:spcPct val="120000"/>
                </a:lnSpc>
              </a:pP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诗经</a:t>
              </a: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是中国第一部诗歌</a:t>
              </a:r>
              <a:r>
                <a:rPr lang="zh-CN" altLang="en-US" sz="16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总集，是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周王朝由盛而衰五百年间中国社会生活面貌的形象反映，其中有先祖创业的颂歌，祭祀神鬼的乐章</a:t>
              </a: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也有贵族之间的宴饮交往，劳逸不均的怨愤</a:t>
              </a: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更有反映劳动、打猎、以及大量恋爱、婚姻、社会习俗方面的动人篇章。</a:t>
              </a: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诗经</a:t>
              </a: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现存</a:t>
              </a: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305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篇，分</a:t>
              </a: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风</a:t>
              </a: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》《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雅</a:t>
              </a: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》《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颂</a:t>
              </a:r>
              <a:r>
                <a: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三部分</a:t>
              </a:r>
              <a:r>
                <a:rPr lang="zh-CN" altLang="en-US" sz="16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63379" y="1748395"/>
              <a:ext cx="5977270" cy="27515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457200">
                <a:lnSpc>
                  <a:spcPct val="120000"/>
                </a:lnSpc>
              </a:pP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出自各地的民歌，是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诗经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中的精华部分有对爱情、劳动等美好事物的吟唱，也有怀故土、思征人及反压迫、反欺凌的怨叹与愤怒，常用复沓的手法来反复咏叹，表现了民歌的特色。</a:t>
              </a:r>
            </a:p>
            <a:p>
              <a:pPr lvl="0" indent="457200">
                <a:lnSpc>
                  <a:spcPct val="120000"/>
                </a:lnSpc>
              </a:pP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雅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大雅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》《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小雅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，多为贵族祭祀之诗歌，祈丰年、颂祖德。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大雅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的作者是贵族文人，但对现实政治有所不满，除了宴会乐歌、祭祀乐歌和史诗而外，也写出了一些反映人民愿望的讽刺诗。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小雅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中也有部分民歌。</a:t>
              </a:r>
            </a:p>
            <a:p>
              <a:pPr lvl="0" indent="457200">
                <a:lnSpc>
                  <a:spcPct val="120000"/>
                </a:lnSpc>
              </a:pP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颂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则为宗庙祭祀之诗歌。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雅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》《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颂</a:t>
              </a:r>
              <a:r>
                <a:rPr lang="en-US" altLang="zh-CN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中的诗歌对于考察早期历史、宗教与社会有很大价值。</a:t>
              </a:r>
            </a:p>
          </p:txBody>
        </p:sp>
        <p:pic>
          <p:nvPicPr>
            <p:cNvPr id="2052" name="Picture 4" descr="http://i2.chinanews.com/simg/cmshd/2019/09/23/412aeee8248d4611a74a034ec6fb12c0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40649" y="1769437"/>
              <a:ext cx="1971227" cy="2745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08811349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34" y="94665"/>
            <a:ext cx="1944357" cy="529279"/>
          </a:xfrm>
          <a:prstGeom prst="rect">
            <a:avLst/>
          </a:prstGeom>
        </p:spPr>
      </p:pic>
      <p:sp>
        <p:nvSpPr>
          <p:cNvPr id="4" name="内容占位符 2"/>
          <p:cNvSpPr txBox="1"/>
          <p:nvPr/>
        </p:nvSpPr>
        <p:spPr bwMode="auto">
          <a:xfrm>
            <a:off x="866595" y="126341"/>
            <a:ext cx="1188115" cy="37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algn="l" defTabSz="685800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知识卡片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782" y="716205"/>
            <a:ext cx="8388187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分为风、雅、颂三部分</a:t>
            </a:r>
            <a:r>
              <a:rPr lang="zh-CN" altLang="en-US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的艺术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技法被总结成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赋，比，兴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，与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风，雅，颂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合称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六义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93234" y="2618509"/>
            <a:ext cx="845273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、比：</a:t>
            </a:r>
            <a:endParaRPr lang="en-US" altLang="zh-CN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譬喻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比者，以彼物比此物也。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以彼物比此物，诗人有本事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可以理解为故事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或情感，借一个事物作类比 一般说，用来作比的事物总比被比的本体事物更加生动具体、鲜明浅近而为人们所知，便于人们联想和想象。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3235" y="3781790"/>
            <a:ext cx="845273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三、兴：</a:t>
            </a:r>
            <a:endParaRPr lang="en-US" altLang="zh-CN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借助其他事物作为诗歌的开头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兴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者，先言他物以引起所咏之词也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特征上讲，有直接起兴、兴中含比两种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情况；从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使用上讲，有篇头起兴和兴起兴结两种形式。激发读者的联想，增强了意蕴，产生了形象鲜明、诗意盎然的艺术效果。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3234" y="1427446"/>
            <a:ext cx="845273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一、赋：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“赋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者，敷陈其事而直言之也。</a:t>
            </a:r>
            <a:r>
              <a:rPr lang="en-US" altLang="zh-CN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赋就是铺陈直叙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，是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人把思想感情及其有关的事物平铺直叙地表达出来。在篇幅较长的诗作中，铺陈与排比往往是结合在一起用的。铺排系将一连串内容紧密关联的景观物象、事态现象、人物形象和性格行为，按照一定的顺序组成一组结构基本相同、语气基本一致的句群。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5046223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536454" y="818614"/>
            <a:ext cx="4435456" cy="3383633"/>
            <a:chOff x="1536454" y="818614"/>
            <a:chExt cx="4435456" cy="3383633"/>
          </a:xfrm>
        </p:grpSpPr>
        <p:sp>
          <p:nvSpPr>
            <p:cNvPr id="32" name="Text Box 2"/>
            <p:cNvSpPr txBox="1"/>
            <p:nvPr/>
          </p:nvSpPr>
          <p:spPr>
            <a:xfrm>
              <a:off x="1722217" y="826881"/>
              <a:ext cx="3545182" cy="33855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诗经</a:t>
              </a:r>
              <a:r>
                <a:rPr lang="en-US" altLang="zh-CN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是我国第一部         总集。</a:t>
              </a:r>
            </a:p>
          </p:txBody>
        </p:sp>
        <p:sp>
          <p:nvSpPr>
            <p:cNvPr id="33" name="Text Box 3"/>
            <p:cNvSpPr txBox="1"/>
            <p:nvPr/>
          </p:nvSpPr>
          <p:spPr>
            <a:xfrm>
              <a:off x="1805561" y="2310957"/>
              <a:ext cx="836388" cy="33855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内容：</a:t>
              </a:r>
            </a:p>
          </p:txBody>
        </p:sp>
        <p:sp>
          <p:nvSpPr>
            <p:cNvPr id="34" name="Text Box 4"/>
            <p:cNvSpPr txBox="1"/>
            <p:nvPr/>
          </p:nvSpPr>
          <p:spPr>
            <a:xfrm>
              <a:off x="1761635" y="3306069"/>
              <a:ext cx="892147" cy="33855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形式：</a:t>
              </a:r>
            </a:p>
          </p:txBody>
        </p:sp>
        <p:sp>
          <p:nvSpPr>
            <p:cNvPr id="35" name="Text Box 5"/>
            <p:cNvSpPr txBox="1"/>
            <p:nvPr/>
          </p:nvSpPr>
          <p:spPr>
            <a:xfrm>
              <a:off x="1789514" y="2779239"/>
              <a:ext cx="836388" cy="33855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手法：</a:t>
              </a:r>
            </a:p>
          </p:txBody>
        </p:sp>
        <p:sp>
          <p:nvSpPr>
            <p:cNvPr id="36" name="Text Box 6"/>
            <p:cNvSpPr txBox="1"/>
            <p:nvPr/>
          </p:nvSpPr>
          <p:spPr>
            <a:xfrm>
              <a:off x="1793909" y="1319201"/>
              <a:ext cx="4039011" cy="33855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收入                         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时期的诗歌    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首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37" name="Text Box 7"/>
            <p:cNvSpPr txBox="1"/>
            <p:nvPr/>
          </p:nvSpPr>
          <p:spPr>
            <a:xfrm>
              <a:off x="1793909" y="1801779"/>
              <a:ext cx="4178001" cy="33855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汉以前被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称为              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                      。</a:t>
              </a:r>
            </a:p>
          </p:txBody>
        </p:sp>
        <p:sp>
          <p:nvSpPr>
            <p:cNvPr id="38" name="AutoShape 8"/>
            <p:cNvSpPr/>
            <p:nvPr/>
          </p:nvSpPr>
          <p:spPr bwMode="auto">
            <a:xfrm>
              <a:off x="1536454" y="2443021"/>
              <a:ext cx="200721" cy="1079233"/>
            </a:xfrm>
            <a:prstGeom prst="leftBrace">
              <a:avLst>
                <a:gd name="adj1" fmla="val 75000"/>
                <a:gd name="adj2" fmla="val 50000"/>
              </a:avLst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6CF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 Box 9"/>
            <p:cNvSpPr txBox="1"/>
            <p:nvPr/>
          </p:nvSpPr>
          <p:spPr>
            <a:xfrm>
              <a:off x="1621781" y="3847223"/>
              <a:ext cx="4350129" cy="33855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诗经</a:t>
              </a:r>
              <a:r>
                <a:rPr lang="en-US" altLang="zh-CN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是我国古典诗歌          </a:t>
              </a:r>
              <a:r>
                <a:rPr lang="zh-CN" altLang="en-US" sz="1600" b="1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的源头。</a:t>
              </a:r>
            </a:p>
          </p:txBody>
        </p:sp>
        <p:sp>
          <p:nvSpPr>
            <p:cNvPr id="40" name="Line 10"/>
            <p:cNvSpPr>
              <a:spLocks noChangeShapeType="1"/>
            </p:cNvSpPr>
            <p:nvPr/>
          </p:nvSpPr>
          <p:spPr bwMode="auto">
            <a:xfrm flipV="1">
              <a:off x="3955685" y="1124894"/>
              <a:ext cx="419100" cy="826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6CF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Line 11"/>
            <p:cNvSpPr>
              <a:spLocks noChangeShapeType="1"/>
            </p:cNvSpPr>
            <p:nvPr/>
          </p:nvSpPr>
          <p:spPr bwMode="auto">
            <a:xfrm>
              <a:off x="4930903" y="1663685"/>
              <a:ext cx="411797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6CF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Line 12"/>
            <p:cNvSpPr>
              <a:spLocks noChangeShapeType="1"/>
            </p:cNvSpPr>
            <p:nvPr/>
          </p:nvSpPr>
          <p:spPr bwMode="auto">
            <a:xfrm>
              <a:off x="3210771" y="2140333"/>
              <a:ext cx="68580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6CF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ine 13"/>
            <p:cNvSpPr>
              <a:spLocks noChangeShapeType="1"/>
            </p:cNvSpPr>
            <p:nvPr/>
          </p:nvSpPr>
          <p:spPr bwMode="auto">
            <a:xfrm>
              <a:off x="4445268" y="2165019"/>
              <a:ext cx="81859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6CF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Line 15"/>
            <p:cNvSpPr>
              <a:spLocks noChangeShapeType="1"/>
            </p:cNvSpPr>
            <p:nvPr/>
          </p:nvSpPr>
          <p:spPr bwMode="auto">
            <a:xfrm flipV="1">
              <a:off x="4129757" y="4202247"/>
              <a:ext cx="974770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6CF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Line 16"/>
            <p:cNvSpPr>
              <a:spLocks noChangeShapeType="1"/>
            </p:cNvSpPr>
            <p:nvPr/>
          </p:nvSpPr>
          <p:spPr bwMode="auto">
            <a:xfrm>
              <a:off x="2614459" y="3219708"/>
              <a:ext cx="1038709" cy="494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6CF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Line 18"/>
            <p:cNvSpPr>
              <a:spLocks noChangeShapeType="1"/>
            </p:cNvSpPr>
            <p:nvPr/>
          </p:nvSpPr>
          <p:spPr bwMode="auto">
            <a:xfrm flipV="1">
              <a:off x="2375227" y="1657755"/>
              <a:ext cx="1277942" cy="593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6CF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24"/>
            <p:cNvSpPr/>
            <p:nvPr/>
          </p:nvSpPr>
          <p:spPr>
            <a:xfrm>
              <a:off x="3843117" y="818614"/>
              <a:ext cx="687575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诗歌</a:t>
              </a:r>
            </a:p>
          </p:txBody>
        </p:sp>
        <p:sp>
          <p:nvSpPr>
            <p:cNvPr id="50" name="Rectangle 25"/>
            <p:cNvSpPr/>
            <p:nvPr/>
          </p:nvSpPr>
          <p:spPr>
            <a:xfrm>
              <a:off x="2325719" y="1319201"/>
              <a:ext cx="1431334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从西周到春秋</a:t>
              </a:r>
            </a:p>
          </p:txBody>
        </p:sp>
        <p:sp>
          <p:nvSpPr>
            <p:cNvPr id="51" name="Rectangle 26"/>
            <p:cNvSpPr/>
            <p:nvPr/>
          </p:nvSpPr>
          <p:spPr>
            <a:xfrm>
              <a:off x="4874948" y="1319201"/>
              <a:ext cx="56457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305</a:t>
              </a:r>
            </a:p>
          </p:txBody>
        </p:sp>
        <p:sp>
          <p:nvSpPr>
            <p:cNvPr id="52" name="Rectangle 27"/>
            <p:cNvSpPr/>
            <p:nvPr/>
          </p:nvSpPr>
          <p:spPr>
            <a:xfrm>
              <a:off x="3146161" y="1801779"/>
              <a:ext cx="750410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诗</a:t>
              </a:r>
              <a:r>
                <a:rPr lang="en-US" altLang="zh-CN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en-US" altLang="zh-CN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53" name="Rectangle 28"/>
            <p:cNvSpPr/>
            <p:nvPr/>
          </p:nvSpPr>
          <p:spPr>
            <a:xfrm>
              <a:off x="4186904" y="1801779"/>
              <a:ext cx="133531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en-US" altLang="zh-CN" sz="1600" b="1">
                  <a:solidFill>
                    <a:srgbClr val="8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诗三百</a:t>
              </a:r>
              <a:r>
                <a:rPr lang="en-US" altLang="zh-CN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</a:p>
          </p:txBody>
        </p:sp>
        <p:sp>
          <p:nvSpPr>
            <p:cNvPr id="54" name="Rectangle 29"/>
            <p:cNvSpPr/>
            <p:nvPr/>
          </p:nvSpPr>
          <p:spPr>
            <a:xfrm>
              <a:off x="2500459" y="2310957"/>
              <a:ext cx="1517650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    雅    颂</a:t>
              </a:r>
            </a:p>
          </p:txBody>
        </p:sp>
        <p:sp>
          <p:nvSpPr>
            <p:cNvPr id="55" name="Rectangle 30"/>
            <p:cNvSpPr/>
            <p:nvPr/>
          </p:nvSpPr>
          <p:spPr>
            <a:xfrm>
              <a:off x="2517114" y="2816764"/>
              <a:ext cx="1388757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赋   比    兴</a:t>
              </a:r>
            </a:p>
          </p:txBody>
        </p:sp>
        <p:sp>
          <p:nvSpPr>
            <p:cNvPr id="56" name="Rectangle 31"/>
            <p:cNvSpPr/>
            <p:nvPr/>
          </p:nvSpPr>
          <p:spPr>
            <a:xfrm>
              <a:off x="2453223" y="3306069"/>
              <a:ext cx="2084259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四言为主，重章反复</a:t>
              </a:r>
            </a:p>
          </p:txBody>
        </p:sp>
        <p:sp>
          <p:nvSpPr>
            <p:cNvPr id="57" name="Rectangle 32"/>
            <p:cNvSpPr/>
            <p:nvPr/>
          </p:nvSpPr>
          <p:spPr>
            <a:xfrm>
              <a:off x="4101181" y="3847223"/>
              <a:ext cx="106631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现实主义</a:t>
              </a: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58" name="AutoShape 33"/>
            <p:cNvSpPr/>
            <p:nvPr/>
          </p:nvSpPr>
          <p:spPr bwMode="auto">
            <a:xfrm flipH="1">
              <a:off x="3995256" y="2443021"/>
              <a:ext cx="198438" cy="787571"/>
            </a:xfrm>
            <a:prstGeom prst="leftBrace">
              <a:avLst>
                <a:gd name="adj1" fmla="val 55556"/>
                <a:gd name="adj2" fmla="val 50000"/>
              </a:avLst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6CF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 Box 34"/>
            <p:cNvSpPr txBox="1"/>
            <p:nvPr/>
          </p:nvSpPr>
          <p:spPr>
            <a:xfrm>
              <a:off x="4263826" y="2667529"/>
              <a:ext cx="1078874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诗经六义</a:t>
              </a:r>
            </a:p>
          </p:txBody>
        </p:sp>
        <p:sp>
          <p:nvSpPr>
            <p:cNvPr id="60" name="Line 16"/>
            <p:cNvSpPr>
              <a:spLocks noChangeShapeType="1"/>
            </p:cNvSpPr>
            <p:nvPr/>
          </p:nvSpPr>
          <p:spPr bwMode="auto">
            <a:xfrm>
              <a:off x="2614459" y="2649511"/>
              <a:ext cx="1038709" cy="494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6CF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Line 16"/>
            <p:cNvSpPr>
              <a:spLocks noChangeShapeType="1"/>
            </p:cNvSpPr>
            <p:nvPr/>
          </p:nvSpPr>
          <p:spPr bwMode="auto">
            <a:xfrm>
              <a:off x="2592943" y="3639683"/>
              <a:ext cx="1760326" cy="494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6CF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5198994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7280" y="1222745"/>
            <a:ext cx="6798833" cy="2264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卫风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氓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是春秋时期的一首民歌。春秋时期生产力还相当落后，妇女在家庭中经济上不独立，人格上形成对男子的附属关系，男子一旦变心，就可以无所顾及的将她抛弃。当时作为封建生产关系和等级制度的观念形态也逐步形成，妇女的恋爱和婚姻常常受到礼教的束缚、父母的干涉和习俗的责难，进一步形成了对妇女的精神桎梏。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卫风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氓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这首诗正是反映了一个痴情女子负心汉的故事。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3117" y="610071"/>
            <a:ext cx="159288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背         景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590398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93117" y="610071"/>
            <a:ext cx="1592883" cy="33855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         题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60661" y="1290918"/>
            <a:ext cx="7402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氓</a:t>
            </a:r>
            <a:endParaRPr lang="zh-CN" altLang="en-US" sz="3200" b="1" spc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14"/>
          <p:cNvSpPr txBox="1"/>
          <p:nvPr/>
        </p:nvSpPr>
        <p:spPr>
          <a:xfrm>
            <a:off x="1260660" y="2056193"/>
            <a:ext cx="2669837" cy="338554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8F7D"/>
            </a:prstShdw>
          </a:effectLst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音：</a:t>
            </a:r>
            <a:r>
              <a:rPr lang="en-US" altLang="zh-CN" sz="1600" b="1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méng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Text Box 14"/>
          <p:cNvSpPr txBox="1"/>
          <p:nvPr/>
        </p:nvSpPr>
        <p:spPr>
          <a:xfrm>
            <a:off x="1277389" y="2514886"/>
            <a:ext cx="6665132" cy="787523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8F7D"/>
            </a:prstShdw>
          </a:effec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形：会意字，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从民，从亡，亡亦声。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意为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丧失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民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指土著氏族、本地居民。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民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合起来表示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非本地人口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" name="Text Box 14"/>
          <p:cNvSpPr txBox="1"/>
          <p:nvPr/>
        </p:nvSpPr>
        <p:spPr>
          <a:xfrm>
            <a:off x="1277390" y="3458086"/>
            <a:ext cx="5708201" cy="338554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8F7D"/>
            </a:prstShdw>
          </a:effectLst>
        </p:spPr>
        <p:txBody>
          <a:bodyPr wrap="square" anchor="t">
            <a:spAutoFit/>
          </a:bodyPr>
          <a:lstStyle/>
          <a:p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义：年轻男子，小伙子。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《说文解字》：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自彼来此之民曰</a:t>
            </a:r>
            <a:r>
              <a:rPr lang="zh-CN" altLang="en-US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氓。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09932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/>
          <p:nvPr/>
        </p:nvSpPr>
        <p:spPr>
          <a:xfrm>
            <a:off x="520994" y="735807"/>
            <a:ext cx="2643691" cy="38318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氓之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蚩蚩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，抱布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贸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丝。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匪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来贸丝，来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我谋。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送子涉淇，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至于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顿丘。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匪我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愆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期，子无良媒。</a:t>
            </a:r>
          </a:p>
          <a:p>
            <a:pPr>
              <a:lnSpc>
                <a:spcPct val="150000"/>
              </a:lnSpc>
            </a:pPr>
            <a:endParaRPr lang="zh-CN" altLang="en-US" sz="1800" b="1" u="sng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子无怒，秋</a:t>
            </a:r>
            <a:r>
              <a:rPr lang="zh-CN" altLang="en-US" sz="1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以为</a:t>
            </a:r>
            <a:r>
              <a:rPr lang="zh-CN" altLang="en-US" sz="1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期。 </a:t>
            </a:r>
          </a:p>
        </p:txBody>
      </p:sp>
      <p:sp>
        <p:nvSpPr>
          <p:cNvPr id="13" name="Rectangle 19"/>
          <p:cNvSpPr/>
          <p:nvPr/>
        </p:nvSpPr>
        <p:spPr>
          <a:xfrm>
            <a:off x="3168761" y="800355"/>
            <a:ext cx="2145518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年轻人来笑嘻嘻，</a:t>
            </a:r>
          </a:p>
          <a:p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拿着布匹换蚕丝。</a:t>
            </a:r>
            <a:endParaRPr lang="zh-CN" altLang="en-US" sz="1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Rectangle 20"/>
          <p:cNvSpPr/>
          <p:nvPr/>
        </p:nvSpPr>
        <p:spPr>
          <a:xfrm>
            <a:off x="3164685" y="1611395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其实不为换蚕丝，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而是和</a:t>
            </a:r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我定婚事。</a:t>
            </a:r>
            <a:endParaRPr lang="zh-CN" altLang="en-US" sz="1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Rectangle 21"/>
          <p:cNvSpPr/>
          <p:nvPr/>
        </p:nvSpPr>
        <p:spPr>
          <a:xfrm>
            <a:off x="3168760" y="2436130"/>
            <a:ext cx="2145518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我已送你渡</a:t>
            </a:r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淇</a:t>
            </a:r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水，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一直送到顿</a:t>
            </a:r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丘止。</a:t>
            </a:r>
            <a:endParaRPr lang="zh-CN" altLang="en-US" sz="1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Rectangle 22"/>
          <p:cNvSpPr/>
          <p:nvPr/>
        </p:nvSpPr>
        <p:spPr>
          <a:xfrm>
            <a:off x="3164685" y="3256256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非我</a:t>
            </a:r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故意</a:t>
            </a:r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拖日期</a:t>
            </a:r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，</a:t>
            </a:r>
          </a:p>
          <a:p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怪你没有好媒人。</a:t>
            </a:r>
            <a:endParaRPr lang="zh-CN" altLang="en-US" sz="1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Rectangle 23"/>
          <p:cNvSpPr/>
          <p:nvPr/>
        </p:nvSpPr>
        <p:spPr>
          <a:xfrm>
            <a:off x="3164685" y="4107980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请</a:t>
            </a:r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你千万莫生气</a:t>
            </a:r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就把</a:t>
            </a:r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秋天作婚期。</a:t>
            </a:r>
            <a:endParaRPr lang="zh-CN" altLang="en-US" sz="1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Oval 4"/>
          <p:cNvSpPr/>
          <p:nvPr/>
        </p:nvSpPr>
        <p:spPr>
          <a:xfrm>
            <a:off x="1026460" y="740094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Oval 4"/>
          <p:cNvSpPr/>
          <p:nvPr/>
        </p:nvSpPr>
        <p:spPr>
          <a:xfrm>
            <a:off x="2091470" y="740094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Oval 4"/>
          <p:cNvSpPr/>
          <p:nvPr/>
        </p:nvSpPr>
        <p:spPr>
          <a:xfrm>
            <a:off x="1897826" y="1549201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Oval 4"/>
          <p:cNvSpPr/>
          <p:nvPr/>
        </p:nvSpPr>
        <p:spPr>
          <a:xfrm>
            <a:off x="520994" y="1549201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Oval 4"/>
          <p:cNvSpPr/>
          <p:nvPr/>
        </p:nvSpPr>
        <p:spPr>
          <a:xfrm>
            <a:off x="1671940" y="2407399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" name="Oval 4"/>
          <p:cNvSpPr/>
          <p:nvPr/>
        </p:nvSpPr>
        <p:spPr>
          <a:xfrm>
            <a:off x="962072" y="3217862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Oval 4"/>
          <p:cNvSpPr/>
          <p:nvPr/>
        </p:nvSpPr>
        <p:spPr>
          <a:xfrm>
            <a:off x="1908616" y="4064948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" name="Oval 4"/>
          <p:cNvSpPr/>
          <p:nvPr/>
        </p:nvSpPr>
        <p:spPr>
          <a:xfrm>
            <a:off x="520994" y="4064948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" name="Rectangle 3"/>
          <p:cNvSpPr/>
          <p:nvPr/>
        </p:nvSpPr>
        <p:spPr>
          <a:xfrm>
            <a:off x="606025" y="1075188"/>
            <a:ext cx="1152859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嬉笑的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样子</a:t>
            </a:r>
          </a:p>
        </p:txBody>
      </p:sp>
      <p:sp>
        <p:nvSpPr>
          <p:cNvPr id="28" name="Rectangle 6"/>
          <p:cNvSpPr/>
          <p:nvPr/>
        </p:nvSpPr>
        <p:spPr>
          <a:xfrm>
            <a:off x="1671942" y="1179969"/>
            <a:ext cx="1598384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交换财物，交易</a:t>
            </a:r>
          </a:p>
        </p:txBody>
      </p:sp>
      <p:sp>
        <p:nvSpPr>
          <p:cNvPr id="29" name="Rectangle 8"/>
          <p:cNvSpPr/>
          <p:nvPr/>
        </p:nvSpPr>
        <p:spPr>
          <a:xfrm>
            <a:off x="403421" y="2062148"/>
            <a:ext cx="1558065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同“非”，不是</a:t>
            </a:r>
          </a:p>
        </p:txBody>
      </p:sp>
      <p:sp>
        <p:nvSpPr>
          <p:cNvPr id="30" name="Rectangle 9"/>
          <p:cNvSpPr/>
          <p:nvPr/>
        </p:nvSpPr>
        <p:spPr>
          <a:xfrm>
            <a:off x="1990180" y="2062148"/>
            <a:ext cx="314157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就</a:t>
            </a:r>
          </a:p>
        </p:txBody>
      </p:sp>
      <p:sp>
        <p:nvSpPr>
          <p:cNvPr id="31" name="Rectangle 12"/>
          <p:cNvSpPr/>
          <p:nvPr/>
        </p:nvSpPr>
        <p:spPr>
          <a:xfrm>
            <a:off x="903785" y="3008423"/>
            <a:ext cx="783366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qiān</a:t>
            </a:r>
          </a:p>
        </p:txBody>
      </p:sp>
      <p:sp>
        <p:nvSpPr>
          <p:cNvPr id="32" name="Rectangle 13"/>
          <p:cNvSpPr/>
          <p:nvPr/>
        </p:nvSpPr>
        <p:spPr>
          <a:xfrm>
            <a:off x="555989" y="3706494"/>
            <a:ext cx="1202895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拖延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、延误</a:t>
            </a:r>
          </a:p>
        </p:txBody>
      </p:sp>
      <p:sp>
        <p:nvSpPr>
          <p:cNvPr id="33" name="Rectangle 14"/>
          <p:cNvSpPr/>
          <p:nvPr/>
        </p:nvSpPr>
        <p:spPr>
          <a:xfrm>
            <a:off x="384693" y="4567625"/>
            <a:ext cx="797761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愿、请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Rectangle 18"/>
          <p:cNvSpPr/>
          <p:nvPr/>
        </p:nvSpPr>
        <p:spPr>
          <a:xfrm>
            <a:off x="1687034" y="4482561"/>
            <a:ext cx="1206656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当做</a:t>
            </a:r>
          </a:p>
        </p:txBody>
      </p:sp>
      <p:sp>
        <p:nvSpPr>
          <p:cNvPr id="35" name="Rectangle 25"/>
          <p:cNvSpPr/>
          <p:nvPr/>
        </p:nvSpPr>
        <p:spPr>
          <a:xfrm>
            <a:off x="1606447" y="2920356"/>
            <a:ext cx="1453138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古今异义，到</a:t>
            </a:r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43972" y="4758064"/>
            <a:ext cx="2341092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宾语前置，即“以秋为期”</a:t>
            </a:r>
          </a:p>
        </p:txBody>
      </p:sp>
      <p:sp>
        <p:nvSpPr>
          <p:cNvPr id="37" name="Rectangle 3"/>
          <p:cNvSpPr/>
          <p:nvPr/>
        </p:nvSpPr>
        <p:spPr>
          <a:xfrm>
            <a:off x="606025" y="1349774"/>
            <a:ext cx="1152859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定语后置</a:t>
            </a:r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Rectangle 12"/>
          <p:cNvSpPr/>
          <p:nvPr/>
        </p:nvSpPr>
        <p:spPr>
          <a:xfrm>
            <a:off x="430835" y="3905051"/>
            <a:ext cx="606135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b="1" err="1" smtClean="0">
                <a:latin typeface="华文楷体" pitchFamily="2" charset="-122"/>
                <a:ea typeface="华文楷体" pitchFamily="2" charset="-122"/>
              </a:rPr>
              <a:t>qiāng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027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29672" y="735807"/>
            <a:ext cx="2654488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乘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彼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垝垣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望复关。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1" i="0" u="sng" strike="noStrike" kern="1200" cap="none" spc="0" normalizeH="0" baseline="0" noProof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不见复关，泣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涕涟涟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既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见复关，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笑载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尔卜尔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筮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咎言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尔车来，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贿</a:t>
            </a:r>
            <a:r>
              <a:rPr kumimoji="1" lang="zh-CN" altLang="en-US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迁。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994" y="49293"/>
            <a:ext cx="2245957" cy="369332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882269" y="1278813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倒坍的</a:t>
            </a:r>
            <a:r>
              <a:rPr kumimoji="1" lang="zh-CN" altLang="en-US" sz="1400" b="1" i="0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城</a:t>
            </a:r>
            <a:r>
              <a:rPr kumimoji="1" lang="zh-CN" altLang="en-US" sz="1400" b="1" i="0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墙</a:t>
            </a: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1717183" y="2043033"/>
            <a:ext cx="14414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泪流不断的样子</a:t>
            </a:r>
          </a:p>
        </p:txBody>
      </p:sp>
      <p:sp>
        <p:nvSpPr>
          <p:cNvPr id="9" name="Rectangle 17"/>
          <p:cNvSpPr/>
          <p:nvPr/>
        </p:nvSpPr>
        <p:spPr>
          <a:xfrm>
            <a:off x="1185210" y="3122723"/>
            <a:ext cx="383438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shì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26287" y="3683980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占卜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869598" y="3683980"/>
            <a:ext cx="59338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卦象</a:t>
            </a:r>
          </a:p>
        </p:txBody>
      </p: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1329497" y="3683979"/>
            <a:ext cx="18602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不吉之言，言：名词</a:t>
            </a: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1867114" y="4567624"/>
            <a:ext cx="12618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财物，指嫁妆</a:t>
            </a:r>
          </a:p>
        </p:txBody>
      </p:sp>
      <p:sp>
        <p:nvSpPr>
          <p:cNvPr id="14" name="Rectangle 27"/>
          <p:cNvSpPr>
            <a:spLocks noChangeArrowheads="1"/>
          </p:cNvSpPr>
          <p:nvPr/>
        </p:nvSpPr>
        <p:spPr bwMode="auto">
          <a:xfrm>
            <a:off x="485926" y="4567625"/>
            <a:ext cx="49833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用                    </a:t>
            </a:r>
          </a:p>
        </p:txBody>
      </p:sp>
      <p:sp>
        <p:nvSpPr>
          <p:cNvPr id="15" name="Rectangle 30"/>
          <p:cNvSpPr/>
          <p:nvPr/>
        </p:nvSpPr>
        <p:spPr>
          <a:xfrm>
            <a:off x="1900069" y="1256638"/>
            <a:ext cx="1261884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目的连词，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来</a:t>
            </a:r>
          </a:p>
        </p:txBody>
      </p:sp>
      <p:sp>
        <p:nvSpPr>
          <p:cNvPr id="16" name="Rectangle 33"/>
          <p:cNvSpPr>
            <a:spLocks noChangeArrowheads="1"/>
          </p:cNvSpPr>
          <p:nvPr/>
        </p:nvSpPr>
        <p:spPr bwMode="auto">
          <a:xfrm>
            <a:off x="1213611" y="2036468"/>
            <a:ext cx="584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眼泪</a:t>
            </a:r>
          </a:p>
        </p:txBody>
      </p:sp>
      <p:sp>
        <p:nvSpPr>
          <p:cNvPr id="17" name="Rectangle 35"/>
          <p:cNvSpPr>
            <a:spLocks noChangeArrowheads="1"/>
          </p:cNvSpPr>
          <p:nvPr/>
        </p:nvSpPr>
        <p:spPr bwMode="auto">
          <a:xfrm>
            <a:off x="440518" y="2848110"/>
            <a:ext cx="5437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已经</a:t>
            </a:r>
          </a:p>
        </p:txBody>
      </p:sp>
      <p:sp>
        <p:nvSpPr>
          <p:cNvPr id="18" name="Rectangle 36"/>
          <p:cNvSpPr/>
          <p:nvPr/>
        </p:nvSpPr>
        <p:spPr>
          <a:xfrm>
            <a:off x="1646887" y="2304306"/>
            <a:ext cx="377026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zài</a:t>
            </a:r>
          </a:p>
        </p:txBody>
      </p:sp>
      <p:sp>
        <p:nvSpPr>
          <p:cNvPr id="19" name="Rectangle 37"/>
          <p:cNvSpPr/>
          <p:nvPr/>
        </p:nvSpPr>
        <p:spPr>
          <a:xfrm>
            <a:off x="2120735" y="3107603"/>
            <a:ext cx="442913" cy="30777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jiù</a:t>
            </a:r>
          </a:p>
        </p:txBody>
      </p:sp>
      <p:sp>
        <p:nvSpPr>
          <p:cNvPr id="21" name="矩形 20"/>
          <p:cNvSpPr/>
          <p:nvPr/>
        </p:nvSpPr>
        <p:spPr>
          <a:xfrm>
            <a:off x="440519" y="1278814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>
                <a:latin typeface="华文楷体" pitchFamily="2" charset="-122"/>
                <a:ea typeface="华文楷体" pitchFamily="2" charset="-122"/>
              </a:rPr>
              <a:t>登上</a:t>
            </a:r>
          </a:p>
        </p:txBody>
      </p:sp>
      <p:sp>
        <p:nvSpPr>
          <p:cNvPr id="22" name="Oval 4"/>
          <p:cNvSpPr/>
          <p:nvPr/>
        </p:nvSpPr>
        <p:spPr>
          <a:xfrm>
            <a:off x="1026460" y="740094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Oval 4"/>
          <p:cNvSpPr/>
          <p:nvPr/>
        </p:nvSpPr>
        <p:spPr>
          <a:xfrm>
            <a:off x="1641122" y="75459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" name="Oval 4"/>
          <p:cNvSpPr/>
          <p:nvPr/>
        </p:nvSpPr>
        <p:spPr>
          <a:xfrm>
            <a:off x="520994" y="754593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Oval 4"/>
          <p:cNvSpPr/>
          <p:nvPr/>
        </p:nvSpPr>
        <p:spPr>
          <a:xfrm>
            <a:off x="520994" y="2350810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" name="Oval 4"/>
          <p:cNvSpPr/>
          <p:nvPr/>
        </p:nvSpPr>
        <p:spPr>
          <a:xfrm>
            <a:off x="520994" y="4032296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" name="Oval 4"/>
          <p:cNvSpPr/>
          <p:nvPr/>
        </p:nvSpPr>
        <p:spPr>
          <a:xfrm>
            <a:off x="1646887" y="2350810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Oval 4"/>
          <p:cNvSpPr/>
          <p:nvPr/>
        </p:nvSpPr>
        <p:spPr>
          <a:xfrm>
            <a:off x="1646887" y="3198919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" name="Oval 4"/>
          <p:cNvSpPr/>
          <p:nvPr/>
        </p:nvSpPr>
        <p:spPr>
          <a:xfrm>
            <a:off x="1238424" y="3198919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" name="Oval 4"/>
          <p:cNvSpPr/>
          <p:nvPr/>
        </p:nvSpPr>
        <p:spPr>
          <a:xfrm>
            <a:off x="1646887" y="4033631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" name="Oval 4"/>
          <p:cNvSpPr/>
          <p:nvPr/>
        </p:nvSpPr>
        <p:spPr>
          <a:xfrm>
            <a:off x="2150795" y="4033631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" name="Oval 4"/>
          <p:cNvSpPr/>
          <p:nvPr/>
        </p:nvSpPr>
        <p:spPr>
          <a:xfrm>
            <a:off x="2273263" y="3195348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" name="Oval 4"/>
          <p:cNvSpPr/>
          <p:nvPr/>
        </p:nvSpPr>
        <p:spPr>
          <a:xfrm>
            <a:off x="2231356" y="1555559"/>
            <a:ext cx="533400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" name="Oval 4"/>
          <p:cNvSpPr/>
          <p:nvPr/>
        </p:nvSpPr>
        <p:spPr>
          <a:xfrm>
            <a:off x="1867040" y="1586591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" name="Rectangle 35"/>
          <p:cNvSpPr>
            <a:spLocks noChangeArrowheads="1"/>
          </p:cNvSpPr>
          <p:nvPr/>
        </p:nvSpPr>
        <p:spPr bwMode="auto">
          <a:xfrm>
            <a:off x="973200" y="2848110"/>
            <a:ext cx="1082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语助词，就</a:t>
            </a:r>
          </a:p>
        </p:txBody>
      </p:sp>
      <p:sp>
        <p:nvSpPr>
          <p:cNvPr id="36" name="Rectangle 27"/>
          <p:cNvSpPr>
            <a:spLocks noChangeArrowheads="1"/>
          </p:cNvSpPr>
          <p:nvPr/>
        </p:nvSpPr>
        <p:spPr bwMode="auto">
          <a:xfrm>
            <a:off x="1408454" y="4567625"/>
            <a:ext cx="49833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把                    </a:t>
            </a:r>
          </a:p>
        </p:txBody>
      </p:sp>
      <p:sp>
        <p:nvSpPr>
          <p:cNvPr id="42" name="Rectangle 19"/>
          <p:cNvSpPr/>
          <p:nvPr/>
        </p:nvSpPr>
        <p:spPr>
          <a:xfrm>
            <a:off x="3168761" y="789597"/>
            <a:ext cx="2145518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登上那垮</a:t>
            </a:r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塌</a:t>
            </a:r>
            <a:r>
              <a:rPr lang="zh-CN" altLang="en-US" sz="1800" smtClean="0">
                <a:latin typeface="华文楷体" pitchFamily="2" charset="-122"/>
                <a:ea typeface="华文楷体" pitchFamily="2" charset="-122"/>
              </a:rPr>
              <a:t>的墙</a:t>
            </a:r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俺把那复关遥望。</a:t>
            </a:r>
          </a:p>
        </p:txBody>
      </p:sp>
      <p:sp>
        <p:nvSpPr>
          <p:cNvPr id="43" name="Rectangle 20"/>
          <p:cNvSpPr/>
          <p:nvPr/>
        </p:nvSpPr>
        <p:spPr>
          <a:xfrm>
            <a:off x="3164685" y="1600637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望复关视线阻挡，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我的泪不停流淌。</a:t>
            </a:r>
          </a:p>
        </p:txBody>
      </p:sp>
      <p:sp>
        <p:nvSpPr>
          <p:cNvPr id="44" name="Rectangle 21"/>
          <p:cNvSpPr/>
          <p:nvPr/>
        </p:nvSpPr>
        <p:spPr>
          <a:xfrm>
            <a:off x="3168760" y="2446888"/>
            <a:ext cx="2145518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复关复关看到嘞，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奴家笑出了眼泪。</a:t>
            </a:r>
          </a:p>
        </p:txBody>
      </p:sp>
      <p:sp>
        <p:nvSpPr>
          <p:cNvPr id="45" name="Rectangle 22"/>
          <p:cNvSpPr/>
          <p:nvPr/>
        </p:nvSpPr>
        <p:spPr>
          <a:xfrm>
            <a:off x="3164685" y="3267014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你用龟壳来占卦，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上面都是吉利话。</a:t>
            </a:r>
          </a:p>
        </p:txBody>
      </p:sp>
      <p:sp>
        <p:nvSpPr>
          <p:cNvPr id="46" name="Rectangle 23"/>
          <p:cNvSpPr/>
          <p:nvPr/>
        </p:nvSpPr>
        <p:spPr>
          <a:xfrm>
            <a:off x="3164685" y="4107980"/>
            <a:ext cx="2149593" cy="646331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</a:ln>
        </p:spPr>
        <p:txBody>
          <a:bodyPr wrap="square" anchor="t">
            <a:spAutoFit/>
          </a:bodyPr>
          <a:lstStyle/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宝马奔驰来接我，</a:t>
            </a:r>
          </a:p>
          <a:p>
            <a:r>
              <a:rPr lang="zh-CN" altLang="en-US" sz="1800">
                <a:latin typeface="华文楷体" pitchFamily="2" charset="-122"/>
                <a:ea typeface="华文楷体" pitchFamily="2" charset="-122"/>
              </a:rPr>
              <a:t>嫁妆一起拉你家。</a:t>
            </a:r>
          </a:p>
        </p:txBody>
      </p:sp>
      <p:sp>
        <p:nvSpPr>
          <p:cNvPr id="39" name="Oval 4"/>
          <p:cNvSpPr/>
          <p:nvPr/>
        </p:nvSpPr>
        <p:spPr>
          <a:xfrm>
            <a:off x="2444266" y="2350810"/>
            <a:ext cx="382791" cy="488632"/>
          </a:xfrm>
          <a:prstGeom prst="ellipse">
            <a:avLst/>
          </a:prstGeom>
          <a:noFill/>
          <a:ln w="19050" cap="flat" cmpd="sng">
            <a:solidFill>
              <a:srgbClr val="FF0000">
                <a:alpha val="8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" name="Rectangle 35"/>
          <p:cNvSpPr>
            <a:spLocks noChangeArrowheads="1"/>
          </p:cNvSpPr>
          <p:nvPr/>
        </p:nvSpPr>
        <p:spPr bwMode="auto">
          <a:xfrm>
            <a:off x="2120735" y="2848110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动词，说</a:t>
            </a:r>
          </a:p>
        </p:txBody>
      </p:sp>
    </p:spTree>
    <p:extLst>
      <p:ext uri="{BB962C8B-B14F-4D97-AF65-F5344CB8AC3E}">
        <p14:creationId xmlns:p14="http://schemas.microsoft.com/office/powerpoint/2010/main" val="41364182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42" grpId="0"/>
      <p:bldP spid="43" grpId="0"/>
      <p:bldP spid="44" grpId="0"/>
      <p:bldP spid="45" grpId="0"/>
      <p:bldP spid="46" grpId="0"/>
      <p:bldP spid="39" grpId="0"/>
      <p:bldP spid="40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3.xml><?xml version="1.0" encoding="utf-8"?>
<p:tagLst xmlns:p="http://schemas.openxmlformats.org/presentationml/2006/main">
  <p:tag name="KSO_WM_BEAUTIFY_FLAG" val="#wm#"/>
  <p:tag name="KSO_WM_COMBINE_RELATE_SLIDE_ID" val="background20180935_1"/>
  <p:tag name="KSO_WM_TAG_VERSION" val="1.0"/>
  <p:tag name="KSO_WM_TEMPLATE_CATEGORY" val="custom"/>
  <p:tag name="KSO_WM_TEMPLATE_INDEX" val="20181611"/>
  <p:tag name="KSO_WM_TEMPLATE_SUBCATEGORY" val="combine"/>
  <p:tag name="KSO_WM_TEMPLATE_THUMBS_INDEX" val="1、6、14、15、20、21、23、24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6739C"/>
      </a:dk2>
      <a:lt2>
        <a:srgbClr val="E7E6E6"/>
      </a:lt2>
      <a:accent1>
        <a:srgbClr val="46739C"/>
      </a:accent1>
      <a:accent2>
        <a:srgbClr val="ED7D31"/>
      </a:accent2>
      <a:accent3>
        <a:srgbClr val="FFFFFF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287</Paragraphs>
  <Slides>17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5">
      <vt:lpstr>Arial</vt:lpstr>
      <vt:lpstr>Calibri Light</vt:lpstr>
      <vt:lpstr>Calibri</vt:lpstr>
      <vt:lpstr>微软雅黑</vt:lpstr>
      <vt:lpstr>华文楷体</vt:lpstr>
      <vt:lpstr>Times New Roman</vt:lpstr>
      <vt:lpstr>宋体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2021-02-15T12:09:22.513</cp:lastPrinted>
  <dcterms:created xsi:type="dcterms:W3CDTF">2021-02-15T12:09:22Z</dcterms:created>
  <dcterms:modified xsi:type="dcterms:W3CDTF">2021-02-15T04:09:23Z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