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</p:sldMasterIdLst>
  <p:sldIdLst>
    <p:sldId id="280" r:id="rId3"/>
    <p:sldId id="379" r:id="rId4"/>
    <p:sldId id="283" r:id="rId5"/>
    <p:sldId id="285" r:id="rId6"/>
    <p:sldId id="284" r:id="rId7"/>
    <p:sldId id="378" r:id="rId8"/>
    <p:sldId id="293" r:id="rId9"/>
    <p:sldId id="261" r:id="rId10"/>
    <p:sldId id="411" r:id="rId11"/>
    <p:sldId id="262" r:id="rId12"/>
    <p:sldId id="327" r:id="rId13"/>
    <p:sldId id="263" r:id="rId14"/>
    <p:sldId id="264" r:id="rId15"/>
    <p:sldId id="265" r:id="rId16"/>
    <p:sldId id="267" r:id="rId17"/>
    <p:sldId id="331" r:id="rId18"/>
    <p:sldId id="359" r:id="rId19"/>
    <p:sldId id="329" r:id="rId20"/>
    <p:sldId id="360" r:id="rId21"/>
    <p:sldId id="324" r:id="rId22"/>
    <p:sldId id="325" r:id="rId23"/>
    <p:sldId id="326" r:id="rId24"/>
    <p:sldId id="297" r:id="rId25"/>
    <p:sldId id="298" r:id="rId26"/>
    <p:sldId id="299" r:id="rId27"/>
    <p:sldId id="300" r:id="rId28"/>
    <p:sldId id="301" r:id="rId29"/>
    <p:sldId id="303" r:id="rId30"/>
    <p:sldId id="304" r:id="rId31"/>
    <p:sldId id="307" r:id="rId32"/>
    <p:sldId id="308" r:id="rId33"/>
    <p:sldId id="310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62"/>
    <p:restoredTop sz="94660"/>
  </p:normalViewPr>
  <p:slideViewPr>
    <p:cSldViewPr showGuides="1">
      <p:cViewPr varScale="1">
        <p:scale>
          <a:sx n="68" d="100"/>
          <a:sy n="68" d="100"/>
        </p:scale>
        <p:origin x="804" y="66"/>
      </p:cViewPr>
      <p:guideLst>
        <p:guide orient="horz" pos="220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397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1638" y="6076950"/>
            <a:ext cx="3052763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76950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76950"/>
            <a:ext cx="3052763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7151" y="685800"/>
            <a:ext cx="2846916" cy="51816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85800"/>
            <a:ext cx="8341784" cy="51816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06400" y="1981200"/>
            <a:ext cx="11387667" cy="38862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397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1638" y="6076950"/>
            <a:ext cx="3052763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76950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76950"/>
            <a:ext cx="3052763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1833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7151" y="685800"/>
            <a:ext cx="2846916" cy="51816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85800"/>
            <a:ext cx="8341784" cy="51816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06400" y="1981200"/>
            <a:ext cx="11387667" cy="38862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1833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401638" y="685800"/>
            <a:ext cx="113887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5"/>
          </p:nvPr>
        </p:nvSpPr>
        <p:spPr>
          <a:xfrm>
            <a:off x="406400" y="1981200"/>
            <a:ext cx="11387138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1638" y="6019800"/>
            <a:ext cx="305276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19800"/>
            <a:ext cx="305276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401638" y="685800"/>
            <a:ext cx="113887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Rot="1"/>
          </p:cNvSpPr>
          <p:nvPr>
            <p:ph type="body" idx="5"/>
          </p:nvPr>
        </p:nvSpPr>
        <p:spPr>
          <a:xfrm>
            <a:off x="406400" y="1981200"/>
            <a:ext cx="11387138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1638" y="6019800"/>
            <a:ext cx="305276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19800"/>
            <a:ext cx="305276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16387" name="Rectangle 3"/>
          <p:cNvSpPr/>
          <p:nvPr/>
        </p:nvSpPr>
        <p:spPr>
          <a:xfrm>
            <a:off x="4856163" y="679450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51204" name="Text Box 4"/>
          <p:cNvSpPr txBox="1"/>
          <p:nvPr/>
        </p:nvSpPr>
        <p:spPr>
          <a:xfrm>
            <a:off x="5303520" y="125730"/>
            <a:ext cx="1660525" cy="44370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9600" b="1" u="sng">
                <a:ea typeface="华文行楷" panose="02010800040101010101" pitchFamily="2" charset="-122"/>
              </a:rPr>
              <a:t>过</a:t>
            </a:r>
            <a:r>
              <a:rPr lang="zh-CN" altLang="en-US" sz="9600" b="1">
                <a:ea typeface="华文行楷" panose="02010800040101010101" pitchFamily="2" charset="-122"/>
              </a:rPr>
              <a:t>秦</a:t>
            </a:r>
            <a:r>
              <a:rPr lang="zh-CN" altLang="en-US" sz="9600" b="1">
                <a:solidFill>
                  <a:srgbClr val="001966"/>
                </a:solidFill>
                <a:ea typeface="华文行楷" panose="02010800040101010101" pitchFamily="2" charset="-122"/>
              </a:rPr>
              <a:t>论</a:t>
            </a:r>
            <a:endParaRPr lang="zh-CN" altLang="en-US" sz="9600" b="1">
              <a:solidFill>
                <a:srgbClr val="001966"/>
              </a:solidFill>
              <a:ea typeface="华文行楷" panose="02010800040101010101" pitchFamily="2" charset="-122"/>
            </a:endParaRPr>
          </a:p>
        </p:txBody>
      </p:sp>
      <p:sp>
        <p:nvSpPr>
          <p:cNvPr id="16389" name="文本框 1"/>
          <p:cNvSpPr txBox="1"/>
          <p:nvPr/>
        </p:nvSpPr>
        <p:spPr>
          <a:xfrm>
            <a:off x="5768975" y="125413"/>
            <a:ext cx="38544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4" name="Text Box 5"/>
          <p:cNvSpPr txBox="1"/>
          <p:nvPr/>
        </p:nvSpPr>
        <p:spPr>
          <a:xfrm>
            <a:off x="2929255" y="3933190"/>
            <a:ext cx="64135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7200" b="1">
                <a:ea typeface="华文行楷" panose="02010800040101010101" pitchFamily="2" charset="-122"/>
              </a:rPr>
              <a:t>作者：贾</a:t>
            </a:r>
            <a:r>
              <a:rPr lang="zh-CN" altLang="en-US" sz="9600" b="1" u="sng">
                <a:latin typeface="宋体" panose="02010600030101010101" pitchFamily="2" charset="-122"/>
              </a:rPr>
              <a:t>谊</a:t>
            </a:r>
            <a:endParaRPr lang="zh-CN" altLang="en-US" sz="9600" b="1" u="sng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26105" y="5733415"/>
            <a:ext cx="593979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/>
              <a:t>上海大团高级中学</a:t>
            </a:r>
            <a:r>
              <a:rPr lang="en-US" altLang="zh-CN" sz="4000" b="1"/>
              <a:t> </a:t>
            </a:r>
            <a:r>
              <a:rPr lang="zh-CN" altLang="en-US" sz="4000" b="1"/>
              <a:t>谭领鸿</a:t>
            </a:r>
            <a:endParaRPr lang="zh-CN" altLang="en-US" sz="4000" b="1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Freeform 4"/>
          <p:cNvSpPr/>
          <p:nvPr/>
        </p:nvSpPr>
        <p:spPr>
          <a:xfrm>
            <a:off x="3621088" y="1311275"/>
            <a:ext cx="9144000" cy="301625"/>
          </a:xfrm>
          <a:custGeom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000502031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5760" h="380">
                <a:moveTo>
                  <a:pt x="5411" y="136"/>
                </a:moveTo>
                <a:lnTo>
                  <a:pt x="5411" y="136"/>
                </a:lnTo>
                <a:lnTo>
                  <a:pt x="5410" y="160"/>
                </a:lnTo>
                <a:lnTo>
                  <a:pt x="5411" y="181"/>
                </a:lnTo>
                <a:lnTo>
                  <a:pt x="5416" y="201"/>
                </a:lnTo>
                <a:lnTo>
                  <a:pt x="5425" y="217"/>
                </a:lnTo>
                <a:lnTo>
                  <a:pt x="5438" y="231"/>
                </a:lnTo>
                <a:lnTo>
                  <a:pt x="5454" y="243"/>
                </a:lnTo>
                <a:lnTo>
                  <a:pt x="5473" y="251"/>
                </a:lnTo>
                <a:lnTo>
                  <a:pt x="5495" y="256"/>
                </a:lnTo>
                <a:lnTo>
                  <a:pt x="5515" y="254"/>
                </a:lnTo>
                <a:lnTo>
                  <a:pt x="5533" y="246"/>
                </a:lnTo>
                <a:lnTo>
                  <a:pt x="5548" y="236"/>
                </a:lnTo>
                <a:lnTo>
                  <a:pt x="5561" y="222"/>
                </a:lnTo>
                <a:lnTo>
                  <a:pt x="5569" y="205"/>
                </a:lnTo>
                <a:lnTo>
                  <a:pt x="5572" y="186"/>
                </a:lnTo>
                <a:lnTo>
                  <a:pt x="5571" y="167"/>
                </a:lnTo>
                <a:lnTo>
                  <a:pt x="5563" y="147"/>
                </a:lnTo>
                <a:lnTo>
                  <a:pt x="5553" y="137"/>
                </a:lnTo>
                <a:lnTo>
                  <a:pt x="5544" y="129"/>
                </a:lnTo>
                <a:lnTo>
                  <a:pt x="5534" y="125"/>
                </a:lnTo>
                <a:lnTo>
                  <a:pt x="5523" y="123"/>
                </a:lnTo>
                <a:lnTo>
                  <a:pt x="5514" y="123"/>
                </a:lnTo>
                <a:lnTo>
                  <a:pt x="5503" y="126"/>
                </a:lnTo>
                <a:lnTo>
                  <a:pt x="5493" y="133"/>
                </a:lnTo>
                <a:lnTo>
                  <a:pt x="5484" y="142"/>
                </a:lnTo>
                <a:lnTo>
                  <a:pt x="5479" y="150"/>
                </a:lnTo>
                <a:lnTo>
                  <a:pt x="5477" y="160"/>
                </a:lnTo>
                <a:lnTo>
                  <a:pt x="5477" y="168"/>
                </a:lnTo>
                <a:lnTo>
                  <a:pt x="5477" y="175"/>
                </a:lnTo>
                <a:lnTo>
                  <a:pt x="5479" y="183"/>
                </a:lnTo>
                <a:lnTo>
                  <a:pt x="5482" y="191"/>
                </a:lnTo>
                <a:lnTo>
                  <a:pt x="5485" y="199"/>
                </a:lnTo>
                <a:lnTo>
                  <a:pt x="5487" y="207"/>
                </a:lnTo>
                <a:lnTo>
                  <a:pt x="5493" y="213"/>
                </a:lnTo>
                <a:lnTo>
                  <a:pt x="5498" y="215"/>
                </a:lnTo>
                <a:lnTo>
                  <a:pt x="5501" y="213"/>
                </a:lnTo>
                <a:lnTo>
                  <a:pt x="5504" y="210"/>
                </a:lnTo>
                <a:lnTo>
                  <a:pt x="5506" y="207"/>
                </a:lnTo>
                <a:lnTo>
                  <a:pt x="5506" y="202"/>
                </a:lnTo>
                <a:lnTo>
                  <a:pt x="5501" y="199"/>
                </a:lnTo>
                <a:lnTo>
                  <a:pt x="5496" y="197"/>
                </a:lnTo>
                <a:lnTo>
                  <a:pt x="5488" y="180"/>
                </a:lnTo>
                <a:lnTo>
                  <a:pt x="5487" y="163"/>
                </a:lnTo>
                <a:lnTo>
                  <a:pt x="5492" y="149"/>
                </a:lnTo>
                <a:lnTo>
                  <a:pt x="5500" y="139"/>
                </a:lnTo>
                <a:lnTo>
                  <a:pt x="5512" y="134"/>
                </a:lnTo>
                <a:lnTo>
                  <a:pt x="5526" y="134"/>
                </a:lnTo>
                <a:lnTo>
                  <a:pt x="5541" y="139"/>
                </a:lnTo>
                <a:lnTo>
                  <a:pt x="5555" y="154"/>
                </a:lnTo>
                <a:lnTo>
                  <a:pt x="5560" y="165"/>
                </a:lnTo>
                <a:lnTo>
                  <a:pt x="5561" y="176"/>
                </a:lnTo>
                <a:lnTo>
                  <a:pt x="5563" y="188"/>
                </a:lnTo>
                <a:lnTo>
                  <a:pt x="5561" y="197"/>
                </a:lnTo>
                <a:lnTo>
                  <a:pt x="5558" y="207"/>
                </a:lnTo>
                <a:lnTo>
                  <a:pt x="5553" y="217"/>
                </a:lnTo>
                <a:lnTo>
                  <a:pt x="5547" y="223"/>
                </a:lnTo>
                <a:lnTo>
                  <a:pt x="5539" y="230"/>
                </a:lnTo>
                <a:lnTo>
                  <a:pt x="5531" y="236"/>
                </a:lnTo>
                <a:lnTo>
                  <a:pt x="5522" y="239"/>
                </a:lnTo>
                <a:lnTo>
                  <a:pt x="5512" y="243"/>
                </a:lnTo>
                <a:lnTo>
                  <a:pt x="5501" y="244"/>
                </a:lnTo>
                <a:lnTo>
                  <a:pt x="5490" y="244"/>
                </a:lnTo>
                <a:lnTo>
                  <a:pt x="5479" y="243"/>
                </a:lnTo>
                <a:lnTo>
                  <a:pt x="5468" y="239"/>
                </a:lnTo>
                <a:lnTo>
                  <a:pt x="5459" y="235"/>
                </a:lnTo>
                <a:lnTo>
                  <a:pt x="5444" y="225"/>
                </a:lnTo>
                <a:lnTo>
                  <a:pt x="5435" y="215"/>
                </a:lnTo>
                <a:lnTo>
                  <a:pt x="5427" y="202"/>
                </a:lnTo>
                <a:lnTo>
                  <a:pt x="5422" y="188"/>
                </a:lnTo>
                <a:lnTo>
                  <a:pt x="5419" y="173"/>
                </a:lnTo>
                <a:lnTo>
                  <a:pt x="5419" y="157"/>
                </a:lnTo>
                <a:lnTo>
                  <a:pt x="5421" y="142"/>
                </a:lnTo>
                <a:lnTo>
                  <a:pt x="5424" y="126"/>
                </a:lnTo>
                <a:lnTo>
                  <a:pt x="5425" y="123"/>
                </a:lnTo>
                <a:lnTo>
                  <a:pt x="5429" y="118"/>
                </a:lnTo>
                <a:lnTo>
                  <a:pt x="5427" y="118"/>
                </a:lnTo>
                <a:lnTo>
                  <a:pt x="5432" y="113"/>
                </a:lnTo>
                <a:lnTo>
                  <a:pt x="5438" y="105"/>
                </a:lnTo>
                <a:lnTo>
                  <a:pt x="5447" y="99"/>
                </a:lnTo>
                <a:lnTo>
                  <a:pt x="5460" y="91"/>
                </a:lnTo>
                <a:lnTo>
                  <a:pt x="5476" y="84"/>
                </a:lnTo>
                <a:lnTo>
                  <a:pt x="5495" y="78"/>
                </a:lnTo>
                <a:lnTo>
                  <a:pt x="5518" y="74"/>
                </a:lnTo>
                <a:lnTo>
                  <a:pt x="5545" y="74"/>
                </a:lnTo>
                <a:lnTo>
                  <a:pt x="5564" y="76"/>
                </a:lnTo>
                <a:lnTo>
                  <a:pt x="5582" y="82"/>
                </a:lnTo>
                <a:lnTo>
                  <a:pt x="5599" y="91"/>
                </a:lnTo>
                <a:lnTo>
                  <a:pt x="5616" y="102"/>
                </a:lnTo>
                <a:lnTo>
                  <a:pt x="5634" y="115"/>
                </a:lnTo>
                <a:lnTo>
                  <a:pt x="5650" y="129"/>
                </a:lnTo>
                <a:lnTo>
                  <a:pt x="5665" y="146"/>
                </a:lnTo>
                <a:lnTo>
                  <a:pt x="5679" y="162"/>
                </a:lnTo>
                <a:lnTo>
                  <a:pt x="5692" y="180"/>
                </a:lnTo>
                <a:lnTo>
                  <a:pt x="5705" y="196"/>
                </a:lnTo>
                <a:lnTo>
                  <a:pt x="5716" y="212"/>
                </a:lnTo>
                <a:lnTo>
                  <a:pt x="5725" y="228"/>
                </a:lnTo>
                <a:lnTo>
                  <a:pt x="5733" y="241"/>
                </a:lnTo>
                <a:lnTo>
                  <a:pt x="5739" y="252"/>
                </a:lnTo>
                <a:lnTo>
                  <a:pt x="5744" y="262"/>
                </a:lnTo>
                <a:lnTo>
                  <a:pt x="5746" y="270"/>
                </a:lnTo>
                <a:lnTo>
                  <a:pt x="5749" y="275"/>
                </a:lnTo>
                <a:lnTo>
                  <a:pt x="5752" y="283"/>
                </a:lnTo>
                <a:lnTo>
                  <a:pt x="5755" y="291"/>
                </a:lnTo>
                <a:lnTo>
                  <a:pt x="5758" y="299"/>
                </a:lnTo>
                <a:lnTo>
                  <a:pt x="5760" y="307"/>
                </a:lnTo>
                <a:lnTo>
                  <a:pt x="5760" y="317"/>
                </a:lnTo>
                <a:lnTo>
                  <a:pt x="5758" y="327"/>
                </a:lnTo>
                <a:lnTo>
                  <a:pt x="5754" y="335"/>
                </a:lnTo>
                <a:lnTo>
                  <a:pt x="5746" y="345"/>
                </a:lnTo>
                <a:lnTo>
                  <a:pt x="5736" y="353"/>
                </a:lnTo>
                <a:lnTo>
                  <a:pt x="5721" y="361"/>
                </a:lnTo>
                <a:lnTo>
                  <a:pt x="5700" y="367"/>
                </a:lnTo>
                <a:lnTo>
                  <a:pt x="5675" y="372"/>
                </a:lnTo>
                <a:lnTo>
                  <a:pt x="5643" y="377"/>
                </a:lnTo>
                <a:lnTo>
                  <a:pt x="5607" y="378"/>
                </a:lnTo>
                <a:lnTo>
                  <a:pt x="5561" y="380"/>
                </a:lnTo>
                <a:lnTo>
                  <a:pt x="5533" y="380"/>
                </a:lnTo>
                <a:lnTo>
                  <a:pt x="5493" y="380"/>
                </a:lnTo>
                <a:lnTo>
                  <a:pt x="5444" y="380"/>
                </a:lnTo>
                <a:lnTo>
                  <a:pt x="5386" y="380"/>
                </a:lnTo>
                <a:lnTo>
                  <a:pt x="5318" y="380"/>
                </a:lnTo>
                <a:lnTo>
                  <a:pt x="5242" y="380"/>
                </a:lnTo>
                <a:lnTo>
                  <a:pt x="5160" y="380"/>
                </a:lnTo>
                <a:lnTo>
                  <a:pt x="5072" y="380"/>
                </a:lnTo>
                <a:lnTo>
                  <a:pt x="4977" y="380"/>
                </a:lnTo>
                <a:lnTo>
                  <a:pt x="4878" y="380"/>
                </a:lnTo>
                <a:lnTo>
                  <a:pt x="4773" y="380"/>
                </a:lnTo>
                <a:lnTo>
                  <a:pt x="4666" y="380"/>
                </a:lnTo>
                <a:lnTo>
                  <a:pt x="4557" y="380"/>
                </a:lnTo>
                <a:lnTo>
                  <a:pt x="4445" y="380"/>
                </a:lnTo>
                <a:lnTo>
                  <a:pt x="4331" y="380"/>
                </a:lnTo>
                <a:lnTo>
                  <a:pt x="4218" y="380"/>
                </a:lnTo>
                <a:lnTo>
                  <a:pt x="4103" y="380"/>
                </a:lnTo>
                <a:lnTo>
                  <a:pt x="3989" y="380"/>
                </a:lnTo>
                <a:lnTo>
                  <a:pt x="3878" y="380"/>
                </a:lnTo>
                <a:lnTo>
                  <a:pt x="3768" y="380"/>
                </a:lnTo>
                <a:lnTo>
                  <a:pt x="3661" y="380"/>
                </a:lnTo>
                <a:lnTo>
                  <a:pt x="3558" y="380"/>
                </a:lnTo>
                <a:lnTo>
                  <a:pt x="3460" y="380"/>
                </a:lnTo>
                <a:lnTo>
                  <a:pt x="3367" y="380"/>
                </a:lnTo>
                <a:lnTo>
                  <a:pt x="3279" y="380"/>
                </a:lnTo>
                <a:lnTo>
                  <a:pt x="3198" y="380"/>
                </a:lnTo>
                <a:lnTo>
                  <a:pt x="3124" y="380"/>
                </a:lnTo>
                <a:lnTo>
                  <a:pt x="3058" y="380"/>
                </a:lnTo>
                <a:lnTo>
                  <a:pt x="3001" y="380"/>
                </a:lnTo>
                <a:lnTo>
                  <a:pt x="2953" y="380"/>
                </a:lnTo>
                <a:lnTo>
                  <a:pt x="2916" y="380"/>
                </a:lnTo>
                <a:lnTo>
                  <a:pt x="2889" y="380"/>
                </a:lnTo>
                <a:lnTo>
                  <a:pt x="2882" y="380"/>
                </a:lnTo>
                <a:lnTo>
                  <a:pt x="2862" y="380"/>
                </a:lnTo>
                <a:lnTo>
                  <a:pt x="2829" y="380"/>
                </a:lnTo>
                <a:lnTo>
                  <a:pt x="2784" y="380"/>
                </a:lnTo>
                <a:lnTo>
                  <a:pt x="2728" y="380"/>
                </a:lnTo>
                <a:lnTo>
                  <a:pt x="2663" y="380"/>
                </a:lnTo>
                <a:lnTo>
                  <a:pt x="2587" y="380"/>
                </a:lnTo>
                <a:lnTo>
                  <a:pt x="2505" y="380"/>
                </a:lnTo>
                <a:lnTo>
                  <a:pt x="2414" y="380"/>
                </a:lnTo>
                <a:lnTo>
                  <a:pt x="2317" y="380"/>
                </a:lnTo>
                <a:lnTo>
                  <a:pt x="2215" y="380"/>
                </a:lnTo>
                <a:lnTo>
                  <a:pt x="2106" y="380"/>
                </a:lnTo>
                <a:lnTo>
                  <a:pt x="1994" y="380"/>
                </a:lnTo>
                <a:lnTo>
                  <a:pt x="1878" y="380"/>
                </a:lnTo>
                <a:lnTo>
                  <a:pt x="1760" y="380"/>
                </a:lnTo>
                <a:lnTo>
                  <a:pt x="1640" y="380"/>
                </a:lnTo>
                <a:lnTo>
                  <a:pt x="1520" y="380"/>
                </a:lnTo>
                <a:lnTo>
                  <a:pt x="1400" y="380"/>
                </a:lnTo>
                <a:lnTo>
                  <a:pt x="1280" y="380"/>
                </a:lnTo>
                <a:lnTo>
                  <a:pt x="1163" y="380"/>
                </a:lnTo>
                <a:lnTo>
                  <a:pt x="1048" y="380"/>
                </a:lnTo>
                <a:lnTo>
                  <a:pt x="938" y="380"/>
                </a:lnTo>
                <a:lnTo>
                  <a:pt x="830" y="380"/>
                </a:lnTo>
                <a:lnTo>
                  <a:pt x="728" y="380"/>
                </a:lnTo>
                <a:lnTo>
                  <a:pt x="631" y="380"/>
                </a:lnTo>
                <a:lnTo>
                  <a:pt x="543" y="380"/>
                </a:lnTo>
                <a:lnTo>
                  <a:pt x="461" y="380"/>
                </a:lnTo>
                <a:lnTo>
                  <a:pt x="388" y="380"/>
                </a:lnTo>
                <a:lnTo>
                  <a:pt x="324" y="380"/>
                </a:lnTo>
                <a:lnTo>
                  <a:pt x="270" y="380"/>
                </a:lnTo>
                <a:lnTo>
                  <a:pt x="229" y="380"/>
                </a:lnTo>
                <a:lnTo>
                  <a:pt x="197" y="380"/>
                </a:lnTo>
                <a:lnTo>
                  <a:pt x="153" y="378"/>
                </a:lnTo>
                <a:lnTo>
                  <a:pt x="115" y="377"/>
                </a:lnTo>
                <a:lnTo>
                  <a:pt x="84" y="372"/>
                </a:lnTo>
                <a:lnTo>
                  <a:pt x="58" y="367"/>
                </a:lnTo>
                <a:lnTo>
                  <a:pt x="38" y="361"/>
                </a:lnTo>
                <a:lnTo>
                  <a:pt x="22" y="353"/>
                </a:lnTo>
                <a:lnTo>
                  <a:pt x="11" y="345"/>
                </a:lnTo>
                <a:lnTo>
                  <a:pt x="5" y="335"/>
                </a:lnTo>
                <a:lnTo>
                  <a:pt x="2" y="327"/>
                </a:lnTo>
                <a:lnTo>
                  <a:pt x="0" y="317"/>
                </a:lnTo>
                <a:lnTo>
                  <a:pt x="0" y="307"/>
                </a:lnTo>
                <a:lnTo>
                  <a:pt x="2" y="299"/>
                </a:lnTo>
                <a:lnTo>
                  <a:pt x="3" y="291"/>
                </a:lnTo>
                <a:lnTo>
                  <a:pt x="6" y="283"/>
                </a:lnTo>
                <a:lnTo>
                  <a:pt x="9" y="275"/>
                </a:lnTo>
                <a:lnTo>
                  <a:pt x="11" y="270"/>
                </a:lnTo>
                <a:lnTo>
                  <a:pt x="14" y="262"/>
                </a:lnTo>
                <a:lnTo>
                  <a:pt x="19" y="252"/>
                </a:lnTo>
                <a:lnTo>
                  <a:pt x="25" y="241"/>
                </a:lnTo>
                <a:lnTo>
                  <a:pt x="33" y="228"/>
                </a:lnTo>
                <a:lnTo>
                  <a:pt x="43" y="212"/>
                </a:lnTo>
                <a:lnTo>
                  <a:pt x="54" y="196"/>
                </a:lnTo>
                <a:lnTo>
                  <a:pt x="66" y="180"/>
                </a:lnTo>
                <a:lnTo>
                  <a:pt x="79" y="162"/>
                </a:lnTo>
                <a:lnTo>
                  <a:pt x="93" y="146"/>
                </a:lnTo>
                <a:lnTo>
                  <a:pt x="109" y="131"/>
                </a:lnTo>
                <a:lnTo>
                  <a:pt x="125" y="115"/>
                </a:lnTo>
                <a:lnTo>
                  <a:pt x="142" y="102"/>
                </a:lnTo>
                <a:lnTo>
                  <a:pt x="159" y="92"/>
                </a:lnTo>
                <a:lnTo>
                  <a:pt x="177" y="82"/>
                </a:lnTo>
                <a:lnTo>
                  <a:pt x="196" y="78"/>
                </a:lnTo>
                <a:lnTo>
                  <a:pt x="213" y="74"/>
                </a:lnTo>
                <a:lnTo>
                  <a:pt x="242" y="76"/>
                </a:lnTo>
                <a:lnTo>
                  <a:pt x="264" y="79"/>
                </a:lnTo>
                <a:lnTo>
                  <a:pt x="283" y="84"/>
                </a:lnTo>
                <a:lnTo>
                  <a:pt x="298" y="91"/>
                </a:lnTo>
                <a:lnTo>
                  <a:pt x="311" y="99"/>
                </a:lnTo>
                <a:lnTo>
                  <a:pt x="320" y="107"/>
                </a:lnTo>
                <a:lnTo>
                  <a:pt x="327" y="113"/>
                </a:lnTo>
                <a:lnTo>
                  <a:pt x="331" y="118"/>
                </a:lnTo>
                <a:lnTo>
                  <a:pt x="330" y="120"/>
                </a:lnTo>
                <a:lnTo>
                  <a:pt x="333" y="125"/>
                </a:lnTo>
                <a:lnTo>
                  <a:pt x="335" y="128"/>
                </a:lnTo>
                <a:lnTo>
                  <a:pt x="338" y="142"/>
                </a:lnTo>
                <a:lnTo>
                  <a:pt x="339" y="159"/>
                </a:lnTo>
                <a:lnTo>
                  <a:pt x="339" y="173"/>
                </a:lnTo>
                <a:lnTo>
                  <a:pt x="336" y="189"/>
                </a:lnTo>
                <a:lnTo>
                  <a:pt x="331" y="202"/>
                </a:lnTo>
                <a:lnTo>
                  <a:pt x="325" y="215"/>
                </a:lnTo>
                <a:lnTo>
                  <a:pt x="314" y="226"/>
                </a:lnTo>
                <a:lnTo>
                  <a:pt x="301" y="235"/>
                </a:lnTo>
                <a:lnTo>
                  <a:pt x="290" y="239"/>
                </a:lnTo>
                <a:lnTo>
                  <a:pt x="279" y="243"/>
                </a:lnTo>
                <a:lnTo>
                  <a:pt x="268" y="244"/>
                </a:lnTo>
                <a:lnTo>
                  <a:pt x="259" y="244"/>
                </a:lnTo>
                <a:lnTo>
                  <a:pt x="248" y="244"/>
                </a:lnTo>
                <a:lnTo>
                  <a:pt x="238" y="241"/>
                </a:lnTo>
                <a:lnTo>
                  <a:pt x="229" y="236"/>
                </a:lnTo>
                <a:lnTo>
                  <a:pt x="219" y="231"/>
                </a:lnTo>
                <a:lnTo>
                  <a:pt x="213" y="225"/>
                </a:lnTo>
                <a:lnTo>
                  <a:pt x="207" y="217"/>
                </a:lnTo>
                <a:lnTo>
                  <a:pt x="202" y="207"/>
                </a:lnTo>
                <a:lnTo>
                  <a:pt x="199" y="199"/>
                </a:lnTo>
                <a:lnTo>
                  <a:pt x="197" y="188"/>
                </a:lnTo>
                <a:lnTo>
                  <a:pt x="197" y="176"/>
                </a:lnTo>
                <a:lnTo>
                  <a:pt x="200" y="165"/>
                </a:lnTo>
                <a:lnTo>
                  <a:pt x="205" y="154"/>
                </a:lnTo>
                <a:lnTo>
                  <a:pt x="219" y="141"/>
                </a:lnTo>
                <a:lnTo>
                  <a:pt x="234" y="134"/>
                </a:lnTo>
                <a:lnTo>
                  <a:pt x="248" y="134"/>
                </a:lnTo>
                <a:lnTo>
                  <a:pt x="259" y="141"/>
                </a:lnTo>
                <a:lnTo>
                  <a:pt x="268" y="150"/>
                </a:lnTo>
                <a:lnTo>
                  <a:pt x="272" y="163"/>
                </a:lnTo>
                <a:lnTo>
                  <a:pt x="270" y="180"/>
                </a:lnTo>
                <a:lnTo>
                  <a:pt x="262" y="197"/>
                </a:lnTo>
                <a:lnTo>
                  <a:pt x="257" y="199"/>
                </a:lnTo>
                <a:lnTo>
                  <a:pt x="254" y="202"/>
                </a:lnTo>
                <a:lnTo>
                  <a:pt x="253" y="207"/>
                </a:lnTo>
                <a:lnTo>
                  <a:pt x="254" y="210"/>
                </a:lnTo>
                <a:lnTo>
                  <a:pt x="257" y="213"/>
                </a:lnTo>
                <a:lnTo>
                  <a:pt x="260" y="215"/>
                </a:lnTo>
                <a:lnTo>
                  <a:pt x="265" y="213"/>
                </a:lnTo>
                <a:lnTo>
                  <a:pt x="272" y="207"/>
                </a:lnTo>
                <a:lnTo>
                  <a:pt x="273" y="199"/>
                </a:lnTo>
                <a:lnTo>
                  <a:pt x="276" y="191"/>
                </a:lnTo>
                <a:lnTo>
                  <a:pt x="279" y="183"/>
                </a:lnTo>
                <a:lnTo>
                  <a:pt x="281" y="175"/>
                </a:lnTo>
                <a:lnTo>
                  <a:pt x="281" y="168"/>
                </a:lnTo>
                <a:lnTo>
                  <a:pt x="281" y="160"/>
                </a:lnTo>
                <a:lnTo>
                  <a:pt x="279" y="152"/>
                </a:lnTo>
                <a:lnTo>
                  <a:pt x="275" y="142"/>
                </a:lnTo>
                <a:lnTo>
                  <a:pt x="265" y="133"/>
                </a:lnTo>
                <a:lnTo>
                  <a:pt x="256" y="128"/>
                </a:lnTo>
                <a:lnTo>
                  <a:pt x="246" y="125"/>
                </a:lnTo>
                <a:lnTo>
                  <a:pt x="235" y="125"/>
                </a:lnTo>
                <a:lnTo>
                  <a:pt x="226" y="126"/>
                </a:lnTo>
                <a:lnTo>
                  <a:pt x="216" y="131"/>
                </a:lnTo>
                <a:lnTo>
                  <a:pt x="207" y="137"/>
                </a:lnTo>
                <a:lnTo>
                  <a:pt x="197" y="147"/>
                </a:lnTo>
                <a:lnTo>
                  <a:pt x="189" y="168"/>
                </a:lnTo>
                <a:lnTo>
                  <a:pt x="188" y="188"/>
                </a:lnTo>
                <a:lnTo>
                  <a:pt x="191" y="205"/>
                </a:lnTo>
                <a:lnTo>
                  <a:pt x="199" y="222"/>
                </a:lnTo>
                <a:lnTo>
                  <a:pt x="210" y="236"/>
                </a:lnTo>
                <a:lnTo>
                  <a:pt x="226" y="246"/>
                </a:lnTo>
                <a:lnTo>
                  <a:pt x="245" y="254"/>
                </a:lnTo>
                <a:lnTo>
                  <a:pt x="265" y="256"/>
                </a:lnTo>
                <a:lnTo>
                  <a:pt x="287" y="251"/>
                </a:lnTo>
                <a:lnTo>
                  <a:pt x="306" y="243"/>
                </a:lnTo>
                <a:lnTo>
                  <a:pt x="322" y="231"/>
                </a:lnTo>
                <a:lnTo>
                  <a:pt x="335" y="218"/>
                </a:lnTo>
                <a:lnTo>
                  <a:pt x="343" y="201"/>
                </a:lnTo>
                <a:lnTo>
                  <a:pt x="349" y="183"/>
                </a:lnTo>
                <a:lnTo>
                  <a:pt x="350" y="160"/>
                </a:lnTo>
                <a:lnTo>
                  <a:pt x="349" y="136"/>
                </a:lnTo>
                <a:lnTo>
                  <a:pt x="347" y="131"/>
                </a:lnTo>
                <a:lnTo>
                  <a:pt x="346" y="126"/>
                </a:lnTo>
                <a:lnTo>
                  <a:pt x="344" y="121"/>
                </a:lnTo>
                <a:lnTo>
                  <a:pt x="343" y="116"/>
                </a:lnTo>
                <a:lnTo>
                  <a:pt x="349" y="112"/>
                </a:lnTo>
                <a:lnTo>
                  <a:pt x="355" y="107"/>
                </a:lnTo>
                <a:lnTo>
                  <a:pt x="363" y="102"/>
                </a:lnTo>
                <a:lnTo>
                  <a:pt x="371" y="97"/>
                </a:lnTo>
                <a:lnTo>
                  <a:pt x="379" y="92"/>
                </a:lnTo>
                <a:lnTo>
                  <a:pt x="387" y="89"/>
                </a:lnTo>
                <a:lnTo>
                  <a:pt x="396" y="86"/>
                </a:lnTo>
                <a:lnTo>
                  <a:pt x="404" y="82"/>
                </a:lnTo>
                <a:lnTo>
                  <a:pt x="414" y="79"/>
                </a:lnTo>
                <a:lnTo>
                  <a:pt x="423" y="78"/>
                </a:lnTo>
                <a:lnTo>
                  <a:pt x="433" y="76"/>
                </a:lnTo>
                <a:lnTo>
                  <a:pt x="442" y="74"/>
                </a:lnTo>
                <a:lnTo>
                  <a:pt x="451" y="73"/>
                </a:lnTo>
                <a:lnTo>
                  <a:pt x="463" y="71"/>
                </a:lnTo>
                <a:lnTo>
                  <a:pt x="472" y="71"/>
                </a:lnTo>
                <a:lnTo>
                  <a:pt x="481" y="71"/>
                </a:lnTo>
                <a:lnTo>
                  <a:pt x="497" y="73"/>
                </a:lnTo>
                <a:lnTo>
                  <a:pt x="511" y="74"/>
                </a:lnTo>
                <a:lnTo>
                  <a:pt x="526" y="76"/>
                </a:lnTo>
                <a:lnTo>
                  <a:pt x="541" y="79"/>
                </a:lnTo>
                <a:lnTo>
                  <a:pt x="554" y="84"/>
                </a:lnTo>
                <a:lnTo>
                  <a:pt x="568" y="87"/>
                </a:lnTo>
                <a:lnTo>
                  <a:pt x="581" y="92"/>
                </a:lnTo>
                <a:lnTo>
                  <a:pt x="594" y="97"/>
                </a:lnTo>
                <a:lnTo>
                  <a:pt x="581" y="104"/>
                </a:lnTo>
                <a:lnTo>
                  <a:pt x="570" y="113"/>
                </a:lnTo>
                <a:lnTo>
                  <a:pt x="560" y="121"/>
                </a:lnTo>
                <a:lnTo>
                  <a:pt x="552" y="133"/>
                </a:lnTo>
                <a:lnTo>
                  <a:pt x="545" y="142"/>
                </a:lnTo>
                <a:lnTo>
                  <a:pt x="540" y="154"/>
                </a:lnTo>
                <a:lnTo>
                  <a:pt x="537" y="165"/>
                </a:lnTo>
                <a:lnTo>
                  <a:pt x="537" y="178"/>
                </a:lnTo>
                <a:lnTo>
                  <a:pt x="537" y="189"/>
                </a:lnTo>
                <a:lnTo>
                  <a:pt x="540" y="201"/>
                </a:lnTo>
                <a:lnTo>
                  <a:pt x="545" y="212"/>
                </a:lnTo>
                <a:lnTo>
                  <a:pt x="551" y="223"/>
                </a:lnTo>
                <a:lnTo>
                  <a:pt x="560" y="233"/>
                </a:lnTo>
                <a:lnTo>
                  <a:pt x="570" y="243"/>
                </a:lnTo>
                <a:lnTo>
                  <a:pt x="581" y="252"/>
                </a:lnTo>
                <a:lnTo>
                  <a:pt x="594" y="260"/>
                </a:lnTo>
                <a:lnTo>
                  <a:pt x="608" y="268"/>
                </a:lnTo>
                <a:lnTo>
                  <a:pt x="622" y="275"/>
                </a:lnTo>
                <a:lnTo>
                  <a:pt x="639" y="281"/>
                </a:lnTo>
                <a:lnTo>
                  <a:pt x="657" y="286"/>
                </a:lnTo>
                <a:lnTo>
                  <a:pt x="674" y="290"/>
                </a:lnTo>
                <a:lnTo>
                  <a:pt x="693" y="293"/>
                </a:lnTo>
                <a:lnTo>
                  <a:pt x="713" y="294"/>
                </a:lnTo>
                <a:lnTo>
                  <a:pt x="734" y="296"/>
                </a:lnTo>
                <a:lnTo>
                  <a:pt x="755" y="294"/>
                </a:lnTo>
                <a:lnTo>
                  <a:pt x="778" y="293"/>
                </a:lnTo>
                <a:lnTo>
                  <a:pt x="803" y="290"/>
                </a:lnTo>
                <a:lnTo>
                  <a:pt x="830" y="285"/>
                </a:lnTo>
                <a:lnTo>
                  <a:pt x="859" y="278"/>
                </a:lnTo>
                <a:lnTo>
                  <a:pt x="889" y="270"/>
                </a:lnTo>
                <a:lnTo>
                  <a:pt x="920" y="262"/>
                </a:lnTo>
                <a:lnTo>
                  <a:pt x="952" y="254"/>
                </a:lnTo>
                <a:lnTo>
                  <a:pt x="985" y="244"/>
                </a:lnTo>
                <a:lnTo>
                  <a:pt x="1018" y="233"/>
                </a:lnTo>
                <a:lnTo>
                  <a:pt x="1053" y="222"/>
                </a:lnTo>
                <a:lnTo>
                  <a:pt x="1088" y="210"/>
                </a:lnTo>
                <a:lnTo>
                  <a:pt x="1122" y="199"/>
                </a:lnTo>
                <a:lnTo>
                  <a:pt x="1155" y="186"/>
                </a:lnTo>
                <a:lnTo>
                  <a:pt x="1190" y="173"/>
                </a:lnTo>
                <a:lnTo>
                  <a:pt x="1225" y="162"/>
                </a:lnTo>
                <a:lnTo>
                  <a:pt x="1258" y="149"/>
                </a:lnTo>
                <a:lnTo>
                  <a:pt x="1291" y="136"/>
                </a:lnTo>
                <a:lnTo>
                  <a:pt x="1323" y="125"/>
                </a:lnTo>
                <a:lnTo>
                  <a:pt x="1353" y="112"/>
                </a:lnTo>
                <a:lnTo>
                  <a:pt x="1381" y="100"/>
                </a:lnTo>
                <a:lnTo>
                  <a:pt x="1410" y="89"/>
                </a:lnTo>
                <a:lnTo>
                  <a:pt x="1435" y="79"/>
                </a:lnTo>
                <a:lnTo>
                  <a:pt x="1459" y="70"/>
                </a:lnTo>
                <a:lnTo>
                  <a:pt x="1481" y="60"/>
                </a:lnTo>
                <a:lnTo>
                  <a:pt x="1501" y="52"/>
                </a:lnTo>
                <a:lnTo>
                  <a:pt x="1517" y="45"/>
                </a:lnTo>
                <a:lnTo>
                  <a:pt x="1531" y="39"/>
                </a:lnTo>
                <a:lnTo>
                  <a:pt x="1544" y="34"/>
                </a:lnTo>
                <a:lnTo>
                  <a:pt x="1552" y="31"/>
                </a:lnTo>
                <a:lnTo>
                  <a:pt x="1558" y="29"/>
                </a:lnTo>
                <a:lnTo>
                  <a:pt x="1560" y="27"/>
                </a:lnTo>
                <a:lnTo>
                  <a:pt x="1567" y="26"/>
                </a:lnTo>
                <a:lnTo>
                  <a:pt x="1577" y="23"/>
                </a:lnTo>
                <a:lnTo>
                  <a:pt x="1586" y="21"/>
                </a:lnTo>
                <a:lnTo>
                  <a:pt x="1596" y="19"/>
                </a:lnTo>
                <a:lnTo>
                  <a:pt x="1605" y="18"/>
                </a:lnTo>
                <a:lnTo>
                  <a:pt x="1616" y="16"/>
                </a:lnTo>
                <a:lnTo>
                  <a:pt x="1624" y="15"/>
                </a:lnTo>
                <a:lnTo>
                  <a:pt x="1634" y="13"/>
                </a:lnTo>
                <a:lnTo>
                  <a:pt x="1645" y="13"/>
                </a:lnTo>
                <a:lnTo>
                  <a:pt x="1656" y="11"/>
                </a:lnTo>
                <a:lnTo>
                  <a:pt x="1665" y="13"/>
                </a:lnTo>
                <a:lnTo>
                  <a:pt x="1676" y="15"/>
                </a:lnTo>
                <a:lnTo>
                  <a:pt x="1687" y="16"/>
                </a:lnTo>
                <a:lnTo>
                  <a:pt x="1697" y="19"/>
                </a:lnTo>
                <a:lnTo>
                  <a:pt x="1708" y="24"/>
                </a:lnTo>
                <a:lnTo>
                  <a:pt x="1717" y="27"/>
                </a:lnTo>
                <a:lnTo>
                  <a:pt x="1727" y="34"/>
                </a:lnTo>
                <a:lnTo>
                  <a:pt x="1735" y="39"/>
                </a:lnTo>
                <a:lnTo>
                  <a:pt x="1744" y="45"/>
                </a:lnTo>
                <a:lnTo>
                  <a:pt x="1752" y="52"/>
                </a:lnTo>
                <a:lnTo>
                  <a:pt x="1760" y="60"/>
                </a:lnTo>
                <a:lnTo>
                  <a:pt x="1768" y="66"/>
                </a:lnTo>
                <a:lnTo>
                  <a:pt x="1774" y="74"/>
                </a:lnTo>
                <a:lnTo>
                  <a:pt x="1781" y="82"/>
                </a:lnTo>
                <a:lnTo>
                  <a:pt x="1785" y="73"/>
                </a:lnTo>
                <a:lnTo>
                  <a:pt x="1793" y="63"/>
                </a:lnTo>
                <a:lnTo>
                  <a:pt x="1803" y="55"/>
                </a:lnTo>
                <a:lnTo>
                  <a:pt x="1814" y="47"/>
                </a:lnTo>
                <a:lnTo>
                  <a:pt x="1828" y="42"/>
                </a:lnTo>
                <a:lnTo>
                  <a:pt x="1842" y="37"/>
                </a:lnTo>
                <a:lnTo>
                  <a:pt x="1858" y="34"/>
                </a:lnTo>
                <a:lnTo>
                  <a:pt x="1875" y="32"/>
                </a:lnTo>
                <a:lnTo>
                  <a:pt x="1889" y="34"/>
                </a:lnTo>
                <a:lnTo>
                  <a:pt x="1904" y="36"/>
                </a:lnTo>
                <a:lnTo>
                  <a:pt x="1918" y="39"/>
                </a:lnTo>
                <a:lnTo>
                  <a:pt x="1929" y="44"/>
                </a:lnTo>
                <a:lnTo>
                  <a:pt x="1940" y="50"/>
                </a:lnTo>
                <a:lnTo>
                  <a:pt x="1951" y="57"/>
                </a:lnTo>
                <a:lnTo>
                  <a:pt x="1959" y="65"/>
                </a:lnTo>
                <a:lnTo>
                  <a:pt x="1965" y="73"/>
                </a:lnTo>
                <a:lnTo>
                  <a:pt x="1948" y="81"/>
                </a:lnTo>
                <a:lnTo>
                  <a:pt x="1931" y="91"/>
                </a:lnTo>
                <a:lnTo>
                  <a:pt x="1916" y="100"/>
                </a:lnTo>
                <a:lnTo>
                  <a:pt x="1902" y="110"/>
                </a:lnTo>
                <a:lnTo>
                  <a:pt x="1893" y="123"/>
                </a:lnTo>
                <a:lnTo>
                  <a:pt x="1885" y="134"/>
                </a:lnTo>
                <a:lnTo>
                  <a:pt x="1878" y="147"/>
                </a:lnTo>
                <a:lnTo>
                  <a:pt x="1877" y="160"/>
                </a:lnTo>
                <a:lnTo>
                  <a:pt x="1878" y="170"/>
                </a:lnTo>
                <a:lnTo>
                  <a:pt x="1880" y="178"/>
                </a:lnTo>
                <a:lnTo>
                  <a:pt x="1885" y="188"/>
                </a:lnTo>
                <a:lnTo>
                  <a:pt x="1889" y="196"/>
                </a:lnTo>
                <a:lnTo>
                  <a:pt x="1897" y="205"/>
                </a:lnTo>
                <a:lnTo>
                  <a:pt x="1905" y="213"/>
                </a:lnTo>
                <a:lnTo>
                  <a:pt x="1915" y="220"/>
                </a:lnTo>
                <a:lnTo>
                  <a:pt x="1926" y="228"/>
                </a:lnTo>
                <a:lnTo>
                  <a:pt x="1937" y="235"/>
                </a:lnTo>
                <a:lnTo>
                  <a:pt x="1949" y="239"/>
                </a:lnTo>
                <a:lnTo>
                  <a:pt x="1964" y="244"/>
                </a:lnTo>
                <a:lnTo>
                  <a:pt x="1978" y="249"/>
                </a:lnTo>
                <a:lnTo>
                  <a:pt x="1992" y="252"/>
                </a:lnTo>
                <a:lnTo>
                  <a:pt x="2008" y="254"/>
                </a:lnTo>
                <a:lnTo>
                  <a:pt x="2025" y="256"/>
                </a:lnTo>
                <a:lnTo>
                  <a:pt x="2041" y="257"/>
                </a:lnTo>
                <a:lnTo>
                  <a:pt x="2058" y="256"/>
                </a:lnTo>
                <a:lnTo>
                  <a:pt x="2074" y="254"/>
                </a:lnTo>
                <a:lnTo>
                  <a:pt x="2092" y="252"/>
                </a:lnTo>
                <a:lnTo>
                  <a:pt x="2106" y="249"/>
                </a:lnTo>
                <a:lnTo>
                  <a:pt x="2122" y="244"/>
                </a:lnTo>
                <a:lnTo>
                  <a:pt x="2136" y="239"/>
                </a:lnTo>
                <a:lnTo>
                  <a:pt x="2148" y="235"/>
                </a:lnTo>
                <a:lnTo>
                  <a:pt x="2161" y="228"/>
                </a:lnTo>
                <a:lnTo>
                  <a:pt x="2172" y="220"/>
                </a:lnTo>
                <a:lnTo>
                  <a:pt x="2182" y="213"/>
                </a:lnTo>
                <a:lnTo>
                  <a:pt x="2189" y="205"/>
                </a:lnTo>
                <a:lnTo>
                  <a:pt x="2197" y="196"/>
                </a:lnTo>
                <a:lnTo>
                  <a:pt x="2202" y="188"/>
                </a:lnTo>
                <a:lnTo>
                  <a:pt x="2205" y="178"/>
                </a:lnTo>
                <a:lnTo>
                  <a:pt x="2207" y="170"/>
                </a:lnTo>
                <a:lnTo>
                  <a:pt x="2205" y="160"/>
                </a:lnTo>
                <a:lnTo>
                  <a:pt x="2204" y="149"/>
                </a:lnTo>
                <a:lnTo>
                  <a:pt x="2199" y="139"/>
                </a:lnTo>
                <a:lnTo>
                  <a:pt x="2193" y="129"/>
                </a:lnTo>
                <a:lnTo>
                  <a:pt x="2186" y="120"/>
                </a:lnTo>
                <a:lnTo>
                  <a:pt x="2177" y="112"/>
                </a:lnTo>
                <a:lnTo>
                  <a:pt x="2167" y="102"/>
                </a:lnTo>
                <a:lnTo>
                  <a:pt x="2156" y="94"/>
                </a:lnTo>
                <a:lnTo>
                  <a:pt x="2145" y="86"/>
                </a:lnTo>
                <a:lnTo>
                  <a:pt x="2155" y="76"/>
                </a:lnTo>
                <a:lnTo>
                  <a:pt x="2164" y="68"/>
                </a:lnTo>
                <a:lnTo>
                  <a:pt x="2175" y="60"/>
                </a:lnTo>
                <a:lnTo>
                  <a:pt x="2185" y="52"/>
                </a:lnTo>
                <a:lnTo>
                  <a:pt x="2197" y="45"/>
                </a:lnTo>
                <a:lnTo>
                  <a:pt x="2208" y="39"/>
                </a:lnTo>
                <a:lnTo>
                  <a:pt x="2221" y="32"/>
                </a:lnTo>
                <a:lnTo>
                  <a:pt x="2234" y="27"/>
                </a:lnTo>
                <a:lnTo>
                  <a:pt x="2246" y="23"/>
                </a:lnTo>
                <a:lnTo>
                  <a:pt x="2260" y="18"/>
                </a:lnTo>
                <a:lnTo>
                  <a:pt x="2275" y="15"/>
                </a:lnTo>
                <a:lnTo>
                  <a:pt x="2289" y="11"/>
                </a:lnTo>
                <a:lnTo>
                  <a:pt x="2301" y="10"/>
                </a:lnTo>
                <a:lnTo>
                  <a:pt x="2317" y="8"/>
                </a:lnTo>
                <a:lnTo>
                  <a:pt x="2331" y="6"/>
                </a:lnTo>
                <a:lnTo>
                  <a:pt x="2347" y="6"/>
                </a:lnTo>
                <a:lnTo>
                  <a:pt x="2361" y="6"/>
                </a:lnTo>
                <a:lnTo>
                  <a:pt x="2376" y="8"/>
                </a:lnTo>
                <a:lnTo>
                  <a:pt x="2388" y="8"/>
                </a:lnTo>
                <a:lnTo>
                  <a:pt x="2402" y="11"/>
                </a:lnTo>
                <a:lnTo>
                  <a:pt x="2415" y="13"/>
                </a:lnTo>
                <a:lnTo>
                  <a:pt x="2429" y="16"/>
                </a:lnTo>
                <a:lnTo>
                  <a:pt x="2442" y="21"/>
                </a:lnTo>
                <a:lnTo>
                  <a:pt x="2455" y="24"/>
                </a:lnTo>
                <a:lnTo>
                  <a:pt x="2466" y="29"/>
                </a:lnTo>
                <a:lnTo>
                  <a:pt x="2478" y="34"/>
                </a:lnTo>
                <a:lnTo>
                  <a:pt x="2489" y="40"/>
                </a:lnTo>
                <a:lnTo>
                  <a:pt x="2500" y="45"/>
                </a:lnTo>
                <a:lnTo>
                  <a:pt x="2510" y="52"/>
                </a:lnTo>
                <a:lnTo>
                  <a:pt x="2521" y="58"/>
                </a:lnTo>
                <a:lnTo>
                  <a:pt x="2530" y="66"/>
                </a:lnTo>
                <a:lnTo>
                  <a:pt x="2540" y="73"/>
                </a:lnTo>
                <a:lnTo>
                  <a:pt x="2535" y="82"/>
                </a:lnTo>
                <a:lnTo>
                  <a:pt x="2530" y="94"/>
                </a:lnTo>
                <a:lnTo>
                  <a:pt x="2526" y="104"/>
                </a:lnTo>
                <a:lnTo>
                  <a:pt x="2522" y="115"/>
                </a:lnTo>
                <a:lnTo>
                  <a:pt x="2521" y="128"/>
                </a:lnTo>
                <a:lnTo>
                  <a:pt x="2518" y="139"/>
                </a:lnTo>
                <a:lnTo>
                  <a:pt x="2518" y="150"/>
                </a:lnTo>
                <a:lnTo>
                  <a:pt x="2516" y="162"/>
                </a:lnTo>
                <a:lnTo>
                  <a:pt x="2518" y="180"/>
                </a:lnTo>
                <a:lnTo>
                  <a:pt x="2521" y="196"/>
                </a:lnTo>
                <a:lnTo>
                  <a:pt x="2524" y="212"/>
                </a:lnTo>
                <a:lnTo>
                  <a:pt x="2530" y="226"/>
                </a:lnTo>
                <a:lnTo>
                  <a:pt x="2538" y="239"/>
                </a:lnTo>
                <a:lnTo>
                  <a:pt x="2548" y="251"/>
                </a:lnTo>
                <a:lnTo>
                  <a:pt x="2557" y="262"/>
                </a:lnTo>
                <a:lnTo>
                  <a:pt x="2568" y="272"/>
                </a:lnTo>
                <a:lnTo>
                  <a:pt x="2581" y="280"/>
                </a:lnTo>
                <a:lnTo>
                  <a:pt x="2593" y="285"/>
                </a:lnTo>
                <a:lnTo>
                  <a:pt x="2608" y="290"/>
                </a:lnTo>
                <a:lnTo>
                  <a:pt x="2623" y="293"/>
                </a:lnTo>
                <a:lnTo>
                  <a:pt x="2638" y="293"/>
                </a:lnTo>
                <a:lnTo>
                  <a:pt x="2655" y="293"/>
                </a:lnTo>
                <a:lnTo>
                  <a:pt x="2671" y="290"/>
                </a:lnTo>
                <a:lnTo>
                  <a:pt x="2687" y="283"/>
                </a:lnTo>
                <a:lnTo>
                  <a:pt x="2699" y="278"/>
                </a:lnTo>
                <a:lnTo>
                  <a:pt x="2710" y="273"/>
                </a:lnTo>
                <a:lnTo>
                  <a:pt x="2721" y="265"/>
                </a:lnTo>
                <a:lnTo>
                  <a:pt x="2729" y="259"/>
                </a:lnTo>
                <a:lnTo>
                  <a:pt x="2739" y="249"/>
                </a:lnTo>
                <a:lnTo>
                  <a:pt x="2745" y="241"/>
                </a:lnTo>
                <a:lnTo>
                  <a:pt x="2751" y="231"/>
                </a:lnTo>
                <a:lnTo>
                  <a:pt x="2756" y="220"/>
                </a:lnTo>
                <a:lnTo>
                  <a:pt x="2759" y="210"/>
                </a:lnTo>
                <a:lnTo>
                  <a:pt x="2761" y="199"/>
                </a:lnTo>
                <a:lnTo>
                  <a:pt x="2761" y="188"/>
                </a:lnTo>
                <a:lnTo>
                  <a:pt x="2761" y="176"/>
                </a:lnTo>
                <a:lnTo>
                  <a:pt x="2758" y="165"/>
                </a:lnTo>
                <a:lnTo>
                  <a:pt x="2753" y="154"/>
                </a:lnTo>
                <a:lnTo>
                  <a:pt x="2747" y="142"/>
                </a:lnTo>
                <a:lnTo>
                  <a:pt x="2737" y="131"/>
                </a:lnTo>
                <a:lnTo>
                  <a:pt x="2729" y="123"/>
                </a:lnTo>
                <a:lnTo>
                  <a:pt x="2721" y="116"/>
                </a:lnTo>
                <a:lnTo>
                  <a:pt x="2713" y="112"/>
                </a:lnTo>
                <a:lnTo>
                  <a:pt x="2704" y="107"/>
                </a:lnTo>
                <a:lnTo>
                  <a:pt x="2695" y="104"/>
                </a:lnTo>
                <a:lnTo>
                  <a:pt x="2685" y="102"/>
                </a:lnTo>
                <a:lnTo>
                  <a:pt x="2676" y="100"/>
                </a:lnTo>
                <a:lnTo>
                  <a:pt x="2666" y="102"/>
                </a:lnTo>
                <a:lnTo>
                  <a:pt x="2657" y="102"/>
                </a:lnTo>
                <a:lnTo>
                  <a:pt x="2647" y="105"/>
                </a:lnTo>
                <a:lnTo>
                  <a:pt x="2639" y="108"/>
                </a:lnTo>
                <a:lnTo>
                  <a:pt x="2630" y="113"/>
                </a:lnTo>
                <a:lnTo>
                  <a:pt x="2623" y="120"/>
                </a:lnTo>
                <a:lnTo>
                  <a:pt x="2616" y="126"/>
                </a:lnTo>
                <a:lnTo>
                  <a:pt x="2609" y="136"/>
                </a:lnTo>
                <a:lnTo>
                  <a:pt x="2605" y="146"/>
                </a:lnTo>
                <a:lnTo>
                  <a:pt x="2601" y="155"/>
                </a:lnTo>
                <a:lnTo>
                  <a:pt x="2600" y="165"/>
                </a:lnTo>
                <a:lnTo>
                  <a:pt x="2598" y="173"/>
                </a:lnTo>
                <a:lnTo>
                  <a:pt x="2598" y="183"/>
                </a:lnTo>
                <a:lnTo>
                  <a:pt x="2600" y="191"/>
                </a:lnTo>
                <a:lnTo>
                  <a:pt x="2601" y="199"/>
                </a:lnTo>
                <a:lnTo>
                  <a:pt x="2605" y="205"/>
                </a:lnTo>
                <a:lnTo>
                  <a:pt x="2608" y="210"/>
                </a:lnTo>
                <a:lnTo>
                  <a:pt x="2614" y="218"/>
                </a:lnTo>
                <a:lnTo>
                  <a:pt x="2620" y="220"/>
                </a:lnTo>
                <a:lnTo>
                  <a:pt x="2625" y="218"/>
                </a:lnTo>
                <a:lnTo>
                  <a:pt x="2630" y="213"/>
                </a:lnTo>
                <a:lnTo>
                  <a:pt x="2630" y="209"/>
                </a:lnTo>
                <a:lnTo>
                  <a:pt x="2630" y="202"/>
                </a:lnTo>
                <a:lnTo>
                  <a:pt x="2625" y="199"/>
                </a:lnTo>
                <a:lnTo>
                  <a:pt x="2617" y="201"/>
                </a:lnTo>
                <a:lnTo>
                  <a:pt x="2614" y="196"/>
                </a:lnTo>
                <a:lnTo>
                  <a:pt x="2612" y="191"/>
                </a:lnTo>
                <a:lnTo>
                  <a:pt x="2611" y="173"/>
                </a:lnTo>
                <a:lnTo>
                  <a:pt x="2612" y="157"/>
                </a:lnTo>
                <a:lnTo>
                  <a:pt x="2617" y="142"/>
                </a:lnTo>
                <a:lnTo>
                  <a:pt x="2625" y="131"/>
                </a:lnTo>
                <a:lnTo>
                  <a:pt x="2636" y="121"/>
                </a:lnTo>
                <a:lnTo>
                  <a:pt x="2649" y="115"/>
                </a:lnTo>
                <a:lnTo>
                  <a:pt x="2665" y="112"/>
                </a:lnTo>
                <a:lnTo>
                  <a:pt x="2682" y="112"/>
                </a:lnTo>
                <a:lnTo>
                  <a:pt x="2695" y="115"/>
                </a:lnTo>
                <a:lnTo>
                  <a:pt x="2704" y="120"/>
                </a:lnTo>
                <a:lnTo>
                  <a:pt x="2713" y="125"/>
                </a:lnTo>
                <a:lnTo>
                  <a:pt x="2723" y="131"/>
                </a:lnTo>
                <a:lnTo>
                  <a:pt x="2731" y="139"/>
                </a:lnTo>
                <a:lnTo>
                  <a:pt x="2737" y="147"/>
                </a:lnTo>
                <a:lnTo>
                  <a:pt x="2742" y="155"/>
                </a:lnTo>
                <a:lnTo>
                  <a:pt x="2747" y="165"/>
                </a:lnTo>
                <a:lnTo>
                  <a:pt x="2750" y="175"/>
                </a:lnTo>
                <a:lnTo>
                  <a:pt x="2751" y="186"/>
                </a:lnTo>
                <a:lnTo>
                  <a:pt x="2751" y="196"/>
                </a:lnTo>
                <a:lnTo>
                  <a:pt x="2750" y="207"/>
                </a:lnTo>
                <a:lnTo>
                  <a:pt x="2747" y="217"/>
                </a:lnTo>
                <a:lnTo>
                  <a:pt x="2742" y="228"/>
                </a:lnTo>
                <a:lnTo>
                  <a:pt x="2737" y="238"/>
                </a:lnTo>
                <a:lnTo>
                  <a:pt x="2729" y="247"/>
                </a:lnTo>
                <a:lnTo>
                  <a:pt x="2715" y="259"/>
                </a:lnTo>
                <a:lnTo>
                  <a:pt x="2699" y="268"/>
                </a:lnTo>
                <a:lnTo>
                  <a:pt x="2683" y="275"/>
                </a:lnTo>
                <a:lnTo>
                  <a:pt x="2668" y="280"/>
                </a:lnTo>
                <a:lnTo>
                  <a:pt x="2652" y="283"/>
                </a:lnTo>
                <a:lnTo>
                  <a:pt x="2636" y="283"/>
                </a:lnTo>
                <a:lnTo>
                  <a:pt x="2620" y="281"/>
                </a:lnTo>
                <a:lnTo>
                  <a:pt x="2606" y="278"/>
                </a:lnTo>
                <a:lnTo>
                  <a:pt x="2592" y="273"/>
                </a:lnTo>
                <a:lnTo>
                  <a:pt x="2578" y="265"/>
                </a:lnTo>
                <a:lnTo>
                  <a:pt x="2565" y="257"/>
                </a:lnTo>
                <a:lnTo>
                  <a:pt x="2554" y="246"/>
                </a:lnTo>
                <a:lnTo>
                  <a:pt x="2545" y="231"/>
                </a:lnTo>
                <a:lnTo>
                  <a:pt x="2537" y="217"/>
                </a:lnTo>
                <a:lnTo>
                  <a:pt x="2530" y="199"/>
                </a:lnTo>
                <a:lnTo>
                  <a:pt x="2527" y="181"/>
                </a:lnTo>
                <a:lnTo>
                  <a:pt x="2526" y="170"/>
                </a:lnTo>
                <a:lnTo>
                  <a:pt x="2527" y="157"/>
                </a:lnTo>
                <a:lnTo>
                  <a:pt x="2527" y="144"/>
                </a:lnTo>
                <a:lnTo>
                  <a:pt x="2530" y="129"/>
                </a:lnTo>
                <a:lnTo>
                  <a:pt x="2534" y="115"/>
                </a:lnTo>
                <a:lnTo>
                  <a:pt x="2537" y="102"/>
                </a:lnTo>
                <a:lnTo>
                  <a:pt x="2541" y="89"/>
                </a:lnTo>
                <a:lnTo>
                  <a:pt x="2548" y="81"/>
                </a:lnTo>
                <a:lnTo>
                  <a:pt x="2556" y="73"/>
                </a:lnTo>
                <a:lnTo>
                  <a:pt x="2564" y="65"/>
                </a:lnTo>
                <a:lnTo>
                  <a:pt x="2571" y="57"/>
                </a:lnTo>
                <a:lnTo>
                  <a:pt x="2579" y="49"/>
                </a:lnTo>
                <a:lnTo>
                  <a:pt x="2589" y="42"/>
                </a:lnTo>
                <a:lnTo>
                  <a:pt x="2598" y="36"/>
                </a:lnTo>
                <a:lnTo>
                  <a:pt x="2608" y="29"/>
                </a:lnTo>
                <a:lnTo>
                  <a:pt x="2617" y="23"/>
                </a:lnTo>
                <a:lnTo>
                  <a:pt x="2628" y="18"/>
                </a:lnTo>
                <a:lnTo>
                  <a:pt x="2639" y="13"/>
                </a:lnTo>
                <a:lnTo>
                  <a:pt x="2649" y="10"/>
                </a:lnTo>
                <a:lnTo>
                  <a:pt x="2660" y="6"/>
                </a:lnTo>
                <a:lnTo>
                  <a:pt x="2672" y="3"/>
                </a:lnTo>
                <a:lnTo>
                  <a:pt x="2683" y="2"/>
                </a:lnTo>
                <a:lnTo>
                  <a:pt x="2695" y="0"/>
                </a:lnTo>
                <a:lnTo>
                  <a:pt x="2707" y="0"/>
                </a:lnTo>
                <a:lnTo>
                  <a:pt x="2728" y="3"/>
                </a:lnTo>
                <a:lnTo>
                  <a:pt x="2747" y="6"/>
                </a:lnTo>
                <a:lnTo>
                  <a:pt x="2766" y="13"/>
                </a:lnTo>
                <a:lnTo>
                  <a:pt x="2781" y="21"/>
                </a:lnTo>
                <a:lnTo>
                  <a:pt x="2796" y="31"/>
                </a:lnTo>
                <a:lnTo>
                  <a:pt x="2808" y="42"/>
                </a:lnTo>
                <a:lnTo>
                  <a:pt x="2819" y="53"/>
                </a:lnTo>
                <a:lnTo>
                  <a:pt x="2830" y="66"/>
                </a:lnTo>
                <a:lnTo>
                  <a:pt x="2840" y="79"/>
                </a:lnTo>
                <a:lnTo>
                  <a:pt x="2848" y="94"/>
                </a:lnTo>
                <a:lnTo>
                  <a:pt x="2854" y="108"/>
                </a:lnTo>
                <a:lnTo>
                  <a:pt x="2860" y="121"/>
                </a:lnTo>
                <a:lnTo>
                  <a:pt x="2867" y="136"/>
                </a:lnTo>
                <a:lnTo>
                  <a:pt x="2871" y="150"/>
                </a:lnTo>
                <a:lnTo>
                  <a:pt x="2876" y="163"/>
                </a:lnTo>
                <a:lnTo>
                  <a:pt x="2879" y="176"/>
                </a:lnTo>
                <a:lnTo>
                  <a:pt x="2884" y="163"/>
                </a:lnTo>
                <a:lnTo>
                  <a:pt x="2887" y="150"/>
                </a:lnTo>
                <a:lnTo>
                  <a:pt x="2890" y="136"/>
                </a:lnTo>
                <a:lnTo>
                  <a:pt x="2895" y="121"/>
                </a:lnTo>
                <a:lnTo>
                  <a:pt x="2900" y="108"/>
                </a:lnTo>
                <a:lnTo>
                  <a:pt x="2906" y="94"/>
                </a:lnTo>
                <a:lnTo>
                  <a:pt x="2914" y="79"/>
                </a:lnTo>
                <a:lnTo>
                  <a:pt x="2922" y="66"/>
                </a:lnTo>
                <a:lnTo>
                  <a:pt x="2931" y="53"/>
                </a:lnTo>
                <a:lnTo>
                  <a:pt x="2942" y="42"/>
                </a:lnTo>
                <a:lnTo>
                  <a:pt x="2955" y="31"/>
                </a:lnTo>
                <a:lnTo>
                  <a:pt x="2971" y="21"/>
                </a:lnTo>
                <a:lnTo>
                  <a:pt x="2988" y="13"/>
                </a:lnTo>
                <a:lnTo>
                  <a:pt x="3007" y="6"/>
                </a:lnTo>
                <a:lnTo>
                  <a:pt x="3028" y="2"/>
                </a:lnTo>
                <a:lnTo>
                  <a:pt x="3053" y="0"/>
                </a:lnTo>
                <a:lnTo>
                  <a:pt x="3064" y="0"/>
                </a:lnTo>
                <a:lnTo>
                  <a:pt x="3077" y="2"/>
                </a:lnTo>
                <a:lnTo>
                  <a:pt x="3088" y="3"/>
                </a:lnTo>
                <a:lnTo>
                  <a:pt x="3099" y="5"/>
                </a:lnTo>
                <a:lnTo>
                  <a:pt x="3110" y="8"/>
                </a:lnTo>
                <a:lnTo>
                  <a:pt x="3121" y="13"/>
                </a:lnTo>
                <a:lnTo>
                  <a:pt x="3130" y="18"/>
                </a:lnTo>
                <a:lnTo>
                  <a:pt x="3141" y="23"/>
                </a:lnTo>
                <a:lnTo>
                  <a:pt x="3151" y="29"/>
                </a:lnTo>
                <a:lnTo>
                  <a:pt x="3160" y="34"/>
                </a:lnTo>
                <a:lnTo>
                  <a:pt x="3170" y="42"/>
                </a:lnTo>
                <a:lnTo>
                  <a:pt x="3179" y="49"/>
                </a:lnTo>
                <a:lnTo>
                  <a:pt x="3187" y="57"/>
                </a:lnTo>
                <a:lnTo>
                  <a:pt x="3195" y="65"/>
                </a:lnTo>
                <a:lnTo>
                  <a:pt x="3203" y="73"/>
                </a:lnTo>
                <a:lnTo>
                  <a:pt x="3211" y="81"/>
                </a:lnTo>
                <a:lnTo>
                  <a:pt x="3212" y="81"/>
                </a:lnTo>
                <a:lnTo>
                  <a:pt x="3217" y="89"/>
                </a:lnTo>
                <a:lnTo>
                  <a:pt x="3222" y="100"/>
                </a:lnTo>
                <a:lnTo>
                  <a:pt x="3226" y="115"/>
                </a:lnTo>
                <a:lnTo>
                  <a:pt x="3230" y="128"/>
                </a:lnTo>
                <a:lnTo>
                  <a:pt x="3231" y="142"/>
                </a:lnTo>
                <a:lnTo>
                  <a:pt x="3231" y="157"/>
                </a:lnTo>
                <a:lnTo>
                  <a:pt x="3233" y="170"/>
                </a:lnTo>
                <a:lnTo>
                  <a:pt x="3231" y="181"/>
                </a:lnTo>
                <a:lnTo>
                  <a:pt x="3228" y="199"/>
                </a:lnTo>
                <a:lnTo>
                  <a:pt x="3222" y="217"/>
                </a:lnTo>
                <a:lnTo>
                  <a:pt x="3214" y="231"/>
                </a:lnTo>
                <a:lnTo>
                  <a:pt x="3204" y="246"/>
                </a:lnTo>
                <a:lnTo>
                  <a:pt x="3193" y="257"/>
                </a:lnTo>
                <a:lnTo>
                  <a:pt x="3181" y="265"/>
                </a:lnTo>
                <a:lnTo>
                  <a:pt x="3167" y="273"/>
                </a:lnTo>
                <a:lnTo>
                  <a:pt x="3152" y="278"/>
                </a:lnTo>
                <a:lnTo>
                  <a:pt x="3138" y="281"/>
                </a:lnTo>
                <a:lnTo>
                  <a:pt x="3122" y="283"/>
                </a:lnTo>
                <a:lnTo>
                  <a:pt x="3107" y="283"/>
                </a:lnTo>
                <a:lnTo>
                  <a:pt x="3091" y="280"/>
                </a:lnTo>
                <a:lnTo>
                  <a:pt x="3075" y="275"/>
                </a:lnTo>
                <a:lnTo>
                  <a:pt x="3059" y="268"/>
                </a:lnTo>
                <a:lnTo>
                  <a:pt x="3043" y="259"/>
                </a:lnTo>
                <a:lnTo>
                  <a:pt x="3029" y="247"/>
                </a:lnTo>
                <a:lnTo>
                  <a:pt x="3021" y="238"/>
                </a:lnTo>
                <a:lnTo>
                  <a:pt x="3017" y="228"/>
                </a:lnTo>
                <a:lnTo>
                  <a:pt x="3012" y="217"/>
                </a:lnTo>
                <a:lnTo>
                  <a:pt x="3009" y="207"/>
                </a:lnTo>
                <a:lnTo>
                  <a:pt x="3007" y="196"/>
                </a:lnTo>
                <a:lnTo>
                  <a:pt x="3007" y="186"/>
                </a:lnTo>
                <a:lnTo>
                  <a:pt x="3009" y="175"/>
                </a:lnTo>
                <a:lnTo>
                  <a:pt x="3012" y="165"/>
                </a:lnTo>
                <a:lnTo>
                  <a:pt x="3017" y="155"/>
                </a:lnTo>
                <a:lnTo>
                  <a:pt x="3021" y="147"/>
                </a:lnTo>
                <a:lnTo>
                  <a:pt x="3028" y="139"/>
                </a:lnTo>
                <a:lnTo>
                  <a:pt x="3035" y="131"/>
                </a:lnTo>
                <a:lnTo>
                  <a:pt x="3045" y="125"/>
                </a:lnTo>
                <a:lnTo>
                  <a:pt x="3054" y="120"/>
                </a:lnTo>
                <a:lnTo>
                  <a:pt x="3064" y="115"/>
                </a:lnTo>
                <a:lnTo>
                  <a:pt x="3077" y="112"/>
                </a:lnTo>
                <a:lnTo>
                  <a:pt x="3094" y="112"/>
                </a:lnTo>
                <a:lnTo>
                  <a:pt x="3110" y="115"/>
                </a:lnTo>
                <a:lnTo>
                  <a:pt x="3122" y="121"/>
                </a:lnTo>
                <a:lnTo>
                  <a:pt x="3133" y="131"/>
                </a:lnTo>
                <a:lnTo>
                  <a:pt x="3141" y="142"/>
                </a:lnTo>
                <a:lnTo>
                  <a:pt x="3146" y="157"/>
                </a:lnTo>
                <a:lnTo>
                  <a:pt x="3148" y="173"/>
                </a:lnTo>
                <a:lnTo>
                  <a:pt x="3146" y="191"/>
                </a:lnTo>
                <a:lnTo>
                  <a:pt x="3144" y="196"/>
                </a:lnTo>
                <a:lnTo>
                  <a:pt x="3141" y="201"/>
                </a:lnTo>
                <a:lnTo>
                  <a:pt x="3133" y="199"/>
                </a:lnTo>
                <a:lnTo>
                  <a:pt x="3129" y="202"/>
                </a:lnTo>
                <a:lnTo>
                  <a:pt x="3129" y="209"/>
                </a:lnTo>
                <a:lnTo>
                  <a:pt x="3130" y="213"/>
                </a:lnTo>
                <a:lnTo>
                  <a:pt x="3133" y="218"/>
                </a:lnTo>
                <a:lnTo>
                  <a:pt x="3138" y="220"/>
                </a:lnTo>
                <a:lnTo>
                  <a:pt x="3144" y="218"/>
                </a:lnTo>
                <a:lnTo>
                  <a:pt x="3151" y="210"/>
                </a:lnTo>
                <a:lnTo>
                  <a:pt x="3154" y="205"/>
                </a:lnTo>
                <a:lnTo>
                  <a:pt x="3157" y="199"/>
                </a:lnTo>
                <a:lnTo>
                  <a:pt x="3159" y="191"/>
                </a:lnTo>
                <a:lnTo>
                  <a:pt x="3160" y="183"/>
                </a:lnTo>
                <a:lnTo>
                  <a:pt x="3160" y="173"/>
                </a:lnTo>
                <a:lnTo>
                  <a:pt x="3159" y="165"/>
                </a:lnTo>
                <a:lnTo>
                  <a:pt x="3157" y="155"/>
                </a:lnTo>
                <a:lnTo>
                  <a:pt x="3154" y="146"/>
                </a:lnTo>
                <a:lnTo>
                  <a:pt x="3149" y="136"/>
                </a:lnTo>
                <a:lnTo>
                  <a:pt x="3143" y="126"/>
                </a:lnTo>
                <a:lnTo>
                  <a:pt x="3135" y="120"/>
                </a:lnTo>
                <a:lnTo>
                  <a:pt x="3129" y="113"/>
                </a:lnTo>
                <a:lnTo>
                  <a:pt x="3119" y="108"/>
                </a:lnTo>
                <a:lnTo>
                  <a:pt x="3111" y="105"/>
                </a:lnTo>
                <a:lnTo>
                  <a:pt x="3102" y="102"/>
                </a:lnTo>
                <a:lnTo>
                  <a:pt x="3092" y="102"/>
                </a:lnTo>
                <a:lnTo>
                  <a:pt x="3083" y="100"/>
                </a:lnTo>
                <a:lnTo>
                  <a:pt x="3073" y="102"/>
                </a:lnTo>
                <a:lnTo>
                  <a:pt x="3064" y="104"/>
                </a:lnTo>
                <a:lnTo>
                  <a:pt x="3054" y="107"/>
                </a:lnTo>
                <a:lnTo>
                  <a:pt x="3045" y="112"/>
                </a:lnTo>
                <a:lnTo>
                  <a:pt x="3037" y="116"/>
                </a:lnTo>
                <a:lnTo>
                  <a:pt x="3029" y="123"/>
                </a:lnTo>
                <a:lnTo>
                  <a:pt x="3021" y="131"/>
                </a:lnTo>
                <a:lnTo>
                  <a:pt x="3012" y="142"/>
                </a:lnTo>
                <a:lnTo>
                  <a:pt x="3005" y="154"/>
                </a:lnTo>
                <a:lnTo>
                  <a:pt x="3001" y="165"/>
                </a:lnTo>
                <a:lnTo>
                  <a:pt x="2998" y="176"/>
                </a:lnTo>
                <a:lnTo>
                  <a:pt x="2998" y="188"/>
                </a:lnTo>
                <a:lnTo>
                  <a:pt x="2998" y="199"/>
                </a:lnTo>
                <a:lnTo>
                  <a:pt x="2999" y="210"/>
                </a:lnTo>
                <a:lnTo>
                  <a:pt x="3002" y="220"/>
                </a:lnTo>
                <a:lnTo>
                  <a:pt x="3007" y="231"/>
                </a:lnTo>
                <a:lnTo>
                  <a:pt x="3013" y="241"/>
                </a:lnTo>
                <a:lnTo>
                  <a:pt x="3020" y="249"/>
                </a:lnTo>
                <a:lnTo>
                  <a:pt x="3029" y="259"/>
                </a:lnTo>
                <a:lnTo>
                  <a:pt x="3037" y="265"/>
                </a:lnTo>
                <a:lnTo>
                  <a:pt x="3048" y="273"/>
                </a:lnTo>
                <a:lnTo>
                  <a:pt x="3059" y="278"/>
                </a:lnTo>
                <a:lnTo>
                  <a:pt x="3072" y="283"/>
                </a:lnTo>
                <a:lnTo>
                  <a:pt x="3088" y="290"/>
                </a:lnTo>
                <a:lnTo>
                  <a:pt x="3103" y="293"/>
                </a:lnTo>
                <a:lnTo>
                  <a:pt x="3121" y="293"/>
                </a:lnTo>
                <a:lnTo>
                  <a:pt x="3135" y="293"/>
                </a:lnTo>
                <a:lnTo>
                  <a:pt x="3151" y="290"/>
                </a:lnTo>
                <a:lnTo>
                  <a:pt x="3165" y="285"/>
                </a:lnTo>
                <a:lnTo>
                  <a:pt x="3178" y="280"/>
                </a:lnTo>
                <a:lnTo>
                  <a:pt x="3190" y="272"/>
                </a:lnTo>
                <a:lnTo>
                  <a:pt x="3201" y="262"/>
                </a:lnTo>
                <a:lnTo>
                  <a:pt x="3211" y="251"/>
                </a:lnTo>
                <a:lnTo>
                  <a:pt x="3220" y="239"/>
                </a:lnTo>
                <a:lnTo>
                  <a:pt x="3228" y="226"/>
                </a:lnTo>
                <a:lnTo>
                  <a:pt x="3234" y="212"/>
                </a:lnTo>
                <a:lnTo>
                  <a:pt x="3238" y="196"/>
                </a:lnTo>
                <a:lnTo>
                  <a:pt x="3241" y="180"/>
                </a:lnTo>
                <a:lnTo>
                  <a:pt x="3242" y="162"/>
                </a:lnTo>
                <a:lnTo>
                  <a:pt x="3241" y="150"/>
                </a:lnTo>
                <a:lnTo>
                  <a:pt x="3241" y="139"/>
                </a:lnTo>
                <a:lnTo>
                  <a:pt x="3238" y="128"/>
                </a:lnTo>
                <a:lnTo>
                  <a:pt x="3236" y="115"/>
                </a:lnTo>
                <a:lnTo>
                  <a:pt x="3233" y="104"/>
                </a:lnTo>
                <a:lnTo>
                  <a:pt x="3228" y="94"/>
                </a:lnTo>
                <a:lnTo>
                  <a:pt x="3225" y="82"/>
                </a:lnTo>
                <a:lnTo>
                  <a:pt x="3220" y="73"/>
                </a:lnTo>
                <a:lnTo>
                  <a:pt x="3228" y="66"/>
                </a:lnTo>
                <a:lnTo>
                  <a:pt x="3238" y="58"/>
                </a:lnTo>
                <a:lnTo>
                  <a:pt x="3249" y="52"/>
                </a:lnTo>
                <a:lnTo>
                  <a:pt x="3258" y="45"/>
                </a:lnTo>
                <a:lnTo>
                  <a:pt x="3269" y="39"/>
                </a:lnTo>
                <a:lnTo>
                  <a:pt x="3282" y="34"/>
                </a:lnTo>
                <a:lnTo>
                  <a:pt x="3293" y="29"/>
                </a:lnTo>
                <a:lnTo>
                  <a:pt x="3305" y="24"/>
                </a:lnTo>
                <a:lnTo>
                  <a:pt x="3318" y="19"/>
                </a:lnTo>
                <a:lnTo>
                  <a:pt x="3331" y="16"/>
                </a:lnTo>
                <a:lnTo>
                  <a:pt x="3343" y="13"/>
                </a:lnTo>
                <a:lnTo>
                  <a:pt x="3356" y="11"/>
                </a:lnTo>
                <a:lnTo>
                  <a:pt x="3370" y="8"/>
                </a:lnTo>
                <a:lnTo>
                  <a:pt x="3384" y="6"/>
                </a:lnTo>
                <a:lnTo>
                  <a:pt x="3399" y="6"/>
                </a:lnTo>
                <a:lnTo>
                  <a:pt x="3413" y="6"/>
                </a:lnTo>
                <a:lnTo>
                  <a:pt x="3427" y="6"/>
                </a:lnTo>
                <a:lnTo>
                  <a:pt x="3443" y="8"/>
                </a:lnTo>
                <a:lnTo>
                  <a:pt x="3455" y="10"/>
                </a:lnTo>
                <a:lnTo>
                  <a:pt x="3470" y="11"/>
                </a:lnTo>
                <a:lnTo>
                  <a:pt x="3484" y="15"/>
                </a:lnTo>
                <a:lnTo>
                  <a:pt x="3498" y="18"/>
                </a:lnTo>
                <a:lnTo>
                  <a:pt x="3512" y="23"/>
                </a:lnTo>
                <a:lnTo>
                  <a:pt x="3525" y="27"/>
                </a:lnTo>
                <a:lnTo>
                  <a:pt x="3537" y="32"/>
                </a:lnTo>
                <a:lnTo>
                  <a:pt x="3550" y="39"/>
                </a:lnTo>
                <a:lnTo>
                  <a:pt x="3561" y="45"/>
                </a:lnTo>
                <a:lnTo>
                  <a:pt x="3574" y="52"/>
                </a:lnTo>
                <a:lnTo>
                  <a:pt x="3585" y="60"/>
                </a:lnTo>
                <a:lnTo>
                  <a:pt x="3594" y="68"/>
                </a:lnTo>
                <a:lnTo>
                  <a:pt x="3605" y="76"/>
                </a:lnTo>
                <a:lnTo>
                  <a:pt x="3615" y="86"/>
                </a:lnTo>
                <a:lnTo>
                  <a:pt x="3602" y="94"/>
                </a:lnTo>
                <a:lnTo>
                  <a:pt x="3591" y="102"/>
                </a:lnTo>
                <a:lnTo>
                  <a:pt x="3582" y="110"/>
                </a:lnTo>
                <a:lnTo>
                  <a:pt x="3574" y="120"/>
                </a:lnTo>
                <a:lnTo>
                  <a:pt x="3566" y="129"/>
                </a:lnTo>
                <a:lnTo>
                  <a:pt x="3560" y="139"/>
                </a:lnTo>
                <a:lnTo>
                  <a:pt x="3556" y="149"/>
                </a:lnTo>
                <a:lnTo>
                  <a:pt x="3553" y="159"/>
                </a:lnTo>
                <a:lnTo>
                  <a:pt x="3552" y="168"/>
                </a:lnTo>
                <a:lnTo>
                  <a:pt x="3553" y="178"/>
                </a:lnTo>
                <a:lnTo>
                  <a:pt x="3556" y="188"/>
                </a:lnTo>
                <a:lnTo>
                  <a:pt x="3563" y="196"/>
                </a:lnTo>
                <a:lnTo>
                  <a:pt x="3569" y="204"/>
                </a:lnTo>
                <a:lnTo>
                  <a:pt x="3577" y="212"/>
                </a:lnTo>
                <a:lnTo>
                  <a:pt x="3586" y="220"/>
                </a:lnTo>
                <a:lnTo>
                  <a:pt x="3597" y="226"/>
                </a:lnTo>
                <a:lnTo>
                  <a:pt x="3610" y="233"/>
                </a:lnTo>
                <a:lnTo>
                  <a:pt x="3623" y="239"/>
                </a:lnTo>
                <a:lnTo>
                  <a:pt x="3637" y="244"/>
                </a:lnTo>
                <a:lnTo>
                  <a:pt x="3653" y="249"/>
                </a:lnTo>
                <a:lnTo>
                  <a:pt x="3668" y="252"/>
                </a:lnTo>
                <a:lnTo>
                  <a:pt x="3684" y="254"/>
                </a:lnTo>
                <a:lnTo>
                  <a:pt x="3700" y="256"/>
                </a:lnTo>
                <a:lnTo>
                  <a:pt x="3717" y="257"/>
                </a:lnTo>
                <a:lnTo>
                  <a:pt x="3733" y="256"/>
                </a:lnTo>
                <a:lnTo>
                  <a:pt x="3751" y="254"/>
                </a:lnTo>
                <a:lnTo>
                  <a:pt x="3766" y="252"/>
                </a:lnTo>
                <a:lnTo>
                  <a:pt x="3781" y="249"/>
                </a:lnTo>
                <a:lnTo>
                  <a:pt x="3795" y="244"/>
                </a:lnTo>
                <a:lnTo>
                  <a:pt x="3809" y="239"/>
                </a:lnTo>
                <a:lnTo>
                  <a:pt x="3822" y="233"/>
                </a:lnTo>
                <a:lnTo>
                  <a:pt x="3833" y="226"/>
                </a:lnTo>
                <a:lnTo>
                  <a:pt x="3844" y="220"/>
                </a:lnTo>
                <a:lnTo>
                  <a:pt x="3853" y="212"/>
                </a:lnTo>
                <a:lnTo>
                  <a:pt x="3861" y="204"/>
                </a:lnTo>
                <a:lnTo>
                  <a:pt x="3869" y="196"/>
                </a:lnTo>
                <a:lnTo>
                  <a:pt x="3874" y="188"/>
                </a:lnTo>
                <a:lnTo>
                  <a:pt x="3878" y="178"/>
                </a:lnTo>
                <a:lnTo>
                  <a:pt x="3880" y="168"/>
                </a:lnTo>
                <a:lnTo>
                  <a:pt x="3882" y="159"/>
                </a:lnTo>
                <a:lnTo>
                  <a:pt x="3880" y="146"/>
                </a:lnTo>
                <a:lnTo>
                  <a:pt x="3874" y="134"/>
                </a:lnTo>
                <a:lnTo>
                  <a:pt x="3866" y="121"/>
                </a:lnTo>
                <a:lnTo>
                  <a:pt x="3856" y="110"/>
                </a:lnTo>
                <a:lnTo>
                  <a:pt x="3842" y="100"/>
                </a:lnTo>
                <a:lnTo>
                  <a:pt x="3828" y="91"/>
                </a:lnTo>
                <a:lnTo>
                  <a:pt x="3811" y="81"/>
                </a:lnTo>
                <a:lnTo>
                  <a:pt x="3793" y="73"/>
                </a:lnTo>
                <a:lnTo>
                  <a:pt x="3799" y="65"/>
                </a:lnTo>
                <a:lnTo>
                  <a:pt x="3807" y="57"/>
                </a:lnTo>
                <a:lnTo>
                  <a:pt x="3818" y="49"/>
                </a:lnTo>
                <a:lnTo>
                  <a:pt x="3829" y="44"/>
                </a:lnTo>
                <a:lnTo>
                  <a:pt x="3841" y="39"/>
                </a:lnTo>
                <a:lnTo>
                  <a:pt x="3855" y="36"/>
                </a:lnTo>
                <a:lnTo>
                  <a:pt x="3869" y="32"/>
                </a:lnTo>
                <a:lnTo>
                  <a:pt x="3883" y="32"/>
                </a:lnTo>
                <a:lnTo>
                  <a:pt x="3901" y="32"/>
                </a:lnTo>
                <a:lnTo>
                  <a:pt x="3916" y="36"/>
                </a:lnTo>
                <a:lnTo>
                  <a:pt x="3931" y="40"/>
                </a:lnTo>
                <a:lnTo>
                  <a:pt x="3945" y="47"/>
                </a:lnTo>
                <a:lnTo>
                  <a:pt x="3956" y="55"/>
                </a:lnTo>
                <a:lnTo>
                  <a:pt x="3965" y="63"/>
                </a:lnTo>
                <a:lnTo>
                  <a:pt x="3973" y="71"/>
                </a:lnTo>
                <a:lnTo>
                  <a:pt x="3978" y="81"/>
                </a:lnTo>
                <a:lnTo>
                  <a:pt x="3984" y="73"/>
                </a:lnTo>
                <a:lnTo>
                  <a:pt x="3990" y="66"/>
                </a:lnTo>
                <a:lnTo>
                  <a:pt x="3998" y="58"/>
                </a:lnTo>
                <a:lnTo>
                  <a:pt x="4006" y="52"/>
                </a:lnTo>
                <a:lnTo>
                  <a:pt x="4014" y="45"/>
                </a:lnTo>
                <a:lnTo>
                  <a:pt x="4024" y="39"/>
                </a:lnTo>
                <a:lnTo>
                  <a:pt x="4033" y="34"/>
                </a:lnTo>
                <a:lnTo>
                  <a:pt x="4043" y="27"/>
                </a:lnTo>
                <a:lnTo>
                  <a:pt x="4052" y="24"/>
                </a:lnTo>
                <a:lnTo>
                  <a:pt x="4062" y="19"/>
                </a:lnTo>
                <a:lnTo>
                  <a:pt x="4073" y="16"/>
                </a:lnTo>
                <a:lnTo>
                  <a:pt x="4082" y="15"/>
                </a:lnTo>
                <a:lnTo>
                  <a:pt x="4093" y="13"/>
                </a:lnTo>
                <a:lnTo>
                  <a:pt x="4104" y="11"/>
                </a:lnTo>
                <a:lnTo>
                  <a:pt x="4114" y="11"/>
                </a:lnTo>
                <a:lnTo>
                  <a:pt x="4125" y="13"/>
                </a:lnTo>
                <a:lnTo>
                  <a:pt x="4134" y="15"/>
                </a:lnTo>
                <a:lnTo>
                  <a:pt x="4144" y="15"/>
                </a:lnTo>
                <a:lnTo>
                  <a:pt x="4153" y="16"/>
                </a:lnTo>
                <a:lnTo>
                  <a:pt x="4163" y="19"/>
                </a:lnTo>
                <a:lnTo>
                  <a:pt x="4172" y="21"/>
                </a:lnTo>
                <a:lnTo>
                  <a:pt x="4183" y="23"/>
                </a:lnTo>
                <a:lnTo>
                  <a:pt x="4191" y="26"/>
                </a:lnTo>
                <a:lnTo>
                  <a:pt x="4200" y="27"/>
                </a:lnTo>
                <a:lnTo>
                  <a:pt x="4202" y="29"/>
                </a:lnTo>
                <a:lnTo>
                  <a:pt x="4207" y="31"/>
                </a:lnTo>
                <a:lnTo>
                  <a:pt x="4216" y="34"/>
                </a:lnTo>
                <a:lnTo>
                  <a:pt x="4227" y="39"/>
                </a:lnTo>
                <a:lnTo>
                  <a:pt x="4241" y="45"/>
                </a:lnTo>
                <a:lnTo>
                  <a:pt x="4259" y="52"/>
                </a:lnTo>
                <a:lnTo>
                  <a:pt x="4278" y="60"/>
                </a:lnTo>
                <a:lnTo>
                  <a:pt x="4300" y="70"/>
                </a:lnTo>
                <a:lnTo>
                  <a:pt x="4324" y="79"/>
                </a:lnTo>
                <a:lnTo>
                  <a:pt x="4349" y="89"/>
                </a:lnTo>
                <a:lnTo>
                  <a:pt x="4377" y="100"/>
                </a:lnTo>
                <a:lnTo>
                  <a:pt x="4406" y="112"/>
                </a:lnTo>
                <a:lnTo>
                  <a:pt x="4437" y="123"/>
                </a:lnTo>
                <a:lnTo>
                  <a:pt x="4469" y="136"/>
                </a:lnTo>
                <a:lnTo>
                  <a:pt x="4500" y="149"/>
                </a:lnTo>
                <a:lnTo>
                  <a:pt x="4533" y="160"/>
                </a:lnTo>
                <a:lnTo>
                  <a:pt x="4568" y="173"/>
                </a:lnTo>
                <a:lnTo>
                  <a:pt x="4601" y="186"/>
                </a:lnTo>
                <a:lnTo>
                  <a:pt x="4636" y="197"/>
                </a:lnTo>
                <a:lnTo>
                  <a:pt x="4671" y="210"/>
                </a:lnTo>
                <a:lnTo>
                  <a:pt x="4706" y="222"/>
                </a:lnTo>
                <a:lnTo>
                  <a:pt x="4740" y="233"/>
                </a:lnTo>
                <a:lnTo>
                  <a:pt x="4773" y="243"/>
                </a:lnTo>
                <a:lnTo>
                  <a:pt x="4807" y="252"/>
                </a:lnTo>
                <a:lnTo>
                  <a:pt x="4838" y="262"/>
                </a:lnTo>
                <a:lnTo>
                  <a:pt x="4870" y="270"/>
                </a:lnTo>
                <a:lnTo>
                  <a:pt x="4900" y="277"/>
                </a:lnTo>
                <a:lnTo>
                  <a:pt x="4928" y="283"/>
                </a:lnTo>
                <a:lnTo>
                  <a:pt x="4955" y="288"/>
                </a:lnTo>
                <a:lnTo>
                  <a:pt x="4980" y="291"/>
                </a:lnTo>
                <a:lnTo>
                  <a:pt x="5004" y="294"/>
                </a:lnTo>
                <a:lnTo>
                  <a:pt x="5024" y="294"/>
                </a:lnTo>
                <a:lnTo>
                  <a:pt x="5045" y="294"/>
                </a:lnTo>
                <a:lnTo>
                  <a:pt x="5065" y="293"/>
                </a:lnTo>
                <a:lnTo>
                  <a:pt x="5084" y="290"/>
                </a:lnTo>
                <a:lnTo>
                  <a:pt x="5102" y="286"/>
                </a:lnTo>
                <a:lnTo>
                  <a:pt x="5119" y="281"/>
                </a:lnTo>
                <a:lnTo>
                  <a:pt x="5136" y="275"/>
                </a:lnTo>
                <a:lnTo>
                  <a:pt x="5151" y="268"/>
                </a:lnTo>
                <a:lnTo>
                  <a:pt x="5165" y="260"/>
                </a:lnTo>
                <a:lnTo>
                  <a:pt x="5178" y="252"/>
                </a:lnTo>
                <a:lnTo>
                  <a:pt x="5190" y="243"/>
                </a:lnTo>
                <a:lnTo>
                  <a:pt x="5200" y="233"/>
                </a:lnTo>
                <a:lnTo>
                  <a:pt x="5208" y="223"/>
                </a:lnTo>
                <a:lnTo>
                  <a:pt x="5214" y="212"/>
                </a:lnTo>
                <a:lnTo>
                  <a:pt x="5219" y="201"/>
                </a:lnTo>
                <a:lnTo>
                  <a:pt x="5222" y="189"/>
                </a:lnTo>
                <a:lnTo>
                  <a:pt x="5223" y="176"/>
                </a:lnTo>
                <a:lnTo>
                  <a:pt x="5222" y="165"/>
                </a:lnTo>
                <a:lnTo>
                  <a:pt x="5219" y="154"/>
                </a:lnTo>
                <a:lnTo>
                  <a:pt x="5214" y="142"/>
                </a:lnTo>
                <a:lnTo>
                  <a:pt x="5208" y="131"/>
                </a:lnTo>
                <a:lnTo>
                  <a:pt x="5198" y="121"/>
                </a:lnTo>
                <a:lnTo>
                  <a:pt x="5189" y="112"/>
                </a:lnTo>
                <a:lnTo>
                  <a:pt x="5178" y="104"/>
                </a:lnTo>
                <a:lnTo>
                  <a:pt x="5165" y="97"/>
                </a:lnTo>
                <a:lnTo>
                  <a:pt x="5178" y="92"/>
                </a:lnTo>
                <a:lnTo>
                  <a:pt x="5190" y="87"/>
                </a:lnTo>
                <a:lnTo>
                  <a:pt x="5204" y="84"/>
                </a:lnTo>
                <a:lnTo>
                  <a:pt x="5219" y="79"/>
                </a:lnTo>
                <a:lnTo>
                  <a:pt x="5233" y="76"/>
                </a:lnTo>
                <a:lnTo>
                  <a:pt x="5247" y="74"/>
                </a:lnTo>
                <a:lnTo>
                  <a:pt x="5263" y="73"/>
                </a:lnTo>
                <a:lnTo>
                  <a:pt x="5277" y="71"/>
                </a:lnTo>
                <a:lnTo>
                  <a:pt x="5288" y="71"/>
                </a:lnTo>
                <a:lnTo>
                  <a:pt x="5297" y="71"/>
                </a:lnTo>
                <a:lnTo>
                  <a:pt x="5307" y="73"/>
                </a:lnTo>
                <a:lnTo>
                  <a:pt x="5316" y="74"/>
                </a:lnTo>
                <a:lnTo>
                  <a:pt x="5326" y="76"/>
                </a:lnTo>
                <a:lnTo>
                  <a:pt x="5335" y="78"/>
                </a:lnTo>
                <a:lnTo>
                  <a:pt x="5345" y="79"/>
                </a:lnTo>
                <a:lnTo>
                  <a:pt x="5354" y="82"/>
                </a:lnTo>
                <a:lnTo>
                  <a:pt x="5364" y="86"/>
                </a:lnTo>
                <a:lnTo>
                  <a:pt x="5372" y="89"/>
                </a:lnTo>
                <a:lnTo>
                  <a:pt x="5380" y="92"/>
                </a:lnTo>
                <a:lnTo>
                  <a:pt x="5387" y="97"/>
                </a:lnTo>
                <a:lnTo>
                  <a:pt x="5395" y="100"/>
                </a:lnTo>
                <a:lnTo>
                  <a:pt x="5403" y="105"/>
                </a:lnTo>
                <a:lnTo>
                  <a:pt x="5410" y="110"/>
                </a:lnTo>
                <a:lnTo>
                  <a:pt x="5416" y="115"/>
                </a:lnTo>
                <a:lnTo>
                  <a:pt x="5414" y="121"/>
                </a:lnTo>
                <a:lnTo>
                  <a:pt x="5413" y="126"/>
                </a:lnTo>
                <a:lnTo>
                  <a:pt x="5411" y="131"/>
                </a:lnTo>
                <a:lnTo>
                  <a:pt x="5411" y="136"/>
                </a:lnTo>
              </a:path>
            </a:pathLst>
          </a:custGeom>
          <a:noFill/>
          <a:ln w="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3" name="Rectangle 7"/>
          <p:cNvSpPr/>
          <p:nvPr/>
        </p:nvSpPr>
        <p:spPr>
          <a:xfrm>
            <a:off x="0" y="833438"/>
            <a:ext cx="12192000" cy="6024562"/>
          </a:xfrm>
          <a:prstGeom prst="rect">
            <a:avLst/>
          </a:prstGeom>
          <a:noFill/>
          <a:ln w="0" cap="flat" cmpd="sng">
            <a:solidFill>
              <a:srgbClr val="99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1754" name="Text Box 10"/>
          <p:cNvSpPr txBox="1"/>
          <p:nvPr/>
        </p:nvSpPr>
        <p:spPr>
          <a:xfrm>
            <a:off x="793750" y="2724150"/>
            <a:ext cx="1187450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秦之</a:t>
            </a:r>
            <a:endParaRPr lang="en-US" altLang="zh-CN" sz="4000" b="1">
              <a:solidFill>
                <a:srgbClr val="99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崛起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1755" name="Text Box 11"/>
          <p:cNvSpPr txBox="1"/>
          <p:nvPr/>
        </p:nvSpPr>
        <p:spPr>
          <a:xfrm>
            <a:off x="2520950" y="2427288"/>
            <a:ext cx="1600200" cy="1136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地理</a:t>
            </a:r>
            <a:endParaRPr lang="zh-CN" altLang="en-US" sz="2400" b="1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1756" name="Text Box 12"/>
          <p:cNvSpPr txBox="1"/>
          <p:nvPr/>
        </p:nvSpPr>
        <p:spPr>
          <a:xfrm>
            <a:off x="5105400" y="2427288"/>
            <a:ext cx="5715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据</a:t>
            </a:r>
            <a:r>
              <a:rPr lang="en-US" altLang="zh-CN" b="1">
                <a:solidFill>
                  <a:srgbClr val="9933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……</a:t>
            </a:r>
            <a:r>
              <a:rPr lang="zh-CN" altLang="en-US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固</a:t>
            </a:r>
            <a:r>
              <a:rPr lang="en-US" altLang="zh-CN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;</a:t>
            </a:r>
            <a:r>
              <a:rPr lang="zh-CN" altLang="en-US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拥</a:t>
            </a:r>
            <a:r>
              <a:rPr lang="en-US" altLang="zh-CN" b="1">
                <a:solidFill>
                  <a:srgbClr val="9933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……</a:t>
            </a:r>
            <a:r>
              <a:rPr lang="zh-CN" altLang="en-US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地</a:t>
            </a:r>
            <a:r>
              <a:rPr lang="en-US" altLang="zh-CN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;</a:t>
            </a:r>
            <a:r>
              <a:rPr lang="zh-CN" altLang="en-US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君臣固守</a:t>
            </a:r>
            <a:endParaRPr lang="zh-CN" altLang="en-US" b="1">
              <a:solidFill>
                <a:srgbClr val="99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1757" name="Text Box 13"/>
          <p:cNvSpPr txBox="1"/>
          <p:nvPr/>
        </p:nvSpPr>
        <p:spPr>
          <a:xfrm>
            <a:off x="5276850" y="3336925"/>
            <a:ext cx="5029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席卷；包举；囊括；并吞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1758" name="Text Box 14"/>
          <p:cNvSpPr txBox="1"/>
          <p:nvPr/>
        </p:nvSpPr>
        <p:spPr>
          <a:xfrm>
            <a:off x="2520950" y="4332288"/>
            <a:ext cx="2895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政策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1759" name="Text Box 15"/>
          <p:cNvSpPr txBox="1"/>
          <p:nvPr/>
        </p:nvSpPr>
        <p:spPr>
          <a:xfrm>
            <a:off x="5276850" y="4319588"/>
            <a:ext cx="4038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内</a:t>
            </a:r>
            <a:r>
              <a:rPr lang="en-US" altLang="zh-CN" b="1">
                <a:solidFill>
                  <a:srgbClr val="9933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……</a:t>
            </a:r>
            <a:r>
              <a:rPr lang="zh-CN" altLang="en-US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；外</a:t>
            </a:r>
            <a:r>
              <a:rPr lang="en-US" altLang="zh-CN" b="1">
                <a:solidFill>
                  <a:srgbClr val="9933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……</a:t>
            </a:r>
            <a:endParaRPr lang="en-US" altLang="zh-CN" sz="2400" b="1">
              <a:solidFill>
                <a:srgbClr val="99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1760" name="Text Box 16"/>
          <p:cNvSpPr txBox="1"/>
          <p:nvPr/>
        </p:nvSpPr>
        <p:spPr>
          <a:xfrm>
            <a:off x="2520950" y="5246688"/>
            <a:ext cx="2667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成功</a:t>
            </a:r>
            <a:endParaRPr lang="zh-CN" altLang="en-US" sz="240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1761" name="Text Box 17"/>
          <p:cNvSpPr txBox="1"/>
          <p:nvPr/>
        </p:nvSpPr>
        <p:spPr>
          <a:xfrm>
            <a:off x="5187950" y="5373688"/>
            <a:ext cx="3048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99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拱手而取</a:t>
            </a:r>
            <a:endParaRPr lang="zh-CN" altLang="en-US" b="1">
              <a:solidFill>
                <a:srgbClr val="99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1762" name="AutoShape 18"/>
          <p:cNvSpPr/>
          <p:nvPr/>
        </p:nvSpPr>
        <p:spPr>
          <a:xfrm>
            <a:off x="1905000" y="3011488"/>
            <a:ext cx="76200" cy="2362200"/>
          </a:xfrm>
          <a:prstGeom prst="leftBracket">
            <a:avLst>
              <a:gd name="adj" fmla="val 258333"/>
            </a:avLst>
          </a:prstGeom>
          <a:solidFill>
            <a:schemeClr val="accent4">
              <a:lumMod val="75000"/>
            </a:schemeClr>
          </a:soli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63" name="AutoShape 19"/>
          <p:cNvSpPr/>
          <p:nvPr/>
        </p:nvSpPr>
        <p:spPr>
          <a:xfrm>
            <a:off x="4419600" y="5678488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1765" name="AutoShape 21"/>
          <p:cNvSpPr/>
          <p:nvPr/>
        </p:nvSpPr>
        <p:spPr>
          <a:xfrm>
            <a:off x="4343400" y="3709988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1766" name="AutoShape 22"/>
          <p:cNvSpPr/>
          <p:nvPr/>
        </p:nvSpPr>
        <p:spPr>
          <a:xfrm>
            <a:off x="4343400" y="272415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1767" name="AutoShape 23"/>
          <p:cNvSpPr/>
          <p:nvPr/>
        </p:nvSpPr>
        <p:spPr>
          <a:xfrm>
            <a:off x="4343400" y="4535488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1768" name="AutoShape 24">
            <a:hlinkClick action="ppaction://hlinkshowjump?jump=previousslide"/>
          </p:cNvPr>
          <p:cNvSpPr/>
          <p:nvPr/>
        </p:nvSpPr>
        <p:spPr>
          <a:xfrm>
            <a:off x="8305800" y="7050088"/>
            <a:ext cx="228600" cy="152400"/>
          </a:xfrm>
          <a:prstGeom prst="actionButtonBackPrevious">
            <a:avLst/>
          </a:prstGeom>
          <a:solidFill>
            <a:schemeClr val="hlink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25618" name="Text Box 25"/>
          <p:cNvSpPr txBox="1"/>
          <p:nvPr/>
        </p:nvSpPr>
        <p:spPr>
          <a:xfrm>
            <a:off x="2135188" y="6343650"/>
            <a:ext cx="309562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1770" name="Text Box 26"/>
          <p:cNvSpPr txBox="1"/>
          <p:nvPr/>
        </p:nvSpPr>
        <p:spPr>
          <a:xfrm>
            <a:off x="0" y="0"/>
            <a:ext cx="106680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>
                <a:latin typeface="宋体" panose="02010600030101010101" pitchFamily="2" charset="-122"/>
              </a:rPr>
              <a:t>第一段，交代秦的地理优势，政治雄心</a:t>
            </a:r>
            <a:endParaRPr lang="zh-CN" altLang="en-US" sz="4800" b="1">
              <a:latin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1650" y="1311275"/>
            <a:ext cx="11477625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6000" b="1"/>
              <a:t>奋发图强，励精图治，雄心勃勃</a:t>
            </a:r>
            <a:endParaRPr lang="zh-CN" altLang="en-US" sz="6000" b="1"/>
          </a:p>
        </p:txBody>
      </p:sp>
      <p:sp>
        <p:nvSpPr>
          <p:cNvPr id="2" name="Text Box 20"/>
          <p:cNvSpPr txBox="1"/>
          <p:nvPr/>
        </p:nvSpPr>
        <p:spPr>
          <a:xfrm>
            <a:off x="2520950" y="3494088"/>
            <a:ext cx="1447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雄心</a:t>
            </a:r>
            <a:endParaRPr lang="zh-CN" altLang="en-US" sz="2400" b="1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3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  <p:bldP spid="31755" grpId="0"/>
      <p:bldP spid="31756" grpId="0"/>
      <p:bldP spid="31757" grpId="0"/>
      <p:bldP spid="31758" grpId="0"/>
      <p:bldP spid="31759" grpId="0"/>
      <p:bldP spid="31760" grpId="0"/>
      <p:bldP spid="31761" grpId="0"/>
      <p:bldP spid="31762" grpId="0"/>
      <p:bldP spid="31763" grpId="0"/>
      <p:bldP spid="31765" grpId="0"/>
      <p:bldP spid="31766" grpId="0"/>
      <p:bldP spid="31767" grpId="0"/>
      <p:bldP spid="31768" grpId="0"/>
      <p:bldP spid="3177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3998913"/>
            <a:ext cx="12192000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（         ）据大团之静，凭智商之高，师生竭力以窥名校，有考上北大，升入清华，跻身复旦之意，录取浙大之心。当是时也，校立计划，务听课，备应考之法，家通宵而斗真题，于是（       ）拱手而收名校之通知。</a:t>
            </a:r>
            <a:endParaRPr lang="zh-CN" altLang="en-US" sz="4000" b="1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5616575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仿写第一段</a:t>
            </a:r>
            <a:endParaRPr lang="zh-CN" altLang="en-US" sz="4000" b="1"/>
          </a:p>
        </p:txBody>
      </p:sp>
      <p:sp>
        <p:nvSpPr>
          <p:cNvPr id="4" name="TextBox 3"/>
          <p:cNvSpPr txBox="1"/>
          <p:nvPr/>
        </p:nvSpPr>
        <p:spPr>
          <a:xfrm>
            <a:off x="0" y="908050"/>
            <a:ext cx="12192000" cy="3168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rgbClr val="001966"/>
                </a:solidFill>
              </a:rPr>
              <a:t>秦孝公据殽函之固，拥雍州之地，君臣固守以窥周室，有席卷天下，包举宇内，囊括四海之意，并吞八荒之心。当是时也，商君佐之，内立法度，务耕织，修守战之具，外连衡而斗诸侯。于是秦人拱手而取西河之外。</a:t>
            </a:r>
            <a:endParaRPr lang="zh-CN" altLang="en-US" sz="4000" b="1">
              <a:solidFill>
                <a:srgbClr val="0019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1" name="Text Box 3"/>
          <p:cNvSpPr txBox="1"/>
          <p:nvPr/>
        </p:nvSpPr>
        <p:spPr>
          <a:xfrm>
            <a:off x="23813" y="1773238"/>
            <a:ext cx="1600200" cy="4660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5400" b="1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秦</a:t>
            </a:r>
            <a:endParaRPr lang="zh-CN" altLang="en-US" sz="5400" b="1">
              <a:solidFill>
                <a:srgbClr val="00206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5400" b="1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之</a:t>
            </a:r>
            <a:endParaRPr lang="zh-CN" altLang="en-US" sz="5400" b="1">
              <a:solidFill>
                <a:srgbClr val="00206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5400" b="1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发</a:t>
            </a:r>
            <a:endParaRPr lang="zh-CN" altLang="en-US" sz="5400" b="1">
              <a:solidFill>
                <a:srgbClr val="00206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5400" b="1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展</a:t>
            </a:r>
            <a:endParaRPr lang="zh-CN" altLang="en-US" sz="5400" b="1">
              <a:solidFill>
                <a:srgbClr val="00206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1662113" y="1943100"/>
            <a:ext cx="922813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00206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秦：南取、西举、东割、北收</a:t>
            </a:r>
            <a:r>
              <a:rPr lang="en-US" altLang="zh-CN" sz="3600" b="1">
                <a:solidFill>
                  <a:srgbClr val="00206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——</a:t>
            </a:r>
            <a:endParaRPr lang="en-US" altLang="zh-CN" sz="3600" b="1">
              <a:solidFill>
                <a:srgbClr val="00206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7652" name="Text Box 5"/>
          <p:cNvSpPr txBox="1"/>
          <p:nvPr/>
        </p:nvSpPr>
        <p:spPr>
          <a:xfrm>
            <a:off x="6324600" y="2730500"/>
            <a:ext cx="48006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3" name="Text Box 6"/>
          <p:cNvSpPr txBox="1"/>
          <p:nvPr/>
        </p:nvSpPr>
        <p:spPr>
          <a:xfrm>
            <a:off x="3581400" y="4102100"/>
            <a:ext cx="2819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endParaRPr lang="en-US" altLang="zh-CN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4" name="Text Box 7"/>
          <p:cNvSpPr txBox="1"/>
          <p:nvPr/>
        </p:nvSpPr>
        <p:spPr>
          <a:xfrm>
            <a:off x="7010400" y="2492375"/>
            <a:ext cx="36576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5" name="Text Box 8"/>
          <p:cNvSpPr txBox="1"/>
          <p:nvPr/>
        </p:nvSpPr>
        <p:spPr>
          <a:xfrm>
            <a:off x="8382000" y="44069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2777" name="Text Box 9"/>
          <p:cNvSpPr txBox="1"/>
          <p:nvPr/>
        </p:nvSpPr>
        <p:spPr>
          <a:xfrm>
            <a:off x="2168525" y="3344863"/>
            <a:ext cx="8299450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latin typeface="华文行楷" panose="02010800040101010101" pitchFamily="2" charset="-122"/>
                <a:ea typeface="华文行楷" panose="02010800040101010101" pitchFamily="2" charset="-122"/>
              </a:rPr>
              <a:t>诸侯：网罗人才，共谋弱秦：声势之大；范围之广；品德之高；威望之重；人才济济。</a:t>
            </a:r>
            <a:endParaRPr lang="en-US" altLang="zh-CN" sz="3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秦：开关延敌</a:t>
            </a:r>
            <a:r>
              <a:rPr lang="en-US" altLang="zh-CN" sz="3600" b="1">
                <a:solidFill>
                  <a:srgbClr val="00206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——</a:t>
            </a:r>
            <a:r>
              <a:rPr lang="zh-CN" altLang="en-US" sz="3600" b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强国请服，弱国入朝。   </a:t>
            </a:r>
            <a:r>
              <a:rPr lang="zh-CN" altLang="en-US" sz="3600" b="1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endParaRPr lang="zh-CN" altLang="en-US" sz="3600" b="1">
              <a:solidFill>
                <a:srgbClr val="FF33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2778" name="AutoShape 10"/>
          <p:cNvSpPr/>
          <p:nvPr/>
        </p:nvSpPr>
        <p:spPr>
          <a:xfrm flipH="1">
            <a:off x="1552575" y="2730500"/>
            <a:ext cx="71438" cy="2447925"/>
          </a:xfrm>
          <a:prstGeom prst="leftBracket">
            <a:avLst>
              <a:gd name="adj" fmla="val 285553"/>
            </a:avLst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27658" name="WordArt 11"/>
          <p:cNvSpPr>
            <a:spLocks noTextEdit="1"/>
          </p:cNvSpPr>
          <p:nvPr/>
        </p:nvSpPr>
        <p:spPr>
          <a:xfrm>
            <a:off x="10829925" y="1455738"/>
            <a:ext cx="1166813" cy="10366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1593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反衬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80" name="Text Box 12"/>
          <p:cNvSpPr txBox="1"/>
          <p:nvPr/>
        </p:nvSpPr>
        <p:spPr>
          <a:xfrm>
            <a:off x="0" y="0"/>
            <a:ext cx="12192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>
                <a:latin typeface="宋体" panose="02010600030101010101" pitchFamily="2" charset="-122"/>
              </a:rPr>
              <a:t>第二段，主要是写秦惠文王、秦武王与秦昭襄王的功业。</a:t>
            </a:r>
            <a:endParaRPr lang="zh-CN" altLang="en-US" sz="4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7" grpId="0"/>
      <p:bldP spid="32778" grpId="0"/>
      <p:bldP spid="327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2"/>
          <p:cNvSpPr txBox="1"/>
          <p:nvPr/>
        </p:nvSpPr>
        <p:spPr>
          <a:xfrm>
            <a:off x="2209800" y="1266825"/>
            <a:ext cx="7315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       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2057400" y="2062163"/>
            <a:ext cx="57673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800" b="1">
              <a:solidFill>
                <a:srgbClr val="FF99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533400" y="3044825"/>
            <a:ext cx="1676400" cy="1784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400" b="1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极</a:t>
            </a:r>
            <a:endParaRPr lang="zh-CN" altLang="en-US" sz="4400" b="1">
              <a:solidFill>
                <a:srgbClr val="00206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400" b="1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盛</a:t>
            </a:r>
            <a:endParaRPr lang="zh-CN" altLang="en-US" sz="4400" b="1">
              <a:solidFill>
                <a:srgbClr val="00206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3797" name="Text Box 5"/>
          <p:cNvSpPr txBox="1"/>
          <p:nvPr/>
        </p:nvSpPr>
        <p:spPr>
          <a:xfrm>
            <a:off x="2819400" y="2276475"/>
            <a:ext cx="78486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前期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：</a:t>
            </a:r>
            <a:r>
              <a:rPr lang="zh-CN" altLang="en-US" b="1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奋余烈，履至尊，</a:t>
            </a:r>
            <a:endParaRPr lang="zh-CN" altLang="en-US" b="1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  <a:ea typeface="隶书" panose="02010509060101010101" pitchFamily="49" charset="-122"/>
              </a:rPr>
              <a:t>（攻）</a:t>
            </a:r>
            <a:r>
              <a:rPr lang="zh-CN" altLang="en-US" b="1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取百越，却匈奴</a:t>
            </a:r>
            <a:endParaRPr lang="zh-CN" altLang="en-US" b="1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678" name="Text Box 6"/>
          <p:cNvSpPr txBox="1"/>
          <p:nvPr/>
        </p:nvSpPr>
        <p:spPr>
          <a:xfrm>
            <a:off x="4648200" y="1985963"/>
            <a:ext cx="46482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 b="1">
              <a:solidFill>
                <a:srgbClr val="CC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400" b="1">
              <a:solidFill>
                <a:srgbClr val="CC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79" name="Text Box 7"/>
          <p:cNvSpPr txBox="1"/>
          <p:nvPr/>
        </p:nvSpPr>
        <p:spPr>
          <a:xfrm>
            <a:off x="1828800" y="1571625"/>
            <a:ext cx="830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zh-CN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800" name="AutoShape 8"/>
          <p:cNvSpPr/>
          <p:nvPr/>
        </p:nvSpPr>
        <p:spPr>
          <a:xfrm>
            <a:off x="2125663" y="2568575"/>
            <a:ext cx="84137" cy="2736850"/>
          </a:xfrm>
          <a:prstGeom prst="leftBracket">
            <a:avLst>
              <a:gd name="adj" fmla="val 271070"/>
            </a:avLst>
          </a:prstGeom>
          <a:solidFill>
            <a:srgbClr val="CC00CC"/>
          </a:solidFill>
          <a:ln w="9525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3801" name="Text Box 9"/>
          <p:cNvSpPr txBox="1"/>
          <p:nvPr/>
        </p:nvSpPr>
        <p:spPr>
          <a:xfrm>
            <a:off x="2743200" y="3573463"/>
            <a:ext cx="5224463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后期</a:t>
            </a:r>
            <a:r>
              <a:rPr lang="zh-CN" altLang="en-US" sz="3600" b="1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：</a:t>
            </a:r>
            <a:r>
              <a:rPr lang="zh-CN" altLang="en-US" b="1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焚百家，杀豪杰，</a:t>
            </a:r>
            <a:endParaRPr lang="zh-CN" altLang="en-US" b="1">
              <a:solidFill>
                <a:srgbClr val="00206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  <a:ea typeface="隶书" panose="02010509060101010101" pitchFamily="49" charset="-122"/>
              </a:rPr>
              <a:t>（守）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b="1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弱人民，严控制</a:t>
            </a:r>
            <a:endParaRPr lang="zh-CN" altLang="en-US" b="1">
              <a:solidFill>
                <a:srgbClr val="00206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3802" name="Text Box 10"/>
          <p:cNvSpPr txBox="1"/>
          <p:nvPr/>
        </p:nvSpPr>
        <p:spPr>
          <a:xfrm>
            <a:off x="2782888" y="4941888"/>
            <a:ext cx="4608512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99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设想：据高城；临深渊；</a:t>
            </a:r>
            <a:endParaRPr lang="zh-CN" altLang="en-US" b="1">
              <a:solidFill>
                <a:srgbClr val="99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9900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守要害；传万世</a:t>
            </a:r>
            <a:endParaRPr lang="zh-CN" altLang="en-US" b="1">
              <a:solidFill>
                <a:srgbClr val="99003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3803" name="AutoShape 11"/>
          <p:cNvSpPr/>
          <p:nvPr/>
        </p:nvSpPr>
        <p:spPr>
          <a:xfrm>
            <a:off x="9982200" y="7515225"/>
            <a:ext cx="152400" cy="76200"/>
          </a:xfrm>
          <a:prstGeom prst="actionButtonBackPreviou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3804" name="Text Box 12"/>
          <p:cNvSpPr txBox="1"/>
          <p:nvPr/>
        </p:nvSpPr>
        <p:spPr>
          <a:xfrm>
            <a:off x="0" y="0"/>
            <a:ext cx="12192000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第三段，总写秦始皇的</a:t>
            </a:r>
            <a:r>
              <a:rPr kumimoji="0" lang="zh-CN" altLang="en-US" sz="48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功业</a:t>
            </a:r>
            <a:r>
              <a:rPr kumimoji="0" lang="zh-CN" altLang="en-US" sz="4800" b="1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，即其</a:t>
            </a:r>
            <a:r>
              <a:rPr kumimoji="0" lang="zh-CN" altLang="en-US" sz="48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统一天下</a:t>
            </a:r>
            <a:r>
              <a:rPr kumimoji="0" lang="zh-CN" altLang="en-US" sz="4800" b="1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kumimoji="0" lang="zh-CN" altLang="en-US" sz="48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势如破竹</a:t>
            </a:r>
            <a:r>
              <a:rPr kumimoji="0" lang="zh-CN" altLang="en-US" sz="4800" b="1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kumimoji="0" lang="zh-CN" altLang="en-US" sz="48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巩固天下</a:t>
            </a:r>
            <a:r>
              <a:rPr kumimoji="0" lang="zh-CN" altLang="en-US" sz="4800" b="1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kumimoji="0" lang="zh-CN" altLang="en-US" sz="48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各种措施</a:t>
            </a:r>
            <a:r>
              <a:rPr kumimoji="0" lang="zh-CN" altLang="en-US" sz="4800" b="1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br>
              <a:rPr kumimoji="0" lang="zh-CN" altLang="en-US" sz="4800" b="1" kern="1200" cap="none" spc="0" normalizeH="0" baseline="0" noProof="0"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</a:br>
            <a:endParaRPr kumimoji="0" lang="zh-CN" altLang="en-US" sz="4800" b="1" kern="1200" cap="none" spc="0" normalizeH="0" baseline="0" noProof="1"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9713" y="3933825"/>
            <a:ext cx="2808287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气势煊赫，威震天下，踌躇满志，</a:t>
            </a:r>
            <a:endParaRPr lang="en-US" altLang="zh-CN" sz="40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不可一世。</a:t>
            </a:r>
            <a:endParaRPr lang="zh-CN" altLang="en-US" sz="4000" b="1"/>
          </a:p>
        </p:txBody>
      </p:sp>
      <p:sp>
        <p:nvSpPr>
          <p:cNvPr id="17" name="TextBox 16"/>
          <p:cNvSpPr txBox="1"/>
          <p:nvPr/>
        </p:nvSpPr>
        <p:spPr>
          <a:xfrm>
            <a:off x="8181975" y="1789113"/>
            <a:ext cx="1800225" cy="193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愚民</a:t>
            </a:r>
            <a:endParaRPr lang="en-US" altLang="zh-CN" sz="40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弱民</a:t>
            </a:r>
            <a:endParaRPr lang="en-US" altLang="zh-CN" sz="40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防民</a:t>
            </a:r>
            <a:endParaRPr lang="zh-CN" altLang="en-US" sz="4000" b="1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800" grpId="0"/>
      <p:bldP spid="33801" grpId="0"/>
      <p:bldP spid="33802" grpId="0"/>
      <p:bldP spid="33803" grpId="0"/>
      <p:bldP spid="33804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Text Box 2"/>
          <p:cNvSpPr txBox="1"/>
          <p:nvPr/>
        </p:nvSpPr>
        <p:spPr>
          <a:xfrm>
            <a:off x="400050" y="2530475"/>
            <a:ext cx="820738" cy="3168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8000" b="1">
                <a:solidFill>
                  <a:srgbClr val="33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灭</a:t>
            </a:r>
            <a:endParaRPr lang="zh-CN" altLang="en-US" sz="8000" b="1">
              <a:solidFill>
                <a:srgbClr val="3333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8000" b="1">
                <a:solidFill>
                  <a:srgbClr val="33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亡</a:t>
            </a:r>
            <a:endParaRPr lang="zh-CN" altLang="en-US" sz="80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3035300" y="1946275"/>
            <a:ext cx="3962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  <a:ea typeface="隶书" panose="02010509060101010101" pitchFamily="49" charset="-122"/>
              </a:rPr>
              <a:t>始皇：余威震于殊俗</a:t>
            </a:r>
            <a:endParaRPr lang="zh-CN" altLang="en-US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2259013" y="4173538"/>
            <a:ext cx="15240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陈涉</a:t>
            </a:r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45" name="AutoShape 5"/>
          <p:cNvSpPr/>
          <p:nvPr/>
        </p:nvSpPr>
        <p:spPr>
          <a:xfrm>
            <a:off x="1914525" y="2019300"/>
            <a:ext cx="76200" cy="4191000"/>
          </a:xfrm>
          <a:prstGeom prst="leftBracket">
            <a:avLst>
              <a:gd name="adj" fmla="val 458333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5846" name="Text Box 6"/>
          <p:cNvSpPr txBox="1"/>
          <p:nvPr/>
        </p:nvSpPr>
        <p:spPr>
          <a:xfrm>
            <a:off x="5367338" y="2776538"/>
            <a:ext cx="3124200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  <a:ea typeface="隶书" panose="02010509060101010101" pitchFamily="49" charset="-122"/>
              </a:rPr>
              <a:t>出身氓隶之人</a:t>
            </a:r>
            <a:endParaRPr lang="zh-CN" altLang="en-US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  <a:ea typeface="隶书" panose="02010509060101010101" pitchFamily="49" charset="-122"/>
              </a:rPr>
              <a:t>才能不及中人</a:t>
            </a:r>
            <a:endParaRPr lang="zh-CN" altLang="en-US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  <a:ea typeface="隶书" panose="02010509060101010101" pitchFamily="49" charset="-122"/>
              </a:rPr>
              <a:t>兵力数百疲敝</a:t>
            </a:r>
            <a:endParaRPr lang="zh-CN" altLang="en-US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  <a:ea typeface="隶书" panose="02010509060101010101" pitchFamily="49" charset="-122"/>
              </a:rPr>
              <a:t>武器斩木为兵</a:t>
            </a:r>
            <a:endParaRPr lang="zh-CN" altLang="en-US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2897188" y="5699125"/>
            <a:ext cx="7115175" cy="132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4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结果：</a:t>
            </a:r>
            <a:r>
              <a:rPr kumimoji="1" lang="zh-CN" altLang="en-US" sz="4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天下响应，并起亡秦</a:t>
            </a:r>
            <a:endParaRPr kumimoji="1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1" lang="en-US" altLang="zh-CN" sz="2400" kern="1200" cap="none" spc="0" normalizeH="0" baseline="0" noProof="0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5848" name="AutoShape 8"/>
          <p:cNvSpPr/>
          <p:nvPr/>
        </p:nvSpPr>
        <p:spPr>
          <a:xfrm>
            <a:off x="4384675" y="3367088"/>
            <a:ext cx="76200" cy="2209800"/>
          </a:xfrm>
          <a:prstGeom prst="leftBracket">
            <a:avLst>
              <a:gd name="adj" fmla="val 241666"/>
            </a:avLst>
          </a:prstGeom>
          <a:solidFill>
            <a:srgbClr val="CC00CC"/>
          </a:solidFill>
          <a:ln w="9525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5849" name="AutoShape 9"/>
          <p:cNvSpPr/>
          <p:nvPr/>
        </p:nvSpPr>
        <p:spPr>
          <a:xfrm>
            <a:off x="10134600" y="6477000"/>
            <a:ext cx="152400" cy="152400"/>
          </a:xfrm>
          <a:prstGeom prst="actionButtonBackPrevious">
            <a:avLst/>
          </a:prstGeom>
          <a:solidFill>
            <a:srgbClr val="CC99FF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0" y="63500"/>
            <a:ext cx="12192000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第四段，总写陈涉起义的</a:t>
            </a:r>
            <a:r>
              <a:rPr kumimoji="0" lang="zh-CN" altLang="en-US" sz="60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情况</a:t>
            </a:r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及其</a:t>
            </a:r>
            <a:r>
              <a:rPr kumimoji="0" lang="zh-CN" altLang="en-US" sz="60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亡秦</a:t>
            </a:r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的</a:t>
            </a:r>
            <a:r>
              <a:rPr kumimoji="0" lang="zh-CN" altLang="en-US" sz="60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结果</a:t>
            </a:r>
            <a:endParaRPr kumimoji="0" lang="zh-CN" altLang="en-US" sz="6000" b="1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91538" y="2162175"/>
            <a:ext cx="2981325" cy="341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5400" b="1"/>
              <a:t>出身卑微</a:t>
            </a:r>
            <a:endParaRPr lang="zh-CN" altLang="en-US" sz="54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5400" b="1"/>
              <a:t>才能平平</a:t>
            </a:r>
            <a:endParaRPr lang="zh-CN" altLang="en-US" sz="54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5400" b="1"/>
              <a:t>兵力疲弱</a:t>
            </a:r>
            <a:endParaRPr lang="zh-CN" altLang="en-US" sz="54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5400" b="1"/>
              <a:t>武器粗劣。</a:t>
            </a:r>
            <a:endParaRPr lang="zh-CN" altLang="en-US" sz="5400" b="1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  <p:bldP spid="35846" grpId="0"/>
      <p:bldP spid="35847" grpId="0"/>
      <p:bldP spid="35848" grpId="0"/>
      <p:bldP spid="35849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1" name="Text Box 3"/>
          <p:cNvSpPr txBox="1"/>
          <p:nvPr/>
        </p:nvSpPr>
        <p:spPr>
          <a:xfrm>
            <a:off x="606425" y="1706563"/>
            <a:ext cx="1600200" cy="317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8000" b="1">
                <a:latin typeface="宋体" panose="02010600030101010101" pitchFamily="2" charset="-122"/>
              </a:rPr>
              <a:t>析</a:t>
            </a:r>
            <a:endParaRPr lang="zh-CN" altLang="en-US" sz="8000" b="1">
              <a:latin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8000" b="1">
                <a:latin typeface="宋体" panose="02010600030101010101" pitchFamily="2" charset="-122"/>
              </a:rPr>
              <a:t>因</a:t>
            </a:r>
            <a:endParaRPr lang="zh-CN" altLang="en-US" sz="8000" b="1">
              <a:latin typeface="宋体" panose="02010600030101010101" pitchFamily="2" charset="-122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3059113" y="1219200"/>
            <a:ext cx="13716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秦</a:t>
            </a:r>
            <a:endParaRPr lang="zh-CN" altLang="en-US" sz="1800" b="1"/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893" name="Text Box 5"/>
          <p:cNvSpPr txBox="1"/>
          <p:nvPr/>
        </p:nvSpPr>
        <p:spPr>
          <a:xfrm>
            <a:off x="2906713" y="2667000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陈涉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25" name="Text Box 6"/>
          <p:cNvSpPr txBox="1"/>
          <p:nvPr/>
        </p:nvSpPr>
        <p:spPr>
          <a:xfrm>
            <a:off x="3059113" y="5257800"/>
            <a:ext cx="1752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zh-CN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2830513" y="5410200"/>
            <a:ext cx="1219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秦朝</a:t>
            </a:r>
            <a:endParaRPr lang="zh-CN" altLang="en-US" b="1">
              <a:solidFill>
                <a:srgbClr val="33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27" name="Text Box 8"/>
          <p:cNvSpPr txBox="1"/>
          <p:nvPr/>
        </p:nvSpPr>
        <p:spPr>
          <a:xfrm>
            <a:off x="5116513" y="2590800"/>
            <a:ext cx="2590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endParaRPr lang="en-US" altLang="zh-CN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897" name="Text Box 9"/>
          <p:cNvSpPr txBox="1"/>
          <p:nvPr/>
        </p:nvSpPr>
        <p:spPr>
          <a:xfrm>
            <a:off x="8469313" y="4316413"/>
            <a:ext cx="1905000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功业相反</a:t>
            </a:r>
            <a:endParaRPr lang="zh-CN" altLang="en-US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29" name="Text Box 10"/>
          <p:cNvSpPr txBox="1"/>
          <p:nvPr/>
        </p:nvSpPr>
        <p:spPr>
          <a:xfrm>
            <a:off x="9002713" y="3581400"/>
            <a:ext cx="1447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zh-CN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899" name="AutoShape 11"/>
          <p:cNvSpPr/>
          <p:nvPr/>
        </p:nvSpPr>
        <p:spPr>
          <a:xfrm>
            <a:off x="2128838" y="1676400"/>
            <a:ext cx="76200" cy="3962400"/>
          </a:xfrm>
          <a:prstGeom prst="leftBracket">
            <a:avLst>
              <a:gd name="adj" fmla="val 433333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900" name="AutoShape 12"/>
          <p:cNvSpPr/>
          <p:nvPr/>
        </p:nvSpPr>
        <p:spPr>
          <a:xfrm>
            <a:off x="3821113" y="2362200"/>
            <a:ext cx="76200" cy="990600"/>
          </a:xfrm>
          <a:prstGeom prst="leftBracket">
            <a:avLst>
              <a:gd name="adj" fmla="val 108333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901" name="AutoShape 13"/>
          <p:cNvSpPr/>
          <p:nvPr/>
        </p:nvSpPr>
        <p:spPr>
          <a:xfrm>
            <a:off x="7783513" y="228600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00FF"/>
          </a:solidFill>
          <a:ln w="9525" cap="flat" cmpd="sng">
            <a:solidFill>
              <a:srgbClr val="99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902" name="AutoShape 14"/>
          <p:cNvSpPr/>
          <p:nvPr/>
        </p:nvSpPr>
        <p:spPr>
          <a:xfrm>
            <a:off x="7707313" y="5105400"/>
            <a:ext cx="228600" cy="1524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9900FF"/>
          </a:solidFill>
          <a:ln w="9525" cap="flat" cmpd="sng">
            <a:solidFill>
              <a:srgbClr val="99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903" name="Text Box 15"/>
          <p:cNvSpPr txBox="1"/>
          <p:nvPr/>
        </p:nvSpPr>
        <p:spPr>
          <a:xfrm>
            <a:off x="3973513" y="838200"/>
            <a:ext cx="38100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国力，天下非小弱</a:t>
            </a:r>
            <a:endParaRPr lang="zh-CN" altLang="en-US" b="1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地利，崤函自若也</a:t>
            </a:r>
            <a:endParaRPr lang="zh-CN" altLang="en-US" b="1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904" name="Text Box 16"/>
          <p:cNvSpPr txBox="1"/>
          <p:nvPr/>
        </p:nvSpPr>
        <p:spPr>
          <a:xfrm>
            <a:off x="3946525" y="2238375"/>
            <a:ext cx="41148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地位非尊，武器非銛</a:t>
            </a:r>
            <a:endParaRPr lang="zh-CN" altLang="en-US" b="1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兵力非抗，战术非及</a:t>
            </a:r>
            <a:endParaRPr lang="zh-CN" altLang="en-US" b="1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905" name="Text Box 17"/>
          <p:cNvSpPr txBox="1"/>
          <p:nvPr/>
        </p:nvSpPr>
        <p:spPr>
          <a:xfrm>
            <a:off x="2830513" y="4038600"/>
            <a:ext cx="1219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3333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秦国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906" name="Text Box 18"/>
          <p:cNvSpPr txBox="1"/>
          <p:nvPr/>
        </p:nvSpPr>
        <p:spPr>
          <a:xfrm>
            <a:off x="3821113" y="3733800"/>
            <a:ext cx="48006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致万乘势，百又余年</a:t>
            </a:r>
            <a:endParaRPr lang="zh-CN" altLang="en-US" b="1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六合为家，崤函为宫</a:t>
            </a:r>
            <a:endParaRPr lang="zh-CN" altLang="en-US" b="1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907" name="Text Box 19"/>
          <p:cNvSpPr txBox="1"/>
          <p:nvPr/>
        </p:nvSpPr>
        <p:spPr>
          <a:xfrm>
            <a:off x="3821113" y="5181600"/>
            <a:ext cx="51054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一夫作难，而七庙隳</a:t>
            </a:r>
            <a:endParaRPr lang="zh-CN" altLang="en-US" b="1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身死人手，为天下笑</a:t>
            </a:r>
            <a:endParaRPr lang="zh-CN" altLang="en-US" b="1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908" name="AutoShape 20"/>
          <p:cNvSpPr/>
          <p:nvPr/>
        </p:nvSpPr>
        <p:spPr>
          <a:xfrm>
            <a:off x="3744913" y="1066800"/>
            <a:ext cx="76200" cy="914400"/>
          </a:xfrm>
          <a:prstGeom prst="leftBracket">
            <a:avLst>
              <a:gd name="adj" fmla="val 100000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909" name="AutoShape 21"/>
          <p:cNvSpPr/>
          <p:nvPr/>
        </p:nvSpPr>
        <p:spPr>
          <a:xfrm>
            <a:off x="3744913" y="3886200"/>
            <a:ext cx="76200" cy="990600"/>
          </a:xfrm>
          <a:prstGeom prst="leftBracket">
            <a:avLst>
              <a:gd name="adj" fmla="val 108333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910" name="AutoShape 22"/>
          <p:cNvSpPr/>
          <p:nvPr/>
        </p:nvSpPr>
        <p:spPr>
          <a:xfrm>
            <a:off x="3744913" y="5334000"/>
            <a:ext cx="76200" cy="990600"/>
          </a:xfrm>
          <a:prstGeom prst="leftBracket">
            <a:avLst>
              <a:gd name="adj" fmla="val 108333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911" name="AutoShape 23"/>
          <p:cNvSpPr/>
          <p:nvPr/>
        </p:nvSpPr>
        <p:spPr>
          <a:xfrm>
            <a:off x="7707313" y="1143000"/>
            <a:ext cx="76200" cy="2209800"/>
          </a:xfrm>
          <a:prstGeom prst="rightBracket">
            <a:avLst>
              <a:gd name="adj" fmla="val 241666"/>
            </a:avLst>
          </a:prstGeom>
          <a:solidFill>
            <a:srgbClr val="FF00FF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912" name="AutoShape 24"/>
          <p:cNvSpPr/>
          <p:nvPr/>
        </p:nvSpPr>
        <p:spPr>
          <a:xfrm>
            <a:off x="7631113" y="3962400"/>
            <a:ext cx="76200" cy="2286000"/>
          </a:xfrm>
          <a:prstGeom prst="rightBracket">
            <a:avLst>
              <a:gd name="adj" fmla="val 250000"/>
            </a:avLst>
          </a:prstGeom>
          <a:solidFill>
            <a:srgbClr val="FF00FF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913" name="Text Box 25"/>
          <p:cNvSpPr txBox="1"/>
          <p:nvPr/>
        </p:nvSpPr>
        <p:spPr>
          <a:xfrm>
            <a:off x="8088313" y="2070100"/>
            <a:ext cx="1905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成败异变</a:t>
            </a:r>
            <a:endParaRPr lang="zh-CN" altLang="en-US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914" name="AutoShape 26"/>
          <p:cNvSpPr/>
          <p:nvPr/>
        </p:nvSpPr>
        <p:spPr>
          <a:xfrm>
            <a:off x="10374313" y="2362200"/>
            <a:ext cx="76200" cy="2895600"/>
          </a:xfrm>
          <a:prstGeom prst="rightBracket">
            <a:avLst>
              <a:gd name="adj" fmla="val 316666"/>
            </a:avLst>
          </a:prstGeom>
          <a:solidFill>
            <a:srgbClr val="9900FF"/>
          </a:solidFill>
          <a:ln w="9525" cap="flat" cmpd="sng">
            <a:solidFill>
              <a:srgbClr val="99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0746" name="WordArt 27"/>
          <p:cNvSpPr>
            <a:spLocks noTextEdit="1"/>
          </p:cNvSpPr>
          <p:nvPr/>
        </p:nvSpPr>
        <p:spPr>
          <a:xfrm rot="5400000">
            <a:off x="8815388" y="3352800"/>
            <a:ext cx="50292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仁义不施而攻守之势异也</a:t>
            </a:r>
            <a:endParaRPr lang="zh-CN" altLang="en-US" sz="4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16" name="Rectangle 28"/>
          <p:cNvSpPr/>
          <p:nvPr/>
        </p:nvSpPr>
        <p:spPr>
          <a:xfrm>
            <a:off x="0" y="0"/>
            <a:ext cx="106680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第五段，归纳作结：仁义不施而攻守之势异也。 </a:t>
            </a:r>
            <a:br>
              <a:rPr lang="zh-CN" altLang="en-US" sz="4000" b="1">
                <a:latin typeface="宋体" panose="02010600030101010101" pitchFamily="2" charset="-122"/>
              </a:rPr>
            </a:br>
            <a:endParaRPr lang="zh-CN" altLang="en-US" sz="4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3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/>
      <p:bldP spid="37895" grpId="0"/>
      <p:bldP spid="37897" grpId="0"/>
      <p:bldP spid="37899" grpId="0"/>
      <p:bldP spid="37900" grpId="0"/>
      <p:bldP spid="37901" grpId="0"/>
      <p:bldP spid="37902" grpId="0"/>
      <p:bldP spid="37903" grpId="0"/>
      <p:bldP spid="37904" grpId="0"/>
      <p:bldP spid="37905" grpId="0"/>
      <p:bldP spid="37906" grpId="0"/>
      <p:bldP spid="37907" grpId="0"/>
      <p:bldP spid="37908" grpId="0"/>
      <p:bldP spid="37909" grpId="0"/>
      <p:bldP spid="37910" grpId="0"/>
      <p:bldP spid="37911" grpId="0"/>
      <p:bldP spid="37912" grpId="0"/>
      <p:bldP spid="37913" grpId="0"/>
      <p:bldP spid="37914" grpId="0"/>
      <p:bldP spid="379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 noRot="1"/>
          </p:cNvSpPr>
          <p:nvPr>
            <p:ph type="title"/>
          </p:nvPr>
        </p:nvSpPr>
        <p:spPr>
          <a:xfrm>
            <a:off x="1774825" y="0"/>
            <a:ext cx="8540750" cy="1143000"/>
          </a:xfrm>
        </p:spPr>
        <p:txBody>
          <a:bodyPr vert="horz" wrap="square" lIns="91440" tIns="45720" rIns="91440" bIns="45720" anchor="ctr" anchorCtr="0"/>
          <a:lstStyle/>
          <a:p>
            <a:r>
              <a:rPr lang="zh-CN" altLang="en-US" b="1"/>
              <a:t>区区</a:t>
            </a:r>
            <a:endParaRPr lang="zh-CN" altLang="en-US" b="1"/>
          </a:p>
        </p:txBody>
      </p:sp>
      <p:sp>
        <p:nvSpPr>
          <p:cNvPr id="3" name="内容占位符 2"/>
          <p:cNvSpPr>
            <a:spLocks noGrp="1" noRot="1"/>
          </p:cNvSpPr>
          <p:nvPr>
            <p:ph idx="1"/>
          </p:nvPr>
        </p:nvSpPr>
        <p:spPr>
          <a:xfrm>
            <a:off x="0" y="1201738"/>
            <a:ext cx="12192000" cy="5753100"/>
          </a:xfrm>
        </p:spPr>
        <p:txBody>
          <a:bodyPr vert="horz" wrap="square" lIns="91440" tIns="45720" rIns="91440" bIns="45720" anchor="t" anchorCtr="0"/>
          <a:lstStyle/>
          <a:p>
            <a:r>
              <a:rPr lang="zh-CN" altLang="en-US" sz="4400" b="1"/>
              <a:t>何乃太区区。</a:t>
            </a:r>
            <a:r>
              <a:rPr lang="en-US" altLang="zh-CN" sz="4400" b="1"/>
              <a:t>--《</a:t>
            </a:r>
            <a:r>
              <a:rPr lang="zh-CN" altLang="en-US" sz="4400" b="1"/>
              <a:t>古诗为焦仲卿妻作</a:t>
            </a:r>
            <a:r>
              <a:rPr lang="en-US" altLang="zh-CN" sz="4400" b="1"/>
              <a:t>》</a:t>
            </a:r>
            <a:endParaRPr lang="en-US" altLang="zh-CN" sz="4400" b="1"/>
          </a:p>
          <a:p>
            <a:r>
              <a:rPr lang="zh-CN" altLang="en-US" sz="4400" b="1"/>
              <a:t>区区小事</a:t>
            </a:r>
            <a:r>
              <a:rPr lang="en-US" altLang="zh-CN" sz="4400" b="1"/>
              <a:t>,</a:t>
            </a:r>
            <a:r>
              <a:rPr lang="zh-CN" altLang="en-US" sz="4400" b="1"/>
              <a:t>何足挂齿</a:t>
            </a:r>
            <a:endParaRPr lang="en-US" altLang="zh-CN" sz="4400" b="1"/>
          </a:p>
          <a:p>
            <a:r>
              <a:rPr lang="zh-CN" altLang="en-US" sz="4400" b="1"/>
              <a:t>此人非他</a:t>
            </a:r>
            <a:r>
              <a:rPr lang="en-US" altLang="zh-CN" sz="4400" b="1"/>
              <a:t>,</a:t>
            </a:r>
            <a:r>
              <a:rPr lang="zh-CN" altLang="en-US" sz="4400" b="1"/>
              <a:t>就是区区</a:t>
            </a:r>
            <a:endParaRPr lang="en-US" altLang="zh-CN" sz="4400" b="1"/>
          </a:p>
          <a:p>
            <a:r>
              <a:rPr lang="zh-CN" altLang="en-US" sz="4400" b="1"/>
              <a:t>感君区区怀。</a:t>
            </a:r>
            <a:r>
              <a:rPr lang="en-US" altLang="zh-CN" sz="4400" b="1"/>
              <a:t>《</a:t>
            </a:r>
            <a:r>
              <a:rPr lang="zh-CN" altLang="en-US" sz="4400" b="1"/>
              <a:t>古诗为焦仲卿妻作</a:t>
            </a:r>
            <a:r>
              <a:rPr lang="en-US" altLang="zh-CN" sz="4400" b="1"/>
              <a:t>》</a:t>
            </a:r>
            <a:endParaRPr lang="en-US" altLang="zh-CN" sz="4400" b="1"/>
          </a:p>
          <a:p>
            <a:r>
              <a:rPr lang="zh-CN" altLang="en-US" sz="4400" b="1"/>
              <a:t>区区向往之至。</a:t>
            </a:r>
            <a:r>
              <a:rPr lang="en-US" altLang="zh-CN" sz="4400" b="1"/>
              <a:t>--</a:t>
            </a:r>
            <a:r>
              <a:rPr lang="zh-CN" altLang="en-US" sz="4400" b="1"/>
              <a:t>宋</a:t>
            </a:r>
            <a:r>
              <a:rPr lang="en-US" altLang="zh-CN" sz="4400" b="1"/>
              <a:t>. </a:t>
            </a:r>
            <a:r>
              <a:rPr lang="zh-CN" altLang="en-US" sz="4400" b="1"/>
              <a:t>王安石</a:t>
            </a:r>
            <a:r>
              <a:rPr lang="en-US" altLang="zh-CN" sz="4400" b="1"/>
              <a:t>《</a:t>
            </a:r>
            <a:r>
              <a:rPr lang="zh-CN" altLang="en-US" sz="4400" b="1"/>
              <a:t>答司马谏议书</a:t>
            </a:r>
            <a:r>
              <a:rPr lang="en-US" altLang="zh-CN" sz="4400" b="1"/>
              <a:t>》</a:t>
            </a:r>
            <a:endParaRPr lang="en-US" altLang="zh-CN" sz="4400" b="1"/>
          </a:p>
          <a:p>
            <a:r>
              <a:rPr lang="en-US" altLang="zh-CN" sz="4400" b="1"/>
              <a:t>1</a:t>
            </a:r>
            <a:r>
              <a:rPr lang="zh-CN" altLang="en-US" sz="4400" b="1"/>
              <a:t>：小</a:t>
            </a:r>
            <a:r>
              <a:rPr lang="en-US" altLang="zh-CN" sz="4400" b="1"/>
              <a:t>;</a:t>
            </a:r>
            <a:r>
              <a:rPr lang="zh-CN" altLang="en-US" sz="4400" b="1"/>
              <a:t>少。（见识少）形容微不足道</a:t>
            </a:r>
            <a:r>
              <a:rPr lang="en-US" altLang="zh-CN" sz="4400" b="1"/>
              <a:t>:2</a:t>
            </a:r>
            <a:r>
              <a:rPr lang="zh-CN" altLang="en-US" sz="4400" b="1"/>
              <a:t>：谦辞</a:t>
            </a:r>
            <a:r>
              <a:rPr lang="en-US" altLang="zh-CN" sz="4400" b="1"/>
              <a:t>,</a:t>
            </a:r>
            <a:r>
              <a:rPr lang="zh-CN" altLang="en-US" sz="4400" b="1"/>
              <a:t>我。</a:t>
            </a:r>
            <a:r>
              <a:rPr lang="en-US" altLang="zh-CN" sz="4400" b="1"/>
              <a:t>3</a:t>
            </a:r>
            <a:r>
              <a:rPr lang="zh-CN" altLang="en-US" sz="4400" b="1"/>
              <a:t>忠诚相爱，诚挚</a:t>
            </a:r>
            <a:endParaRPr lang="zh-CN" altLang="en-US" sz="4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Text Box 2"/>
          <p:cNvSpPr txBox="1"/>
          <p:nvPr/>
        </p:nvSpPr>
        <p:spPr>
          <a:xfrm>
            <a:off x="3124200" y="0"/>
            <a:ext cx="6629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>
                <a:latin typeface="宋体" panose="02010600030101010101" pitchFamily="2" charset="-122"/>
              </a:rPr>
              <a:t>第五段中对比论证思路</a:t>
            </a:r>
            <a:endParaRPr lang="zh-CN" altLang="en-US" sz="4800" b="1">
              <a:latin typeface="宋体" panose="02010600030101010101" pitchFamily="2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2133600" y="1295400"/>
            <a:ext cx="1524000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bg1"/>
                </a:solidFill>
                <a:ea typeface="华文细黑" panose="02010600040101010101" pitchFamily="2" charset="-122"/>
              </a:rPr>
              <a:t>陈      涉</a:t>
            </a:r>
            <a:endParaRPr lang="zh-CN" altLang="en-US" sz="2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2209800" y="2819400"/>
            <a:ext cx="1447800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bg1"/>
                </a:solidFill>
                <a:ea typeface="华文细黑" panose="02010600040101010101" pitchFamily="2" charset="-122"/>
              </a:rPr>
              <a:t>九     国</a:t>
            </a:r>
            <a:endParaRPr lang="zh-CN" altLang="en-US" sz="2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44037" name="Line 5"/>
          <p:cNvSpPr/>
          <p:nvPr/>
        </p:nvSpPr>
        <p:spPr>
          <a:xfrm flipH="1">
            <a:off x="2895600" y="1828800"/>
            <a:ext cx="0" cy="9906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4039" name="Text Box 7"/>
          <p:cNvSpPr txBox="1"/>
          <p:nvPr/>
        </p:nvSpPr>
        <p:spPr>
          <a:xfrm>
            <a:off x="2438400" y="2133600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/>
              <a:t>对</a:t>
            </a:r>
            <a:endParaRPr lang="zh-CN" altLang="en-US" sz="2400" b="1"/>
          </a:p>
        </p:txBody>
      </p:sp>
      <p:sp>
        <p:nvSpPr>
          <p:cNvPr id="44040" name="Text Box 8"/>
          <p:cNvSpPr txBox="1"/>
          <p:nvPr/>
        </p:nvSpPr>
        <p:spPr>
          <a:xfrm>
            <a:off x="2895600" y="2133600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/>
              <a:t>比</a:t>
            </a:r>
            <a:endParaRPr lang="zh-CN" altLang="en-US" sz="2400" b="1"/>
          </a:p>
        </p:txBody>
      </p:sp>
      <p:sp>
        <p:nvSpPr>
          <p:cNvPr id="32776" name="Text Box 9"/>
          <p:cNvSpPr txBox="1"/>
          <p:nvPr/>
        </p:nvSpPr>
        <p:spPr>
          <a:xfrm>
            <a:off x="2209800" y="4267200"/>
            <a:ext cx="1447800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bg1"/>
                </a:solidFill>
                <a:ea typeface="华文细黑" panose="02010600040101010101" pitchFamily="2" charset="-122"/>
              </a:rPr>
              <a:t>秦     国</a:t>
            </a:r>
            <a:endParaRPr lang="zh-CN" altLang="en-US" sz="2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2777" name="Text Box 13"/>
          <p:cNvSpPr txBox="1"/>
          <p:nvPr/>
        </p:nvSpPr>
        <p:spPr>
          <a:xfrm>
            <a:off x="2286000" y="5867400"/>
            <a:ext cx="1371600" cy="95250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bg1"/>
                </a:solidFill>
                <a:ea typeface="华文细黑" panose="02010600040101010101" pitchFamily="2" charset="-122"/>
              </a:rPr>
              <a:t>秦     朝</a:t>
            </a:r>
            <a:endParaRPr lang="zh-CN" altLang="en-US" sz="2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44046" name="Line 14"/>
          <p:cNvSpPr/>
          <p:nvPr/>
        </p:nvSpPr>
        <p:spPr>
          <a:xfrm flipH="1">
            <a:off x="2895600" y="4800600"/>
            <a:ext cx="0" cy="10668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4047" name="Line 15"/>
          <p:cNvSpPr/>
          <p:nvPr/>
        </p:nvSpPr>
        <p:spPr>
          <a:xfrm flipH="1" flipV="1">
            <a:off x="2895600" y="4800600"/>
            <a:ext cx="0" cy="9906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4048" name="Line 16"/>
          <p:cNvSpPr/>
          <p:nvPr/>
        </p:nvSpPr>
        <p:spPr>
          <a:xfrm>
            <a:off x="3657600" y="1600200"/>
            <a:ext cx="762000" cy="68580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49" name="Line 17"/>
          <p:cNvSpPr/>
          <p:nvPr/>
        </p:nvSpPr>
        <p:spPr>
          <a:xfrm flipH="1">
            <a:off x="3657600" y="2286000"/>
            <a:ext cx="762000" cy="76200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53" name="Line 21"/>
          <p:cNvSpPr/>
          <p:nvPr/>
        </p:nvSpPr>
        <p:spPr>
          <a:xfrm flipH="1">
            <a:off x="2895600" y="3352800"/>
            <a:ext cx="0" cy="9144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4054" name="Line 22"/>
          <p:cNvSpPr/>
          <p:nvPr/>
        </p:nvSpPr>
        <p:spPr>
          <a:xfrm flipH="1" flipV="1">
            <a:off x="2895600" y="3352800"/>
            <a:ext cx="0" cy="8382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4060" name="Text Box 28"/>
          <p:cNvSpPr txBox="1"/>
          <p:nvPr/>
        </p:nvSpPr>
        <p:spPr>
          <a:xfrm>
            <a:off x="2286000" y="3276600"/>
            <a:ext cx="45720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>
                <a:ea typeface="华文新魏" panose="02010800040101010101" pitchFamily="2" charset="-122"/>
              </a:rPr>
              <a:t>败</a:t>
            </a:r>
            <a:endParaRPr lang="zh-CN" altLang="en-US" sz="2000" b="1">
              <a:ea typeface="华文新魏" panose="02010800040101010101" pitchFamily="2" charset="-122"/>
            </a:endParaRPr>
          </a:p>
        </p:txBody>
      </p:sp>
      <p:sp>
        <p:nvSpPr>
          <p:cNvPr id="44061" name="Text Box 29"/>
          <p:cNvSpPr txBox="1"/>
          <p:nvPr/>
        </p:nvSpPr>
        <p:spPr>
          <a:xfrm>
            <a:off x="3048000" y="3870325"/>
            <a:ext cx="45720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>
                <a:ea typeface="华文新魏" panose="02010800040101010101" pitchFamily="2" charset="-122"/>
              </a:rPr>
              <a:t>胜</a:t>
            </a:r>
            <a:endParaRPr lang="zh-CN" altLang="en-US" sz="2000" b="1">
              <a:ea typeface="华文新魏" panose="02010800040101010101" pitchFamily="2" charset="-122"/>
            </a:endParaRPr>
          </a:p>
        </p:txBody>
      </p:sp>
      <p:sp>
        <p:nvSpPr>
          <p:cNvPr id="44062" name="Line 30"/>
          <p:cNvSpPr/>
          <p:nvPr/>
        </p:nvSpPr>
        <p:spPr>
          <a:xfrm>
            <a:off x="3657600" y="4572000"/>
            <a:ext cx="685800" cy="76200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63" name="Line 31"/>
          <p:cNvSpPr/>
          <p:nvPr/>
        </p:nvSpPr>
        <p:spPr>
          <a:xfrm flipH="1">
            <a:off x="3657600" y="5334000"/>
            <a:ext cx="685800" cy="68580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64" name="Text Box 32"/>
          <p:cNvSpPr txBox="1"/>
          <p:nvPr/>
        </p:nvSpPr>
        <p:spPr>
          <a:xfrm>
            <a:off x="4876800" y="5262563"/>
            <a:ext cx="2286000" cy="522287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细黑" panose="02010600040101010101" pitchFamily="2" charset="-122"/>
              </a:rPr>
              <a:t>秦 朝 最 强</a:t>
            </a:r>
            <a:endParaRPr lang="zh-CN" altLang="en-US" sz="2800" b="1">
              <a:ea typeface="华文细黑" panose="02010600040101010101" pitchFamily="2" charset="-122"/>
            </a:endParaRPr>
          </a:p>
        </p:txBody>
      </p:sp>
      <p:sp>
        <p:nvSpPr>
          <p:cNvPr id="44067" name="Text Box 35"/>
          <p:cNvSpPr txBox="1"/>
          <p:nvPr/>
        </p:nvSpPr>
        <p:spPr>
          <a:xfrm>
            <a:off x="4876800" y="1909763"/>
            <a:ext cx="2362200" cy="522287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细黑" panose="02010600040101010101" pitchFamily="2" charset="-122"/>
              </a:rPr>
              <a:t>陈涉最弱小</a:t>
            </a:r>
            <a:endParaRPr lang="zh-CN" altLang="en-US" sz="2800" b="1">
              <a:ea typeface="华文细黑" panose="02010600040101010101" pitchFamily="2" charset="-122"/>
            </a:endParaRPr>
          </a:p>
        </p:txBody>
      </p:sp>
      <p:sp>
        <p:nvSpPr>
          <p:cNvPr id="44068" name="Line 36"/>
          <p:cNvSpPr/>
          <p:nvPr/>
        </p:nvSpPr>
        <p:spPr>
          <a:xfrm>
            <a:off x="3657600" y="3048000"/>
            <a:ext cx="914400" cy="68580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69" name="Line 37"/>
          <p:cNvSpPr/>
          <p:nvPr/>
        </p:nvSpPr>
        <p:spPr>
          <a:xfrm flipH="1">
            <a:off x="3657600" y="3733800"/>
            <a:ext cx="914400" cy="83820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70" name="Text Box 38"/>
          <p:cNvSpPr txBox="1"/>
          <p:nvPr/>
        </p:nvSpPr>
        <p:spPr>
          <a:xfrm>
            <a:off x="4876800" y="4038600"/>
            <a:ext cx="2286000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细黑" panose="02010600040101010101" pitchFamily="2" charset="-122"/>
              </a:rPr>
              <a:t>秦国强九国</a:t>
            </a:r>
            <a:endParaRPr lang="zh-CN" altLang="en-US" sz="2800" b="1">
              <a:ea typeface="华文细黑" panose="02010600040101010101" pitchFamily="2" charset="-122"/>
            </a:endParaRPr>
          </a:p>
        </p:txBody>
      </p:sp>
      <p:sp>
        <p:nvSpPr>
          <p:cNvPr id="44071" name="Text Box 39"/>
          <p:cNvSpPr txBox="1"/>
          <p:nvPr/>
        </p:nvSpPr>
        <p:spPr>
          <a:xfrm>
            <a:off x="4876800" y="2900363"/>
            <a:ext cx="2362200" cy="522287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细黑" panose="02010600040101010101" pitchFamily="2" charset="-122"/>
              </a:rPr>
              <a:t>九国强于陈涉</a:t>
            </a:r>
            <a:endParaRPr lang="zh-CN" altLang="en-US" sz="2800" b="1">
              <a:ea typeface="华文细黑" panose="02010600040101010101" pitchFamily="2" charset="-122"/>
            </a:endParaRPr>
          </a:p>
        </p:txBody>
      </p:sp>
      <p:sp>
        <p:nvSpPr>
          <p:cNvPr id="44072" name="Line 40"/>
          <p:cNvSpPr/>
          <p:nvPr/>
        </p:nvSpPr>
        <p:spPr>
          <a:xfrm>
            <a:off x="7239000" y="3200400"/>
            <a:ext cx="3048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73" name="Line 41"/>
          <p:cNvSpPr/>
          <p:nvPr/>
        </p:nvSpPr>
        <p:spPr>
          <a:xfrm flipH="1">
            <a:off x="7543800" y="3200400"/>
            <a:ext cx="0" cy="106680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74" name="Line 42"/>
          <p:cNvSpPr/>
          <p:nvPr/>
        </p:nvSpPr>
        <p:spPr>
          <a:xfrm flipH="1">
            <a:off x="7162800" y="4267200"/>
            <a:ext cx="3810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75" name="Text Box 43"/>
          <p:cNvSpPr txBox="1"/>
          <p:nvPr/>
        </p:nvSpPr>
        <p:spPr>
          <a:xfrm>
            <a:off x="7696200" y="3124200"/>
            <a:ext cx="990600" cy="11985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>
                <a:ea typeface="华文细黑" panose="02010600040101010101" pitchFamily="2" charset="-122"/>
              </a:rPr>
              <a:t>九国为秦所并</a:t>
            </a:r>
            <a:endParaRPr lang="zh-CN" altLang="en-US" sz="2400" b="1">
              <a:ea typeface="华文细黑" panose="02010600040101010101" pitchFamily="2" charset="-122"/>
            </a:endParaRPr>
          </a:p>
        </p:txBody>
      </p:sp>
      <p:sp>
        <p:nvSpPr>
          <p:cNvPr id="44076" name="Line 44"/>
          <p:cNvSpPr/>
          <p:nvPr/>
        </p:nvSpPr>
        <p:spPr>
          <a:xfrm>
            <a:off x="7239000" y="2133600"/>
            <a:ext cx="1676400" cy="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77" name="Line 45"/>
          <p:cNvSpPr/>
          <p:nvPr/>
        </p:nvSpPr>
        <p:spPr>
          <a:xfrm flipH="1">
            <a:off x="8915400" y="2133600"/>
            <a:ext cx="0" cy="33528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78" name="Line 46"/>
          <p:cNvSpPr/>
          <p:nvPr/>
        </p:nvSpPr>
        <p:spPr>
          <a:xfrm flipH="1">
            <a:off x="7162800" y="5486400"/>
            <a:ext cx="1752600" cy="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4080" name="Text Box 48"/>
          <p:cNvSpPr txBox="1"/>
          <p:nvPr/>
        </p:nvSpPr>
        <p:spPr>
          <a:xfrm>
            <a:off x="9048750" y="2819400"/>
            <a:ext cx="552450" cy="20574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>
                <a:ea typeface="华文细黑" panose="02010600040101010101" pitchFamily="2" charset="-122"/>
              </a:rPr>
              <a:t>身死国破</a:t>
            </a:r>
            <a:endParaRPr lang="zh-CN" altLang="en-US" sz="2400" b="1">
              <a:ea typeface="华文细黑" panose="02010600040101010101" pitchFamily="2" charset="-122"/>
            </a:endParaRPr>
          </a:p>
        </p:txBody>
      </p:sp>
      <p:sp>
        <p:nvSpPr>
          <p:cNvPr id="44081" name="Text Box 49"/>
          <p:cNvSpPr txBox="1"/>
          <p:nvPr/>
        </p:nvSpPr>
        <p:spPr>
          <a:xfrm>
            <a:off x="9753600" y="1736725"/>
            <a:ext cx="8382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6000" b="1">
                <a:ea typeface="华文新魏" panose="02010800040101010101" pitchFamily="2" charset="-122"/>
              </a:rPr>
              <a:t>何</a:t>
            </a:r>
            <a:endParaRPr lang="zh-CN" altLang="en-US" sz="6000" b="1">
              <a:ea typeface="华文新魏" panose="02010800040101010101" pitchFamily="2" charset="-122"/>
            </a:endParaRPr>
          </a:p>
        </p:txBody>
      </p:sp>
      <p:sp>
        <p:nvSpPr>
          <p:cNvPr id="44082" name="Text Box 50"/>
          <p:cNvSpPr txBox="1"/>
          <p:nvPr/>
        </p:nvSpPr>
        <p:spPr>
          <a:xfrm>
            <a:off x="9677400" y="4648200"/>
            <a:ext cx="8382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6000" b="1">
                <a:ea typeface="华文新魏" panose="02010800040101010101" pitchFamily="2" charset="-122"/>
              </a:rPr>
              <a:t>也</a:t>
            </a:r>
            <a:endParaRPr lang="zh-CN" altLang="en-US" sz="6000" b="1">
              <a:ea typeface="华文新魏" panose="02010800040101010101" pitchFamily="2" charset="-122"/>
            </a:endParaRPr>
          </a:p>
        </p:txBody>
      </p:sp>
      <p:sp>
        <p:nvSpPr>
          <p:cNvPr id="44083" name="Text Box 51"/>
          <p:cNvSpPr txBox="1"/>
          <p:nvPr/>
        </p:nvSpPr>
        <p:spPr>
          <a:xfrm>
            <a:off x="2362200" y="5181600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/>
              <a:t>对</a:t>
            </a:r>
            <a:endParaRPr lang="zh-CN" altLang="en-US" sz="2400" b="1"/>
          </a:p>
        </p:txBody>
      </p:sp>
      <p:sp>
        <p:nvSpPr>
          <p:cNvPr id="44084" name="Text Box 52"/>
          <p:cNvSpPr txBox="1"/>
          <p:nvPr/>
        </p:nvSpPr>
        <p:spPr>
          <a:xfrm>
            <a:off x="2895600" y="5181600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/>
              <a:t>比</a:t>
            </a:r>
            <a:endParaRPr lang="zh-CN" altLang="en-US" sz="2400" b="1"/>
          </a:p>
        </p:txBody>
      </p:sp>
      <p:sp>
        <p:nvSpPr>
          <p:cNvPr id="32806" name="Text Box 53"/>
          <p:cNvSpPr txBox="1"/>
          <p:nvPr/>
        </p:nvSpPr>
        <p:spPr>
          <a:xfrm>
            <a:off x="2133600" y="1295400"/>
            <a:ext cx="1524000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bg1"/>
                </a:solidFill>
                <a:ea typeface="华文细黑" panose="02010600040101010101" pitchFamily="2" charset="-122"/>
              </a:rPr>
              <a:t>陈      涉</a:t>
            </a:r>
            <a:endParaRPr lang="zh-CN" altLang="en-US" sz="2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2807" name="Text Box 54"/>
          <p:cNvSpPr txBox="1"/>
          <p:nvPr/>
        </p:nvSpPr>
        <p:spPr>
          <a:xfrm>
            <a:off x="2133600" y="1295400"/>
            <a:ext cx="1524000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细黑" panose="02010600040101010101" pitchFamily="2" charset="-122"/>
              </a:rPr>
              <a:t>陈      涉</a:t>
            </a:r>
            <a:endParaRPr lang="zh-CN" altLang="en-US" sz="2800" b="1">
              <a:ea typeface="华文细黑" panose="02010600040101010101" pitchFamily="2" charset="-122"/>
            </a:endParaRPr>
          </a:p>
        </p:txBody>
      </p:sp>
      <p:sp>
        <p:nvSpPr>
          <p:cNvPr id="32808" name="Text Box 55"/>
          <p:cNvSpPr txBox="1"/>
          <p:nvPr/>
        </p:nvSpPr>
        <p:spPr>
          <a:xfrm>
            <a:off x="2209800" y="2819400"/>
            <a:ext cx="1447800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bg1"/>
                </a:solidFill>
                <a:ea typeface="华文细黑" panose="02010600040101010101" pitchFamily="2" charset="-122"/>
              </a:rPr>
              <a:t>九     国</a:t>
            </a:r>
            <a:endParaRPr lang="zh-CN" altLang="en-US" sz="2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44088" name="Text Box 56"/>
          <p:cNvSpPr txBox="1"/>
          <p:nvPr/>
        </p:nvSpPr>
        <p:spPr>
          <a:xfrm>
            <a:off x="2209800" y="2819400"/>
            <a:ext cx="1447800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细黑" panose="02010600040101010101" pitchFamily="2" charset="-122"/>
              </a:rPr>
              <a:t>九     国</a:t>
            </a:r>
            <a:endParaRPr lang="zh-CN" altLang="en-US" sz="2800" b="1">
              <a:ea typeface="华文细黑" panose="02010600040101010101" pitchFamily="2" charset="-122"/>
            </a:endParaRPr>
          </a:p>
        </p:txBody>
      </p:sp>
      <p:sp>
        <p:nvSpPr>
          <p:cNvPr id="32810" name="Text Box 57"/>
          <p:cNvSpPr txBox="1"/>
          <p:nvPr/>
        </p:nvSpPr>
        <p:spPr>
          <a:xfrm>
            <a:off x="2209800" y="4267200"/>
            <a:ext cx="1447800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bg1"/>
                </a:solidFill>
                <a:ea typeface="华文细黑" panose="02010600040101010101" pitchFamily="2" charset="-122"/>
              </a:rPr>
              <a:t>秦     国</a:t>
            </a:r>
            <a:endParaRPr lang="zh-CN" altLang="en-US" sz="2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2811" name="Text Box 58"/>
          <p:cNvSpPr txBox="1"/>
          <p:nvPr/>
        </p:nvSpPr>
        <p:spPr>
          <a:xfrm>
            <a:off x="2209800" y="4267200"/>
            <a:ext cx="1447800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i="1">
                <a:ea typeface="华文细黑" panose="02010600040101010101" pitchFamily="2" charset="-122"/>
              </a:rPr>
              <a:t>秦     国</a:t>
            </a:r>
            <a:endParaRPr lang="zh-CN" altLang="en-US" sz="2800" b="1" i="1">
              <a:ea typeface="华文细黑" panose="02010600040101010101" pitchFamily="2" charset="-122"/>
            </a:endParaRPr>
          </a:p>
        </p:txBody>
      </p:sp>
      <p:sp>
        <p:nvSpPr>
          <p:cNvPr id="32812" name="Text Box 59"/>
          <p:cNvSpPr txBox="1"/>
          <p:nvPr/>
        </p:nvSpPr>
        <p:spPr>
          <a:xfrm>
            <a:off x="2286000" y="5867400"/>
            <a:ext cx="1371600" cy="95250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bg1"/>
                </a:solidFill>
                <a:ea typeface="华文细黑" panose="02010600040101010101" pitchFamily="2" charset="-122"/>
              </a:rPr>
              <a:t>秦     朝</a:t>
            </a:r>
            <a:endParaRPr lang="zh-CN" altLang="en-US" sz="2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2813" name="Text Box 60"/>
          <p:cNvSpPr txBox="1"/>
          <p:nvPr/>
        </p:nvSpPr>
        <p:spPr>
          <a:xfrm>
            <a:off x="2286000" y="5867400"/>
            <a:ext cx="1371600" cy="95250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bg1"/>
                </a:solidFill>
                <a:ea typeface="华文细黑" panose="02010600040101010101" pitchFamily="2" charset="-122"/>
              </a:rPr>
              <a:t>秦     朝</a:t>
            </a:r>
            <a:endParaRPr lang="zh-CN" altLang="en-US" sz="2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44094" name="Text Box 62"/>
          <p:cNvSpPr txBox="1"/>
          <p:nvPr/>
        </p:nvSpPr>
        <p:spPr>
          <a:xfrm>
            <a:off x="2063750" y="5949950"/>
            <a:ext cx="1793875" cy="522288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细黑" panose="02010600040101010101" pitchFamily="2" charset="-122"/>
              </a:rPr>
              <a:t>秦     朝</a:t>
            </a:r>
            <a:endParaRPr lang="zh-CN" altLang="en-US" sz="2800" b="1"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4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  <p:cond evt="onBegin" delay="0">
                          <p:tn val="86"/>
                        </p:cond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  <p:cond evt="onBegin" delay="0">
                          <p:tn val="91"/>
                        </p:cond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4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  <p:cond evt="onBegin" delay="0">
                          <p:tn val="96"/>
                        </p:cond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4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  <p:cond evt="onBegin" delay="0">
                          <p:tn val="101"/>
                        </p:cond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4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  <p:cond evt="onBegin" delay="0">
                          <p:tn val="118"/>
                        </p:cond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4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44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4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  <p:cond evt="onBegin" delay="0">
                          <p:tn val="135"/>
                        </p:cond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44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3" presetClass="entr" presetSubtype="1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4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4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9" grpId="0"/>
      <p:bldP spid="44040" grpId="0"/>
      <p:bldP spid="44060" grpId="0"/>
      <p:bldP spid="44061" grpId="0"/>
      <p:bldP spid="44064" grpId="0"/>
      <p:bldP spid="44067" grpId="0"/>
      <p:bldP spid="44070" grpId="0"/>
      <p:bldP spid="44071" grpId="0"/>
      <p:bldP spid="44075" grpId="0"/>
      <p:bldP spid="44080" grpId="0"/>
      <p:bldP spid="44081" grpId="0"/>
      <p:bldP spid="44082" grpId="0"/>
      <p:bldP spid="44083" grpId="0"/>
      <p:bldP spid="44084" grpId="0"/>
      <p:bldP spid="44088" grpId="0"/>
      <p:bldP spid="440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57175" y="3032125"/>
            <a:ext cx="3124200" cy="1630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zh-CN" sz="4000" b="1" kern="1200" cap="none" spc="0" normalizeH="0" baseline="0" noProof="0">
                <a:solidFill>
                  <a:srgbClr val="000066"/>
                </a:solidFill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 </a:t>
            </a:r>
            <a:r>
              <a:rPr kumimoji="0" lang="zh-CN" altLang="zh-CN" sz="4000" b="1" kern="1200" cap="none" spc="0" normalizeH="0" baseline="0" noProof="0">
                <a:solidFill>
                  <a:srgbClr val="003399"/>
                </a:solidFill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《</a:t>
            </a:r>
            <a:r>
              <a:rPr kumimoji="0" lang="zh-CN" sz="4000" b="1" kern="1200" cap="none" spc="0" normalizeH="0" baseline="0" noProof="0">
                <a:solidFill>
                  <a:srgbClr val="003399"/>
                </a:solidFill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过秦论</a:t>
            </a:r>
            <a:r>
              <a:rPr kumimoji="0" lang="zh-CN" altLang="zh-CN" sz="4000" b="1" kern="1200" cap="none" spc="0" normalizeH="0" baseline="0" noProof="0">
                <a:solidFill>
                  <a:srgbClr val="003399"/>
                </a:solidFill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》</a:t>
            </a:r>
            <a:endParaRPr kumimoji="0" lang="zh-CN" altLang="zh-CN" sz="4000" b="1" kern="1200" cap="none" spc="0" normalizeH="0" baseline="0" noProof="0">
              <a:solidFill>
                <a:srgbClr val="003399"/>
              </a:solidFill>
              <a:latin typeface="Arial" panose="020b0604020202020204" pitchFamily="34" charset="0"/>
              <a:ea typeface="隶书" panose="02010509060101010101" pitchFamily="49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zh-CN" sz="4000" b="1" kern="1200" cap="none" spc="0" normalizeH="0" baseline="0" noProof="0">
                <a:solidFill>
                  <a:srgbClr val="003399"/>
                </a:solidFill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   </a:t>
            </a:r>
            <a:r>
              <a:rPr kumimoji="0" lang="zh-CN" sz="4000" b="1" kern="1200" cap="none" spc="0" normalizeH="0" baseline="0" noProof="0">
                <a:solidFill>
                  <a:srgbClr val="003399"/>
                </a:solidFill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内容结构</a:t>
            </a:r>
            <a:endParaRPr kumimoji="0" lang="zh-CN" sz="4000" b="1" kern="1200" cap="none" spc="0" normalizeH="0" baseline="0" noProof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华文彩云" panose="02010800040101010101" pitchFamily="2" charset="-122"/>
              <a:cs typeface="+mn-cs"/>
            </a:endParaRPr>
          </a:p>
        </p:txBody>
      </p:sp>
      <p:sp>
        <p:nvSpPr>
          <p:cNvPr id="3075" name="Text Box 3"/>
          <p:cNvSpPr txBox="1"/>
          <p:nvPr/>
        </p:nvSpPr>
        <p:spPr>
          <a:xfrm>
            <a:off x="3781425" y="2438400"/>
            <a:ext cx="3762375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ea typeface="隶书" panose="02010509060101010101" pitchFamily="49" charset="-122"/>
              </a:rPr>
              <a:t>一、兴亡过程</a:t>
            </a:r>
            <a:endParaRPr lang="zh-CN" altLang="en-US" b="1">
              <a:solidFill>
                <a:srgbClr val="002060"/>
              </a:solidFill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zh-CN" b="1">
                <a:solidFill>
                  <a:srgbClr val="002060"/>
                </a:solidFill>
                <a:ea typeface="隶书" panose="02010509060101010101" pitchFamily="49" charset="-122"/>
              </a:rPr>
              <a:t>          (1-</a:t>
            </a:r>
            <a:r>
              <a:rPr lang="en-US" altLang="zh-CN" b="1">
                <a:solidFill>
                  <a:srgbClr val="002060"/>
                </a:solidFill>
                <a:ea typeface="隶书" panose="02010509060101010101" pitchFamily="49" charset="-122"/>
              </a:rPr>
              <a:t>4</a:t>
            </a:r>
            <a:r>
              <a:rPr lang="zh-CN" altLang="zh-CN" b="1">
                <a:solidFill>
                  <a:srgbClr val="002060"/>
                </a:solidFill>
                <a:ea typeface="隶书" panose="02010509060101010101" pitchFamily="49" charset="-122"/>
              </a:rPr>
              <a:t>)</a:t>
            </a:r>
            <a:endParaRPr lang="zh-CN" altLang="zh-CN" b="1">
              <a:solidFill>
                <a:srgbClr val="002060"/>
              </a:solidFill>
              <a:ea typeface="隶书" panose="02010509060101010101" pitchFamily="49" charset="-122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3781425" y="4813300"/>
            <a:ext cx="3505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ea typeface="隶书" panose="02010509060101010101" pitchFamily="49" charset="-122"/>
              </a:rPr>
              <a:t>二、分析原因</a:t>
            </a:r>
            <a:r>
              <a:rPr lang="zh-CN" altLang="zh-CN" b="1">
                <a:solidFill>
                  <a:srgbClr val="002060"/>
                </a:solidFill>
                <a:ea typeface="隶书" panose="02010509060101010101" pitchFamily="49" charset="-122"/>
              </a:rPr>
              <a:t>(</a:t>
            </a:r>
            <a:r>
              <a:rPr lang="en-US" altLang="zh-CN" b="1">
                <a:solidFill>
                  <a:srgbClr val="002060"/>
                </a:solidFill>
                <a:ea typeface="隶书" panose="02010509060101010101" pitchFamily="49" charset="-122"/>
              </a:rPr>
              <a:t>5</a:t>
            </a:r>
            <a:r>
              <a:rPr lang="zh-CN" altLang="zh-CN" b="1">
                <a:solidFill>
                  <a:srgbClr val="002060"/>
                </a:solidFill>
                <a:ea typeface="隶书" panose="02010509060101010101" pitchFamily="49" charset="-122"/>
              </a:rPr>
              <a:t>)</a:t>
            </a:r>
            <a:endParaRPr lang="zh-CN" altLang="zh-CN" b="1">
              <a:solidFill>
                <a:srgbClr val="002060"/>
              </a:solidFill>
              <a:ea typeface="隶书" panose="02010509060101010101" pitchFamily="49" charset="-122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6489700" y="1347788"/>
            <a:ext cx="2514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33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兴 </a:t>
            </a:r>
            <a:r>
              <a:rPr lang="zh-CN" altLang="en-US" sz="1800"/>
              <a:t>                </a:t>
            </a:r>
            <a:endParaRPr lang="zh-CN" altLang="en-US" sz="1800"/>
          </a:p>
        </p:txBody>
      </p:sp>
      <p:sp>
        <p:nvSpPr>
          <p:cNvPr id="3078" name="Text Box 6"/>
          <p:cNvSpPr txBox="1"/>
          <p:nvPr/>
        </p:nvSpPr>
        <p:spPr>
          <a:xfrm>
            <a:off x="6629400" y="3556000"/>
            <a:ext cx="1447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3399"/>
                </a:solidFill>
                <a:ea typeface="隶书" panose="02010509060101010101" pitchFamily="49" charset="-122"/>
              </a:rPr>
              <a:t>亡</a:t>
            </a:r>
            <a:endParaRPr lang="zh-CN" altLang="en-US" sz="1800"/>
          </a:p>
        </p:txBody>
      </p:sp>
      <p:sp>
        <p:nvSpPr>
          <p:cNvPr id="3079" name="Text Box 7"/>
          <p:cNvSpPr txBox="1"/>
          <p:nvPr/>
        </p:nvSpPr>
        <p:spPr>
          <a:xfrm>
            <a:off x="8305800" y="609600"/>
            <a:ext cx="2057400" cy="206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ea typeface="隶书" panose="02010509060101010101" pitchFamily="49" charset="-122"/>
              </a:rPr>
              <a:t>崛起</a:t>
            </a:r>
            <a:r>
              <a:rPr lang="zh-CN" altLang="zh-CN" b="1">
                <a:solidFill>
                  <a:srgbClr val="002060"/>
                </a:solidFill>
                <a:ea typeface="隶书" panose="02010509060101010101" pitchFamily="49" charset="-122"/>
              </a:rPr>
              <a:t>(1)</a:t>
            </a:r>
            <a:endParaRPr lang="zh-CN" altLang="zh-CN" b="1">
              <a:solidFill>
                <a:srgbClr val="002060"/>
              </a:solidFill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ea typeface="隶书" panose="02010509060101010101" pitchFamily="49" charset="-122"/>
              </a:rPr>
              <a:t>发展</a:t>
            </a:r>
            <a:r>
              <a:rPr lang="zh-CN" altLang="zh-CN" b="1">
                <a:solidFill>
                  <a:srgbClr val="002060"/>
                </a:solidFill>
                <a:ea typeface="隶书" panose="02010509060101010101" pitchFamily="49" charset="-122"/>
              </a:rPr>
              <a:t>(2)</a:t>
            </a:r>
            <a:endParaRPr lang="zh-CN" altLang="zh-CN" b="1">
              <a:solidFill>
                <a:srgbClr val="002060"/>
              </a:solidFill>
              <a:ea typeface="隶书" panose="020105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2060"/>
                </a:solidFill>
                <a:ea typeface="隶书" panose="02010509060101010101" pitchFamily="49" charset="-122"/>
              </a:rPr>
              <a:t>极盛</a:t>
            </a:r>
            <a:r>
              <a:rPr lang="zh-CN" altLang="zh-CN" b="1">
                <a:solidFill>
                  <a:srgbClr val="002060"/>
                </a:solidFill>
                <a:ea typeface="隶书" panose="02010509060101010101" pitchFamily="49" charset="-122"/>
              </a:rPr>
              <a:t>(3)</a:t>
            </a:r>
            <a:endParaRPr lang="zh-CN" altLang="zh-CN" b="1">
              <a:solidFill>
                <a:srgbClr val="002060"/>
              </a:solidFill>
              <a:ea typeface="隶书" panose="02010509060101010101" pitchFamily="49" charset="-122"/>
            </a:endParaRPr>
          </a:p>
        </p:txBody>
      </p:sp>
      <p:sp>
        <p:nvSpPr>
          <p:cNvPr id="3081" name="AutoShape 9"/>
          <p:cNvSpPr/>
          <p:nvPr/>
        </p:nvSpPr>
        <p:spPr>
          <a:xfrm>
            <a:off x="3551238" y="2819400"/>
            <a:ext cx="76200" cy="2209800"/>
          </a:xfrm>
          <a:prstGeom prst="leftBracket">
            <a:avLst>
              <a:gd name="adj" fmla="val 241666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082" name="AutoShape 10"/>
          <p:cNvSpPr/>
          <p:nvPr/>
        </p:nvSpPr>
        <p:spPr>
          <a:xfrm>
            <a:off x="6413500" y="2032000"/>
            <a:ext cx="76200" cy="1981200"/>
          </a:xfrm>
          <a:prstGeom prst="leftBracket">
            <a:avLst>
              <a:gd name="adj" fmla="val 216666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083" name="AutoShape 11"/>
          <p:cNvSpPr/>
          <p:nvPr/>
        </p:nvSpPr>
        <p:spPr>
          <a:xfrm>
            <a:off x="7510463" y="952500"/>
            <a:ext cx="76200" cy="1447800"/>
          </a:xfrm>
          <a:prstGeom prst="leftBracket">
            <a:avLst>
              <a:gd name="adj" fmla="val 158333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084" name="Text Box 12"/>
          <p:cNvSpPr txBox="1"/>
          <p:nvPr/>
        </p:nvSpPr>
        <p:spPr>
          <a:xfrm>
            <a:off x="6672263" y="4229100"/>
            <a:ext cx="838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zh-CN" b="1">
                <a:solidFill>
                  <a:srgbClr val="003399"/>
                </a:solidFill>
                <a:ea typeface="隶书" panose="02010509060101010101" pitchFamily="49" charset="-122"/>
              </a:rPr>
              <a:t>(</a:t>
            </a:r>
            <a:r>
              <a:rPr lang="en-US" altLang="zh-CN" b="1">
                <a:solidFill>
                  <a:srgbClr val="003399"/>
                </a:solidFill>
                <a:ea typeface="隶书" panose="02010509060101010101" pitchFamily="49" charset="-122"/>
              </a:rPr>
              <a:t>4</a:t>
            </a:r>
            <a:r>
              <a:rPr lang="zh-CN" altLang="zh-CN" b="1">
                <a:solidFill>
                  <a:srgbClr val="003399"/>
                </a:solidFill>
                <a:ea typeface="隶书" panose="02010509060101010101" pitchFamily="49" charset="-122"/>
              </a:rPr>
              <a:t>)</a:t>
            </a:r>
            <a:endParaRPr lang="zh-CN" altLang="zh-CN" b="1">
              <a:solidFill>
                <a:srgbClr val="003399"/>
              </a:solidFill>
              <a:ea typeface="隶书" panose="02010509060101010101" pitchFamily="49" charset="-122"/>
            </a:endParaRPr>
          </a:p>
        </p:txBody>
      </p:sp>
      <p:sp>
        <p:nvSpPr>
          <p:cNvPr id="3085" name="AutoShape 13"/>
          <p:cNvSpPr/>
          <p:nvPr/>
        </p:nvSpPr>
        <p:spPr>
          <a:xfrm>
            <a:off x="6794500" y="2286000"/>
            <a:ext cx="152400" cy="1066800"/>
          </a:xfrm>
          <a:prstGeom prst="downArrow">
            <a:avLst>
              <a:gd name="adj1" fmla="val 50000"/>
              <a:gd name="adj2" fmla="val 175000"/>
            </a:avLst>
          </a:prstGeom>
          <a:gradFill rotWithShape="0">
            <a:gsLst>
              <a:gs pos="0">
                <a:srgbClr val="000082">
                  <a:alpha val="100000"/>
                </a:srgbClr>
              </a:gs>
              <a:gs pos="30000">
                <a:srgbClr val="66008F">
                  <a:alpha val="100000"/>
                </a:srgbClr>
              </a:gs>
              <a:gs pos="64999">
                <a:srgbClr val="BA0066">
                  <a:alpha val="100000"/>
                </a:srgbClr>
              </a:gs>
              <a:gs pos="89999">
                <a:srgbClr val="FF0000">
                  <a:alpha val="100000"/>
                </a:srgbClr>
              </a:gs>
              <a:gs pos="100000">
                <a:srgbClr val="FF8200">
                  <a:alpha val="100000"/>
                </a:srgbClr>
              </a:gs>
            </a:gsLst>
            <a:path path="rect">
              <a:fillToRect l="50000" t="50000" r="50000" b="50000"/>
            </a:path>
          </a:gradFill>
          <a:ln w="9525" cap="flat" cmpd="sng">
            <a:solidFill>
              <a:srgbClr val="FF0000">
                <a:alpha val="50195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/>
      <p:bldP spid="3076" grpId="0"/>
      <p:bldP spid="3077" grpId="0"/>
      <p:bldP spid="3078" grpId="0"/>
      <p:bldP spid="3079" grpId="0"/>
      <p:bldP spid="3081" grpId="0"/>
      <p:bldP spid="3082" grpId="0"/>
      <p:bldP spid="3083" grpId="0"/>
      <p:bldP spid="3084" grpId="0"/>
      <p:bldP spid="30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5875"/>
            <a:ext cx="12192000" cy="67262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第二段写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秦三代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继续发展壮大，引起诸侯各国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不安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恐惧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。六国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罗致人才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共谋弱秦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。用了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铺叙排比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句式极写六国各方超越秦国的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盛况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声势之大，范围之广，四君子品德之高，威望之重。人才济济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势力之强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。实际上是为了反衬秦国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实力之强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第三段 重点叙述秦国鼎盛时期——秦始皇时代。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威震天下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，在成功中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踌躇满志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不可一世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。这意味着秦从此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由攻转守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。下文接着说他的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守策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愚民弱民防民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之策。揭露了秦始皇的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暴虐无道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。为本文最后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中心论点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的推出张本。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第四段写强秦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迅速灭亡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。始皇死后，形势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急转直下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，用一个“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然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”字把秦国六世所积之威，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一笔勾销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文中极力写陈涉出身贫贱，地位卑微，兵力不足，武器低劣，以及风起云涌的起义过程。强调灭亡一个以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暴力治民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的政权(即不施仁义）是多么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轻而易举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第五段 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对比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开头以“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且夫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”两字领起议论，以下连用四个“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也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”字，表极其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肯定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的意思。  最后用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设问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的修辞手法。得出结论。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9682" name="Rectangle 2"/>
          <p:cNvSpPr>
            <a:spLocks noGrp="1" noRot="1"/>
          </p:cNvSpPr>
          <p:nvPr>
            <p:ph type="title"/>
          </p:nvPr>
        </p:nvSpPr>
        <p:spPr>
          <a:xfrm>
            <a:off x="0" y="63500"/>
            <a:ext cx="12192000" cy="111125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3600" b="1">
                <a:solidFill>
                  <a:srgbClr val="003B39"/>
                </a:solidFill>
              </a:rPr>
              <a:t>回顾</a:t>
            </a:r>
            <a:r>
              <a:rPr lang="en-US" altLang="zh-CN" sz="3600" b="1">
                <a:solidFill>
                  <a:srgbClr val="003B39"/>
                </a:solidFill>
              </a:rPr>
              <a:t>&lt;&lt;</a:t>
            </a:r>
            <a:r>
              <a:rPr lang="zh-CN" altLang="en-US" sz="6600" b="1">
                <a:solidFill>
                  <a:schemeClr val="tx1"/>
                </a:solidFill>
              </a:rPr>
              <a:t>阿房宫赋</a:t>
            </a:r>
            <a:r>
              <a:rPr lang="en-US" altLang="zh-CN" sz="3600" b="1">
                <a:solidFill>
                  <a:srgbClr val="003B39"/>
                </a:solidFill>
              </a:rPr>
              <a:t>&gt;&gt;</a:t>
            </a:r>
            <a:r>
              <a:rPr lang="zh-CN" altLang="en-US" sz="3600" b="1">
                <a:solidFill>
                  <a:srgbClr val="003B39"/>
                </a:solidFill>
              </a:rPr>
              <a:t>中</a:t>
            </a:r>
            <a:r>
              <a:rPr lang="zh-CN" altLang="en-US" sz="6000" b="1">
                <a:solidFill>
                  <a:schemeClr val="tx1"/>
                </a:solidFill>
              </a:rPr>
              <a:t>六国</a:t>
            </a:r>
            <a:r>
              <a:rPr lang="zh-CN" altLang="en-US" sz="3600" b="1">
                <a:solidFill>
                  <a:srgbClr val="003B39"/>
                </a:solidFill>
              </a:rPr>
              <a:t>与</a:t>
            </a:r>
            <a:r>
              <a:rPr lang="zh-CN" altLang="en-US" sz="6000" b="1">
                <a:solidFill>
                  <a:schemeClr val="tx1"/>
                </a:solidFill>
              </a:rPr>
              <a:t>秦亡</a:t>
            </a:r>
            <a:r>
              <a:rPr lang="zh-CN" altLang="en-US" sz="3600" b="1">
                <a:solidFill>
                  <a:srgbClr val="003B39"/>
                </a:solidFill>
              </a:rPr>
              <a:t>的</a:t>
            </a:r>
            <a:r>
              <a:rPr lang="zh-CN" altLang="en-US" sz="6000" b="1">
                <a:solidFill>
                  <a:schemeClr val="tx1"/>
                </a:solidFill>
              </a:rPr>
              <a:t>原因</a:t>
            </a:r>
            <a:endParaRPr lang="zh-CN" altLang="en-US" sz="6000" b="1">
              <a:solidFill>
                <a:schemeClr val="tx1"/>
              </a:solidFill>
            </a:endParaRPr>
          </a:p>
        </p:txBody>
      </p:sp>
      <p:sp>
        <p:nvSpPr>
          <p:cNvPr id="199683" name="Rectangle 3"/>
          <p:cNvSpPr>
            <a:spLocks noGrp="1" noRot="1"/>
          </p:cNvSpPr>
          <p:nvPr>
            <p:ph idx="1"/>
          </p:nvPr>
        </p:nvSpPr>
        <p:spPr>
          <a:xfrm>
            <a:off x="0" y="1511300"/>
            <a:ext cx="12192000" cy="53467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4800" b="1" i="0" u="sng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呜呼！灭六国者六国也，非秦也；族秦者秦也，非天下也。嗟乎！使六国各爱其人，则足以拒秦；使秦复爱六国之人，则递三世可至万世而为君，谁得而族灭也？</a:t>
            </a:r>
            <a:r>
              <a:rPr kumimoji="0" lang="zh-CN" altLang="en-US" sz="48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秦人不暇自哀，而后人哀之；后人哀之而不鉴之，亦使后人而复哀后人也。 </a:t>
            </a:r>
            <a:endParaRPr kumimoji="0" lang="zh-CN" altLang="en-US" sz="48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4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灭亡原因</a:t>
            </a:r>
            <a:r>
              <a:rPr kumimoji="0" lang="zh-CN" altLang="en-US" sz="4400" b="1" i="0" u="none" strike="noStrike" kern="0" cap="none" spc="0" normalizeH="0" baseline="0" noProof="1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</a:t>
            </a:r>
            <a:r>
              <a:rPr kumimoji="0" lang="zh-CN" altLang="en-US" sz="44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写作目的。（以史为鉴，借古讽今）</a:t>
            </a: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2" grpId="0"/>
      <p:bldP spid="19968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2"/>
          <p:cNvSpPr>
            <a:spLocks noGrp="1" noRot="1"/>
          </p:cNvSpPr>
          <p:nvPr>
            <p:ph type="title"/>
          </p:nvPr>
        </p:nvSpPr>
        <p:spPr>
          <a:xfrm>
            <a:off x="2587625" y="9525"/>
            <a:ext cx="5565775" cy="99695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chemeClr val="tx1"/>
                </a:solidFill>
              </a:rPr>
              <a:t>艺术特点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831850"/>
            <a:ext cx="12192000" cy="51943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写赋的手法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来写说理散文。写赋是需要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铺陈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夸张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的，贾谊写这篇文章可以说通篇都采用了这种手法。</a:t>
            </a: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比如第一段“有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席卷天下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”四句，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“席卷”、“包举”、“囊括”、“并吞”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等词，基本上都同义；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“天下”、“宇内”、“四海”和“八荒”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，也都是同一个意思。同一个意思而一连写上好几句，既有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排比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又有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对仗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，这就是写赋的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铺陈夸张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手法。</a:t>
            </a: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下面第二、第三、第五等段中，都有类似的句子。如</a:t>
            </a: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</a:t>
            </a: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表达效果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气势充沛，锐不可当，咄咄逼人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，读起来有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说服力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欲罢不能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 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2"/>
          <p:cNvSpPr>
            <a:spLocks noGrp="1" noRot="1"/>
          </p:cNvSpPr>
          <p:nvPr>
            <p:ph type="title"/>
          </p:nvPr>
        </p:nvSpPr>
        <p:spPr>
          <a:xfrm>
            <a:off x="2887663" y="0"/>
            <a:ext cx="5278437" cy="981075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/>
              <a:t>艺术特点</a:t>
            </a:r>
            <a:endParaRPr lang="zh-CN" altLang="en-US" b="1"/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981075"/>
            <a:ext cx="12192000" cy="50752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作者用全篇</a:t>
            </a:r>
            <a:r>
              <a:rPr kumimoji="0" lang="zh-CN" altLang="en-US" sz="5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对比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说理的手法写出了他的论点。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accent1">
                  <a:lumMod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本篇精采处还在于作者用了四个方面的对比：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1、秦国本身先强后弱、先盛后衰、先兴旺后灭亡 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的对比；（即秦国的快速兴起与急速灭亡）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2、秦与六国的对比；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3、秦与陈涉的对比；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4、陈涉与六国的对比。</a:t>
            </a:r>
            <a:endParaRPr kumimoji="0" lang="en-US" altLang="zh-CN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用六国的强盛来衬托秦国的更为强大。用陈涉的卑微平凡反衬消灭秦国之容易，更加突出了秦从强大无敌走向崩溃的迅速。    </a:t>
            </a:r>
            <a:endParaRPr kumimoji="0" lang="en-US" altLang="zh-CN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几种对比交织在一起，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结构宏伟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气势磅礴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强烈鲜明，激昂有力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0"/>
            <a:ext cx="12192000" cy="58816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一：夸张，渲染手法</a:t>
            </a: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(如写秦孝公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一统天下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，用了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席卷 包举 囊括并吞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等意义相同句子并列，写六国名士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联合谋秦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，则用了“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为之谋，通其意，制其兵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等句式排列。写秦的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开拓疆土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，则用了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南取，西举，东割，北收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等句式。是为了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夸张渲染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秦国之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强大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，当时是多么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无敌于天下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。强调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陈涉之弱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，则用了”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非尊于，非抗于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---等句式。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二：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夸张的比喻</a:t>
            </a: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（如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振长策-----天下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语势强烈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地写出了秦的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不可一世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  天下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云集----从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。写人们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奋起支持陈涉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三：大量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排比对偶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句式 （如</a:t>
            </a: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 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加强气势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，读来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铿锵有力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，富于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节奏感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气势沛然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2"/>
          <p:cNvSpPr>
            <a:spLocks noGrp="1" noRot="1"/>
          </p:cNvSpPr>
          <p:nvPr>
            <p:ph type="title"/>
          </p:nvPr>
        </p:nvSpPr>
        <p:spPr>
          <a:xfrm>
            <a:off x="3295650" y="-7937"/>
            <a:ext cx="4956175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4800" b="1">
                <a:solidFill>
                  <a:schemeClr val="hlink"/>
                </a:solidFill>
              </a:rPr>
              <a:t>通假字</a:t>
            </a:r>
            <a:endParaRPr lang="zh-CN" altLang="en-US" sz="4800" b="1">
              <a:solidFill>
                <a:schemeClr val="hlink"/>
              </a:solidFill>
            </a:endParaRPr>
          </a:p>
        </p:txBody>
      </p:sp>
      <p:sp>
        <p:nvSpPr>
          <p:cNvPr id="38915" name="Rectangle 3"/>
          <p:cNvSpPr>
            <a:spLocks noGrp="1" noRot="1"/>
          </p:cNvSpPr>
          <p:nvPr>
            <p:ph idx="1"/>
          </p:nvPr>
        </p:nvSpPr>
        <p:spPr>
          <a:xfrm>
            <a:off x="0" y="1135063"/>
            <a:ext cx="12192000" cy="5316537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sz="4000" b="1"/>
              <a:t>约从离</a:t>
            </a:r>
            <a:r>
              <a:rPr lang="zh-CN" altLang="en-US" sz="4000" b="1">
                <a:solidFill>
                  <a:schemeClr val="hlink"/>
                </a:solidFill>
              </a:rPr>
              <a:t>衡</a:t>
            </a:r>
            <a:r>
              <a:rPr lang="zh-CN" altLang="en-US" sz="4000" b="1"/>
              <a:t>（通“横”）       </a:t>
            </a:r>
            <a:endParaRPr lang="zh-CN" altLang="en-US" sz="4000" b="1"/>
          </a:p>
          <a:p>
            <a:pPr eaLnBrk="1" hangingPunct="1"/>
            <a:r>
              <a:rPr lang="zh-CN" altLang="en-US" sz="4000" b="1"/>
              <a:t>合</a:t>
            </a:r>
            <a:r>
              <a:rPr lang="zh-CN" altLang="en-US" sz="4000" b="1">
                <a:solidFill>
                  <a:schemeClr val="hlink"/>
                </a:solidFill>
              </a:rPr>
              <a:t>从</a:t>
            </a:r>
            <a:r>
              <a:rPr lang="zh-CN" altLang="en-US" sz="4000" b="1"/>
              <a:t>缔交（通“纵”）      </a:t>
            </a:r>
            <a:endParaRPr lang="zh-CN" altLang="en-US" sz="4000" b="1"/>
          </a:p>
          <a:p>
            <a:pPr eaLnBrk="1" hangingPunct="1"/>
            <a:r>
              <a:rPr lang="zh-CN" altLang="en-US" sz="4000" b="1">
                <a:solidFill>
                  <a:schemeClr val="hlink"/>
                </a:solidFill>
              </a:rPr>
              <a:t>倔</a:t>
            </a:r>
            <a:r>
              <a:rPr lang="zh-CN" altLang="en-US" sz="4000" b="1"/>
              <a:t>起阡陌之中（通“崛”）  </a:t>
            </a:r>
            <a:endParaRPr lang="zh-CN" altLang="en-US" sz="4000" b="1"/>
          </a:p>
          <a:p>
            <a:pPr eaLnBrk="1" hangingPunct="1"/>
            <a:r>
              <a:rPr lang="zh-CN" altLang="en-US" sz="4000" b="1"/>
              <a:t>赢粮而</a:t>
            </a:r>
            <a:r>
              <a:rPr lang="zh-CN" altLang="en-US" sz="4000" b="1">
                <a:solidFill>
                  <a:schemeClr val="hlink"/>
                </a:solidFill>
              </a:rPr>
              <a:t>景</a:t>
            </a:r>
            <a:r>
              <a:rPr lang="zh-CN" altLang="en-US" sz="4000" b="1"/>
              <a:t>从（通“影”）</a:t>
            </a:r>
            <a:endParaRPr lang="zh-CN" altLang="en-US" sz="4000" b="1"/>
          </a:p>
          <a:p>
            <a:pPr eaLnBrk="1" hangingPunct="1"/>
            <a:r>
              <a:rPr lang="zh-CN" altLang="en-US" sz="4000" b="1"/>
              <a:t>百</a:t>
            </a:r>
            <a:r>
              <a:rPr lang="zh-CN" altLang="en-US" sz="4000" b="1">
                <a:solidFill>
                  <a:schemeClr val="hlink"/>
                </a:solidFill>
              </a:rPr>
              <a:t>有</a:t>
            </a:r>
            <a:r>
              <a:rPr lang="zh-CN" altLang="en-US" sz="4000" b="1"/>
              <a:t>余年（通“又”）</a:t>
            </a:r>
            <a:r>
              <a:rPr lang="zh-CN" altLang="en-US" sz="4000"/>
              <a:t> </a:t>
            </a:r>
            <a:endParaRPr lang="zh-CN" altLang="en-US" sz="4000" b="1"/>
          </a:p>
          <a:p>
            <a:pPr eaLnBrk="1" hangingPunct="1"/>
            <a:r>
              <a:rPr lang="zh-CN" altLang="en-US" sz="4000" b="1"/>
              <a:t>孝公既</a:t>
            </a:r>
            <a:r>
              <a:rPr lang="zh-CN" altLang="en-US" sz="4000" b="1">
                <a:solidFill>
                  <a:schemeClr val="hlink"/>
                </a:solidFill>
              </a:rPr>
              <a:t>没</a:t>
            </a:r>
            <a:r>
              <a:rPr lang="zh-CN" altLang="en-US" sz="4000" b="1"/>
              <a:t>（通“殁”）</a:t>
            </a:r>
            <a:endParaRPr lang="zh-CN" altLang="en-US" sz="4000" b="1"/>
          </a:p>
          <a:p>
            <a:pPr eaLnBrk="1" hangingPunct="1"/>
            <a:r>
              <a:rPr lang="zh-CN" altLang="en-US" sz="4000" b="1"/>
              <a:t>威</a:t>
            </a:r>
            <a:r>
              <a:rPr lang="zh-CN" altLang="en-US" sz="4000" b="1">
                <a:solidFill>
                  <a:schemeClr val="hlink"/>
                </a:solidFill>
              </a:rPr>
              <a:t>振</a:t>
            </a:r>
            <a:r>
              <a:rPr lang="zh-CN" altLang="en-US" sz="4000" b="1"/>
              <a:t>四海（通“震”）</a:t>
            </a:r>
            <a:endParaRPr lang="zh-CN" altLang="en-US" sz="4000" b="1"/>
          </a:p>
        </p:txBody>
      </p:sp>
    </p:spTree>
  </p:cSld>
  <p:clrMapOvr>
    <a:masterClrMapping/>
  </p:clrMapOvr>
  <p:transition spd="slow">
    <p:checker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Text Box 2"/>
          <p:cNvSpPr txBox="1"/>
          <p:nvPr/>
        </p:nvSpPr>
        <p:spPr>
          <a:xfrm>
            <a:off x="4943475" y="0"/>
            <a:ext cx="1981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</a:rPr>
              <a:t>一词多义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39939" name="Text Box 3"/>
          <p:cNvSpPr txBox="1"/>
          <p:nvPr/>
        </p:nvSpPr>
        <p:spPr>
          <a:xfrm>
            <a:off x="2063750" y="692150"/>
            <a:ext cx="3200400" cy="1296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追亡逐北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北 北收要害之郡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将军战河北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940" name="AutoShape 4"/>
          <p:cNvSpPr/>
          <p:nvPr/>
        </p:nvSpPr>
        <p:spPr>
          <a:xfrm>
            <a:off x="2566988" y="692150"/>
            <a:ext cx="71437" cy="1152525"/>
          </a:xfrm>
          <a:prstGeom prst="leftBracket">
            <a:avLst>
              <a:gd name="adj" fmla="val 134445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9093" name="Text Box 5"/>
          <p:cNvSpPr txBox="1"/>
          <p:nvPr/>
        </p:nvSpPr>
        <p:spPr>
          <a:xfrm>
            <a:off x="5375275" y="692150"/>
            <a:ext cx="4735513" cy="1296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名词         败逃的军队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名词作状语   向北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名词         北方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2063750" y="2133600"/>
            <a:ext cx="2879725" cy="138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因利乘便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因 因遗策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因河为池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943" name="AutoShape 7"/>
          <p:cNvSpPr/>
          <p:nvPr/>
        </p:nvSpPr>
        <p:spPr>
          <a:xfrm>
            <a:off x="2566988" y="2205038"/>
            <a:ext cx="73025" cy="1223962"/>
          </a:xfrm>
          <a:prstGeom prst="leftBracket">
            <a:avLst>
              <a:gd name="adj" fmla="val 139596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9096" name="Text Box 8"/>
          <p:cNvSpPr txBox="1"/>
          <p:nvPr/>
        </p:nvSpPr>
        <p:spPr>
          <a:xfrm>
            <a:off x="5448300" y="2133600"/>
            <a:ext cx="4535488" cy="138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介词         趁着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动词         沿袭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介词        就着 凭借 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9945" name="Text Box 9"/>
          <p:cNvSpPr txBox="1"/>
          <p:nvPr/>
        </p:nvSpPr>
        <p:spPr>
          <a:xfrm>
            <a:off x="1919288" y="3716338"/>
            <a:ext cx="4648200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以致天下之士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致 致万乘之势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而致千里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9946" name="AutoShape 10"/>
          <p:cNvSpPr/>
          <p:nvPr/>
        </p:nvSpPr>
        <p:spPr>
          <a:xfrm>
            <a:off x="2424113" y="3789363"/>
            <a:ext cx="76200" cy="1143000"/>
          </a:xfrm>
          <a:prstGeom prst="leftBracket">
            <a:avLst>
              <a:gd name="adj" fmla="val 125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9099" name="Text Box 11"/>
          <p:cNvSpPr txBox="1"/>
          <p:nvPr/>
        </p:nvSpPr>
        <p:spPr>
          <a:xfrm>
            <a:off x="5448300" y="3716338"/>
            <a:ext cx="3960813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动词         招纳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动词         达到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动词         到达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9948" name="Text Box 12"/>
          <p:cNvSpPr txBox="1"/>
          <p:nvPr/>
        </p:nvSpPr>
        <p:spPr>
          <a:xfrm>
            <a:off x="1774825" y="5229225"/>
            <a:ext cx="4648200" cy="1470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Clr>
                <a:schemeClr val="folHlink"/>
              </a:buClr>
              <a:buSzPct val="95000"/>
              <a:buFontTx/>
              <a:buNone/>
            </a:pPr>
            <a:r>
              <a:rPr lang="en-US" altLang="zh-CN" sz="1800" b="1"/>
              <a:t>         </a:t>
            </a:r>
            <a:r>
              <a:rPr lang="zh-CN" altLang="en-US" sz="2800" b="1"/>
              <a:t>秦孝公据崤函之固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固 君臣固守以窥周室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人固有一死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9949" name="AutoShape 13"/>
          <p:cNvSpPr/>
          <p:nvPr/>
        </p:nvSpPr>
        <p:spPr>
          <a:xfrm>
            <a:off x="2279650" y="5445125"/>
            <a:ext cx="76200" cy="1143000"/>
          </a:xfrm>
          <a:prstGeom prst="leftBracket">
            <a:avLst>
              <a:gd name="adj" fmla="val 125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9102" name="Text Box 14"/>
          <p:cNvSpPr txBox="1"/>
          <p:nvPr/>
        </p:nvSpPr>
        <p:spPr>
          <a:xfrm>
            <a:off x="5591175" y="5300663"/>
            <a:ext cx="3960813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名词      险固的地势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形容词    牢固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副词      本来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  <p:bldP spid="89096" grpId="0"/>
      <p:bldP spid="89099" grpId="0"/>
      <p:bldP spid="8910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Text Box 2"/>
          <p:cNvSpPr txBox="1"/>
          <p:nvPr/>
        </p:nvSpPr>
        <p:spPr>
          <a:xfrm>
            <a:off x="1905000" y="333375"/>
            <a:ext cx="3962400" cy="138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延及孝文王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延 秦人开关延敌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余人各复延至其家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3" name="AutoShape 3"/>
          <p:cNvSpPr/>
          <p:nvPr/>
        </p:nvSpPr>
        <p:spPr>
          <a:xfrm>
            <a:off x="2424113" y="477838"/>
            <a:ext cx="71437" cy="1079500"/>
          </a:xfrm>
          <a:prstGeom prst="leftBracket">
            <a:avLst>
              <a:gd name="adj" fmla="val 125856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90116" name="Text Box 4"/>
          <p:cNvSpPr txBox="1"/>
          <p:nvPr/>
        </p:nvSpPr>
        <p:spPr>
          <a:xfrm>
            <a:off x="5664200" y="333375"/>
            <a:ext cx="3886200" cy="138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动词      延续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动词      迎击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动词      邀请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2063750" y="1949450"/>
            <a:ext cx="3505200" cy="909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</a:rPr>
              <a:t>因遗策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振长策而御宇内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6" name="Text Box 6"/>
          <p:cNvSpPr txBox="1"/>
          <p:nvPr/>
        </p:nvSpPr>
        <p:spPr>
          <a:xfrm>
            <a:off x="1774825" y="2117725"/>
            <a:ext cx="6096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策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7" name="AutoShape 7"/>
          <p:cNvSpPr/>
          <p:nvPr/>
        </p:nvSpPr>
        <p:spPr>
          <a:xfrm>
            <a:off x="2351088" y="2060575"/>
            <a:ext cx="76200" cy="685800"/>
          </a:xfrm>
          <a:prstGeom prst="leftBracket">
            <a:avLst>
              <a:gd name="adj" fmla="val 75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90120" name="Text Box 8"/>
          <p:cNvSpPr txBox="1"/>
          <p:nvPr/>
        </p:nvSpPr>
        <p:spPr>
          <a:xfrm>
            <a:off x="5735638" y="1949450"/>
            <a:ext cx="3606800" cy="909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名词      策略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名词      马鞭子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9" name="Text Box 9"/>
          <p:cNvSpPr txBox="1"/>
          <p:nvPr/>
        </p:nvSpPr>
        <p:spPr>
          <a:xfrm>
            <a:off x="1824038" y="3135313"/>
            <a:ext cx="3048000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会盟而谋弱秦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弱 弱国入朝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天下非小弱也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970" name="AutoShape 10"/>
          <p:cNvSpPr/>
          <p:nvPr/>
        </p:nvSpPr>
        <p:spPr>
          <a:xfrm>
            <a:off x="2347913" y="3284538"/>
            <a:ext cx="76200" cy="1152525"/>
          </a:xfrm>
          <a:prstGeom prst="leftBracket">
            <a:avLst>
              <a:gd name="adj" fmla="val 126041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90123" name="Text Box 11"/>
          <p:cNvSpPr txBox="1"/>
          <p:nvPr/>
        </p:nvSpPr>
        <p:spPr>
          <a:xfrm>
            <a:off x="5591175" y="3141663"/>
            <a:ext cx="4392613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形容词的使动   使削弱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形容词         弱小的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             变弱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0972" name="Text Box 12"/>
          <p:cNvSpPr txBox="1"/>
          <p:nvPr/>
        </p:nvSpPr>
        <p:spPr>
          <a:xfrm>
            <a:off x="2495550" y="4724400"/>
            <a:ext cx="2327275" cy="1814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/>
              <a:t>包举宇内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/>
              <a:t>西举巴蜀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/>
              <a:t>举国欢庆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/>
              <a:t>杀人如不能举</a:t>
            </a:r>
            <a:endParaRPr lang="zh-CN" altLang="en-US" sz="2800" b="1"/>
          </a:p>
        </p:txBody>
      </p:sp>
      <p:sp>
        <p:nvSpPr>
          <p:cNvPr id="40973" name="Text Box 13"/>
          <p:cNvSpPr txBox="1"/>
          <p:nvPr/>
        </p:nvSpPr>
        <p:spPr>
          <a:xfrm>
            <a:off x="1774825" y="5157788"/>
            <a:ext cx="6096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举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74" name="AutoShape 14"/>
          <p:cNvSpPr/>
          <p:nvPr/>
        </p:nvSpPr>
        <p:spPr>
          <a:xfrm>
            <a:off x="2351088" y="4870450"/>
            <a:ext cx="144462" cy="1511300"/>
          </a:xfrm>
          <a:prstGeom prst="leftBracket">
            <a:avLst>
              <a:gd name="adj" fmla="val 87179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90127" name="Text Box 15"/>
          <p:cNvSpPr txBox="1"/>
          <p:nvPr/>
        </p:nvSpPr>
        <p:spPr>
          <a:xfrm>
            <a:off x="5664200" y="4724400"/>
            <a:ext cx="2801938" cy="1814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/>
              <a:t>动词            夺取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/>
              <a:t>动词            攻取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/>
              <a:t>形容词         全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/>
              <a:t>形容词         尽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20" grpId="0"/>
      <p:bldP spid="90123" grpId="0"/>
      <p:bldP spid="901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Text Box 2"/>
          <p:cNvSpPr txBox="1"/>
          <p:nvPr/>
        </p:nvSpPr>
        <p:spPr>
          <a:xfrm>
            <a:off x="1703388" y="255588"/>
            <a:ext cx="4537075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不爱珍器重宝肥沃之地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爱 宽厚而爱人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1139" name="Text Box 3"/>
          <p:cNvSpPr txBox="1"/>
          <p:nvPr/>
        </p:nvSpPr>
        <p:spPr>
          <a:xfrm>
            <a:off x="6167438" y="255588"/>
            <a:ext cx="4679950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动词   吝惜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动词   爱护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88" name="AutoShape 4"/>
          <p:cNvSpPr/>
          <p:nvPr/>
        </p:nvSpPr>
        <p:spPr>
          <a:xfrm>
            <a:off x="2208213" y="0"/>
            <a:ext cx="142875" cy="1223963"/>
          </a:xfrm>
          <a:prstGeom prst="leftBracket">
            <a:avLst>
              <a:gd name="adj" fmla="val 71388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41989" name="Text Box 5"/>
          <p:cNvSpPr txBox="1"/>
          <p:nvPr/>
        </p:nvSpPr>
        <p:spPr>
          <a:xfrm>
            <a:off x="1703388" y="1839913"/>
            <a:ext cx="3457575" cy="2501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收天下之兵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陈利兵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斩木为兵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兵 行军用兵之道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沛公兵十万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1143" name="Text Box 7"/>
          <p:cNvSpPr txBox="1"/>
          <p:nvPr/>
        </p:nvSpPr>
        <p:spPr>
          <a:xfrm>
            <a:off x="6240463" y="2120900"/>
            <a:ext cx="3025775" cy="138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名词     兵器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名词     战争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名词     军队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91" name="Text Box 11"/>
          <p:cNvSpPr txBox="1"/>
          <p:nvPr/>
        </p:nvSpPr>
        <p:spPr>
          <a:xfrm>
            <a:off x="1512888" y="4525963"/>
            <a:ext cx="3457575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因利乘便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乘 致万乘之势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李白乘舟将欲行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1148" name="Text Box 12"/>
          <p:cNvSpPr txBox="1"/>
          <p:nvPr/>
        </p:nvSpPr>
        <p:spPr>
          <a:xfrm>
            <a:off x="5502275" y="4525963"/>
            <a:ext cx="4895850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介词   趁着、凭借 </a:t>
            </a:r>
            <a:r>
              <a:rPr lang="en-US" altLang="zh-CN" sz="2800" b="1"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latin typeface="Times New Roman" panose="02020603050405020304" pitchFamily="18" charset="0"/>
              </a:rPr>
              <a:t>é</a:t>
            </a:r>
            <a:r>
              <a:rPr lang="en-US" altLang="zh-CN" sz="2800" b="1">
                <a:latin typeface="宋体" panose="02010600030101010101" pitchFamily="2" charset="-122"/>
              </a:rPr>
              <a:t>ng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量词   一车四马为一乘</a:t>
            </a:r>
            <a:r>
              <a:rPr lang="en-US" altLang="zh-CN" sz="2800" b="1">
                <a:latin typeface="宋体" panose="02010600030101010101" pitchFamily="2" charset="-122"/>
              </a:rPr>
              <a:t>sh</a:t>
            </a:r>
            <a:r>
              <a:rPr lang="en-US" altLang="zh-CN" sz="2800" b="1">
                <a:latin typeface="Times New Roman" panose="02020603050405020304" pitchFamily="18" charset="0"/>
              </a:rPr>
              <a:t>è</a:t>
            </a:r>
            <a:r>
              <a:rPr lang="en-US" altLang="zh-CN" sz="2800" b="1">
                <a:latin typeface="宋体" panose="02010600030101010101" pitchFamily="2" charset="-122"/>
              </a:rPr>
              <a:t>ng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6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动词   乘坐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93" name="AutoShape 13"/>
          <p:cNvSpPr/>
          <p:nvPr/>
        </p:nvSpPr>
        <p:spPr>
          <a:xfrm>
            <a:off x="1922463" y="4640263"/>
            <a:ext cx="142875" cy="1152525"/>
          </a:xfrm>
          <a:prstGeom prst="leftBracket">
            <a:avLst>
              <a:gd name="adj" fmla="val 67222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  <p:bldP spid="91143" grpId="0"/>
      <p:bldP spid="911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Text Box 3"/>
          <p:cNvSpPr txBox="1"/>
          <p:nvPr/>
        </p:nvSpPr>
        <p:spPr>
          <a:xfrm>
            <a:off x="0" y="228600"/>
            <a:ext cx="7239000" cy="501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有席卷天下</a:t>
            </a:r>
            <a:r>
              <a:rPr kumimoji="0" lang="en-US" altLang="zh-CN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40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意</a:t>
            </a:r>
            <a:endParaRPr kumimoji="0" lang="zh-CN" altLang="en-US" sz="40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当是时也，商君佐</a:t>
            </a:r>
            <a:r>
              <a:rPr kumimoji="0" lang="zh-CN" altLang="en-US" sz="40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endParaRPr kumimoji="0" lang="zh-CN" altLang="en-US" sz="40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于是秦人拱手而取西河</a:t>
            </a:r>
            <a:r>
              <a:rPr kumimoji="0" lang="zh-CN" altLang="en-US" sz="40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外</a:t>
            </a:r>
            <a:endParaRPr kumimoji="0" lang="zh-CN" altLang="en-US" sz="40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东割膏腴</a:t>
            </a:r>
            <a:r>
              <a:rPr kumimoji="0" lang="zh-CN" altLang="en-US" sz="40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地</a:t>
            </a:r>
            <a:endParaRPr kumimoji="0" lang="zh-CN" altLang="en-US" sz="40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收天下</a:t>
            </a:r>
            <a:r>
              <a:rPr kumimoji="0" lang="zh-CN" altLang="en-US" sz="40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兵</a:t>
            </a:r>
            <a:endParaRPr kumimoji="0" lang="zh-CN" altLang="en-US" sz="40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聚</a:t>
            </a:r>
            <a:r>
              <a:rPr kumimoji="0" lang="zh-CN" altLang="en-US" sz="40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咸阳</a:t>
            </a:r>
            <a:endParaRPr kumimoji="0" lang="zh-CN" altLang="en-US" sz="40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有宁越</a:t>
            </a:r>
            <a:r>
              <a:rPr kumimoji="0" lang="en-US" altLang="zh-CN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之属为</a:t>
            </a:r>
            <a:r>
              <a:rPr kumimoji="0" lang="zh-CN" altLang="en-US" sz="40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谋</a:t>
            </a:r>
            <a:endParaRPr kumimoji="0" lang="zh-CN" altLang="en-US" sz="40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有田忌</a:t>
            </a:r>
            <a:r>
              <a:rPr kumimoji="0" lang="en-US" altLang="zh-CN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4000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0" lang="zh-CN" altLang="en-US" sz="40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伦制其兵</a:t>
            </a:r>
            <a:endParaRPr kumimoji="0" lang="zh-CN" altLang="en-US" sz="4000" b="1" kern="1200" cap="none" spc="0" normalizeH="0" baseline="0" noProof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65" name="Text Box 5"/>
          <p:cNvSpPr txBox="1"/>
          <p:nvPr/>
        </p:nvSpPr>
        <p:spPr>
          <a:xfrm>
            <a:off x="7239000" y="331788"/>
            <a:ext cx="4267200" cy="5016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结构助词，的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代词，代秦孝公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结构助词，的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结构助词，的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结构助词，的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代词，代天下之兵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指示代词，这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指示代词，这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Rectangle 2"/>
          <p:cNvSpPr>
            <a:spLocks noGrp="1" noRot="1"/>
          </p:cNvSpPr>
          <p:nvPr>
            <p:ph type="title"/>
          </p:nvPr>
        </p:nvSpPr>
        <p:spPr>
          <a:xfrm>
            <a:off x="3352800" y="0"/>
            <a:ext cx="4902200" cy="750888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4000" b="1"/>
              <a:t>名词活用</a:t>
            </a:r>
            <a:endParaRPr lang="zh-CN" altLang="en-US" sz="4000" b="1"/>
          </a:p>
        </p:txBody>
      </p:sp>
      <p:graphicFrame>
        <p:nvGraphicFramePr>
          <p:cNvPr id="94211" name="Group 3"/>
          <p:cNvGraphicFramePr>
            <a:graphicFrameLocks noGrp="1"/>
          </p:cNvGraphicFramePr>
          <p:nvPr>
            <p:ph idx="4294967295"/>
          </p:nvPr>
        </p:nvGraphicFramePr>
        <p:xfrm>
          <a:off x="-61912" y="777875"/>
          <a:ext cx="12163426" cy="5838825"/>
        </p:xfrm>
        <a:graphic>
          <a:graphicData uri="http://schemas.openxmlformats.org/drawingml/2006/table">
            <a:tbl>
              <a:tblPr/>
              <a:tblGrid>
                <a:gridCol w="4872736"/>
                <a:gridCol w="2928467"/>
                <a:gridCol w="4362223"/>
              </a:tblGrid>
              <a:tr h="55372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例句 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活用类型 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释义 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93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席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卷、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包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举、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囊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括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名词作状语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像席子一样、像打包一样、像装袋子一样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57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天下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云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集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响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应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名词作状语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像云一样、像回声一样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33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赢粮而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景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从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名词作状语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像影子一样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立法度，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南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取汉中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名词作状语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在国内、向南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24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八州而朝同列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名词作动词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安置使有序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33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履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至尊而制六合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名词作动词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登上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然陈涉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瓮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牖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绳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枢之子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名词作动词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用破瓮作   用草绳系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子孙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帝王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万世之业也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名词作动词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称帝当王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01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将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数百之众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名词作动词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率领、统率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5" marR="914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Rectangle 2"/>
          <p:cNvSpPr>
            <a:spLocks noGrp="1" noRot="1"/>
          </p:cNvSpPr>
          <p:nvPr>
            <p:ph type="title"/>
          </p:nvPr>
        </p:nvSpPr>
        <p:spPr>
          <a:xfrm>
            <a:off x="0" y="0"/>
            <a:ext cx="11388725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chemeClr val="tx1"/>
                </a:solidFill>
              </a:rPr>
              <a:t>名词用作状语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5059" name="Rectangle 3"/>
          <p:cNvSpPr>
            <a:spLocks noGrp="1" noRot="1"/>
          </p:cNvSpPr>
          <p:nvPr>
            <p:ph idx="1"/>
          </p:nvPr>
        </p:nvSpPr>
        <p:spPr>
          <a:xfrm>
            <a:off x="0" y="1047750"/>
            <a:ext cx="12192000" cy="4438650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sz="3600" b="1"/>
              <a:t>（１）有</a:t>
            </a:r>
            <a:r>
              <a:rPr lang="en-US" altLang="zh-CN" sz="3600" b="1"/>
              <a:t>〔</a:t>
            </a:r>
            <a:r>
              <a:rPr lang="zh-CN" altLang="en-US" sz="3600" b="1"/>
              <a:t>席</a:t>
            </a:r>
            <a:r>
              <a:rPr lang="en-US" altLang="zh-CN" sz="3600" b="1"/>
              <a:t>〕</a:t>
            </a:r>
            <a:r>
              <a:rPr lang="zh-CN" altLang="en-US" sz="3600" b="1"/>
              <a:t>卷天下，</a:t>
            </a:r>
            <a:r>
              <a:rPr lang="en-US" altLang="zh-CN" sz="3600" b="1"/>
              <a:t>〔</a:t>
            </a:r>
            <a:r>
              <a:rPr lang="zh-CN" altLang="en-US" sz="3600" b="1"/>
              <a:t>包</a:t>
            </a:r>
            <a:r>
              <a:rPr lang="en-US" altLang="zh-CN" sz="3600" b="1"/>
              <a:t>〕</a:t>
            </a:r>
            <a:r>
              <a:rPr lang="zh-CN" altLang="en-US" sz="3600" b="1"/>
              <a:t>举宇内，</a:t>
            </a:r>
            <a:r>
              <a:rPr lang="en-US" altLang="zh-CN" sz="3600" b="1"/>
              <a:t>〔</a:t>
            </a:r>
            <a:r>
              <a:rPr lang="zh-CN" altLang="en-US" sz="3600" b="1"/>
              <a:t>囊</a:t>
            </a:r>
            <a:r>
              <a:rPr lang="en-US" altLang="zh-CN" sz="3600" b="1"/>
              <a:t>〕</a:t>
            </a:r>
            <a:r>
              <a:rPr lang="zh-CN" altLang="en-US" sz="3600" b="1"/>
              <a:t>括四海之意，</a:t>
            </a:r>
            <a:r>
              <a:rPr lang="en-US" altLang="zh-CN" sz="3600" b="1"/>
              <a:t>……</a:t>
            </a:r>
            <a:endParaRPr lang="en-US" altLang="zh-CN" sz="3600" b="1"/>
          </a:p>
          <a:p>
            <a:pPr eaLnBrk="1" hangingPunct="1"/>
            <a:r>
              <a:rPr lang="zh-CN" altLang="en-US" sz="3600" b="1"/>
              <a:t>（２）</a:t>
            </a:r>
            <a:r>
              <a:rPr lang="en-US" altLang="zh-CN" sz="3600" b="1"/>
              <a:t>〔</a:t>
            </a:r>
            <a:r>
              <a:rPr lang="zh-CN" altLang="en-US" sz="3600" b="1"/>
              <a:t>内</a:t>
            </a:r>
            <a:r>
              <a:rPr lang="en-US" altLang="zh-CN" sz="3600" b="1"/>
              <a:t>〕</a:t>
            </a:r>
            <a:r>
              <a:rPr lang="zh-CN" altLang="en-US" sz="3600" b="1"/>
              <a:t>立法度，</a:t>
            </a:r>
            <a:r>
              <a:rPr lang="en-US" altLang="zh-CN" sz="3600" b="1"/>
              <a:t>……〔</a:t>
            </a:r>
            <a:r>
              <a:rPr lang="zh-CN" altLang="en-US" sz="3600" b="1"/>
              <a:t>外</a:t>
            </a:r>
            <a:r>
              <a:rPr lang="en-US" altLang="zh-CN" sz="3600" b="1"/>
              <a:t>〕</a:t>
            </a:r>
            <a:r>
              <a:rPr lang="zh-CN" altLang="en-US" sz="3600" b="1"/>
              <a:t>连横而斗诸侯。</a:t>
            </a:r>
            <a:endParaRPr lang="zh-CN" altLang="en-US" sz="3600" b="1"/>
          </a:p>
          <a:p>
            <a:pPr eaLnBrk="1" hangingPunct="1"/>
            <a:r>
              <a:rPr lang="zh-CN" altLang="en-US" sz="3600" b="1"/>
              <a:t>（３）</a:t>
            </a:r>
            <a:r>
              <a:rPr lang="en-US" altLang="zh-CN" sz="3600" b="1"/>
              <a:t>〔</a:t>
            </a:r>
            <a:r>
              <a:rPr lang="zh-CN" altLang="en-US" sz="3600" b="1"/>
              <a:t>南</a:t>
            </a:r>
            <a:r>
              <a:rPr lang="en-US" altLang="zh-CN" sz="3600" b="1"/>
              <a:t>〕</a:t>
            </a:r>
            <a:r>
              <a:rPr lang="zh-CN" altLang="en-US" sz="3600" b="1"/>
              <a:t>取汉中，</a:t>
            </a:r>
            <a:r>
              <a:rPr lang="en-US" altLang="zh-CN" sz="3600" b="1"/>
              <a:t>〔</a:t>
            </a:r>
            <a:r>
              <a:rPr lang="zh-CN" altLang="en-US" sz="3600" b="1"/>
              <a:t>西</a:t>
            </a:r>
            <a:r>
              <a:rPr lang="en-US" altLang="zh-CN" sz="3600" b="1"/>
              <a:t>〕</a:t>
            </a:r>
            <a:r>
              <a:rPr lang="zh-CN" altLang="en-US" sz="3600" b="1"/>
              <a:t>举巴蜀，</a:t>
            </a:r>
            <a:r>
              <a:rPr lang="en-US" altLang="zh-CN" sz="3600" b="1"/>
              <a:t>〔</a:t>
            </a:r>
            <a:r>
              <a:rPr lang="zh-CN" altLang="en-US" sz="3600" b="1"/>
              <a:t>东</a:t>
            </a:r>
            <a:r>
              <a:rPr lang="en-US" altLang="zh-CN" sz="3600" b="1"/>
              <a:t>〕</a:t>
            </a:r>
            <a:r>
              <a:rPr lang="zh-CN" altLang="en-US" sz="3600" b="1"/>
              <a:t>割膏腴之地，</a:t>
            </a:r>
            <a:r>
              <a:rPr lang="en-US" altLang="zh-CN" sz="3600" b="1"/>
              <a:t>〔</a:t>
            </a:r>
            <a:r>
              <a:rPr lang="zh-CN" altLang="en-US" sz="3600" b="1"/>
              <a:t>并</a:t>
            </a:r>
            <a:r>
              <a:rPr lang="en-US" altLang="zh-CN" sz="3600" b="1"/>
              <a:t>〕</a:t>
            </a:r>
            <a:r>
              <a:rPr lang="zh-CN" altLang="en-US" sz="3600" b="1"/>
              <a:t>收要害之郡。</a:t>
            </a:r>
            <a:endParaRPr lang="zh-CN" altLang="en-US" sz="3600" b="1"/>
          </a:p>
          <a:p>
            <a:pPr eaLnBrk="1" hangingPunct="1"/>
            <a:r>
              <a:rPr lang="zh-CN" altLang="en-US" sz="3600" b="1"/>
              <a:t>（４）</a:t>
            </a:r>
            <a:r>
              <a:rPr lang="en-US" altLang="zh-CN" sz="3600" b="1"/>
              <a:t>〔</a:t>
            </a:r>
            <a:r>
              <a:rPr lang="zh-CN" altLang="en-US" sz="3600" b="1"/>
              <a:t>南</a:t>
            </a:r>
            <a:r>
              <a:rPr lang="en-US" altLang="zh-CN" sz="3600" b="1"/>
              <a:t>〕</a:t>
            </a:r>
            <a:r>
              <a:rPr lang="zh-CN" altLang="en-US" sz="3600" b="1"/>
              <a:t>取百越之地，以为桂林、象郡。</a:t>
            </a:r>
            <a:endParaRPr lang="zh-CN" altLang="en-US" sz="3600" b="1"/>
          </a:p>
          <a:p>
            <a:pPr eaLnBrk="1" hangingPunct="1"/>
            <a:r>
              <a:rPr lang="zh-CN" altLang="en-US" sz="3600" b="1"/>
              <a:t>（５）乃使蒙恬</a:t>
            </a:r>
            <a:r>
              <a:rPr lang="en-US" altLang="zh-CN" sz="3600" b="1"/>
              <a:t>〔</a:t>
            </a:r>
            <a:r>
              <a:rPr lang="zh-CN" altLang="en-US" sz="3600" b="1"/>
              <a:t>北</a:t>
            </a:r>
            <a:r>
              <a:rPr lang="en-US" altLang="zh-CN" sz="3600" b="1"/>
              <a:t>〕</a:t>
            </a:r>
            <a:r>
              <a:rPr lang="zh-CN" altLang="en-US" sz="3600" b="1"/>
              <a:t>筑长城而守藩篱，</a:t>
            </a:r>
            <a:r>
              <a:rPr lang="en-US" altLang="zh-CN" sz="3600" b="1"/>
              <a:t>……</a:t>
            </a:r>
            <a:endParaRPr lang="en-US" altLang="zh-CN" sz="3600" b="1"/>
          </a:p>
          <a:p>
            <a:pPr eaLnBrk="1" hangingPunct="1"/>
            <a:r>
              <a:rPr lang="zh-CN" altLang="en-US" sz="3600" b="1"/>
              <a:t>（６）胡人不敢</a:t>
            </a:r>
            <a:r>
              <a:rPr lang="en-US" altLang="zh-CN" sz="3600" b="1"/>
              <a:t>〔</a:t>
            </a:r>
            <a:r>
              <a:rPr lang="zh-CN" altLang="en-US" sz="3600" b="1"/>
              <a:t>南</a:t>
            </a:r>
            <a:r>
              <a:rPr lang="en-US" altLang="zh-CN" sz="3600" b="1"/>
              <a:t>〕</a:t>
            </a:r>
            <a:r>
              <a:rPr lang="zh-CN" altLang="en-US" sz="3600" b="1"/>
              <a:t>下而牧马，</a:t>
            </a:r>
            <a:r>
              <a:rPr lang="en-US" altLang="zh-CN" sz="3600" b="1"/>
              <a:t>……</a:t>
            </a:r>
            <a:endParaRPr lang="en-US" altLang="zh-CN" sz="3600" b="1"/>
          </a:p>
          <a:p>
            <a:pPr eaLnBrk="1" hangingPunct="1"/>
            <a:r>
              <a:rPr lang="zh-CN" altLang="en-US" sz="3600" b="1"/>
              <a:t>（７）天下</a:t>
            </a:r>
            <a:r>
              <a:rPr lang="en-US" altLang="zh-CN" sz="3600" b="1"/>
              <a:t>〔</a:t>
            </a:r>
            <a:r>
              <a:rPr lang="zh-CN" altLang="en-US" sz="3600" b="1"/>
              <a:t>云</a:t>
            </a:r>
            <a:r>
              <a:rPr lang="en-US" altLang="zh-CN" sz="3600" b="1"/>
              <a:t>〕</a:t>
            </a:r>
            <a:r>
              <a:rPr lang="zh-CN" altLang="en-US" sz="3600" b="1"/>
              <a:t>集</a:t>
            </a:r>
            <a:r>
              <a:rPr lang="en-US" altLang="zh-CN" sz="3600" b="1"/>
              <a:t>〔</a:t>
            </a:r>
            <a:r>
              <a:rPr lang="zh-CN" altLang="en-US" sz="3600" b="1"/>
              <a:t>响</a:t>
            </a:r>
            <a:r>
              <a:rPr lang="en-US" altLang="zh-CN" sz="3600" b="1"/>
              <a:t>〕</a:t>
            </a:r>
            <a:r>
              <a:rPr lang="zh-CN" altLang="en-US" sz="3600" b="1"/>
              <a:t>应，赢粮而</a:t>
            </a:r>
            <a:r>
              <a:rPr lang="en-US" altLang="zh-CN" sz="3600" b="1"/>
              <a:t>〔</a:t>
            </a:r>
            <a:r>
              <a:rPr lang="zh-CN" altLang="en-US" sz="3600" b="1"/>
              <a:t>景</a:t>
            </a:r>
            <a:r>
              <a:rPr lang="en-US" altLang="zh-CN" sz="3600" b="1"/>
              <a:t>〕</a:t>
            </a:r>
            <a:r>
              <a:rPr lang="zh-CN" altLang="en-US" sz="3600" b="1"/>
              <a:t>从。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Picture 2" descr="D0301021"/>
          <p:cNvPicPr>
            <a:picLocks noChangeAspect="1"/>
          </p:cNvPicPr>
          <p:nvPr/>
        </p:nvPicPr>
        <p:blipFill>
          <a:blip r:embed="rId2">
            <a:lum bright="-6000" contrast="12000"/>
          </a:blip>
          <a:stretch>
            <a:fillRect/>
          </a:stretch>
        </p:blipFill>
        <p:spPr>
          <a:xfrm>
            <a:off x="7802563" y="0"/>
            <a:ext cx="4389437" cy="6759575"/>
          </a:xfrm>
          <a:prstGeom prst="rect">
            <a:avLst/>
          </a:prstGeom>
          <a:noFill/>
          <a:ln w="82550" cap="flat" cmpd="tri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5299" name="Rectangle 3"/>
          <p:cNvSpPr/>
          <p:nvPr/>
        </p:nvSpPr>
        <p:spPr>
          <a:xfrm>
            <a:off x="0" y="0"/>
            <a:ext cx="558006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贾谊（前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200—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前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168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）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5300" name="Rectangle 4"/>
          <p:cNvSpPr/>
          <p:nvPr/>
        </p:nvSpPr>
        <p:spPr>
          <a:xfrm>
            <a:off x="0" y="692150"/>
            <a:ext cx="7673975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宋体" panose="02010600030101010101" pitchFamily="2" charset="-122"/>
              </a:rPr>
              <a:t>西汉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杰出的政论家、文学家。</a:t>
            </a:r>
            <a:r>
              <a:rPr lang="en-US" altLang="zh-CN" b="1" u="sng">
                <a:latin typeface="宋体" panose="02010600030101010101" pitchFamily="2" charset="-122"/>
              </a:rPr>
              <a:t>18</a:t>
            </a:r>
            <a:r>
              <a:rPr lang="zh-CN" altLang="en-US" b="1" u="sng">
                <a:latin typeface="宋体" panose="02010600030101010101" pitchFamily="2" charset="-122"/>
              </a:rPr>
              <a:t>岁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时以</a:t>
            </a:r>
            <a:r>
              <a:rPr lang="zh-CN" altLang="en-US" b="1">
                <a:latin typeface="宋体" panose="02010600030101010101" pitchFamily="2" charset="-122"/>
              </a:rPr>
              <a:t>文才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显名，</a:t>
            </a:r>
            <a:r>
              <a:rPr lang="en-US" altLang="zh-CN" b="1" u="sng">
                <a:latin typeface="宋体" panose="02010600030101010101" pitchFamily="2" charset="-122"/>
              </a:rPr>
              <a:t>20</a:t>
            </a:r>
            <a:r>
              <a:rPr lang="zh-CN" altLang="en-US" b="1" u="sng">
                <a:latin typeface="宋体" panose="02010600030101010101" pitchFamily="2" charset="-122"/>
              </a:rPr>
              <a:t>岁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被汉文帝刘恒召为博士，不久</a:t>
            </a:r>
            <a:r>
              <a:rPr lang="zh-CN" altLang="en-US" b="1" u="sng">
                <a:latin typeface="宋体" panose="02010600030101010101" pitchFamily="2" charset="-122"/>
              </a:rPr>
              <a:t>迁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太中大夫，参与政事，颇受器重。后因提议改革政治，遭权贵</a:t>
            </a:r>
            <a:r>
              <a:rPr lang="zh-CN" altLang="en-US" b="1" u="sng">
                <a:latin typeface="宋体" panose="02010600030101010101" pitchFamily="2" charset="-122"/>
              </a:rPr>
              <a:t>嫉妒、毁谤，贬为长沙王太傅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。转任梁怀王</a:t>
            </a:r>
            <a:r>
              <a:rPr lang="zh-CN" altLang="en-US" b="1" u="sng">
                <a:latin typeface="宋体" panose="02010600030101010101" pitchFamily="2" charset="-122"/>
              </a:rPr>
              <a:t>太傅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梁怀王坠马而死，他“自伤为傅</a:t>
            </a:r>
            <a:r>
              <a:rPr lang="zh-CN" altLang="en-US" b="1">
                <a:latin typeface="宋体" panose="02010600030101010101" pitchFamily="2" charset="-122"/>
              </a:rPr>
              <a:t>无状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”（罪大不可言状），一年后也</a:t>
            </a:r>
            <a:r>
              <a:rPr lang="zh-CN" altLang="en-US" b="1">
                <a:latin typeface="宋体" panose="02010600030101010101" pitchFamily="2" charset="-122"/>
              </a:rPr>
              <a:t>忧郁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而死，年仅</a:t>
            </a:r>
            <a:r>
              <a:rPr lang="en-US" altLang="zh-CN" b="1">
                <a:solidFill>
                  <a:schemeClr val="tx2"/>
                </a:solidFill>
                <a:latin typeface="宋体" panose="02010600030101010101" pitchFamily="2" charset="-122"/>
              </a:rPr>
              <a:t>33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岁。一颗璀璨巨星从此长逝于历史星空。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世称</a:t>
            </a:r>
            <a:r>
              <a:rPr lang="zh-CN" altLang="en-US" b="1">
                <a:latin typeface="宋体" panose="02010600030101010101" pitchFamily="2" charset="-122"/>
              </a:rPr>
              <a:t>贾生</a:t>
            </a:r>
            <a:r>
              <a:rPr lang="en-US" altLang="zh-CN" b="1">
                <a:latin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</a:rPr>
              <a:t>贾太傅</a:t>
            </a:r>
            <a:r>
              <a:rPr lang="en-US" altLang="zh-CN" b="1">
                <a:latin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</a:rPr>
              <a:t>贾长沙。与屈原合称“</a:t>
            </a:r>
            <a:r>
              <a:rPr lang="zh-CN" altLang="en-US" b="1" u="sng">
                <a:latin typeface="宋体" panose="02010600030101010101" pitchFamily="2" charset="-122"/>
              </a:rPr>
              <a:t>屈贾</a:t>
            </a:r>
            <a:r>
              <a:rPr lang="zh-CN" altLang="en-US" b="1">
                <a:latin typeface="宋体" panose="02010600030101010101" pitchFamily="2" charset="-122"/>
              </a:rPr>
              <a:t>”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Rectangle 2"/>
          <p:cNvSpPr>
            <a:spLocks noGrp="1" noRot="1"/>
          </p:cNvSpPr>
          <p:nvPr>
            <p:ph type="title"/>
          </p:nvPr>
        </p:nvSpPr>
        <p:spPr>
          <a:xfrm>
            <a:off x="3465513" y="-228600"/>
            <a:ext cx="5260975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/>
              <a:t>动词活用</a:t>
            </a:r>
            <a:endParaRPr lang="zh-CN" altLang="en-US" b="1"/>
          </a:p>
        </p:txBody>
      </p:sp>
      <p:graphicFrame>
        <p:nvGraphicFramePr>
          <p:cNvPr id="98307" name="Group 3"/>
          <p:cNvGraphicFramePr>
            <a:graphicFrameLocks noGrp="1"/>
          </p:cNvGraphicFramePr>
          <p:nvPr>
            <p:ph idx="4294967295"/>
          </p:nvPr>
        </p:nvGraphicFramePr>
        <p:xfrm>
          <a:off x="4763" y="866775"/>
          <a:ext cx="12133263" cy="5721350"/>
        </p:xfrm>
        <a:graphic>
          <a:graphicData uri="http://schemas.openxmlformats.org/drawingml/2006/table">
            <a:tbl>
              <a:tblPr/>
              <a:tblGrid>
                <a:gridCol w="4043786"/>
                <a:gridCol w="4046326"/>
                <a:gridCol w="4043151"/>
              </a:tblGrid>
              <a:tr h="67310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例句 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活用类型 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释义 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65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约从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离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衡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使动用法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离散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序八州而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朝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同列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使动用法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朝拜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19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外连横而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斗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诸侯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使动用法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争斗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却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匈奴七百余里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使动用法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退却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09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山东豪俊遂并起而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亡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秦族（吞二周而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亡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诸侯矣 ）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使动用法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灭亡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流血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漂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橹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使动用法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漂起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39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追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亡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逐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北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动词作名词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逃跑的人</a:t>
                      </a: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溃败的军队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76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争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割地而赂秦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动词作状语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争着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>
          <a:xfrm>
            <a:off x="401638" y="0"/>
            <a:ext cx="11388725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chemeClr val="tx1"/>
                </a:solidFill>
              </a:rPr>
              <a:t>形容词活用 </a:t>
            </a:r>
            <a:endParaRPr lang="zh-CN" altLang="en-US" b="1">
              <a:solidFill>
                <a:schemeClr val="tx1"/>
              </a:solidFill>
            </a:endParaRPr>
          </a:p>
        </p:txBody>
      </p:sp>
      <p:graphicFrame>
        <p:nvGraphicFramePr>
          <p:cNvPr id="99331" name="Group 3"/>
          <p:cNvGraphicFramePr>
            <a:graphicFrameLocks noGrp="1"/>
          </p:cNvGraphicFramePr>
          <p:nvPr>
            <p:ph idx="4294967295"/>
          </p:nvPr>
        </p:nvGraphicFramePr>
        <p:xfrm>
          <a:off x="4763" y="1093788"/>
          <a:ext cx="12150725" cy="5145085"/>
        </p:xfrm>
        <a:graphic>
          <a:graphicData uri="http://schemas.openxmlformats.org/drawingml/2006/table">
            <a:tbl>
              <a:tblPr/>
              <a:tblGrid>
                <a:gridCol w="4232275"/>
                <a:gridCol w="3790315"/>
                <a:gridCol w="4128135"/>
              </a:tblGrid>
              <a:tr h="671236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例句 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活用类型 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释义 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318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会盟而谋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弱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秦（以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弱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天下之民）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形容词的使动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弱 ，削弱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44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以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愚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黔首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形容词的使动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愚蠢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834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废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先王之道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形容词的使动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作废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484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且夫天下非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小弱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也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形容词作动词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变小，变弱 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469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尊贤而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重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士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形容词作动词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敬重、尊重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199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秦孝公据崤函之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固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形容词做名词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坚固的地势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8229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因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利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乘便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形容词作名词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有利的形势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Text Box 3"/>
          <p:cNvSpPr txBox="1"/>
          <p:nvPr/>
        </p:nvSpPr>
        <p:spPr>
          <a:xfrm>
            <a:off x="0" y="0"/>
            <a:ext cx="12192000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/>
              <a:t>省略句</a:t>
            </a:r>
            <a:endParaRPr lang="zh-CN" altLang="en-US" sz="4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4800" b="1">
              <a:solidFill>
                <a:srgbClr val="339933"/>
              </a:solidFill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/>
              <a:t>① 南取百越之地，以（之）为桂林、向郡</a:t>
            </a:r>
            <a:endParaRPr lang="zh-CN" altLang="en-US" sz="4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/>
              <a:t>② 铸以（之）为金人十二</a:t>
            </a:r>
            <a:endParaRPr lang="zh-CN" altLang="en-US" sz="4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/>
              <a:t>③ 倔起（于）阡陌之中</a:t>
            </a:r>
            <a:endParaRPr lang="zh-CN" altLang="en-US" sz="4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/>
              <a:t>④ 威振（于）四海</a:t>
            </a:r>
            <a:endParaRPr lang="zh-CN" altLang="en-US" sz="4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/>
              <a:t>⑤ 身死（于）人手</a:t>
            </a:r>
            <a:endParaRPr lang="zh-CN" altLang="en-US" sz="4800" b="1"/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/>
              <a:t>⑥ 委命（于）下吏 </a:t>
            </a:r>
            <a:endParaRPr lang="zh-CN" altLang="en-US" sz="4800" b="1"/>
          </a:p>
        </p:txBody>
      </p:sp>
      <p:pic>
        <p:nvPicPr>
          <p:cNvPr id="4813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41200" y="10528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346" name="Picture 2" descr="35m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0"/>
            <a:ext cx="5181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Rectangle 3"/>
          <p:cNvSpPr/>
          <p:nvPr/>
        </p:nvSpPr>
        <p:spPr>
          <a:xfrm>
            <a:off x="0" y="333375"/>
            <a:ext cx="6886575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宣室求贤访逐臣，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贾生才调更无伦。                        可怜夜半虚前席，    可惜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不问</a:t>
            </a:r>
            <a:r>
              <a:rPr lang="zh-CN" altLang="en-US" sz="3600" b="1" u="sng">
                <a:latin typeface="宋体" panose="02010600030101010101" pitchFamily="2" charset="-122"/>
              </a:rPr>
              <a:t>苍生</a:t>
            </a:r>
            <a:r>
              <a:rPr lang="zh-CN" altLang="en-US" sz="3600" b="1">
                <a:latin typeface="宋体" panose="02010600030101010101" pitchFamily="2" charset="-122"/>
              </a:rPr>
              <a:t>问鬼神。</a:t>
            </a:r>
            <a:r>
              <a:rPr lang="zh-CN" altLang="en-US" b="1">
                <a:latin typeface="Times New Roman" panose="02020603050405020304" pitchFamily="18" charset="0"/>
              </a:rPr>
              <a:t>                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57348" name="Text Box 4"/>
          <p:cNvSpPr txBox="1"/>
          <p:nvPr/>
        </p:nvSpPr>
        <p:spPr>
          <a:xfrm>
            <a:off x="3503613" y="2708275"/>
            <a:ext cx="3429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3333CC"/>
                </a:solidFill>
                <a:latin typeface="Times New Roman" panose="02020603050405020304" pitchFamily="18" charset="0"/>
              </a:rPr>
              <a:t>－－李商隐</a:t>
            </a:r>
            <a:r>
              <a:rPr lang="en-US" altLang="zh-CN" sz="2800" b="1">
                <a:solidFill>
                  <a:srgbClr val="3333CC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3333CC"/>
                </a:solidFill>
                <a:latin typeface="Times New Roman" panose="02020603050405020304" pitchFamily="18" charset="0"/>
              </a:rPr>
              <a:t>贾生</a:t>
            </a:r>
            <a:r>
              <a:rPr lang="en-US" altLang="zh-CN" sz="2800" b="1">
                <a:solidFill>
                  <a:srgbClr val="3333CC"/>
                </a:solidFill>
                <a:latin typeface="Times New Roman" panose="02020603050405020304" pitchFamily="18" charset="0"/>
              </a:rPr>
              <a:t>》</a:t>
            </a:r>
            <a:endParaRPr lang="en-US" altLang="zh-CN" sz="2800" b="1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49" name="Rectangle 5"/>
          <p:cNvSpPr/>
          <p:nvPr/>
        </p:nvSpPr>
        <p:spPr>
          <a:xfrm>
            <a:off x="96838" y="3808413"/>
            <a:ext cx="4030662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latin typeface="Times New Roman" panose="02020603050405020304" pitchFamily="18" charset="0"/>
                <a:ea typeface="华文行楷" panose="02010800040101010101" pitchFamily="2" charset="-122"/>
              </a:rPr>
              <a:t>贾生才调世无伦，哭泣情怀吊屈文。梁王堕马寻常事，何用哀伤付一生。</a:t>
            </a:r>
            <a:endParaRPr lang="zh-CN" altLang="en-US" sz="36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7350" name="Text Box 6"/>
          <p:cNvSpPr txBox="1"/>
          <p:nvPr/>
        </p:nvSpPr>
        <p:spPr>
          <a:xfrm>
            <a:off x="3503613" y="5876925"/>
            <a:ext cx="35814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3333CC"/>
                </a:solidFill>
                <a:latin typeface="Times New Roman" panose="02020603050405020304" pitchFamily="18" charset="0"/>
              </a:rPr>
              <a:t>－－毛泽东</a:t>
            </a:r>
            <a:r>
              <a:rPr lang="en-US" altLang="zh-CN" sz="2800" b="1">
                <a:solidFill>
                  <a:srgbClr val="3333CC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3333CC"/>
                </a:solidFill>
                <a:latin typeface="Times New Roman" panose="02020603050405020304" pitchFamily="18" charset="0"/>
              </a:rPr>
              <a:t>贾谊</a:t>
            </a:r>
            <a:r>
              <a:rPr lang="en-US" altLang="zh-CN" sz="2800" b="1">
                <a:solidFill>
                  <a:srgbClr val="3333CC"/>
                </a:solidFill>
                <a:latin typeface="Times New Roman" panose="02020603050405020304" pitchFamily="18" charset="0"/>
              </a:rPr>
              <a:t>》</a:t>
            </a:r>
            <a:endParaRPr lang="en-US" altLang="zh-CN" sz="2800" b="1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1" name="Rectangle 7"/>
          <p:cNvSpPr/>
          <p:nvPr/>
        </p:nvSpPr>
        <p:spPr>
          <a:xfrm>
            <a:off x="9677400" y="304800"/>
            <a:ext cx="6096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贾谊</a:t>
            </a:r>
            <a:endParaRPr lang="zh-CN" altLang="en-US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  <p:bldP spid="57350" grpId="0"/>
      <p:bldP spid="573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Text Box 2"/>
          <p:cNvSpPr txBox="1"/>
          <p:nvPr/>
        </p:nvSpPr>
        <p:spPr>
          <a:xfrm>
            <a:off x="0" y="0"/>
            <a:ext cx="12192000" cy="561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9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>
                <a:solidFill>
                  <a:srgbClr val="FFFF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贾谊的文章</a:t>
            </a:r>
            <a:r>
              <a:rPr lang="zh-CN" altLang="en-US" sz="5400" b="1">
                <a:latin typeface="宋体" panose="02010600030101010101" pitchFamily="2" charset="-122"/>
              </a:rPr>
              <a:t>挥洒自如，气势磅礴，雄辩有力，感染力极强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。多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</a:rPr>
              <a:t>--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。 </a:t>
            </a:r>
            <a:endParaRPr lang="zh-CN" altLang="en-US" sz="54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9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代表作品：辞赋以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吊屈原赋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鵩鸟赋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为最。抒</a:t>
            </a:r>
            <a:r>
              <a:rPr lang="zh-CN" altLang="en-US" sz="5400" b="1">
                <a:latin typeface="宋体" panose="02010600030101010101" pitchFamily="2" charset="-122"/>
              </a:rPr>
              <a:t>怀才不遇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5400" b="1">
                <a:latin typeface="宋体" panose="02010600030101010101" pitchFamily="2" charset="-122"/>
              </a:rPr>
              <a:t>忧愤难平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情感。</a:t>
            </a:r>
            <a:endParaRPr lang="zh-CN" altLang="en-US" sz="54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9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政论文以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5400" b="1">
                <a:latin typeface="宋体" panose="02010600030101010101" pitchFamily="2" charset="-122"/>
              </a:rPr>
              <a:t>过秦论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5400" b="1">
                <a:latin typeface="宋体" panose="02010600030101010101" pitchFamily="2" charset="-122"/>
              </a:rPr>
              <a:t>论积贮疏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5400" b="1">
                <a:solidFill>
                  <a:schemeClr val="tx2"/>
                </a:solidFill>
                <a:latin typeface="宋体" panose="02010600030101010101" pitchFamily="2" charset="-122"/>
              </a:rPr>
              <a:t>为代表。</a:t>
            </a:r>
            <a:endParaRPr lang="zh-CN" altLang="en-US" sz="54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Rectangle 2"/>
          <p:cNvSpPr>
            <a:spLocks noGrp="1" noRot="1"/>
          </p:cNvSpPr>
          <p:nvPr>
            <p:ph type="title"/>
          </p:nvPr>
        </p:nvSpPr>
        <p:spPr>
          <a:xfrm>
            <a:off x="1714500" y="0"/>
            <a:ext cx="8540750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chemeClr val="tx1"/>
                </a:solidFill>
              </a:rPr>
              <a:t>写作背景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1507" name="Rectangle 3"/>
          <p:cNvSpPr>
            <a:spLocks noGrp="1" noRot="1"/>
          </p:cNvSpPr>
          <p:nvPr>
            <p:ph idx="1"/>
          </p:nvPr>
        </p:nvSpPr>
        <p:spPr>
          <a:xfrm>
            <a:off x="0" y="957263"/>
            <a:ext cx="12192000" cy="542131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chemeClr val="tx2"/>
                </a:solidFill>
              </a:rPr>
              <a:t>秦始皇统一天下之后，为了</a:t>
            </a:r>
            <a:r>
              <a:rPr lang="zh-CN" altLang="en-US" sz="3600" b="1"/>
              <a:t>享受</a:t>
            </a:r>
            <a:r>
              <a:rPr lang="zh-CN" altLang="en-US" sz="3600" b="1">
                <a:solidFill>
                  <a:schemeClr val="tx2"/>
                </a:solidFill>
              </a:rPr>
              <a:t>而</a:t>
            </a:r>
            <a:r>
              <a:rPr lang="zh-CN" altLang="en-US" sz="3600" b="1" u="sng"/>
              <a:t>横征暴敛</a:t>
            </a:r>
            <a:r>
              <a:rPr lang="zh-CN" altLang="en-US" sz="3600" b="1">
                <a:solidFill>
                  <a:schemeClr val="tx2"/>
                </a:solidFill>
              </a:rPr>
              <a:t>；为了</a:t>
            </a:r>
            <a:r>
              <a:rPr lang="zh-CN" altLang="en-US" sz="3600" b="1"/>
              <a:t>修城造宫</a:t>
            </a:r>
            <a:r>
              <a:rPr lang="zh-CN" altLang="en-US" sz="3600" b="1">
                <a:solidFill>
                  <a:schemeClr val="tx2"/>
                </a:solidFill>
              </a:rPr>
              <a:t>而</a:t>
            </a:r>
            <a:r>
              <a:rPr lang="zh-CN" altLang="en-US" sz="3600" b="1" u="sng"/>
              <a:t>滥征民力</a:t>
            </a:r>
            <a:r>
              <a:rPr lang="zh-CN" altLang="en-US" sz="3600" b="1">
                <a:solidFill>
                  <a:schemeClr val="tx2"/>
                </a:solidFill>
              </a:rPr>
              <a:t>；为了</a:t>
            </a:r>
            <a:r>
              <a:rPr lang="zh-CN" altLang="en-US" sz="3600" b="1"/>
              <a:t>钳制思想</a:t>
            </a:r>
            <a:r>
              <a:rPr lang="zh-CN" altLang="en-US" sz="3600" b="1">
                <a:solidFill>
                  <a:schemeClr val="tx2"/>
                </a:solidFill>
              </a:rPr>
              <a:t>而</a:t>
            </a:r>
            <a:r>
              <a:rPr lang="zh-CN" altLang="en-US" sz="3600" b="1" u="sng"/>
              <a:t>焚书坑儒</a:t>
            </a:r>
            <a:r>
              <a:rPr lang="zh-CN" altLang="en-US" sz="3600" b="1">
                <a:solidFill>
                  <a:schemeClr val="tx2"/>
                </a:solidFill>
              </a:rPr>
              <a:t>；为了</a:t>
            </a:r>
            <a:r>
              <a:rPr lang="zh-CN" altLang="en-US" sz="3600" b="1"/>
              <a:t>防止人民反抗</a:t>
            </a:r>
            <a:r>
              <a:rPr lang="zh-CN" altLang="en-US" sz="3600" b="1">
                <a:solidFill>
                  <a:schemeClr val="tx2"/>
                </a:solidFill>
              </a:rPr>
              <a:t>而实行</a:t>
            </a:r>
            <a:r>
              <a:rPr lang="zh-CN" altLang="en-US" sz="3600" b="1" u="sng"/>
              <a:t>严刑酷罚</a:t>
            </a:r>
            <a:r>
              <a:rPr lang="zh-CN" altLang="en-US" sz="3600" b="1">
                <a:solidFill>
                  <a:schemeClr val="tx2"/>
                </a:solidFill>
              </a:rPr>
              <a:t>，终于导致农民大起义，秦朝迅速灭亡。</a:t>
            </a:r>
            <a:endParaRPr lang="zh-CN" altLang="en-US" sz="3600" b="1">
              <a:solidFill>
                <a:schemeClr val="tx2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chemeClr val="tx2"/>
                </a:solidFill>
              </a:rPr>
              <a:t>西汉初期，经历了春秋战乱到楚汉战争，社会经济遭到了极大的破坏，</a:t>
            </a:r>
            <a:r>
              <a:rPr lang="zh-CN" altLang="en-US" sz="3600" b="1" u="sng"/>
              <a:t>土地荒芜，人民流亡，人口减少，经济凋敝。</a:t>
            </a:r>
            <a:endParaRPr lang="zh-CN" altLang="en-US" sz="3600" b="1" u="sng"/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03B39"/>
                </a:solidFill>
              </a:rPr>
              <a:t>贾谊的</a:t>
            </a:r>
            <a:r>
              <a:rPr lang="en-US" altLang="zh-CN" sz="3600" b="1">
                <a:solidFill>
                  <a:srgbClr val="003B39"/>
                </a:solidFill>
              </a:rPr>
              <a:t>《</a:t>
            </a:r>
            <a:r>
              <a:rPr lang="zh-CN" altLang="en-US" sz="3600" b="1"/>
              <a:t>过秦论</a:t>
            </a:r>
            <a:r>
              <a:rPr lang="en-US" altLang="zh-CN" sz="3600" b="1">
                <a:solidFill>
                  <a:srgbClr val="003B39"/>
                </a:solidFill>
              </a:rPr>
              <a:t>》</a:t>
            </a:r>
            <a:r>
              <a:rPr lang="zh-CN" altLang="en-US" sz="3600" b="1">
                <a:solidFill>
                  <a:srgbClr val="003B39"/>
                </a:solidFill>
              </a:rPr>
              <a:t>正是</a:t>
            </a:r>
            <a:r>
              <a:rPr lang="zh-CN" altLang="en-US" sz="3600" b="1"/>
              <a:t>针对这种现实</a:t>
            </a:r>
            <a:r>
              <a:rPr lang="zh-CN" altLang="en-US" sz="3600" b="1">
                <a:solidFill>
                  <a:srgbClr val="003B39"/>
                </a:solidFill>
              </a:rPr>
              <a:t>而写。他希望汉统治者能</a:t>
            </a:r>
            <a:r>
              <a:rPr lang="zh-CN" altLang="en-US" sz="3600" b="1"/>
              <a:t>吸取秦灭亡的教训</a:t>
            </a:r>
            <a:r>
              <a:rPr lang="zh-CN" altLang="en-US" sz="3600" b="1">
                <a:solidFill>
                  <a:srgbClr val="003B39"/>
                </a:solidFill>
              </a:rPr>
              <a:t>，推行“</a:t>
            </a:r>
            <a:r>
              <a:rPr lang="zh-CN" altLang="en-US" sz="3600" b="1"/>
              <a:t>仁政</a:t>
            </a:r>
            <a:r>
              <a:rPr lang="zh-CN" altLang="en-US" sz="3600" b="1">
                <a:solidFill>
                  <a:srgbClr val="003B39"/>
                </a:solidFill>
              </a:rPr>
              <a:t>”以求经济发展，社会安定。即所谓“前事不忘后事之师”也。</a:t>
            </a:r>
            <a:endParaRPr lang="zh-CN" altLang="en-US" sz="3600" b="1">
              <a:solidFill>
                <a:srgbClr val="003B39"/>
              </a:solidFill>
            </a:endParaRPr>
          </a:p>
          <a:p>
            <a:pPr eaLnBrk="1" hangingPunct="1">
              <a:buFont typeface="Wingdings" panose="05000000000000000000" pitchFamily="2" charset="2"/>
              <a:buChar char="•"/>
            </a:pPr>
            <a:endParaRPr lang="zh-CN" altLang="en-US" sz="2800" b="1">
              <a:solidFill>
                <a:srgbClr val="003B39"/>
              </a:solidFill>
            </a:endParaRPr>
          </a:p>
          <a:p>
            <a:pPr eaLnBrk="1" hangingPunct="1">
              <a:buFont typeface="Wingdings" panose="05000000000000000000" pitchFamily="2" charset="2"/>
              <a:buChar char="•"/>
            </a:pPr>
            <a:endParaRPr lang="en-US" altLang="zh-CN" sz="28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6" name="Rectangle 2"/>
          <p:cNvSpPr>
            <a:spLocks noGrp="1" noRot="1"/>
          </p:cNvSpPr>
          <p:nvPr>
            <p:ph type="title"/>
          </p:nvPr>
        </p:nvSpPr>
        <p:spPr>
          <a:xfrm>
            <a:off x="4511675" y="0"/>
            <a:ext cx="2541588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chemeClr val="tx1"/>
                </a:solidFill>
              </a:rPr>
              <a:t>解 题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67587" name="Rectangle 3"/>
          <p:cNvSpPr>
            <a:spLocks noGrp="1" noRot="1"/>
          </p:cNvSpPr>
          <p:nvPr>
            <p:ph idx="1"/>
          </p:nvPr>
        </p:nvSpPr>
        <p:spPr>
          <a:xfrm>
            <a:off x="0" y="1196975"/>
            <a:ext cx="12192000" cy="566102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80000"/>
              </a:lnSpc>
            </a:pPr>
            <a:r>
              <a:rPr lang="en-US" altLang="zh-CN" b="1"/>
              <a:t>“</a:t>
            </a:r>
            <a:r>
              <a:rPr lang="zh-CN" altLang="en-US" b="1"/>
              <a:t>过”，名词（过失、过错）</a:t>
            </a:r>
            <a:endParaRPr lang="zh-CN" altLang="en-US" b="1"/>
          </a:p>
          <a:p>
            <a:pPr eaLnBrk="1" hangingPunct="1">
              <a:lnSpc>
                <a:spcPct val="80000"/>
              </a:lnSpc>
            </a:pPr>
            <a:r>
              <a:rPr lang="zh-CN" altLang="en-US" b="1"/>
              <a:t>这里作动词</a:t>
            </a:r>
            <a:endParaRPr lang="zh-CN" altLang="en-US" b="1"/>
          </a:p>
          <a:p>
            <a:pPr eaLnBrk="1" hangingPunct="1">
              <a:lnSpc>
                <a:spcPct val="80000"/>
              </a:lnSpc>
            </a:pPr>
            <a:r>
              <a:rPr lang="zh-CN" altLang="en-US" b="1"/>
              <a:t>（指出（斥）</a:t>
            </a:r>
            <a:r>
              <a:rPr lang="en-US" altLang="zh-CN" b="1"/>
              <a:t>…</a:t>
            </a:r>
            <a:r>
              <a:rPr lang="zh-CN" altLang="en-US" b="1"/>
              <a:t>过失、过错）；“过秦”，即“言秦之过”，指出（斥）秦亡国的过失、过错。</a:t>
            </a:r>
            <a:endParaRPr lang="zh-CN" altLang="en-US" b="1"/>
          </a:p>
          <a:p>
            <a:pPr eaLnBrk="1" hangingPunct="1">
              <a:lnSpc>
                <a:spcPct val="80000"/>
              </a:lnSpc>
            </a:pPr>
            <a:r>
              <a:rPr lang="zh-CN" altLang="en-US" b="1"/>
              <a:t>论，一种议论文体。</a:t>
            </a:r>
            <a:endParaRPr lang="zh-CN" altLang="en-US" b="1"/>
          </a:p>
          <a:p>
            <a:pPr eaLnBrk="1" hangingPunct="1">
              <a:lnSpc>
                <a:spcPct val="80000"/>
              </a:lnSpc>
            </a:pPr>
            <a:r>
              <a:rPr lang="en-US" altLang="zh-CN" b="1"/>
              <a:t>《</a:t>
            </a:r>
            <a:r>
              <a:rPr lang="zh-CN" altLang="en-US" b="1"/>
              <a:t>过秦论</a:t>
            </a:r>
            <a:r>
              <a:rPr lang="en-US" altLang="zh-CN" b="1"/>
              <a:t>》</a:t>
            </a:r>
            <a:r>
              <a:rPr lang="zh-CN" altLang="en-US" b="1"/>
              <a:t>全文分为上、中、下三篇，课文是上篇，中篇和下篇分论秦二世、秦三世的过失。</a:t>
            </a:r>
            <a:endParaRPr lang="zh-CN" altLang="en-US" b="1"/>
          </a:p>
          <a:p>
            <a:pPr eaLnBrk="1" hangingPunct="1">
              <a:lnSpc>
                <a:spcPct val="80000"/>
              </a:lnSpc>
            </a:pPr>
            <a:r>
              <a:rPr lang="en-US" altLang="zh-CN" b="1"/>
              <a:t>《</a:t>
            </a:r>
            <a:r>
              <a:rPr lang="zh-CN" altLang="en-US" b="1"/>
              <a:t>过秦论</a:t>
            </a:r>
            <a:r>
              <a:rPr lang="en-US" altLang="zh-CN" b="1"/>
              <a:t>》</a:t>
            </a:r>
            <a:r>
              <a:rPr lang="zh-CN" altLang="en-US" b="1"/>
              <a:t>是史论，名为“过秦”，实是“</a:t>
            </a:r>
            <a:r>
              <a:rPr lang="zh-CN" altLang="en-US" b="1" u="sng"/>
              <a:t>戒汉</a:t>
            </a:r>
            <a:r>
              <a:rPr lang="zh-CN" altLang="en-US" b="1"/>
              <a:t>”。其目的是通过总结秦亡的历史教训，意在</a:t>
            </a:r>
            <a:r>
              <a:rPr lang="zh-CN" altLang="en-US" sz="4800" b="1" u="sng">
                <a:solidFill>
                  <a:srgbClr val="002060"/>
                </a:solidFill>
              </a:rPr>
              <a:t>借古讽今</a:t>
            </a:r>
            <a:r>
              <a:rPr lang="zh-CN" altLang="en-US" b="1"/>
              <a:t>，希望汉文帝能以秦为鉴、施行仁义、避免重蹈秦亡的覆辙。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2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87">
                                            <p:txEl>
                                              <p:charRg st="2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87">
                                            <p:txEl>
                                              <p:charRg st="2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87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87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6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87">
                                            <p:txEl>
                                              <p:charRg st="6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87">
                                            <p:txEl>
                                              <p:charRg st="6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102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87">
                                            <p:txEl>
                                              <p:charRg st="102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87">
                                            <p:txEl>
                                              <p:charRg st="102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2"/>
          <p:cNvSpPr txBox="1"/>
          <p:nvPr/>
        </p:nvSpPr>
        <p:spPr>
          <a:xfrm>
            <a:off x="2286000" y="1752600"/>
            <a:ext cx="7620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zh-CN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133600" y="1752600"/>
            <a:ext cx="5105400" cy="922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5400" b="1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      </a:t>
            </a:r>
            <a:endParaRPr kumimoji="1" lang="en-US" altLang="zh-CN" sz="5400" b="1" kern="1200" cap="none" spc="0" normalizeH="0" baseline="0" noProof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3556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828800" y="0"/>
            <a:ext cx="8839200" cy="922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5400" b="1" kern="1200" cap="none" spc="0" normalizeH="0" baseline="0" noProof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2.</a:t>
            </a:r>
            <a:r>
              <a:rPr kumimoji="1" lang="zh-CN" altLang="en-US" sz="5400" b="1" kern="1200" cap="none" spc="0" normalizeH="0" baseline="0" noProof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听朗读理清全文思路：</a:t>
            </a:r>
            <a:endParaRPr kumimoji="1" lang="zh-CN" altLang="en-US" sz="5400" b="1" kern="1200" cap="none" spc="0" normalizeH="0" baseline="0" noProof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0726" name="Text Box 6"/>
          <p:cNvSpPr txBox="1"/>
          <p:nvPr/>
        </p:nvSpPr>
        <p:spPr>
          <a:xfrm>
            <a:off x="1905000" y="1447800"/>
            <a:ext cx="5334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①</a:t>
            </a:r>
            <a:r>
              <a:rPr lang="zh-CN" altLang="en-US" sz="4400" b="1">
                <a:latin typeface="Times New Roman" panose="02020603050405020304" pitchFamily="18" charset="0"/>
                <a:ea typeface="幼圆" panose="02010509060101010101" pitchFamily="49" charset="-122"/>
              </a:rPr>
              <a:t>秦创业</a:t>
            </a: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(</a:t>
            </a:r>
            <a:r>
              <a:rPr lang="zh-CN" altLang="en-US" sz="4400" b="1">
                <a:latin typeface="Times New Roman" panose="02020603050405020304" pitchFamily="18" charset="0"/>
                <a:ea typeface="幼圆" panose="02010509060101010101" pitchFamily="49" charset="-122"/>
              </a:rPr>
              <a:t>雄心勃勃</a:t>
            </a: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)</a:t>
            </a:r>
            <a:endParaRPr lang="en-US" altLang="zh-CN" sz="4400" b="1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1828800" y="2286000"/>
            <a:ext cx="5029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②</a:t>
            </a:r>
            <a:r>
              <a:rPr lang="zh-CN" altLang="en-US" sz="4400" b="1">
                <a:latin typeface="Times New Roman" panose="02020603050405020304" pitchFamily="18" charset="0"/>
                <a:ea typeface="幼圆" panose="02010509060101010101" pitchFamily="49" charset="-122"/>
              </a:rPr>
              <a:t>秦日盛</a:t>
            </a: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(</a:t>
            </a:r>
            <a:r>
              <a:rPr lang="zh-CN" altLang="en-US" sz="4400" b="1">
                <a:latin typeface="Times New Roman" panose="02020603050405020304" pitchFamily="18" charset="0"/>
                <a:ea typeface="幼圆" panose="02010509060101010101" pitchFamily="49" charset="-122"/>
              </a:rPr>
              <a:t>所向披靡</a:t>
            </a: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)</a:t>
            </a:r>
            <a:endParaRPr lang="en-US" altLang="zh-CN" sz="4400" b="1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0728" name="Text Box 8"/>
          <p:cNvSpPr txBox="1"/>
          <p:nvPr/>
        </p:nvSpPr>
        <p:spPr>
          <a:xfrm>
            <a:off x="1905000" y="3124200"/>
            <a:ext cx="5029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③</a:t>
            </a:r>
            <a:r>
              <a:rPr lang="zh-CN" altLang="en-US" sz="4400" b="1">
                <a:latin typeface="Times New Roman" panose="02020603050405020304" pitchFamily="18" charset="0"/>
                <a:ea typeface="幼圆" panose="02010509060101010101" pitchFamily="49" charset="-122"/>
              </a:rPr>
              <a:t>秦统一</a:t>
            </a: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(</a:t>
            </a:r>
            <a:r>
              <a:rPr lang="zh-CN" altLang="en-US" sz="4400" b="1">
                <a:latin typeface="Times New Roman" panose="02020603050405020304" pitchFamily="18" charset="0"/>
                <a:ea typeface="幼圆" panose="02010509060101010101" pitchFamily="49" charset="-122"/>
              </a:rPr>
              <a:t>势如破竹</a:t>
            </a: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)</a:t>
            </a:r>
            <a:endParaRPr lang="en-US" altLang="zh-CN" sz="4400" b="1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0729" name="Text Box 9"/>
          <p:cNvSpPr txBox="1"/>
          <p:nvPr/>
        </p:nvSpPr>
        <p:spPr>
          <a:xfrm>
            <a:off x="1981200" y="3886200"/>
            <a:ext cx="5257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④</a:t>
            </a:r>
            <a:r>
              <a:rPr lang="zh-CN" altLang="en-US" sz="4400" b="1">
                <a:latin typeface="Times New Roman" panose="02020603050405020304" pitchFamily="18" charset="0"/>
                <a:ea typeface="幼圆" panose="02010509060101010101" pitchFamily="49" charset="-122"/>
              </a:rPr>
              <a:t>秦灭亡</a:t>
            </a: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(</a:t>
            </a:r>
            <a:r>
              <a:rPr lang="zh-CN" altLang="en-US" sz="4400" b="1">
                <a:latin typeface="Times New Roman" panose="02020603050405020304" pitchFamily="18" charset="0"/>
                <a:ea typeface="幼圆" panose="02010509060101010101" pitchFamily="49" charset="-122"/>
              </a:rPr>
              <a:t>一败涂地</a:t>
            </a:r>
            <a:r>
              <a:rPr lang="en-US" altLang="zh-CN" sz="4400" b="1">
                <a:latin typeface="Times New Roman" panose="02020603050405020304" pitchFamily="18" charset="0"/>
                <a:ea typeface="幼圆" panose="02010509060101010101" pitchFamily="49" charset="-122"/>
              </a:rPr>
              <a:t>)</a:t>
            </a:r>
            <a:endParaRPr lang="en-US" altLang="zh-CN" sz="4400" b="1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0730" name="AutoShape 10"/>
          <p:cNvSpPr/>
          <p:nvPr/>
        </p:nvSpPr>
        <p:spPr>
          <a:xfrm>
            <a:off x="7086600" y="1676400"/>
            <a:ext cx="76200" cy="2895600"/>
          </a:xfrm>
          <a:prstGeom prst="rightBracket">
            <a:avLst>
              <a:gd name="adj" fmla="val 316666"/>
            </a:avLst>
          </a:prstGeom>
          <a:solidFill>
            <a:srgbClr val="FF9900"/>
          </a:solidFill>
          <a:ln w="9525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0731" name="AutoShape 11"/>
          <p:cNvSpPr/>
          <p:nvPr/>
        </p:nvSpPr>
        <p:spPr>
          <a:xfrm>
            <a:off x="7162800" y="3124200"/>
            <a:ext cx="381000" cy="228600"/>
          </a:xfrm>
          <a:prstGeom prst="rightArrow">
            <a:avLst>
              <a:gd name="adj1" fmla="val 50000"/>
              <a:gd name="adj2" fmla="val 41550"/>
            </a:avLst>
          </a:prstGeom>
          <a:solidFill>
            <a:srgbClr val="CC0000"/>
          </a:solidFill>
          <a:ln w="9525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0732" name="Text Box 12"/>
          <p:cNvSpPr txBox="1"/>
          <p:nvPr/>
        </p:nvSpPr>
        <p:spPr>
          <a:xfrm>
            <a:off x="7915275" y="2454275"/>
            <a:ext cx="3124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800" b="1">
                <a:latin typeface="幼圆" panose="02010509060101010101" pitchFamily="49" charset="-122"/>
                <a:ea typeface="幼圆" panose="02010509060101010101" pitchFamily="49" charset="-122"/>
              </a:rPr>
              <a:t>⑤</a:t>
            </a:r>
            <a:r>
              <a:rPr lang="zh-CN" altLang="en-US" sz="4800" b="1">
                <a:latin typeface="幼圆" panose="02010509060101010101" pitchFamily="49" charset="-122"/>
                <a:ea typeface="幼圆" panose="02010509060101010101" pitchFamily="49" charset="-122"/>
              </a:rPr>
              <a:t>秦教训</a:t>
            </a:r>
            <a:r>
              <a:rPr lang="en-US" altLang="zh-CN" sz="4800" b="1">
                <a:latin typeface="幼圆" panose="02010509060101010101" pitchFamily="49" charset="-122"/>
                <a:ea typeface="幼圆" panose="02010509060101010101" pitchFamily="49" charset="-122"/>
              </a:rPr>
              <a:t>(</a:t>
            </a:r>
            <a:r>
              <a:rPr lang="zh-CN" altLang="en-US" sz="4800" b="1">
                <a:latin typeface="幼圆" panose="02010509060101010101" pitchFamily="49" charset="-122"/>
                <a:ea typeface="幼圆" panose="02010509060101010101" pitchFamily="49" charset="-122"/>
              </a:rPr>
              <a:t>不施仁政</a:t>
            </a:r>
            <a:r>
              <a:rPr lang="en-US" altLang="zh-CN" sz="4800" b="1">
                <a:latin typeface="幼圆" panose="02010509060101010101" pitchFamily="49" charset="-122"/>
                <a:ea typeface="幼圆" panose="02010509060101010101" pitchFamily="49" charset="-122"/>
              </a:rPr>
              <a:t>)</a:t>
            </a:r>
            <a:endParaRPr lang="en-US" altLang="zh-CN" sz="48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733" name="Text Box 13"/>
          <p:cNvSpPr txBox="1"/>
          <p:nvPr/>
        </p:nvSpPr>
        <p:spPr>
          <a:xfrm>
            <a:off x="3352800" y="762000"/>
            <a:ext cx="2667000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5400" b="1">
                <a:latin typeface="Times New Roman" panose="02020603050405020304" pitchFamily="18" charset="0"/>
                <a:ea typeface="隶书" panose="02010509060101010101" pitchFamily="49" charset="-122"/>
              </a:rPr>
              <a:t>（叙事）</a:t>
            </a:r>
            <a:endParaRPr lang="zh-CN" altLang="en-US" sz="5400">
              <a:latin typeface="Times New Roman" panose="02020603050405020304" pitchFamily="18" charset="0"/>
            </a:endParaRPr>
          </a:p>
        </p:txBody>
      </p:sp>
      <p:sp>
        <p:nvSpPr>
          <p:cNvPr id="30734" name="Text Box 14"/>
          <p:cNvSpPr txBox="1"/>
          <p:nvPr/>
        </p:nvSpPr>
        <p:spPr>
          <a:xfrm>
            <a:off x="7772400" y="762000"/>
            <a:ext cx="2667000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（议论</a:t>
            </a:r>
            <a:r>
              <a:rPr lang="zh-CN" altLang="en-US" sz="5400" b="1">
                <a:latin typeface="Times New Roman" panose="02020603050405020304" pitchFamily="18" charset="0"/>
                <a:ea typeface="隶书" panose="02010509060101010101" pitchFamily="49" charset="-122"/>
              </a:rPr>
              <a:t>）</a:t>
            </a:r>
            <a:endParaRPr lang="zh-CN" altLang="en-US" sz="54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3567" name="WordArt 15"/>
          <p:cNvSpPr>
            <a:spLocks noTextEdit="1"/>
          </p:cNvSpPr>
          <p:nvPr/>
        </p:nvSpPr>
        <p:spPr>
          <a:xfrm>
            <a:off x="2428875" y="4876800"/>
            <a:ext cx="2362200" cy="1981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3463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论据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68" name="WordArt 16"/>
          <p:cNvSpPr>
            <a:spLocks noTextEdit="1"/>
          </p:cNvSpPr>
          <p:nvPr/>
        </p:nvSpPr>
        <p:spPr>
          <a:xfrm>
            <a:off x="7772400" y="4343400"/>
            <a:ext cx="1143000" cy="990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论点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69" name="WordArt 17" descr="窄竖线"/>
          <p:cNvSpPr>
            <a:spLocks noTextEdit="1"/>
          </p:cNvSpPr>
          <p:nvPr/>
        </p:nvSpPr>
        <p:spPr>
          <a:xfrm rot="-488558">
            <a:off x="6105525" y="4724400"/>
            <a:ext cx="5486400" cy="16033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56338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仁义不施而攻守之势异也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3075" y="979488"/>
            <a:ext cx="798513" cy="50593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/>
              <a:t>欲抑先扬，先扬后抑</a:t>
            </a:r>
            <a:endParaRPr lang="zh-CN" altLang="en-US" sz="4000" b="1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5" grpId="0"/>
      <p:bldP spid="30726" grpId="0"/>
      <p:bldP spid="30727" grpId="0"/>
      <p:bldP spid="30728" grpId="0"/>
      <p:bldP spid="30729" grpId="0"/>
      <p:bldP spid="30730" grpId="0"/>
      <p:bldP spid="30731" grpId="0"/>
      <p:bldP spid="30732" grpId="0"/>
      <p:bldP spid="30733" grpId="0"/>
      <p:bldP spid="3073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框 3"/>
          <p:cNvSpPr txBox="1"/>
          <p:nvPr/>
        </p:nvSpPr>
        <p:spPr>
          <a:xfrm>
            <a:off x="0" y="0"/>
            <a:ext cx="12192000" cy="6246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rgbClr val="002060"/>
                </a:solidFill>
              </a:rPr>
              <a:t>秦孝公</a:t>
            </a:r>
            <a:r>
              <a:rPr lang="zh-CN" altLang="en-US" sz="4000" b="1"/>
              <a:t>据</a:t>
            </a:r>
            <a:r>
              <a:rPr lang="zh-CN" altLang="en-US" sz="4000" b="1">
                <a:solidFill>
                  <a:srgbClr val="002060"/>
                </a:solidFill>
              </a:rPr>
              <a:t>崤函之</a:t>
            </a:r>
            <a:r>
              <a:rPr lang="zh-CN" altLang="en-US" sz="4000" b="1"/>
              <a:t>固</a:t>
            </a:r>
            <a:r>
              <a:rPr lang="zh-CN" altLang="en-US" sz="4000" b="1">
                <a:solidFill>
                  <a:srgbClr val="002060"/>
                </a:solidFill>
              </a:rPr>
              <a:t>，</a:t>
            </a:r>
            <a:r>
              <a:rPr lang="zh-CN" altLang="en-US" sz="4000" b="1"/>
              <a:t>拥</a:t>
            </a:r>
            <a:r>
              <a:rPr lang="zh-CN" altLang="en-US" sz="4000" b="1">
                <a:solidFill>
                  <a:srgbClr val="002060"/>
                </a:solidFill>
              </a:rPr>
              <a:t>雍州之地，君臣</a:t>
            </a:r>
            <a:r>
              <a:rPr lang="zh-CN" altLang="en-US" sz="4000" b="1"/>
              <a:t>固</a:t>
            </a:r>
            <a:r>
              <a:rPr lang="zh-CN" altLang="en-US" sz="4000" b="1">
                <a:solidFill>
                  <a:srgbClr val="002060"/>
                </a:solidFill>
              </a:rPr>
              <a:t>守</a:t>
            </a:r>
            <a:r>
              <a:rPr lang="zh-CN" altLang="en-US" sz="4000" b="1"/>
              <a:t>以窥</a:t>
            </a:r>
            <a:r>
              <a:rPr lang="zh-CN" altLang="en-US" sz="4000" b="1">
                <a:solidFill>
                  <a:srgbClr val="002060"/>
                </a:solidFill>
              </a:rPr>
              <a:t>周室，有</a:t>
            </a:r>
            <a:r>
              <a:rPr lang="zh-CN" altLang="en-US" sz="4000" b="1"/>
              <a:t>席</a:t>
            </a:r>
            <a:r>
              <a:rPr lang="zh-CN" altLang="en-US" sz="4000" b="1">
                <a:solidFill>
                  <a:srgbClr val="002060"/>
                </a:solidFill>
              </a:rPr>
              <a:t>卷天下，</a:t>
            </a:r>
            <a:r>
              <a:rPr lang="zh-CN" altLang="en-US" sz="4000" b="1"/>
              <a:t>包</a:t>
            </a:r>
            <a:r>
              <a:rPr lang="zh-CN" altLang="en-US" sz="4000" b="1">
                <a:solidFill>
                  <a:srgbClr val="002060"/>
                </a:solidFill>
              </a:rPr>
              <a:t>举宇内，</a:t>
            </a:r>
            <a:r>
              <a:rPr lang="zh-CN" altLang="en-US" sz="4000" b="1"/>
              <a:t>囊</a:t>
            </a:r>
            <a:r>
              <a:rPr lang="zh-CN" altLang="en-US" sz="4000" b="1">
                <a:solidFill>
                  <a:srgbClr val="002060"/>
                </a:solidFill>
              </a:rPr>
              <a:t>括四海之意，并吞八荒之心。当</a:t>
            </a:r>
            <a:r>
              <a:rPr lang="zh-CN" altLang="en-US" sz="4000" b="1"/>
              <a:t>是时</a:t>
            </a:r>
            <a:r>
              <a:rPr lang="zh-CN" altLang="en-US" sz="4000" b="1">
                <a:solidFill>
                  <a:srgbClr val="002060"/>
                </a:solidFill>
              </a:rPr>
              <a:t>也，商君</a:t>
            </a:r>
            <a:r>
              <a:rPr lang="zh-CN" altLang="en-US" sz="4000" b="1"/>
              <a:t>佐</a:t>
            </a:r>
            <a:r>
              <a:rPr lang="zh-CN" altLang="en-US" sz="4000" b="1">
                <a:solidFill>
                  <a:srgbClr val="002060"/>
                </a:solidFill>
              </a:rPr>
              <a:t>之，</a:t>
            </a:r>
            <a:r>
              <a:rPr lang="zh-CN" altLang="en-US" sz="4000" b="1"/>
              <a:t>内</a:t>
            </a:r>
            <a:r>
              <a:rPr lang="zh-CN" altLang="en-US" sz="4000" b="1">
                <a:solidFill>
                  <a:srgbClr val="002060"/>
                </a:solidFill>
              </a:rPr>
              <a:t>立法度，</a:t>
            </a:r>
            <a:r>
              <a:rPr lang="zh-CN" altLang="en-US" sz="4000" b="1"/>
              <a:t>务</a:t>
            </a:r>
            <a:r>
              <a:rPr lang="zh-CN" altLang="en-US" sz="4000" b="1">
                <a:solidFill>
                  <a:srgbClr val="002060"/>
                </a:solidFill>
              </a:rPr>
              <a:t>耕织，修守战之</a:t>
            </a:r>
            <a:r>
              <a:rPr lang="zh-CN" altLang="en-US" sz="4000" b="1"/>
              <a:t>具</a:t>
            </a:r>
            <a:r>
              <a:rPr lang="zh-CN" altLang="en-US" sz="4000" b="1">
                <a:solidFill>
                  <a:srgbClr val="002060"/>
                </a:solidFill>
              </a:rPr>
              <a:t>；</a:t>
            </a:r>
            <a:r>
              <a:rPr lang="zh-CN" altLang="en-US" sz="4000" b="1"/>
              <a:t>外连衡</a:t>
            </a:r>
            <a:r>
              <a:rPr lang="zh-CN" altLang="en-US" sz="4000" b="1">
                <a:solidFill>
                  <a:srgbClr val="002060"/>
                </a:solidFill>
              </a:rPr>
              <a:t>而</a:t>
            </a:r>
            <a:r>
              <a:rPr lang="zh-CN" altLang="en-US" sz="4000" b="1"/>
              <a:t>斗</a:t>
            </a:r>
            <a:r>
              <a:rPr lang="zh-CN" altLang="en-US" sz="4000" b="1">
                <a:solidFill>
                  <a:srgbClr val="002060"/>
                </a:solidFill>
              </a:rPr>
              <a:t>诸侯。</a:t>
            </a:r>
            <a:r>
              <a:rPr lang="zh-CN" altLang="en-US" sz="4000" b="1"/>
              <a:t>于是</a:t>
            </a:r>
            <a:r>
              <a:rPr lang="zh-CN" altLang="en-US" sz="4000" b="1">
                <a:solidFill>
                  <a:srgbClr val="002060"/>
                </a:solidFill>
              </a:rPr>
              <a:t>秦人拱手</a:t>
            </a:r>
            <a:r>
              <a:rPr lang="zh-CN" altLang="en-US" sz="4000" b="1"/>
              <a:t>而</a:t>
            </a:r>
            <a:r>
              <a:rPr lang="zh-CN" altLang="en-US" sz="4000" b="1">
                <a:solidFill>
                  <a:srgbClr val="002060"/>
                </a:solidFill>
              </a:rPr>
              <a:t>取</a:t>
            </a:r>
            <a:r>
              <a:rPr lang="zh-CN" altLang="en-US" sz="4000" b="1"/>
              <a:t>西河</a:t>
            </a:r>
            <a:r>
              <a:rPr lang="zh-CN" altLang="en-US" sz="4000" b="1">
                <a:solidFill>
                  <a:srgbClr val="002060"/>
                </a:solidFill>
              </a:rPr>
              <a:t>之外。</a:t>
            </a:r>
            <a:endParaRPr lang="zh-CN" altLang="en-US" sz="4000" b="1">
              <a:solidFill>
                <a:srgbClr val="002060"/>
              </a:solidFill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rgbClr val="002060"/>
                </a:solidFill>
              </a:rPr>
              <a:t>占据、据有；险固地势；拥有；牢固地；来、目的连词；伺机夺取、暗中图谋；像席子一样；像打包一样；像装口袋一样；这时；辅佐；在国内；订立；法令制度；从事、致力于；武器；在国外；使</a:t>
            </a:r>
            <a:r>
              <a:rPr lang="en-US" altLang="zh-CN" sz="4000" b="1">
                <a:solidFill>
                  <a:srgbClr val="002060"/>
                </a:solidFill>
              </a:rPr>
              <a:t>--</a:t>
            </a:r>
            <a:r>
              <a:rPr lang="zh-CN" altLang="en-US" sz="4000" b="1">
                <a:solidFill>
                  <a:srgbClr val="002060"/>
                </a:solidFill>
              </a:rPr>
              <a:t>争斗；在这种情况下；黄河以西。</a:t>
            </a:r>
            <a:endParaRPr lang="zh-CN" altLang="en-US" sz="40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305</Paragraphs>
  <Slides>32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5">
      <vt:lpstr>Arial</vt:lpstr>
      <vt:lpstr>宋体</vt:lpstr>
      <vt:lpstr>Wingdings</vt:lpstr>
      <vt:lpstr>华文行楷</vt:lpstr>
      <vt:lpstr>Times New Roman</vt:lpstr>
      <vt:lpstr>隶书</vt:lpstr>
      <vt:lpstr>幼圆</vt:lpstr>
      <vt:lpstr>黑体</vt:lpstr>
      <vt:lpstr>华文彩云</vt:lpstr>
      <vt:lpstr>华文细黑</vt:lpstr>
      <vt:lpstr>华文中宋</vt:lpstr>
      <vt:lpstr>华文新魏</vt:lpstr>
      <vt:lpstr>古瓶荷花</vt:lpstr>
      <vt:lpstr>PowerPoint Presentation</vt:lpstr>
      <vt:lpstr>回顾&lt;&lt;阿房宫赋&gt;&gt;中六国与秦亡的原因</vt:lpstr>
      <vt:lpstr>PowerPoint Presentation</vt:lpstr>
      <vt:lpstr>PowerPoint Presentation</vt:lpstr>
      <vt:lpstr>PowerPoint Presentation</vt:lpstr>
      <vt:lpstr>写作背景</vt:lpstr>
      <vt:lpstr>解 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区区</vt:lpstr>
      <vt:lpstr>PowerPoint Presentation</vt:lpstr>
      <vt:lpstr>PowerPoint Presentation</vt:lpstr>
      <vt:lpstr>PowerPoint Presentation</vt:lpstr>
      <vt:lpstr>艺术特点</vt:lpstr>
      <vt:lpstr>艺术特点</vt:lpstr>
      <vt:lpstr>PowerPoint Presentation</vt:lpstr>
      <vt:lpstr>通假字</vt:lpstr>
      <vt:lpstr>PowerPoint Presentation</vt:lpstr>
      <vt:lpstr>PowerPoint Presentation</vt:lpstr>
      <vt:lpstr>PowerPoint Presentation</vt:lpstr>
      <vt:lpstr>PowerPoint Presentation</vt:lpstr>
      <vt:lpstr>名词活用</vt:lpstr>
      <vt:lpstr>名词用作状语</vt:lpstr>
      <vt:lpstr>动词活用</vt:lpstr>
      <vt:lpstr>形容词活用 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2021-04-11T09:35:21.462</cp:lastPrinted>
  <dcterms:created xsi:type="dcterms:W3CDTF">2021-04-11T09:35:21Z</dcterms:created>
  <dcterms:modified xsi:type="dcterms:W3CDTF">2021-04-11T01:35:21Z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