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handoutMasterIdLst>
    <p:handoutMasterId r:id="rId4"/>
  </p:handoutMasterIdLst>
  <p:sldIdLst>
    <p:sldId id="256" r:id="rId5"/>
    <p:sldId id="257" r:id="rId6"/>
    <p:sldId id="259" r:id="rId7"/>
    <p:sldId id="279" r:id="rId8"/>
    <p:sldId id="266" r:id="rId9"/>
    <p:sldId id="277" r:id="rId10"/>
    <p:sldId id="278" r:id="rId11"/>
    <p:sldId id="280" r:id="rId12"/>
    <p:sldId id="281" r:id="rId13"/>
    <p:sldId id="282" r:id="rId14"/>
    <p:sldId id="283" r:id="rId15"/>
    <p:sldId id="284" r:id="rId16"/>
    <p:sldId id="285" r:id="rId17"/>
    <p:sldId id="286" r:id="rId18"/>
    <p:sldId id="261" r:id="rId19"/>
    <p:sldId id="265" r:id="rId20"/>
    <p:sldId id="288" r:id="rId21"/>
    <p:sldId id="262" r:id="rId22"/>
    <p:sldId id="274" r:id="rId23"/>
    <p:sldId id="289" r:id="rId24"/>
    <p:sldId id="290" r:id="rId25"/>
    <p:sldId id="292" r:id="rId26"/>
    <p:sldId id="294" r:id="rId27"/>
    <p:sldId id="291" r:id="rId28"/>
    <p:sldId id="295" r:id="rId29"/>
    <p:sldId id="296" r:id="rId30"/>
    <p:sldId id="264" r:id="rId31"/>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p="http://schemas.openxmlformats.org/presentationml/2006/main">
  <p:cmAuthor id="1" name="Administrator" initials="A"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78" y="234"/>
      </p:cViewPr>
      <p:guideLst/>
    </p:cSldViewPr>
  </p:slideViewPr>
  <p:notesTextViewPr>
    <p:cViewPr>
      <p:scale>
        <a:sx n="3" d="2"/>
        <a:sy n="3" d="2"/>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tags" Target="tags/tag90.xml" /><Relationship Id="rId33" Type="http://schemas.openxmlformats.org/officeDocument/2006/relationships/presProps" Target="presProps.xml" /><Relationship Id="rId34" Type="http://schemas.openxmlformats.org/officeDocument/2006/relationships/viewProps" Target="viewProps.xml" /><Relationship Id="rId35" Type="http://schemas.openxmlformats.org/officeDocument/2006/relationships/theme" Target="theme/theme1.xml" /><Relationship Id="rId36" Type="http://schemas.openxmlformats.org/officeDocument/2006/relationships/tableStyles" Target="tableStyles.xml" /><Relationship Id="rId4" Type="http://schemas.openxmlformats.org/officeDocument/2006/relationships/handoutMaster" Target="handoutMasters/handout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a:rPr>
              <a:t>2021/9/2</a:t>
            </a:fld>
            <a:endParaRPr lang="zh-CN" altLang="en-US" smtClean="0">
              <a:latin typeface="微软雅黑" panose="020b0503020204020204" charset="-122"/>
              <a:ea typeface="微软雅黑"/>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a:rPr>
              <a:t>‹#›</a:t>
            </a:fld>
            <a:endParaRPr lang="zh-CN" altLang="en-US" smtClean="0">
              <a:latin typeface="微软雅黑" panose="020b0503020204020204" charset="-122"/>
              <a:ea typeface="微软雅黑"/>
            </a:endParaRPr>
          </a:p>
        </p:txBody>
      </p:sp>
    </p:spTree>
    <p:extLst>
      <p:ext uri="{BB962C8B-B14F-4D97-AF65-F5344CB8AC3E}">
        <p14:creationId xmlns:p14="http://schemas.microsoft.com/office/powerpoint/2010/main" val="1803660268"/>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a:defRPr>
            </a:lvl1pPr>
          </a:lstStyle>
          <a:p>
            <a:fld id="{1AC49D05-6128-4D0D-A32A-06A5E73B386C}" type="datetimeFigureOut">
              <a:rPr lang="zh-CN" altLang="en-US" smtClean="0"/>
              <a:t>2021/9/2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a:defRPr>
            </a:lvl1pPr>
          </a:lstStyle>
          <a:p>
            <a:fld id="{5849F42C-2DAE-424C-A4B8-3140182C3E9F}" type="slidenum">
              <a:rPr lang="zh-CN" altLang="en-US" smtClean="0"/>
              <a:t>‹#›</a:t>
            </a:fld>
            <a:endParaRPr lang="zh-CN" altLang="en-US"/>
          </a:p>
        </p:txBody>
      </p:sp>
    </p:spTree>
    <p:extLst>
      <p:ext uri="{BB962C8B-B14F-4D97-AF65-F5344CB8AC3E}">
        <p14:creationId xmlns:p14="http://schemas.microsoft.com/office/powerpoint/2010/main" val="2880934047"/>
      </p:ext>
    </p:extLst>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a:cs typeface="+mn-cs"/>
      </a:defRPr>
    </a:lvl1pPr>
    <a:lvl2pPr marL="457200" algn="l" defTabSz="914400" rtl="0" eaLnBrk="1" latinLnBrk="0" hangingPunct="1">
      <a:defRPr sz="1200" kern="1200">
        <a:solidFill>
          <a:schemeClr val="tx1"/>
        </a:solidFill>
        <a:latin typeface="微软雅黑" panose="020b0503020204020204" charset="-122"/>
        <a:ea typeface="微软雅黑"/>
        <a:cs typeface="+mn-cs"/>
      </a:defRPr>
    </a:lvl2pPr>
    <a:lvl3pPr marL="914400" algn="l" defTabSz="914400" rtl="0" eaLnBrk="1" latinLnBrk="0" hangingPunct="1">
      <a:defRPr sz="1200" kern="1200">
        <a:solidFill>
          <a:schemeClr val="tx1"/>
        </a:solidFill>
        <a:latin typeface="微软雅黑" panose="020b0503020204020204" charset="-122"/>
        <a:ea typeface="微软雅黑"/>
        <a:cs typeface="+mn-cs"/>
      </a:defRPr>
    </a:lvl3pPr>
    <a:lvl4pPr marL="1371600" algn="l" defTabSz="914400" rtl="0" eaLnBrk="1" latinLnBrk="0" hangingPunct="1">
      <a:defRPr sz="1200" kern="1200">
        <a:solidFill>
          <a:schemeClr val="tx1"/>
        </a:solidFill>
        <a:latin typeface="微软雅黑" panose="020b0503020204020204" charset="-122"/>
        <a:ea typeface="微软雅黑"/>
        <a:cs typeface="+mn-cs"/>
      </a:defRPr>
    </a:lvl4pPr>
    <a:lvl5pPr marL="1828800" algn="l" defTabSz="914400" rtl="0" eaLnBrk="1" latinLnBrk="0" hangingPunct="1">
      <a:defRPr sz="1200" kern="1200">
        <a:solidFill>
          <a:schemeClr val="tx1"/>
        </a:solidFill>
        <a:latin typeface="微软雅黑" panose="020b0503020204020204" charset="-122"/>
        <a:ea typeface="微软雅黑"/>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a:t>
            </a:fld>
            <a:endParaRPr lang="zh-CN" altLang="en-US"/>
          </a:p>
        </p:txBody>
      </p:sp>
    </p:spTree>
    <p:extLst>
      <p:ext uri="{BB962C8B-B14F-4D97-AF65-F5344CB8AC3E}">
        <p14:creationId xmlns:p14="http://schemas.microsoft.com/office/powerpoint/2010/main" val="1614172758"/>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21</a:t>
            </a:fld>
            <a:endParaRPr lang="zh-CN" altLang="en-US"/>
          </a:p>
        </p:txBody>
      </p:sp>
    </p:spTree>
    <p:extLst>
      <p:ext uri="{BB962C8B-B14F-4D97-AF65-F5344CB8AC3E}">
        <p14:creationId xmlns:p14="http://schemas.microsoft.com/office/powerpoint/2010/main" val="2014184477"/>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22</a:t>
            </a:fld>
            <a:endParaRPr lang="zh-CN" altLang="en-US"/>
          </a:p>
        </p:txBody>
      </p:sp>
    </p:spTree>
    <p:extLst>
      <p:ext uri="{BB962C8B-B14F-4D97-AF65-F5344CB8AC3E}">
        <p14:creationId xmlns:p14="http://schemas.microsoft.com/office/powerpoint/2010/main" val="2615786419"/>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23</a:t>
            </a:fld>
            <a:endParaRPr lang="zh-CN" altLang="en-US"/>
          </a:p>
        </p:txBody>
      </p:sp>
    </p:spTree>
    <p:extLst>
      <p:ext uri="{BB962C8B-B14F-4D97-AF65-F5344CB8AC3E}">
        <p14:creationId xmlns:p14="http://schemas.microsoft.com/office/powerpoint/2010/main" val="1693706668"/>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24</a:t>
            </a:fld>
            <a:endParaRPr lang="zh-CN" altLang="en-US"/>
          </a:p>
        </p:txBody>
      </p:sp>
    </p:spTree>
    <p:extLst>
      <p:ext uri="{BB962C8B-B14F-4D97-AF65-F5344CB8AC3E}">
        <p14:creationId xmlns:p14="http://schemas.microsoft.com/office/powerpoint/2010/main" val="3230573390"/>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25</a:t>
            </a:fld>
            <a:endParaRPr lang="zh-CN" altLang="en-US"/>
          </a:p>
        </p:txBody>
      </p:sp>
    </p:spTree>
    <p:extLst>
      <p:ext uri="{BB962C8B-B14F-4D97-AF65-F5344CB8AC3E}">
        <p14:creationId xmlns:p14="http://schemas.microsoft.com/office/powerpoint/2010/main" val="211381772"/>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26</a:t>
            </a:fld>
            <a:endParaRPr lang="zh-CN" altLang="en-US"/>
          </a:p>
        </p:txBody>
      </p:sp>
    </p:spTree>
    <p:extLst>
      <p:ext uri="{BB962C8B-B14F-4D97-AF65-F5344CB8AC3E}">
        <p14:creationId xmlns:p14="http://schemas.microsoft.com/office/powerpoint/2010/main" val="709950049"/>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27</a:t>
            </a:fld>
            <a:endParaRPr lang="zh-CN" altLang="en-US"/>
          </a:p>
        </p:txBody>
      </p:sp>
    </p:spTree>
    <p:extLst>
      <p:ext uri="{BB962C8B-B14F-4D97-AF65-F5344CB8AC3E}">
        <p14:creationId xmlns:p14="http://schemas.microsoft.com/office/powerpoint/2010/main" val="3865192265"/>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2</a:t>
            </a:fld>
            <a:endParaRPr lang="zh-CN" altLang="en-US"/>
          </a:p>
        </p:txBody>
      </p:sp>
    </p:spTree>
    <p:extLst>
      <p:ext uri="{BB962C8B-B14F-4D97-AF65-F5344CB8AC3E}">
        <p14:creationId xmlns:p14="http://schemas.microsoft.com/office/powerpoint/2010/main" val="421780420"/>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3</a:t>
            </a:fld>
            <a:endParaRPr lang="zh-CN" altLang="en-US"/>
          </a:p>
        </p:txBody>
      </p:sp>
    </p:spTree>
    <p:extLst>
      <p:ext uri="{BB962C8B-B14F-4D97-AF65-F5344CB8AC3E}">
        <p14:creationId xmlns:p14="http://schemas.microsoft.com/office/powerpoint/2010/main" val="2541392801"/>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5</a:t>
            </a:fld>
            <a:endParaRPr lang="zh-CN" altLang="en-US"/>
          </a:p>
        </p:txBody>
      </p:sp>
    </p:spTree>
    <p:extLst>
      <p:ext uri="{BB962C8B-B14F-4D97-AF65-F5344CB8AC3E}">
        <p14:creationId xmlns:p14="http://schemas.microsoft.com/office/powerpoint/2010/main" val="2846739466"/>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15</a:t>
            </a:fld>
            <a:endParaRPr lang="zh-CN" altLang="en-US"/>
          </a:p>
        </p:txBody>
      </p:sp>
    </p:spTree>
    <p:extLst>
      <p:ext uri="{BB962C8B-B14F-4D97-AF65-F5344CB8AC3E}">
        <p14:creationId xmlns:p14="http://schemas.microsoft.com/office/powerpoint/2010/main" val="2515921074"/>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16</a:t>
            </a:fld>
            <a:endParaRPr lang="zh-CN" altLang="en-US"/>
          </a:p>
        </p:txBody>
      </p:sp>
    </p:spTree>
    <p:extLst>
      <p:ext uri="{BB962C8B-B14F-4D97-AF65-F5344CB8AC3E}">
        <p14:creationId xmlns:p14="http://schemas.microsoft.com/office/powerpoint/2010/main" val="2575642533"/>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18</a:t>
            </a:fld>
            <a:endParaRPr lang="zh-CN" altLang="en-US"/>
          </a:p>
        </p:txBody>
      </p:sp>
    </p:spTree>
    <p:extLst>
      <p:ext uri="{BB962C8B-B14F-4D97-AF65-F5344CB8AC3E}">
        <p14:creationId xmlns:p14="http://schemas.microsoft.com/office/powerpoint/2010/main" val="4000439542"/>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19</a:t>
            </a:fld>
            <a:endParaRPr lang="zh-CN" altLang="en-US"/>
          </a:p>
        </p:txBody>
      </p:sp>
    </p:spTree>
    <p:extLst>
      <p:ext uri="{BB962C8B-B14F-4D97-AF65-F5344CB8AC3E}">
        <p14:creationId xmlns:p14="http://schemas.microsoft.com/office/powerpoint/2010/main" val="1152201585"/>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20</a:t>
            </a:fld>
            <a:endParaRPr lang="zh-CN" altLang="en-US"/>
          </a:p>
        </p:txBody>
      </p:sp>
    </p:spTree>
    <p:extLst>
      <p:ext uri="{BB962C8B-B14F-4D97-AF65-F5344CB8AC3E}">
        <p14:creationId xmlns:p14="http://schemas.microsoft.com/office/powerpoint/2010/main" val="4219254714"/>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2021/9/2</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2021/9/2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2021/9/2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2021/9/2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2021/9/2</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2021/9/2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2021/9/2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2021/9/2</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ags" Target="../tags/tag56.xml" /><Relationship Id="rId14" Type="http://schemas.openxmlformats.org/officeDocument/2006/relationships/tags" Target="../tags/tag57.xml" /><Relationship Id="rId15" Type="http://schemas.openxmlformats.org/officeDocument/2006/relationships/tags" Target="../tags/tag58.xml" /><Relationship Id="rId16" Type="http://schemas.openxmlformats.org/officeDocument/2006/relationships/tags" Target="../tags/tag59.xml" /><Relationship Id="rId17" Type="http://schemas.openxmlformats.org/officeDocument/2006/relationships/tags" Target="../tags/tag60.xml" /><Relationship Id="rId18" Type="http://schemas.openxmlformats.org/officeDocument/2006/relationships/tags" Target="../tags/tag61.xm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3"/>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669882" y="1296000"/>
            <a:ext cx="10852237" cy="5040000"/>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2021/9/2</a:t>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18"/>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1.jpeg" /><Relationship Id="rId4" Type="http://schemas.openxmlformats.org/officeDocument/2006/relationships/image" Target="../media/image2.jpeg" /><Relationship Id="rId5" Type="http://schemas.openxmlformats.org/officeDocument/2006/relationships/tags" Target="../tags/tag6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8.png" /><Relationship Id="rId3" Type="http://schemas.openxmlformats.org/officeDocument/2006/relationships/image" Target="../media/image19.jpeg" /><Relationship Id="rId4" Type="http://schemas.openxmlformats.org/officeDocument/2006/relationships/tags" Target="../tags/tag7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0.png" /><Relationship Id="rId3" Type="http://schemas.openxmlformats.org/officeDocument/2006/relationships/image" Target="../media/image21.jpeg" /><Relationship Id="rId4" Type="http://schemas.openxmlformats.org/officeDocument/2006/relationships/image" Target="../media/image22.jpeg" /><Relationship Id="rId5" Type="http://schemas.openxmlformats.org/officeDocument/2006/relationships/tags" Target="../tags/tag7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3.png" /><Relationship Id="rId3" Type="http://schemas.openxmlformats.org/officeDocument/2006/relationships/image" Target="../media/image24.jpeg" /><Relationship Id="rId4" Type="http://schemas.openxmlformats.org/officeDocument/2006/relationships/tags" Target="../tags/tag7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5.png" /><Relationship Id="rId3" Type="http://schemas.openxmlformats.org/officeDocument/2006/relationships/image" Target="../media/image26.jpeg" /><Relationship Id="rId4" Type="http://schemas.openxmlformats.org/officeDocument/2006/relationships/image" Target="../media/image27.jpeg" /><Relationship Id="rId5" Type="http://schemas.openxmlformats.org/officeDocument/2006/relationships/image" Target="../media/image28.jpeg" /><Relationship Id="rId6" Type="http://schemas.openxmlformats.org/officeDocument/2006/relationships/tags" Target="../tags/tag7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9.png" /><Relationship Id="rId3" Type="http://schemas.openxmlformats.org/officeDocument/2006/relationships/tags" Target="../tags/tag7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 Id="rId3" Type="http://schemas.openxmlformats.org/officeDocument/2006/relationships/image" Target="../media/image1.jpeg" /><Relationship Id="rId4" Type="http://schemas.openxmlformats.org/officeDocument/2006/relationships/image" Target="../media/image30.png" /><Relationship Id="rId5" Type="http://schemas.openxmlformats.org/officeDocument/2006/relationships/tags" Target="../tags/tag7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image" Target="../media/image31.jpeg" /><Relationship Id="rId4" Type="http://schemas.openxmlformats.org/officeDocument/2006/relationships/image" Target="../media/image1.jpeg" /><Relationship Id="rId5" Type="http://schemas.openxmlformats.org/officeDocument/2006/relationships/image" Target="../media/image30.png" /><Relationship Id="rId6" Type="http://schemas.openxmlformats.org/officeDocument/2006/relationships/tags" Target="../tags/tag77.xml" /><Relationship Id="rId7" Type="http://schemas.openxmlformats.org/officeDocument/2006/relationships/tags" Target="../tags/tag7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79.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image" Target="../media/image2.jpeg" /><Relationship Id="rId4" Type="http://schemas.openxmlformats.org/officeDocument/2006/relationships/image" Target="../media/image30.png" /><Relationship Id="rId5" Type="http://schemas.openxmlformats.org/officeDocument/2006/relationships/tags" Target="../tags/tag80.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 Id="rId3" Type="http://schemas.openxmlformats.org/officeDocument/2006/relationships/image" Target="../media/image30.png" /><Relationship Id="rId4" Type="http://schemas.openxmlformats.org/officeDocument/2006/relationships/image" Target="../media/image32.png" /><Relationship Id="rId5" Type="http://schemas.openxmlformats.org/officeDocument/2006/relationships/tags" Target="../tags/tag8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1.jpeg" /><Relationship Id="rId4" Type="http://schemas.openxmlformats.org/officeDocument/2006/relationships/image" Target="../media/image2.jpeg" /><Relationship Id="rId5" Type="http://schemas.openxmlformats.org/officeDocument/2006/relationships/image" Target="../media/image3.png" /><Relationship Id="rId6" Type="http://schemas.openxmlformats.org/officeDocument/2006/relationships/tags" Target="../tags/tag6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image" Target="../media/image30.png" /><Relationship Id="rId4" Type="http://schemas.openxmlformats.org/officeDocument/2006/relationships/image" Target="../media/image32.png" /><Relationship Id="rId5" Type="http://schemas.openxmlformats.org/officeDocument/2006/relationships/tags" Target="../tags/tag8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 Id="rId3" Type="http://schemas.openxmlformats.org/officeDocument/2006/relationships/image" Target="../media/image30.png" /><Relationship Id="rId4" Type="http://schemas.openxmlformats.org/officeDocument/2006/relationships/image" Target="../media/image32.png" /><Relationship Id="rId5" Type="http://schemas.openxmlformats.org/officeDocument/2006/relationships/tags" Target="../tags/tag8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 Id="rId3" Type="http://schemas.openxmlformats.org/officeDocument/2006/relationships/image" Target="../media/image30.png" /><Relationship Id="rId4" Type="http://schemas.openxmlformats.org/officeDocument/2006/relationships/image" Target="../media/image32.png" /><Relationship Id="rId5" Type="http://schemas.openxmlformats.org/officeDocument/2006/relationships/tags" Target="../tags/tag8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 Id="rId3" Type="http://schemas.openxmlformats.org/officeDocument/2006/relationships/image" Target="../media/image30.png" /><Relationship Id="rId4" Type="http://schemas.openxmlformats.org/officeDocument/2006/relationships/image" Target="../media/image32.png" /><Relationship Id="rId5" Type="http://schemas.openxmlformats.org/officeDocument/2006/relationships/tags" Target="../tags/tag8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 Id="rId3" Type="http://schemas.openxmlformats.org/officeDocument/2006/relationships/image" Target="../media/image30.png" /><Relationship Id="rId4" Type="http://schemas.openxmlformats.org/officeDocument/2006/relationships/image" Target="../media/image32.png" /><Relationship Id="rId5" Type="http://schemas.openxmlformats.org/officeDocument/2006/relationships/tags" Target="../tags/tag86.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4.xml" /><Relationship Id="rId3" Type="http://schemas.openxmlformats.org/officeDocument/2006/relationships/image" Target="../media/image30.png" /><Relationship Id="rId4" Type="http://schemas.openxmlformats.org/officeDocument/2006/relationships/image" Target="../media/image32.png" /><Relationship Id="rId5" Type="http://schemas.openxmlformats.org/officeDocument/2006/relationships/tags" Target="../tags/tag8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5.xml" /><Relationship Id="rId3" Type="http://schemas.openxmlformats.org/officeDocument/2006/relationships/image" Target="../media/image30.png" /><Relationship Id="rId4" Type="http://schemas.openxmlformats.org/officeDocument/2006/relationships/image" Target="../media/image32.png" /><Relationship Id="rId5" Type="http://schemas.openxmlformats.org/officeDocument/2006/relationships/tags" Target="../tags/tag88.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6.xml" /><Relationship Id="rId3" Type="http://schemas.openxmlformats.org/officeDocument/2006/relationships/image" Target="../media/image2.jpeg" /><Relationship Id="rId4" Type="http://schemas.openxmlformats.org/officeDocument/2006/relationships/image" Target="../media/image30.png" /><Relationship Id="rId5" Type="http://schemas.openxmlformats.org/officeDocument/2006/relationships/image" Target="../media/image33.png" /><Relationship Id="rId6" Type="http://schemas.openxmlformats.org/officeDocument/2006/relationships/tags" Target="../tags/tag8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image" Target="../media/image2.jpeg" /><Relationship Id="rId4" Type="http://schemas.openxmlformats.org/officeDocument/2006/relationships/tags" Target="../tags/tag6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 Id="rId3" Type="http://schemas.openxmlformats.org/officeDocument/2006/relationships/tags" Target="../tags/tag6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openxmlformats.org/officeDocument/2006/relationships/image" Target="../media/image1.jpeg" /><Relationship Id="rId4" Type="http://schemas.openxmlformats.org/officeDocument/2006/relationships/image" Target="../media/image5.png" /><Relationship Id="rId5" Type="http://schemas.openxmlformats.org/officeDocument/2006/relationships/image" Target="../media/image6.png" /><Relationship Id="rId6" Type="http://schemas.openxmlformats.org/officeDocument/2006/relationships/tags" Target="../tags/tag6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image" Target="../media/image8.png" /><Relationship Id="rId4" Type="http://schemas.openxmlformats.org/officeDocument/2006/relationships/tags" Target="../tags/tag6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image" Target="../media/image10.jpeg" /><Relationship Id="rId4" Type="http://schemas.openxmlformats.org/officeDocument/2006/relationships/tags" Target="../tags/tag6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 Id="rId3" Type="http://schemas.openxmlformats.org/officeDocument/2006/relationships/image" Target="../media/image12.jpeg" /><Relationship Id="rId4" Type="http://schemas.openxmlformats.org/officeDocument/2006/relationships/image" Target="../media/image13.jpeg" /><Relationship Id="rId5" Type="http://schemas.openxmlformats.org/officeDocument/2006/relationships/image" Target="../media/image14.jpeg" /><Relationship Id="rId6" Type="http://schemas.openxmlformats.org/officeDocument/2006/relationships/image" Target="../media/image15.jpeg" /><Relationship Id="rId7" Type="http://schemas.openxmlformats.org/officeDocument/2006/relationships/image" Target="../media/image16.jpeg" /><Relationship Id="rId8" Type="http://schemas.openxmlformats.org/officeDocument/2006/relationships/tags" Target="../tags/tag6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7.png" /><Relationship Id="rId3" Type="http://schemas.openxmlformats.org/officeDocument/2006/relationships/tags" Target="../tags/tag7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pic>
        <p:nvPicPr>
          <p:cNvPr id="2" name="图片 1" descr="dandelion-220246__340"/>
          <p:cNvPicPr>
            <a:picLocks noChangeAspect="1"/>
          </p:cNvPicPr>
          <p:nvPr/>
        </p:nvPicPr>
        <p:blipFill>
          <a:blip r:embed="rId3">
            <a:lum contrast="6000"/>
          </a:blip>
          <a:srcRect l="23746" t="1008" r="1994" b="1569"/>
          <a:stretch>
            <a:fillRect/>
          </a:stretch>
        </p:blipFill>
        <p:spPr>
          <a:xfrm>
            <a:off x="9654540" y="3642360"/>
            <a:ext cx="2451100" cy="3215640"/>
          </a:xfrm>
          <a:prstGeom prst="rect">
            <a:avLst/>
          </a:prstGeom>
        </p:spPr>
      </p:pic>
      <p:pic>
        <p:nvPicPr>
          <p:cNvPr id="21" name="图片 20" descr="flower-2342706__340"/>
          <p:cNvPicPr>
            <a:picLocks noChangeAspect="1"/>
          </p:cNvPicPr>
          <p:nvPr/>
        </p:nvPicPr>
        <p:blipFill>
          <a:blip r:embed="rId4"/>
          <a:srcRect l="10548" t="17751" r="16603" b="18894"/>
          <a:stretch>
            <a:fillRect/>
          </a:stretch>
        </p:blipFill>
        <p:spPr>
          <a:xfrm>
            <a:off x="53975" y="1905"/>
            <a:ext cx="4638675" cy="2857500"/>
          </a:xfrm>
          <a:prstGeom prst="rect">
            <a:avLst/>
          </a:prstGeom>
        </p:spPr>
      </p:pic>
      <p:sp>
        <p:nvSpPr>
          <p:cNvPr id="3" name="矩形 2"/>
          <p:cNvSpPr/>
          <p:nvPr/>
        </p:nvSpPr>
        <p:spPr>
          <a:xfrm>
            <a:off x="1196975" y="2443480"/>
            <a:ext cx="10241280" cy="1198880"/>
          </a:xfrm>
          <a:prstGeom prst="rect">
            <a:avLst/>
          </a:prstGeom>
          <a:noFill/>
          <a:ln>
            <a:noFill/>
          </a:ln>
        </p:spPr>
        <p:txBody>
          <a:bodyPr wrap="none" rtlCol="0" anchor="t">
            <a:spAutoFit/>
          </a:bodyPr>
          <a:lstStyle/>
          <a:p>
            <a:pPr algn="ctr"/>
            <a:r>
              <a:rPr lang="zh-CN" altLang="en-US" sz="7200" b="1">
                <a:solidFill>
                  <a:schemeClr val="tx1"/>
                </a:solidFill>
                <a:effectLst>
                  <a:outerShdw blurRad="38100" dist="19050" dir="2700000" algn="tl" rotWithShape="0">
                    <a:schemeClr val="dk1">
                      <a:alpha val="40000"/>
                    </a:schemeClr>
                  </a:outerShdw>
                </a:effectLst>
              </a:rPr>
              <a:t>在民族复兴的历史丰碑上</a:t>
            </a:r>
          </a:p>
        </p:txBody>
      </p:sp>
      <p:sp>
        <p:nvSpPr>
          <p:cNvPr id="5" name="文本框 4"/>
          <p:cNvSpPr txBox="1"/>
          <p:nvPr/>
        </p:nvSpPr>
        <p:spPr>
          <a:xfrm>
            <a:off x="5467985" y="3963035"/>
            <a:ext cx="4697730" cy="706755"/>
          </a:xfrm>
          <a:prstGeom prst="rect">
            <a:avLst/>
          </a:prstGeom>
          <a:noFill/>
        </p:spPr>
        <p:txBody>
          <a:bodyPr wrap="none" rtlCol="0">
            <a:spAutoFit/>
          </a:bodyPr>
          <a:lstStyle/>
          <a:p>
            <a:pPr algn="ctr"/>
            <a:r>
              <a:rPr lang="en-US" altLang="zh-CN" sz="4000" b="1">
                <a:solidFill>
                  <a:schemeClr val="accent1"/>
                </a:solidFill>
                <a:effectLst>
                  <a:outerShdw blurRad="38100" dist="25400" dir="5400000" algn="ctr" rotWithShape="0">
                    <a:srgbClr val="6E747A">
                      <a:alpha val="43000"/>
                    </a:srgbClr>
                  </a:outerShdw>
                </a:effectLst>
                <a:sym typeface="+mn-ea"/>
              </a:rPr>
              <a:t>-----2020</a:t>
            </a:r>
            <a:r>
              <a:rPr lang="zh-CN" altLang="en-US" sz="4000" b="1">
                <a:solidFill>
                  <a:schemeClr val="accent1"/>
                </a:solidFill>
                <a:effectLst>
                  <a:outerShdw blurRad="38100" dist="25400" dir="5400000" algn="ctr" rotWithShape="0">
                    <a:srgbClr val="6E747A">
                      <a:alpha val="43000"/>
                    </a:srgbClr>
                  </a:outerShdw>
                </a:effectLst>
                <a:sym typeface="+mn-ea"/>
              </a:rPr>
              <a:t>中国抗疫记</a:t>
            </a:r>
          </a:p>
        </p:txBody>
      </p:sp>
      <p:sp>
        <p:nvSpPr>
          <p:cNvPr id="6" name="文本框 5"/>
          <p:cNvSpPr txBox="1"/>
          <p:nvPr/>
        </p:nvSpPr>
        <p:spPr>
          <a:xfrm>
            <a:off x="7523480" y="5137150"/>
            <a:ext cx="2894965" cy="368300"/>
          </a:xfrm>
          <a:prstGeom prst="rect">
            <a:avLst/>
          </a:prstGeom>
          <a:noFill/>
        </p:spPr>
        <p:txBody>
          <a:bodyPr wrap="square" rtlCol="0">
            <a:spAutoFit/>
          </a:bodyPr>
          <a:lstStyle/>
          <a:p>
            <a:r>
              <a:rPr lang="zh-CN" altLang="en-US"/>
              <a:t>普高部</a:t>
            </a:r>
            <a:r>
              <a:rPr lang="en-US" altLang="zh-CN"/>
              <a:t> </a:t>
            </a:r>
            <a:r>
              <a:rPr lang="zh-CN" altLang="en-US"/>
              <a:t>赵新</a:t>
            </a:r>
          </a:p>
        </p:txBody>
      </p:sp>
    </p:spTree>
    <p:custDataLst>
      <p:tags r:id="rId5"/>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一方有难，八方支援</a:t>
            </a:r>
          </a:p>
        </p:txBody>
      </p:sp>
      <p:pic>
        <p:nvPicPr>
          <p:cNvPr id="4" name="内容占位符 3"/>
          <p:cNvPicPr>
            <a:picLocks noGrp="1" noChangeAspect="1"/>
          </p:cNvPicPr>
          <p:nvPr>
            <p:ph idx="1"/>
          </p:nvPr>
        </p:nvPicPr>
        <p:blipFill>
          <a:blip r:embed="rId2"/>
          <a:stretch>
            <a:fillRect/>
          </a:stretch>
        </p:blipFill>
        <p:spPr>
          <a:xfrm>
            <a:off x="762000" y="1080135"/>
            <a:ext cx="5908675" cy="3994150"/>
          </a:xfrm>
          <a:prstGeom prst="rect">
            <a:avLst/>
          </a:prstGeom>
        </p:spPr>
      </p:pic>
      <p:pic>
        <p:nvPicPr>
          <p:cNvPr id="106" name="图片 105"/>
          <p:cNvPicPr/>
          <p:nvPr/>
        </p:nvPicPr>
        <p:blipFill>
          <a:blip r:embed="rId3"/>
          <a:stretch>
            <a:fillRect/>
          </a:stretch>
        </p:blipFill>
        <p:spPr>
          <a:xfrm>
            <a:off x="6759575" y="1080135"/>
            <a:ext cx="5431790" cy="3693160"/>
          </a:xfrm>
          <a:prstGeom prst="rect">
            <a:avLst/>
          </a:prstGeom>
          <a:noFill/>
          <a:ln w="9525">
            <a:noFill/>
          </a:ln>
        </p:spPr>
      </p:pic>
    </p:spTree>
    <p:custDataLst>
      <p:tags r:id="rId4"/>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stretch>
            <a:fillRect/>
          </a:stretch>
        </p:blipFill>
        <p:spPr>
          <a:xfrm>
            <a:off x="0" y="297180"/>
            <a:ext cx="5817235" cy="3874135"/>
          </a:xfrm>
          <a:prstGeom prst="rect">
            <a:avLst/>
          </a:prstGeom>
        </p:spPr>
      </p:pic>
      <p:pic>
        <p:nvPicPr>
          <p:cNvPr id="107" name="图片 106"/>
          <p:cNvPicPr/>
          <p:nvPr/>
        </p:nvPicPr>
        <p:blipFill>
          <a:blip r:embed="rId3"/>
          <a:stretch>
            <a:fillRect/>
          </a:stretch>
        </p:blipFill>
        <p:spPr>
          <a:xfrm>
            <a:off x="5842000" y="297180"/>
            <a:ext cx="6350000" cy="4457700"/>
          </a:xfrm>
          <a:prstGeom prst="rect">
            <a:avLst/>
          </a:prstGeom>
          <a:noFill/>
          <a:ln w="9525">
            <a:noFill/>
          </a:ln>
        </p:spPr>
      </p:pic>
      <p:pic>
        <p:nvPicPr>
          <p:cNvPr id="108" name="图片 107"/>
          <p:cNvPicPr/>
          <p:nvPr/>
        </p:nvPicPr>
        <p:blipFill>
          <a:blip r:embed="rId4"/>
          <a:stretch>
            <a:fillRect/>
          </a:stretch>
        </p:blipFill>
        <p:spPr>
          <a:xfrm>
            <a:off x="666115" y="4171315"/>
            <a:ext cx="5151120" cy="2990850"/>
          </a:xfrm>
          <a:prstGeom prst="rect">
            <a:avLst/>
          </a:prstGeom>
          <a:noFill/>
          <a:ln w="9525">
            <a:noFill/>
          </a:ln>
        </p:spPr>
      </p:pic>
    </p:spTree>
    <p:custDataLst>
      <p:tags r:id="rId5"/>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方舱医院</a:t>
            </a:r>
          </a:p>
        </p:txBody>
      </p:sp>
      <p:pic>
        <p:nvPicPr>
          <p:cNvPr id="4" name="内容占位符 3"/>
          <p:cNvPicPr>
            <a:picLocks noGrp="1" noChangeAspect="1"/>
          </p:cNvPicPr>
          <p:nvPr>
            <p:ph idx="1"/>
          </p:nvPr>
        </p:nvPicPr>
        <p:blipFill>
          <a:blip r:embed="rId2"/>
          <a:stretch>
            <a:fillRect/>
          </a:stretch>
        </p:blipFill>
        <p:spPr>
          <a:xfrm>
            <a:off x="669925" y="1182370"/>
            <a:ext cx="5048885" cy="3685540"/>
          </a:xfrm>
          <a:prstGeom prst="rect">
            <a:avLst/>
          </a:prstGeom>
        </p:spPr>
      </p:pic>
      <p:pic>
        <p:nvPicPr>
          <p:cNvPr id="109" name="图片 108"/>
          <p:cNvPicPr/>
          <p:nvPr/>
        </p:nvPicPr>
        <p:blipFill>
          <a:blip r:embed="rId3"/>
          <a:stretch>
            <a:fillRect/>
          </a:stretch>
        </p:blipFill>
        <p:spPr>
          <a:xfrm>
            <a:off x="5718810" y="1182370"/>
            <a:ext cx="6233795" cy="3685540"/>
          </a:xfrm>
          <a:prstGeom prst="rect">
            <a:avLst/>
          </a:prstGeom>
          <a:noFill/>
          <a:ln w="9525">
            <a:noFill/>
          </a:ln>
        </p:spPr>
      </p:pic>
    </p:spTree>
    <p:custDataLst>
      <p:tags r:id="rId4"/>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火神山医院</a:t>
            </a:r>
          </a:p>
        </p:txBody>
      </p:sp>
      <p:pic>
        <p:nvPicPr>
          <p:cNvPr id="5" name="内容占位符 4"/>
          <p:cNvPicPr>
            <a:picLocks noGrp="1" noChangeAspect="1"/>
          </p:cNvPicPr>
          <p:nvPr>
            <p:ph idx="1"/>
          </p:nvPr>
        </p:nvPicPr>
        <p:blipFill>
          <a:blip r:embed="rId2"/>
          <a:stretch>
            <a:fillRect/>
          </a:stretch>
        </p:blipFill>
        <p:spPr>
          <a:xfrm>
            <a:off x="376555" y="960755"/>
            <a:ext cx="6582410" cy="3733165"/>
          </a:xfrm>
          <a:prstGeom prst="rect">
            <a:avLst/>
          </a:prstGeom>
        </p:spPr>
      </p:pic>
      <p:pic>
        <p:nvPicPr>
          <p:cNvPr id="110" name="图片 109"/>
          <p:cNvPicPr/>
          <p:nvPr/>
        </p:nvPicPr>
        <p:blipFill>
          <a:blip r:embed="rId3"/>
          <a:stretch>
            <a:fillRect/>
          </a:stretch>
        </p:blipFill>
        <p:spPr>
          <a:xfrm>
            <a:off x="7069455" y="0"/>
            <a:ext cx="5122545" cy="3733165"/>
          </a:xfrm>
          <a:prstGeom prst="rect">
            <a:avLst/>
          </a:prstGeom>
          <a:noFill/>
          <a:ln w="9525">
            <a:noFill/>
          </a:ln>
        </p:spPr>
      </p:pic>
      <p:pic>
        <p:nvPicPr>
          <p:cNvPr id="111" name="图片 110"/>
          <p:cNvPicPr/>
          <p:nvPr/>
        </p:nvPicPr>
        <p:blipFill>
          <a:blip r:embed="rId4"/>
          <a:stretch>
            <a:fillRect/>
          </a:stretch>
        </p:blipFill>
        <p:spPr>
          <a:xfrm>
            <a:off x="1696403" y="4000500"/>
            <a:ext cx="4810125" cy="2857500"/>
          </a:xfrm>
          <a:prstGeom prst="rect">
            <a:avLst/>
          </a:prstGeom>
          <a:noFill/>
          <a:ln w="9525">
            <a:noFill/>
          </a:ln>
        </p:spPr>
      </p:pic>
      <p:pic>
        <p:nvPicPr>
          <p:cNvPr id="112" name="图片 111"/>
          <p:cNvPicPr/>
          <p:nvPr/>
        </p:nvPicPr>
        <p:blipFill>
          <a:blip r:embed="rId5"/>
          <a:stretch>
            <a:fillRect/>
          </a:stretch>
        </p:blipFill>
        <p:spPr>
          <a:xfrm>
            <a:off x="5842000" y="2742565"/>
            <a:ext cx="6350000" cy="4216400"/>
          </a:xfrm>
          <a:prstGeom prst="rect">
            <a:avLst/>
          </a:prstGeom>
          <a:noFill/>
          <a:ln w="9525">
            <a:noFill/>
          </a:ln>
        </p:spPr>
      </p:pic>
    </p:spTree>
    <p:custDataLst>
      <p:tags r:id="rId6"/>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4月7日，开启了灯光照明的武汉黄鹤楼</a:t>
            </a:r>
          </a:p>
        </p:txBody>
      </p:sp>
      <p:pic>
        <p:nvPicPr>
          <p:cNvPr id="4" name="内容占位符 3"/>
          <p:cNvPicPr>
            <a:picLocks noGrp="1" noChangeAspect="1"/>
          </p:cNvPicPr>
          <p:nvPr>
            <p:ph idx="1"/>
          </p:nvPr>
        </p:nvPicPr>
        <p:blipFill>
          <a:blip r:embed="rId2"/>
          <a:stretch>
            <a:fillRect/>
          </a:stretch>
        </p:blipFill>
        <p:spPr>
          <a:xfrm>
            <a:off x="2201545" y="1178560"/>
            <a:ext cx="7319010" cy="4958080"/>
          </a:xfrm>
          <a:prstGeom prst="rect">
            <a:avLst/>
          </a:prstGeom>
        </p:spPr>
      </p:pic>
    </p:spTree>
    <p:custDataLst>
      <p:tags r:id="rId3"/>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pic>
        <p:nvPicPr>
          <p:cNvPr id="6" name="图片 5" descr="dandelion-220246__340"/>
          <p:cNvPicPr>
            <a:picLocks noChangeAspect="1"/>
          </p:cNvPicPr>
          <p:nvPr/>
        </p:nvPicPr>
        <p:blipFill>
          <a:blip r:embed="rId3">
            <a:lum contrast="6000"/>
          </a:blip>
          <a:srcRect l="3471" t="2843" r="4392" b="1569"/>
          <a:stretch>
            <a:fillRect/>
          </a:stretch>
        </p:blipFill>
        <p:spPr>
          <a:xfrm>
            <a:off x="3430270" y="2212340"/>
            <a:ext cx="4464050" cy="4631690"/>
          </a:xfrm>
          <a:prstGeom prst="rect">
            <a:avLst/>
          </a:prstGeom>
        </p:spPr>
      </p:pic>
      <p:pic>
        <p:nvPicPr>
          <p:cNvPr id="2" name="图片 1" descr="flowers-3205083__340"/>
          <p:cNvPicPr>
            <a:picLocks noChangeAspect="1"/>
          </p:cNvPicPr>
          <p:nvPr/>
        </p:nvPicPr>
        <p:blipFill>
          <a:blip r:embed="rId4"/>
          <a:stretch>
            <a:fillRect/>
          </a:stretch>
        </p:blipFill>
        <p:spPr>
          <a:xfrm>
            <a:off x="3808730" y="3857625"/>
            <a:ext cx="2216785" cy="2216785"/>
          </a:xfrm>
          <a:prstGeom prst="rect">
            <a:avLst/>
          </a:prstGeom>
        </p:spPr>
      </p:pic>
      <p:sp>
        <p:nvSpPr>
          <p:cNvPr id="3" name="文本框 2"/>
          <p:cNvSpPr txBox="1"/>
          <p:nvPr/>
        </p:nvSpPr>
        <p:spPr>
          <a:xfrm>
            <a:off x="6025515" y="1501140"/>
            <a:ext cx="772795" cy="3046095"/>
          </a:xfrm>
          <a:prstGeom prst="rect">
            <a:avLst/>
          </a:prstGeom>
          <a:noFill/>
          <a:extLst>
            <a:ext uri="{909E8E84-426E-40DD-AFC4-6F175D3DCCD1}">
              <a14:hiddenFill xmlns:a14="http://schemas.microsoft.com/office/drawing/2010/main">
                <a:solidFill>
                  <a:schemeClr val="accent2">
                    <a:lumMod val="20000"/>
                    <a:lumOff val="80000"/>
                    <a:alpha val="36000"/>
                  </a:schemeClr>
                </a:solidFill>
              </a14:hiddenFill>
            </a:ext>
          </a:extLst>
        </p:spPr>
        <p:txBody>
          <a:bodyPr wrap="square" rtlCol="0">
            <a:spAutoFit/>
          </a:bodyPr>
          <a:lstStyle/>
          <a:p>
            <a:r>
              <a:rPr lang="zh-CN" altLang="zh-CN" sz="4800" b="1">
                <a:solidFill>
                  <a:srgbClr val="A75450"/>
                </a:solidFill>
                <a:latin typeface="杨任东竹石体-Medium" panose="02000000000000000000" charset="-122"/>
                <a:ea typeface="杨任东竹石体-Medium" panose="02000000000000000000" charset="-122"/>
              </a:rPr>
              <a:t>内容梳理</a:t>
            </a:r>
          </a:p>
        </p:txBody>
      </p:sp>
      <p:sp>
        <p:nvSpPr>
          <p:cNvPr id="7" name="文本框 6"/>
          <p:cNvSpPr txBox="1"/>
          <p:nvPr/>
        </p:nvSpPr>
        <p:spPr>
          <a:xfrm>
            <a:off x="4380865" y="2110740"/>
            <a:ext cx="1644650" cy="1568450"/>
          </a:xfrm>
          <a:prstGeom prst="rect">
            <a:avLst/>
          </a:prstGeom>
          <a:noFill/>
        </p:spPr>
        <p:txBody>
          <a:bodyPr wrap="square" rtlCol="0">
            <a:spAutoFit/>
          </a:bodyPr>
          <a:lstStyle/>
          <a:p>
            <a:r>
              <a:rPr lang="en-US" altLang="zh-CN" sz="9600">
                <a:solidFill>
                  <a:srgbClr val="A75450"/>
                </a:solidFill>
                <a:latin typeface="杨任东竹石体-Medium" panose="02000000000000000000" charset="-122"/>
                <a:ea typeface="杨任东竹石体-Medium" panose="02000000000000000000" charset="-122"/>
              </a:rPr>
              <a:t>02</a:t>
            </a:r>
          </a:p>
        </p:txBody>
      </p:sp>
    </p:spTree>
    <p:custDataLst>
      <p:tags r:id="rId5"/>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pic>
        <p:nvPicPr>
          <p:cNvPr id="17" name="图片 16" descr="55"/>
          <p:cNvPicPr>
            <a:picLocks noChangeAspect="1"/>
          </p:cNvPicPr>
          <p:nvPr/>
        </p:nvPicPr>
        <p:blipFill>
          <a:blip r:embed="rId3"/>
          <a:srcRect l="45333" t="24902" r="20347" b="23196"/>
          <a:stretch>
            <a:fillRect/>
          </a:stretch>
        </p:blipFill>
        <p:spPr>
          <a:xfrm rot="13980000">
            <a:off x="330835" y="123825"/>
            <a:ext cx="1444625" cy="1548130"/>
          </a:xfrm>
          <a:prstGeom prst="rect">
            <a:avLst/>
          </a:prstGeom>
        </p:spPr>
      </p:pic>
      <p:pic>
        <p:nvPicPr>
          <p:cNvPr id="6" name="图片 5" descr="dandelion-220246__340"/>
          <p:cNvPicPr>
            <a:picLocks noChangeAspect="1"/>
          </p:cNvPicPr>
          <p:nvPr/>
        </p:nvPicPr>
        <p:blipFill>
          <a:blip r:embed="rId4">
            <a:lum contrast="6000"/>
          </a:blip>
          <a:srcRect l="3471" t="2843" r="4392" b="1569"/>
          <a:stretch>
            <a:fillRect/>
          </a:stretch>
        </p:blipFill>
        <p:spPr>
          <a:xfrm>
            <a:off x="9898380" y="4611370"/>
            <a:ext cx="2164715" cy="2246630"/>
          </a:xfrm>
          <a:prstGeom prst="rect">
            <a:avLst/>
          </a:prstGeom>
        </p:spPr>
      </p:pic>
      <p:pic>
        <p:nvPicPr>
          <p:cNvPr id="7" name="图片 6" descr="flowers-3205083__340"/>
          <p:cNvPicPr>
            <a:picLocks noChangeAspect="1"/>
          </p:cNvPicPr>
          <p:nvPr/>
        </p:nvPicPr>
        <p:blipFill>
          <a:blip r:embed="rId5"/>
          <a:stretch>
            <a:fillRect/>
          </a:stretch>
        </p:blipFill>
        <p:spPr>
          <a:xfrm>
            <a:off x="9898380" y="144145"/>
            <a:ext cx="2216785" cy="2216785"/>
          </a:xfrm>
          <a:prstGeom prst="rect">
            <a:avLst/>
          </a:prstGeom>
        </p:spPr>
      </p:pic>
      <p:graphicFrame>
        <p:nvGraphicFramePr>
          <p:cNvPr id="2" name="表格 1"/>
          <p:cNvGraphicFramePr>
            <a:graphicFrameLocks noGrp="1"/>
          </p:cNvGraphicFramePr>
          <p:nvPr>
            <p:custDataLst>
              <p:tags r:id="rId6"/>
            </p:custDataLst>
          </p:nvPr>
        </p:nvGraphicFramePr>
        <p:xfrm>
          <a:off x="1691640" y="224790"/>
          <a:ext cx="8808790" cy="6409055"/>
        </p:xfrm>
        <a:graphic>
          <a:graphicData uri="http://schemas.openxmlformats.org/drawingml/2006/table">
            <a:tbl>
              <a:tblPr firstRow="1" bandRow="1">
                <a:tableStyleId>{5C22544A-7EE6-4342-B048-85BDC9FD1C3A}</a:tableStyleId>
              </a:tblPr>
              <a:tblGrid>
                <a:gridCol w="1980000"/>
                <a:gridCol w="6828790"/>
              </a:tblGrid>
              <a:tr h="212400">
                <a:tc gridSpan="2">
                  <a:txBody>
                    <a:bodyPr vert="horz" wrap="square"/>
                    <a:lstStyle/>
                    <a:p>
                      <a:pPr algn="ctr">
                        <a:buNone/>
                      </a:pPr>
                      <a:r>
                        <a:rPr lang="zh-CN" altLang="en-US" sz="3600"/>
                        <a:t>在民族复兴的历史丰碑上</a:t>
                      </a:r>
                    </a:p>
                  </a:txBody>
                  <a:tcPr anchor="ctr"/>
                </a:tc>
                <a:tc hMerge="1">
                  <a:txBody>
                    <a:bodyPr vert="horz" wrap="square"/>
                    <a:lstStyle/>
                    <a:p>
                      <a:endParaRPr lang="zh-CN"/>
                    </a:p>
                  </a:txBody>
                  <a:tcPr/>
                </a:tc>
              </a:tr>
              <a:tr h="648335">
                <a:tc>
                  <a:txBody>
                    <a:bodyPr vert="horz" wrap="square"/>
                    <a:lstStyle/>
                    <a:p>
                      <a:pPr algn="ctr">
                        <a:buNone/>
                      </a:pPr>
                      <a:r>
                        <a:rPr lang="zh-CN" altLang="en-US" sz="3200"/>
                        <a:t>标题</a:t>
                      </a:r>
                    </a:p>
                  </a:txBody>
                  <a:tcPr/>
                </a:tc>
                <a:tc>
                  <a:txBody>
                    <a:bodyPr vert="horz" wrap="square"/>
                    <a:lstStyle/>
                    <a:p>
                      <a:pPr algn="ctr">
                        <a:buNone/>
                      </a:pPr>
                      <a:r>
                        <a:rPr lang="zh-CN" altLang="en-US" sz="3200"/>
                        <a:t>内容</a:t>
                      </a:r>
                    </a:p>
                  </a:txBody>
                  <a:tcPr/>
                </a:tc>
              </a:tr>
              <a:tr h="647700">
                <a:tc>
                  <a:txBody>
                    <a:bodyPr vert="horz" wrap="square"/>
                    <a:lstStyle/>
                    <a:p>
                      <a:pPr algn="ctr">
                        <a:buNone/>
                      </a:pPr>
                      <a:r>
                        <a:rPr lang="zh-CN" altLang="en-US" sz="2000" b="1">
                          <a:latin typeface="微软雅黑" panose="020b0503020204020204" charset="-122"/>
                          <a:ea typeface="微软雅黑"/>
                        </a:rPr>
                        <a:t>大国力量</a:t>
                      </a:r>
                    </a:p>
                    <a:p>
                      <a:pPr algn="ctr">
                        <a:buNone/>
                      </a:pPr>
                      <a:r>
                        <a:rPr lang="zh-CN" altLang="en-US" sz="2000" b="1">
                          <a:latin typeface="微软雅黑" panose="020b0503020204020204" charset="-122"/>
                          <a:ea typeface="微软雅黑"/>
                        </a:rPr>
                        <a:t>挺过难关</a:t>
                      </a:r>
                    </a:p>
                  </a:txBody>
                  <a:tcPr anchor="ctr"/>
                </a:tc>
                <a:tc>
                  <a:txBody>
                    <a:bodyPr vert="horz" wrap="square"/>
                    <a:lstStyle/>
                    <a:p>
                      <a:pPr>
                        <a:buNone/>
                      </a:pPr>
                      <a:r>
                        <a:rPr lang="zh-CN" altLang="en-US">
                          <a:latin typeface="微软雅黑" panose="020b0503020204020204" charset="-122"/>
                          <a:ea typeface="微软雅黑"/>
                        </a:rPr>
                        <a:t>大国决策，定向领导，组织动员，令行禁止，把不可能变成现实。</a:t>
                      </a:r>
                    </a:p>
                  </a:txBody>
                  <a:tcPr anchor="ctr"/>
                </a:tc>
              </a:tr>
              <a:tr h="914400">
                <a:tc>
                  <a:txBody>
                    <a:bodyPr vert="horz" wrap="square"/>
                    <a:lstStyle/>
                    <a:p>
                      <a:pPr algn="ctr">
                        <a:buNone/>
                      </a:pPr>
                      <a:r>
                        <a:rPr lang="zh-CN" altLang="en-US" sz="2000" b="1">
                          <a:latin typeface="微软雅黑" panose="020b0503020204020204" charset="-122"/>
                          <a:ea typeface="微软雅黑"/>
                        </a:rPr>
                        <a:t>制度优越</a:t>
                      </a:r>
                    </a:p>
                    <a:p>
                      <a:pPr algn="ctr">
                        <a:buNone/>
                      </a:pPr>
                      <a:r>
                        <a:rPr lang="zh-CN" altLang="en-US" sz="2000" b="1">
                          <a:latin typeface="微软雅黑" panose="020b0503020204020204" charset="-122"/>
                          <a:ea typeface="微软雅黑"/>
                        </a:rPr>
                        <a:t>上下团结</a:t>
                      </a:r>
                    </a:p>
                  </a:txBody>
                  <a:tcPr anchor="ctr"/>
                </a:tc>
                <a:tc>
                  <a:txBody>
                    <a:bodyPr vert="horz" wrap="square"/>
                    <a:lstStyle/>
                    <a:p>
                      <a:pPr>
                        <a:buNone/>
                      </a:pPr>
                      <a:r>
                        <a:rPr lang="zh-CN" altLang="en-US">
                          <a:latin typeface="微软雅黑" panose="020b0503020204020204" charset="-122"/>
                          <a:ea typeface="微软雅黑"/>
                        </a:rPr>
                        <a:t>一方有难，八方支援，社会主义制度的优越性和生命力，共同打赢疫情攻坚战。</a:t>
                      </a:r>
                    </a:p>
                  </a:txBody>
                  <a:tcPr anchor="ctr"/>
                </a:tc>
              </a:tr>
              <a:tr h="648000">
                <a:tc>
                  <a:txBody>
                    <a:bodyPr vert="horz" wrap="square"/>
                    <a:lstStyle/>
                    <a:p>
                      <a:pPr algn="ctr">
                        <a:buNone/>
                      </a:pPr>
                      <a:r>
                        <a:rPr lang="zh-CN" altLang="en-US" sz="2000" b="1">
                          <a:latin typeface="微软雅黑" panose="020b0503020204020204" charset="-122"/>
                          <a:ea typeface="微软雅黑"/>
                        </a:rPr>
                        <a:t>中国精神</a:t>
                      </a:r>
                    </a:p>
                    <a:p>
                      <a:pPr algn="ctr">
                        <a:buNone/>
                      </a:pPr>
                      <a:r>
                        <a:rPr lang="zh-CN" altLang="en-US" sz="2000" b="1">
                          <a:latin typeface="微软雅黑" panose="020b0503020204020204" charset="-122"/>
                          <a:ea typeface="微软雅黑"/>
                        </a:rPr>
                        <a:t>力量之源</a:t>
                      </a:r>
                    </a:p>
                  </a:txBody>
                  <a:tcPr anchor="ctr"/>
                </a:tc>
                <a:tc>
                  <a:txBody>
                    <a:bodyPr vert="horz" wrap="square"/>
                    <a:lstStyle/>
                    <a:p>
                      <a:pPr>
                        <a:buNone/>
                      </a:pPr>
                      <a:r>
                        <a:rPr lang="zh-CN" altLang="en-US">
                          <a:latin typeface="微软雅黑" panose="020b0503020204020204" charset="-122"/>
                          <a:ea typeface="微软雅黑"/>
                        </a:rPr>
                        <a:t>普通人具备的五种精神（在原文找出），共度时艰。</a:t>
                      </a:r>
                    </a:p>
                  </a:txBody>
                  <a:tcPr anchor="ctr"/>
                </a:tc>
              </a:tr>
              <a:tr h="648000">
                <a:tc>
                  <a:txBody>
                    <a:bodyPr vert="horz" wrap="square"/>
                    <a:lstStyle/>
                    <a:p>
                      <a:pPr algn="ctr">
                        <a:buNone/>
                      </a:pPr>
                      <a:r>
                        <a:rPr lang="zh-CN" altLang="en-US" sz="2000" b="1">
                          <a:latin typeface="微软雅黑" panose="020b0503020204020204" charset="-122"/>
                          <a:ea typeface="微软雅黑"/>
                        </a:rPr>
                        <a:t>生命至上</a:t>
                      </a:r>
                    </a:p>
                    <a:p>
                      <a:pPr algn="ctr">
                        <a:buNone/>
                      </a:pPr>
                      <a:r>
                        <a:rPr lang="zh-CN" altLang="en-US" sz="2000" b="1">
                          <a:latin typeface="微软雅黑" panose="020b0503020204020204" charset="-122"/>
                          <a:ea typeface="微软雅黑"/>
                        </a:rPr>
                        <a:t>人民至上</a:t>
                      </a:r>
                    </a:p>
                  </a:txBody>
                  <a:tcPr anchor="ctr"/>
                </a:tc>
                <a:tc>
                  <a:txBody>
                    <a:bodyPr vert="horz" wrap="square"/>
                    <a:lstStyle/>
                    <a:p>
                      <a:pPr>
                        <a:buNone/>
                      </a:pPr>
                      <a:r>
                        <a:rPr lang="zh-CN" altLang="en-US">
                          <a:latin typeface="微软雅黑" panose="020b0503020204020204" charset="-122"/>
                          <a:ea typeface="微软雅黑"/>
                          <a:cs typeface="微软雅黑" panose="020b0503020204020204" charset="-122"/>
                        </a:rPr>
                        <a:t>科学家、医护工作者用生命践行使命，</a:t>
                      </a:r>
                      <a:r>
                        <a:rPr lang="en-US" altLang="zh-CN">
                          <a:latin typeface="微软雅黑" panose="020b0503020204020204" charset="-122"/>
                          <a:ea typeface="微软雅黑"/>
                          <a:cs typeface="微软雅黑" panose="020b0503020204020204" charset="-122"/>
                        </a:rPr>
                        <a:t>108</a:t>
                      </a:r>
                      <a:r>
                        <a:rPr lang="zh-CN" altLang="en-US">
                          <a:latin typeface="微软雅黑" panose="020b0503020204020204" charset="-122"/>
                          <a:ea typeface="微软雅黑"/>
                          <a:cs typeface="微软雅黑" panose="020b0503020204020204" charset="-122"/>
                        </a:rPr>
                        <a:t>岁的老人，</a:t>
                      </a:r>
                      <a:r>
                        <a:rPr lang="en-US" altLang="zh-CN">
                          <a:latin typeface="微软雅黑" panose="020b0503020204020204" charset="-122"/>
                          <a:ea typeface="微软雅黑"/>
                          <a:cs typeface="微软雅黑" panose="020b0503020204020204" charset="-122"/>
                        </a:rPr>
                        <a:t>30</a:t>
                      </a:r>
                      <a:r>
                        <a:rPr lang="zh-CN" altLang="en-US">
                          <a:latin typeface="微软雅黑" panose="020b0503020204020204" charset="-122"/>
                          <a:ea typeface="微软雅黑"/>
                          <a:cs typeface="微软雅黑" panose="020b0503020204020204" charset="-122"/>
                        </a:rPr>
                        <a:t>个小时的婴儿，珍视生命的价值取向。</a:t>
                      </a:r>
                    </a:p>
                  </a:txBody>
                  <a:tcPr anchor="ctr"/>
                </a:tc>
              </a:tr>
              <a:tr h="648000">
                <a:tc>
                  <a:txBody>
                    <a:bodyPr vert="horz" wrap="square"/>
                    <a:lstStyle/>
                    <a:p>
                      <a:pPr algn="ctr">
                        <a:buNone/>
                      </a:pPr>
                      <a:r>
                        <a:rPr lang="zh-CN" altLang="en-US" sz="2000" b="1">
                          <a:latin typeface="微软雅黑" panose="020b0503020204020204" charset="-122"/>
                          <a:ea typeface="微软雅黑"/>
                          <a:cs typeface="微软雅黑" panose="020b0503020204020204" charset="-122"/>
                        </a:rPr>
                        <a:t>全面</a:t>
                      </a:r>
                      <a:r>
                        <a:rPr lang="en-US" altLang="zh-CN" sz="2000" b="1">
                          <a:latin typeface="微软雅黑" panose="020b0503020204020204" charset="-122"/>
                          <a:ea typeface="微软雅黑"/>
                          <a:cs typeface="微软雅黑" panose="020b0503020204020204" charset="-122"/>
                        </a:rPr>
                        <a:t>“</a:t>
                      </a:r>
                      <a:r>
                        <a:rPr lang="zh-CN" altLang="en-US" sz="2000" b="1">
                          <a:latin typeface="微软雅黑" panose="020b0503020204020204" charset="-122"/>
                          <a:ea typeface="微软雅黑"/>
                          <a:cs typeface="微软雅黑" panose="020b0503020204020204" charset="-122"/>
                        </a:rPr>
                        <a:t>体检</a:t>
                      </a:r>
                      <a:r>
                        <a:rPr lang="en-US" altLang="zh-CN" sz="2000" b="1">
                          <a:latin typeface="微软雅黑" panose="020b0503020204020204" charset="-122"/>
                          <a:ea typeface="微软雅黑"/>
                          <a:cs typeface="微软雅黑" panose="020b0503020204020204" charset="-122"/>
                        </a:rPr>
                        <a:t>”</a:t>
                      </a:r>
                    </a:p>
                    <a:p>
                      <a:pPr algn="ctr">
                        <a:buNone/>
                      </a:pPr>
                      <a:r>
                        <a:rPr lang="zh-CN" altLang="en-US" sz="2000" b="1">
                          <a:latin typeface="微软雅黑" panose="020b0503020204020204" charset="-122"/>
                          <a:ea typeface="微软雅黑"/>
                          <a:cs typeface="微软雅黑" panose="020b0503020204020204" charset="-122"/>
                        </a:rPr>
                        <a:t>兴利除弊</a:t>
                      </a:r>
                    </a:p>
                  </a:txBody>
                  <a:tcPr anchor="ctr"/>
                </a:tc>
                <a:tc>
                  <a:txBody>
                    <a:bodyPr vert="horz" wrap="square"/>
                    <a:lstStyle/>
                    <a:p>
                      <a:pPr>
                        <a:buNone/>
                      </a:pPr>
                      <a:r>
                        <a:rPr lang="zh-CN" altLang="en-US">
                          <a:latin typeface="微软雅黑" panose="020b0503020204020204" charset="-122"/>
                          <a:ea typeface="微软雅黑"/>
                          <a:cs typeface="微软雅黑" panose="020b0503020204020204" charset="-122"/>
                        </a:rPr>
                        <a:t>四个</a:t>
                      </a:r>
                      <a:r>
                        <a:rPr lang="en-US" altLang="zh-CN">
                          <a:latin typeface="微软雅黑" panose="020b0503020204020204" charset="-122"/>
                          <a:ea typeface="微软雅黑"/>
                          <a:cs typeface="微软雅黑" panose="020b0503020204020204" charset="-122"/>
                        </a:rPr>
                        <a:t>“</a:t>
                      </a:r>
                      <a:r>
                        <a:rPr lang="zh-CN" altLang="en-US">
                          <a:latin typeface="微软雅黑" panose="020b0503020204020204" charset="-122"/>
                          <a:ea typeface="微软雅黑"/>
                          <a:cs typeface="微软雅黑" panose="020b0503020204020204" charset="-122"/>
                        </a:rPr>
                        <a:t>必须</a:t>
                      </a:r>
                      <a:r>
                        <a:rPr lang="en-US" altLang="zh-CN">
                          <a:latin typeface="微软雅黑" panose="020b0503020204020204" charset="-122"/>
                          <a:ea typeface="微软雅黑"/>
                          <a:cs typeface="微软雅黑" panose="020b0503020204020204" charset="-122"/>
                        </a:rPr>
                        <a:t>”</a:t>
                      </a:r>
                      <a:r>
                        <a:rPr lang="zh-CN" altLang="en-US">
                          <a:latin typeface="微软雅黑" panose="020b0503020204020204" charset="-122"/>
                          <a:ea typeface="微软雅黑"/>
                          <a:cs typeface="微软雅黑" panose="020b0503020204020204" charset="-122"/>
                        </a:rPr>
                        <a:t>表明抗击疫情、奋战到底的决心信念。</a:t>
                      </a:r>
                    </a:p>
                  </a:txBody>
                  <a:tcPr anchor="ctr"/>
                </a:tc>
              </a:tr>
              <a:tr h="648000">
                <a:tc>
                  <a:txBody>
                    <a:bodyPr vert="horz" wrap="square"/>
                    <a:lstStyle/>
                    <a:p>
                      <a:pPr algn="ctr">
                        <a:buNone/>
                      </a:pPr>
                      <a:r>
                        <a:rPr lang="zh-CN" altLang="en-US" sz="2000" b="1">
                          <a:latin typeface="微软雅黑" panose="020b0503020204020204" charset="-122"/>
                          <a:ea typeface="微软雅黑"/>
                        </a:rPr>
                        <a:t>心中有光</a:t>
                      </a:r>
                    </a:p>
                    <a:p>
                      <a:pPr algn="ctr">
                        <a:buNone/>
                      </a:pPr>
                      <a:r>
                        <a:rPr lang="zh-CN" altLang="en-US" sz="2000" b="1">
                          <a:latin typeface="微软雅黑" panose="020b0503020204020204" charset="-122"/>
                          <a:ea typeface="微软雅黑"/>
                        </a:rPr>
                        <a:t>休戚与共</a:t>
                      </a:r>
                    </a:p>
                  </a:txBody>
                  <a:tcPr anchor="ctr"/>
                </a:tc>
                <a:tc>
                  <a:txBody>
                    <a:bodyPr vert="horz" wrap="square"/>
                    <a:lstStyle/>
                    <a:p>
                      <a:pPr>
                        <a:buNone/>
                      </a:pPr>
                      <a:r>
                        <a:rPr lang="zh-CN" altLang="en-US">
                          <a:latin typeface="微软雅黑" panose="020b0503020204020204" charset="-122"/>
                          <a:ea typeface="微软雅黑"/>
                        </a:rPr>
                        <a:t>要心怀希望，秉持人类命运共同体理念，团结互助，合作共赢。</a:t>
                      </a:r>
                    </a:p>
                  </a:txBody>
                  <a:tcPr anchor="ctr"/>
                </a:tc>
              </a:tr>
              <a:tr h="648000">
                <a:tc>
                  <a:txBody>
                    <a:bodyPr vert="horz" wrap="square"/>
                    <a:lstStyle/>
                    <a:p>
                      <a:pPr algn="ctr">
                        <a:buNone/>
                      </a:pPr>
                      <a:r>
                        <a:rPr lang="zh-CN" altLang="en-US" sz="2000" b="1">
                          <a:latin typeface="微软雅黑" panose="020b0503020204020204" charset="-122"/>
                          <a:ea typeface="微软雅黑"/>
                        </a:rPr>
                        <a:t>重换生机</a:t>
                      </a:r>
                    </a:p>
                    <a:p>
                      <a:pPr algn="ctr">
                        <a:buNone/>
                      </a:pPr>
                      <a:r>
                        <a:rPr lang="zh-CN" altLang="en-US" sz="2000" b="1">
                          <a:latin typeface="微软雅黑" panose="020b0503020204020204" charset="-122"/>
                          <a:ea typeface="微软雅黑"/>
                        </a:rPr>
                        <a:t>展望未来</a:t>
                      </a:r>
                    </a:p>
                  </a:txBody>
                  <a:tcPr anchor="ctr"/>
                </a:tc>
                <a:tc>
                  <a:txBody>
                    <a:bodyPr vert="horz" wrap="square"/>
                    <a:lstStyle/>
                    <a:p>
                      <a:pPr>
                        <a:buNone/>
                      </a:pPr>
                      <a:r>
                        <a:rPr lang="zh-CN" altLang="en-US">
                          <a:latin typeface="微软雅黑" panose="020b0503020204020204" charset="-122"/>
                          <a:ea typeface="微软雅黑"/>
                        </a:rPr>
                        <a:t>中华民族愈挫愈勇，从深重的苦难和磨砺中走向未来。</a:t>
                      </a:r>
                    </a:p>
                  </a:txBody>
                  <a:tcPr anchor="ctr"/>
                </a:tc>
              </a:tr>
            </a:tbl>
          </a:graphicData>
        </a:graphic>
      </p:graphicFrame>
    </p:spTree>
    <p:custDataLst>
      <p:tags r:id="rId7"/>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左大括号 3"/>
          <p:cNvSpPr/>
          <p:nvPr/>
        </p:nvSpPr>
        <p:spPr>
          <a:xfrm>
            <a:off x="1461135" y="384810"/>
            <a:ext cx="1473835" cy="5398135"/>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5" name="矩形 4"/>
          <p:cNvSpPr/>
          <p:nvPr/>
        </p:nvSpPr>
        <p:spPr>
          <a:xfrm>
            <a:off x="3402965" y="115570"/>
            <a:ext cx="5543550" cy="148082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6" name="矩形 5"/>
          <p:cNvSpPr/>
          <p:nvPr/>
        </p:nvSpPr>
        <p:spPr>
          <a:xfrm>
            <a:off x="3402965" y="1862455"/>
            <a:ext cx="5543550" cy="1217295"/>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7" name="矩形 6"/>
          <p:cNvSpPr/>
          <p:nvPr/>
        </p:nvSpPr>
        <p:spPr>
          <a:xfrm>
            <a:off x="3402965" y="3345815"/>
            <a:ext cx="5542915" cy="130175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8" name="矩形 7"/>
          <p:cNvSpPr/>
          <p:nvPr/>
        </p:nvSpPr>
        <p:spPr>
          <a:xfrm>
            <a:off x="3402965" y="5011420"/>
            <a:ext cx="5054600" cy="130175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9" name="文本框 8"/>
          <p:cNvSpPr txBox="1"/>
          <p:nvPr/>
        </p:nvSpPr>
        <p:spPr>
          <a:xfrm>
            <a:off x="3613150" y="387985"/>
            <a:ext cx="4634230" cy="953135"/>
          </a:xfrm>
          <a:prstGeom prst="rect">
            <a:avLst/>
          </a:prstGeom>
          <a:noFill/>
        </p:spPr>
        <p:txBody>
          <a:bodyPr wrap="square" rtlCol="0">
            <a:spAutoFit/>
          </a:bodyPr>
          <a:lstStyle/>
          <a:p>
            <a:r>
              <a:rPr lang="en-US" altLang="zh-CN" sz="2800" b="1">
                <a:latin typeface="华文楷体" panose="02010600040101010101" charset="-122"/>
                <a:ea typeface="华文楷体" panose="02010600040101010101" charset="-122"/>
                <a:cs typeface="华文楷体" panose="02010600040101010101" charset="-122"/>
              </a:rPr>
              <a:t>1-2 </a:t>
            </a:r>
            <a:r>
              <a:rPr lang="zh-CN" altLang="en-US" sz="2800" b="1">
                <a:latin typeface="华文楷体" panose="02010600040101010101" charset="-122"/>
                <a:ea typeface="华文楷体" panose="02010600040101010101" charset="-122"/>
                <a:cs typeface="华文楷体" panose="02010600040101010101" charset="-122"/>
              </a:rPr>
              <a:t>从国家力量，制度层面总结抗疫胜利的原因。</a:t>
            </a:r>
          </a:p>
        </p:txBody>
      </p:sp>
      <p:sp>
        <p:nvSpPr>
          <p:cNvPr id="10" name="文本框 9"/>
          <p:cNvSpPr txBox="1"/>
          <p:nvPr/>
        </p:nvSpPr>
        <p:spPr>
          <a:xfrm>
            <a:off x="3613150" y="1779270"/>
            <a:ext cx="5116830" cy="1383665"/>
          </a:xfrm>
          <a:prstGeom prst="rect">
            <a:avLst/>
          </a:prstGeom>
          <a:noFill/>
        </p:spPr>
        <p:txBody>
          <a:bodyPr wrap="square" rtlCol="0">
            <a:spAutoFit/>
          </a:bodyPr>
          <a:lstStyle/>
          <a:p>
            <a:r>
              <a:rPr lang="en-US" sz="2800" b="1">
                <a:latin typeface="华文楷体" panose="02010600040101010101" charset="-122"/>
                <a:ea typeface="华文楷体" panose="02010600040101010101" charset="-122"/>
                <a:cs typeface="华文楷体" panose="02010600040101010101" charset="-122"/>
              </a:rPr>
              <a:t>3-6</a:t>
            </a:r>
            <a:r>
              <a:rPr lang="zh-CN" altLang="en-US" sz="2800" b="1">
                <a:latin typeface="华文楷体" panose="02010600040101010101" charset="-122"/>
                <a:ea typeface="华文楷体" panose="02010600040101010101" charset="-122"/>
                <a:cs typeface="华文楷体" panose="02010600040101010101" charset="-122"/>
              </a:rPr>
              <a:t>从灾难意义、执政理念、抗疫方法、经验总结等方面总结抗疫胜利原因。</a:t>
            </a:r>
          </a:p>
        </p:txBody>
      </p:sp>
      <p:sp>
        <p:nvSpPr>
          <p:cNvPr id="11" name="文本框 10"/>
          <p:cNvSpPr txBox="1"/>
          <p:nvPr/>
        </p:nvSpPr>
        <p:spPr>
          <a:xfrm>
            <a:off x="3547110" y="3354070"/>
            <a:ext cx="5098415" cy="1383665"/>
          </a:xfrm>
          <a:prstGeom prst="rect">
            <a:avLst/>
          </a:prstGeom>
          <a:noFill/>
        </p:spPr>
        <p:txBody>
          <a:bodyPr wrap="square" rtlCol="0">
            <a:spAutoFit/>
          </a:bodyPr>
          <a:lstStyle/>
          <a:p>
            <a:r>
              <a:rPr lang="en-US" sz="2800" b="1">
                <a:latin typeface="华文楷体" panose="02010600040101010101" charset="-122"/>
                <a:ea typeface="华文楷体" panose="02010600040101010101" charset="-122"/>
                <a:cs typeface="华文楷体" panose="02010600040101010101" charset="-122"/>
              </a:rPr>
              <a:t>7</a:t>
            </a:r>
            <a:r>
              <a:rPr lang="zh-CN" altLang="en-US" sz="2800" b="1">
                <a:latin typeface="华文楷体" panose="02010600040101010101" charset="-122"/>
                <a:ea typeface="华文楷体" panose="02010600040101010101" charset="-122"/>
                <a:cs typeface="华文楷体" panose="02010600040101010101" charset="-122"/>
              </a:rPr>
              <a:t>将抗疫视野从国内转向全球视野，写中国和各国的抗疫贡献，以及世界命运共同体的理念。</a:t>
            </a:r>
          </a:p>
        </p:txBody>
      </p:sp>
      <p:sp>
        <p:nvSpPr>
          <p:cNvPr id="12" name="文本框 11"/>
          <p:cNvSpPr txBox="1"/>
          <p:nvPr/>
        </p:nvSpPr>
        <p:spPr>
          <a:xfrm>
            <a:off x="3613150" y="5185410"/>
            <a:ext cx="3943985" cy="953135"/>
          </a:xfrm>
          <a:prstGeom prst="rect">
            <a:avLst/>
          </a:prstGeom>
          <a:noFill/>
        </p:spPr>
        <p:txBody>
          <a:bodyPr wrap="square" rtlCol="0">
            <a:spAutoFit/>
          </a:bodyPr>
          <a:lstStyle/>
          <a:p>
            <a:r>
              <a:rPr lang="en-US" altLang="zh-CN" sz="2800" b="1">
                <a:latin typeface="华文楷体" panose="02010600040101010101" charset="-122"/>
                <a:ea typeface="华文楷体" panose="02010600040101010101" charset="-122"/>
                <a:cs typeface="华文楷体" panose="02010600040101010101" charset="-122"/>
              </a:rPr>
              <a:t>8</a:t>
            </a:r>
            <a:r>
              <a:rPr lang="zh-CN" altLang="en-US" sz="2800" b="1">
                <a:latin typeface="华文楷体" panose="02010600040101010101" charset="-122"/>
                <a:ea typeface="华文楷体" panose="02010600040101010101" charset="-122"/>
                <a:cs typeface="华文楷体" panose="02010600040101010101" charset="-122"/>
              </a:rPr>
              <a:t>回望过去，当下，展望未来。</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7" presetClass="entr" presetSubtype="4"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0" fill="hold"/>
                                        <p:tgtEl>
                                          <p:spTgt spid="7"/>
                                        </p:tgtEl>
                                        <p:attrNameLst>
                                          <p:attrName>ppt_x</p:attrName>
                                        </p:attrNameLst>
                                      </p:cBhvr>
                                      <p:tavLst>
                                        <p:tav tm="0">
                                          <p:val>
                                            <p:strVal val="#ppt_x"/>
                                          </p:val>
                                        </p:tav>
                                        <p:tav tm="100000">
                                          <p:val>
                                            <p:strVal val="#ppt_x"/>
                                          </p:val>
                                        </p:tav>
                                      </p:tavLst>
                                    </p:anim>
                                    <p:anim calcmode="lin" valueType="num">
                                      <p:cBhvr additive="base">
                                        <p:cTn id="33" dur="5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afterGroup">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diamond(in)">
                                      <p:cBhvr>
                                        <p:cTn id="38" dur="2000"/>
                                        <p:tgtEl>
                                          <p:spTgt spid="11"/>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21" presetClass="entr" presetSubtype="1"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heel(1)">
                                      <p:cBhvr>
                                        <p:cTn id="43" dur="2000"/>
                                        <p:tgtEl>
                                          <p:spTgt spid="8"/>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pic>
        <p:nvPicPr>
          <p:cNvPr id="2" name="图片 1" descr="flower-2342706__340"/>
          <p:cNvPicPr>
            <a:picLocks noChangeAspect="1"/>
          </p:cNvPicPr>
          <p:nvPr/>
        </p:nvPicPr>
        <p:blipFill>
          <a:blip r:embed="rId3"/>
          <a:srcRect l="40133" t="16801" r="16603" b="18894"/>
          <a:stretch>
            <a:fillRect/>
          </a:stretch>
        </p:blipFill>
        <p:spPr>
          <a:xfrm rot="420000">
            <a:off x="4831080" y="1868805"/>
            <a:ext cx="2530475" cy="2663825"/>
          </a:xfrm>
          <a:prstGeom prst="rect">
            <a:avLst/>
          </a:prstGeom>
        </p:spPr>
      </p:pic>
      <p:pic>
        <p:nvPicPr>
          <p:cNvPr id="5" name="图片 4" descr="flowers-3205083__340"/>
          <p:cNvPicPr>
            <a:picLocks noChangeAspect="1"/>
          </p:cNvPicPr>
          <p:nvPr/>
        </p:nvPicPr>
        <p:blipFill>
          <a:blip r:embed="rId4"/>
          <a:stretch>
            <a:fillRect/>
          </a:stretch>
        </p:blipFill>
        <p:spPr>
          <a:xfrm>
            <a:off x="3715385" y="1724660"/>
            <a:ext cx="1908175" cy="1908175"/>
          </a:xfrm>
          <a:prstGeom prst="rect">
            <a:avLst/>
          </a:prstGeom>
        </p:spPr>
      </p:pic>
      <p:sp>
        <p:nvSpPr>
          <p:cNvPr id="3" name="文本框 2"/>
          <p:cNvSpPr txBox="1"/>
          <p:nvPr/>
        </p:nvSpPr>
        <p:spPr>
          <a:xfrm>
            <a:off x="7514590" y="1356995"/>
            <a:ext cx="772795" cy="3046095"/>
          </a:xfrm>
          <a:prstGeom prst="rect">
            <a:avLst/>
          </a:prstGeom>
          <a:noFill/>
          <a:extLst>
            <a:ext uri="{909E8E84-426E-40DD-AFC4-6F175D3DCCD1}">
              <a14:hiddenFill xmlns:a14="http://schemas.microsoft.com/office/drawing/2010/main">
                <a:solidFill>
                  <a:schemeClr val="accent2">
                    <a:lumMod val="20000"/>
                    <a:lumOff val="80000"/>
                    <a:alpha val="36000"/>
                  </a:schemeClr>
                </a:solidFill>
              </a14:hiddenFill>
            </a:ext>
          </a:extLst>
        </p:spPr>
        <p:txBody>
          <a:bodyPr wrap="square" rtlCol="0">
            <a:spAutoFit/>
          </a:bodyPr>
          <a:lstStyle/>
          <a:p>
            <a:r>
              <a:rPr lang="zh-CN" altLang="zh-CN" sz="4800">
                <a:solidFill>
                  <a:srgbClr val="A75450"/>
                </a:solidFill>
                <a:latin typeface="杨任东竹石体-Medium" panose="02000000000000000000" charset="-122"/>
                <a:ea typeface="杨任东竹石体-Medium" panose="02000000000000000000" charset="-122"/>
              </a:rPr>
              <a:t>语言赏析</a:t>
            </a:r>
          </a:p>
        </p:txBody>
      </p:sp>
      <p:sp>
        <p:nvSpPr>
          <p:cNvPr id="7" name="文本框 6"/>
          <p:cNvSpPr txBox="1"/>
          <p:nvPr/>
        </p:nvSpPr>
        <p:spPr>
          <a:xfrm>
            <a:off x="3640455" y="2505710"/>
            <a:ext cx="1644650" cy="1568450"/>
          </a:xfrm>
          <a:prstGeom prst="rect">
            <a:avLst/>
          </a:prstGeom>
          <a:noFill/>
        </p:spPr>
        <p:txBody>
          <a:bodyPr wrap="square" rtlCol="0">
            <a:spAutoFit/>
          </a:bodyPr>
          <a:lstStyle/>
          <a:p>
            <a:r>
              <a:rPr lang="en-US" altLang="zh-CN" sz="9600">
                <a:solidFill>
                  <a:srgbClr val="A75450"/>
                </a:solidFill>
                <a:latin typeface="杨任东竹石体-Medium" panose="02000000000000000000" charset="-122"/>
                <a:ea typeface="杨任东竹石体-Medium" panose="02000000000000000000" charset="-122"/>
              </a:rPr>
              <a:t>03</a:t>
            </a:r>
          </a:p>
        </p:txBody>
      </p:sp>
    </p:spTree>
    <p:custDataLst>
      <p:tags r:id="rId5"/>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pic>
        <p:nvPicPr>
          <p:cNvPr id="5" name="图片 4" descr="flowers-3205083__340"/>
          <p:cNvPicPr>
            <a:picLocks noChangeAspect="1"/>
          </p:cNvPicPr>
          <p:nvPr/>
        </p:nvPicPr>
        <p:blipFill>
          <a:blip r:embed="rId3"/>
          <a:stretch>
            <a:fillRect/>
          </a:stretch>
        </p:blipFill>
        <p:spPr>
          <a:xfrm>
            <a:off x="10292080" y="5106670"/>
            <a:ext cx="1515745" cy="1515745"/>
          </a:xfrm>
          <a:prstGeom prst="rect">
            <a:avLst/>
          </a:prstGeom>
        </p:spPr>
      </p:pic>
      <p:pic>
        <p:nvPicPr>
          <p:cNvPr id="13" name="图片 12" descr="23"/>
          <p:cNvPicPr>
            <a:picLocks noChangeAspect="1"/>
          </p:cNvPicPr>
          <p:nvPr/>
        </p:nvPicPr>
        <p:blipFill>
          <a:blip r:embed="rId4"/>
          <a:srcRect l="7264" t="15275" r="17153" b="16549"/>
          <a:stretch>
            <a:fillRect/>
          </a:stretch>
        </p:blipFill>
        <p:spPr>
          <a:xfrm rot="3300000">
            <a:off x="9340215" y="386715"/>
            <a:ext cx="2969895" cy="1898015"/>
          </a:xfrm>
          <a:prstGeom prst="rect">
            <a:avLst/>
          </a:prstGeom>
        </p:spPr>
      </p:pic>
      <p:sp>
        <p:nvSpPr>
          <p:cNvPr id="9" name="文本框 8"/>
          <p:cNvSpPr txBox="1"/>
          <p:nvPr/>
        </p:nvSpPr>
        <p:spPr>
          <a:xfrm>
            <a:off x="329565" y="2272665"/>
            <a:ext cx="4027170" cy="193802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scene3d>
              <a:camera prst="orthographicFront"/>
              <a:lightRig rig="threePt" dir="t"/>
            </a:scene3d>
          </a:bodyPr>
          <a:lstStyle/>
          <a:p>
            <a:r>
              <a:rPr lang="zh-CN" altLang="en-US" sz="40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a:rPr>
              <a:t>寒冬再漫长，也阻挡不了春天的脚步</a:t>
            </a:r>
          </a:p>
        </p:txBody>
      </p:sp>
      <p:sp>
        <p:nvSpPr>
          <p:cNvPr id="3" name="文本框 2"/>
          <p:cNvSpPr txBox="1"/>
          <p:nvPr/>
        </p:nvSpPr>
        <p:spPr>
          <a:xfrm>
            <a:off x="4682490" y="929640"/>
            <a:ext cx="5202555" cy="5692775"/>
          </a:xfrm>
          <a:prstGeom prst="rect">
            <a:avLst/>
          </a:prstGeom>
          <a:noFill/>
        </p:spPr>
        <p:txBody>
          <a:bodyPr wrap="square" rtlCol="0">
            <a:spAutoFit/>
          </a:bodyPr>
          <a:lstStyle/>
          <a:p>
            <a:r>
              <a:rPr lang="zh-CN" altLang="en-US" sz="2800">
                <a:latin typeface="华文楷体" panose="02010600040101010101" charset="-122"/>
                <a:ea typeface="华文楷体" panose="02010600040101010101" charset="-122"/>
              </a:rPr>
              <a:t>雪莱曾经说过：冬天来，春天还会远吗？是的，冬天固然寒冷，且寒冬慢慢让人难过，但是不难知道冬天之后就是温暖明媚的春天，是充满生机和希望的春天。</a:t>
            </a:r>
          </a:p>
          <a:p>
            <a:r>
              <a:rPr lang="zh-CN" altLang="en-US" sz="2800">
                <a:latin typeface="华文楷体" panose="02010600040101010101" charset="-122"/>
                <a:ea typeface="华文楷体" panose="02010600040101010101" charset="-122"/>
              </a:rPr>
              <a:t>这句话化用雪莱的诗，又兼用拟人的修辞手法，让人顿时感到眼前的苦难都绝非毫无意义的挨日子，而是定会遇到温暖，重现光明。我们要有勇气和决定坚定脚步和信念，迎接春光明媚。</a:t>
            </a:r>
          </a:p>
          <a:p>
            <a:endParaRPr lang="zh-CN" altLang="en-US" sz="2800">
              <a:latin typeface="华文楷体" panose="02010600040101010101" charset="-122"/>
              <a:ea typeface="华文楷体" panose="02010600040101010101" charset="-122"/>
            </a:endParaRPr>
          </a:p>
          <a:p>
            <a:endParaRPr lang="zh-CN" altLang="en-US" sz="2800">
              <a:latin typeface="华文楷体" panose="02010600040101010101" charset="-122"/>
              <a:ea typeface="华文楷体" panose="02010600040101010101" charset="-122"/>
            </a:endParaRPr>
          </a:p>
        </p:txBody>
      </p:sp>
    </p:spTree>
    <p:custDataLst>
      <p:tags r:id="rId5"/>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pic>
        <p:nvPicPr>
          <p:cNvPr id="6" name="图片 5" descr="dandelion-220246__340"/>
          <p:cNvPicPr>
            <a:picLocks noChangeAspect="1"/>
          </p:cNvPicPr>
          <p:nvPr/>
        </p:nvPicPr>
        <p:blipFill>
          <a:blip r:embed="rId3">
            <a:lum contrast="6000"/>
          </a:blip>
          <a:srcRect l="23746" t="1008" r="1994" b="1569"/>
          <a:stretch>
            <a:fillRect/>
          </a:stretch>
        </p:blipFill>
        <p:spPr>
          <a:xfrm>
            <a:off x="7734300" y="2137410"/>
            <a:ext cx="3597910" cy="4720590"/>
          </a:xfrm>
          <a:prstGeom prst="rect">
            <a:avLst/>
          </a:prstGeom>
        </p:spPr>
      </p:pic>
      <p:pic>
        <p:nvPicPr>
          <p:cNvPr id="14" name="图片 13" descr="flower-2342706__340"/>
          <p:cNvPicPr>
            <a:picLocks noChangeAspect="1"/>
          </p:cNvPicPr>
          <p:nvPr/>
        </p:nvPicPr>
        <p:blipFill>
          <a:blip r:embed="rId4"/>
          <a:srcRect l="10548" t="17751" r="16603" b="18894"/>
          <a:stretch>
            <a:fillRect/>
          </a:stretch>
        </p:blipFill>
        <p:spPr>
          <a:xfrm>
            <a:off x="0" y="191135"/>
            <a:ext cx="2412365" cy="1485900"/>
          </a:xfrm>
          <a:prstGeom prst="rect">
            <a:avLst/>
          </a:prstGeom>
        </p:spPr>
      </p:pic>
      <p:sp>
        <p:nvSpPr>
          <p:cNvPr id="2" name="文本框 1"/>
          <p:cNvSpPr txBox="1"/>
          <p:nvPr/>
        </p:nvSpPr>
        <p:spPr>
          <a:xfrm>
            <a:off x="894080" y="2754630"/>
            <a:ext cx="991870" cy="2122805"/>
          </a:xfrm>
          <a:prstGeom prst="rect">
            <a:avLst/>
          </a:prstGeom>
          <a:solidFill>
            <a:schemeClr val="bg1">
              <a:lumMod val="85000"/>
              <a:alpha val="60000"/>
            </a:schemeClr>
          </a:solidFill>
        </p:spPr>
        <p:txBody>
          <a:bodyPr wrap="square" rtlCol="0">
            <a:spAutoFit/>
          </a:bodyPr>
          <a:lstStyle/>
          <a:p>
            <a:r>
              <a:rPr lang="zh-CN" altLang="zh-CN" sz="6600">
                <a:solidFill>
                  <a:srgbClr val="A75450"/>
                </a:solidFill>
                <a:latin typeface="杨任东竹石体-Medium" panose="02000000000000000000" charset="-122"/>
                <a:ea typeface="杨任东竹石体-Medium" panose="02000000000000000000" charset="-122"/>
              </a:rPr>
              <a:t>目录</a:t>
            </a:r>
          </a:p>
        </p:txBody>
      </p:sp>
      <p:grpSp>
        <p:nvGrpSpPr>
          <p:cNvPr id="4" name="组合 3"/>
          <p:cNvGrpSpPr/>
          <p:nvPr/>
        </p:nvGrpSpPr>
        <p:grpSpPr>
          <a:xfrm>
            <a:off x="2407263" y="1371653"/>
            <a:ext cx="8081819" cy="1753255"/>
            <a:chOff x="-196" y="5347"/>
            <a:chExt cx="7554" cy="7381"/>
          </a:xfrm>
        </p:grpSpPr>
        <p:pic>
          <p:nvPicPr>
            <p:cNvPr id="5" name="图片 4" descr="组 2"/>
            <p:cNvPicPr>
              <a:picLocks noChangeAspect="1"/>
            </p:cNvPicPr>
            <p:nvPr/>
          </p:nvPicPr>
          <p:blipFill>
            <a:blip r:embed="rId5"/>
            <a:stretch>
              <a:fillRect/>
            </a:stretch>
          </p:blipFill>
          <p:spPr>
            <a:xfrm>
              <a:off x="-196" y="6903"/>
              <a:ext cx="1021" cy="4266"/>
            </a:xfrm>
            <a:prstGeom prst="rect">
              <a:avLst/>
            </a:prstGeom>
          </p:spPr>
        </p:pic>
        <p:sp>
          <p:nvSpPr>
            <p:cNvPr id="8" name="文本框 7"/>
            <p:cNvSpPr txBox="1"/>
            <p:nvPr/>
          </p:nvSpPr>
          <p:spPr>
            <a:xfrm>
              <a:off x="325" y="5347"/>
              <a:ext cx="7033" cy="7381"/>
            </a:xfrm>
            <a:prstGeom prst="rect">
              <a:avLst/>
            </a:prstGeom>
            <a:noFill/>
          </p:spPr>
          <p:txBody>
            <a:bodyPr wrap="square" rtlCol="0" anchor="t">
              <a:spAutoFit/>
            </a:bodyPr>
            <a:lstStyle/>
            <a:p>
              <a:pPr algn="ctr">
                <a:lnSpc>
                  <a:spcPct val="150000"/>
                </a:lnSpc>
              </a:pPr>
              <a:r>
                <a:rPr lang="zh-CN" altLang="en-US" sz="3600" b="1" smtClean="0">
                  <a:solidFill>
                    <a:srgbClr val="C00000"/>
                  </a:solidFill>
                  <a:latin typeface="微软雅黑" panose="020b0503020204020204" charset="-122"/>
                  <a:ea typeface="微软雅黑"/>
                  <a:sym typeface="+mn-ea"/>
                </a:rPr>
                <a:t>梳理内容，厘清层次结构。</a:t>
              </a:r>
            </a:p>
            <a:p>
              <a:pPr algn="l">
                <a:lnSpc>
                  <a:spcPct val="150000"/>
                </a:lnSpc>
              </a:pPr>
              <a:endParaRPr lang="zh-CN" altLang="en-US" sz="3600" b="1" smtClean="0">
                <a:solidFill>
                  <a:srgbClr val="C00000"/>
                </a:solidFill>
                <a:latin typeface="微软雅黑" panose="020b0503020204020204" charset="-122"/>
                <a:ea typeface="微软雅黑"/>
                <a:sym typeface="+mn-ea"/>
              </a:endParaRPr>
            </a:p>
          </p:txBody>
        </p:sp>
      </p:grpSp>
      <p:grpSp>
        <p:nvGrpSpPr>
          <p:cNvPr id="48" name="组合 47"/>
          <p:cNvGrpSpPr/>
          <p:nvPr/>
        </p:nvGrpSpPr>
        <p:grpSpPr>
          <a:xfrm>
            <a:off x="2407920" y="3694430"/>
            <a:ext cx="9672955" cy="1205865"/>
            <a:chOff x="825" y="4955"/>
            <a:chExt cx="7133" cy="1795"/>
          </a:xfrm>
        </p:grpSpPr>
        <p:pic>
          <p:nvPicPr>
            <p:cNvPr id="50" name="图片 49" descr="组 2"/>
            <p:cNvPicPr>
              <a:picLocks noChangeAspect="1"/>
            </p:cNvPicPr>
            <p:nvPr/>
          </p:nvPicPr>
          <p:blipFill>
            <a:blip r:embed="rId5"/>
            <a:stretch>
              <a:fillRect/>
            </a:stretch>
          </p:blipFill>
          <p:spPr>
            <a:xfrm>
              <a:off x="825" y="5361"/>
              <a:ext cx="739" cy="1389"/>
            </a:xfrm>
            <a:prstGeom prst="rect">
              <a:avLst/>
            </a:prstGeom>
          </p:spPr>
        </p:pic>
        <p:sp>
          <p:nvSpPr>
            <p:cNvPr id="56" name="文本框 55"/>
            <p:cNvSpPr txBox="1"/>
            <p:nvPr/>
          </p:nvSpPr>
          <p:spPr>
            <a:xfrm>
              <a:off x="2013" y="4955"/>
              <a:ext cx="5945" cy="1235"/>
            </a:xfrm>
            <a:prstGeom prst="rect">
              <a:avLst/>
            </a:prstGeom>
            <a:noFill/>
          </p:spPr>
          <p:txBody>
            <a:bodyPr wrap="square" rtlCol="0" anchor="t">
              <a:spAutoFit/>
            </a:bodyPr>
            <a:lstStyle/>
            <a:p>
              <a:pPr algn="l">
                <a:lnSpc>
                  <a:spcPct val="150000"/>
                </a:lnSpc>
              </a:pPr>
              <a:r>
                <a:rPr lang="zh-CN" altLang="en-US" sz="3200" b="1" smtClean="0">
                  <a:solidFill>
                    <a:srgbClr val="C00000"/>
                  </a:solidFill>
                  <a:latin typeface="微软雅黑" panose="020b0503020204020204" charset="-122"/>
                  <a:ea typeface="微软雅黑"/>
                  <a:sym typeface="+mn-ea"/>
                </a:rPr>
                <a:t>品味语言，感受感受生命至上的价值追求</a:t>
              </a:r>
            </a:p>
          </p:txBody>
        </p:sp>
      </p:grpSp>
      <p:grpSp>
        <p:nvGrpSpPr>
          <p:cNvPr id="9" name="组合 8"/>
          <p:cNvGrpSpPr/>
          <p:nvPr/>
        </p:nvGrpSpPr>
        <p:grpSpPr>
          <a:xfrm>
            <a:off x="2407263" y="4860074"/>
            <a:ext cx="9122397" cy="1174025"/>
            <a:chOff x="825" y="5003"/>
            <a:chExt cx="6395" cy="1747"/>
          </a:xfrm>
        </p:grpSpPr>
        <p:pic>
          <p:nvPicPr>
            <p:cNvPr id="10" name="图片 9" descr="组 2"/>
            <p:cNvPicPr>
              <a:picLocks noChangeAspect="1"/>
            </p:cNvPicPr>
            <p:nvPr/>
          </p:nvPicPr>
          <p:blipFill>
            <a:blip r:embed="rId5"/>
            <a:stretch>
              <a:fillRect/>
            </a:stretch>
          </p:blipFill>
          <p:spPr>
            <a:xfrm>
              <a:off x="825" y="5361"/>
              <a:ext cx="739" cy="1389"/>
            </a:xfrm>
            <a:prstGeom prst="rect">
              <a:avLst/>
            </a:prstGeom>
          </p:spPr>
        </p:pic>
        <p:sp>
          <p:nvSpPr>
            <p:cNvPr id="11" name="文本框 10"/>
            <p:cNvSpPr txBox="1"/>
            <p:nvPr/>
          </p:nvSpPr>
          <p:spPr>
            <a:xfrm>
              <a:off x="1900" y="5003"/>
              <a:ext cx="5320" cy="1235"/>
            </a:xfrm>
            <a:prstGeom prst="rect">
              <a:avLst/>
            </a:prstGeom>
            <a:noFill/>
          </p:spPr>
          <p:txBody>
            <a:bodyPr wrap="square" rtlCol="0" anchor="t">
              <a:spAutoFit/>
            </a:bodyPr>
            <a:lstStyle/>
            <a:p>
              <a:pPr algn="l">
                <a:lnSpc>
                  <a:spcPct val="150000"/>
                </a:lnSpc>
              </a:pPr>
              <a:r>
                <a:rPr lang="zh-CN" altLang="en-US" sz="3200" b="1" smtClean="0">
                  <a:solidFill>
                    <a:srgbClr val="C00000"/>
                  </a:solidFill>
                  <a:latin typeface="微软雅黑" panose="020b0503020204020204" charset="-122"/>
                  <a:ea typeface="微软雅黑"/>
                  <a:sym typeface="+mn-ea"/>
                </a:rPr>
                <a:t>体会作者多角度、分层次的综合报道方式</a:t>
              </a:r>
            </a:p>
          </p:txBody>
        </p:sp>
      </p:grpSp>
      <p:grpSp>
        <p:nvGrpSpPr>
          <p:cNvPr id="43" name="组合 42"/>
          <p:cNvGrpSpPr/>
          <p:nvPr/>
        </p:nvGrpSpPr>
        <p:grpSpPr>
          <a:xfrm>
            <a:off x="2462785" y="2624320"/>
            <a:ext cx="8742036" cy="1239883"/>
            <a:chOff x="869" y="4916"/>
            <a:chExt cx="6074" cy="1845"/>
          </a:xfrm>
        </p:grpSpPr>
        <p:pic>
          <p:nvPicPr>
            <p:cNvPr id="45" name="图片 44" descr="组 2"/>
            <p:cNvPicPr>
              <a:picLocks noChangeAspect="1"/>
            </p:cNvPicPr>
            <p:nvPr/>
          </p:nvPicPr>
          <p:blipFill>
            <a:blip r:embed="rId5"/>
            <a:stretch>
              <a:fillRect/>
            </a:stretch>
          </p:blipFill>
          <p:spPr>
            <a:xfrm>
              <a:off x="869" y="5447"/>
              <a:ext cx="699" cy="1314"/>
            </a:xfrm>
            <a:prstGeom prst="rect">
              <a:avLst/>
            </a:prstGeom>
          </p:spPr>
        </p:pic>
        <p:sp>
          <p:nvSpPr>
            <p:cNvPr id="47" name="文本框 46"/>
            <p:cNvSpPr txBox="1"/>
            <p:nvPr/>
          </p:nvSpPr>
          <p:spPr>
            <a:xfrm>
              <a:off x="1883" y="4916"/>
              <a:ext cx="5060" cy="1372"/>
            </a:xfrm>
            <a:prstGeom prst="rect">
              <a:avLst/>
            </a:prstGeom>
            <a:noFill/>
          </p:spPr>
          <p:txBody>
            <a:bodyPr wrap="square" rtlCol="0" anchor="t">
              <a:spAutoFit/>
            </a:bodyPr>
            <a:lstStyle/>
            <a:p>
              <a:pPr algn="l">
                <a:lnSpc>
                  <a:spcPct val="150000"/>
                </a:lnSpc>
              </a:pPr>
              <a:r>
                <a:rPr lang="zh-CN" altLang="en-US" sz="3600" b="1" smtClean="0">
                  <a:solidFill>
                    <a:srgbClr val="C00000"/>
                  </a:solidFill>
                  <a:latin typeface="微软雅黑" panose="020b0503020204020204" charset="-122"/>
                  <a:ea typeface="微软雅黑"/>
                  <a:sym typeface="+mn-ea"/>
                </a:rPr>
                <a:t>理解重要语句含义，历史意义。</a:t>
              </a:r>
            </a:p>
          </p:txBody>
        </p:sp>
      </p:grpSp>
      <p:sp>
        <p:nvSpPr>
          <p:cNvPr id="12" name="文本框 11"/>
          <p:cNvSpPr txBox="1"/>
          <p:nvPr/>
        </p:nvSpPr>
        <p:spPr>
          <a:xfrm>
            <a:off x="3746500" y="258729"/>
            <a:ext cx="4699000" cy="872490"/>
          </a:xfrm>
          <a:prstGeom prst="rect">
            <a:avLst/>
          </a:prstGeom>
          <a:noFill/>
        </p:spPr>
        <p:txBody>
          <a:bodyPr wrap="none" rtlCol="0" anchor="t">
            <a:spAutoFit/>
            <a:scene3d>
              <a:camera prst="orthographicFront"/>
              <a:lightRig rig="threePt" dir="t"/>
            </a:scene3d>
          </a:bodyPr>
          <a:lstStyle/>
          <a:p>
            <a:pPr algn="ctr"/>
            <a:r>
              <a:rPr lang="zh-CN" altLang="en-US" sz="5080" b="1">
                <a:solidFill>
                  <a:schemeClr val="tx1"/>
                </a:solidFill>
                <a:effectLst>
                  <a:outerShdw blurRad="38100" dist="19050" dir="2700000" algn="tl" rotWithShape="0">
                    <a:schemeClr val="dk1">
                      <a:alpha val="40000"/>
                    </a:schemeClr>
                  </a:outerShdw>
                </a:effectLst>
              </a:rPr>
              <a:t>学习目标与任务</a:t>
            </a:r>
          </a:p>
        </p:txBody>
      </p:sp>
    </p:spTree>
    <p:custDataLst>
      <p:tags r:id="rId6"/>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pic>
        <p:nvPicPr>
          <p:cNvPr id="5" name="图片 4" descr="flowers-3205083__340"/>
          <p:cNvPicPr>
            <a:picLocks noChangeAspect="1"/>
          </p:cNvPicPr>
          <p:nvPr/>
        </p:nvPicPr>
        <p:blipFill>
          <a:blip r:embed="rId3"/>
          <a:stretch>
            <a:fillRect/>
          </a:stretch>
        </p:blipFill>
        <p:spPr>
          <a:xfrm>
            <a:off x="10292080" y="5106670"/>
            <a:ext cx="1515745" cy="1515745"/>
          </a:xfrm>
          <a:prstGeom prst="rect">
            <a:avLst/>
          </a:prstGeom>
        </p:spPr>
      </p:pic>
      <p:pic>
        <p:nvPicPr>
          <p:cNvPr id="13" name="图片 12" descr="23"/>
          <p:cNvPicPr>
            <a:picLocks noChangeAspect="1"/>
          </p:cNvPicPr>
          <p:nvPr/>
        </p:nvPicPr>
        <p:blipFill>
          <a:blip r:embed="rId4"/>
          <a:srcRect l="7264" t="15275" r="17153" b="16549"/>
          <a:stretch>
            <a:fillRect/>
          </a:stretch>
        </p:blipFill>
        <p:spPr>
          <a:xfrm rot="3300000">
            <a:off x="9340215" y="386715"/>
            <a:ext cx="2969895" cy="1898015"/>
          </a:xfrm>
          <a:prstGeom prst="rect">
            <a:avLst/>
          </a:prstGeom>
        </p:spPr>
      </p:pic>
      <p:sp>
        <p:nvSpPr>
          <p:cNvPr id="9" name="文本框 8"/>
          <p:cNvSpPr txBox="1"/>
          <p:nvPr/>
        </p:nvSpPr>
        <p:spPr>
          <a:xfrm>
            <a:off x="655320" y="2298700"/>
            <a:ext cx="4027170" cy="13220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scene3d>
              <a:camera prst="orthographicFront"/>
              <a:lightRig rig="threePt" dir="t"/>
            </a:scene3d>
          </a:bodyPr>
          <a:lstStyle/>
          <a:p>
            <a:r>
              <a:rPr lang="zh-CN" altLang="en-US" sz="40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a:rPr>
              <a:t>障百川而东之，</a:t>
            </a:r>
          </a:p>
          <a:p>
            <a:r>
              <a:rPr lang="zh-CN" altLang="en-US" sz="40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a:rPr>
              <a:t>会狂澜于既倒。</a:t>
            </a:r>
          </a:p>
        </p:txBody>
      </p:sp>
      <p:sp>
        <p:nvSpPr>
          <p:cNvPr id="3" name="文本框 2"/>
          <p:cNvSpPr txBox="1"/>
          <p:nvPr/>
        </p:nvSpPr>
        <p:spPr>
          <a:xfrm>
            <a:off x="5008245" y="1190625"/>
            <a:ext cx="5202555" cy="4399915"/>
          </a:xfrm>
          <a:prstGeom prst="rect">
            <a:avLst/>
          </a:prstGeom>
          <a:noFill/>
        </p:spPr>
        <p:txBody>
          <a:bodyPr wrap="square" rtlCol="0">
            <a:spAutoFit/>
          </a:bodyPr>
          <a:lstStyle/>
          <a:p>
            <a:r>
              <a:rPr lang="zh-CN" altLang="en-US" sz="2800">
                <a:latin typeface="华文楷体" panose="02010600040101010101" charset="-122"/>
                <a:ea typeface="华文楷体" panose="02010600040101010101" charset="-122"/>
              </a:rPr>
              <a:t>此话出自韩愈的《进学解》原意指的是防堵泛滥的百川，使它们向东流淌，挽回已经倾倒的狂澜。疫情的肆虐有如洪水猛兽，在最严峻的时刻，党中央沉着冷静，发动一切可以发动的力量，统筹规划，运筹帷幄。能让中国在最短的时间维护社会和谐安定。这有中华五千年的智慧，也有党中央心系民众的赤诚之心。</a:t>
            </a:r>
          </a:p>
        </p:txBody>
      </p:sp>
    </p:spTree>
    <p:custDataLst>
      <p:tags r:id="rId5"/>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pic>
        <p:nvPicPr>
          <p:cNvPr id="5" name="图片 4" descr="flowers-3205083__340"/>
          <p:cNvPicPr>
            <a:picLocks noChangeAspect="1"/>
          </p:cNvPicPr>
          <p:nvPr/>
        </p:nvPicPr>
        <p:blipFill>
          <a:blip r:embed="rId3"/>
          <a:stretch>
            <a:fillRect/>
          </a:stretch>
        </p:blipFill>
        <p:spPr>
          <a:xfrm>
            <a:off x="10292080" y="5106670"/>
            <a:ext cx="1515745" cy="1515745"/>
          </a:xfrm>
          <a:prstGeom prst="rect">
            <a:avLst/>
          </a:prstGeom>
        </p:spPr>
      </p:pic>
      <p:pic>
        <p:nvPicPr>
          <p:cNvPr id="13" name="图片 12" descr="23"/>
          <p:cNvPicPr>
            <a:picLocks noChangeAspect="1"/>
          </p:cNvPicPr>
          <p:nvPr/>
        </p:nvPicPr>
        <p:blipFill>
          <a:blip r:embed="rId4"/>
          <a:srcRect l="7264" t="15275" r="17153" b="16549"/>
          <a:stretch>
            <a:fillRect/>
          </a:stretch>
        </p:blipFill>
        <p:spPr>
          <a:xfrm rot="3300000">
            <a:off x="9340215" y="386715"/>
            <a:ext cx="2969895" cy="1898015"/>
          </a:xfrm>
          <a:prstGeom prst="rect">
            <a:avLst/>
          </a:prstGeom>
        </p:spPr>
      </p:pic>
      <p:sp>
        <p:nvSpPr>
          <p:cNvPr id="9" name="文本框 8"/>
          <p:cNvSpPr txBox="1"/>
          <p:nvPr/>
        </p:nvSpPr>
        <p:spPr>
          <a:xfrm>
            <a:off x="655320" y="2298700"/>
            <a:ext cx="4027170" cy="255333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scene3d>
              <a:camera prst="orthographicFront"/>
              <a:lightRig rig="threePt" dir="t"/>
            </a:scene3d>
          </a:bodyPr>
          <a:lstStyle/>
          <a:p>
            <a:r>
              <a:rPr lang="zh-CN" altLang="en-US" sz="40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a:rPr>
              <a:t>武汉，从来不是一座</a:t>
            </a:r>
            <a:r>
              <a:rPr lang="en-US" altLang="zh-CN" sz="40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a:rPr>
              <a:t>“</a:t>
            </a:r>
            <a:r>
              <a:rPr lang="zh-CN" altLang="en-US" sz="40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a:rPr>
              <a:t>孤岛</a:t>
            </a:r>
            <a:r>
              <a:rPr lang="en-US" altLang="zh-CN" sz="40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a:rPr>
              <a:t>”</a:t>
            </a:r>
            <a:r>
              <a:rPr lang="zh-CN" altLang="en-US" sz="40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a:rPr>
              <a:t>；湖北，从来不是孤军奋战。</a:t>
            </a:r>
          </a:p>
        </p:txBody>
      </p:sp>
      <p:sp>
        <p:nvSpPr>
          <p:cNvPr id="3" name="文本框 2"/>
          <p:cNvSpPr txBox="1"/>
          <p:nvPr/>
        </p:nvSpPr>
        <p:spPr>
          <a:xfrm>
            <a:off x="5008245" y="1190625"/>
            <a:ext cx="5202555" cy="3969385"/>
          </a:xfrm>
          <a:prstGeom prst="rect">
            <a:avLst/>
          </a:prstGeom>
          <a:noFill/>
        </p:spPr>
        <p:txBody>
          <a:bodyPr wrap="square" rtlCol="0">
            <a:spAutoFit/>
          </a:bodyPr>
          <a:lstStyle/>
          <a:p>
            <a:r>
              <a:rPr lang="zh-CN" altLang="en-US" sz="2800">
                <a:latin typeface="华文楷体" panose="02010600040101010101" charset="-122"/>
                <a:ea typeface="华文楷体" panose="02010600040101010101" charset="-122"/>
              </a:rPr>
              <a:t>这句话，生动形象的解读了抗议期间大家一方有难八方支援的感人场面。九省通衢武汉，在经济高速发展的今天居然面临封城。</a:t>
            </a:r>
          </a:p>
          <a:p>
            <a:r>
              <a:rPr lang="zh-CN" altLang="en-US" sz="2800">
                <a:latin typeface="华文楷体" panose="02010600040101010101" charset="-122"/>
                <a:ea typeface="华文楷体" panose="02010600040101010101" charset="-122"/>
              </a:rPr>
              <a:t>但是武汉不是孤岛，无数热血儿女奔赴那里和武汉人民一起战斗。</a:t>
            </a:r>
          </a:p>
          <a:p>
            <a:r>
              <a:rPr lang="zh-CN" altLang="en-US" sz="2800">
                <a:latin typeface="华文楷体" panose="02010600040101010101" charset="-122"/>
                <a:ea typeface="华文楷体" panose="02010600040101010101" charset="-122"/>
              </a:rPr>
              <a:t>中华民族任何时候都不会放弃每个老百姓。而百姓和百姓组合起来就是我中华。</a:t>
            </a:r>
          </a:p>
        </p:txBody>
      </p:sp>
    </p:spTree>
    <p:custDataLst>
      <p:tags r:id="rId5"/>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pic>
        <p:nvPicPr>
          <p:cNvPr id="5" name="图片 4" descr="flowers-3205083__340"/>
          <p:cNvPicPr>
            <a:picLocks noChangeAspect="1"/>
          </p:cNvPicPr>
          <p:nvPr/>
        </p:nvPicPr>
        <p:blipFill>
          <a:blip r:embed="rId3"/>
          <a:stretch>
            <a:fillRect/>
          </a:stretch>
        </p:blipFill>
        <p:spPr>
          <a:xfrm>
            <a:off x="10292080" y="5106670"/>
            <a:ext cx="1515745" cy="1515745"/>
          </a:xfrm>
          <a:prstGeom prst="rect">
            <a:avLst/>
          </a:prstGeom>
        </p:spPr>
      </p:pic>
      <p:pic>
        <p:nvPicPr>
          <p:cNvPr id="13" name="图片 12" descr="23"/>
          <p:cNvPicPr>
            <a:picLocks noChangeAspect="1"/>
          </p:cNvPicPr>
          <p:nvPr/>
        </p:nvPicPr>
        <p:blipFill>
          <a:blip r:embed="rId4"/>
          <a:srcRect l="7264" t="15275" r="17153" b="16549"/>
          <a:stretch>
            <a:fillRect/>
          </a:stretch>
        </p:blipFill>
        <p:spPr>
          <a:xfrm rot="3300000">
            <a:off x="9340215" y="386715"/>
            <a:ext cx="2969895" cy="1898015"/>
          </a:xfrm>
          <a:prstGeom prst="rect">
            <a:avLst/>
          </a:prstGeom>
        </p:spPr>
      </p:pic>
      <p:sp>
        <p:nvSpPr>
          <p:cNvPr id="9" name="文本框 8"/>
          <p:cNvSpPr txBox="1"/>
          <p:nvPr/>
        </p:nvSpPr>
        <p:spPr>
          <a:xfrm>
            <a:off x="655320" y="2298700"/>
            <a:ext cx="4027170" cy="193802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scene3d>
              <a:camera prst="orthographicFront"/>
              <a:lightRig rig="threePt" dir="t"/>
            </a:scene3d>
          </a:bodyPr>
          <a:lstStyle/>
          <a:p>
            <a:r>
              <a:rPr lang="zh-CN" altLang="en-US" sz="40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a:rPr>
              <a:t>灾难，是关照一个民族灵魂的镜子。</a:t>
            </a:r>
          </a:p>
        </p:txBody>
      </p:sp>
      <p:sp>
        <p:nvSpPr>
          <p:cNvPr id="3" name="文本框 2"/>
          <p:cNvSpPr txBox="1"/>
          <p:nvPr/>
        </p:nvSpPr>
        <p:spPr>
          <a:xfrm>
            <a:off x="5089525" y="1929130"/>
            <a:ext cx="5202555" cy="2676525"/>
          </a:xfrm>
          <a:prstGeom prst="rect">
            <a:avLst/>
          </a:prstGeom>
          <a:noFill/>
        </p:spPr>
        <p:txBody>
          <a:bodyPr wrap="square" rtlCol="0">
            <a:spAutoFit/>
          </a:bodyPr>
          <a:lstStyle/>
          <a:p>
            <a:r>
              <a:rPr lang="zh-CN" altLang="en-US" sz="2800">
                <a:latin typeface="华文楷体" panose="02010600040101010101" charset="-122"/>
                <a:ea typeface="华文楷体" panose="02010600040101010101" charset="-122"/>
              </a:rPr>
              <a:t>运用比喻的手法，将灾难比作镜子。镜子是用来审视自己，反省自己用的。很多时候，我们看不见自己脸上的斑点，需要有参照。灾难来临，我们自立自省。灾难过去，我们又是一番天地。</a:t>
            </a:r>
          </a:p>
        </p:txBody>
      </p:sp>
    </p:spTree>
    <p:custDataLst>
      <p:tags r:id="rId5"/>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pic>
        <p:nvPicPr>
          <p:cNvPr id="5" name="图片 4" descr="flowers-3205083__340"/>
          <p:cNvPicPr>
            <a:picLocks noChangeAspect="1"/>
          </p:cNvPicPr>
          <p:nvPr/>
        </p:nvPicPr>
        <p:blipFill>
          <a:blip r:embed="rId3"/>
          <a:stretch>
            <a:fillRect/>
          </a:stretch>
        </p:blipFill>
        <p:spPr>
          <a:xfrm>
            <a:off x="10292080" y="5106670"/>
            <a:ext cx="1515745" cy="1515745"/>
          </a:xfrm>
          <a:prstGeom prst="rect">
            <a:avLst/>
          </a:prstGeom>
        </p:spPr>
      </p:pic>
      <p:pic>
        <p:nvPicPr>
          <p:cNvPr id="13" name="图片 12" descr="23"/>
          <p:cNvPicPr>
            <a:picLocks noChangeAspect="1"/>
          </p:cNvPicPr>
          <p:nvPr/>
        </p:nvPicPr>
        <p:blipFill>
          <a:blip r:embed="rId4"/>
          <a:srcRect l="7264" t="15275" r="17153" b="16549"/>
          <a:stretch>
            <a:fillRect/>
          </a:stretch>
        </p:blipFill>
        <p:spPr>
          <a:xfrm rot="3300000">
            <a:off x="9340215" y="386715"/>
            <a:ext cx="2969895" cy="1898015"/>
          </a:xfrm>
          <a:prstGeom prst="rect">
            <a:avLst/>
          </a:prstGeom>
        </p:spPr>
      </p:pic>
      <p:sp>
        <p:nvSpPr>
          <p:cNvPr id="9" name="文本框 8"/>
          <p:cNvSpPr txBox="1"/>
          <p:nvPr/>
        </p:nvSpPr>
        <p:spPr>
          <a:xfrm>
            <a:off x="655320" y="2298700"/>
            <a:ext cx="4027170" cy="255333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scene3d>
              <a:camera prst="orthographicFront"/>
              <a:lightRig rig="threePt" dir="t"/>
            </a:scene3d>
          </a:bodyPr>
          <a:lstStyle/>
          <a:p>
            <a:r>
              <a:rPr lang="zh-CN" altLang="en-US" sz="40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a:rPr>
              <a:t>一个国家对生命的态度，是最有说服力的文明标尺。</a:t>
            </a:r>
          </a:p>
        </p:txBody>
      </p:sp>
      <p:sp>
        <p:nvSpPr>
          <p:cNvPr id="3" name="文本框 2"/>
          <p:cNvSpPr txBox="1"/>
          <p:nvPr/>
        </p:nvSpPr>
        <p:spPr>
          <a:xfrm>
            <a:off x="5008245" y="1190625"/>
            <a:ext cx="5202555" cy="3538220"/>
          </a:xfrm>
          <a:prstGeom prst="rect">
            <a:avLst/>
          </a:prstGeom>
          <a:noFill/>
        </p:spPr>
        <p:txBody>
          <a:bodyPr wrap="square" rtlCol="0">
            <a:spAutoFit/>
          </a:bodyPr>
          <a:lstStyle/>
          <a:p>
            <a:r>
              <a:rPr lang="zh-CN" altLang="en-US" sz="2800">
                <a:latin typeface="华文楷体" panose="02010600040101010101" charset="-122"/>
                <a:ea typeface="华文楷体" panose="02010600040101010101" charset="-122"/>
              </a:rPr>
              <a:t>曾几何时，我们被有心的言论中伤诋毁，说我们无视人道主义精神，蔑视人权。灾难来临，那些叫嚣人权的国家。不顾民众生命安全，抢夺医疗物资，不顾疫情畏惧，大搞政治阴谋。看看我们在做什么吧，我们没有放弃一个生命。我们珍视每一个生命。</a:t>
            </a:r>
          </a:p>
        </p:txBody>
      </p:sp>
    </p:spTree>
    <p:custDataLst>
      <p:tags r:id="rId5"/>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pic>
        <p:nvPicPr>
          <p:cNvPr id="5" name="图片 4" descr="flowers-3205083__340"/>
          <p:cNvPicPr>
            <a:picLocks noChangeAspect="1"/>
          </p:cNvPicPr>
          <p:nvPr/>
        </p:nvPicPr>
        <p:blipFill>
          <a:blip r:embed="rId3"/>
          <a:stretch>
            <a:fillRect/>
          </a:stretch>
        </p:blipFill>
        <p:spPr>
          <a:xfrm>
            <a:off x="10292080" y="5106670"/>
            <a:ext cx="1515745" cy="1515745"/>
          </a:xfrm>
          <a:prstGeom prst="rect">
            <a:avLst/>
          </a:prstGeom>
        </p:spPr>
      </p:pic>
      <p:pic>
        <p:nvPicPr>
          <p:cNvPr id="13" name="图片 12" descr="23"/>
          <p:cNvPicPr>
            <a:picLocks noChangeAspect="1"/>
          </p:cNvPicPr>
          <p:nvPr/>
        </p:nvPicPr>
        <p:blipFill>
          <a:blip r:embed="rId4"/>
          <a:srcRect l="7264" t="15275" r="17153" b="16549"/>
          <a:stretch>
            <a:fillRect/>
          </a:stretch>
        </p:blipFill>
        <p:spPr>
          <a:xfrm rot="3300000">
            <a:off x="9340215" y="386715"/>
            <a:ext cx="2969895" cy="1898015"/>
          </a:xfrm>
          <a:prstGeom prst="rect">
            <a:avLst/>
          </a:prstGeom>
        </p:spPr>
      </p:pic>
      <p:sp>
        <p:nvSpPr>
          <p:cNvPr id="9" name="文本框 8"/>
          <p:cNvSpPr txBox="1"/>
          <p:nvPr/>
        </p:nvSpPr>
        <p:spPr>
          <a:xfrm>
            <a:off x="641985" y="642620"/>
            <a:ext cx="4027170" cy="255333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scene3d>
              <a:camera prst="orthographicFront"/>
              <a:lightRig rig="threePt" dir="t"/>
            </a:scene3d>
          </a:bodyPr>
          <a:lstStyle/>
          <a:p>
            <a:r>
              <a:rPr lang="zh-CN" altLang="en-US" sz="40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a:rPr>
              <a:t>岁月静好，只因有人负重前行；稳若泰山，源于根基坚实如铁。</a:t>
            </a:r>
          </a:p>
        </p:txBody>
      </p:sp>
      <p:sp>
        <p:nvSpPr>
          <p:cNvPr id="3" name="文本框 2"/>
          <p:cNvSpPr txBox="1"/>
          <p:nvPr/>
        </p:nvSpPr>
        <p:spPr>
          <a:xfrm>
            <a:off x="5089525" y="1360170"/>
            <a:ext cx="5202555" cy="2676525"/>
          </a:xfrm>
          <a:prstGeom prst="rect">
            <a:avLst/>
          </a:prstGeom>
          <a:noFill/>
        </p:spPr>
        <p:txBody>
          <a:bodyPr wrap="square" rtlCol="0">
            <a:spAutoFit/>
          </a:bodyPr>
          <a:lstStyle/>
          <a:p>
            <a:r>
              <a:rPr lang="zh-CN" altLang="en-US" sz="2800">
                <a:latin typeface="华文楷体" panose="02010600040101010101" charset="-122"/>
                <a:ea typeface="华文楷体" panose="02010600040101010101" charset="-122"/>
              </a:rPr>
              <a:t>大难无情人有情。</a:t>
            </a:r>
          </a:p>
          <a:p>
            <a:r>
              <a:rPr lang="zh-CN" altLang="en-US" sz="2800">
                <a:latin typeface="华文楷体" panose="02010600040101010101" charset="-122"/>
                <a:ea typeface="华文楷体" panose="02010600040101010101" charset="-122"/>
              </a:rPr>
              <a:t>我们能在家中享受物资充足供应、水电网络正常运转的生活的时候，</a:t>
            </a:r>
          </a:p>
          <a:p>
            <a:r>
              <a:rPr lang="zh-CN" altLang="en-US" sz="2800">
                <a:latin typeface="华文楷体" panose="02010600040101010101" charset="-122"/>
                <a:ea typeface="华文楷体" panose="02010600040101010101" charset="-122"/>
              </a:rPr>
              <a:t>可曾想过这是无数工作人员在自己的岗位上冒着生命危险操作着一切。</a:t>
            </a:r>
          </a:p>
        </p:txBody>
      </p:sp>
      <p:sp>
        <p:nvSpPr>
          <p:cNvPr id="2" name="文本框 1"/>
          <p:cNvSpPr txBox="1"/>
          <p:nvPr/>
        </p:nvSpPr>
        <p:spPr>
          <a:xfrm>
            <a:off x="641985" y="3576320"/>
            <a:ext cx="4027170" cy="13220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scene3d>
              <a:camera prst="orthographicFront"/>
              <a:lightRig rig="threePt" dir="t"/>
            </a:scene3d>
          </a:bodyPr>
          <a:lstStyle/>
          <a:p>
            <a:r>
              <a:rPr lang="zh-CN" altLang="en-US" sz="40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a:rPr>
              <a:t>没有生而英勇，只因选择无畏。</a:t>
            </a:r>
          </a:p>
        </p:txBody>
      </p:sp>
    </p:spTree>
    <p:custDataLst>
      <p:tags r:id="rId5"/>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pic>
        <p:nvPicPr>
          <p:cNvPr id="5" name="图片 4" descr="flowers-3205083__340"/>
          <p:cNvPicPr>
            <a:picLocks noChangeAspect="1"/>
          </p:cNvPicPr>
          <p:nvPr/>
        </p:nvPicPr>
        <p:blipFill>
          <a:blip r:embed="rId3"/>
          <a:stretch>
            <a:fillRect/>
          </a:stretch>
        </p:blipFill>
        <p:spPr>
          <a:xfrm>
            <a:off x="10292080" y="5106670"/>
            <a:ext cx="1515745" cy="1515745"/>
          </a:xfrm>
          <a:prstGeom prst="rect">
            <a:avLst/>
          </a:prstGeom>
        </p:spPr>
      </p:pic>
      <p:pic>
        <p:nvPicPr>
          <p:cNvPr id="13" name="图片 12" descr="23"/>
          <p:cNvPicPr>
            <a:picLocks noChangeAspect="1"/>
          </p:cNvPicPr>
          <p:nvPr/>
        </p:nvPicPr>
        <p:blipFill>
          <a:blip r:embed="rId4"/>
          <a:srcRect l="7264" t="15275" r="17153" b="16549"/>
          <a:stretch>
            <a:fillRect/>
          </a:stretch>
        </p:blipFill>
        <p:spPr>
          <a:xfrm rot="3300000">
            <a:off x="9340215" y="386715"/>
            <a:ext cx="2969895" cy="1898015"/>
          </a:xfrm>
          <a:prstGeom prst="rect">
            <a:avLst/>
          </a:prstGeom>
        </p:spPr>
      </p:pic>
      <p:sp>
        <p:nvSpPr>
          <p:cNvPr id="2" name="矩形 1"/>
          <p:cNvSpPr/>
          <p:nvPr/>
        </p:nvSpPr>
        <p:spPr>
          <a:xfrm>
            <a:off x="873760" y="287020"/>
            <a:ext cx="3611880" cy="922020"/>
          </a:xfrm>
          <a:prstGeom prst="rect">
            <a:avLst/>
          </a:prstGeom>
          <a:noFill/>
          <a:ln>
            <a:noFill/>
          </a:ln>
        </p:spPr>
        <p:txBody>
          <a:bodyPr wrap="none" rtlCol="0" anchor="t">
            <a:spAutoFit/>
          </a:bodyPr>
          <a:lstStyle/>
          <a:p>
            <a:pPr algn="ctr"/>
            <a:r>
              <a:rPr lang="zh-CN" altLang="en-US" sz="5400" b="1">
                <a:solidFill>
                  <a:schemeClr val="accent1"/>
                </a:solidFill>
                <a:effectLst>
                  <a:outerShdw blurRad="38100" dist="25400" dir="5400000" algn="ctr" rotWithShape="0">
                    <a:srgbClr val="6E747A">
                      <a:alpha val="43000"/>
                    </a:srgbClr>
                  </a:outerShdw>
                </a:effectLst>
              </a:rPr>
              <a:t>文章主旨：</a:t>
            </a:r>
          </a:p>
        </p:txBody>
      </p:sp>
      <p:sp>
        <p:nvSpPr>
          <p:cNvPr id="4" name="矩形 3"/>
          <p:cNvSpPr/>
          <p:nvPr/>
        </p:nvSpPr>
        <p:spPr>
          <a:xfrm>
            <a:off x="873760" y="1536700"/>
            <a:ext cx="9457055" cy="37846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nchor="t">
            <a:spAutoFit/>
          </a:bodyPr>
          <a:lstStyle/>
          <a:p>
            <a:pPr algn="l"/>
            <a:r>
              <a:rPr lang="zh-CN" altLang="en-US" sz="4000" b="1">
                <a:solidFill>
                  <a:schemeClr val="tx1"/>
                </a:solidFill>
                <a:effectLst>
                  <a:outerShdw blurRad="38100" dist="19050" dir="2700000" algn="tl" rotWithShape="0">
                    <a:schemeClr val="dk1">
                      <a:alpha val="40000"/>
                    </a:schemeClr>
                  </a:outerShdw>
                </a:effectLst>
              </a:rPr>
              <a:t>文章全面客观立体的报道了党中央领导全国人民抗击疫情。揭示了中国抗疫取得的巨大成功的根本原因，表现出生命至上的价值追求，彰显科学抗疫的理性思考。同时，又表达了对中华优秀传统文化和中华民族精神的热情礼赞。</a:t>
            </a:r>
          </a:p>
        </p:txBody>
      </p:sp>
    </p:spTree>
    <p:custDataLst>
      <p:tags r:id="rId5"/>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pic>
        <p:nvPicPr>
          <p:cNvPr id="5" name="图片 4" descr="flowers-3205083__340"/>
          <p:cNvPicPr>
            <a:picLocks noChangeAspect="1"/>
          </p:cNvPicPr>
          <p:nvPr/>
        </p:nvPicPr>
        <p:blipFill>
          <a:blip r:embed="rId3"/>
          <a:stretch>
            <a:fillRect/>
          </a:stretch>
        </p:blipFill>
        <p:spPr>
          <a:xfrm>
            <a:off x="10292080" y="5106670"/>
            <a:ext cx="1515745" cy="1515745"/>
          </a:xfrm>
          <a:prstGeom prst="rect">
            <a:avLst/>
          </a:prstGeom>
        </p:spPr>
      </p:pic>
      <p:pic>
        <p:nvPicPr>
          <p:cNvPr id="13" name="图片 12" descr="23"/>
          <p:cNvPicPr>
            <a:picLocks noChangeAspect="1"/>
          </p:cNvPicPr>
          <p:nvPr/>
        </p:nvPicPr>
        <p:blipFill>
          <a:blip r:embed="rId4"/>
          <a:srcRect l="7264" t="15275" r="17153" b="16549"/>
          <a:stretch>
            <a:fillRect/>
          </a:stretch>
        </p:blipFill>
        <p:spPr>
          <a:xfrm rot="3300000">
            <a:off x="9340215" y="386715"/>
            <a:ext cx="2969895" cy="1898015"/>
          </a:xfrm>
          <a:prstGeom prst="rect">
            <a:avLst/>
          </a:prstGeom>
        </p:spPr>
      </p:pic>
      <p:sp>
        <p:nvSpPr>
          <p:cNvPr id="2" name="矩形 1"/>
          <p:cNvSpPr/>
          <p:nvPr/>
        </p:nvSpPr>
        <p:spPr>
          <a:xfrm>
            <a:off x="187960" y="287020"/>
            <a:ext cx="4983480" cy="922020"/>
          </a:xfrm>
          <a:prstGeom prst="rect">
            <a:avLst/>
          </a:prstGeom>
          <a:noFill/>
          <a:ln>
            <a:noFill/>
          </a:ln>
        </p:spPr>
        <p:txBody>
          <a:bodyPr wrap="none" rtlCol="0" anchor="t">
            <a:spAutoFit/>
          </a:bodyPr>
          <a:lstStyle/>
          <a:p>
            <a:pPr algn="ctr"/>
            <a:r>
              <a:rPr lang="zh-CN" altLang="en-US" sz="5400" b="1">
                <a:solidFill>
                  <a:schemeClr val="accent1"/>
                </a:solidFill>
                <a:effectLst>
                  <a:outerShdw blurRad="38100" dist="25400" dir="5400000" algn="ctr" rotWithShape="0">
                    <a:srgbClr val="6E747A">
                      <a:alpha val="43000"/>
                    </a:srgbClr>
                  </a:outerShdw>
                </a:effectLst>
              </a:rPr>
              <a:t>文章写作特色：</a:t>
            </a:r>
          </a:p>
        </p:txBody>
      </p:sp>
      <p:sp>
        <p:nvSpPr>
          <p:cNvPr id="4" name="矩形 3"/>
          <p:cNvSpPr/>
          <p:nvPr/>
        </p:nvSpPr>
        <p:spPr>
          <a:xfrm>
            <a:off x="835025" y="1315085"/>
            <a:ext cx="9457055" cy="501586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nchor="t">
            <a:spAutoFit/>
          </a:bodyPr>
          <a:lstStyle/>
          <a:p>
            <a:pPr algn="l"/>
            <a:r>
              <a:rPr lang="zh-CN" altLang="en-US" sz="4000" b="1">
                <a:solidFill>
                  <a:schemeClr val="tx1"/>
                </a:solidFill>
                <a:effectLst>
                  <a:outerShdw blurRad="38100" dist="19050" dir="2700000" algn="tl" rotWithShape="0">
                    <a:schemeClr val="dk1">
                      <a:alpha val="40000"/>
                    </a:schemeClr>
                  </a:outerShdw>
                </a:effectLst>
              </a:rPr>
              <a:t>文章运用综合叙述的方式，概述了大量的人和事，并深入挖掘了意义与价值。</a:t>
            </a:r>
          </a:p>
          <a:p>
            <a:pPr algn="l"/>
            <a:r>
              <a:rPr lang="zh-CN" altLang="en-US" sz="4000" b="1">
                <a:solidFill>
                  <a:schemeClr val="tx1"/>
                </a:solidFill>
                <a:effectLst>
                  <a:outerShdw blurRad="38100" dist="19050" dir="2700000" algn="tl" rotWithShape="0">
                    <a:schemeClr val="dk1">
                      <a:alpha val="40000"/>
                    </a:schemeClr>
                  </a:outerShdw>
                </a:effectLst>
              </a:rPr>
              <a:t>叙述过程中运用含有诗意、饱含深情的语句表达观点。</a:t>
            </a:r>
          </a:p>
          <a:p>
            <a:pPr algn="l"/>
            <a:r>
              <a:rPr lang="zh-CN" altLang="en-US" sz="4000" b="1">
                <a:solidFill>
                  <a:schemeClr val="tx1"/>
                </a:solidFill>
                <a:effectLst>
                  <a:outerShdw blurRad="38100" dist="19050" dir="2700000" algn="tl" rotWithShape="0">
                    <a:schemeClr val="dk1">
                      <a:alpha val="40000"/>
                    </a:schemeClr>
                  </a:outerShdw>
                </a:effectLst>
              </a:rPr>
              <a:t>并且运用大量名言、诗句、格言，充实文章内容，给人一种厚重质感。</a:t>
            </a:r>
          </a:p>
          <a:p>
            <a:pPr algn="l"/>
            <a:r>
              <a:rPr lang="zh-CN" altLang="en-US" sz="4000" b="1">
                <a:solidFill>
                  <a:schemeClr val="tx1"/>
                </a:solidFill>
                <a:effectLst>
                  <a:outerShdw blurRad="38100" dist="19050" dir="2700000" algn="tl" rotWithShape="0">
                    <a:schemeClr val="dk1">
                      <a:alpha val="40000"/>
                    </a:schemeClr>
                  </a:outerShdw>
                </a:effectLst>
              </a:rPr>
              <a:t>阅读时，给人一种荡气回肠，动人心弦的感觉。</a:t>
            </a:r>
          </a:p>
        </p:txBody>
      </p:sp>
    </p:spTree>
    <p:custDataLst>
      <p:tags r:id="rId5"/>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pic>
        <p:nvPicPr>
          <p:cNvPr id="21" name="图片 20" descr="flower-2342706__340"/>
          <p:cNvPicPr>
            <a:picLocks noChangeAspect="1"/>
          </p:cNvPicPr>
          <p:nvPr/>
        </p:nvPicPr>
        <p:blipFill>
          <a:blip r:embed="rId3"/>
          <a:srcRect l="10548" t="17751" r="16603" b="18894"/>
          <a:stretch>
            <a:fillRect/>
          </a:stretch>
        </p:blipFill>
        <p:spPr>
          <a:xfrm>
            <a:off x="283845" y="162560"/>
            <a:ext cx="5314950" cy="3274060"/>
          </a:xfrm>
          <a:prstGeom prst="rect">
            <a:avLst/>
          </a:prstGeom>
        </p:spPr>
      </p:pic>
      <p:pic>
        <p:nvPicPr>
          <p:cNvPr id="18" name="图片 17" descr="flowers-3205083__340"/>
          <p:cNvPicPr>
            <a:picLocks noChangeAspect="1"/>
          </p:cNvPicPr>
          <p:nvPr/>
        </p:nvPicPr>
        <p:blipFill>
          <a:blip r:embed="rId4"/>
          <a:stretch>
            <a:fillRect/>
          </a:stretch>
        </p:blipFill>
        <p:spPr>
          <a:xfrm>
            <a:off x="6172200" y="3132455"/>
            <a:ext cx="2594610" cy="2594610"/>
          </a:xfrm>
          <a:prstGeom prst="rect">
            <a:avLst/>
          </a:prstGeom>
        </p:spPr>
      </p:pic>
      <p:sp>
        <p:nvSpPr>
          <p:cNvPr id="12" name="文本框 11"/>
          <p:cNvSpPr txBox="1"/>
          <p:nvPr/>
        </p:nvSpPr>
        <p:spPr>
          <a:xfrm>
            <a:off x="6450330" y="1919605"/>
            <a:ext cx="1106170" cy="3700780"/>
          </a:xfrm>
          <a:prstGeom prst="rect">
            <a:avLst/>
          </a:prstGeom>
          <a:noFill/>
        </p:spPr>
        <p:txBody>
          <a:bodyPr vert="eaVert" wrap="square" rtlCol="0">
            <a:spAutoFit/>
          </a:bodyPr>
          <a:lstStyle/>
          <a:p>
            <a:r>
              <a:rPr lang="zh-CN" altLang="zh-CN" sz="6000">
                <a:solidFill>
                  <a:srgbClr val="A75450"/>
                </a:solidFill>
                <a:latin typeface="杨任东竹石体-Medium" panose="02000000000000000000" charset="-122"/>
                <a:ea typeface="杨任东竹石体-Medium" panose="02000000000000000000" charset="-122"/>
              </a:rPr>
              <a:t>谢谢聆听！</a:t>
            </a:r>
          </a:p>
        </p:txBody>
      </p:sp>
      <p:sp>
        <p:nvSpPr>
          <p:cNvPr id="19" name="文本框 18"/>
          <p:cNvSpPr txBox="1"/>
          <p:nvPr/>
        </p:nvSpPr>
        <p:spPr>
          <a:xfrm>
            <a:off x="5789295" y="2343785"/>
            <a:ext cx="613410" cy="3700780"/>
          </a:xfrm>
          <a:prstGeom prst="rect">
            <a:avLst/>
          </a:prstGeom>
          <a:noFill/>
        </p:spPr>
        <p:txBody>
          <a:bodyPr vert="eaVert" wrap="square" rtlCol="0">
            <a:spAutoFit/>
          </a:bodyPr>
          <a:lstStyle/>
          <a:p>
            <a:r>
              <a:rPr lang="en-US" altLang="zh-CN" sz="2800">
                <a:solidFill>
                  <a:srgbClr val="A75450"/>
                </a:solidFill>
                <a:latin typeface="新宋体" panose="02010609030101010101" charset="-122"/>
                <a:ea typeface="新宋体" panose="02010609030101010101" charset="-122"/>
              </a:rPr>
              <a:t>Thank you</a:t>
            </a:r>
            <a:r>
              <a:rPr lang="zh-CN" altLang="en-US" sz="2800">
                <a:solidFill>
                  <a:srgbClr val="A75450"/>
                </a:solidFill>
                <a:latin typeface="新宋体" panose="02010609030101010101" charset="-122"/>
                <a:ea typeface="新宋体" panose="02010609030101010101" charset="-122"/>
              </a:rPr>
              <a:t>！</a:t>
            </a:r>
          </a:p>
        </p:txBody>
      </p:sp>
      <p:pic>
        <p:nvPicPr>
          <p:cNvPr id="22" name="New picture"/>
          <p:cNvPicPr/>
          <p:nvPr/>
        </p:nvPicPr>
        <p:blipFill>
          <a:blip r:embed="rId5"/>
          <a:stretch>
            <a:fillRect/>
          </a:stretch>
        </p:blipFill>
        <p:spPr>
          <a:xfrm>
            <a:off x="12255500" y="10998200"/>
            <a:ext cx="304800" cy="215900"/>
          </a:xfrm>
          <a:prstGeom prst="cube">
            <a:avLst/>
          </a:prstGeom>
        </p:spPr>
      </p:pic>
    </p:spTree>
    <p:custDataLst>
      <p:tags r:id="rId6"/>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pic>
        <p:nvPicPr>
          <p:cNvPr id="14" name="图片 13" descr="flower-2342706__340"/>
          <p:cNvPicPr>
            <a:picLocks noChangeAspect="1"/>
          </p:cNvPicPr>
          <p:nvPr/>
        </p:nvPicPr>
        <p:blipFill>
          <a:blip r:embed="rId3"/>
          <a:srcRect l="10548" t="17751" r="16603" b="18894"/>
          <a:stretch>
            <a:fillRect/>
          </a:stretch>
        </p:blipFill>
        <p:spPr>
          <a:xfrm rot="19440000">
            <a:off x="4309110" y="1311275"/>
            <a:ext cx="4260850" cy="2624455"/>
          </a:xfrm>
          <a:prstGeom prst="rect">
            <a:avLst/>
          </a:prstGeom>
        </p:spPr>
      </p:pic>
      <p:sp>
        <p:nvSpPr>
          <p:cNvPr id="3" name="文本框 2"/>
          <p:cNvSpPr txBox="1"/>
          <p:nvPr/>
        </p:nvSpPr>
        <p:spPr>
          <a:xfrm>
            <a:off x="6352540" y="3162300"/>
            <a:ext cx="772795" cy="3415030"/>
          </a:xfrm>
          <a:prstGeom prst="rect">
            <a:avLst/>
          </a:prstGeom>
          <a:noFill/>
          <a:extLst>
            <a:ext uri="{909E8E84-426E-40DD-AFC4-6F175D3DCCD1}">
              <a14:hiddenFill xmlns:a14="http://schemas.microsoft.com/office/drawing/2010/main">
                <a:solidFill>
                  <a:schemeClr val="accent2">
                    <a:lumMod val="20000"/>
                    <a:lumOff val="80000"/>
                    <a:alpha val="36000"/>
                  </a:schemeClr>
                </a:solidFill>
              </a14:hiddenFill>
            </a:ext>
          </a:extLst>
        </p:spPr>
        <p:txBody>
          <a:bodyPr wrap="square" rtlCol="0">
            <a:spAutoFit/>
          </a:bodyPr>
          <a:lstStyle/>
          <a:p>
            <a:r>
              <a:rPr lang="zh-CN" altLang="zh-CN" sz="5400">
                <a:solidFill>
                  <a:srgbClr val="A75450"/>
                </a:solidFill>
                <a:latin typeface="杨任东竹石体-Medium" panose="02000000000000000000" charset="-122"/>
                <a:ea typeface="杨任东竹石体-Medium" panose="02000000000000000000" charset="-122"/>
              </a:rPr>
              <a:t>背景介绍</a:t>
            </a:r>
          </a:p>
        </p:txBody>
      </p:sp>
      <p:sp>
        <p:nvSpPr>
          <p:cNvPr id="7" name="文本框 6"/>
          <p:cNvSpPr txBox="1"/>
          <p:nvPr/>
        </p:nvSpPr>
        <p:spPr>
          <a:xfrm>
            <a:off x="3640455" y="2559050"/>
            <a:ext cx="1644650" cy="1568450"/>
          </a:xfrm>
          <a:prstGeom prst="rect">
            <a:avLst/>
          </a:prstGeom>
          <a:noFill/>
        </p:spPr>
        <p:txBody>
          <a:bodyPr wrap="square" rtlCol="0">
            <a:spAutoFit/>
          </a:bodyPr>
          <a:lstStyle/>
          <a:p>
            <a:r>
              <a:rPr lang="en-US" altLang="zh-CN" sz="9600">
                <a:solidFill>
                  <a:srgbClr val="A75450"/>
                </a:solidFill>
                <a:latin typeface="杨任东竹石体-Medium" panose="02000000000000000000" charset="-122"/>
                <a:ea typeface="杨任东竹石体-Medium" panose="02000000000000000000" charset="-122"/>
              </a:rPr>
              <a:t>01</a:t>
            </a:r>
          </a:p>
        </p:txBody>
      </p:sp>
    </p:spTree>
    <p:custDataLst>
      <p:tags r:id="rId4"/>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882" y="1296235"/>
            <a:ext cx="10852237" cy="648000"/>
          </a:xfrm>
        </p:spPr>
        <p:txBody>
          <a:bodyPr/>
          <a:lstStyle/>
          <a:p>
            <a:r>
              <a:rPr lang="zh-CN" altLang="en-US"/>
              <a:t>新型冠状病毒肺炎（Corona Virus Disease 2019，COVID-19），简称“新冠肺炎”，世界卫生组织命名为“2019冠状病毒病”  ，是指2019新型冠状病毒感染导致的肺炎。2019年12月以来，湖北省武汉市部分医院陆续发现了多例有华南海鲜市场暴露史的不明原因肺炎病例，证实为2019新型冠状病毒感染引起的急性呼吸道传染病。</a:t>
            </a:r>
          </a:p>
        </p:txBody>
      </p:sp>
      <p:pic>
        <p:nvPicPr>
          <p:cNvPr id="4" name="内容占位符 3" descr="203fb80e7bec54e723987344b6389b504fc26a77"/>
          <p:cNvPicPr>
            <a:picLocks noGrp="1" noChangeAspect="1"/>
          </p:cNvPicPr>
          <p:nvPr>
            <p:ph idx="1"/>
          </p:nvPr>
        </p:nvPicPr>
        <p:blipFill>
          <a:blip r:embed="rId2"/>
          <a:stretch>
            <a:fillRect/>
          </a:stretch>
        </p:blipFill>
        <p:spPr>
          <a:xfrm>
            <a:off x="808355" y="3225800"/>
            <a:ext cx="4940935" cy="3294380"/>
          </a:xfrm>
          <a:prstGeom prst="rect">
            <a:avLst/>
          </a:prstGeom>
        </p:spPr>
      </p:pic>
      <p:sp>
        <p:nvSpPr>
          <p:cNvPr id="5" name="文本框 4"/>
          <p:cNvSpPr txBox="1"/>
          <p:nvPr/>
        </p:nvSpPr>
        <p:spPr>
          <a:xfrm>
            <a:off x="5958840" y="2554605"/>
            <a:ext cx="5685155" cy="4154170"/>
          </a:xfrm>
          <a:prstGeom prst="rect">
            <a:avLst/>
          </a:prstGeom>
          <a:noFill/>
        </p:spPr>
        <p:txBody>
          <a:bodyPr wrap="square" rtlCol="0">
            <a:spAutoFit/>
          </a:bodyPr>
          <a:lstStyle/>
          <a:p>
            <a:r>
              <a:rPr lang="zh-CN" altLang="en-US" sz="2400"/>
              <a:t>截至2021年9月1日24时，据31个省（自治区、直辖市）和新疆生产建设兵团报告，现有确诊病例977例（其中重症病例3例），累计治愈出院病例89313例，累计死亡病例4636例，累计报告确诊病例94926例，现有疑似病例1例。截至欧洲中部夏令时间9月1日16时50分，全球累计新冠肺炎确诊病例217558771例，累计死亡病例4517240例。 6月15日，美研究显示新冠病毒2019年12月中旬就已在美出现。</a:t>
            </a:r>
          </a:p>
        </p:txBody>
      </p:sp>
    </p:spTree>
    <p:custDataLst>
      <p:tags r:id="rId3"/>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pic>
        <p:nvPicPr>
          <p:cNvPr id="9" name="图片 8" descr="dandelion-220246__340"/>
          <p:cNvPicPr>
            <a:picLocks noChangeAspect="1"/>
          </p:cNvPicPr>
          <p:nvPr/>
        </p:nvPicPr>
        <p:blipFill>
          <a:blip r:embed="rId3">
            <a:lum contrast="6000"/>
          </a:blip>
          <a:srcRect l="23746" t="1008" r="1994" b="1569"/>
          <a:stretch>
            <a:fillRect/>
          </a:stretch>
        </p:blipFill>
        <p:spPr>
          <a:xfrm>
            <a:off x="10457815" y="5079365"/>
            <a:ext cx="1355725" cy="1778635"/>
          </a:xfrm>
          <a:prstGeom prst="rect">
            <a:avLst/>
          </a:prstGeom>
        </p:spPr>
      </p:pic>
      <p:pic>
        <p:nvPicPr>
          <p:cNvPr id="5" name="图片 4"/>
          <p:cNvPicPr>
            <a:picLocks noChangeAspect="1"/>
          </p:cNvPicPr>
          <p:nvPr/>
        </p:nvPicPr>
        <p:blipFill>
          <a:blip r:embed="rId4"/>
          <a:stretch>
            <a:fillRect/>
          </a:stretch>
        </p:blipFill>
        <p:spPr>
          <a:xfrm>
            <a:off x="296545" y="0"/>
            <a:ext cx="7322820" cy="2865120"/>
          </a:xfrm>
          <a:prstGeom prst="rect">
            <a:avLst/>
          </a:prstGeom>
        </p:spPr>
      </p:pic>
      <p:pic>
        <p:nvPicPr>
          <p:cNvPr id="11" name="图片 10"/>
          <p:cNvPicPr>
            <a:picLocks noChangeAspect="1"/>
          </p:cNvPicPr>
          <p:nvPr/>
        </p:nvPicPr>
        <p:blipFill>
          <a:blip r:embed="rId5"/>
          <a:stretch>
            <a:fillRect/>
          </a:stretch>
        </p:blipFill>
        <p:spPr>
          <a:xfrm>
            <a:off x="296545" y="2994660"/>
            <a:ext cx="7231380" cy="2727960"/>
          </a:xfrm>
          <a:prstGeom prst="rect">
            <a:avLst/>
          </a:prstGeom>
        </p:spPr>
      </p:pic>
    </p:spTree>
    <p:custDataLst>
      <p:tags r:id="rId6"/>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altLang="zh-CN"/>
              <a:t>疫情最新动态情况</a:t>
            </a:r>
          </a:p>
        </p:txBody>
      </p:sp>
      <p:pic>
        <p:nvPicPr>
          <p:cNvPr id="7" name="内容占位符 6"/>
          <p:cNvPicPr>
            <a:picLocks noGrp="1" noChangeAspect="1"/>
          </p:cNvPicPr>
          <p:nvPr>
            <p:ph idx="1"/>
          </p:nvPr>
        </p:nvPicPr>
        <p:blipFill>
          <a:blip r:embed="rId2"/>
          <a:stretch>
            <a:fillRect/>
          </a:stretch>
        </p:blipFill>
        <p:spPr>
          <a:xfrm>
            <a:off x="407670" y="1180465"/>
            <a:ext cx="6056630" cy="4763770"/>
          </a:xfrm>
          <a:prstGeom prst="rect">
            <a:avLst/>
          </a:prstGeom>
        </p:spPr>
      </p:pic>
      <p:pic>
        <p:nvPicPr>
          <p:cNvPr id="4" name="图片 3"/>
          <p:cNvPicPr>
            <a:picLocks noChangeAspect="1"/>
          </p:cNvPicPr>
          <p:nvPr/>
        </p:nvPicPr>
        <p:blipFill>
          <a:blip r:embed="rId3"/>
          <a:stretch>
            <a:fillRect/>
          </a:stretch>
        </p:blipFill>
        <p:spPr>
          <a:xfrm>
            <a:off x="6019800" y="1180465"/>
            <a:ext cx="6329045" cy="4764405"/>
          </a:xfrm>
          <a:prstGeom prst="rect">
            <a:avLst/>
          </a:prstGeom>
        </p:spPr>
      </p:pic>
    </p:spTree>
    <p:custDataLst>
      <p:tags r:id="rId4"/>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altLang="zh-CN"/>
              <a:t>2020年12月31日，国务院联防联控机制发布，国药集团中国生物新冠灭活疫苗已获得国家药监局批准附条件上市。</a:t>
            </a:r>
          </a:p>
        </p:txBody>
      </p:sp>
      <p:pic>
        <p:nvPicPr>
          <p:cNvPr id="5" name="内容占位符 4"/>
          <p:cNvPicPr>
            <a:picLocks noGrp="1" noChangeAspect="1"/>
          </p:cNvPicPr>
          <p:nvPr>
            <p:ph idx="1"/>
          </p:nvPr>
        </p:nvPicPr>
        <p:blipFill>
          <a:blip r:embed="rId2"/>
          <a:stretch>
            <a:fillRect/>
          </a:stretch>
        </p:blipFill>
        <p:spPr>
          <a:xfrm>
            <a:off x="862965" y="1478280"/>
            <a:ext cx="5041265" cy="5041265"/>
          </a:xfrm>
          <a:prstGeom prst="rect">
            <a:avLst/>
          </a:prstGeom>
        </p:spPr>
      </p:pic>
      <p:pic>
        <p:nvPicPr>
          <p:cNvPr id="100" name="图片 99"/>
          <p:cNvPicPr/>
          <p:nvPr/>
        </p:nvPicPr>
        <p:blipFill>
          <a:blip r:embed="rId3"/>
          <a:stretch>
            <a:fillRect/>
          </a:stretch>
        </p:blipFill>
        <p:spPr>
          <a:xfrm>
            <a:off x="5904230" y="1478280"/>
            <a:ext cx="6137275" cy="4958715"/>
          </a:xfrm>
          <a:prstGeom prst="rect">
            <a:avLst/>
          </a:prstGeom>
          <a:noFill/>
          <a:ln w="9525">
            <a:noFill/>
          </a:ln>
        </p:spPr>
      </p:pic>
    </p:spTree>
    <p:custDataLst>
      <p:tags r:id="rId4"/>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疫情之下的中国英雄</a:t>
            </a:r>
          </a:p>
        </p:txBody>
      </p:sp>
      <p:pic>
        <p:nvPicPr>
          <p:cNvPr id="4" name="内容占位符 3"/>
          <p:cNvPicPr>
            <a:picLocks noGrp="1" noChangeAspect="1"/>
          </p:cNvPicPr>
          <p:nvPr>
            <p:ph idx="1"/>
          </p:nvPr>
        </p:nvPicPr>
        <p:blipFill>
          <a:blip r:embed="rId2"/>
          <a:stretch>
            <a:fillRect/>
          </a:stretch>
        </p:blipFill>
        <p:spPr>
          <a:xfrm>
            <a:off x="753110" y="959485"/>
            <a:ext cx="3810000" cy="3810000"/>
          </a:xfrm>
          <a:prstGeom prst="rect">
            <a:avLst/>
          </a:prstGeom>
        </p:spPr>
      </p:pic>
      <p:pic>
        <p:nvPicPr>
          <p:cNvPr id="101" name="图片 100"/>
          <p:cNvPicPr/>
          <p:nvPr/>
        </p:nvPicPr>
        <p:blipFill>
          <a:blip r:embed="rId3"/>
          <a:stretch>
            <a:fillRect/>
          </a:stretch>
        </p:blipFill>
        <p:spPr>
          <a:xfrm>
            <a:off x="5040630" y="191135"/>
            <a:ext cx="3075305" cy="3964940"/>
          </a:xfrm>
          <a:prstGeom prst="rect">
            <a:avLst/>
          </a:prstGeom>
          <a:noFill/>
          <a:ln w="9525">
            <a:noFill/>
          </a:ln>
        </p:spPr>
      </p:pic>
      <p:pic>
        <p:nvPicPr>
          <p:cNvPr id="102" name="图片 101"/>
          <p:cNvPicPr/>
          <p:nvPr/>
        </p:nvPicPr>
        <p:blipFill>
          <a:blip r:embed="rId4"/>
          <a:stretch>
            <a:fillRect/>
          </a:stretch>
        </p:blipFill>
        <p:spPr>
          <a:xfrm>
            <a:off x="8552815" y="179070"/>
            <a:ext cx="2969260" cy="3989070"/>
          </a:xfrm>
          <a:prstGeom prst="rect">
            <a:avLst/>
          </a:prstGeom>
          <a:noFill/>
          <a:ln w="9525">
            <a:noFill/>
          </a:ln>
        </p:spPr>
      </p:pic>
      <p:pic>
        <p:nvPicPr>
          <p:cNvPr id="103" name="图片 102"/>
          <p:cNvPicPr/>
          <p:nvPr/>
        </p:nvPicPr>
        <p:blipFill>
          <a:blip r:embed="rId5"/>
          <a:stretch>
            <a:fillRect/>
          </a:stretch>
        </p:blipFill>
        <p:spPr>
          <a:xfrm>
            <a:off x="753110" y="4691380"/>
            <a:ext cx="3810000" cy="2087880"/>
          </a:xfrm>
          <a:prstGeom prst="rect">
            <a:avLst/>
          </a:prstGeom>
          <a:noFill/>
          <a:ln w="9525">
            <a:noFill/>
          </a:ln>
        </p:spPr>
      </p:pic>
      <p:pic>
        <p:nvPicPr>
          <p:cNvPr id="104" name="图片 103"/>
          <p:cNvPicPr/>
          <p:nvPr/>
        </p:nvPicPr>
        <p:blipFill>
          <a:blip r:embed="rId6"/>
          <a:stretch>
            <a:fillRect/>
          </a:stretch>
        </p:blipFill>
        <p:spPr>
          <a:xfrm>
            <a:off x="4425315" y="4091305"/>
            <a:ext cx="4668520" cy="2496185"/>
          </a:xfrm>
          <a:prstGeom prst="rect">
            <a:avLst/>
          </a:prstGeom>
          <a:noFill/>
          <a:ln w="9525">
            <a:noFill/>
          </a:ln>
        </p:spPr>
      </p:pic>
      <p:pic>
        <p:nvPicPr>
          <p:cNvPr id="105" name="图片 104"/>
          <p:cNvPicPr/>
          <p:nvPr/>
        </p:nvPicPr>
        <p:blipFill>
          <a:blip r:embed="rId7"/>
          <a:stretch>
            <a:fillRect/>
          </a:stretch>
        </p:blipFill>
        <p:spPr>
          <a:xfrm>
            <a:off x="7887970" y="4156075"/>
            <a:ext cx="4304030" cy="2623185"/>
          </a:xfrm>
          <a:prstGeom prst="rect">
            <a:avLst/>
          </a:prstGeom>
          <a:noFill/>
          <a:ln w="9525">
            <a:noFill/>
          </a:ln>
        </p:spPr>
      </p:pic>
    </p:spTree>
    <p:custDataLst>
      <p:tags r:id="rId8"/>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stretch>
            <a:fillRect/>
          </a:stretch>
        </p:blipFill>
        <p:spPr>
          <a:xfrm>
            <a:off x="857250" y="1080135"/>
            <a:ext cx="10320020" cy="5808980"/>
          </a:xfrm>
          <a:prstGeom prst="rect">
            <a:avLst/>
          </a:prstGeom>
        </p:spPr>
      </p:pic>
    </p:spTree>
    <p:custDataLst>
      <p:tags r:id="rId3"/>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TEMPLATE_CATEGORY" val="custom"/>
  <p:tag name="KSO_WM_TEMPLATE_INDEX" val="20187308"/>
  <p:tag name="KSO_WM_TEMPLATE_SUBCATEGORY" val="0"/>
  <p:tag name="KSO_WM_TEMPLATE_THUMBS_INDEX" val="1、2、3、6、8、10、11、12、15"/>
</p:tagLst>
</file>

<file path=ppt/tags/tag62.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63.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64.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65.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66.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67.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68.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69.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71.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72.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73.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74.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75.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76.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77.xml><?xml version="1.0" encoding="utf-8"?>
<p:tagLst xmlns:p="http://schemas.openxmlformats.org/presentationml/2006/main">
  <p:tag name="KSO_WM_UNIT_TABLE_BEAUTIFY" val="smartTable{3d3eaec0-3a61-4a4b-bcb3-e8edd65928ae}"/>
</p:tagLst>
</file>

<file path=ppt/tags/tag78.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79.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81.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82.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83.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84.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85.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86.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87.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88.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89.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56</Paragraphs>
  <Slides>27</Slides>
  <Notes>16</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27</vt:i4>
      </vt:variant>
    </vt:vector>
  </HeadingPairs>
  <TitlesOfParts>
    <vt:vector baseType="lpstr" size="37">
      <vt:lpstr>Arial</vt:lpstr>
      <vt:lpstr>微软雅黑</vt:lpstr>
      <vt:lpstr>等线 Light</vt:lpstr>
      <vt:lpstr>等线</vt:lpstr>
      <vt:lpstr>Calibri Light</vt:lpstr>
      <vt:lpstr>Calibri</vt:lpstr>
      <vt:lpstr>杨任东竹石体-Medium</vt:lpstr>
      <vt:lpstr>华文楷体</vt:lpstr>
      <vt:lpstr>新宋体</vt:lpstr>
      <vt:lpstr>Office 主题​​</vt:lpstr>
      <vt:lpstr>PowerPoint Presentation</vt:lpstr>
      <vt:lpstr>PowerPoint Presentation</vt:lpstr>
      <vt:lpstr>PowerPoint Presentation</vt:lpstr>
      <vt:lpstr>新型冠状病毒肺炎（Corona Virus Disease 2019，COVID-19），简称“新冠肺炎”，世界卫生组织命名为“2019冠状病毒病”  ，是指2019新型冠状病毒感染导致的肺炎。2019年12月以来，湖北省武汉市部分医院陆续发现了多例有华南海鲜市场暴露史的不明原因肺炎病例，证实为2019新型冠状病毒感染引起的急性呼吸道传染病。</vt:lpstr>
      <vt:lpstr>PowerPoint Presentation</vt:lpstr>
      <vt:lpstr>疫情最新动态情况</vt:lpstr>
      <vt:lpstr>2020年12月31日，国务院联防联控机制发布，国药集团中国生物新冠灭活疫苗已获得国家药监局批准附条件上市。</vt:lpstr>
      <vt:lpstr>疫情之下的中国英雄</vt:lpstr>
      <vt:lpstr>PowerPoint Presentation</vt:lpstr>
      <vt:lpstr>一方有难，八方支援</vt:lpstr>
      <vt:lpstr>PowerPoint Presentation</vt:lpstr>
      <vt:lpstr>方舱医院</vt:lpstr>
      <vt:lpstr>火神山医院</vt:lpstr>
      <vt:lpstr>4月7日，开启了灯光照明的武汉黄鹤楼</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2021-09-02T20:32:36.074</cp:lastPrinted>
  <dcterms:created xsi:type="dcterms:W3CDTF">2021-09-02T20:32:36Z</dcterms:created>
  <dcterms:modified xsi:type="dcterms:W3CDTF">2021-09-02T12:32:37Z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