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56" r:id="rId3"/>
    <p:sldId id="484" r:id="rId5"/>
    <p:sldId id="336" r:id="rId6"/>
    <p:sldId id="477" r:id="rId7"/>
    <p:sldId id="482" r:id="rId8"/>
    <p:sldId id="483" r:id="rId9"/>
    <p:sldId id="558" r:id="rId10"/>
    <p:sldId id="338" r:id="rId11"/>
    <p:sldId id="480" r:id="rId12"/>
    <p:sldId id="339" r:id="rId13"/>
    <p:sldId id="485" r:id="rId14"/>
    <p:sldId id="460" r:id="rId15"/>
    <p:sldId id="341" r:id="rId16"/>
    <p:sldId id="414" r:id="rId17"/>
    <p:sldId id="526" r:id="rId18"/>
    <p:sldId id="525" r:id="rId19"/>
    <p:sldId id="542" r:id="rId20"/>
    <p:sldId id="451" r:id="rId21"/>
    <p:sldId id="553" r:id="rId22"/>
    <p:sldId id="442" r:id="rId23"/>
    <p:sldId id="557" r:id="rId24"/>
  </p:sldIdLst>
  <p:sldSz cx="12192000" cy="6858000"/>
  <p:notesSz cx="7103745" cy="10234295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o" initials="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  <a:srgbClr val="0000FF"/>
    <a:srgbClr val="202020"/>
    <a:srgbClr val="007370"/>
    <a:srgbClr val="FBE5D6"/>
    <a:srgbClr val="009999"/>
    <a:srgbClr val="4F855D"/>
    <a:srgbClr val="B2B2B2"/>
    <a:srgbClr val="32323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90" d="100"/>
          <a:sy n="90" d="100"/>
        </p:scale>
        <p:origin x="-288" y="-108"/>
      </p:cViewPr>
      <p:guideLst>
        <p:guide orient="horz" pos="2198"/>
        <p:guide pos="385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96.xml"/><Relationship Id="rId3" Type="http://schemas.openxmlformats.org/officeDocument/2006/relationships/slide" Target="slides/slide1.xml"/><Relationship Id="rId29" Type="http://schemas.openxmlformats.org/officeDocument/2006/relationships/commentAuthors" Target="commentAuthors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80975" y="844550"/>
            <a:ext cx="6551613" cy="3686175"/>
          </a:xfrm>
        </p:spPr>
      </p:sp>
      <p:sp>
        <p:nvSpPr>
          <p:cNvPr id="38915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051CF5-CEE3-4C66-829A-AACA9CB5896F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051CF5-CEE3-4C66-829A-AACA9CB5896F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3051CF5-CEE3-4C66-829A-AACA9CB5896F}" type="slidenum">
              <a:rPr lang="zh-CN" altLang="en-US" smtClean="0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80975" y="844550"/>
            <a:ext cx="6551613" cy="3686175"/>
          </a:xfrm>
        </p:spPr>
      </p:sp>
      <p:sp>
        <p:nvSpPr>
          <p:cNvPr id="39939" name="文本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A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97679" y="85725"/>
            <a:ext cx="11996643" cy="6686550"/>
          </a:xfrm>
          <a:prstGeom prst="rect">
            <a:avLst/>
          </a:prstGeom>
          <a:noFill/>
          <a:ln w="15875" cap="flat" cmpd="sng" algn="ctr">
            <a:solidFill>
              <a:srgbClr val="8A694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 descr="图片包含 黑暗, 男人, 游戏机, 灯光&#10;&#10;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2" r="45560" b="11398"/>
          <a:stretch>
            <a:fillRect/>
          </a:stretch>
        </p:blipFill>
        <p:spPr>
          <a:xfrm>
            <a:off x="99387" y="2043268"/>
            <a:ext cx="2488780" cy="1269425"/>
          </a:xfrm>
          <a:prstGeom prst="rect">
            <a:avLst/>
          </a:prstGeom>
        </p:spPr>
      </p:pic>
      <p:pic>
        <p:nvPicPr>
          <p:cNvPr id="6" name="图片 5" descr="图标&#10;&#10;描述已自动生成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016" r="52658"/>
          <a:stretch>
            <a:fillRect/>
          </a:stretch>
        </p:blipFill>
        <p:spPr>
          <a:xfrm flipH="1">
            <a:off x="0" y="5510813"/>
            <a:ext cx="1738781" cy="511726"/>
          </a:xfrm>
          <a:custGeom>
            <a:avLst/>
            <a:gdLst>
              <a:gd name="connsiteX0" fmla="*/ 1738781 w 1738781"/>
              <a:gd name="connsiteY0" fmla="*/ 0 h 511726"/>
              <a:gd name="connsiteX1" fmla="*/ 0 w 1738781"/>
              <a:gd name="connsiteY1" fmla="*/ 0 h 511726"/>
              <a:gd name="connsiteX2" fmla="*/ 0 w 1738781"/>
              <a:gd name="connsiteY2" fmla="*/ 511726 h 511726"/>
              <a:gd name="connsiteX3" fmla="*/ 1738781 w 1738781"/>
              <a:gd name="connsiteY3" fmla="*/ 511726 h 511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38781" h="511726">
                <a:moveTo>
                  <a:pt x="1738781" y="0"/>
                </a:moveTo>
                <a:lnTo>
                  <a:pt x="0" y="0"/>
                </a:lnTo>
                <a:lnTo>
                  <a:pt x="0" y="511726"/>
                </a:lnTo>
                <a:lnTo>
                  <a:pt x="1738781" y="511726"/>
                </a:lnTo>
                <a:close/>
              </a:path>
            </a:pathLst>
          </a:custGeom>
        </p:spPr>
      </p:pic>
      <p:sp>
        <p:nvSpPr>
          <p:cNvPr id="7" name="任意多边形: 形状 177"/>
          <p:cNvSpPr/>
          <p:nvPr userDrawn="1"/>
        </p:nvSpPr>
        <p:spPr>
          <a:xfrm>
            <a:off x="2534592" y="6295196"/>
            <a:ext cx="1355310" cy="562805"/>
          </a:xfrm>
          <a:custGeom>
            <a:avLst/>
            <a:gdLst>
              <a:gd name="connsiteX0" fmla="*/ 821357 w 1355310"/>
              <a:gd name="connsiteY0" fmla="*/ 638 h 562805"/>
              <a:gd name="connsiteX1" fmla="*/ 1128488 w 1355310"/>
              <a:gd name="connsiteY1" fmla="*/ 211054 h 562805"/>
              <a:gd name="connsiteX2" fmla="*/ 1243391 w 1355310"/>
              <a:gd name="connsiteY2" fmla="*/ 396852 h 562805"/>
              <a:gd name="connsiteX3" fmla="*/ 1329679 w 1355310"/>
              <a:gd name="connsiteY3" fmla="*/ 525239 h 562805"/>
              <a:gd name="connsiteX4" fmla="*/ 1355310 w 1355310"/>
              <a:gd name="connsiteY4" fmla="*/ 562805 h 562805"/>
              <a:gd name="connsiteX5" fmla="*/ 0 w 1355310"/>
              <a:gd name="connsiteY5" fmla="*/ 562805 h 562805"/>
              <a:gd name="connsiteX6" fmla="*/ 85902 w 1355310"/>
              <a:gd name="connsiteY6" fmla="*/ 478086 h 562805"/>
              <a:gd name="connsiteX7" fmla="*/ 560198 w 1355310"/>
              <a:gd name="connsiteY7" fmla="*/ 88842 h 562805"/>
              <a:gd name="connsiteX8" fmla="*/ 821357 w 1355310"/>
              <a:gd name="connsiteY8" fmla="*/ 638 h 56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5310" h="562805">
                <a:moveTo>
                  <a:pt x="821357" y="638"/>
                </a:moveTo>
                <a:cubicBezTo>
                  <a:pt x="1035942" y="-11972"/>
                  <a:pt x="1117683" y="166194"/>
                  <a:pt x="1128488" y="211054"/>
                </a:cubicBezTo>
                <a:cubicBezTo>
                  <a:pt x="1132046" y="225604"/>
                  <a:pt x="1177046" y="297056"/>
                  <a:pt x="1243391" y="396852"/>
                </a:cubicBezTo>
                <a:cubicBezTo>
                  <a:pt x="1269316" y="435865"/>
                  <a:pt x="1298483" y="479226"/>
                  <a:pt x="1329679" y="525239"/>
                </a:cubicBezTo>
                <a:lnTo>
                  <a:pt x="1355310" y="562805"/>
                </a:lnTo>
                <a:lnTo>
                  <a:pt x="0" y="562805"/>
                </a:lnTo>
                <a:lnTo>
                  <a:pt x="85902" y="478086"/>
                </a:lnTo>
                <a:cubicBezTo>
                  <a:pt x="260000" y="309720"/>
                  <a:pt x="431021" y="162093"/>
                  <a:pt x="560198" y="88842"/>
                </a:cubicBezTo>
                <a:cubicBezTo>
                  <a:pt x="663540" y="30241"/>
                  <a:pt x="749829" y="4841"/>
                  <a:pt x="821357" y="638"/>
                </a:cubicBezTo>
                <a:close/>
              </a:path>
            </a:pathLst>
          </a:custGeom>
          <a:gradFill>
            <a:gsLst>
              <a:gs pos="31000">
                <a:srgbClr val="BFA87E">
                  <a:alpha val="34000"/>
                </a:srgbClr>
              </a:gs>
              <a:gs pos="0">
                <a:srgbClr val="BFA87E">
                  <a:alpha val="42000"/>
                </a:srgbClr>
              </a:gs>
              <a:gs pos="63000">
                <a:srgbClr val="BFA87E">
                  <a:alpha val="19000"/>
                </a:srgbClr>
              </a:gs>
              <a:gs pos="100000">
                <a:srgbClr val="BFA87E">
                  <a:alpha val="0"/>
                </a:srgbClr>
              </a:gs>
            </a:gsLst>
            <a:lin ang="5400000" scaled="0"/>
          </a:gradFill>
          <a:ln w="177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8" name="图片 7" descr="图片包含 黑暗, 男人, 游戏机, 灯光&#10;&#10;描述已自动生成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2" r="45560" b="11398"/>
          <a:stretch>
            <a:fillRect/>
          </a:stretch>
        </p:blipFill>
        <p:spPr>
          <a:xfrm>
            <a:off x="0" y="6420776"/>
            <a:ext cx="1077301" cy="549487"/>
          </a:xfrm>
          <a:prstGeom prst="rect">
            <a:avLst/>
          </a:prstGeom>
        </p:spPr>
      </p:pic>
      <p:pic>
        <p:nvPicPr>
          <p:cNvPr id="9" name="图片 8" descr="图片包含 黑暗, 男人, 游戏机, 灯光&#10;&#10;描述已自动生成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538"/>
          <a:stretch>
            <a:fillRect/>
          </a:stretch>
        </p:blipFill>
        <p:spPr>
          <a:xfrm>
            <a:off x="7620430" y="748423"/>
            <a:ext cx="4571570" cy="511726"/>
          </a:xfrm>
          <a:prstGeom prst="rect">
            <a:avLst/>
          </a:prstGeom>
        </p:spPr>
      </p:pic>
      <p:pic>
        <p:nvPicPr>
          <p:cNvPr id="10" name="图片 9" descr="圣诞树的花&#10;&#10;描述已自动生成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9" r="12877" b="42849"/>
          <a:stretch>
            <a:fillRect/>
          </a:stretch>
        </p:blipFill>
        <p:spPr>
          <a:xfrm rot="17759149" flipV="1">
            <a:off x="224800" y="-515872"/>
            <a:ext cx="1933906" cy="1926183"/>
          </a:xfrm>
          <a:custGeom>
            <a:avLst/>
            <a:gdLst>
              <a:gd name="connsiteX0" fmla="*/ 995034 w 1933906"/>
              <a:gd name="connsiteY0" fmla="*/ 1926183 h 1926183"/>
              <a:gd name="connsiteX1" fmla="*/ 1933906 w 1933906"/>
              <a:gd name="connsiteY1" fmla="*/ 0 h 1926183"/>
              <a:gd name="connsiteX2" fmla="*/ 0 w 1933906"/>
              <a:gd name="connsiteY2" fmla="*/ 0 h 1926183"/>
              <a:gd name="connsiteX3" fmla="*/ 0 w 1933906"/>
              <a:gd name="connsiteY3" fmla="*/ 1817561 h 1926183"/>
              <a:gd name="connsiteX4" fmla="*/ 222849 w 1933906"/>
              <a:gd name="connsiteY4" fmla="*/ 1926183 h 192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3906" h="1926183">
                <a:moveTo>
                  <a:pt x="995034" y="1926183"/>
                </a:moveTo>
                <a:lnTo>
                  <a:pt x="1933906" y="0"/>
                </a:lnTo>
                <a:lnTo>
                  <a:pt x="0" y="0"/>
                </a:lnTo>
                <a:lnTo>
                  <a:pt x="0" y="1817561"/>
                </a:lnTo>
                <a:lnTo>
                  <a:pt x="222849" y="1926183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BFA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 userDrawn="1"/>
        </p:nvSpPr>
        <p:spPr>
          <a:xfrm>
            <a:off x="97679" y="85725"/>
            <a:ext cx="11996643" cy="6686550"/>
          </a:xfrm>
          <a:prstGeom prst="rect">
            <a:avLst/>
          </a:prstGeom>
          <a:noFill/>
          <a:ln w="15875" cap="flat" cmpd="sng" algn="ctr">
            <a:solidFill>
              <a:srgbClr val="8A694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: 形状 177"/>
          <p:cNvSpPr/>
          <p:nvPr userDrawn="1"/>
        </p:nvSpPr>
        <p:spPr>
          <a:xfrm>
            <a:off x="2534592" y="6295196"/>
            <a:ext cx="1355310" cy="562805"/>
          </a:xfrm>
          <a:custGeom>
            <a:avLst/>
            <a:gdLst>
              <a:gd name="connsiteX0" fmla="*/ 821357 w 1355310"/>
              <a:gd name="connsiteY0" fmla="*/ 638 h 562805"/>
              <a:gd name="connsiteX1" fmla="*/ 1128488 w 1355310"/>
              <a:gd name="connsiteY1" fmla="*/ 211054 h 562805"/>
              <a:gd name="connsiteX2" fmla="*/ 1243391 w 1355310"/>
              <a:gd name="connsiteY2" fmla="*/ 396852 h 562805"/>
              <a:gd name="connsiteX3" fmla="*/ 1329679 w 1355310"/>
              <a:gd name="connsiteY3" fmla="*/ 525239 h 562805"/>
              <a:gd name="connsiteX4" fmla="*/ 1355310 w 1355310"/>
              <a:gd name="connsiteY4" fmla="*/ 562805 h 562805"/>
              <a:gd name="connsiteX5" fmla="*/ 0 w 1355310"/>
              <a:gd name="connsiteY5" fmla="*/ 562805 h 562805"/>
              <a:gd name="connsiteX6" fmla="*/ 85902 w 1355310"/>
              <a:gd name="connsiteY6" fmla="*/ 478086 h 562805"/>
              <a:gd name="connsiteX7" fmla="*/ 560198 w 1355310"/>
              <a:gd name="connsiteY7" fmla="*/ 88842 h 562805"/>
              <a:gd name="connsiteX8" fmla="*/ 821357 w 1355310"/>
              <a:gd name="connsiteY8" fmla="*/ 638 h 56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5310" h="562805">
                <a:moveTo>
                  <a:pt x="821357" y="638"/>
                </a:moveTo>
                <a:cubicBezTo>
                  <a:pt x="1035942" y="-11972"/>
                  <a:pt x="1117683" y="166194"/>
                  <a:pt x="1128488" y="211054"/>
                </a:cubicBezTo>
                <a:cubicBezTo>
                  <a:pt x="1132046" y="225604"/>
                  <a:pt x="1177046" y="297056"/>
                  <a:pt x="1243391" y="396852"/>
                </a:cubicBezTo>
                <a:cubicBezTo>
                  <a:pt x="1269316" y="435865"/>
                  <a:pt x="1298483" y="479226"/>
                  <a:pt x="1329679" y="525239"/>
                </a:cubicBezTo>
                <a:lnTo>
                  <a:pt x="1355310" y="562805"/>
                </a:lnTo>
                <a:lnTo>
                  <a:pt x="0" y="562805"/>
                </a:lnTo>
                <a:lnTo>
                  <a:pt x="85902" y="478086"/>
                </a:lnTo>
                <a:cubicBezTo>
                  <a:pt x="260000" y="309720"/>
                  <a:pt x="431021" y="162093"/>
                  <a:pt x="560198" y="88842"/>
                </a:cubicBezTo>
                <a:cubicBezTo>
                  <a:pt x="663540" y="30241"/>
                  <a:pt x="749829" y="4841"/>
                  <a:pt x="821357" y="638"/>
                </a:cubicBezTo>
                <a:close/>
              </a:path>
            </a:pathLst>
          </a:custGeom>
          <a:gradFill>
            <a:gsLst>
              <a:gs pos="31000">
                <a:srgbClr val="BFA87E">
                  <a:alpha val="34000"/>
                </a:srgbClr>
              </a:gs>
              <a:gs pos="0">
                <a:srgbClr val="BFA87E">
                  <a:alpha val="42000"/>
                </a:srgbClr>
              </a:gs>
              <a:gs pos="63000">
                <a:srgbClr val="BFA87E">
                  <a:alpha val="19000"/>
                </a:srgbClr>
              </a:gs>
              <a:gs pos="100000">
                <a:srgbClr val="BFA87E">
                  <a:alpha val="0"/>
                </a:srgbClr>
              </a:gs>
            </a:gsLst>
            <a:lin ang="5400000" scaled="0"/>
          </a:gradFill>
          <a:ln w="177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8" name="图片 7" descr="图片包含 黑暗, 男人, 游戏机, 灯光&#10;&#10;描述已自动生成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092" r="45560" b="11398"/>
          <a:stretch>
            <a:fillRect/>
          </a:stretch>
        </p:blipFill>
        <p:spPr>
          <a:xfrm>
            <a:off x="0" y="6420776"/>
            <a:ext cx="1077301" cy="549487"/>
          </a:xfrm>
          <a:prstGeom prst="rect">
            <a:avLst/>
          </a:prstGeom>
        </p:spPr>
      </p:pic>
      <p:pic>
        <p:nvPicPr>
          <p:cNvPr id="10" name="图片 9" descr="圣诞树的花&#10;&#10;描述已自动生成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249" r="12877" b="42849"/>
          <a:stretch>
            <a:fillRect/>
          </a:stretch>
        </p:blipFill>
        <p:spPr>
          <a:xfrm rot="17759149" flipV="1">
            <a:off x="224800" y="-515872"/>
            <a:ext cx="1933906" cy="1926183"/>
          </a:xfrm>
          <a:custGeom>
            <a:avLst/>
            <a:gdLst>
              <a:gd name="connsiteX0" fmla="*/ 995034 w 1933906"/>
              <a:gd name="connsiteY0" fmla="*/ 1926183 h 1926183"/>
              <a:gd name="connsiteX1" fmla="*/ 1933906 w 1933906"/>
              <a:gd name="connsiteY1" fmla="*/ 0 h 1926183"/>
              <a:gd name="connsiteX2" fmla="*/ 0 w 1933906"/>
              <a:gd name="connsiteY2" fmla="*/ 0 h 1926183"/>
              <a:gd name="connsiteX3" fmla="*/ 0 w 1933906"/>
              <a:gd name="connsiteY3" fmla="*/ 1817561 h 1926183"/>
              <a:gd name="connsiteX4" fmla="*/ 222849 w 1933906"/>
              <a:gd name="connsiteY4" fmla="*/ 1926183 h 1926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33906" h="1926183">
                <a:moveTo>
                  <a:pt x="995034" y="1926183"/>
                </a:moveTo>
                <a:lnTo>
                  <a:pt x="1933906" y="0"/>
                </a:lnTo>
                <a:lnTo>
                  <a:pt x="0" y="0"/>
                </a:lnTo>
                <a:lnTo>
                  <a:pt x="0" y="1817561"/>
                </a:lnTo>
                <a:lnTo>
                  <a:pt x="222849" y="1926183"/>
                </a:lnTo>
                <a:close/>
              </a:path>
            </a:pathLst>
          </a:cu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6.png"/><Relationship Id="rId15" Type="http://schemas.openxmlformats.org/officeDocument/2006/relationships/tags" Target="../tags/tag3.xml"/><Relationship Id="rId14" Type="http://schemas.openxmlformats.org/officeDocument/2006/relationships/tags" Target="../tags/tag2.xml"/><Relationship Id="rId13" Type="http://schemas.openxmlformats.org/officeDocument/2006/relationships/tags" Target="../tags/tag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tx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>
            <a:off x="-21590" y="-635"/>
            <a:ext cx="12210415" cy="6888480"/>
          </a:xfrm>
          <a:prstGeom prst="rect">
            <a:avLst/>
          </a:prstGeom>
          <a:solidFill>
            <a:srgbClr val="FBE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15" name="图片 14" descr="LOGO"/>
          <p:cNvPicPr>
            <a:picLocks noChangeAspect="1"/>
          </p:cNvPicPr>
          <p:nvPr userDrawn="1"/>
        </p:nvPicPr>
        <p:blipFill>
          <a:blip r:embed="rId16" cstate="screen"/>
          <a:stretch>
            <a:fillRect/>
          </a:stretch>
        </p:blipFill>
        <p:spPr>
          <a:xfrm>
            <a:off x="10455275" y="123190"/>
            <a:ext cx="1513205" cy="458470"/>
          </a:xfrm>
          <a:prstGeom prst="rect">
            <a:avLst/>
          </a:prstGeom>
        </p:spPr>
      </p:pic>
      <p:grpSp>
        <p:nvGrpSpPr>
          <p:cNvPr id="8" name="组合 7"/>
          <p:cNvGrpSpPr/>
          <p:nvPr userDrawn="1"/>
        </p:nvGrpSpPr>
        <p:grpSpPr>
          <a:xfrm>
            <a:off x="-24765" y="6691630"/>
            <a:ext cx="12212955" cy="195580"/>
            <a:chOff x="-22" y="7904"/>
            <a:chExt cx="14533" cy="308"/>
          </a:xfrm>
        </p:grpSpPr>
        <p:sp>
          <p:nvSpPr>
            <p:cNvPr id="9" name="矩形 8"/>
            <p:cNvSpPr/>
            <p:nvPr userDrawn="1"/>
          </p:nvSpPr>
          <p:spPr>
            <a:xfrm>
              <a:off x="-22" y="7904"/>
              <a:ext cx="10915" cy="309"/>
            </a:xfrm>
            <a:prstGeom prst="rect">
              <a:avLst/>
            </a:prstGeom>
            <a:solidFill>
              <a:srgbClr val="00737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9457" y="7904"/>
              <a:ext cx="5055" cy="309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12.xml"/><Relationship Id="rId4" Type="http://schemas.openxmlformats.org/officeDocument/2006/relationships/tags" Target="../tags/tag40.xml"/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7" Type="http://schemas.openxmlformats.org/officeDocument/2006/relationships/slideLayout" Target="../slideLayouts/slideLayout3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tags" Target="../tags/tag4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67.xml"/><Relationship Id="rId5" Type="http://schemas.openxmlformats.org/officeDocument/2006/relationships/image" Target="../media/image26.png"/><Relationship Id="rId4" Type="http://schemas.openxmlformats.org/officeDocument/2006/relationships/tags" Target="../tags/tag66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77.xml"/><Relationship Id="rId4" Type="http://schemas.openxmlformats.org/officeDocument/2006/relationships/tags" Target="../tags/tag76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6.xml"/><Relationship Id="rId8" Type="http://schemas.openxmlformats.org/officeDocument/2006/relationships/tags" Target="../tags/tag15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3" Type="http://schemas.openxmlformats.org/officeDocument/2006/relationships/slideLayout" Target="../slideLayouts/slideLayout7.xml"/><Relationship Id="rId12" Type="http://schemas.openxmlformats.org/officeDocument/2006/relationships/tags" Target="../tags/tag19.xml"/><Relationship Id="rId11" Type="http://schemas.openxmlformats.org/officeDocument/2006/relationships/tags" Target="../tags/tag18.xml"/><Relationship Id="rId10" Type="http://schemas.openxmlformats.org/officeDocument/2006/relationships/tags" Target="../tags/tag17.xml"/><Relationship Id="rId1" Type="http://schemas.openxmlformats.org/officeDocument/2006/relationships/tags" Target="../tags/tag8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1.xml"/><Relationship Id="rId7" Type="http://schemas.openxmlformats.org/officeDocument/2006/relationships/tags" Target="../tags/tag20.xml"/><Relationship Id="rId6" Type="http://schemas.microsoft.com/office/2007/relationships/hdphoto" Target="../media/image11.wdp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0" Type="http://schemas.openxmlformats.org/officeDocument/2006/relationships/notesSlide" Target="../notesSlides/notesSlide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3.xml"/><Relationship Id="rId3" Type="http://schemas.microsoft.com/office/2007/relationships/hdphoto" Target="../media/image13.wdp"/><Relationship Id="rId2" Type="http://schemas.openxmlformats.org/officeDocument/2006/relationships/image" Target="../media/image12.png"/><Relationship Id="rId1" Type="http://schemas.openxmlformats.org/officeDocument/2006/relationships/tags" Target="../tags/tag22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png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microsoft.com/office/2007/relationships/hdphoto" Target="../media/image15.wdp"/><Relationship Id="rId4" Type="http://schemas.openxmlformats.org/officeDocument/2006/relationships/image" Target="../media/image14.png"/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3" Type="http://schemas.openxmlformats.org/officeDocument/2006/relationships/notesSlide" Target="../notesSlides/notesSlide4.xml"/><Relationship Id="rId12" Type="http://schemas.openxmlformats.org/officeDocument/2006/relationships/slideLayout" Target="../slideLayouts/slideLayout11.xml"/><Relationship Id="rId11" Type="http://schemas.openxmlformats.org/officeDocument/2006/relationships/tags" Target="../tags/tag24.xml"/><Relationship Id="rId10" Type="http://schemas.openxmlformats.org/officeDocument/2006/relationships/image" Target="../media/image20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28.xml"/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3.xml"/><Relationship Id="rId8" Type="http://schemas.openxmlformats.org/officeDocument/2006/relationships/image" Target="../media/image25.png"/><Relationship Id="rId7" Type="http://schemas.openxmlformats.org/officeDocument/2006/relationships/tags" Target="../tags/tag32.xml"/><Relationship Id="rId6" Type="http://schemas.openxmlformats.org/officeDocument/2006/relationships/image" Target="../media/image24.png"/><Relationship Id="rId5" Type="http://schemas.openxmlformats.org/officeDocument/2006/relationships/tags" Target="../tags/tag31.xml"/><Relationship Id="rId4" Type="http://schemas.openxmlformats.org/officeDocument/2006/relationships/image" Target="../media/image23.png"/><Relationship Id="rId3" Type="http://schemas.openxmlformats.org/officeDocument/2006/relationships/tags" Target="../tags/tag30.xml"/><Relationship Id="rId2" Type="http://schemas.openxmlformats.org/officeDocument/2006/relationships/image" Target="../media/image22.png"/><Relationship Id="rId11" Type="http://schemas.openxmlformats.org/officeDocument/2006/relationships/slideLayout" Target="../slideLayouts/slideLayout7.xml"/><Relationship Id="rId10" Type="http://schemas.openxmlformats.org/officeDocument/2006/relationships/tags" Target="../tags/tag34.xml"/><Relationship Id="rId1" Type="http://schemas.openxmlformats.org/officeDocument/2006/relationships/tags" Target="../tags/tag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3058160" y="2148840"/>
            <a:ext cx="6010910" cy="101473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3 </a:t>
            </a:r>
            <a:r>
              <a:rPr lang="zh-CN" altLang="en-US" sz="6000" b="1" dirty="0" smtClean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思源黑体 CN Bold" panose="020B0800000000000000" charset="-122"/>
                <a:ea typeface="思源黑体 CN Bold" panose="020B0800000000000000" charset="-122"/>
              </a:rPr>
              <a:t>回忆鲁迅先生</a:t>
            </a:r>
            <a:endParaRPr sz="60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464425" y="3106420"/>
            <a:ext cx="1148715" cy="645160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ln w="28575">
                  <a:noFill/>
                </a:ln>
                <a:solidFill>
                  <a:schemeClr val="bg2">
                    <a:lumMod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萧红</a:t>
            </a:r>
            <a:endParaRPr lang="zh-CN" altLang="en-US" sz="3600" b="1" dirty="0" smtClean="0">
              <a:ln w="28575">
                <a:noFill/>
              </a:ln>
              <a:solidFill>
                <a:schemeClr val="bg2">
                  <a:lumMod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11860" y="1692910"/>
            <a:ext cx="10561955" cy="3046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鲁迅是萧红精神上和文学上的导师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萧红也是鲁迅作品的忠实读者。为了培育萧红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鲁迅甘为春泥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甘为人梯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在她的作品中倾注了大量的心血。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1936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年鲁迅去世。从悲痛中振奋起来后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1939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</a:t>
            </a:r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10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萧红在重庆完成了两万四千字的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长篇回忆录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</a:rPr>
              <a:t>——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《回忆鲁迅先生》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作为她纪念鲁迅逝世三周年的一片心意。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5439" y="845613"/>
            <a:ext cx="1911627" cy="713740"/>
            <a:chOff x="2371" y="690"/>
            <a:chExt cx="2376" cy="1124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链接背景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62152" y="4775200"/>
            <a:ext cx="10656961" cy="1519996"/>
            <a:chOff x="762152" y="4775200"/>
            <a:chExt cx="10656961" cy="1519996"/>
          </a:xfrm>
        </p:grpSpPr>
        <p:sp>
          <p:nvSpPr>
            <p:cNvPr id="61" name="矩形 60"/>
            <p:cNvSpPr/>
            <p:nvPr/>
          </p:nvSpPr>
          <p:spPr>
            <a:xfrm rot="5400000">
              <a:off x="5330634" y="206717"/>
              <a:ext cx="1519996" cy="10656961"/>
            </a:xfrm>
            <a:prstGeom prst="rect">
              <a:avLst/>
            </a:prstGeom>
            <a:solidFill>
              <a:srgbClr val="D5C6AB">
                <a:alpha val="70000"/>
              </a:srgbClr>
            </a:solidFill>
            <a:ln>
              <a:solidFill>
                <a:srgbClr val="D6C6A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947674" y="4905096"/>
              <a:ext cx="9773048" cy="64516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719455" indent="-457200" algn="just">
                <a:lnSpc>
                  <a:spcPct val="12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</a:pPr>
              <a:r>
                <a:rPr lang="zh-CN" altLang="en-US" sz="3000" b="1" dirty="0" smtClean="0">
                  <a:solidFill>
                    <a:prstClr val="black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一</a:t>
              </a:r>
              <a:r>
                <a:rPr lang="zh-CN" altLang="en-US" sz="3000" b="1" dirty="0">
                  <a:solidFill>
                    <a:prstClr val="black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种主要记录个人所经历的生活或熟悉的历史</a:t>
              </a:r>
              <a:r>
                <a:rPr lang="zh-CN" altLang="en-US" sz="3000" b="1" dirty="0" smtClean="0">
                  <a:solidFill>
                    <a:prstClr val="black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事件。</a:t>
              </a:r>
              <a:endParaRPr lang="en-US" altLang="zh-CN" sz="3000" b="1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endParaRPr>
            </a:p>
          </p:txBody>
        </p:sp>
      </p:grpSp>
      <p:sp>
        <p:nvSpPr>
          <p:cNvPr id="5" name="任意多边形: 形状 4"/>
          <p:cNvSpPr/>
          <p:nvPr/>
        </p:nvSpPr>
        <p:spPr>
          <a:xfrm>
            <a:off x="9550484" y="6271827"/>
            <a:ext cx="2560774" cy="609541"/>
          </a:xfrm>
          <a:custGeom>
            <a:avLst/>
            <a:gdLst>
              <a:gd name="connsiteX0" fmla="*/ 1938512 w 2560774"/>
              <a:gd name="connsiteY0" fmla="*/ 655020 h 2177352"/>
              <a:gd name="connsiteX1" fmla="*/ 1823609 w 2560774"/>
              <a:gd name="connsiteY1" fmla="*/ 348374 h 2177352"/>
              <a:gd name="connsiteX2" fmla="*/ 1255319 w 2560774"/>
              <a:gd name="connsiteY2" fmla="*/ 146671 h 2177352"/>
              <a:gd name="connsiteX3" fmla="*/ 100 w 2560774"/>
              <a:gd name="connsiteY3" fmla="*/ 2177398 h 2177352"/>
              <a:gd name="connsiteX4" fmla="*/ 926618 w 2560774"/>
              <a:gd name="connsiteY4" fmla="*/ 2165480 h 2177352"/>
              <a:gd name="connsiteX5" fmla="*/ 2560875 w 2560774"/>
              <a:gd name="connsiteY5" fmla="*/ 2144492 h 2177352"/>
              <a:gd name="connsiteX6" fmla="*/ 1938512 w 2560774"/>
              <a:gd name="connsiteY6" fmla="*/ 655020 h 21773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60774" h="2177352">
                <a:moveTo>
                  <a:pt x="1938512" y="655020"/>
                </a:moveTo>
                <a:cubicBezTo>
                  <a:pt x="1872167" y="490313"/>
                  <a:pt x="1827167" y="372387"/>
                  <a:pt x="1823609" y="348374"/>
                </a:cubicBezTo>
                <a:cubicBezTo>
                  <a:pt x="1809202" y="249657"/>
                  <a:pt x="1668686" y="-240193"/>
                  <a:pt x="1255319" y="146671"/>
                </a:cubicBezTo>
                <a:cubicBezTo>
                  <a:pt x="841952" y="533535"/>
                  <a:pt x="100" y="2177398"/>
                  <a:pt x="100" y="2177398"/>
                </a:cubicBezTo>
                <a:lnTo>
                  <a:pt x="926618" y="2165480"/>
                </a:lnTo>
                <a:lnTo>
                  <a:pt x="2560875" y="2144492"/>
                </a:lnTo>
                <a:cubicBezTo>
                  <a:pt x="2560875" y="2144492"/>
                  <a:pt x="2145907" y="1170127"/>
                  <a:pt x="1938512" y="655020"/>
                </a:cubicBezTo>
                <a:close/>
              </a:path>
            </a:pathLst>
          </a:custGeom>
          <a:gradFill>
            <a:gsLst>
              <a:gs pos="31000">
                <a:srgbClr val="BFA87E">
                  <a:alpha val="34000"/>
                </a:srgbClr>
              </a:gs>
              <a:gs pos="0">
                <a:srgbClr val="BFA87E">
                  <a:alpha val="42000"/>
                </a:srgbClr>
              </a:gs>
              <a:gs pos="63000">
                <a:srgbClr val="BFA87E">
                  <a:alpha val="19000"/>
                </a:srgbClr>
              </a:gs>
              <a:gs pos="100000">
                <a:srgbClr val="BFA87E">
                  <a:alpha val="0"/>
                </a:srgbClr>
              </a:gs>
            </a:gsLst>
            <a:lin ang="5400000" scaled="0"/>
          </a:gradFill>
          <a:ln w="17786" cap="flat">
            <a:noFill/>
            <a:prstDash val="solid"/>
            <a:miter/>
          </a:ln>
        </p:spPr>
        <p:txBody>
          <a:bodyPr rtlCol="0" anchor="ctr"/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任意多边形: 形状 5"/>
          <p:cNvSpPr/>
          <p:nvPr/>
        </p:nvSpPr>
        <p:spPr>
          <a:xfrm>
            <a:off x="2534592" y="6295196"/>
            <a:ext cx="1355310" cy="562805"/>
          </a:xfrm>
          <a:custGeom>
            <a:avLst/>
            <a:gdLst>
              <a:gd name="connsiteX0" fmla="*/ 821357 w 1355310"/>
              <a:gd name="connsiteY0" fmla="*/ 638 h 562805"/>
              <a:gd name="connsiteX1" fmla="*/ 1128488 w 1355310"/>
              <a:gd name="connsiteY1" fmla="*/ 211054 h 562805"/>
              <a:gd name="connsiteX2" fmla="*/ 1243391 w 1355310"/>
              <a:gd name="connsiteY2" fmla="*/ 396852 h 562805"/>
              <a:gd name="connsiteX3" fmla="*/ 1329679 w 1355310"/>
              <a:gd name="connsiteY3" fmla="*/ 525239 h 562805"/>
              <a:gd name="connsiteX4" fmla="*/ 1355310 w 1355310"/>
              <a:gd name="connsiteY4" fmla="*/ 562805 h 562805"/>
              <a:gd name="connsiteX5" fmla="*/ 0 w 1355310"/>
              <a:gd name="connsiteY5" fmla="*/ 562805 h 562805"/>
              <a:gd name="connsiteX6" fmla="*/ 85902 w 1355310"/>
              <a:gd name="connsiteY6" fmla="*/ 478086 h 562805"/>
              <a:gd name="connsiteX7" fmla="*/ 560198 w 1355310"/>
              <a:gd name="connsiteY7" fmla="*/ 88842 h 562805"/>
              <a:gd name="connsiteX8" fmla="*/ 821357 w 1355310"/>
              <a:gd name="connsiteY8" fmla="*/ 638 h 5628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55310" h="562805">
                <a:moveTo>
                  <a:pt x="821357" y="638"/>
                </a:moveTo>
                <a:cubicBezTo>
                  <a:pt x="1035942" y="-11972"/>
                  <a:pt x="1117683" y="166194"/>
                  <a:pt x="1128488" y="211054"/>
                </a:cubicBezTo>
                <a:cubicBezTo>
                  <a:pt x="1132046" y="225604"/>
                  <a:pt x="1177046" y="297056"/>
                  <a:pt x="1243391" y="396852"/>
                </a:cubicBezTo>
                <a:cubicBezTo>
                  <a:pt x="1269316" y="435865"/>
                  <a:pt x="1298483" y="479226"/>
                  <a:pt x="1329679" y="525239"/>
                </a:cubicBezTo>
                <a:lnTo>
                  <a:pt x="1355310" y="562805"/>
                </a:lnTo>
                <a:lnTo>
                  <a:pt x="0" y="562805"/>
                </a:lnTo>
                <a:lnTo>
                  <a:pt x="85902" y="478086"/>
                </a:lnTo>
                <a:cubicBezTo>
                  <a:pt x="260000" y="309720"/>
                  <a:pt x="431021" y="162093"/>
                  <a:pt x="560198" y="88842"/>
                </a:cubicBezTo>
                <a:cubicBezTo>
                  <a:pt x="663540" y="30241"/>
                  <a:pt x="749829" y="4841"/>
                  <a:pt x="821357" y="638"/>
                </a:cubicBezTo>
                <a:close/>
              </a:path>
            </a:pathLst>
          </a:custGeom>
          <a:gradFill>
            <a:gsLst>
              <a:gs pos="31000">
                <a:srgbClr val="BFA87E">
                  <a:alpha val="34000"/>
                </a:srgbClr>
              </a:gs>
              <a:gs pos="0">
                <a:srgbClr val="BFA87E">
                  <a:alpha val="42000"/>
                </a:srgbClr>
              </a:gs>
              <a:gs pos="63000">
                <a:srgbClr val="BFA87E">
                  <a:alpha val="19000"/>
                </a:srgbClr>
              </a:gs>
              <a:gs pos="100000">
                <a:srgbClr val="BFA87E">
                  <a:alpha val="0"/>
                </a:srgbClr>
              </a:gs>
            </a:gsLst>
            <a:lin ang="5400000" scaled="0"/>
          </a:gradFill>
          <a:ln w="17786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>
              <a:defRPr/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308" name="组合 307"/>
          <p:cNvGrpSpPr/>
          <p:nvPr/>
        </p:nvGrpSpPr>
        <p:grpSpPr>
          <a:xfrm rot="17307060">
            <a:off x="10383973" y="-771380"/>
            <a:ext cx="2348287" cy="2290243"/>
            <a:chOff x="524337" y="1788210"/>
            <a:chExt cx="3701787" cy="2290243"/>
          </a:xfrm>
        </p:grpSpPr>
        <p:sp>
          <p:nvSpPr>
            <p:cNvPr id="309" name="任意多边形: 形状 308"/>
            <p:cNvSpPr/>
            <p:nvPr/>
          </p:nvSpPr>
          <p:spPr>
            <a:xfrm rot="84622">
              <a:off x="524335" y="1788210"/>
              <a:ext cx="3701787" cy="2290243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0" name="任意多边形: 形状 309"/>
            <p:cNvSpPr/>
            <p:nvPr/>
          </p:nvSpPr>
          <p:spPr>
            <a:xfrm rot="84622">
              <a:off x="593948" y="1829199"/>
              <a:ext cx="3574972" cy="2211784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1" name="任意多边形: 形状 310"/>
            <p:cNvSpPr/>
            <p:nvPr/>
          </p:nvSpPr>
          <p:spPr>
            <a:xfrm rot="84622">
              <a:off x="663561" y="1870188"/>
              <a:ext cx="3448157" cy="2133326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2" name="任意多边形: 形状 311"/>
            <p:cNvSpPr/>
            <p:nvPr/>
          </p:nvSpPr>
          <p:spPr>
            <a:xfrm rot="84622">
              <a:off x="733175" y="1911177"/>
              <a:ext cx="3321342" cy="2054867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3" name="任意多边形: 形状 312"/>
            <p:cNvSpPr/>
            <p:nvPr/>
          </p:nvSpPr>
          <p:spPr>
            <a:xfrm rot="84622">
              <a:off x="802787" y="1952165"/>
              <a:ext cx="3194528" cy="1976409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4" name="任意多边形: 形状 313"/>
            <p:cNvSpPr/>
            <p:nvPr/>
          </p:nvSpPr>
          <p:spPr>
            <a:xfrm rot="84622">
              <a:off x="872401" y="1993154"/>
              <a:ext cx="3067713" cy="1897950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5" name="任意多边形: 形状 314"/>
            <p:cNvSpPr/>
            <p:nvPr/>
          </p:nvSpPr>
          <p:spPr>
            <a:xfrm rot="84622">
              <a:off x="942013" y="2034142"/>
              <a:ext cx="2940898" cy="1819492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6" name="任意多边形: 形状 315"/>
            <p:cNvSpPr/>
            <p:nvPr/>
          </p:nvSpPr>
          <p:spPr>
            <a:xfrm rot="84622">
              <a:off x="1011626" y="2075131"/>
              <a:ext cx="2814083" cy="1741033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7" name="任意多边形: 形状 316"/>
            <p:cNvSpPr/>
            <p:nvPr/>
          </p:nvSpPr>
          <p:spPr>
            <a:xfrm rot="84622">
              <a:off x="1081240" y="2116120"/>
              <a:ext cx="2687268" cy="1662575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8" name="任意多边形: 形状 317"/>
            <p:cNvSpPr/>
            <p:nvPr/>
          </p:nvSpPr>
          <p:spPr>
            <a:xfrm rot="84622">
              <a:off x="1150853" y="2157109"/>
              <a:ext cx="2560454" cy="1584116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19" name="任意多边形: 形状 318"/>
            <p:cNvSpPr/>
            <p:nvPr/>
          </p:nvSpPr>
          <p:spPr>
            <a:xfrm rot="84622">
              <a:off x="1220466" y="2198099"/>
              <a:ext cx="2433639" cy="1505658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0" name="任意多边形: 形状 319"/>
            <p:cNvSpPr/>
            <p:nvPr/>
          </p:nvSpPr>
          <p:spPr>
            <a:xfrm rot="84622">
              <a:off x="1290079" y="2239087"/>
              <a:ext cx="2306824" cy="1427199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1" name="任意多边形: 形状 320"/>
            <p:cNvSpPr/>
            <p:nvPr/>
          </p:nvSpPr>
          <p:spPr>
            <a:xfrm rot="84622">
              <a:off x="1359693" y="2280076"/>
              <a:ext cx="2180009" cy="1348741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2" name="任意多边形: 形状 321"/>
            <p:cNvSpPr/>
            <p:nvPr/>
          </p:nvSpPr>
          <p:spPr>
            <a:xfrm rot="84622">
              <a:off x="1429305" y="2321064"/>
              <a:ext cx="2053194" cy="1270282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3" name="任意多边形: 形状 322"/>
            <p:cNvSpPr/>
            <p:nvPr/>
          </p:nvSpPr>
          <p:spPr>
            <a:xfrm rot="84622">
              <a:off x="1498919" y="2362053"/>
              <a:ext cx="1926380" cy="1191824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4" name="任意多边形: 形状 323"/>
            <p:cNvSpPr/>
            <p:nvPr/>
          </p:nvSpPr>
          <p:spPr>
            <a:xfrm rot="84622">
              <a:off x="1568531" y="2403041"/>
              <a:ext cx="1799565" cy="1113365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5" name="任意多边形: 形状 324"/>
            <p:cNvSpPr/>
            <p:nvPr/>
          </p:nvSpPr>
          <p:spPr>
            <a:xfrm rot="84622">
              <a:off x="1638144" y="2444031"/>
              <a:ext cx="1672750" cy="1034907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6" name="任意多边形: 形状 325"/>
            <p:cNvSpPr/>
            <p:nvPr/>
          </p:nvSpPr>
          <p:spPr>
            <a:xfrm rot="84622">
              <a:off x="1707758" y="2485019"/>
              <a:ext cx="1545935" cy="956448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7" name="任意多边形: 形状 326"/>
            <p:cNvSpPr/>
            <p:nvPr/>
          </p:nvSpPr>
          <p:spPr>
            <a:xfrm rot="84622">
              <a:off x="1777371" y="2526008"/>
              <a:ext cx="1419120" cy="877990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8" name="任意多边形: 形状 327"/>
            <p:cNvSpPr/>
            <p:nvPr/>
          </p:nvSpPr>
          <p:spPr>
            <a:xfrm rot="84622">
              <a:off x="1846983" y="2566998"/>
              <a:ext cx="1292305" cy="799531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29" name="任意多边形: 形状 328"/>
            <p:cNvSpPr/>
            <p:nvPr/>
          </p:nvSpPr>
          <p:spPr>
            <a:xfrm rot="84622">
              <a:off x="1916597" y="2607986"/>
              <a:ext cx="1165491" cy="721073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30" name="任意多边形: 形状 329"/>
            <p:cNvSpPr/>
            <p:nvPr/>
          </p:nvSpPr>
          <p:spPr>
            <a:xfrm rot="84622">
              <a:off x="1986210" y="2648975"/>
              <a:ext cx="1038676" cy="642614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31" name="任意多边形: 形状 330"/>
            <p:cNvSpPr/>
            <p:nvPr/>
          </p:nvSpPr>
          <p:spPr>
            <a:xfrm rot="84622">
              <a:off x="2055823" y="2689963"/>
              <a:ext cx="911861" cy="564156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32" name="任意多边形: 形状 331"/>
            <p:cNvSpPr/>
            <p:nvPr/>
          </p:nvSpPr>
          <p:spPr>
            <a:xfrm rot="84622">
              <a:off x="2125437" y="2730952"/>
              <a:ext cx="785046" cy="485697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33" name="任意多边形: 形状 332"/>
            <p:cNvSpPr/>
            <p:nvPr/>
          </p:nvSpPr>
          <p:spPr>
            <a:xfrm rot="84622">
              <a:off x="2195049" y="2771940"/>
              <a:ext cx="658231" cy="407239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34" name="任意多边形: 形状 333"/>
            <p:cNvSpPr/>
            <p:nvPr/>
          </p:nvSpPr>
          <p:spPr>
            <a:xfrm rot="84622">
              <a:off x="2264662" y="2812930"/>
              <a:ext cx="531417" cy="328780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35" name="任意多边形: 形状 334"/>
            <p:cNvSpPr/>
            <p:nvPr/>
          </p:nvSpPr>
          <p:spPr>
            <a:xfrm rot="84622">
              <a:off x="2334275" y="2853919"/>
              <a:ext cx="404602" cy="250322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  <p:sp>
          <p:nvSpPr>
            <p:cNvPr id="336" name="任意多边形: 形状 335"/>
            <p:cNvSpPr/>
            <p:nvPr/>
          </p:nvSpPr>
          <p:spPr>
            <a:xfrm rot="84622">
              <a:off x="2377300" y="2936724"/>
              <a:ext cx="277787" cy="171863"/>
            </a:xfrm>
            <a:custGeom>
              <a:avLst/>
              <a:gdLst>
                <a:gd name="connsiteX0" fmla="*/ 1505771 w 2503050"/>
                <a:gd name="connsiteY0" fmla="*/ 564370 h 2503553"/>
                <a:gd name="connsiteX1" fmla="*/ 2502057 w 2503050"/>
                <a:gd name="connsiteY1" fmla="*/ 1355940 h 2503553"/>
                <a:gd name="connsiteX2" fmla="*/ 1301054 w 2503050"/>
                <a:gd name="connsiteY2" fmla="*/ 2311283 h 2503553"/>
                <a:gd name="connsiteX3" fmla="*/ 31813 w 2503050"/>
                <a:gd name="connsiteY3" fmla="*/ 2352226 h 2503553"/>
                <a:gd name="connsiteX4" fmla="*/ 454893 w 2503050"/>
                <a:gd name="connsiteY4" fmla="*/ 673552 h 2503553"/>
                <a:gd name="connsiteX5" fmla="*/ 1246463 w 2503050"/>
                <a:gd name="connsiteY5" fmla="*/ 891916 h 2503553"/>
                <a:gd name="connsiteX6" fmla="*/ 1451180 w 2503050"/>
                <a:gd name="connsiteY6" fmla="*/ 4811 h 2503553"/>
                <a:gd name="connsiteX7" fmla="*/ 1505771 w 2503050"/>
                <a:gd name="connsiteY7" fmla="*/ 564370 h 2503553"/>
                <a:gd name="connsiteX0-1" fmla="*/ 1505771 w 2503089"/>
                <a:gd name="connsiteY0-2" fmla="*/ 10213 h 1949396"/>
                <a:gd name="connsiteX1-3" fmla="*/ 2502057 w 2503089"/>
                <a:gd name="connsiteY1-4" fmla="*/ 801783 h 1949396"/>
                <a:gd name="connsiteX2-5" fmla="*/ 1301054 w 2503089"/>
                <a:gd name="connsiteY2-6" fmla="*/ 1757126 h 1949396"/>
                <a:gd name="connsiteX3-7" fmla="*/ 31813 w 2503089"/>
                <a:gd name="connsiteY3-8" fmla="*/ 1798069 h 1949396"/>
                <a:gd name="connsiteX4-9" fmla="*/ 454893 w 2503089"/>
                <a:gd name="connsiteY4-10" fmla="*/ 119395 h 1949396"/>
                <a:gd name="connsiteX5-11" fmla="*/ 1246463 w 2503089"/>
                <a:gd name="connsiteY5-12" fmla="*/ 337759 h 1949396"/>
                <a:gd name="connsiteX6-13" fmla="*/ 1505771 w 2503089"/>
                <a:gd name="connsiteY6-14" fmla="*/ 10213 h 1949396"/>
                <a:gd name="connsiteX0-15" fmla="*/ 1710795 w 2507056"/>
                <a:gd name="connsiteY0-16" fmla="*/ 10213 h 1949396"/>
                <a:gd name="connsiteX1-17" fmla="*/ 2502057 w 2507056"/>
                <a:gd name="connsiteY1-18" fmla="*/ 801783 h 1949396"/>
                <a:gd name="connsiteX2-19" fmla="*/ 1301054 w 2507056"/>
                <a:gd name="connsiteY2-20" fmla="*/ 1757126 h 1949396"/>
                <a:gd name="connsiteX3-21" fmla="*/ 31813 w 2507056"/>
                <a:gd name="connsiteY3-22" fmla="*/ 1798069 h 1949396"/>
                <a:gd name="connsiteX4-23" fmla="*/ 454893 w 2507056"/>
                <a:gd name="connsiteY4-24" fmla="*/ 119395 h 1949396"/>
                <a:gd name="connsiteX5-25" fmla="*/ 1246463 w 2507056"/>
                <a:gd name="connsiteY5-26" fmla="*/ 337759 h 1949396"/>
                <a:gd name="connsiteX6-27" fmla="*/ 1710795 w 2507056"/>
                <a:gd name="connsiteY6-28" fmla="*/ 10213 h 1949396"/>
                <a:gd name="connsiteX0-29" fmla="*/ 1709852 w 2506225"/>
                <a:gd name="connsiteY0-30" fmla="*/ 6685 h 1945868"/>
                <a:gd name="connsiteX1-31" fmla="*/ 2501114 w 2506225"/>
                <a:gd name="connsiteY1-32" fmla="*/ 798255 h 1945868"/>
                <a:gd name="connsiteX2-33" fmla="*/ 1300111 w 2506225"/>
                <a:gd name="connsiteY2-34" fmla="*/ 1753598 h 1945868"/>
                <a:gd name="connsiteX3-35" fmla="*/ 30870 w 2506225"/>
                <a:gd name="connsiteY3-36" fmla="*/ 1794541 h 1945868"/>
                <a:gd name="connsiteX4-37" fmla="*/ 453950 w 2506225"/>
                <a:gd name="connsiteY4-38" fmla="*/ 115867 h 1945868"/>
                <a:gd name="connsiteX5-39" fmla="*/ 1151551 w 2506225"/>
                <a:gd name="connsiteY5-40" fmla="*/ 402470 h 1945868"/>
                <a:gd name="connsiteX6-41" fmla="*/ 1709852 w 2506225"/>
                <a:gd name="connsiteY6-42" fmla="*/ 6685 h 1945868"/>
                <a:gd name="connsiteX0-43" fmla="*/ 1719963 w 2512972"/>
                <a:gd name="connsiteY0-44" fmla="*/ 6685 h 2296051"/>
                <a:gd name="connsiteX1-45" fmla="*/ 2511225 w 2512972"/>
                <a:gd name="connsiteY1-46" fmla="*/ 798255 h 2296051"/>
                <a:gd name="connsiteX2-47" fmla="*/ 1489619 w 2512972"/>
                <a:gd name="connsiteY2-48" fmla="*/ 2244917 h 2296051"/>
                <a:gd name="connsiteX3-49" fmla="*/ 40981 w 2512972"/>
                <a:gd name="connsiteY3-50" fmla="*/ 1794541 h 2296051"/>
                <a:gd name="connsiteX4-51" fmla="*/ 464061 w 2512972"/>
                <a:gd name="connsiteY4-52" fmla="*/ 115867 h 2296051"/>
                <a:gd name="connsiteX5-53" fmla="*/ 1161662 w 2512972"/>
                <a:gd name="connsiteY5-54" fmla="*/ 402470 h 2296051"/>
                <a:gd name="connsiteX6-55" fmla="*/ 1719963 w 2512972"/>
                <a:gd name="connsiteY6-56" fmla="*/ 6685 h 2296051"/>
                <a:gd name="connsiteX0-57" fmla="*/ 1719963 w 2317098"/>
                <a:gd name="connsiteY0-58" fmla="*/ 13244 h 2290243"/>
                <a:gd name="connsiteX1-59" fmla="*/ 2314744 w 2317098"/>
                <a:gd name="connsiteY1-60" fmla="*/ 995882 h 2290243"/>
                <a:gd name="connsiteX2-61" fmla="*/ 1489619 w 2317098"/>
                <a:gd name="connsiteY2-62" fmla="*/ 2251476 h 2290243"/>
                <a:gd name="connsiteX3-63" fmla="*/ 40981 w 2317098"/>
                <a:gd name="connsiteY3-64" fmla="*/ 1801100 h 2290243"/>
                <a:gd name="connsiteX4-65" fmla="*/ 464061 w 2317098"/>
                <a:gd name="connsiteY4-66" fmla="*/ 122426 h 2290243"/>
                <a:gd name="connsiteX5-67" fmla="*/ 1161662 w 2317098"/>
                <a:gd name="connsiteY5-68" fmla="*/ 409029 h 2290243"/>
                <a:gd name="connsiteX6-69" fmla="*/ 1719963 w 2317098"/>
                <a:gd name="connsiteY6-70" fmla="*/ 13244 h 22902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2317098" h="2290243">
                  <a:moveTo>
                    <a:pt x="1719963" y="13244"/>
                  </a:moveTo>
                  <a:cubicBezTo>
                    <a:pt x="1912143" y="111053"/>
                    <a:pt x="2353135" y="622843"/>
                    <a:pt x="2314744" y="995882"/>
                  </a:cubicBezTo>
                  <a:cubicBezTo>
                    <a:pt x="2276353" y="1368921"/>
                    <a:pt x="1868580" y="2117273"/>
                    <a:pt x="1489619" y="2251476"/>
                  </a:cubicBezTo>
                  <a:cubicBezTo>
                    <a:pt x="1110658" y="2385679"/>
                    <a:pt x="211907" y="2155942"/>
                    <a:pt x="40981" y="1801100"/>
                  </a:cubicBezTo>
                  <a:cubicBezTo>
                    <a:pt x="-129945" y="1446258"/>
                    <a:pt x="277281" y="354438"/>
                    <a:pt x="464061" y="122426"/>
                  </a:cubicBezTo>
                  <a:cubicBezTo>
                    <a:pt x="650841" y="-109586"/>
                    <a:pt x="995614" y="520486"/>
                    <a:pt x="1161662" y="409029"/>
                  </a:cubicBezTo>
                  <a:cubicBezTo>
                    <a:pt x="1336808" y="390832"/>
                    <a:pt x="1527783" y="-84565"/>
                    <a:pt x="1719963" y="13244"/>
                  </a:cubicBezTo>
                  <a:close/>
                </a:path>
              </a:pathLst>
            </a:custGeom>
            <a:noFill/>
            <a:ln w="12700" cap="flat" cmpd="sng" algn="ctr">
              <a:solidFill>
                <a:srgbClr val="D5C6AB">
                  <a:alpha val="44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defRPr/>
              </a:pPr>
              <a:endParaRPr lang="zh-CN" altLang="en-US">
                <a:solidFill>
                  <a:prstClr val="white">
                    <a:lumMod val="100000"/>
                  </a:prst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806938" y="1269085"/>
            <a:ext cx="10753449" cy="2256413"/>
            <a:chOff x="1806938" y="1269085"/>
            <a:chExt cx="10753449" cy="2256413"/>
          </a:xfrm>
        </p:grpSpPr>
        <p:sp>
          <p:nvSpPr>
            <p:cNvPr id="77" name="圆角矩形 76"/>
            <p:cNvSpPr/>
            <p:nvPr/>
          </p:nvSpPr>
          <p:spPr>
            <a:xfrm rot="16200000">
              <a:off x="6114511" y="-2920378"/>
              <a:ext cx="2192913" cy="10698839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41000">
                  <a:schemeClr val="accent1">
                    <a:alpha val="3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70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内容占位符 2"/>
            <p:cNvSpPr txBox="1"/>
            <p:nvPr/>
          </p:nvSpPr>
          <p:spPr>
            <a:xfrm>
              <a:off x="1806938" y="1269085"/>
              <a:ext cx="9237345" cy="2172335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lnSpc>
                  <a:spcPct val="120000"/>
                </a:lnSpc>
                <a:buFont typeface="Arial" panose="020B0604020202020204" pitchFamily="34" charset="0"/>
                <a:buNone/>
              </a:pPr>
              <a:r>
                <a:rPr lang="zh-CN" altLang="en-US" sz="3000" b="1" dirty="0" smtClean="0">
                  <a:solidFill>
                    <a:prstClr val="black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是传记的另外一种形式。主要就是回忆整理和记录</a:t>
              </a:r>
              <a:r>
                <a:rPr lang="en-US" altLang="zh-CN" sz="3000" b="1">
                  <a:latin typeface="Arial" panose="020B0604020202020204" pitchFamily="34" charset="0"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3000" b="1" dirty="0" smtClean="0">
                  <a:solidFill>
                    <a:prstClr val="black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和一般传记相比</a:t>
              </a:r>
              <a:r>
                <a:rPr lang="en-US" altLang="zh-CN" sz="3000" b="1">
                  <a:latin typeface="Arial" panose="020B0604020202020204" pitchFamily="34" charset="0"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3000" b="1" dirty="0" smtClean="0">
                  <a:solidFill>
                    <a:prstClr val="black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不见得很连贯和完整</a:t>
              </a:r>
              <a:r>
                <a:rPr lang="en-US" altLang="zh-CN" sz="3000" b="1">
                  <a:latin typeface="Arial" panose="020B0604020202020204" pitchFamily="34" charset="0"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3000" b="1" dirty="0" smtClean="0">
                  <a:solidFill>
                    <a:prstClr val="black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但作者常常带着某些感情来叙述</a:t>
              </a:r>
              <a:r>
                <a:rPr lang="en-US" altLang="zh-CN" sz="3000" b="1">
                  <a:latin typeface="Arial" panose="020B0604020202020204" pitchFamily="34" charset="0"/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3000" b="1" dirty="0" smtClean="0">
                  <a:solidFill>
                    <a:prstClr val="black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对某些事件或者生活细节的呈现可能更加生动、亲切。</a:t>
              </a:r>
              <a:endParaRPr lang="zh-CN" altLang="en-US" sz="3000" b="1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291" y="1307183"/>
            <a:ext cx="1712686" cy="2234303"/>
            <a:chOff x="435402" y="1103983"/>
            <a:chExt cx="1712686" cy="2234303"/>
          </a:xfrm>
        </p:grpSpPr>
        <p:pic>
          <p:nvPicPr>
            <p:cNvPr id="74" name="图片 73" descr="图片包含 文本&#10;&#10;描述已自动生成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39" t="61588" r="57881" b="5832"/>
            <a:stretch>
              <a:fillRect/>
            </a:stretch>
          </p:blipFill>
          <p:spPr>
            <a:xfrm>
              <a:off x="435402" y="1103983"/>
              <a:ext cx="1712686" cy="2234303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 flipH="1">
              <a:off x="1139263" y="1528636"/>
              <a:ext cx="450463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b="1" dirty="0">
                  <a:solidFill>
                    <a:srgbClr val="C00000"/>
                  </a:solidFill>
                  <a:latin typeface="+mj-ea"/>
                  <a:ea typeface="+mj-ea"/>
                </a:rPr>
                <a:t>回忆录</a:t>
              </a:r>
              <a:endParaRPr lang="zh-CN" altLang="en-US" sz="28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3774777" y="3758279"/>
            <a:ext cx="4631710" cy="765467"/>
            <a:chOff x="499609" y="3972567"/>
            <a:chExt cx="2636335" cy="765467"/>
          </a:xfrm>
        </p:grpSpPr>
        <p:grpSp>
          <p:nvGrpSpPr>
            <p:cNvPr id="55" name="组合 54"/>
            <p:cNvGrpSpPr/>
            <p:nvPr/>
          </p:nvGrpSpPr>
          <p:grpSpPr>
            <a:xfrm>
              <a:off x="499609" y="4174640"/>
              <a:ext cx="2636335" cy="563394"/>
              <a:chOff x="217488" y="3009666"/>
              <a:chExt cx="4651170" cy="563394"/>
            </a:xfrm>
          </p:grpSpPr>
          <p:sp>
            <p:nvSpPr>
              <p:cNvPr id="57" name="梯形 56"/>
              <p:cNvSpPr/>
              <p:nvPr/>
            </p:nvSpPr>
            <p:spPr>
              <a:xfrm>
                <a:off x="217488" y="3009666"/>
                <a:ext cx="4651170" cy="444320"/>
              </a:xfrm>
              <a:prstGeom prst="trapezoid">
                <a:avLst>
                  <a:gd name="adj" fmla="val 95703"/>
                </a:avLst>
              </a:prstGeom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1500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58" name="梯形 57"/>
              <p:cNvSpPr/>
              <p:nvPr/>
            </p:nvSpPr>
            <p:spPr>
              <a:xfrm>
                <a:off x="475166" y="3128740"/>
                <a:ext cx="4135811" cy="444320"/>
              </a:xfrm>
              <a:prstGeom prst="trapezoid">
                <a:avLst>
                  <a:gd name="adj" fmla="val 95703"/>
                </a:avLst>
              </a:prstGeom>
              <a:gradFill>
                <a:gsLst>
                  <a:gs pos="0">
                    <a:schemeClr val="accent1">
                      <a:lumMod val="20000"/>
                      <a:lumOff val="80000"/>
                      <a:alpha val="0"/>
                    </a:schemeClr>
                  </a:gs>
                  <a:gs pos="100000">
                    <a:schemeClr val="accent1">
                      <a:lumMod val="20000"/>
                      <a:lumOff val="80000"/>
                      <a:alpha val="15000"/>
                    </a:schemeClr>
                  </a:gs>
                </a:gsLst>
                <a:lin ang="5400000" scaled="0"/>
              </a:gradFill>
              <a:ln>
                <a:gradFill>
                  <a:gsLst>
                    <a:gs pos="0">
                      <a:schemeClr val="accent1">
                        <a:lumMod val="5000"/>
                        <a:lumOff val="95000"/>
                        <a:alpha val="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charset="-122"/>
                  <a:cs typeface="+mn-cs"/>
                </a:endParaRPr>
              </a:p>
            </p:txBody>
          </p:sp>
        </p:grpSp>
        <p:sp>
          <p:nvSpPr>
            <p:cNvPr id="56" name="矩形 55"/>
            <p:cNvSpPr/>
            <p:nvPr/>
          </p:nvSpPr>
          <p:spPr>
            <a:xfrm>
              <a:off x="899991" y="3972567"/>
              <a:ext cx="2055855" cy="55308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C00000"/>
                  </a:solidFill>
                  <a:latin typeface="+mj-ea"/>
                  <a:ea typeface="+mj-ea"/>
                  <a:cs typeface="微软雅黑" panose="020B0503020204020204" charset="-122"/>
                  <a:sym typeface="+mn-ea"/>
                </a:rPr>
                <a:t>回忆录有两种形式：</a:t>
              </a:r>
              <a:endParaRPr lang="zh-CN" altLang="en-US" sz="3000" b="1" dirty="0">
                <a:solidFill>
                  <a:srgbClr val="C00000"/>
                </a:solidFill>
                <a:latin typeface="+mj-ea"/>
                <a:ea typeface="+mj-ea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947674" y="5584051"/>
            <a:ext cx="9773048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9455" indent="-457200" algn="just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zh-CN" altLang="en-US" sz="3000" b="1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一种主要记述自己所交往过的他人的事迹。</a:t>
            </a:r>
            <a:endParaRPr lang="zh-CN" altLang="en-US" sz="3000" b="1" dirty="0">
              <a:solidFill>
                <a:prstClr val="black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584804" y="392223"/>
            <a:ext cx="1911627" cy="713740"/>
            <a:chOff x="2371" y="690"/>
            <a:chExt cx="2376" cy="1124"/>
          </a:xfrm>
        </p:grpSpPr>
        <p:sp>
          <p:nvSpPr>
            <p:cNvPr id="9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0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文学常识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00">
        <p15:prstTrans prst="pageCurlDouble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27649" name="文本框 3"/>
          <p:cNvSpPr txBox="1"/>
          <p:nvPr/>
        </p:nvSpPr>
        <p:spPr>
          <a:xfrm>
            <a:off x="1347153" y="1354455"/>
            <a:ext cx="59356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辨字注音并组词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0" name="文本框 4"/>
          <p:cNvSpPr txBox="1"/>
          <p:nvPr/>
        </p:nvSpPr>
        <p:spPr>
          <a:xfrm>
            <a:off x="1482725" y="1800225"/>
            <a:ext cx="3529965" cy="1278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揩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u="sng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3200" dirty="0"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dirty="0"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zh-CN" sz="3200" dirty="0">
                <a:uFillTx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dirty="0">
                <a:uFillTx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u="sng" dirty="0">
                <a:uFillTx/>
                <a:cs typeface="宋体" panose="02010600030101010101" pitchFamily="2" charset="-122"/>
                <a:sym typeface="+mn-ea"/>
              </a:rPr>
              <a:t>  </a:t>
            </a:r>
            <a:endParaRPr lang="zh-CN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楷</a:t>
            </a:r>
            <a:r>
              <a:rPr lang="zh-CN" altLang="en-US" sz="3200" b="1" u="sng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u="sng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3200" dirty="0"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dirty="0"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zh-CN" sz="3200" dirty="0">
                <a:uFillTx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dirty="0">
                <a:uFillTx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7652" name="AutoShape 10"/>
          <p:cNvSpPr/>
          <p:nvPr/>
        </p:nvSpPr>
        <p:spPr>
          <a:xfrm>
            <a:off x="1482725" y="1939290"/>
            <a:ext cx="76200" cy="1000760"/>
          </a:xfrm>
          <a:prstGeom prst="leftBrace">
            <a:avLst>
              <a:gd name="adj1" fmla="val 175519"/>
              <a:gd name="adj2" fmla="val 53997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61" name="AutoShape 10"/>
          <p:cNvSpPr/>
          <p:nvPr/>
        </p:nvSpPr>
        <p:spPr>
          <a:xfrm>
            <a:off x="8783320" y="2017395"/>
            <a:ext cx="76200" cy="931545"/>
          </a:xfrm>
          <a:prstGeom prst="leftBrace">
            <a:avLst>
              <a:gd name="adj1" fmla="val 175519"/>
              <a:gd name="adj2" fmla="val 50000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2399" y="599868"/>
            <a:ext cx="1911627" cy="713740"/>
            <a:chOff x="2371" y="690"/>
            <a:chExt cx="2376" cy="1124"/>
          </a:xfrm>
        </p:grpSpPr>
        <p:sp>
          <p:nvSpPr>
            <p:cNvPr id="16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17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字词清单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8" name="AutoShape 10"/>
          <p:cNvSpPr/>
          <p:nvPr>
            <p:custDataLst>
              <p:tags r:id="rId3"/>
            </p:custDataLst>
          </p:nvPr>
        </p:nvSpPr>
        <p:spPr>
          <a:xfrm>
            <a:off x="5266690" y="1948180"/>
            <a:ext cx="76200" cy="1000760"/>
          </a:xfrm>
          <a:prstGeom prst="leftBrace">
            <a:avLst>
              <a:gd name="adj1" fmla="val 175519"/>
              <a:gd name="adj2" fmla="val 53997"/>
            </a:avLst>
          </a:prstGeom>
          <a:noFill/>
          <a:ln w="19050" cap="flat" cmpd="sng">
            <a:solidFill>
              <a:srgbClr val="3333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文本框 4"/>
          <p:cNvSpPr txBox="1"/>
          <p:nvPr/>
        </p:nvSpPr>
        <p:spPr>
          <a:xfrm>
            <a:off x="5266690" y="1800225"/>
            <a:ext cx="3408680" cy="1278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碟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u="sng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3200" dirty="0"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dirty="0"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zh-CN" sz="3200" dirty="0">
                <a:uFillTx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dirty="0">
                <a:uFillTx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u="sng" dirty="0">
                <a:uFillTx/>
                <a:cs typeface="宋体" panose="02010600030101010101" pitchFamily="2" charset="-122"/>
                <a:sym typeface="+mn-ea"/>
              </a:rPr>
              <a:t>  </a:t>
            </a:r>
            <a:endParaRPr lang="zh-CN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蝶</a:t>
            </a:r>
            <a:r>
              <a:rPr lang="zh-CN" altLang="en-US" sz="3200" b="1" u="sng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u="sng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3200" dirty="0"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dirty="0"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zh-CN" sz="3200" dirty="0">
                <a:uFillTx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dirty="0">
                <a:uFillTx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0" name="文本框 4"/>
          <p:cNvSpPr txBox="1"/>
          <p:nvPr>
            <p:custDataLst>
              <p:tags r:id="rId4"/>
            </p:custDataLst>
          </p:nvPr>
        </p:nvSpPr>
        <p:spPr>
          <a:xfrm>
            <a:off x="8783320" y="1800225"/>
            <a:ext cx="3408680" cy="127889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抹</a:t>
            </a:r>
            <a:r>
              <a:rPr lang="zh-CN" altLang="en-US" sz="3200" b="1" u="sng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u="sng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3200" dirty="0"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dirty="0"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zh-CN" sz="3200" dirty="0">
                <a:uFillTx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dirty="0">
                <a:uFillTx/>
                <a:cs typeface="宋体" panose="02010600030101010101" pitchFamily="2" charset="-122"/>
                <a:sym typeface="+mn-ea"/>
              </a:rPr>
              <a:t> </a:t>
            </a:r>
            <a:r>
              <a:rPr lang="en-US" altLang="zh-CN" sz="3200" u="sng" dirty="0">
                <a:uFillTx/>
                <a:cs typeface="宋体" panose="02010600030101010101" pitchFamily="2" charset="-122"/>
                <a:sym typeface="+mn-ea"/>
              </a:rPr>
              <a:t>  </a:t>
            </a:r>
            <a:endParaRPr lang="zh-CN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50"/>
              </a:spcBef>
              <a:spcAft>
                <a:spcPts val="0"/>
              </a:spcAft>
            </a:pP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沫</a:t>
            </a:r>
            <a:r>
              <a:rPr lang="zh-CN" altLang="en-US" sz="3200" b="1" u="sng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u="sng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3200" dirty="0"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 dirty="0">
                <a:cs typeface="宋体" panose="02010600030101010101" pitchFamily="2" charset="-122"/>
                <a:sym typeface="+mn-ea"/>
              </a:rPr>
              <a:t>         </a:t>
            </a:r>
            <a:r>
              <a:rPr lang="zh-CN" altLang="zh-CN" sz="3200" dirty="0">
                <a:uFillTx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dirty="0">
                <a:uFillTx/>
                <a:cs typeface="宋体" panose="02010600030101010101" pitchFamily="2" charset="-122"/>
                <a:sym typeface="+mn-ea"/>
              </a:rPr>
              <a:t> </a:t>
            </a:r>
            <a:r>
              <a:rPr lang="zh-CN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</a:t>
            </a:r>
            <a:r>
              <a:rPr lang="zh-CN" altLang="zh-CN" sz="280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endParaRPr lang="zh-CN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1" name="文本框 3"/>
          <p:cNvSpPr txBox="1"/>
          <p:nvPr>
            <p:custDataLst>
              <p:tags r:id="rId5"/>
            </p:custDataLst>
          </p:nvPr>
        </p:nvSpPr>
        <p:spPr>
          <a:xfrm>
            <a:off x="1347153" y="3368040"/>
            <a:ext cx="59356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根据拼音写汉字或给加点字注音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矩形 21"/>
          <p:cNvSpPr/>
          <p:nvPr>
            <p:custDataLst>
              <p:tags r:id="rId6"/>
            </p:custDataLst>
          </p:nvPr>
        </p:nvSpPr>
        <p:spPr>
          <a:xfrm>
            <a:off x="1347744" y="3951289"/>
            <a:ext cx="9836108" cy="1568450"/>
          </a:xfrm>
          <a:prstGeom prst="rect">
            <a:avLst/>
          </a:prstGeom>
        </p:spPr>
        <p:txBody>
          <a:bodyPr wrap="square">
            <a:spAutoFit/>
          </a:bodyPr>
          <a:p>
            <a:pPr indent="0" fontAlgn="auto">
              <a:lnSpc>
                <a:spcPct val="100000"/>
              </a:lnSpc>
            </a:pP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草</a:t>
            </a:r>
            <a:r>
              <a:rPr lang="zh-CN" altLang="zh-CN" sz="3200" dirty="0" smtClean="0">
                <a:solidFill>
                  <a:srgbClr val="FF0000"/>
                </a:solidFill>
                <a:latin typeface="+mj-lt"/>
                <a:ea typeface="新宋体" panose="02010609030101010101" pitchFamily="49" charset="-122"/>
                <a:cs typeface="+mj-lt"/>
                <a:sym typeface="+mn-ea"/>
              </a:rPr>
              <a:t>shu</a:t>
            </a:r>
            <a:r>
              <a:rPr lang="zh-CN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j-lt"/>
                <a:sym typeface="+mn-ea"/>
              </a:rPr>
              <a:t>à</a:t>
            </a:r>
            <a:r>
              <a:rPr lang="zh-CN" altLang="zh-CN" sz="3200" dirty="0" smtClean="0">
                <a:solidFill>
                  <a:srgbClr val="FF0000"/>
                </a:solidFill>
                <a:latin typeface="+mj-lt"/>
                <a:ea typeface="新宋体" panose="02010609030101010101" pitchFamily="49" charset="-122"/>
                <a:cs typeface="+mj-lt"/>
                <a:sym typeface="+mn-ea"/>
              </a:rPr>
              <a:t>i</a:t>
            </a:r>
            <a:r>
              <a:rPr lang="en-US" altLang="zh-CN" sz="3200" dirty="0" smtClean="0">
                <a:solidFill>
                  <a:srgbClr val="FF0000"/>
                </a:solidFill>
                <a:latin typeface="+mj-lt"/>
                <a:ea typeface="新宋体" panose="02010609030101010101" pitchFamily="49" charset="-122"/>
                <a:cs typeface="+mj-lt"/>
                <a:sym typeface="+mn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咳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sòu</a:t>
            </a:r>
            <a:r>
              <a:rPr lang="en-US" altLang="zh-CN" sz="3200" dirty="0" smtClean="0">
                <a:solidFill>
                  <a:srgbClr val="FF0000"/>
                </a:solidFill>
                <a:latin typeface="+mj-lt"/>
                <a:ea typeface="新宋体" panose="02010609030101010101" pitchFamily="49" charset="-122"/>
                <a:cs typeface="+mj-lt"/>
                <a:sym typeface="+mn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调</a:t>
            </a:r>
            <a:r>
              <a:rPr lang="en-US" altLang="zh-CN" sz="3200">
                <a:solidFill>
                  <a:srgbClr val="FF0000"/>
                </a:solidFill>
                <a:latin typeface="+mj-lt"/>
                <a:ea typeface="宋体" panose="02010600030101010101" pitchFamily="2" charset="-122"/>
                <a:cs typeface="+mj-lt"/>
                <a:sym typeface="黑体" panose="02010609060101010101" charset="-122"/>
              </a:rPr>
              <a:t>gēng</a:t>
            </a:r>
            <a:r>
              <a:rPr lang="en-US" altLang="zh-CN" sz="3200" dirty="0" smtClean="0">
                <a:solidFill>
                  <a:srgbClr val="FF0000"/>
                </a:solidFill>
                <a:latin typeface="+mj-lt"/>
                <a:ea typeface="新宋体" panose="02010609030101010101" pitchFamily="49" charset="-122"/>
                <a:cs typeface="+mj-lt"/>
                <a:sym typeface="+mn-ea"/>
              </a:rPr>
              <a:t> 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</a:t>
            </a: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jié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力</a:t>
            </a:r>
            <a:r>
              <a:rPr lang="en-US" altLang="zh-CN" sz="3200" b="1" dirty="0">
                <a:solidFill>
                  <a:schemeClr val="tx1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             </a:t>
            </a:r>
            <a:endParaRPr lang="en-US" altLang="zh-CN" sz="3200" b="1" dirty="0">
              <a:solidFill>
                <a:schemeClr val="tx1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  <a:p>
            <a:pPr indent="0" fontAlgn="auto">
              <a:lnSpc>
                <a:spcPct val="10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xīn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金</a:t>
            </a:r>
            <a:r>
              <a:rPr lang="en-US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200" dirty="0" smtClean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yōu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</a:t>
            </a:r>
            <a:r>
              <a:rPr lang="zh-CN" altLang="zh-CN" sz="32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然</a:t>
            </a:r>
            <a:r>
              <a:rPr lang="zh-CN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</a:t>
            </a:r>
            <a:r>
              <a:rPr lang="en-US" altLang="zh-CN" sz="3200" dirty="0" smtClean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gē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</a:t>
            </a:r>
            <a:r>
              <a:rPr lang="en-US" altLang="zh-CN" sz="3200" dirty="0" smtClean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d</a:t>
            </a:r>
            <a:r>
              <a:rPr lang="en-US" altLang="zh-CN" sz="320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ɑ</a:t>
            </a:r>
            <a:endParaRPr lang="en-US" altLang="zh-CN" sz="3200">
              <a:solidFill>
                <a:srgbClr val="FF3300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indent="0" fontAlgn="auto">
              <a:lnSpc>
                <a:spcPct val="100000"/>
              </a:lnSpc>
            </a:pP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舀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瞿</a:t>
            </a:r>
            <a:r>
              <a:rPr lang="en-US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 </a:t>
            </a:r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阖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     </a:t>
            </a:r>
            <a:r>
              <a:rPr lang="en-US" altLang="zh-CN" sz="3200" b="1" dirty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校</a:t>
            </a:r>
            <a:r>
              <a:rPr lang="zh-CN" altLang="en-US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对</a:t>
            </a:r>
            <a:r>
              <a:rPr lang="en-US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</a:t>
            </a:r>
            <a:r>
              <a:rPr lang="zh-CN" altLang="zh-CN" sz="3200" b="1" dirty="0" smtClean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深</a:t>
            </a:r>
            <a:r>
              <a:rPr lang="zh-CN" altLang="zh-CN" sz="3200" b="1" dirty="0">
                <a:solidFill>
                  <a:srgbClr val="FF33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恶</a:t>
            </a:r>
            <a:r>
              <a:rPr lang="zh-CN" altLang="zh-CN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痛绝</a:t>
            </a:r>
            <a:r>
              <a:rPr lang="en-US" altLang="zh-CN" sz="3200" b="1" dirty="0">
                <a:solidFill>
                  <a:srgbClr val="00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           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en-US" altLang="zh-CN" sz="32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zh-CN" sz="3200" b="1" dirty="0">
              <a:solidFill>
                <a:schemeClr val="accent1">
                  <a:lumMod val="75000"/>
                </a:schemeClr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023745" y="1885950"/>
            <a:ext cx="7112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黑体" panose="02010609060101010101" charset="-122"/>
              </a:rPr>
              <a:t>k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ā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黑体" panose="02010609060101010101" charset="-122"/>
              </a:rPr>
              <a:t>i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36240" y="1885950"/>
            <a:ext cx="14312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揩桌子</a:t>
            </a:r>
            <a:endParaRPr lang="zh-CN" altLang="en-US" sz="32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5" name="文本框 24"/>
          <p:cNvSpPr txBox="1"/>
          <p:nvPr>
            <p:custDataLst>
              <p:tags r:id="rId7"/>
            </p:custDataLst>
          </p:nvPr>
        </p:nvSpPr>
        <p:spPr>
          <a:xfrm>
            <a:off x="2023745" y="2495550"/>
            <a:ext cx="7112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黑体" panose="02010609060101010101" charset="-122"/>
              </a:rPr>
              <a:t>k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+mn-ea"/>
              </a:rPr>
              <a:t>ǎ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黑体" panose="02010609060101010101" charset="-122"/>
              </a:rPr>
              <a:t>i </a:t>
            </a:r>
            <a:endParaRPr lang="en-US" altLang="zh-CN" sz="32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  <a:sym typeface="黑体" panose="02010609060101010101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8"/>
            </p:custDataLst>
          </p:nvPr>
        </p:nvSpPr>
        <p:spPr>
          <a:xfrm>
            <a:off x="2936240" y="2495550"/>
            <a:ext cx="14312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楷书</a:t>
            </a:r>
            <a:endParaRPr lang="zh-CN" altLang="en-US" sz="32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44845" y="1885950"/>
            <a:ext cx="771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dié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28" name="文本框 27"/>
          <p:cNvSpPr txBox="1"/>
          <p:nvPr>
            <p:custDataLst>
              <p:tags r:id="rId9"/>
            </p:custDataLst>
          </p:nvPr>
        </p:nvSpPr>
        <p:spPr>
          <a:xfrm>
            <a:off x="6715125" y="1885950"/>
            <a:ext cx="1035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碗碟</a:t>
            </a:r>
            <a:endParaRPr lang="zh-CN" altLang="en-US" sz="32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9" name="文本框 28"/>
          <p:cNvSpPr txBox="1"/>
          <p:nvPr>
            <p:custDataLst>
              <p:tags r:id="rId10"/>
            </p:custDataLst>
          </p:nvPr>
        </p:nvSpPr>
        <p:spPr>
          <a:xfrm>
            <a:off x="5744845" y="2495550"/>
            <a:ext cx="77152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+mn-ea"/>
              </a:rPr>
              <a:t>dié</a:t>
            </a:r>
            <a:endParaRPr lang="en-US" altLang="zh-CN" sz="3200" dirty="0">
              <a:solidFill>
                <a:srgbClr val="FF0000"/>
              </a:solidFill>
              <a:latin typeface="Arial" panose="020B0604020202020204" pitchFamily="34" charset="0"/>
              <a:ea typeface="新宋体" panose="02010609030101010101" pitchFamily="49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11"/>
            </p:custDataLst>
          </p:nvPr>
        </p:nvSpPr>
        <p:spPr>
          <a:xfrm>
            <a:off x="6715125" y="2556510"/>
            <a:ext cx="10356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蝴蝶</a:t>
            </a:r>
            <a:endParaRPr lang="zh-CN" altLang="en-US" sz="3200" b="1" dirty="0" smtClean="0">
              <a:solidFill>
                <a:srgbClr val="FF0000"/>
              </a:solidFill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275445" y="1885950"/>
            <a:ext cx="7823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mǒ</a:t>
            </a:r>
            <a:endParaRPr lang="zh-CN" altLang="zh-CN" sz="32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0239375" y="1911985"/>
            <a:ext cx="1075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抹</a:t>
            </a:r>
            <a:r>
              <a:rPr lang="zh-CN" altLang="zh-CN" sz="3200" b="1" dirty="0" smtClean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杀</a:t>
            </a:r>
            <a:endParaRPr lang="zh-CN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12"/>
            </p:custDataLst>
          </p:nvPr>
        </p:nvSpPr>
        <p:spPr>
          <a:xfrm>
            <a:off x="9275445" y="2495550"/>
            <a:ext cx="78232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mò</a:t>
            </a:r>
            <a:endParaRPr lang="zh-CN" altLang="zh-CN" sz="3200" dirty="0">
              <a:solidFill>
                <a:srgbClr val="FF3300"/>
              </a:solidFill>
              <a:latin typeface="Arial" panose="020B0604020202020204" pitchFamily="34" charset="0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3"/>
            </p:custDataLst>
          </p:nvPr>
        </p:nvSpPr>
        <p:spPr>
          <a:xfrm>
            <a:off x="10239375" y="2556510"/>
            <a:ext cx="107569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 dirty="0" smtClean="0">
                <a:solidFill>
                  <a:srgbClr val="FF0000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泡沫</a:t>
            </a:r>
            <a:endParaRPr lang="zh-CN" altLang="zh-CN" sz="3200" b="1" dirty="0" smtClean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35" name="Text Box 4"/>
          <p:cNvSpPr txBox="1"/>
          <p:nvPr>
            <p:custDataLst>
              <p:tags r:id="rId14"/>
            </p:custDataLst>
          </p:nvPr>
        </p:nvSpPr>
        <p:spPr>
          <a:xfrm>
            <a:off x="1797050" y="3951605"/>
            <a:ext cx="9578975" cy="10826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率        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嗽</a:t>
            </a:r>
            <a:r>
              <a:rPr lang="en-US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       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羹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  </a:t>
            </a:r>
            <a:r>
              <a:rPr lang="zh-CN" altLang="en-US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竭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 </a:t>
            </a:r>
            <a:endParaRPr lang="en-US" altLang="zh-CN" sz="3200" b="1" dirty="0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薪           悠              </a:t>
            </a:r>
            <a:r>
              <a:rPr lang="zh-CN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疙瘩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Text Box 4"/>
          <p:cNvSpPr txBox="1"/>
          <p:nvPr>
            <p:custDataLst>
              <p:tags r:id="rId15"/>
            </p:custDataLst>
          </p:nvPr>
        </p:nvSpPr>
        <p:spPr>
          <a:xfrm>
            <a:off x="1797050" y="4936490"/>
            <a:ext cx="9650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  <a:spcBef>
                <a:spcPts val="50"/>
              </a:spcBef>
              <a:spcAft>
                <a:spcPts val="0"/>
              </a:spcAft>
            </a:pP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y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ǎ</a:t>
            </a:r>
            <a:r>
              <a:rPr lang="en-US" altLang="zh-CN" sz="3200" b="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o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黑体" panose="02010609060101010101" charset="-122"/>
              </a:rPr>
              <a:t>     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cs typeface="Arial" panose="020B0604020202020204" pitchFamily="34" charset="0"/>
                <a:sym typeface="宋体" panose="02010600030101010101" pitchFamily="2" charset="-122"/>
              </a:rPr>
              <a:t>qú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            hé               ji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charset="-122"/>
              </a:rPr>
              <a:t>à</a:t>
            </a:r>
            <a:r>
              <a:rPr lang="en-US" altLang="zh-CN" sz="3200">
                <a:solidFill>
                  <a:srgbClr val="FF0000"/>
                </a:solidFill>
                <a:latin typeface="Arial" panose="020B0604020202020204" pitchFamily="34" charset="0"/>
                <a:sym typeface="黑体" panose="02010609060101010101" charset="-122"/>
              </a:rPr>
              <a:t>o                     wù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cs typeface="Arial" panose="020B0604020202020204" pitchFamily="34" charset="0"/>
                <a:sym typeface="宋体" panose="02010600030101010101" pitchFamily="2" charset="-122"/>
              </a:rPr>
              <a:t> 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          </a:t>
            </a:r>
            <a:r>
              <a:rPr lang="zh-CN" altLang="zh-CN" sz="32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en-US" altLang="zh-CN" sz="3200" b="1" dirty="0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   </a:t>
            </a:r>
            <a:r>
              <a:rPr lang="en-US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zh-CN" sz="3000" dirty="0">
                <a:solidFill>
                  <a:srgbClr val="FF3300"/>
                </a:solidFill>
                <a:latin typeface="Arial" panose="020B0604020202020204" pitchFamily="34" charset="0"/>
                <a:ea typeface="新宋体" panose="02010609030101010101" pitchFamily="49" charset="-122"/>
                <a:sym typeface="宋体" panose="02010600030101010101" pitchFamily="2" charset="-122"/>
              </a:rPr>
              <a:t> </a:t>
            </a:r>
            <a:r>
              <a:rPr lang="zh-CN" altLang="zh-CN" sz="2800">
                <a:latin typeface="黑体" panose="02010609060101010101" charset="-122"/>
                <a:ea typeface="黑体" panose="02010609060101010101" charset="-122"/>
              </a:rPr>
              <a:t>  </a:t>
            </a:r>
            <a:endParaRPr lang="zh-CN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 bldLvl="0"/>
      <p:bldP spid="36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 descr="中国教育出版网"/>
          <p:cNvSpPr txBox="1">
            <a:spLocks noChangeArrowheads="1"/>
          </p:cNvSpPr>
          <p:nvPr/>
        </p:nvSpPr>
        <p:spPr bwMode="auto">
          <a:xfrm>
            <a:off x="2616835" y="1426210"/>
            <a:ext cx="147574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闭合。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27178" y="2402643"/>
            <a:ext cx="26327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舒展的样子。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81779" y="906929"/>
            <a:ext cx="222631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词语解释</a:t>
            </a:r>
            <a:endParaRPr lang="zh-CN" altLang="en-US" sz="3200" b="1" dirty="0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8" name="Rectangle 3"/>
          <p:cNvSpPr/>
          <p:nvPr/>
        </p:nvSpPr>
        <p:spPr>
          <a:xfrm>
            <a:off x="1929130" y="1426210"/>
            <a:ext cx="9001125" cy="294894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阖：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揩：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展然：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悠然：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抹杀：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深恶痛绝：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 fontAlgn="auto">
              <a:lnSpc>
                <a:spcPct val="100000"/>
              </a:lnSpc>
              <a:spcBef>
                <a:spcPts val="0"/>
              </a:spcBef>
            </a:pP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不以为然：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 descr="中国教育出版网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16835" y="1946910"/>
            <a:ext cx="647827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擦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抹。</a:t>
            </a:r>
            <a:endParaRPr lang="zh-CN" altLang="en-US" sz="32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>
            <p:custDataLst>
              <p:tags r:id="rId2"/>
            </p:custDataLst>
          </p:nvPr>
        </p:nvSpPr>
        <p:spPr>
          <a:xfrm>
            <a:off x="3027178" y="2925248"/>
            <a:ext cx="3857625" cy="583565"/>
          </a:xfrm>
          <a:prstGeom prst="rect">
            <a:avLst/>
          </a:prstGeom>
        </p:spPr>
        <p:txBody>
          <a:bodyPr wrap="none">
            <a:spAutoFit/>
          </a:bodyPr>
          <a:p>
            <a:r>
              <a:rPr lang="zh-CN" altLang="zh-CN" sz="32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安闲、闲适的样子。</a:t>
            </a:r>
            <a:endParaRPr lang="zh-CN" altLang="zh-CN" sz="32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 descr="中国教育出版网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27602" y="3428763"/>
            <a:ext cx="437896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抹掉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勾销；完全去掉。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" name="文本框 7" descr="中国教育出版网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04920" y="3903980"/>
            <a:ext cx="65278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指对某人或某事物极端厌恶痛恨到。深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很。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恶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厌恶。痛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痛恨。绝</a:t>
            </a:r>
            <a:r>
              <a:rPr lang="en-US" altLang="zh-CN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极点。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9" name="文本框 8" descr="中国教育出版网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04920" y="4911090"/>
            <a:ext cx="681164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不认为是对的</a:t>
            </a:r>
            <a:r>
              <a:rPr lang="zh-CN" altLang="en-US" sz="3200" b="1">
                <a:solidFill>
                  <a:srgbClr val="0000FF"/>
                </a:solidFill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rgbClr val="0000FF"/>
                </a:solidFill>
                <a:latin typeface="新宋体" panose="02010609030101010101" pitchFamily="49" charset="-122"/>
                <a:ea typeface="新宋体" panose="02010609030101010101" pitchFamily="49" charset="-122"/>
                <a:sym typeface="宋体" panose="02010600030101010101" pitchFamily="2" charset="-122"/>
              </a:rPr>
              <a:t>表示不同意或否定。</a:t>
            </a:r>
            <a:endParaRPr lang="zh-CN" altLang="en-US" sz="3200" b="1" dirty="0">
              <a:solidFill>
                <a:srgbClr val="0000FF"/>
              </a:solidFill>
              <a:latin typeface="新宋体" panose="02010609030101010101" pitchFamily="49" charset="-122"/>
              <a:ea typeface="新宋体" panose="02010609030101010101" pitchFamily="49" charset="-122"/>
              <a:sym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3" grpId="0"/>
      <p:bldP spid="4" grpId="0"/>
      <p:bldP spid="6" grpId="0"/>
      <p:bldP spid="8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839439" y="845613"/>
            <a:ext cx="1911627" cy="713740"/>
            <a:chOff x="2371" y="690"/>
            <a:chExt cx="2376" cy="1124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整体感知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703580" y="1620520"/>
            <a:ext cx="11488420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概括文中描写鲁迅先生的生活片段</a:t>
            </a:r>
            <a:r>
              <a:rPr lang="zh-CN" altLang="zh-CN" sz="3200" dirty="0">
                <a:cs typeface="宋体" panose="0201060003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至少四处</a:t>
            </a:r>
            <a:r>
              <a:rPr lang="zh-CN" altLang="zh-CN" sz="3200" dirty="0">
                <a:uFillTx/>
                <a:cs typeface="宋体" panose="02010600030101010101" pitchFamily="2" charset="-122"/>
                <a:sym typeface="+mn-ea"/>
              </a:rPr>
              <a:t>)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说说萧红眼中的鲁迅形象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说说我眼中的鲁迅形象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7657" name="Picture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932180" y="2720975"/>
            <a:ext cx="88265" cy="304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/>
          <p:cNvSpPr txBox="1"/>
          <p:nvPr/>
        </p:nvSpPr>
        <p:spPr>
          <a:xfrm>
            <a:off x="1020445" y="2696845"/>
            <a:ext cx="2743200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笑声明朗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走路轻捷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待人饮食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调侃玩笑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回复来信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  <a:p>
            <a:pPr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新宋体" panose="02010609030101010101" pitchFamily="49" charset="-122"/>
                <a:ea typeface="新宋体" panose="02010609030101010101" pitchFamily="49" charset="-122"/>
                <a:sym typeface="+mn-ea"/>
              </a:rPr>
              <a:t>辛勤工作</a:t>
            </a:r>
            <a:endParaRPr lang="zh-CN" altLang="en-US" sz="3000" b="1" dirty="0">
              <a:latin typeface="新宋体" panose="02010609030101010101" pitchFamily="49" charset="-122"/>
              <a:ea typeface="新宋体" panose="02010609030101010101" pitchFamily="49" charset="-122"/>
              <a:sym typeface="+mn-ea"/>
            </a:endParaRPr>
          </a:p>
        </p:txBody>
      </p:sp>
      <p:sp>
        <p:nvSpPr>
          <p:cNvPr id="2" name="右箭头 1"/>
          <p:cNvSpPr/>
          <p:nvPr/>
        </p:nvSpPr>
        <p:spPr>
          <a:xfrm>
            <a:off x="2879725" y="3855720"/>
            <a:ext cx="721360" cy="36576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601085" y="2719705"/>
            <a:ext cx="190309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可亲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幽默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、乐观爽朗、关爱他人、</a:t>
            </a:r>
            <a:endParaRPr lang="zh-CN" altLang="en-US" sz="3000" b="1">
              <a:solidFill>
                <a:srgbClr val="FF33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平易近人、</a:t>
            </a:r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谦逊随和、博学广识、认真严谨</a:t>
            </a:r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endParaRPr lang="en-US" altLang="zh-CN" sz="30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687060" y="3044825"/>
            <a:ext cx="1754505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0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是和我们一样拥有喜怒哀乐的</a:t>
            </a:r>
            <a:r>
              <a:rPr lang="en-US" altLang="zh-CN" sz="30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</a:rPr>
              <a:t>“</a:t>
            </a:r>
            <a:r>
              <a:rPr lang="zh-CN" altLang="en-US" sz="30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</a:rPr>
              <a:t>普通人</a:t>
            </a:r>
            <a:r>
              <a:rPr lang="en-US" altLang="zh-CN" sz="30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</a:rPr>
              <a:t>”</a:t>
            </a:r>
            <a:r>
              <a:rPr lang="zh-CN" altLang="en-US" sz="30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000" b="1">
              <a:solidFill>
                <a:srgbClr val="FF0000"/>
              </a:solidFill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7723832" y="2852890"/>
            <a:ext cx="1840116" cy="112646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spc="-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体察孩子的</a:t>
            </a:r>
            <a:endParaRPr lang="en-US" altLang="zh-CN" sz="2800" spc="-2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好父亲</a:t>
            </a:r>
            <a:endParaRPr lang="zh-CN" altLang="en-US" sz="2800" b="1" dirty="0">
              <a:solidFill>
                <a:srgbClr val="C00000"/>
              </a:solidFill>
              <a:latin typeface="+mj-ea"/>
              <a:ea typeface="+mj-ea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10089692" y="2853232"/>
            <a:ext cx="1983938" cy="11245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lnSpc>
                <a:spcPct val="120000"/>
              </a:lnSpc>
            </a:pPr>
            <a:r>
              <a:rPr lang="zh-CN" altLang="en-US" sz="2800" spc="-2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尊重妻子的</a:t>
            </a:r>
            <a:r>
              <a:rPr lang="zh-CN" altLang="en-US" sz="2800" b="1" spc="-200" dirty="0">
                <a:solidFill>
                  <a:srgbClr val="FF0000"/>
                </a:solidFill>
                <a:latin typeface="+mj-ea"/>
                <a:ea typeface="+mj-ea"/>
              </a:rPr>
              <a:t>好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丈夫</a:t>
            </a:r>
            <a:endParaRPr lang="zh-CN" altLang="en-US" sz="2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724020" y="4135503"/>
            <a:ext cx="1998684" cy="16435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对青年爱护备至的</a:t>
            </a:r>
            <a:r>
              <a:rPr lang="zh-CN" altLang="en-US" sz="2800" b="1" dirty="0">
                <a:solidFill>
                  <a:srgbClr val="C00000"/>
                </a:solidFill>
                <a:latin typeface="+mj-ea"/>
                <a:ea typeface="+mj-ea"/>
              </a:rPr>
              <a:t>导师和</a:t>
            </a:r>
            <a:r>
              <a:rPr lang="zh-CN" altLang="en-US" sz="2800" b="1" dirty="0" smtClean="0">
                <a:solidFill>
                  <a:srgbClr val="C00000"/>
                </a:solidFill>
                <a:latin typeface="+mj-ea"/>
                <a:ea typeface="+mj-ea"/>
              </a:rPr>
              <a:t>诤友</a:t>
            </a:r>
            <a:endParaRPr lang="zh-CN" altLang="en-US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005215" y="4221454"/>
            <a:ext cx="2057960" cy="164352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>
              <a:lnSpc>
                <a:spcPct val="120000"/>
              </a:lnSpc>
            </a:pPr>
            <a:r>
              <a:rPr lang="zh-CN" altLang="en-US" sz="2800" spc="-2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亲切随和不失热情幽默的</a:t>
            </a:r>
            <a:r>
              <a:rPr lang="zh-CN" altLang="en-US" sz="2800" b="1" spc="-200" dirty="0">
                <a:solidFill>
                  <a:srgbClr val="C00000"/>
                </a:solidFill>
                <a:latin typeface="+mj-ea"/>
                <a:ea typeface="+mj-ea"/>
              </a:rPr>
              <a:t>长者</a:t>
            </a:r>
            <a:r>
              <a:rPr lang="zh-CN" altLang="en-US" sz="2800" spc="-2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。</a:t>
            </a:r>
            <a:endParaRPr lang="zh-CN" altLang="en-US" sz="2800" spc="-200" dirty="0">
              <a:solidFill>
                <a:prstClr val="black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</p:spTree>
    <p:custDataLst>
      <p:tags r:id="rId6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6" grpId="0" animBg="1"/>
      <p:bldP spid="47" grpId="0" bldLvl="0" animBg="1"/>
      <p:bldP spid="48" grpId="0" animBg="1"/>
      <p:bldP spid="5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614014" y="845613"/>
            <a:ext cx="1911627" cy="713740"/>
            <a:chOff x="2371" y="690"/>
            <a:chExt cx="2376" cy="1124"/>
          </a:xfrm>
        </p:grpSpPr>
        <p:sp>
          <p:nvSpPr>
            <p:cNvPr id="7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8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做批注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2" name="矩形 10"/>
          <p:cNvSpPr/>
          <p:nvPr>
            <p:custDataLst>
              <p:tags r:id="rId3"/>
            </p:custDataLst>
          </p:nvPr>
        </p:nvSpPr>
        <p:spPr>
          <a:xfrm>
            <a:off x="909955" y="2849880"/>
            <a:ext cx="9859645" cy="25533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【示例】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句子：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鲁迅先生走路很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轻捷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尤其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使人记得清楚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他刚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抓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起帽子来往头上一</a:t>
            </a:r>
            <a:r>
              <a:rPr lang="zh-CN" altLang="en-US" sz="3200" b="1" dirty="0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扣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同时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左腿就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伸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出去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了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仿佛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不顾一切地走去。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批注：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8674" name="文本框 56"/>
          <p:cNvSpPr txBox="1"/>
          <p:nvPr>
            <p:custDataLst>
              <p:tags r:id="rId4"/>
            </p:custDataLst>
          </p:nvPr>
        </p:nvSpPr>
        <p:spPr>
          <a:xfrm>
            <a:off x="1092835" y="1666240"/>
            <a:ext cx="98793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抓住文中的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关键语句</a:t>
            </a:r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体会鲁迅形象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将自己的阅读感受以批注的形式记录下来。</a:t>
            </a:r>
            <a:endParaRPr lang="zh-CN" altLang="en-US" sz="3200" b="1">
              <a:solidFill>
                <a:srgbClr val="000000"/>
              </a:solidFill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35200" y="5321935"/>
            <a:ext cx="85344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这三个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动词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写出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鲁迅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先生动作</a:t>
            </a:r>
            <a:r>
              <a:rPr lang="zh-CN" altLang="en-US"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轻捷、干脆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表现出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鲁迅先生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一往直前、义无反顾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的果敢精神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12" name="矩形 10"/>
          <p:cNvSpPr/>
          <p:nvPr>
            <p:custDataLst>
              <p:tags r:id="rId1"/>
            </p:custDataLst>
          </p:nvPr>
        </p:nvSpPr>
        <p:spPr>
          <a:xfrm>
            <a:off x="605155" y="492760"/>
            <a:ext cx="1102677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句子：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青年人写信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写得太草率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鲁迅先生是深恶痛绝之的……常常看到夜里</a:t>
            </a:r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很深的时光。 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</a:rPr>
              <a:t>批注：</a:t>
            </a:r>
            <a:endParaRPr lang="zh-CN" altLang="zh-CN" sz="32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>
            <p:custDataLst>
              <p:tags r:id="rId2"/>
            </p:custDataLst>
          </p:nvPr>
        </p:nvSpPr>
        <p:spPr>
          <a:xfrm>
            <a:off x="728980" y="1457325"/>
            <a:ext cx="1090295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鲁迅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严格要求他人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更能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宽容</a:t>
            </a:r>
            <a:r>
              <a:rPr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对待他人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他对青年人的</a:t>
            </a:r>
            <a:r>
              <a:rPr lang="zh-CN" altLang="en-US" sz="32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深切</a:t>
            </a:r>
            <a:r>
              <a:rPr lang="zh-CN" altLang="en-US"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sym typeface="宋体" panose="02010600030101010101" pitchFamily="2" charset="-122"/>
              </a:rPr>
              <a:t>关爱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让人感受到他的</a:t>
            </a:r>
            <a:r>
              <a:rPr sz="32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可亲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3"/>
            </p:custDataLst>
          </p:nvPr>
        </p:nvSpPr>
        <p:spPr>
          <a:xfrm>
            <a:off x="605155" y="2776855"/>
            <a:ext cx="1102677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句子：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有时许先生醒了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看着玻璃窗白萨萨的了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灯光也不显得怎么亮了</a:t>
            </a:r>
            <a:r>
              <a:rPr lang="en-US" altLang="zh-CN" sz="3200" b="1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鲁迅先生的背影不像夜里那样黑大</a:t>
            </a:r>
            <a:r>
              <a:rPr lang="zh-CN" altLang="en-US" sz="32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批注：</a:t>
            </a:r>
            <a:endParaRPr lang="zh-CN" altLang="en-US" sz="3200" b="1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4"/>
            </p:custDataLst>
          </p:nvPr>
        </p:nvSpPr>
        <p:spPr>
          <a:xfrm>
            <a:off x="728980" y="3728085"/>
            <a:ext cx="10964545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对鲁迅深夜工作背影的描写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体现出鲁迅先生夜里工作至天明的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时间之长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工作之刻苦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突出了鲁迅先生背影的</a:t>
            </a:r>
            <a:r>
              <a:rPr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“</a:t>
            </a:r>
            <a:r>
              <a:rPr sz="3200" b="1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  <a:cs typeface="SimSun-ExtB" panose="02010609060101010101" charset="-122"/>
              </a:rPr>
              <a:t>黑大</a:t>
            </a:r>
            <a:r>
              <a:rPr sz="3200" b="1">
                <a:solidFill>
                  <a:srgbClr val="FF33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”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。虽然鲁迅身材瘦削矮小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但是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他的精神力量是巨大的</a:t>
            </a:r>
            <a:r>
              <a:rPr lang="en-US" altLang="zh-CN" sz="3200" b="1">
                <a:solidFill>
                  <a:srgbClr val="FF33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solidFill>
                  <a:srgbClr val="FF33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突出表现了鲁迅先生孤独战斗的坚忍和坚强的意志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sz="32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595630" y="1609090"/>
            <a:ext cx="10913110" cy="156845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200" b="1" dirty="0" smtClean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[旁批]</a:t>
            </a:r>
            <a:r>
              <a:rPr lang="zh-CN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如果把第</a:t>
            </a:r>
            <a:r>
              <a:rPr lang="en-US" altLang="zh-CN" sz="3200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43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段中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“</a:t>
            </a:r>
            <a:r>
              <a:rPr lang="zh-CN" altLang="en-US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陪到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八点钟,十点钟</a:t>
            </a:r>
            <a:r>
              <a:rPr lang="en-US" altLang="zh-CN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”</a:t>
            </a:r>
            <a:r>
              <a:rPr lang="zh-CN" altLang="en-US" sz="3200" b="1" dirty="0" smtClean="0"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  <a:sym typeface="+mn-ea"/>
              </a:rPr>
              <a:t>这句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删掉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200" b="1">
                <a:latin typeface="宋体" panose="02010600030101010101" pitchFamily="2" charset="-122"/>
                <a:ea typeface="宋体" panose="02010600030101010101" pitchFamily="2" charset="-122"/>
              </a:rPr>
              <a:t>效果有何不同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批注：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"/>
            </p:custDataLst>
          </p:nvPr>
        </p:nvSpPr>
        <p:spPr>
          <a:xfrm>
            <a:off x="633730" y="2581275"/>
            <a:ext cx="1087501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这一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细节描写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突出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会客时间之长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客人之多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表现了鲁迅</a:t>
            </a:r>
            <a:r>
              <a:rPr lang="zh-CN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热情待客、真诚耐心、平易近人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的性格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也体现了他的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辛苦</a:t>
            </a:r>
            <a:r>
              <a:rPr lang="zh-CN" altLang="zh-CN" sz="3200" b="1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,更</a:t>
            </a:r>
            <a:r>
              <a:rPr lang="zh-CN" altLang="zh-CN" sz="3200" b="1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能引起读者的强烈反响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。如果去掉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就减少了形象感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zh-CN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达不到震撼人心的效果</a:t>
            </a:r>
            <a:r>
              <a:rPr lang="zh-CN" altLang="en-US" sz="32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。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592455" y="1389380"/>
            <a:ext cx="10449560" cy="30460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鲁迅先生刚一睡下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太阳就高起来了。太阳照着隔院子的人家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明亮亮的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照着鲁迅先生花园的夹竹桃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明亮亮的。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鲁迅先生的书桌整整齐齐的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写好的文章压在书下边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毛笔在烧瓷的小龟背上站着。 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一双拖鞋停在床下</a:t>
            </a:r>
            <a:r>
              <a:rPr lang="en-US" altLang="zh-CN" sz="3200" b="1">
                <a:solidFill>
                  <a:srgbClr val="00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鲁迅先生在枕头上边睡着了。</a:t>
            </a:r>
            <a:endParaRPr lang="zh-CN" altLang="en-US" sz="3200" b="1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en-US" sz="3200" b="1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批注：</a:t>
            </a:r>
            <a:r>
              <a:rPr lang="en-US" sz="32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</a:t>
            </a:r>
            <a:r>
              <a:rPr lang="en-US" sz="3000" b="1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en-US" sz="3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endParaRPr lang="en-US" altLang="zh-CN" sz="3000" b="1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2455" y="3797300"/>
            <a:ext cx="10321290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        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停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字</a:t>
            </a:r>
            <a:r>
              <a:rPr lang="en-US" altLang="zh-CN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运用拟人手法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与鲁迅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睡着了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的安静的静态形成反衬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表现出鲁迅忘我工作的疲惫和困倦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语句中洋溢着作者的爱戴和崇敬之情</a:t>
            </a: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饱含了作者的怜惜、 心疼和关切之情。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4015" y="507365"/>
            <a:ext cx="2056765" cy="713740"/>
            <a:chOff x="2371" y="690"/>
            <a:chExt cx="3471" cy="1124"/>
          </a:xfrm>
        </p:grpSpPr>
        <p:sp>
          <p:nvSpPr>
            <p:cNvPr id="3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3471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2" y="741"/>
              <a:ext cx="3166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衬托写法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662940" y="1826895"/>
            <a:ext cx="10517505" cy="107632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</a:t>
            </a:r>
            <a:r>
              <a: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写海婴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,写</a:t>
            </a:r>
            <a:r>
              <a:rPr sz="3200" b="1">
                <a:ea typeface="宋体" panose="02010600030101010101" pitchFamily="2" charset="-122"/>
              </a:rPr>
              <a:t>许</a:t>
            </a:r>
            <a:r>
              <a:rPr lang="zh-CN" sz="3200" b="1">
                <a:ea typeface="宋体" panose="02010600030101010101" pitchFamily="2" charset="-122"/>
              </a:rPr>
              <a:t>先生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跟写鲁迅先生有什么关系</a:t>
            </a:r>
            <a:r>
              <a:rPr lang="zh-CN" altLang="en-US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200" b="1" dirty="0" smtClean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zh-CN" altLang="zh-CN" sz="32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批注：</a:t>
            </a:r>
            <a:endParaRPr lang="zh-CN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786765" y="2880360"/>
            <a:ext cx="10099040" cy="1173480"/>
          </a:xfrm>
          <a:prstGeom prst="rect">
            <a:avLst/>
          </a:prstGeom>
          <a:noFill/>
        </p:spPr>
        <p:txBody>
          <a:bodyPr vert="horz" wrap="square">
            <a:spAutoFit/>
          </a:bodyPr>
          <a:p>
            <a:pPr>
              <a:lnSpc>
                <a:spcPct val="110000"/>
              </a:lnSpc>
            </a:pPr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    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通过海婴的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年幼无知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童言无忌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从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侧面表现鲁迅对孩子的慈爱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。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sp>
        <p:nvSpPr>
          <p:cNvPr id="64" name="文本框 63"/>
          <p:cNvSpPr txBox="1"/>
          <p:nvPr>
            <p:custDataLst>
              <p:tags r:id="rId2"/>
            </p:custDataLst>
          </p:nvPr>
        </p:nvSpPr>
        <p:spPr>
          <a:xfrm>
            <a:off x="786765" y="4053840"/>
            <a:ext cx="10393680" cy="1714500"/>
          </a:xfrm>
          <a:prstGeom prst="rect">
            <a:avLst/>
          </a:prstGeom>
          <a:noFill/>
        </p:spPr>
        <p:txBody>
          <a:bodyPr vert="horz" wrap="square">
            <a:spAutoFit/>
          </a:bodyPr>
          <a:p>
            <a:pPr>
              <a:lnSpc>
                <a:spcPct val="110000"/>
              </a:lnSpc>
            </a:pPr>
            <a:r>
              <a:rPr lang="en-US" sz="3200" b="1">
                <a:ea typeface="宋体" panose="02010600030101010101" pitchFamily="2" charset="-122"/>
                <a:sym typeface="+mn-ea"/>
              </a:rPr>
              <a:t>       </a:t>
            </a:r>
            <a:r>
              <a:rPr sz="3200" b="1">
                <a:ea typeface="宋体" panose="02010600030101010101" pitchFamily="2" charset="-122"/>
                <a:sym typeface="+mn-ea"/>
              </a:rPr>
              <a:t>许</a:t>
            </a:r>
            <a:r>
              <a:rPr lang="zh-CN" sz="3200" b="1">
                <a:ea typeface="宋体" panose="02010600030101010101" pitchFamily="2" charset="-122"/>
                <a:sym typeface="+mn-ea"/>
              </a:rPr>
              <a:t>先生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对鲁迅工作的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支持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整天为家庭琐事</a:t>
            </a:r>
            <a:r>
              <a:rPr lang="zh-CN" altLang="en-US" sz="32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忙忙碌碌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能让鲁迅先生有更多的时间忙于工作。她的坚强</a:t>
            </a:r>
            <a:r>
              <a:rPr lang="zh-CN" altLang="en-US" sz="3200" b="1" dirty="0">
                <a:solidFill>
                  <a:srgbClr val="FF0000"/>
                </a:solidFill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侧面烘托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了鲁迅的坚强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 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3"/>
            </p:custDataLst>
          </p:nvPr>
        </p:nvSpPr>
        <p:spPr>
          <a:xfrm>
            <a:off x="786765" y="2296795"/>
            <a:ext cx="10479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00000"/>
              </a:lnSpc>
            </a:pPr>
            <a:r>
              <a:rPr lang="en-US" altLang="zh-CN" sz="2800" b="1">
                <a:latin typeface="Times New Roman" panose="02020603050405020304" pitchFamily="18" charset="0"/>
                <a:ea typeface="宋体" panose="02010600030101010101" pitchFamily="2" charset="-122"/>
                <a:sym typeface="宋体" panose="02010600030101010101" pitchFamily="2" charset="-122"/>
              </a:rPr>
              <a:t>  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从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侧面烘托</a:t>
            </a:r>
            <a:r>
              <a:rPr lang="zh-CN" altLang="en-US" sz="32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鲁迅</a:t>
            </a:r>
            <a:r>
              <a:rPr lang="zh-CN" altLang="zh-CN" sz="32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起到烘云托月的表达效果。</a:t>
            </a:r>
            <a:r>
              <a:rPr lang="zh-CN" altLang="en-US" sz="32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 </a:t>
            </a:r>
            <a:endParaRPr lang="zh-CN" altLang="en-US" sz="3200" b="1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1" name="文本框 2" descr="中国教育出版网"/>
          <p:cNvSpPr txBox="1">
            <a:spLocks noChangeArrowheads="1"/>
          </p:cNvSpPr>
          <p:nvPr/>
        </p:nvSpPr>
        <p:spPr bwMode="auto">
          <a:xfrm>
            <a:off x="1200151" y="1844675"/>
            <a:ext cx="10079567" cy="3044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</a:rPr>
              <a:t>1.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通过对课文的研读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latin typeface="宋体" panose="02010600030101010101" pitchFamily="2" charset="-122"/>
              </a:rPr>
              <a:t>感受鲁迅先生智慧和可亲可敬的个性。</a:t>
            </a:r>
            <a:endParaRPr lang="zh-CN" altLang="en-US" sz="3200" b="1" dirty="0" smtClean="0">
              <a:latin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2.</a:t>
            </a:r>
            <a:r>
              <a:rPr sz="3200" b="1"/>
              <a:t>学习本文通过捕捉有灵性的生活细节表现人物性格的写作方法</a:t>
            </a:r>
            <a:r>
              <a:rPr lang="zh-CN" altLang="en-US" sz="3200" b="1" dirty="0" smtClean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 smtClean="0">
              <a:latin typeface="宋体" panose="02010600030101010101" pitchFamily="2" charset="-122"/>
              <a:sym typeface="+mn-ea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200" b="1" dirty="0">
                <a:latin typeface="宋体" panose="02010600030101010101" pitchFamily="2" charset="-122"/>
                <a:sym typeface="+mn-ea"/>
              </a:rPr>
              <a:t>3</a:t>
            </a:r>
            <a:r>
              <a:rPr lang="en-US" altLang="zh-CN" sz="3200" b="1" dirty="0" smtClean="0">
                <a:latin typeface="宋体" panose="02010600030101010101" pitchFamily="2" charset="-122"/>
                <a:sym typeface="+mn-ea"/>
              </a:rPr>
              <a:t>.</a:t>
            </a:r>
            <a:r>
              <a:rPr sz="3200" b="1"/>
              <a:t>体会作者字里行间流露出对鲁迅先生的怀念之情</a:t>
            </a:r>
            <a:r>
              <a:rPr lang="zh-CN" altLang="en-US" sz="3200" b="1" dirty="0">
                <a:latin typeface="宋体" panose="02010600030101010101" pitchFamily="2" charset="-122"/>
                <a:sym typeface="+mn-ea"/>
              </a:rPr>
              <a:t>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9439" y="845613"/>
            <a:ext cx="1911627" cy="713740"/>
            <a:chOff x="2371" y="690"/>
            <a:chExt cx="2376" cy="1124"/>
          </a:xfrm>
        </p:grpSpPr>
        <p:sp>
          <p:nvSpPr>
            <p:cNvPr id="3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学习目标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21914" y="817038"/>
            <a:ext cx="1911627" cy="713740"/>
            <a:chOff x="2371" y="690"/>
            <a:chExt cx="2376" cy="1124"/>
          </a:xfrm>
        </p:grpSpPr>
        <p:sp>
          <p:nvSpPr>
            <p:cNvPr id="2" name="MH_Entry_1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2"/>
              </p:custDataLst>
            </p:nvPr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课堂小结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731520" y="1609725"/>
            <a:ext cx="10464165" cy="3815080"/>
          </a:xfrm>
          <a:prstGeom prst="rect">
            <a:avLst/>
          </a:prstGeom>
        </p:spPr>
        <p:txBody>
          <a:bodyPr wrap="square">
            <a:spAutoFit/>
          </a:bodyPr>
          <a:p>
            <a:pPr indent="0" algn="just" fontAlgn="auto">
              <a:lnSpc>
                <a:spcPct val="10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本文记叙了鲁迅先生的一些琐事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作者把自己与鲁迅先生交往过程中的情绪体验原生态地表达出来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ea typeface="SimSun-ExtB" panose="02010609060101010101" charset="-122"/>
              </a:rPr>
              <a:t>把自己对鲁迅先生的情绪记忆真实地加以再现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。这种把生活碎片、细节、意象性的事件加以串并的结构方法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更</a:t>
            </a:r>
            <a:r>
              <a:rPr lang="zh-CN" altLang="en-US" sz="3000" b="1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接近生活的本真</a:t>
            </a:r>
            <a:r>
              <a:rPr lang="zh-CN" altLang="en-US" sz="3000" b="1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状态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更便于凸显出生活中的鲁迅</a:t>
            </a:r>
            <a:r>
              <a:rPr lang="en-US" sz="3000">
                <a:ea typeface="SimSun-ExtB" panose="02010609060101010101" charset="-122"/>
                <a:cs typeface="+mn-lt"/>
              </a:rPr>
              <a:t>——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和我们一样也是拥有喜怒哀乐的“普通人”。一改人们心目中“横眉冷对千夫指”的形象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让我们看到了一个</a:t>
            </a:r>
            <a:r>
              <a:rPr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真实的、富有人情味的、生活化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的鲁迅形象</a:t>
            </a:r>
            <a:r>
              <a:rPr lang="en-US" altLang="zh-CN" sz="30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充满了对鲁迅先生的</a:t>
            </a:r>
            <a:r>
              <a:rPr sz="3000" b="1">
                <a:solidFill>
                  <a:srgbClr val="FF0000"/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崇敬和爱戴</a:t>
            </a:r>
            <a:r>
              <a:rPr sz="3000" b="1"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之情</a:t>
            </a:r>
            <a:r>
              <a:rPr lang="zh-CN" altLang="en-US" sz="3000" b="1" dirty="0" smtClean="0">
                <a:solidFill>
                  <a:schemeClr val="accent1">
                    <a:lumMod val="75000"/>
                  </a:schemeClr>
                </a:solidFill>
                <a:latin typeface="SimSun-ExtB" panose="02010609060101010101" charset="-122"/>
                <a:ea typeface="SimSun-ExtB" panose="02010609060101010101" charset="-122"/>
                <a:cs typeface="SimSun-ExtB" panose="02010609060101010101" charset="-122"/>
              </a:rPr>
              <a:t>。</a:t>
            </a:r>
            <a:endParaRPr lang="zh-CN" altLang="zh-CN" sz="3000" b="1" dirty="0">
              <a:latin typeface="SimSun-ExtB" panose="02010609060101010101" charset="-122"/>
              <a:ea typeface="SimSun-ExtB" panose="02010609060101010101" charset="-122"/>
              <a:cs typeface="SimSun-ExtB" panose="02010609060101010101" charset="-122"/>
            </a:endParaRPr>
          </a:p>
        </p:txBody>
      </p:sp>
    </p:spTree>
    <p:custDataLst>
      <p:tags r:id="rId4"/>
    </p:custDataLst>
  </p:cSld>
  <p:clrMapOvr>
    <a:masterClrMapping/>
  </p:clrMapOvr>
  <p:transition spd="med">
    <p:fade thruBlk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360045" y="1480185"/>
            <a:ext cx="11410950" cy="101473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sz="30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请结合文章内容《风雨中忆萧红》和链接材料</a:t>
            </a:r>
            <a:r>
              <a:rPr lang="zh-CN" alt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谈谈你对第⑨段中</a:t>
            </a:r>
            <a:r>
              <a:rPr lang="en-US" alt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我将压榨我生命所有的余剩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为着你们的安慰和光荣</a:t>
            </a:r>
            <a:r>
              <a:rPr lang="en-US" alt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”</a:t>
            </a:r>
            <a:r>
              <a:rPr lang="zh-CN" sz="30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这句话的理解</a:t>
            </a:r>
            <a:r>
              <a:rPr lang="zh-CN" altLang="zh-CN" sz="3000" b="1"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。</a:t>
            </a:r>
            <a:endParaRPr lang="zh-CN" altLang="zh-CN" sz="30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20827" y="563098"/>
            <a:ext cx="2138511" cy="713740"/>
            <a:chOff x="2371" y="690"/>
            <a:chExt cx="2658" cy="1124"/>
          </a:xfrm>
        </p:grpSpPr>
        <p:sp>
          <p:nvSpPr>
            <p:cNvPr id="3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371" y="690"/>
              <a:ext cx="2658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5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412" y="805"/>
              <a:ext cx="251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拓展延伸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359410" y="2645410"/>
            <a:ext cx="1141095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萧红和丁玲的命运都是多灾多难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受尽屈辱。萧红半生颠沛流离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离世后她及其作品仍被黑暗社会、御用文人侮辱和歪曲。丁玲忠于文学事业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却几经严酷考验而苦苦挣扎。但两人的人生态度都极具时代意义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她们都是在忘我投身社会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奉献于祖国和人民大众的过程中实现自我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都表达了为真理坚持到底的决心</a:t>
            </a:r>
            <a:r>
              <a:rPr lang="zh-CN" altLang="zh-CN" sz="30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latin typeface="宋体" panose="02010600030101010101" pitchFamily="2" charset="-122"/>
                <a:ea typeface="宋体" panose="02010600030101010101" pitchFamily="2" charset="-122"/>
              </a:rPr>
              <a:t>对美好未来的坚定信念。</a:t>
            </a:r>
            <a:endParaRPr lang="zh-CN" altLang="en-US" sz="30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 descr="中国教育出版网"/>
          <p:cNvSpPr>
            <a:spLocks noChangeArrowheads="1"/>
          </p:cNvSpPr>
          <p:nvPr/>
        </p:nvSpPr>
        <p:spPr bwMode="auto">
          <a:xfrm>
            <a:off x="4385310" y="446405"/>
            <a:ext cx="544449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0" hangingPunct="0"/>
            <a:r>
              <a:rPr lang="zh-CN" altLang="en-US" sz="36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0074" y="450008"/>
            <a:ext cx="1911627" cy="713740"/>
            <a:chOff x="2371" y="690"/>
            <a:chExt cx="2376" cy="1124"/>
          </a:xfrm>
        </p:grpSpPr>
        <p:sp>
          <p:nvSpPr>
            <p:cNvPr id="6" name="MH_Entry_1"/>
            <p:cNvSpPr>
              <a:spLocks noChangeArrowheads="1"/>
            </p:cNvSpPr>
            <p:nvPr/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7" name="TextBox 18"/>
            <p:cNvSpPr txBox="1"/>
            <p:nvPr/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导入新课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  <p:sp>
        <p:nvSpPr>
          <p:cNvPr id="9218" name="矩形 1" descr="中国教育出版网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15485" y="385445"/>
            <a:ext cx="348869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p>
            <a:pPr algn="l" eaLnBrk="0" hangingPunct="0"/>
            <a:r>
              <a:rPr lang="zh-CN" sz="3600" b="1" dirty="0" smtClean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横眉冷对千夫指</a:t>
            </a:r>
            <a:endParaRPr lang="en-US" altLang="zh-CN" sz="3600" b="1" dirty="0" smtClean="0">
              <a:solidFill>
                <a:schemeClr val="tx1"/>
              </a:solidFill>
              <a:latin typeface="Arial" panose="020B0604020202020204" pitchFamily="34" charset="0"/>
              <a:ea typeface="SimSun-ExtB" panose="02010609060101010101" charset="-122"/>
              <a:sym typeface="宋体" panose="02010600030101010101" pitchFamily="2" charset="-122"/>
            </a:endParaRPr>
          </a:p>
          <a:p>
            <a:pPr algn="l" eaLnBrk="0" hangingPunct="0"/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俯首甘为孺子牛</a:t>
            </a:r>
            <a:endParaRPr lang="zh-CN" altLang="en-US" sz="36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34720" y="1584325"/>
            <a:ext cx="103422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en-US" altLang="zh-CN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大家知道这两句诗是谁写的吗？谁能说说它的意思呢？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34720" y="2197735"/>
            <a:ext cx="1059624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是鲁迅写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人们</a:t>
            </a:r>
            <a:r>
              <a:rPr lang="zh-CN" altLang="en-US" sz="3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把它看作是先生自己的品质写照。</a:t>
            </a:r>
            <a:endParaRPr lang="zh-CN" altLang="en-US" sz="32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19676" y="2871245"/>
            <a:ext cx="10257253" cy="1802765"/>
            <a:chOff x="989232" y="2606587"/>
            <a:chExt cx="10257253" cy="1802765"/>
          </a:xfrm>
        </p:grpSpPr>
        <p:grpSp>
          <p:nvGrpSpPr>
            <p:cNvPr id="39" name="组合 38"/>
            <p:cNvGrpSpPr/>
            <p:nvPr/>
          </p:nvGrpSpPr>
          <p:grpSpPr>
            <a:xfrm rot="5400000">
              <a:off x="5384704" y="-1520787"/>
              <a:ext cx="1466310" cy="10257253"/>
              <a:chOff x="759377" y="-3791281"/>
              <a:chExt cx="2895600" cy="10257253"/>
            </a:xfrm>
          </p:grpSpPr>
          <p:sp>
            <p:nvSpPr>
              <p:cNvPr id="40" name="矩形 39"/>
              <p:cNvSpPr/>
              <p:nvPr>
                <p:custDataLst>
                  <p:tags r:id="rId2"/>
                </p:custDataLst>
              </p:nvPr>
            </p:nvSpPr>
            <p:spPr>
              <a:xfrm>
                <a:off x="759377" y="6408822"/>
                <a:ext cx="2895600" cy="57150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lumMod val="80000"/>
                    </a:schemeClr>
                  </a:gs>
                  <a:gs pos="0">
                    <a:schemeClr val="accent1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1" name="矩形: 圆角 22"/>
              <p:cNvSpPr/>
              <p:nvPr>
                <p:custDataLst>
                  <p:tags r:id="rId3"/>
                </p:custDataLst>
              </p:nvPr>
            </p:nvSpPr>
            <p:spPr>
              <a:xfrm>
                <a:off x="759377" y="-3791281"/>
                <a:ext cx="2895412" cy="10200005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00000">
                    <a:schemeClr val="accent1">
                      <a:alpha val="36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228578" y="2606587"/>
              <a:ext cx="1625494" cy="536190"/>
              <a:chOff x="736499" y="2797992"/>
              <a:chExt cx="1139926" cy="536190"/>
            </a:xfrm>
          </p:grpSpPr>
          <p:sp>
            <p:nvSpPr>
              <p:cNvPr id="43" name="矩形: 圆角 22"/>
              <p:cNvSpPr/>
              <p:nvPr>
                <p:custDataLst>
                  <p:tags r:id="rId4"/>
                </p:custDataLst>
              </p:nvPr>
            </p:nvSpPr>
            <p:spPr>
              <a:xfrm>
                <a:off x="736499" y="2797992"/>
                <a:ext cx="1139926" cy="53618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279400" dist="76200" dir="8100000" sx="92000" sy="92000" algn="tr" rotWithShape="0">
                  <a:srgbClr val="2E38B8">
                    <a:alpha val="5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4" name="文本框 43"/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791069" y="2810962"/>
                <a:ext cx="995512" cy="5232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algn="ctr"/>
                <a:r>
                  <a:rPr lang="zh-CN" altLang="en-US" sz="2800" dirty="0">
                    <a:solidFill>
                      <a:schemeClr val="bg1"/>
                    </a:solidFill>
                    <a:latin typeface="+mj-ea"/>
                    <a:ea typeface="+mj-ea"/>
                  </a:rPr>
                  <a:t>第一句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15" name="矩形 14"/>
            <p:cNvSpPr/>
            <p:nvPr>
              <p:custDataLst>
                <p:tags r:id="rId6"/>
              </p:custDataLst>
            </p:nvPr>
          </p:nvSpPr>
          <p:spPr>
            <a:xfrm>
              <a:off x="1212752" y="3136812"/>
              <a:ext cx="10033635" cy="127254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是从他对敌人的斗争精神来说</a:t>
              </a:r>
              <a:r>
                <a:rPr lang="zh-CN" altLang="en-US" sz="3200" b="1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的</a:t>
              </a:r>
              <a:r>
                <a:rPr lang="en-US" altLang="zh-CN" sz="3200" b="1"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横眉</a:t>
              </a:r>
              <a:r>
                <a:rPr lang="zh-CN" altLang="en-US" sz="32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冷</a:t>
              </a:r>
              <a:r>
                <a:rPr lang="zh-CN" altLang="en-US" sz="3200" b="1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对</a:t>
              </a:r>
              <a:r>
                <a:rPr lang="en-US" altLang="zh-CN" sz="3200" b="1"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决不妥协</a:t>
              </a:r>
              <a:r>
                <a:rPr lang="en-US" altLang="zh-CN" sz="3200" b="1"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是</a:t>
              </a:r>
              <a:r>
                <a:rPr lang="zh-CN" altLang="en-US" sz="32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一个</a:t>
              </a:r>
              <a:r>
                <a:rPr lang="zh-CN" altLang="en-US" sz="3200" b="1" dirty="0">
                  <a:solidFill>
                    <a:srgbClr val="C00000"/>
                  </a:solidFill>
                  <a:latin typeface="+mj-ea"/>
                  <a:ea typeface="+mj-ea"/>
                </a:rPr>
                <a:t>勇猛的斗士</a:t>
              </a:r>
              <a:r>
                <a:rPr lang="zh-CN" altLang="en-US" sz="32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的形象；</a:t>
              </a:r>
              <a:endParaRPr lang="zh-CN" altLang="en-US" sz="3200" b="1" dirty="0">
                <a:latin typeface="阿里巴巴普惠体 L" panose="00020600040101010101" pitchFamily="18" charset="-122"/>
                <a:ea typeface="阿里巴巴普惠体 L" panose="00020600040101010101" pitchFamily="18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76960" y="4860925"/>
            <a:ext cx="10093325" cy="1802765"/>
            <a:chOff x="989232" y="2606587"/>
            <a:chExt cx="8803773" cy="1802997"/>
          </a:xfrm>
        </p:grpSpPr>
        <p:grpSp>
          <p:nvGrpSpPr>
            <p:cNvPr id="55" name="组合 54"/>
            <p:cNvGrpSpPr/>
            <p:nvPr/>
          </p:nvGrpSpPr>
          <p:grpSpPr>
            <a:xfrm rot="5400000">
              <a:off x="4657963" y="-794047"/>
              <a:ext cx="1466311" cy="8803773"/>
              <a:chOff x="759377" y="-2337801"/>
              <a:chExt cx="2895601" cy="8803773"/>
            </a:xfrm>
          </p:grpSpPr>
          <p:sp>
            <p:nvSpPr>
              <p:cNvPr id="60" name="矩形 59"/>
              <p:cNvSpPr/>
              <p:nvPr>
                <p:custDataLst>
                  <p:tags r:id="rId7"/>
                </p:custDataLst>
              </p:nvPr>
            </p:nvSpPr>
            <p:spPr>
              <a:xfrm>
                <a:off x="759377" y="6408822"/>
                <a:ext cx="2895600" cy="57150"/>
              </a:xfrm>
              <a:prstGeom prst="rect">
                <a:avLst/>
              </a:prstGeom>
              <a:gradFill flip="none" rotWithShape="1">
                <a:gsLst>
                  <a:gs pos="100000">
                    <a:schemeClr val="accent1">
                      <a:lumMod val="80000"/>
                    </a:schemeClr>
                  </a:gs>
                  <a:gs pos="0">
                    <a:schemeClr val="accent1"/>
                  </a:gs>
                </a:gsLst>
                <a:lin ang="0" scaled="0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61" name="矩形: 圆角 22"/>
              <p:cNvSpPr/>
              <p:nvPr>
                <p:custDataLst>
                  <p:tags r:id="rId8"/>
                </p:custDataLst>
              </p:nvPr>
            </p:nvSpPr>
            <p:spPr>
              <a:xfrm>
                <a:off x="759378" y="-2337801"/>
                <a:ext cx="2895600" cy="8746623"/>
              </a:xfrm>
              <a:prstGeom prst="roundRect">
                <a:avLst>
                  <a:gd name="adj" fmla="val 0"/>
                </a:avLst>
              </a:prstGeom>
              <a:gradFill>
                <a:gsLst>
                  <a:gs pos="100000">
                    <a:schemeClr val="accent1">
                      <a:alpha val="36000"/>
                    </a:schemeClr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0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</p:grpSp>
        <p:grpSp>
          <p:nvGrpSpPr>
            <p:cNvPr id="56" name="组合 55"/>
            <p:cNvGrpSpPr/>
            <p:nvPr/>
          </p:nvGrpSpPr>
          <p:grpSpPr>
            <a:xfrm>
              <a:off x="1228578" y="2606587"/>
              <a:ext cx="1625494" cy="536189"/>
              <a:chOff x="736499" y="2797992"/>
              <a:chExt cx="1139926" cy="536189"/>
            </a:xfrm>
          </p:grpSpPr>
          <p:sp>
            <p:nvSpPr>
              <p:cNvPr id="58" name="矩形: 圆角 22"/>
              <p:cNvSpPr/>
              <p:nvPr>
                <p:custDataLst>
                  <p:tags r:id="rId9"/>
                </p:custDataLst>
              </p:nvPr>
            </p:nvSpPr>
            <p:spPr>
              <a:xfrm>
                <a:off x="736499" y="2797992"/>
                <a:ext cx="1139926" cy="536189"/>
              </a:xfrm>
              <a:prstGeom prst="roundRect">
                <a:avLst>
                  <a:gd name="adj" fmla="val 50000"/>
                </a:avLst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1">
                      <a:lumMod val="75000"/>
                    </a:schemeClr>
                  </a:gs>
                </a:gsLst>
                <a:path path="circle">
                  <a:fillToRect l="100000" b="100000"/>
                </a:path>
                <a:tileRect t="-100000" r="-100000"/>
              </a:gradFill>
              <a:ln>
                <a:noFill/>
              </a:ln>
              <a:effectLst>
                <a:outerShdw blurRad="279400" dist="76200" dir="8100000" sx="92000" sy="92000" algn="tr" rotWithShape="0">
                  <a:srgbClr val="2E38B8">
                    <a:alpha val="56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59" name="文本框 58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791069" y="2810962"/>
                <a:ext cx="995512" cy="52203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p>
                <a:pPr algn="ctr"/>
                <a:r>
                  <a:rPr lang="zh-CN" altLang="en-US" sz="28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第二句</a:t>
                </a:r>
                <a:endParaRPr lang="zh-CN" altLang="en-US" sz="28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  <p:sp>
          <p:nvSpPr>
            <p:cNvPr id="57" name="矩形 56"/>
            <p:cNvSpPr/>
            <p:nvPr>
              <p:custDataLst>
                <p:tags r:id="rId11"/>
              </p:custDataLst>
            </p:nvPr>
          </p:nvSpPr>
          <p:spPr>
            <a:xfrm>
              <a:off x="1212442" y="3136880"/>
              <a:ext cx="8580563" cy="1272704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是从他看护进步青年方面来说</a:t>
              </a:r>
              <a:r>
                <a:rPr lang="zh-CN" altLang="en-US" sz="3200" b="1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的</a:t>
              </a:r>
              <a:r>
                <a:rPr lang="en-US" altLang="zh-CN" sz="3200" b="1">
                  <a:ea typeface="SimSun-ExtB" panose="02010609060101010101" charset="-122"/>
                  <a:sym typeface="宋体" panose="02010600030101010101" pitchFamily="2" charset="-122"/>
                </a:rPr>
                <a:t>,</a:t>
              </a:r>
              <a:r>
                <a:rPr lang="zh-CN" altLang="en-US" sz="3200" b="1" dirty="0" smtClean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表现</a:t>
              </a:r>
              <a:r>
                <a:rPr lang="zh-CN" altLang="en-US" sz="32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出一个</a:t>
              </a:r>
              <a:r>
                <a:rPr lang="zh-CN" altLang="en-US" sz="3200" b="1" dirty="0">
                  <a:solidFill>
                    <a:srgbClr val="C00000"/>
                  </a:solidFill>
                  <a:latin typeface="+mj-ea"/>
                  <a:ea typeface="+mj-ea"/>
                </a:rPr>
                <a:t>慈祥智慧的长者</a:t>
              </a:r>
              <a:r>
                <a:rPr lang="zh-CN" altLang="en-US" sz="3200" b="1" dirty="0">
                  <a:latin typeface="阿里巴巴普惠体 L" panose="00020600040101010101" pitchFamily="18" charset="-122"/>
                  <a:ea typeface="阿里巴巴普惠体 L" panose="00020600040101010101" pitchFamily="18" charset="-122"/>
                </a:rPr>
                <a:t>的风范。</a:t>
              </a:r>
              <a:endParaRPr lang="zh-CN" altLang="en-US" sz="3200" b="1" dirty="0">
                <a:latin typeface="阿里巴巴普惠体 L" panose="00020600040101010101" pitchFamily="18" charset="-122"/>
                <a:ea typeface="阿里巴巴普惠体 L" panose="00020600040101010101" pitchFamily="18" charset="-122"/>
              </a:endParaRPr>
            </a:p>
          </p:txBody>
        </p:sp>
      </p:grpSp>
    </p:spTree>
    <p:custDataLst>
      <p:tags r:id="rId1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图片 181"/>
          <p:cNvPicPr>
            <a:picLocks noChangeAspect="1"/>
          </p:cNvPicPr>
          <p:nvPr/>
        </p:nvPicPr>
        <p:blipFill rotWithShape="1">
          <a:blip r:embed="rId1"/>
          <a:srcRect r="47396" b="83915"/>
          <a:stretch>
            <a:fillRect/>
          </a:stretch>
        </p:blipFill>
        <p:spPr>
          <a:xfrm>
            <a:off x="3799662" y="4154655"/>
            <a:ext cx="8344714" cy="2760495"/>
          </a:xfrm>
          <a:prstGeom prst="rect">
            <a:avLst/>
          </a:prstGeom>
        </p:spPr>
      </p:pic>
      <p:pic>
        <p:nvPicPr>
          <p:cNvPr id="52" name="图片 51" descr="天空中有许多云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30"/>
          <a:stretch>
            <a:fillRect/>
          </a:stretch>
        </p:blipFill>
        <p:spPr>
          <a:xfrm>
            <a:off x="4938542" y="5112173"/>
            <a:ext cx="6348997" cy="1172643"/>
          </a:xfrm>
          <a:prstGeom prst="rect">
            <a:avLst/>
          </a:prstGeom>
        </p:spPr>
      </p:pic>
      <p:pic>
        <p:nvPicPr>
          <p:cNvPr id="14" name="图片 13" descr="图标&#10;&#10;描述已自动生成"/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0" r="36565" b="34989"/>
          <a:stretch>
            <a:fillRect/>
          </a:stretch>
        </p:blipFill>
        <p:spPr>
          <a:xfrm>
            <a:off x="9862112" y="2761982"/>
            <a:ext cx="2329888" cy="805183"/>
          </a:xfrm>
          <a:custGeom>
            <a:avLst/>
            <a:gdLst>
              <a:gd name="connsiteX0" fmla="*/ 0 w 2329888"/>
              <a:gd name="connsiteY0" fmla="*/ 0 h 805183"/>
              <a:gd name="connsiteX1" fmla="*/ 2329888 w 2329888"/>
              <a:gd name="connsiteY1" fmla="*/ 0 h 805183"/>
              <a:gd name="connsiteX2" fmla="*/ 2329888 w 2329888"/>
              <a:gd name="connsiteY2" fmla="*/ 805183 h 805183"/>
              <a:gd name="connsiteX3" fmla="*/ 0 w 2329888"/>
              <a:gd name="connsiteY3" fmla="*/ 805183 h 80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9888" h="805183">
                <a:moveTo>
                  <a:pt x="0" y="0"/>
                </a:moveTo>
                <a:lnTo>
                  <a:pt x="2329888" y="0"/>
                </a:lnTo>
                <a:lnTo>
                  <a:pt x="2329888" y="805183"/>
                </a:lnTo>
                <a:lnTo>
                  <a:pt x="0" y="805183"/>
                </a:lnTo>
                <a:close/>
              </a:path>
            </a:pathLst>
          </a:custGeom>
        </p:spPr>
      </p:pic>
      <p:grpSp>
        <p:nvGrpSpPr>
          <p:cNvPr id="10" name="组合 9"/>
          <p:cNvGrpSpPr/>
          <p:nvPr/>
        </p:nvGrpSpPr>
        <p:grpSpPr>
          <a:xfrm>
            <a:off x="796059" y="2434468"/>
            <a:ext cx="1425909" cy="1364794"/>
            <a:chOff x="1247544" y="4142618"/>
            <a:chExt cx="1425909" cy="1364794"/>
          </a:xfrm>
        </p:grpSpPr>
        <p:pic>
          <p:nvPicPr>
            <p:cNvPr id="63" name="图片 62" descr="图片包含 文本&#10;&#10;描述已自动生成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5" t="7530" r="58654" b="72569"/>
            <a:stretch>
              <a:fillRect/>
            </a:stretch>
          </p:blipFill>
          <p:spPr>
            <a:xfrm>
              <a:off x="1247544" y="4142618"/>
              <a:ext cx="1425909" cy="1364794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497366" y="4502920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倔强</a:t>
              </a:r>
              <a:endParaRPr lang="zh-CN" altLang="en-US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693709" y="2434468"/>
            <a:ext cx="1425909" cy="1364794"/>
            <a:chOff x="2871509" y="4142618"/>
            <a:chExt cx="1425909" cy="1364794"/>
          </a:xfrm>
        </p:grpSpPr>
        <p:pic>
          <p:nvPicPr>
            <p:cNvPr id="72" name="图片 71" descr="图片包含 文本&#10;&#10;描述已自动生成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5" t="7530" r="58654" b="72569"/>
            <a:stretch>
              <a:fillRect/>
            </a:stretch>
          </p:blipFill>
          <p:spPr>
            <a:xfrm>
              <a:off x="2871509" y="4142618"/>
              <a:ext cx="1425909" cy="1364794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169556" y="4502920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勇毅</a:t>
              </a:r>
              <a:endParaRPr lang="zh-CN" altLang="en-US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4591995" y="2482728"/>
            <a:ext cx="1425909" cy="1364794"/>
            <a:chOff x="4495475" y="4142618"/>
            <a:chExt cx="1425909" cy="1364794"/>
          </a:xfrm>
        </p:grpSpPr>
        <p:pic>
          <p:nvPicPr>
            <p:cNvPr id="188" name="图片 187" descr="图片包含 文本&#10;&#10;描述已自动生成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5" t="7530" r="58654" b="72569"/>
            <a:stretch>
              <a:fillRect/>
            </a:stretch>
          </p:blipFill>
          <p:spPr>
            <a:xfrm>
              <a:off x="4495475" y="4142618"/>
              <a:ext cx="1425909" cy="1364794"/>
            </a:xfrm>
            <a:prstGeom prst="rect">
              <a:avLst/>
            </a:prstGeom>
          </p:spPr>
        </p:pic>
        <p:sp>
          <p:nvSpPr>
            <p:cNvPr id="12" name="矩形 11"/>
            <p:cNvSpPr/>
            <p:nvPr/>
          </p:nvSpPr>
          <p:spPr>
            <a:xfrm>
              <a:off x="4841745" y="4502920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果敢</a:t>
              </a:r>
              <a:endParaRPr lang="zh-CN" altLang="en-US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1469" y="1020495"/>
            <a:ext cx="1425909" cy="1364794"/>
            <a:chOff x="1208029" y="2565450"/>
            <a:chExt cx="1425909" cy="1364794"/>
          </a:xfrm>
        </p:grpSpPr>
        <p:pic>
          <p:nvPicPr>
            <p:cNvPr id="42" name="图片 41" descr="图片包含 文本&#10;&#10;描述已自动生成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5" t="7530" r="58654" b="72569"/>
            <a:stretch>
              <a:fillRect/>
            </a:stretch>
          </p:blipFill>
          <p:spPr>
            <a:xfrm>
              <a:off x="1208029" y="2565450"/>
              <a:ext cx="1425909" cy="1364794"/>
            </a:xfrm>
            <a:prstGeom prst="rect">
              <a:avLst/>
            </a:prstGeom>
          </p:spPr>
        </p:pic>
        <p:sp>
          <p:nvSpPr>
            <p:cNvPr id="3" name="矩形 2"/>
            <p:cNvSpPr/>
            <p:nvPr/>
          </p:nvSpPr>
          <p:spPr>
            <a:xfrm>
              <a:off x="1457851" y="2980224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深邃</a:t>
              </a:r>
              <a:endParaRPr lang="zh-CN" altLang="en-US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9914" y="1020495"/>
            <a:ext cx="1425909" cy="1364794"/>
            <a:chOff x="2831994" y="2565450"/>
            <a:chExt cx="1425909" cy="1364794"/>
          </a:xfrm>
        </p:grpSpPr>
        <p:pic>
          <p:nvPicPr>
            <p:cNvPr id="43" name="图片 42" descr="图片包含 文本&#10;&#10;描述已自动生成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5" t="7530" r="58654" b="72569"/>
            <a:stretch>
              <a:fillRect/>
            </a:stretch>
          </p:blipFill>
          <p:spPr>
            <a:xfrm>
              <a:off x="2831994" y="2565450"/>
              <a:ext cx="1425909" cy="1364794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3130040" y="2980224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沉重</a:t>
              </a:r>
              <a:endParaRPr lang="zh-CN" altLang="en-US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588040" y="1020495"/>
            <a:ext cx="1425909" cy="1364794"/>
            <a:chOff x="4455960" y="2565450"/>
            <a:chExt cx="1425909" cy="1364794"/>
          </a:xfrm>
        </p:grpSpPr>
        <p:pic>
          <p:nvPicPr>
            <p:cNvPr id="62" name="图片 61" descr="图片包含 文本&#10;&#10;描述已自动生成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555" t="7530" r="58654" b="72569"/>
            <a:stretch>
              <a:fillRect/>
            </a:stretch>
          </p:blipFill>
          <p:spPr>
            <a:xfrm>
              <a:off x="4455960" y="2565450"/>
              <a:ext cx="1425909" cy="1364794"/>
            </a:xfrm>
            <a:prstGeom prst="rect">
              <a:avLst/>
            </a:prstGeom>
          </p:spPr>
        </p:pic>
        <p:sp>
          <p:nvSpPr>
            <p:cNvPr id="5" name="矩形 4"/>
            <p:cNvSpPr/>
            <p:nvPr/>
          </p:nvSpPr>
          <p:spPr>
            <a:xfrm>
              <a:off x="4802229" y="2980224"/>
              <a:ext cx="1005403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>
                  <a:solidFill>
                    <a:srgbClr val="C00000"/>
                  </a:solidFill>
                  <a:latin typeface="+mj-ea"/>
                  <a:ea typeface="+mj-ea"/>
                </a:rPr>
                <a:t>严厉</a:t>
              </a:r>
              <a:endParaRPr lang="zh-CN" altLang="en-US" sz="3200" dirty="0">
                <a:solidFill>
                  <a:srgbClr val="C000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95" name="文本框 194"/>
          <p:cNvSpPr txBox="1"/>
          <p:nvPr/>
        </p:nvSpPr>
        <p:spPr>
          <a:xfrm>
            <a:off x="699780" y="338767"/>
            <a:ext cx="7237095" cy="6819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提起</a:t>
            </a:r>
            <a:r>
              <a:rPr lang="zh-CN" altLang="en-US" sz="3200" b="1" dirty="0" smtClean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鲁迅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dirty="0" smtClean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我们</a:t>
            </a:r>
            <a:r>
              <a:rPr lang="zh-CN" altLang="en-US" sz="3200" b="1" dirty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会想起哪些词语和形象：</a:t>
            </a:r>
            <a:endParaRPr lang="zh-CN" altLang="en-US" sz="3200" b="1" dirty="0">
              <a:solidFill>
                <a:schemeClr val="tx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pic>
        <p:nvPicPr>
          <p:cNvPr id="48" name="图片 47" descr="男子的脸部特写与配字黑白照&#10;&#10;描述已自动生成"/>
          <p:cNvPicPr>
            <a:picLocks noChangeAspect="1"/>
          </p:cNvPicPr>
          <p:nvPr/>
        </p:nvPicPr>
        <p:blipFill>
          <a:blip r:embed="rId5">
            <a:alphaModFix amt="1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000" b="90000" l="7407" r="97619">
                        <a14:foregroundMark x1="22751" y1="33800" x2="33201" y2="15400"/>
                        <a14:foregroundMark x1="33201" y1="15400" x2="43783" y2="9600"/>
                        <a14:foregroundMark x1="43783" y1="9600" x2="53175" y2="9700"/>
                        <a14:foregroundMark x1="53175" y1="9700" x2="66270" y2="18200"/>
                        <a14:foregroundMark x1="66270" y1="18200" x2="65344" y2="29700"/>
                        <a14:foregroundMark x1="65344" y1="29700" x2="59259" y2="41800"/>
                        <a14:foregroundMark x1="59259" y1="41800" x2="41931" y2="39100"/>
                        <a14:foregroundMark x1="41931" y1="39100" x2="52249" y2="44500"/>
                        <a14:foregroundMark x1="52249" y1="44500" x2="42063" y2="60300"/>
                        <a14:foregroundMark x1="42063" y1="60300" x2="33995" y2="56500"/>
                        <a14:foregroundMark x1="33995" y1="56500" x2="28042" y2="43100"/>
                        <a14:foregroundMark x1="28042" y1="43100" x2="27778" y2="36100"/>
                        <a14:foregroundMark x1="27778" y1="36100" x2="24339" y2="43000"/>
                        <a14:foregroundMark x1="24339" y1="43000" x2="33333" y2="50900"/>
                        <a14:foregroundMark x1="33333" y1="50900" x2="43651" y2="51800"/>
                        <a14:foregroundMark x1="43651" y1="51800" x2="61376" y2="40800"/>
                        <a14:foregroundMark x1="61376" y1="40800" x2="66931" y2="33600"/>
                        <a14:foregroundMark x1="66931" y1="33600" x2="68783" y2="46000"/>
                        <a14:foregroundMark x1="68783" y1="46000" x2="60185" y2="54900"/>
                        <a14:foregroundMark x1="60185" y1="54900" x2="54894" y2="77600"/>
                        <a14:foregroundMark x1="35053" y1="24000" x2="58862" y2="22400"/>
                        <a14:foregroundMark x1="58862" y1="22400" x2="59127" y2="22300"/>
                        <a14:foregroundMark x1="21164" y1="31000" x2="26720" y2="15400"/>
                        <a14:foregroundMark x1="26720" y1="15400" x2="34921" y2="10100"/>
                        <a14:foregroundMark x1="22090" y1="33500" x2="24339" y2="52200"/>
                        <a14:foregroundMark x1="55820" y1="9000" x2="67328" y2="12900"/>
                        <a14:foregroundMark x1="67328" y1="12900" x2="67328" y2="13500"/>
                        <a14:foregroundMark x1="72354" y1="23300" x2="67857" y2="53500"/>
                        <a14:foregroundMark x1="67857" y1="53500" x2="66931" y2="53500"/>
                        <a14:foregroundMark x1="72222" y1="41100" x2="73280" y2="45500"/>
                        <a14:foregroundMark x1="34524" y1="64100" x2="23810" y2="80100"/>
                        <a14:foregroundMark x1="23810" y1="80100" x2="31746" y2="75900"/>
                        <a14:foregroundMark x1="31746" y1="75900" x2="37434" y2="75600"/>
                        <a14:foregroundMark x1="48810" y1="77000" x2="60714" y2="81100"/>
                        <a14:foregroundMark x1="60714" y1="81100" x2="64815" y2="74200"/>
                        <a14:foregroundMark x1="64815" y1="74200" x2="65476" y2="73900"/>
                        <a14:foregroundMark x1="65079" y1="67800" x2="97751" y2="78600"/>
                        <a14:foregroundMark x1="97751" y1="78600" x2="97487" y2="78200"/>
                        <a14:foregroundMark x1="57011" y1="74900" x2="67328" y2="78900"/>
                        <a14:foregroundMark x1="67328" y1="78900" x2="68254" y2="77500"/>
                        <a14:foregroundMark x1="30820" y1="76800" x2="23545" y2="81700"/>
                        <a14:foregroundMark x1="23545" y1="81700" x2="41799" y2="82400"/>
                        <a14:foregroundMark x1="41799" y1="82400" x2="49471" y2="88300"/>
                        <a14:foregroundMark x1="49471" y1="88300" x2="52910" y2="89400"/>
                        <a14:foregroundMark x1="26323" y1="76900" x2="13228" y2="80800"/>
                        <a14:foregroundMark x1="13228" y1="80800" x2="7407" y2="85600"/>
                      </a14:backgroundRemoval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507" y="-340078"/>
            <a:ext cx="6251522" cy="8269210"/>
          </a:xfrm>
          <a:prstGeom prst="rect">
            <a:avLst/>
          </a:prstGeom>
        </p:spPr>
      </p:pic>
      <p:pic>
        <p:nvPicPr>
          <p:cNvPr id="49" name="图片 48" descr="男子的脸部特写与配字黑白照&#10;&#10;描述已自动生成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000" b="90000" l="7407" r="97619">
                        <a14:foregroundMark x1="22751" y1="33800" x2="33201" y2="15400"/>
                        <a14:foregroundMark x1="33201" y1="15400" x2="43783" y2="9600"/>
                        <a14:foregroundMark x1="43783" y1="9600" x2="53175" y2="9700"/>
                        <a14:foregroundMark x1="53175" y1="9700" x2="66270" y2="18200"/>
                        <a14:foregroundMark x1="66270" y1="18200" x2="65344" y2="29700"/>
                        <a14:foregroundMark x1="65344" y1="29700" x2="59259" y2="41800"/>
                        <a14:foregroundMark x1="59259" y1="41800" x2="41931" y2="39100"/>
                        <a14:foregroundMark x1="41931" y1="39100" x2="52249" y2="44500"/>
                        <a14:foregroundMark x1="52249" y1="44500" x2="42063" y2="60300"/>
                        <a14:foregroundMark x1="42063" y1="60300" x2="33995" y2="56500"/>
                        <a14:foregroundMark x1="33995" y1="56500" x2="28042" y2="43100"/>
                        <a14:foregroundMark x1="28042" y1="43100" x2="27778" y2="36100"/>
                        <a14:foregroundMark x1="27778" y1="36100" x2="24339" y2="43000"/>
                        <a14:foregroundMark x1="24339" y1="43000" x2="33333" y2="50900"/>
                        <a14:foregroundMark x1="33333" y1="50900" x2="43651" y2="51800"/>
                        <a14:foregroundMark x1="43651" y1="51800" x2="61376" y2="40800"/>
                        <a14:foregroundMark x1="61376" y1="40800" x2="66931" y2="33600"/>
                        <a14:foregroundMark x1="66931" y1="33600" x2="68783" y2="46000"/>
                        <a14:foregroundMark x1="68783" y1="46000" x2="60185" y2="54900"/>
                        <a14:foregroundMark x1="60185" y1="54900" x2="54894" y2="77600"/>
                        <a14:foregroundMark x1="35053" y1="24000" x2="58862" y2="22400"/>
                        <a14:foregroundMark x1="58862" y1="22400" x2="59127" y2="22300"/>
                        <a14:foregroundMark x1="21164" y1="31000" x2="26720" y2="15400"/>
                        <a14:foregroundMark x1="26720" y1="15400" x2="34921" y2="10100"/>
                        <a14:foregroundMark x1="22090" y1="33500" x2="24339" y2="52200"/>
                        <a14:foregroundMark x1="55820" y1="9000" x2="67328" y2="12900"/>
                        <a14:foregroundMark x1="67328" y1="12900" x2="67328" y2="13500"/>
                        <a14:foregroundMark x1="72354" y1="23300" x2="67857" y2="53500"/>
                        <a14:foregroundMark x1="67857" y1="53500" x2="66931" y2="53500"/>
                        <a14:foregroundMark x1="72222" y1="41100" x2="73280" y2="45500"/>
                        <a14:foregroundMark x1="34524" y1="64100" x2="23810" y2="80100"/>
                        <a14:foregroundMark x1="23810" y1="80100" x2="31746" y2="75900"/>
                        <a14:foregroundMark x1="31746" y1="75900" x2="37434" y2="75600"/>
                        <a14:foregroundMark x1="48810" y1="77000" x2="60714" y2="81100"/>
                        <a14:foregroundMark x1="60714" y1="81100" x2="64815" y2="74200"/>
                        <a14:foregroundMark x1="64815" y1="74200" x2="65476" y2="73900"/>
                        <a14:foregroundMark x1="65079" y1="67800" x2="97751" y2="78600"/>
                        <a14:foregroundMark x1="97751" y1="78600" x2="97487" y2="78200"/>
                        <a14:foregroundMark x1="57011" y1="74900" x2="67328" y2="78900"/>
                        <a14:foregroundMark x1="67328" y1="78900" x2="68254" y2="77500"/>
                        <a14:foregroundMark x1="30820" y1="76800" x2="23545" y2="81700"/>
                        <a14:foregroundMark x1="23545" y1="81700" x2="41799" y2="82400"/>
                        <a14:foregroundMark x1="41799" y1="82400" x2="49471" y2="88300"/>
                        <a14:foregroundMark x1="49471" y1="88300" x2="52910" y2="89400"/>
                        <a14:foregroundMark x1="26323" y1="76900" x2="13228" y2="80800"/>
                        <a14:foregroundMark x1="13228" y1="80800" x2="7407" y2="85600"/>
                      </a14:backgroundRemoval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5980" y="777241"/>
            <a:ext cx="4691652" cy="6205889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2114550" y="4154170"/>
            <a:ext cx="3352165" cy="206121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3">
                    <a:lumMod val="40000"/>
                    <a:lumOff val="60000"/>
                  </a:schemeClr>
                </a:solidFill>
              </a14:hiddenFill>
            </a:ext>
          </a:ex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algn="ctr"/>
            <a:r>
              <a:rPr lang="en-US" altLang="zh-CN" sz="2800" b="1" dirty="0" smtClean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r>
              <a:rPr 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浓黑的一字须</a:t>
            </a:r>
            <a:endParaRPr 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ctr"/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根根向上的头发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ctr"/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吸着烟斗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  <a:p>
            <a:pPr algn="ctr"/>
            <a:r>
              <a:rPr lang="zh-CN" altLang="zh-CN" sz="3200" b="1" dirty="0">
                <a:solidFill>
                  <a:schemeClr val="tx1"/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面目严肃冷峻</a:t>
            </a:r>
            <a:endParaRPr lang="zh-CN" altLang="zh-CN" sz="3200" b="1" dirty="0">
              <a:solidFill>
                <a:schemeClr val="tx1"/>
              </a:solidFill>
              <a:latin typeface="新宋体" panose="02010609030101010101" pitchFamily="49" charset="-122"/>
              <a:ea typeface="新宋体" panose="02010609030101010101" pitchFamily="49" charset="-122"/>
            </a:endParaRPr>
          </a:p>
        </p:txBody>
      </p:sp>
    </p:spTree>
    <p:custDataLst>
      <p:tags r:id="rId8"/>
    </p:custData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med" Requires="p14" p14:dur="700">
        <p15:prstTrans prst="pageCurlDouble"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/>
      <p:sp>
        <p:nvSpPr>
          <p:cNvPr id="71" name="文本框 70"/>
          <p:cNvSpPr txBox="1"/>
          <p:nvPr/>
        </p:nvSpPr>
        <p:spPr>
          <a:xfrm>
            <a:off x="832485" y="1388110"/>
            <a:ext cx="6068695" cy="40767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>
              <a:lnSpc>
                <a:spcPct val="135000"/>
              </a:lnSpc>
            </a:pPr>
            <a:r>
              <a:rPr lang="zh-CN" altLang="en-US" sz="3200" b="1" kern="0" spc="-100" dirty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中国文学家、思想家、革命家。原名</a:t>
            </a:r>
            <a:r>
              <a:rPr lang="zh-CN" altLang="en-US" sz="3200" b="1" kern="0" spc="-100" dirty="0">
                <a:solidFill>
                  <a:srgbClr val="C00000"/>
                </a:solidFill>
                <a:latin typeface="+mj-ea"/>
                <a:ea typeface="+mj-ea"/>
              </a:rPr>
              <a:t>周</a:t>
            </a:r>
            <a:r>
              <a:rPr lang="zh-CN" altLang="en-US" sz="3200" b="1" kern="0" spc="-100" dirty="0" smtClean="0">
                <a:solidFill>
                  <a:srgbClr val="C00000"/>
                </a:solidFill>
                <a:latin typeface="+mj-ea"/>
                <a:ea typeface="+mj-ea"/>
              </a:rPr>
              <a:t>树人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kern="0" spc="-100" dirty="0" smtClean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字</a:t>
            </a:r>
            <a:r>
              <a:rPr lang="zh-CN" altLang="en-US" sz="3200" b="1" kern="0" spc="-100" dirty="0">
                <a:solidFill>
                  <a:srgbClr val="C00000"/>
                </a:solidFill>
                <a:latin typeface="+mj-ea"/>
                <a:ea typeface="+mj-ea"/>
              </a:rPr>
              <a:t>豫</a:t>
            </a:r>
            <a:r>
              <a:rPr lang="zh-CN" altLang="en-US" sz="3200" b="1" kern="0" spc="-100" dirty="0" smtClean="0">
                <a:solidFill>
                  <a:srgbClr val="C00000"/>
                </a:solidFill>
                <a:latin typeface="+mj-ea"/>
                <a:ea typeface="+mj-ea"/>
              </a:rPr>
              <a:t>才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kern="0" spc="-100" dirty="0" smtClean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浙江</a:t>
            </a:r>
            <a:r>
              <a:rPr lang="zh-CN" altLang="en-US" sz="3200" b="1" kern="0" spc="-100" dirty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绍兴人。五四新文化运动的重要</a:t>
            </a:r>
            <a:r>
              <a:rPr lang="zh-CN" altLang="en-US" sz="3200" b="1" kern="0" spc="-100" dirty="0" smtClean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参与者</a:t>
            </a:r>
            <a:r>
              <a:rPr lang="en-US" altLang="zh-CN" sz="3200" b="1">
                <a:solidFill>
                  <a:schemeClr val="tx1"/>
                </a:solidFill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kern="0" spc="-100" dirty="0" smtClean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中国</a:t>
            </a:r>
            <a:r>
              <a:rPr lang="zh-CN" altLang="en-US" sz="3200" b="1" kern="0" spc="-100" dirty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现代文学的奠基人。毛泽东曾评价：</a:t>
            </a:r>
            <a:r>
              <a:rPr lang="zh-CN" altLang="en-US" sz="3200" b="1" kern="0" spc="-100" dirty="0">
                <a:solidFill>
                  <a:srgbClr val="C00000"/>
                </a:solidFill>
                <a:latin typeface="+mj-ea"/>
                <a:ea typeface="+mj-ea"/>
              </a:rPr>
              <a:t>鲁迅的</a:t>
            </a:r>
            <a:r>
              <a:rPr lang="zh-CN" altLang="en-US" sz="3200" b="1" kern="0" spc="-100" dirty="0" smtClean="0">
                <a:solidFill>
                  <a:srgbClr val="C00000"/>
                </a:solidFill>
                <a:latin typeface="+mj-ea"/>
                <a:ea typeface="+mj-ea"/>
              </a:rPr>
              <a:t>方向</a:t>
            </a:r>
            <a:r>
              <a:rPr lang="en-US" altLang="zh-CN" sz="32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 kern="0" spc="-100" dirty="0" smtClean="0">
                <a:solidFill>
                  <a:srgbClr val="C00000"/>
                </a:solidFill>
                <a:latin typeface="+mj-ea"/>
                <a:ea typeface="+mj-ea"/>
              </a:rPr>
              <a:t>就是</a:t>
            </a:r>
            <a:r>
              <a:rPr lang="zh-CN" altLang="en-US" sz="3200" b="1" kern="0" spc="-100" dirty="0">
                <a:solidFill>
                  <a:srgbClr val="C00000"/>
                </a:solidFill>
                <a:latin typeface="+mj-ea"/>
                <a:ea typeface="+mj-ea"/>
              </a:rPr>
              <a:t>中华民族新文化的方向</a:t>
            </a:r>
            <a:r>
              <a:rPr lang="zh-CN" altLang="en-US" sz="3200" b="1" kern="0" spc="-100" dirty="0">
                <a:solidFill>
                  <a:schemeClr val="tx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。</a:t>
            </a:r>
            <a:endParaRPr lang="zh-CN" altLang="en-US" sz="3200" b="1" kern="0" spc="-100" dirty="0">
              <a:solidFill>
                <a:schemeClr val="tx1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630" r="19935" b="3786"/>
          <a:stretch>
            <a:fillRect/>
          </a:stretch>
        </p:blipFill>
        <p:spPr>
          <a:xfrm>
            <a:off x="7497038" y="433281"/>
            <a:ext cx="4784137" cy="6357256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1"/>
          <a:srcRect r="47396" b="83915"/>
          <a:stretch>
            <a:fillRect/>
          </a:stretch>
        </p:blipFill>
        <p:spPr>
          <a:xfrm>
            <a:off x="3735183" y="4001014"/>
            <a:ext cx="8344714" cy="2760495"/>
          </a:xfrm>
          <a:prstGeom prst="rect">
            <a:avLst/>
          </a:prstGeom>
        </p:spPr>
      </p:pic>
      <p:pic>
        <p:nvPicPr>
          <p:cNvPr id="52" name="图片 51" descr="天空中有许多云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530"/>
          <a:stretch>
            <a:fillRect/>
          </a:stretch>
        </p:blipFill>
        <p:spPr>
          <a:xfrm>
            <a:off x="4938542" y="5112173"/>
            <a:ext cx="6348997" cy="1172643"/>
          </a:xfrm>
          <a:prstGeom prst="rect">
            <a:avLst/>
          </a:prstGeom>
        </p:spPr>
      </p:pic>
      <p:pic>
        <p:nvPicPr>
          <p:cNvPr id="14" name="图片 13" descr="图标&#10;&#10;描述已自动生成"/>
          <p:cNvPicPr>
            <a:picLocks noChangeAspect="1"/>
          </p:cNvPicPr>
          <p:nvPr/>
        </p:nvPicPr>
        <p:blipFill rotWithShape="1"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00" r="36565" b="34989"/>
          <a:stretch>
            <a:fillRect/>
          </a:stretch>
        </p:blipFill>
        <p:spPr>
          <a:xfrm>
            <a:off x="9862112" y="2761982"/>
            <a:ext cx="2329888" cy="805183"/>
          </a:xfrm>
          <a:custGeom>
            <a:avLst/>
            <a:gdLst>
              <a:gd name="connsiteX0" fmla="*/ 0 w 2329888"/>
              <a:gd name="connsiteY0" fmla="*/ 0 h 805183"/>
              <a:gd name="connsiteX1" fmla="*/ 2329888 w 2329888"/>
              <a:gd name="connsiteY1" fmla="*/ 0 h 805183"/>
              <a:gd name="connsiteX2" fmla="*/ 2329888 w 2329888"/>
              <a:gd name="connsiteY2" fmla="*/ 805183 h 805183"/>
              <a:gd name="connsiteX3" fmla="*/ 0 w 2329888"/>
              <a:gd name="connsiteY3" fmla="*/ 805183 h 805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9888" h="805183">
                <a:moveTo>
                  <a:pt x="0" y="0"/>
                </a:moveTo>
                <a:lnTo>
                  <a:pt x="2329888" y="0"/>
                </a:lnTo>
                <a:lnTo>
                  <a:pt x="2329888" y="805183"/>
                </a:lnTo>
                <a:lnTo>
                  <a:pt x="0" y="805183"/>
                </a:lnTo>
                <a:close/>
              </a:path>
            </a:pathLst>
          </a:custGeom>
        </p:spPr>
      </p:pic>
      <p:sp>
        <p:nvSpPr>
          <p:cNvPr id="71" name="文本框 70"/>
          <p:cNvSpPr txBox="1"/>
          <p:nvPr/>
        </p:nvSpPr>
        <p:spPr>
          <a:xfrm>
            <a:off x="1715581" y="1587813"/>
            <a:ext cx="9155619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5000"/>
              </a:lnSpc>
            </a:pPr>
            <a:r>
              <a:rPr lang="zh-CN" altLang="en-US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代表作有</a:t>
            </a:r>
            <a:r>
              <a:rPr lang="zh-CN" altLang="en-US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散文集</a:t>
            </a:r>
            <a:r>
              <a:rPr lang="en-US" altLang="zh-CN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《</a:t>
            </a:r>
            <a:r>
              <a:rPr lang="zh-CN" altLang="en-US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朝花夕拾</a:t>
            </a:r>
            <a:r>
              <a:rPr lang="en-US" altLang="zh-CN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》</a:t>
            </a:r>
            <a:r>
              <a:rPr lang="zh-CN" altLang="en-US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；</a:t>
            </a:r>
            <a:r>
              <a:rPr lang="zh-CN" altLang="en-US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小说集</a:t>
            </a:r>
            <a:r>
              <a:rPr lang="en-US" altLang="zh-CN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《</a:t>
            </a:r>
            <a:r>
              <a:rPr lang="zh-CN" altLang="en-US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呐喊</a:t>
            </a:r>
            <a:r>
              <a:rPr lang="en-US" altLang="zh-CN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》《</a:t>
            </a:r>
            <a:r>
              <a:rPr lang="zh-CN" altLang="en-US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彷徨</a:t>
            </a:r>
            <a:r>
              <a:rPr lang="en-US" altLang="zh-CN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》</a:t>
            </a:r>
            <a:r>
              <a:rPr lang="zh-CN" altLang="en-US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；</a:t>
            </a:r>
            <a:r>
              <a:rPr lang="zh-CN" altLang="en-US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散文诗集</a:t>
            </a:r>
            <a:r>
              <a:rPr lang="en-US" altLang="zh-CN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《</a:t>
            </a:r>
            <a:r>
              <a:rPr lang="zh-CN" altLang="en-US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野草</a:t>
            </a:r>
            <a:r>
              <a:rPr lang="en-US" altLang="zh-CN" sz="3200" b="1" kern="0" spc="-100" dirty="0" smtClean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》</a:t>
            </a:r>
            <a:r>
              <a:rPr lang="zh-CN" altLang="en-US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；杂文集</a:t>
            </a:r>
            <a:r>
              <a:rPr lang="en-US" altLang="zh-CN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《</a:t>
            </a:r>
            <a:r>
              <a:rPr lang="zh-CN" altLang="en-US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热风</a:t>
            </a:r>
            <a:r>
              <a:rPr lang="en-US" altLang="zh-CN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》《</a:t>
            </a:r>
            <a:r>
              <a:rPr lang="zh-CN" altLang="en-US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华盖集</a:t>
            </a:r>
            <a:r>
              <a:rPr lang="en-US" altLang="zh-CN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》《</a:t>
            </a:r>
            <a:r>
              <a:rPr lang="zh-CN" altLang="en-US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华盖集续编</a:t>
            </a:r>
            <a:r>
              <a:rPr lang="en-US" altLang="zh-CN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》</a:t>
            </a:r>
            <a:r>
              <a:rPr lang="zh-CN" altLang="en-US" sz="3200" b="1" kern="0" spc="-100" dirty="0" smtClean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</a:rPr>
              <a:t>等。</a:t>
            </a:r>
            <a:endParaRPr lang="zh-CN" altLang="en-US" sz="3200" b="1" kern="0" spc="-100" dirty="0" smtClean="0">
              <a:solidFill>
                <a:prstClr val="black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56" b="99478" l="10000" r="90000">
                        <a14:foregroundMark x1="11852" y1="90007" x2="48426" y2="92468"/>
                        <a14:foregroundMark x1="47685" y1="92990" x2="18981" y2="93363"/>
                        <a14:foregroundMark x1="11574" y1="90604" x2="18981" y2="93587"/>
                        <a14:foregroundMark x1="12315" y1="90007" x2="25370" y2="94333"/>
                        <a14:foregroundMark x1="66111" y1="91872" x2="52500" y2="93214"/>
                        <a14:foregroundMark x1="39444" y1="6711" x2="15093" y2="61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397"/>
          <a:stretch>
            <a:fillRect/>
          </a:stretch>
        </p:blipFill>
        <p:spPr>
          <a:xfrm>
            <a:off x="1927205" y="3671574"/>
            <a:ext cx="1493679" cy="2054996"/>
          </a:xfrm>
          <a:prstGeom prst="rect">
            <a:avLst/>
          </a:prstGeom>
          <a:effectLst>
            <a:outerShdw blurRad="76200" dist="114300" dir="2700000" algn="tl" rotWithShape="0">
              <a:prstClr val="black">
                <a:alpha val="16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762" y="3752636"/>
            <a:ext cx="1920283" cy="1894467"/>
          </a:xfrm>
          <a:prstGeom prst="rect">
            <a:avLst/>
          </a:prstGeom>
          <a:effectLst>
            <a:outerShdw blurRad="76200" dist="114300" dir="2700000" algn="tl" rotWithShape="0">
              <a:prstClr val="black">
                <a:alpha val="16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624" y="3750041"/>
            <a:ext cx="1891351" cy="1924859"/>
          </a:xfrm>
          <a:prstGeom prst="rect">
            <a:avLst/>
          </a:prstGeom>
          <a:effectLst>
            <a:outerShdw blurRad="76200" dist="114300" dir="2700000" algn="tl" rotWithShape="0">
              <a:prstClr val="black">
                <a:alpha val="16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1689" y="3819121"/>
            <a:ext cx="1739511" cy="1793124"/>
          </a:xfrm>
          <a:prstGeom prst="rect">
            <a:avLst/>
          </a:prstGeom>
          <a:effectLst>
            <a:outerShdw blurRad="76200" dist="114300" dir="2700000" algn="tl" rotWithShape="0">
              <a:prstClr val="black">
                <a:alpha val="16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321" y="3834588"/>
            <a:ext cx="1382590" cy="1715888"/>
          </a:xfrm>
          <a:prstGeom prst="rect">
            <a:avLst/>
          </a:prstGeom>
          <a:effectLst>
            <a:outerShdw blurRad="76200" dist="114300" dir="2700000" algn="tl" rotWithShape="0">
              <a:prstClr val="black">
                <a:alpha val="16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2740" y="3793721"/>
            <a:ext cx="1317063" cy="1819124"/>
          </a:xfrm>
          <a:prstGeom prst="rect">
            <a:avLst/>
          </a:prstGeom>
          <a:effectLst>
            <a:outerShdw blurRad="76200" dist="114300" dir="2700000" algn="tl" rotWithShape="0">
              <a:prstClr val="black">
                <a:alpha val="16000"/>
              </a:prstClr>
            </a:outerShdw>
          </a:effectLst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0420" y="2359660"/>
            <a:ext cx="10721340" cy="3290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3">
                        <a:lumMod val="110000"/>
                        <a:satMod val="105000"/>
                        <a:tint val="67000"/>
                      </a:schemeClr>
                    </a:gs>
                    <a:gs pos="50000">
                      <a:schemeClr val="accent3">
                        <a:lumMod val="105000"/>
                        <a:satMod val="103000"/>
                        <a:tint val="73000"/>
                      </a:schemeClr>
                    </a:gs>
                    <a:gs pos="100000">
                      <a:schemeClr val="accent3">
                        <a:lumMod val="105000"/>
                        <a:satMod val="109000"/>
                        <a:tint val="81000"/>
                      </a:schemeClr>
                    </a:gs>
                  </a:gsLst>
                  <a:lin ang="5400000" scaled="0"/>
                </a:gradFill>
              </a14:hiddenFill>
            </a:ext>
          </a:ex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 fontAlgn="auto">
              <a:lnSpc>
                <a:spcPct val="130000"/>
              </a:lnSpc>
            </a:pPr>
            <a:r>
              <a:rPr lang="en-US" altLang="zh-CN" sz="32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时间就像海绵里的水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只要愿挤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总还是有的。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哪里有天才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我是把别人喝咖啡的工夫都用在了工作上了。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贪安稳就没有自由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要自由就要历些危险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只有这两条路。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just" fontAlgn="auto">
              <a:lnSpc>
                <a:spcPct val="13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一件事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无论大小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倘无恒心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是很不好的。而看一切太难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固然能使人无成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但若看得太容易</a:t>
            </a:r>
            <a:r>
              <a:rPr lang="en-US" altLang="zh-CN" sz="3200" b="1">
                <a:latin typeface="Arial" panose="020B0604020202020204" pitchFamily="34" charset="0"/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也能使事情无结果。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053439" y="1525979"/>
            <a:ext cx="2656496" cy="5847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鲁迅名言精选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中国教育出版网"/>
          <p:cNvSpPr txBox="1">
            <a:spLocks noChangeArrowheads="1"/>
          </p:cNvSpPr>
          <p:nvPr/>
        </p:nvSpPr>
        <p:spPr bwMode="auto">
          <a:xfrm>
            <a:off x="839470" y="1874520"/>
            <a:ext cx="78073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indent="4572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algn="just" eaLnBrk="1" hangingPunct="1"/>
            <a:r>
              <a:rPr lang="zh-CN" altLang="en-US" sz="28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en-US" altLang="zh-CN" sz="2800" b="1" dirty="0" smtClean="0">
                <a:latin typeface="宋体" panose="02010600030101010101" pitchFamily="2" charset="-122"/>
                <a:sym typeface="Arial" panose="020B0604020202020204" pitchFamily="34" charset="0"/>
              </a:rPr>
              <a:t> 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萧红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原名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张迺莹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黑龙江</a:t>
            </a:r>
            <a:r>
              <a:rPr lang="zh-CN" altLang="en-US" sz="30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呼兰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人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中国现代女作家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,“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民国四大才女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之一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,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被誉为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en-US" altLang="zh-CN" sz="30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20</a:t>
            </a:r>
            <a:r>
              <a:rPr lang="zh-CN" altLang="en-US" sz="30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世纪</a:t>
            </a:r>
            <a:r>
              <a:rPr lang="en-US" altLang="zh-CN" sz="3000" b="1">
                <a:latin typeface="宋体" panose="02010600030101010101" pitchFamily="2" charset="-122"/>
                <a:cs typeface="宋体" panose="02010600030101010101" pitchFamily="2" charset="-122"/>
                <a:sym typeface="宋体" panose="02010600030101010101" pitchFamily="2" charset="-122"/>
              </a:rPr>
              <a:t>30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年代的文学洛神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。</a:t>
            </a:r>
            <a:r>
              <a:rPr lang="zh-CN" altLang="en-US" sz="3000" b="1" dirty="0">
                <a:latin typeface="宋体" panose="02010600030101010101" pitchFamily="2" charset="-122"/>
                <a:cs typeface="Arial" panose="020B0604020202020204" pitchFamily="34" charset="0"/>
                <a:sym typeface="Arial" panose="020B0604020202020204" pitchFamily="34" charset="0"/>
              </a:rPr>
              <a:t>1930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年为反抗父母包办的婚姻离家出走。1932年认识萧军并与之结为志同道合的伴侣。1934年在鲁迅的帮助下和萧军一起来到上海。鲁迅曾称赞她为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当代中国最有前途的女作家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萧红</a:t>
            </a:r>
            <a:r>
              <a:rPr lang="en-US" altLang="zh-CN" sz="3000" b="1">
                <a:ea typeface="SimSun-ExtB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3000" b="1" dirty="0">
                <a:latin typeface="宋体" panose="02010600030101010101" pitchFamily="2" charset="-122"/>
                <a:sym typeface="Arial" panose="020B0604020202020204" pitchFamily="34" charset="0"/>
              </a:rPr>
              <a:t>是她发表</a:t>
            </a: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《</a:t>
            </a:r>
            <a:r>
              <a:rPr lang="zh-CN" altLang="en-US" sz="3000" b="1" dirty="0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生死场</a:t>
            </a:r>
            <a:r>
              <a:rPr lang="en-US" altLang="zh-CN" sz="3000" b="1" dirty="0">
                <a:solidFill>
                  <a:srgbClr val="FF33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》</a:t>
            </a:r>
            <a:r>
              <a:rPr lang="zh-CN" altLang="en-US" sz="3000" b="1" dirty="0">
                <a:solidFill>
                  <a:schemeClr val="tx1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时使用的笔名</a:t>
            </a:r>
            <a:r>
              <a:rPr lang="zh-CN" altLang="en-US" sz="3000" b="1">
                <a:ea typeface="SimSun-ExtB" panose="02010609060101010101" charset="-122"/>
                <a:sym typeface="宋体" panose="02010600030101010101" pitchFamily="2" charset="-122"/>
              </a:rPr>
              <a:t>。</a:t>
            </a:r>
            <a:endParaRPr lang="zh-CN" altLang="en-US" sz="3000" b="1" dirty="0"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pic>
        <p:nvPicPr>
          <p:cNvPr id="13" name="Picture 3" descr="中国教育出版网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9086362" y="1667745"/>
            <a:ext cx="2636875" cy="341377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276" name="文本框 3" descr="中国教育出版网"/>
          <p:cNvSpPr txBox="1">
            <a:spLocks noChangeArrowheads="1"/>
          </p:cNvSpPr>
          <p:nvPr/>
        </p:nvSpPr>
        <p:spPr bwMode="auto">
          <a:xfrm>
            <a:off x="9800802" y="5221850"/>
            <a:ext cx="100860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萧红</a:t>
            </a:r>
            <a:endParaRPr lang="zh-CN" altLang="en-US" sz="3200" b="1" dirty="0">
              <a:solidFill>
                <a:srgbClr val="FF0000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39439" y="845613"/>
            <a:ext cx="1911627" cy="713740"/>
            <a:chOff x="2371" y="690"/>
            <a:chExt cx="2376" cy="1124"/>
          </a:xfrm>
        </p:grpSpPr>
        <p:sp>
          <p:nvSpPr>
            <p:cNvPr id="3" name="MH_Entry_1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auto">
            <a:xfrm flipH="1">
              <a:off x="2371" y="690"/>
              <a:ext cx="2376" cy="1124"/>
            </a:xfrm>
            <a:prstGeom prst="roundRect">
              <a:avLst>
                <a:gd name="adj" fmla="val 16667"/>
              </a:avLst>
            </a:prstGeom>
            <a:solidFill>
              <a:srgbClr val="DF29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lIns="94531" tIns="47265" rIns="94531" bIns="47265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zh-CN" altLang="en-US" sz="2900">
                <a:sym typeface="Calibri" panose="020F0502020204030204" pitchFamily="34" charset="0"/>
              </a:endParaRPr>
            </a:p>
          </p:txBody>
        </p:sp>
        <p:sp>
          <p:nvSpPr>
            <p:cNvPr id="4" name="TextBox 18"/>
            <p:cNvSpPr txBox="1"/>
            <p:nvPr>
              <p:custDataLst>
                <p:tags r:id="rId3"/>
              </p:custDataLst>
            </p:nvPr>
          </p:nvSpPr>
          <p:spPr>
            <a:xfrm>
              <a:off x="2371" y="741"/>
              <a:ext cx="2375" cy="923"/>
            </a:xfrm>
            <a:prstGeom prst="rect">
              <a:avLst/>
            </a:prstGeom>
            <a:noFill/>
          </p:spPr>
          <p:txBody>
            <a:bodyPr wrap="square" lIns="94531" tIns="47265" rIns="94531" bIns="47265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dist"/>
              <a:r>
                <a:rPr lang="zh-CN" altLang="en-US" sz="3200" b="1" dirty="0">
                  <a:solidFill>
                    <a:schemeClr val="bg1"/>
                  </a:solidFill>
                  <a:latin typeface="思源宋体 CN SemiBold" panose="02020600000000000000" charset="-122"/>
                  <a:ea typeface="思源宋体 CN SemiBold" panose="02020600000000000000" charset="-122"/>
                </a:rPr>
                <a:t>作者介绍</a:t>
              </a:r>
              <a:endParaRPr lang="zh-CN" altLang="en-US" sz="3200" b="1" dirty="0">
                <a:solidFill>
                  <a:schemeClr val="bg1"/>
                </a:solidFill>
                <a:latin typeface="思源宋体 CN SemiBold" panose="02020600000000000000" charset="-122"/>
                <a:ea typeface="思源宋体 CN SemiBold" panose="02020600000000000000" charset="-122"/>
              </a:endParaRPr>
            </a:p>
          </p:txBody>
        </p:sp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7076831" y="714441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200" dirty="0"/>
          </a:p>
        </p:txBody>
      </p:sp>
      <p:sp>
        <p:nvSpPr>
          <p:cNvPr id="16" name="矩形 15"/>
          <p:cNvSpPr/>
          <p:nvPr/>
        </p:nvSpPr>
        <p:spPr>
          <a:xfrm>
            <a:off x="9099544" y="653481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200" dirty="0"/>
          </a:p>
        </p:txBody>
      </p:sp>
      <p:sp>
        <p:nvSpPr>
          <p:cNvPr id="18" name="矩形 17"/>
          <p:cNvSpPr/>
          <p:nvPr/>
        </p:nvSpPr>
        <p:spPr>
          <a:xfrm>
            <a:off x="5647257" y="516484"/>
            <a:ext cx="298450" cy="3683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新宋体" panose="02010609030101010101" pitchFamily="49" charset="-122"/>
                <a:ea typeface="新宋体" panose="02010609030101010101" pitchFamily="49" charset="-122"/>
              </a:rPr>
              <a:t>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746521" y="1003467"/>
            <a:ext cx="309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sz="3200" dirty="0"/>
          </a:p>
        </p:txBody>
      </p:sp>
      <p:grpSp>
        <p:nvGrpSpPr>
          <p:cNvPr id="4" name="组合 3"/>
          <p:cNvGrpSpPr/>
          <p:nvPr/>
        </p:nvGrpSpPr>
        <p:grpSpPr>
          <a:xfrm>
            <a:off x="2244585" y="3562418"/>
            <a:ext cx="8356095" cy="2440200"/>
            <a:chOff x="2244585" y="3423422"/>
            <a:chExt cx="8356095" cy="2440200"/>
          </a:xfrm>
          <a:effectLst>
            <a:outerShdw blurRad="76200" dist="76200" dir="2700000" algn="tl" rotWithShape="0">
              <a:prstClr val="black">
                <a:alpha val="23000"/>
              </a:prstClr>
            </a:outerShdw>
          </a:effectLst>
        </p:grpSpPr>
        <p:pic>
          <p:nvPicPr>
            <p:cNvPr id="3" name="图片 2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4585" y="4338947"/>
              <a:ext cx="1090351" cy="152467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0700" y="4470190"/>
              <a:ext cx="1477726" cy="1343578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57561" y="4327241"/>
              <a:ext cx="1482283" cy="1482283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7"/>
              </p:custDataLst>
            </p:nvPr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33232" y="3423422"/>
              <a:ext cx="1667448" cy="2409606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2003425" y="1129665"/>
            <a:ext cx="7406005" cy="3091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130000"/>
              </a:lnSpc>
            </a:pPr>
            <a:r>
              <a:rPr lang="zh-CN" altLang="en-US" sz="3000" b="1" kern="0" spc="-100" dirty="0">
                <a:solidFill>
                  <a:srgbClr val="C00000"/>
                </a:solidFill>
                <a:latin typeface="+mj-ea"/>
                <a:ea typeface="+mj-ea"/>
                <a:sym typeface="+mn-ea"/>
              </a:rPr>
              <a:t>主要作品：</a:t>
            </a:r>
            <a:endParaRPr lang="zh-CN" altLang="en-US" sz="3000" b="1" kern="0" spc="-100" dirty="0">
              <a:solidFill>
                <a:srgbClr val="C00000"/>
              </a:solidFill>
              <a:latin typeface="+mj-ea"/>
              <a:ea typeface="+mj-ea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长篇小说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《</a:t>
            </a:r>
            <a:r>
              <a:rPr lang="zh-CN" altLang="en-US" sz="3000" b="1" kern="0" spc="-100" dirty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呼兰河传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》</a:t>
            </a: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；</a:t>
            </a:r>
            <a:endParaRPr lang="zh-CN" altLang="en-US" sz="3000" b="1" kern="0" spc="-100" dirty="0">
              <a:solidFill>
                <a:prstClr val="black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中篇小说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《</a:t>
            </a:r>
            <a:r>
              <a:rPr lang="zh-CN" altLang="en-US" sz="3000" b="1" kern="0" spc="-100" dirty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生死场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》《</a:t>
            </a:r>
            <a:r>
              <a:rPr lang="zh-CN" altLang="en-US" sz="3000" b="1" kern="0" spc="-100" dirty="0">
                <a:solidFill>
                  <a:srgbClr val="FF0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小城三月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》</a:t>
            </a: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等；</a:t>
            </a:r>
            <a:endParaRPr lang="zh-CN" altLang="en-US" sz="3000" b="1" kern="0" spc="-100" dirty="0">
              <a:solidFill>
                <a:prstClr val="black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短篇小说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《</a:t>
            </a: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三个无聊人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》《</a:t>
            </a: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王阿嫂的死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》</a:t>
            </a: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等；</a:t>
            </a:r>
            <a:endParaRPr lang="zh-CN" altLang="en-US" sz="3000" b="1" kern="0" spc="-100" dirty="0">
              <a:solidFill>
                <a:prstClr val="black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散文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《</a:t>
            </a: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天空的点缀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》《</a:t>
            </a: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在东京</a:t>
            </a:r>
            <a:r>
              <a:rPr lang="en-US" altLang="zh-CN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》</a:t>
            </a:r>
            <a:r>
              <a:rPr lang="zh-CN" altLang="en-US" sz="3000" b="1" kern="0" spc="-100" dirty="0">
                <a:solidFill>
                  <a:prstClr val="black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sym typeface="+mn-ea"/>
              </a:rPr>
              <a:t>等。</a:t>
            </a:r>
            <a:endParaRPr lang="zh-CN" altLang="en-US" sz="3000" b="1" kern="0" spc="-100" dirty="0">
              <a:solidFill>
                <a:prstClr val="black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sym typeface="+mn-ea"/>
            </a:endParaRPr>
          </a:p>
        </p:txBody>
      </p:sp>
    </p:spTree>
    <p:custDataLst>
      <p:tags r:id="rId10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SPECIAL_SOURCE" val="bdnull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SPECIAL_SOURCE" val="bdnull"/>
</p:tagLst>
</file>

<file path=ppt/tags/tag22.xml><?xml version="1.0" encoding="utf-8"?>
<p:tagLst xmlns:p="http://schemas.openxmlformats.org/presentationml/2006/main">
  <p:tag name="KSO_WM_BEAUTIFY_FLAG" val=""/>
  <p:tag name="KSO_WM_UNIT_PLACING_PICTURE_USER_VIEWPORT" val="{&quot;height&quot;:10011.426771653543,&quot;width&quot;:7534.074015748031}"/>
</p:tagLst>
</file>

<file path=ppt/tags/tag23.xml><?xml version="1.0" encoding="utf-8"?>
<p:tagLst xmlns:p="http://schemas.openxmlformats.org/presentationml/2006/main">
  <p:tag name="KSO_WM_SPECIAL_SOURCE" val="bdnull"/>
</p:tagLst>
</file>

<file path=ppt/tags/tag24.xml><?xml version="1.0" encoding="utf-8"?>
<p:tagLst xmlns:p="http://schemas.openxmlformats.org/presentationml/2006/main">
  <p:tag name="KSO_WM_SPECIAL_SOURCE" val="bdnull"/>
</p:tagLst>
</file>

<file path=ppt/tags/tag25.xml><?xml version="1.0" encoding="utf-8"?>
<p:tagLst xmlns:p="http://schemas.openxmlformats.org/presentationml/2006/main">
  <p:tag name="KSO_WM_SPECIAL_SOURCE" val="bdnull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SPECIAL_SOURCE" val="bdnull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KSO_WM_SPECIAL_SOURCE" val="bdnull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SPECIAL_SOURCE" val="bdnull"/>
</p:tagLst>
</file>

<file path=ppt/tags/tag38.xml><?xml version="1.0" encoding="utf-8"?>
<p:tagLst xmlns:p="http://schemas.openxmlformats.org/presentationml/2006/main">
  <p:tag name="KSO_WM_BEAUTIFY_FLAG" val="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  <p:tag name="KSO_WM_SPECIAL_SOURCE" val="bdnull"/>
</p:tagLst>
</file>

<file path=ppt/tags/tag40.xml><?xml version="1.0" encoding="utf-8"?>
<p:tagLst xmlns:p="http://schemas.openxmlformats.org/presentationml/2006/main">
  <p:tag name="KSO_WM_SPECIAL_SOURCE" val="bdnull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BEAUTIFY_FLAG" val=""/>
</p:tagLst>
</file>

<file path=ppt/tags/tag54.xml><?xml version="1.0" encoding="utf-8"?>
<p:tagLst xmlns:p="http://schemas.openxmlformats.org/presentationml/2006/main">
  <p:tag name="KSO_WM_BEAUTIFY_FLAG" val="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SPECIAL_SOURCE" val="bdnull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SPECIAL_SOURCE" val="bdnull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  <p:tag name="KSO_WM_UNIT_PLACING_PICTURE_USER_VIEWPORT" val="{&quot;height&quot;:5877,&quot;width&quot;:171}"/>
</p:tagLst>
</file>

<file path=ppt/tags/tag67.xml><?xml version="1.0" encoding="utf-8"?>
<p:tagLst xmlns:p="http://schemas.openxmlformats.org/presentationml/2006/main">
  <p:tag name="KSO_WM_SPECIAL_SOURCE" val="bdnull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SPECIAL_SOURCE" val="bdnull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SPECIAL_SOURCE" val="bdnull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SPECIAL_SOURCE" val="bdnull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SPECIAL_SOURCE" val="bdnull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SPECIAL_SOURCE" val="bdnull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SPECIAL_SOURCE" val="bdnull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SPECIAL_SOURCE" val="bdnull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SPECIAL_SOURCE" val="bdnull"/>
</p:tagLst>
</file>

<file path=ppt/tags/tag96.xml><?xml version="1.0" encoding="utf-8"?>
<p:tagLst xmlns:p="http://schemas.openxmlformats.org/presentationml/2006/main">
  <p:tag name="KSO_DOCER_TEMPLATE_OPEN_ONCE_MARK" val="1"/>
  <p:tag name="KSO_WPP_MARK_KEY" val="0cc7d385-2bde-4e2e-ab36-9764eaa3eefd"/>
  <p:tag name="COMMONDATA" val="eyJoZGlkIjoiZjM1MDU3MjRkMGIzNjliNDRhNmZhZDFlNDFkYmY5MmUifQ==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3264</Words>
  <Application>WPS 演示</Application>
  <PresentationFormat>自定义</PresentationFormat>
  <Paragraphs>241</Paragraphs>
  <Slides>21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Arial</vt:lpstr>
      <vt:lpstr>宋体</vt:lpstr>
      <vt:lpstr>Wingdings</vt:lpstr>
      <vt:lpstr>思源黑体 CN Bold</vt:lpstr>
      <vt:lpstr>黑体</vt:lpstr>
      <vt:lpstr>SimSun-ExtB</vt:lpstr>
      <vt:lpstr>Calibri</vt:lpstr>
      <vt:lpstr>思源宋体 CN SemiBold</vt:lpstr>
      <vt:lpstr>华文楷体</vt:lpstr>
      <vt:lpstr>新宋体</vt:lpstr>
      <vt:lpstr>阿里巴巴普惠体 L</vt:lpstr>
      <vt:lpstr>等线</vt:lpstr>
      <vt:lpstr>微软雅黑</vt:lpstr>
      <vt:lpstr>Arial Unicode MS</vt:lpstr>
      <vt:lpstr>Times New Roman</vt:lpstr>
      <vt:lpstr>楷体_GB2312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黄红政</cp:lastModifiedBy>
  <cp:revision>685</cp:revision>
  <dcterms:created xsi:type="dcterms:W3CDTF">2017-08-03T09:01:00Z</dcterms:created>
  <dcterms:modified xsi:type="dcterms:W3CDTF">2023-02-16T08:02:30Z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38E69C2410D647499D8B56C648788A77</vt:lpwstr>
  </property>
</Properties>
</file>