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20" r:id="rId6"/>
  </p:sldMasterIdLst>
  <p:notesMasterIdLst>
    <p:notesMasterId r:id="rId25"/>
  </p:notesMasterIdLst>
  <p:sldIdLst>
    <p:sldId id="283" r:id="rId7"/>
    <p:sldId id="297" r:id="rId8"/>
    <p:sldId id="281" r:id="rId9"/>
    <p:sldId id="296" r:id="rId10"/>
    <p:sldId id="298" r:id="rId11"/>
    <p:sldId id="284" r:id="rId12"/>
    <p:sldId id="299" r:id="rId13"/>
    <p:sldId id="264" r:id="rId14"/>
    <p:sldId id="266" r:id="rId15"/>
    <p:sldId id="268" r:id="rId16"/>
    <p:sldId id="269" r:id="rId17"/>
    <p:sldId id="271" r:id="rId18"/>
    <p:sldId id="275" r:id="rId19"/>
    <p:sldId id="287" r:id="rId20"/>
    <p:sldId id="289" r:id="rId21"/>
    <p:sldId id="290" r:id="rId22"/>
    <p:sldId id="291" r:id="rId23"/>
    <p:sldId id="294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307"/>
    <a:srgbClr val="0B200A"/>
    <a:srgbClr val="2A2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2B2DC9-8311-465C-907F-4A30141B1F21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4968D5-2510-4921-B513-666E5A0D73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861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4D1E2-2980-465B-8262-2DE505ECE0C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B39A3-B6EF-41F3-8DE1-3FDDF61C205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18587-017A-42D1-BE6E-9186D6BBF8D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00898-E29F-43E9-85DA-241637B61DE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03954-7081-4493-9FD2-930D5E43389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C22F8-D84D-4B3D-A5A8-1BE30ED2526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9E579-7051-4A1D-A973-08F5D1EC28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DC05B-9289-48DE-80D9-6DBBAFB58EB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DD1D3-9341-49E9-931C-D626F901890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84D3E-BD87-4A4F-BFAD-BD7E767D9CE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6FEEF-A4FC-4A52-95DC-3F397419EE1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4D1E2-2980-465B-8262-2DE505ECE0C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B39A3-B6EF-41F3-8DE1-3FDDF61C205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18587-017A-42D1-BE6E-9186D6BBF8D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00898-E29F-43E9-85DA-241637B61DE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03954-7081-4493-9FD2-930D5E43389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C22F8-D84D-4B3D-A5A8-1BE30ED2526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9E579-7051-4A1D-A973-08F5D1EC28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DC05B-9289-48DE-80D9-6DBBAFB58EB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DD1D3-9341-49E9-931C-D626F901890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84D3E-BD87-4A4F-BFAD-BD7E767D9CE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6FEEF-A4FC-4A52-95DC-3F397419EE1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4D1E2-2980-465B-8262-2DE505ECE0C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B39A3-B6EF-41F3-8DE1-3FDDF61C205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18587-017A-42D1-BE6E-9186D6BBF8D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00898-E29F-43E9-85DA-241637B61DE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03954-7081-4493-9FD2-930D5E43389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C22F8-D84D-4B3D-A5A8-1BE30ED2526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9E579-7051-4A1D-A973-08F5D1EC28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DC05B-9289-48DE-80D9-6DBBAFB58EB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DD1D3-9341-49E9-931C-D626F901890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84D3E-BD87-4A4F-BFAD-BD7E767D9CE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6FEEF-A4FC-4A52-95DC-3F397419EE1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4D1E2-2980-465B-8262-2DE505ECE0C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B39A3-B6EF-41F3-8DE1-3FDDF61C205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18587-017A-42D1-BE6E-9186D6BBF8D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00898-E29F-43E9-85DA-241637B61DE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03954-7081-4493-9FD2-930D5E43389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C22F8-D84D-4B3D-A5A8-1BE30ED2526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9E579-7051-4A1D-A973-08F5D1EC28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DC05B-9289-48DE-80D9-6DBBAFB58EB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DD1D3-9341-49E9-931C-D626F901890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84D3E-BD87-4A4F-BFAD-BD7E767D9CE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6FEEF-A4FC-4A52-95DC-3F397419EE1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4D1E2-2980-465B-8262-2DE505ECE0C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B39A3-B6EF-41F3-8DE1-3FDDF61C205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18587-017A-42D1-BE6E-9186D6BBF8D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00898-E29F-43E9-85DA-241637B61DE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03954-7081-4493-9FD2-930D5E43389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C22F8-D84D-4B3D-A5A8-1BE30ED2526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9E579-7051-4A1D-A973-08F5D1EC28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DC05B-9289-48DE-80D9-6DBBAFB58EB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DD1D3-9341-49E9-931C-D626F901890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84D3E-BD87-4A4F-BFAD-BD7E767D9CE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6FEEF-A4FC-4A52-95DC-3F397419EE1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F9372D-5025-492A-A306-E35666AB3307}" type="slidenum">
              <a:rPr kumimoji="1"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F9372D-5025-492A-A306-E35666AB3307}" type="slidenum">
              <a:rPr kumimoji="1"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F9372D-5025-492A-A306-E35666AB3307}" type="slidenum">
              <a:rPr kumimoji="1"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F9372D-5025-492A-A306-E35666AB3307}" type="slidenum">
              <a:rPr kumimoji="1"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F9372D-5025-492A-A306-E35666AB3307}" type="slidenum">
              <a:rPr kumimoji="1"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2" descr="wallpaper-640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8" descr="孔子讲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52400"/>
            <a:ext cx="375443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43" name="WordArt 15"/>
          <p:cNvSpPr>
            <a:spLocks noChangeArrowheads="1" noChangeShapeType="1" noTextEdit="1"/>
          </p:cNvSpPr>
          <p:nvPr/>
        </p:nvSpPr>
        <p:spPr bwMode="auto">
          <a:xfrm rot="5400000">
            <a:off x="5746204" y="2182788"/>
            <a:ext cx="4343400" cy="1219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8" lon="20699998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fontAlgn="auto"/>
            <a:r>
              <a:rPr lang="zh-CN" altLang="en-US" sz="3600" kern="10" dirty="0">
                <a:ln w="9525">
                  <a:round/>
                  <a:headEnd/>
                  <a:tailEnd/>
                </a:ln>
                <a:solidFill>
                  <a:srgbClr val="993366"/>
                </a:solidFill>
                <a:latin typeface="宋体"/>
                <a:ea typeface="宋体"/>
              </a:rPr>
              <a:t>子路曾皙冉有</a:t>
            </a:r>
          </a:p>
        </p:txBody>
      </p:sp>
      <p:sp>
        <p:nvSpPr>
          <p:cNvPr id="48144" name="WordArt 16"/>
          <p:cNvSpPr>
            <a:spLocks noChangeArrowheads="1" noChangeShapeType="1" noTextEdit="1"/>
          </p:cNvSpPr>
          <p:nvPr/>
        </p:nvSpPr>
        <p:spPr bwMode="auto">
          <a:xfrm rot="5400000">
            <a:off x="3909714" y="3947270"/>
            <a:ext cx="4195763" cy="1143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8" lon="20699998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fontAlgn="auto"/>
            <a:r>
              <a:rPr lang="zh-CN" altLang="en-US" sz="3600" kern="10" dirty="0">
                <a:ln w="9525">
                  <a:round/>
                  <a:headEnd/>
                  <a:tailEnd/>
                </a:ln>
                <a:solidFill>
                  <a:srgbClr val="993366"/>
                </a:solidFill>
                <a:latin typeface="宋体"/>
                <a:ea typeface="宋体"/>
              </a:rPr>
              <a:t>公西华侍坐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3" grpId="0" animBg="1"/>
      <p:bldP spid="4814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35974" y="-135810"/>
            <a:ext cx="9379974" cy="6994107"/>
          </a:xfrm>
          <a:prstGeom prst="rect">
            <a:avLst/>
          </a:prstGeom>
        </p:spPr>
      </p:pic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1115616" y="1628800"/>
            <a:ext cx="7056784" cy="1749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dirty="0" smtClean="0">
                <a:solidFill>
                  <a:srgbClr val="000000"/>
                </a:solidFill>
                <a:ea typeface="华文中宋" pitchFamily="2" charset="-122"/>
              </a:rPr>
              <a:t>能在诸侯举行祭祀或会盟时担任一个</a:t>
            </a:r>
            <a:r>
              <a:rPr kumimoji="1" lang="zh-CN" altLang="en-US" sz="40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kumimoji="1" lang="zh-CN" altLang="en-US" sz="4000" b="1" dirty="0" smtClean="0">
                <a:solidFill>
                  <a:srgbClr val="000000"/>
                </a:solidFill>
                <a:ea typeface="华文中宋" pitchFamily="2" charset="-122"/>
              </a:rPr>
              <a:t>小相</a:t>
            </a:r>
            <a:r>
              <a:rPr kumimoji="1" lang="zh-CN" altLang="en-US" sz="40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kumimoji="1" lang="zh-CN" altLang="en-US" sz="4000" b="1" dirty="0" smtClean="0">
                <a:solidFill>
                  <a:srgbClr val="000000"/>
                </a:solidFill>
                <a:ea typeface="华文中宋" pitchFamily="2" charset="-122"/>
              </a:rPr>
              <a:t>。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2051720" y="476672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002060"/>
                </a:solidFill>
                <a:ea typeface="隶书" pitchFamily="49" charset="-122"/>
              </a:rPr>
              <a:t>公西华（赤）</a:t>
            </a:r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1475656" y="4471019"/>
            <a:ext cx="727280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 smtClean="0">
                <a:solidFill>
                  <a:srgbClr val="000000"/>
                </a:solidFill>
                <a:ea typeface="隶书" pitchFamily="49" charset="-122"/>
              </a:rPr>
              <a:t>谦恭</a:t>
            </a:r>
            <a:r>
              <a:rPr kumimoji="1" lang="zh-CN" altLang="en-US" sz="3200" b="1" dirty="0">
                <a:solidFill>
                  <a:srgbClr val="000000"/>
                </a:solidFill>
                <a:ea typeface="隶书" pitchFamily="49" charset="-122"/>
              </a:rPr>
              <a:t>有礼</a:t>
            </a:r>
            <a:r>
              <a:rPr kumimoji="1" lang="zh-CN" altLang="en-US" sz="3200" b="1" dirty="0" smtClean="0">
                <a:solidFill>
                  <a:srgbClr val="000000"/>
                </a:solidFill>
                <a:ea typeface="隶书" pitchFamily="49" charset="-122"/>
              </a:rPr>
              <a:t>，</a:t>
            </a:r>
            <a:r>
              <a:rPr kumimoji="1" lang="zh-CN" altLang="en-US" sz="3200" b="1" dirty="0">
                <a:solidFill>
                  <a:srgbClr val="000000"/>
                </a:solidFill>
                <a:ea typeface="隶书" pitchFamily="49" charset="-122"/>
              </a:rPr>
              <a:t>善于表达</a:t>
            </a:r>
            <a:r>
              <a:rPr kumimoji="1" lang="zh-CN" altLang="en-US" sz="3200" b="1" dirty="0" smtClean="0">
                <a:solidFill>
                  <a:srgbClr val="000000"/>
                </a:solidFill>
                <a:ea typeface="隶书" pitchFamily="49" charset="-122"/>
              </a:rPr>
              <a:t>。</a:t>
            </a:r>
            <a:r>
              <a:rPr kumimoji="1" lang="zh-CN" altLang="en-US" sz="3200" b="1" dirty="0">
                <a:solidFill>
                  <a:srgbClr val="000000"/>
                </a:solidFill>
                <a:ea typeface="隶书" pitchFamily="49" charset="-122"/>
              </a:rPr>
              <a:t>他先谦虚一番，不说自己已经能够做这些，而只说愿意学着干。然后委婉地说出自己的志向</a:t>
            </a:r>
            <a:r>
              <a:rPr kumimoji="1" lang="en-US" altLang="zh-CN" sz="3200" b="1" dirty="0">
                <a:solidFill>
                  <a:srgbClr val="000000"/>
                </a:solidFill>
                <a:ea typeface="隶书" pitchFamily="49" charset="-122"/>
              </a:rPr>
              <a:t>——“</a:t>
            </a:r>
            <a:r>
              <a:rPr kumimoji="1" lang="zh-CN" altLang="en-US" sz="3200" b="1" dirty="0">
                <a:solidFill>
                  <a:srgbClr val="000000"/>
                </a:solidFill>
                <a:ea typeface="隶书" pitchFamily="49" charset="-122"/>
              </a:rPr>
              <a:t>愿为小相焉”。</a:t>
            </a: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251520" y="1700808"/>
            <a:ext cx="11095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u="sng" dirty="0" smtClean="0">
                <a:solidFill>
                  <a:srgbClr val="3333CC"/>
                </a:solidFill>
                <a:ea typeface="华文中宋" pitchFamily="2" charset="-122"/>
              </a:rPr>
              <a:t>志</a:t>
            </a:r>
            <a:r>
              <a:rPr kumimoji="1" lang="zh-CN" altLang="en-US" sz="3600" dirty="0" smtClean="0">
                <a:solidFill>
                  <a:srgbClr val="3333CC"/>
                </a:solidFill>
                <a:ea typeface="华文中宋" pitchFamily="2" charset="-122"/>
              </a:rPr>
              <a:t>：</a:t>
            </a:r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251520" y="4509120"/>
            <a:ext cx="15744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u="sng" dirty="0" smtClean="0">
                <a:solidFill>
                  <a:srgbClr val="3333CC"/>
                </a:solidFill>
                <a:ea typeface="隶书" pitchFamily="49" charset="-122"/>
              </a:rPr>
              <a:t>性格</a:t>
            </a:r>
            <a:r>
              <a:rPr kumimoji="1" lang="zh-CN" altLang="en-US" sz="3600" b="1" dirty="0" smtClean="0">
                <a:solidFill>
                  <a:srgbClr val="3333CC"/>
                </a:solidFill>
                <a:ea typeface="隶书" pitchFamily="49" charset="-122"/>
              </a:rPr>
              <a:t>：</a:t>
            </a:r>
          </a:p>
        </p:txBody>
      </p:sp>
      <p:sp>
        <p:nvSpPr>
          <p:cNvPr id="123913" name="Rectangle 9"/>
          <p:cNvSpPr>
            <a:spLocks noChangeArrowheads="1"/>
          </p:cNvSpPr>
          <p:nvPr/>
        </p:nvSpPr>
        <p:spPr bwMode="auto">
          <a:xfrm>
            <a:off x="2771800" y="3573016"/>
            <a:ext cx="2994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  <a:buSzPct val="75000"/>
              <a:buFont typeface="Wingdings" pitchFamily="2" charset="2"/>
              <a:buChar char="v"/>
            </a:pPr>
            <a:r>
              <a:rPr lang="zh-CN" altLang="en-US" sz="3200" b="1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侧重以礼治邦</a:t>
            </a:r>
            <a:r>
              <a:rPr lang="zh-CN" altLang="en-US" sz="3200" b="1" dirty="0" smtClean="0">
                <a:solidFill>
                  <a:srgbClr val="CCCCFF"/>
                </a:solidFill>
                <a:latin typeface="华文彩云" pitchFamily="2" charset="-122"/>
                <a:ea typeface="华文彩云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3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autoUpdateAnimBg="0"/>
      <p:bldP spid="12390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35974" y="-135810"/>
            <a:ext cx="9379974" cy="6994107"/>
          </a:xfrm>
          <a:prstGeom prst="rect">
            <a:avLst/>
          </a:prstGeom>
        </p:spPr>
      </p:pic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762000"/>
            <a:ext cx="8151440" cy="5181600"/>
          </a:xfrm>
        </p:spPr>
        <p:txBody>
          <a:bodyPr/>
          <a:lstStyle/>
          <a:p>
            <a:pPr eaLnBrk="1" hangingPunct="1"/>
            <a:r>
              <a:rPr lang="zh-CN" altLang="en-US" sz="4800" b="1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子路</a:t>
            </a:r>
            <a:r>
              <a:rPr lang="en-US" altLang="zh-CN" sz="4800" b="1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:</a:t>
            </a:r>
          </a:p>
          <a:p>
            <a:pPr eaLnBrk="1" hangingPunct="1">
              <a:buFontTx/>
              <a:buNone/>
            </a:pPr>
            <a:r>
              <a:rPr lang="zh-CN" altLang="en-US" sz="4800" b="1" dirty="0" smtClean="0">
                <a:latin typeface="华文行楷" pitchFamily="2" charset="-122"/>
                <a:ea typeface="华文行楷" pitchFamily="2" charset="-122"/>
              </a:rPr>
              <a:t>　侧重强国</a:t>
            </a:r>
          </a:p>
          <a:p>
            <a:pPr eaLnBrk="1" hangingPunct="1"/>
            <a:r>
              <a:rPr lang="zh-CN" altLang="en-US" sz="4800" b="1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冉有</a:t>
            </a:r>
            <a:r>
              <a:rPr lang="en-US" altLang="zh-CN" sz="4800" b="1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:</a:t>
            </a:r>
          </a:p>
          <a:p>
            <a:pPr eaLnBrk="1" hangingPunct="1">
              <a:buFontTx/>
              <a:buNone/>
            </a:pPr>
            <a:r>
              <a:rPr lang="zh-CN" altLang="en-US" sz="4800" b="1" dirty="0" smtClean="0">
                <a:latin typeface="华文行楷" pitchFamily="2" charset="-122"/>
                <a:ea typeface="华文行楷" pitchFamily="2" charset="-122"/>
              </a:rPr>
              <a:t>　侧重富民</a:t>
            </a:r>
          </a:p>
          <a:p>
            <a:pPr eaLnBrk="1" hangingPunct="1"/>
            <a:r>
              <a:rPr lang="zh-CN" altLang="en-US" sz="4800" b="1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公西华</a:t>
            </a:r>
            <a:r>
              <a:rPr lang="en-US" altLang="zh-CN" sz="4800" b="1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:</a:t>
            </a:r>
          </a:p>
          <a:p>
            <a:pPr eaLnBrk="1" hangingPunct="1">
              <a:buFontTx/>
              <a:buNone/>
            </a:pPr>
            <a:r>
              <a:rPr lang="zh-CN" altLang="en-US" sz="4800" b="1" dirty="0" smtClean="0">
                <a:latin typeface="华文行楷" pitchFamily="2" charset="-122"/>
                <a:ea typeface="华文行楷" pitchFamily="2" charset="-122"/>
              </a:rPr>
              <a:t>　侧重以礼治邦</a:t>
            </a:r>
            <a:endParaRPr lang="zh-CN" altLang="en-US" sz="4800" b="1" dirty="0" smtClean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3728" y="188640"/>
            <a:ext cx="17299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i="1" u="sng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小结</a:t>
            </a:r>
            <a:r>
              <a:rPr lang="en-US" altLang="zh-CN" sz="4800" b="1" i="1" u="sng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zh-CN" altLang="en-US" sz="4800" b="1" u="sng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35974" y="-135810"/>
            <a:ext cx="9379974" cy="6994107"/>
          </a:xfrm>
          <a:prstGeom prst="rect">
            <a:avLst/>
          </a:prstGeom>
        </p:spPr>
      </p:pic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838200" y="1219200"/>
            <a:ext cx="769424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kumimoji="1" lang="en-US" altLang="zh-CN" sz="3600" b="1" dirty="0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　　暮春时节，脱下冬衣，穿上春衣，和五六个２０岁的成年人，带着六、七个少年，在沂水边洗洗澡，在舞雩台上吹吹风，一路唱着歌回来。</a:t>
            </a:r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1828800" y="381000"/>
            <a:ext cx="25010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002060"/>
                </a:solidFill>
                <a:ea typeface="隶书" pitchFamily="49" charset="-122"/>
              </a:rPr>
              <a:t>曾皙（点）</a:t>
            </a: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920303" y="4725144"/>
            <a:ext cx="56890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z="3600" b="1" dirty="0" smtClean="0">
              <a:solidFill>
                <a:srgbClr val="000000"/>
              </a:solidFill>
              <a:ea typeface="隶书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>
                <a:solidFill>
                  <a:srgbClr val="000000"/>
                </a:solidFill>
                <a:ea typeface="隶书" pitchFamily="49" charset="-122"/>
              </a:rPr>
              <a:t>情趣</a:t>
            </a:r>
            <a:r>
              <a:rPr kumimoji="1" lang="zh-CN" altLang="en-US" sz="3600" b="1" dirty="0" smtClean="0">
                <a:solidFill>
                  <a:srgbClr val="000000"/>
                </a:solidFill>
                <a:ea typeface="隶书" pitchFamily="49" charset="-122"/>
              </a:rPr>
              <a:t>高雅</a:t>
            </a:r>
            <a:endParaRPr kumimoji="1" lang="en-US" altLang="zh-CN" sz="3600" b="1" dirty="0" smtClean="0">
              <a:solidFill>
                <a:srgbClr val="000000"/>
              </a:solidFill>
              <a:ea typeface="隶书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000000"/>
                </a:solidFill>
                <a:ea typeface="隶书" pitchFamily="49" charset="-122"/>
              </a:rPr>
              <a:t>从容淡定</a:t>
            </a: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914400" y="1166813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u="sng" dirty="0" smtClean="0">
                <a:solidFill>
                  <a:srgbClr val="3333CC"/>
                </a:solidFill>
                <a:latin typeface="华文中宋" pitchFamily="2" charset="-122"/>
                <a:ea typeface="华文中宋" pitchFamily="2" charset="-122"/>
              </a:rPr>
              <a:t>志</a:t>
            </a:r>
            <a:r>
              <a:rPr kumimoji="1" lang="zh-CN" altLang="en-US" sz="3600" b="1" dirty="0" smtClean="0">
                <a:solidFill>
                  <a:srgbClr val="3333CC"/>
                </a:solidFill>
                <a:latin typeface="华文中宋" pitchFamily="2" charset="-122"/>
                <a:ea typeface="华文中宋" pitchFamily="2" charset="-122"/>
              </a:rPr>
              <a:t>：</a:t>
            </a: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1115616" y="4581128"/>
            <a:ext cx="15744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u="sng" dirty="0" smtClean="0">
                <a:solidFill>
                  <a:srgbClr val="3333CC"/>
                </a:solidFill>
                <a:ea typeface="隶书" pitchFamily="49" charset="-122"/>
              </a:rPr>
              <a:t>性格</a:t>
            </a:r>
            <a:r>
              <a:rPr kumimoji="1" lang="zh-CN" altLang="en-US" sz="3600" b="1" dirty="0" smtClean="0">
                <a:solidFill>
                  <a:srgbClr val="3333CC"/>
                </a:solidFill>
                <a:ea typeface="隶书" pitchFamily="49" charset="-122"/>
              </a:rPr>
              <a:t>：</a:t>
            </a:r>
          </a:p>
        </p:txBody>
      </p:sp>
      <p:sp>
        <p:nvSpPr>
          <p:cNvPr id="125961" name="Rectangle 9"/>
          <p:cNvSpPr>
            <a:spLocks noChangeArrowheads="1"/>
          </p:cNvSpPr>
          <p:nvPr/>
        </p:nvSpPr>
        <p:spPr bwMode="auto">
          <a:xfrm>
            <a:off x="3109515" y="4242544"/>
            <a:ext cx="167481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  <a:buSzPct val="75000"/>
              <a:buFont typeface="Wingdings" pitchFamily="2" charset="2"/>
              <a:buChar char="v"/>
            </a:pPr>
            <a:r>
              <a:rPr lang="zh-CN" altLang="en-US" sz="3200" b="1" dirty="0" smtClean="0">
                <a:solidFill>
                  <a:srgbClr val="FF0000"/>
                </a:solidFill>
                <a:latin typeface="Arial" charset="0"/>
                <a:ea typeface="华文彩云" pitchFamily="2" charset="-122"/>
              </a:rPr>
              <a:t>春游图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 autoUpdateAnimBg="0"/>
      <p:bldP spid="125958" grpId="0" autoUpdateAnimBg="0"/>
      <p:bldP spid="1259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35974" y="-135810"/>
            <a:ext cx="9379974" cy="6994107"/>
          </a:xfrm>
          <a:prstGeom prst="rect">
            <a:avLst/>
          </a:prstGeom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827584" y="404664"/>
            <a:ext cx="502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400" b="1" dirty="0" smtClean="0">
                <a:solidFill>
                  <a:srgbClr val="002060"/>
                </a:solidFill>
                <a:ea typeface="黑体" pitchFamily="2" charset="-122"/>
              </a:rPr>
              <a:t>为何“与”点？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270125" y="48212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129033" name="Text Box 9"/>
          <p:cNvSpPr txBox="1">
            <a:spLocks noChangeArrowheads="1"/>
          </p:cNvSpPr>
          <p:nvPr/>
        </p:nvSpPr>
        <p:spPr bwMode="auto">
          <a:xfrm>
            <a:off x="7020272" y="2132856"/>
            <a:ext cx="91598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4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以礼治国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7584" y="1412776"/>
            <a:ext cx="55446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 dirty="0" smtClean="0"/>
              <a:t>描绘的是一个太平盛世景象，社会安定，天下</a:t>
            </a:r>
            <a:endParaRPr lang="en-US" altLang="zh-CN" sz="3600" b="1" dirty="0" smtClean="0"/>
          </a:p>
          <a:p>
            <a:pPr>
              <a:buFontTx/>
              <a:buNone/>
            </a:pPr>
            <a:r>
              <a:rPr lang="zh-CN" altLang="en-US" sz="3600" b="1" dirty="0" smtClean="0"/>
              <a:t>太平，经济稳定，每人都享受真善美生活的一个大同世界，这是孔子毕生追求的和谐社会。</a:t>
            </a:r>
            <a:endParaRPr lang="en-US" altLang="zh-CN" sz="3600" b="1" dirty="0" smtClean="0"/>
          </a:p>
          <a:p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899592" y="5013176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晚年不想做官，逍遥生活避世之心。</a:t>
            </a:r>
            <a:endParaRPr lang="zh-CN" altLang="en-US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2903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3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wallpaper-640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0" descr="h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31913" cy="700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1295400" y="0"/>
            <a:ext cx="487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</a:rPr>
              <a:t>六、重点字、词、句</a:t>
            </a:r>
            <a:endParaRPr lang="zh-CN" altLang="en-US" sz="4000" dirty="0">
              <a:solidFill>
                <a:srgbClr val="FF0066"/>
              </a:solidFill>
            </a:endParaRP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1295400" y="838200"/>
            <a:ext cx="243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1</a:t>
            </a:r>
            <a:r>
              <a:rPr lang="zh-CN" altLang="en-US" sz="3200" b="1">
                <a:solidFill>
                  <a:srgbClr val="FF0000"/>
                </a:solidFill>
              </a:rPr>
              <a:t>、通假字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331913" y="1484313"/>
            <a:ext cx="15843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</a:rPr>
              <a:t>鼓瑟</a:t>
            </a:r>
            <a:r>
              <a:rPr lang="zh-CN" altLang="en-US" sz="3200" b="1" u="sng">
                <a:solidFill>
                  <a:srgbClr val="9933FF"/>
                </a:solidFill>
              </a:rPr>
              <a:t>希</a:t>
            </a: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2700338" y="1484313"/>
            <a:ext cx="23034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3200">
                <a:solidFill>
                  <a:srgbClr val="CA020C"/>
                </a:solidFill>
              </a:rPr>
              <a:t>（通“</a:t>
            </a:r>
            <a:r>
              <a:rPr lang="zh-CN" altLang="en-US" sz="3200" b="1">
                <a:solidFill>
                  <a:srgbClr val="FF0000"/>
                </a:solidFill>
              </a:rPr>
              <a:t>稀</a:t>
            </a:r>
            <a:r>
              <a:rPr lang="zh-CN" altLang="en-US" sz="3200">
                <a:solidFill>
                  <a:srgbClr val="CA020C"/>
                </a:solidFill>
              </a:rPr>
              <a:t>”）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5148263" y="1447800"/>
            <a:ext cx="2166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9933FF"/>
                </a:solidFill>
              </a:rPr>
              <a:t>莫</a:t>
            </a:r>
            <a:r>
              <a:rPr lang="zh-CN" altLang="en-US" sz="3200" b="1">
                <a:solidFill>
                  <a:srgbClr val="000066"/>
                </a:solidFill>
              </a:rPr>
              <a:t>春者</a:t>
            </a:r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4787900" y="2349500"/>
            <a:ext cx="2647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A020C"/>
                </a:solidFill>
              </a:rPr>
              <a:t>（通“</a:t>
            </a:r>
            <a:r>
              <a:rPr lang="zh-CN" altLang="en-US" sz="3200" b="1">
                <a:solidFill>
                  <a:srgbClr val="FF0000"/>
                </a:solidFill>
              </a:rPr>
              <a:t>欤</a:t>
            </a:r>
            <a:r>
              <a:rPr lang="zh-CN" altLang="en-US" sz="3200">
                <a:solidFill>
                  <a:srgbClr val="CA020C"/>
                </a:solidFill>
              </a:rPr>
              <a:t>”）</a:t>
            </a:r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6654800" y="1447800"/>
            <a:ext cx="2647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A020C"/>
                </a:solidFill>
              </a:rPr>
              <a:t>（通“</a:t>
            </a:r>
            <a:r>
              <a:rPr lang="zh-CN" altLang="en-US" sz="3200" b="1">
                <a:solidFill>
                  <a:srgbClr val="FF0000"/>
                </a:solidFill>
              </a:rPr>
              <a:t>暮</a:t>
            </a:r>
            <a:r>
              <a:rPr lang="zh-CN" altLang="en-US" sz="3200">
                <a:solidFill>
                  <a:srgbClr val="CA020C"/>
                </a:solidFill>
              </a:rPr>
              <a:t>”）</a:t>
            </a:r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1447800" y="2344738"/>
            <a:ext cx="46370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</a:rPr>
              <a:t>唯求则非邦也</a:t>
            </a:r>
            <a:r>
              <a:rPr lang="zh-CN" altLang="en-US" sz="3200" b="1" u="sng">
                <a:solidFill>
                  <a:srgbClr val="9933FF"/>
                </a:solidFill>
              </a:rPr>
              <a:t>与</a:t>
            </a:r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>
            <a:off x="1447800" y="3048000"/>
            <a:ext cx="2895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2</a:t>
            </a:r>
            <a:r>
              <a:rPr lang="zh-CN" altLang="en-US" sz="3200" b="1">
                <a:solidFill>
                  <a:srgbClr val="FF0000"/>
                </a:solidFill>
              </a:rPr>
              <a:t>、词类活用</a:t>
            </a:r>
            <a:endParaRPr lang="zh-CN" altLang="en-US" sz="3200"/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>
            <a:off x="1403350" y="3860800"/>
            <a:ext cx="152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i="1" u="sng">
                <a:solidFill>
                  <a:srgbClr val="FF0000"/>
                </a:solidFill>
              </a:rPr>
              <a:t>端</a:t>
            </a:r>
            <a:r>
              <a:rPr lang="zh-CN" altLang="en-US" sz="3200" b="1" i="1" u="sng">
                <a:solidFill>
                  <a:srgbClr val="0000CC"/>
                </a:solidFill>
              </a:rPr>
              <a:t>章甫</a:t>
            </a:r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3276600" y="3810000"/>
            <a:ext cx="2087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/>
              <a:t>用作动词</a:t>
            </a:r>
          </a:p>
        </p:txBody>
      </p:sp>
      <p:sp>
        <p:nvSpPr>
          <p:cNvPr id="45074" name="Text Box 18"/>
          <p:cNvSpPr txBox="1">
            <a:spLocks noChangeArrowheads="1"/>
          </p:cNvSpPr>
          <p:nvPr/>
        </p:nvSpPr>
        <p:spPr bwMode="auto">
          <a:xfrm>
            <a:off x="4876800" y="3733800"/>
            <a:ext cx="3886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穿着礼服，戴着礼帽</a:t>
            </a:r>
          </a:p>
        </p:txBody>
      </p:sp>
      <p:sp>
        <p:nvSpPr>
          <p:cNvPr id="45075" name="Text Box 19"/>
          <p:cNvSpPr txBox="1">
            <a:spLocks noChangeArrowheads="1"/>
          </p:cNvSpPr>
          <p:nvPr/>
        </p:nvSpPr>
        <p:spPr bwMode="auto">
          <a:xfrm>
            <a:off x="1331913" y="4437063"/>
            <a:ext cx="241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i="1" u="sng">
                <a:solidFill>
                  <a:srgbClr val="FF0000"/>
                </a:solidFill>
              </a:rPr>
              <a:t>鼓</a:t>
            </a:r>
            <a:r>
              <a:rPr lang="zh-CN" altLang="en-US" sz="3200" b="1"/>
              <a:t>瑟希</a:t>
            </a:r>
          </a:p>
        </p:txBody>
      </p:sp>
      <p:sp>
        <p:nvSpPr>
          <p:cNvPr id="45077" name="Text Box 21"/>
          <p:cNvSpPr txBox="1">
            <a:spLocks noChangeArrowheads="1"/>
          </p:cNvSpPr>
          <p:nvPr/>
        </p:nvSpPr>
        <p:spPr bwMode="auto">
          <a:xfrm>
            <a:off x="3276600" y="4419600"/>
            <a:ext cx="2374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/>
              <a:t>用作动词</a:t>
            </a:r>
          </a:p>
        </p:txBody>
      </p:sp>
      <p:sp>
        <p:nvSpPr>
          <p:cNvPr id="45078" name="Text Box 22"/>
          <p:cNvSpPr txBox="1">
            <a:spLocks noChangeArrowheads="1"/>
          </p:cNvSpPr>
          <p:nvPr/>
        </p:nvSpPr>
        <p:spPr bwMode="auto">
          <a:xfrm>
            <a:off x="5219700" y="4365625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弹奏</a:t>
            </a:r>
          </a:p>
        </p:txBody>
      </p:sp>
      <p:sp>
        <p:nvSpPr>
          <p:cNvPr id="45079" name="Text Box 23"/>
          <p:cNvSpPr txBox="1">
            <a:spLocks noChangeArrowheads="1"/>
          </p:cNvSpPr>
          <p:nvPr/>
        </p:nvSpPr>
        <p:spPr bwMode="auto">
          <a:xfrm>
            <a:off x="1258888" y="5157788"/>
            <a:ext cx="2628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i="1" u="sng">
                <a:solidFill>
                  <a:srgbClr val="FF0000"/>
                </a:solidFill>
              </a:rPr>
              <a:t>风</a:t>
            </a:r>
            <a:r>
              <a:rPr lang="zh-CN" altLang="en-US" sz="3200" b="1"/>
              <a:t>乎舞雩</a:t>
            </a:r>
          </a:p>
        </p:txBody>
      </p:sp>
      <p:sp>
        <p:nvSpPr>
          <p:cNvPr id="45080" name="Text Box 24"/>
          <p:cNvSpPr txBox="1">
            <a:spLocks noChangeArrowheads="1"/>
          </p:cNvSpPr>
          <p:nvPr/>
        </p:nvSpPr>
        <p:spPr bwMode="auto">
          <a:xfrm>
            <a:off x="3419475" y="5157788"/>
            <a:ext cx="21605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/>
              <a:t>用作动词</a:t>
            </a:r>
          </a:p>
        </p:txBody>
      </p:sp>
      <p:sp>
        <p:nvSpPr>
          <p:cNvPr id="45081" name="Text Box 25"/>
          <p:cNvSpPr txBox="1">
            <a:spLocks noChangeArrowheads="1"/>
          </p:cNvSpPr>
          <p:nvPr/>
        </p:nvSpPr>
        <p:spPr bwMode="auto">
          <a:xfrm>
            <a:off x="5364163" y="5084763"/>
            <a:ext cx="1371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吹风</a:t>
            </a:r>
          </a:p>
        </p:txBody>
      </p:sp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1331913" y="5949950"/>
            <a:ext cx="2232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 u="sng">
                <a:solidFill>
                  <a:srgbClr val="9933FF"/>
                </a:solidFill>
              </a:rPr>
              <a:t>冠</a:t>
            </a:r>
            <a:r>
              <a:rPr lang="zh-CN" altLang="en-US" sz="3200" b="1"/>
              <a:t>者五六人</a:t>
            </a:r>
          </a:p>
        </p:txBody>
      </p:sp>
      <p:sp>
        <p:nvSpPr>
          <p:cNvPr id="45083" name="Text Box 27"/>
          <p:cNvSpPr txBox="1">
            <a:spLocks noChangeArrowheads="1"/>
          </p:cNvSpPr>
          <p:nvPr/>
        </p:nvSpPr>
        <p:spPr bwMode="auto">
          <a:xfrm>
            <a:off x="3779838" y="5949950"/>
            <a:ext cx="2159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/>
              <a:t>用作动词</a:t>
            </a:r>
          </a:p>
        </p:txBody>
      </p:sp>
      <p:sp>
        <p:nvSpPr>
          <p:cNvPr id="45084" name="Text Box 28"/>
          <p:cNvSpPr txBox="1">
            <a:spLocks noChangeArrowheads="1"/>
          </p:cNvSpPr>
          <p:nvPr/>
        </p:nvSpPr>
        <p:spPr bwMode="auto">
          <a:xfrm>
            <a:off x="5724525" y="5876925"/>
            <a:ext cx="16764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9933FF"/>
                </a:solidFill>
                <a:latin typeface="隶书" pitchFamily="49" charset="-122"/>
                <a:ea typeface="隶书" pitchFamily="49" charset="-122"/>
              </a:rPr>
              <a:t>行冠礼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5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autoUpdateAnimBg="0"/>
      <p:bldP spid="45065" grpId="0" autoUpdateAnimBg="0"/>
      <p:bldP spid="45066" grpId="0" autoUpdateAnimBg="0"/>
      <p:bldP spid="45067" grpId="0" autoUpdateAnimBg="0"/>
      <p:bldP spid="45068" grpId="0" autoUpdateAnimBg="0"/>
      <p:bldP spid="45069" grpId="0" autoUpdateAnimBg="0"/>
      <p:bldP spid="45070" grpId="0" autoUpdateAnimBg="0"/>
      <p:bldP spid="45072" grpId="0" autoUpdateAnimBg="0"/>
      <p:bldP spid="45073" grpId="0" autoUpdateAnimBg="0"/>
      <p:bldP spid="45074" grpId="0" autoUpdateAnimBg="0"/>
      <p:bldP spid="45075" grpId="0" autoUpdateAnimBg="0"/>
      <p:bldP spid="45077" grpId="0" autoUpdateAnimBg="0"/>
      <p:bldP spid="45078" grpId="0" autoUpdateAnimBg="0"/>
      <p:bldP spid="45079" grpId="0" autoUpdateAnimBg="0"/>
      <p:bldP spid="45080" grpId="0" autoUpdateAnimBg="0"/>
      <p:bldP spid="45081" grpId="0" autoUpdateAnimBg="0"/>
      <p:bldP spid="45082" grpId="0" autoUpdateAnimBg="0"/>
      <p:bldP spid="45083" grpId="0" autoUpdateAnimBg="0"/>
      <p:bldP spid="4508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wallpaper-640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 descr="h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31913" cy="700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1524000" y="76200"/>
            <a:ext cx="259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4</a:t>
            </a:r>
            <a:r>
              <a:rPr lang="zh-CN" altLang="en-US" sz="3200" b="1">
                <a:solidFill>
                  <a:srgbClr val="FF0000"/>
                </a:solidFill>
              </a:rPr>
              <a:t>、特殊句式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2590800" y="838200"/>
            <a:ext cx="1828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不吾知也</a:t>
            </a:r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4572000" y="838200"/>
            <a:ext cx="457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（否定句的宾语前置）</a:t>
            </a:r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2590800" y="1295400"/>
            <a:ext cx="1828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则何以哉</a:t>
            </a:r>
          </a:p>
        </p:txBody>
      </p:sp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2590800" y="2209800"/>
            <a:ext cx="1752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尔何如</a:t>
            </a:r>
          </a:p>
        </p:txBody>
      </p:sp>
      <p:sp>
        <p:nvSpPr>
          <p:cNvPr id="55308" name="Text Box 12"/>
          <p:cNvSpPr txBox="1">
            <a:spLocks noChangeArrowheads="1"/>
          </p:cNvSpPr>
          <p:nvPr/>
        </p:nvSpPr>
        <p:spPr bwMode="auto">
          <a:xfrm>
            <a:off x="2590800" y="1752600"/>
            <a:ext cx="160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何伤乎</a:t>
            </a:r>
          </a:p>
        </p:txBody>
      </p: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4572000" y="1766888"/>
            <a:ext cx="4103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9933FF"/>
                </a:solidFill>
                <a:latin typeface="隶书" pitchFamily="49" charset="-122"/>
                <a:ea typeface="隶书" pitchFamily="49" charset="-122"/>
              </a:rPr>
              <a:t>（疑问句的宾语前置）</a:t>
            </a:r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2590800" y="2819400"/>
            <a:ext cx="284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加之以师旅</a:t>
            </a:r>
          </a:p>
        </p:txBody>
      </p:sp>
      <p:sp>
        <p:nvSpPr>
          <p:cNvPr id="55311" name="Text Box 15"/>
          <p:cNvSpPr txBox="1">
            <a:spLocks noChangeArrowheads="1"/>
          </p:cNvSpPr>
          <p:nvPr/>
        </p:nvSpPr>
        <p:spPr bwMode="auto">
          <a:xfrm>
            <a:off x="2590800" y="3276600"/>
            <a:ext cx="2628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因之以饥谨</a:t>
            </a:r>
          </a:p>
        </p:txBody>
      </p:sp>
      <p:sp>
        <p:nvSpPr>
          <p:cNvPr id="55312" name="Text Box 16"/>
          <p:cNvSpPr txBox="1">
            <a:spLocks noChangeArrowheads="1"/>
          </p:cNvSpPr>
          <p:nvPr/>
        </p:nvSpPr>
        <p:spPr bwMode="auto">
          <a:xfrm>
            <a:off x="2514600" y="3733800"/>
            <a:ext cx="2417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为国以礼</a:t>
            </a:r>
          </a:p>
        </p:txBody>
      </p:sp>
      <p:sp>
        <p:nvSpPr>
          <p:cNvPr id="55313" name="Text Box 17"/>
          <p:cNvSpPr txBox="1">
            <a:spLocks noChangeArrowheads="1"/>
          </p:cNvSpPr>
          <p:nvPr/>
        </p:nvSpPr>
        <p:spPr bwMode="auto">
          <a:xfrm>
            <a:off x="4724400" y="3290888"/>
            <a:ext cx="3886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（均为介词结构后置）</a:t>
            </a:r>
          </a:p>
        </p:txBody>
      </p:sp>
      <p:sp>
        <p:nvSpPr>
          <p:cNvPr id="55314" name="Text Box 18"/>
          <p:cNvSpPr txBox="1">
            <a:spLocks noChangeArrowheads="1"/>
          </p:cNvSpPr>
          <p:nvPr/>
        </p:nvSpPr>
        <p:spPr bwMode="auto">
          <a:xfrm>
            <a:off x="2514600" y="5410200"/>
            <a:ext cx="2201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则</a:t>
            </a:r>
            <a:r>
              <a:rPr lang="zh-CN" altLang="en-US" sz="3200" b="1" i="1">
                <a:solidFill>
                  <a:srgbClr val="FF0066"/>
                </a:solidFill>
              </a:rPr>
              <a:t>何以</a:t>
            </a:r>
            <a:r>
              <a:rPr lang="zh-CN" altLang="en-US" sz="3200" b="1"/>
              <a:t>哉</a:t>
            </a:r>
          </a:p>
        </p:txBody>
      </p:sp>
      <p:sp>
        <p:nvSpPr>
          <p:cNvPr id="55315" name="Text Box 19"/>
          <p:cNvSpPr txBox="1">
            <a:spLocks noChangeArrowheads="1"/>
          </p:cNvSpPr>
          <p:nvPr/>
        </p:nvSpPr>
        <p:spPr bwMode="auto">
          <a:xfrm>
            <a:off x="2514600" y="5867400"/>
            <a:ext cx="1985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尔</a:t>
            </a:r>
            <a:r>
              <a:rPr lang="zh-CN" altLang="en-US" sz="3200" b="1" i="1">
                <a:solidFill>
                  <a:srgbClr val="FF0066"/>
                </a:solidFill>
              </a:rPr>
              <a:t>何如</a:t>
            </a:r>
          </a:p>
        </p:txBody>
      </p:sp>
      <p:sp>
        <p:nvSpPr>
          <p:cNvPr id="55316" name="Text Box 20"/>
          <p:cNvSpPr txBox="1">
            <a:spLocks noChangeArrowheads="1"/>
          </p:cNvSpPr>
          <p:nvPr/>
        </p:nvSpPr>
        <p:spPr bwMode="auto">
          <a:xfrm>
            <a:off x="4800600" y="5562600"/>
            <a:ext cx="2895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（均为怎么样）</a:t>
            </a:r>
          </a:p>
        </p:txBody>
      </p:sp>
      <p:sp>
        <p:nvSpPr>
          <p:cNvPr id="55317" name="Text Box 21"/>
          <p:cNvSpPr txBox="1">
            <a:spLocks noChangeArrowheads="1"/>
          </p:cNvSpPr>
          <p:nvPr/>
        </p:nvSpPr>
        <p:spPr bwMode="auto">
          <a:xfrm>
            <a:off x="2514600" y="6324600"/>
            <a:ext cx="2344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i="1">
                <a:solidFill>
                  <a:srgbClr val="FF0066"/>
                </a:solidFill>
              </a:rPr>
              <a:t>是故</a:t>
            </a:r>
            <a:r>
              <a:rPr lang="zh-CN" altLang="en-US" sz="3200" b="1"/>
              <a:t>哂之</a:t>
            </a:r>
          </a:p>
        </p:txBody>
      </p:sp>
      <p:sp>
        <p:nvSpPr>
          <p:cNvPr id="55319" name="Text Box 23"/>
          <p:cNvSpPr txBox="1">
            <a:spLocks noChangeArrowheads="1"/>
          </p:cNvSpPr>
          <p:nvPr/>
        </p:nvSpPr>
        <p:spPr bwMode="auto">
          <a:xfrm>
            <a:off x="4800600" y="6338888"/>
            <a:ext cx="39481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9933FF"/>
                </a:solidFill>
                <a:latin typeface="隶书" pitchFamily="49" charset="-122"/>
                <a:ea typeface="隶书" pitchFamily="49" charset="-122"/>
              </a:rPr>
              <a:t>（译为所以、因此）</a:t>
            </a:r>
          </a:p>
        </p:txBody>
      </p:sp>
      <p:sp>
        <p:nvSpPr>
          <p:cNvPr id="55320" name="Text Box 24"/>
          <p:cNvSpPr txBox="1">
            <a:spLocks noChangeArrowheads="1"/>
          </p:cNvSpPr>
          <p:nvPr/>
        </p:nvSpPr>
        <p:spPr bwMode="auto">
          <a:xfrm>
            <a:off x="2514600" y="4191000"/>
            <a:ext cx="292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冠者五六人</a:t>
            </a:r>
          </a:p>
        </p:txBody>
      </p:sp>
      <p:sp>
        <p:nvSpPr>
          <p:cNvPr id="55321" name="Text Box 25"/>
          <p:cNvSpPr txBox="1">
            <a:spLocks noChangeArrowheads="1"/>
          </p:cNvSpPr>
          <p:nvPr/>
        </p:nvSpPr>
        <p:spPr bwMode="auto">
          <a:xfrm>
            <a:off x="4800600" y="4433888"/>
            <a:ext cx="2514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9933FF"/>
                </a:solidFill>
                <a:latin typeface="隶书" pitchFamily="49" charset="-122"/>
                <a:ea typeface="隶书" pitchFamily="49" charset="-122"/>
              </a:rPr>
              <a:t>（定语后置）</a:t>
            </a:r>
          </a:p>
        </p:txBody>
      </p:sp>
      <p:sp>
        <p:nvSpPr>
          <p:cNvPr id="55322" name="AutoShape 26"/>
          <p:cNvSpPr>
            <a:spLocks/>
          </p:cNvSpPr>
          <p:nvPr/>
        </p:nvSpPr>
        <p:spPr bwMode="auto">
          <a:xfrm>
            <a:off x="2438400" y="990600"/>
            <a:ext cx="76200" cy="1676400"/>
          </a:xfrm>
          <a:prstGeom prst="leftBracket">
            <a:avLst>
              <a:gd name="adj" fmla="val 183333"/>
            </a:avLst>
          </a:prstGeom>
          <a:solidFill>
            <a:srgbClr val="CC00CC"/>
          </a:solidFill>
          <a:ln w="9525">
            <a:solidFill>
              <a:srgbClr val="CC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3" name="AutoShape 27"/>
          <p:cNvSpPr>
            <a:spLocks/>
          </p:cNvSpPr>
          <p:nvPr/>
        </p:nvSpPr>
        <p:spPr bwMode="auto">
          <a:xfrm>
            <a:off x="2438400" y="2895600"/>
            <a:ext cx="76200" cy="1219200"/>
          </a:xfrm>
          <a:prstGeom prst="leftBracket">
            <a:avLst>
              <a:gd name="adj" fmla="val 133333"/>
            </a:avLst>
          </a:prstGeom>
          <a:solidFill>
            <a:srgbClr val="CC00CC"/>
          </a:solidFill>
          <a:ln w="9525">
            <a:solidFill>
              <a:srgbClr val="CC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4" name="AutoShape 28"/>
          <p:cNvSpPr>
            <a:spLocks/>
          </p:cNvSpPr>
          <p:nvPr/>
        </p:nvSpPr>
        <p:spPr bwMode="auto">
          <a:xfrm>
            <a:off x="2438400" y="5334000"/>
            <a:ext cx="76200" cy="1447800"/>
          </a:xfrm>
          <a:prstGeom prst="leftBracket">
            <a:avLst>
              <a:gd name="adj" fmla="val 158333"/>
            </a:avLst>
          </a:prstGeom>
          <a:solidFill>
            <a:srgbClr val="CC00CC"/>
          </a:solidFill>
          <a:ln w="9525">
            <a:solidFill>
              <a:srgbClr val="CC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5" name="AutoShape 29"/>
          <p:cNvSpPr>
            <a:spLocks/>
          </p:cNvSpPr>
          <p:nvPr/>
        </p:nvSpPr>
        <p:spPr bwMode="auto">
          <a:xfrm flipV="1">
            <a:off x="2438400" y="4343400"/>
            <a:ext cx="76200" cy="762000"/>
          </a:xfrm>
          <a:prstGeom prst="leftBracket">
            <a:avLst>
              <a:gd name="adj" fmla="val 83333"/>
            </a:avLst>
          </a:prstGeom>
          <a:solidFill>
            <a:srgbClr val="CC00CC"/>
          </a:solidFill>
          <a:ln w="9525">
            <a:solidFill>
              <a:srgbClr val="CC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6" name="Text Box 30"/>
          <p:cNvSpPr txBox="1">
            <a:spLocks noChangeArrowheads="1"/>
          </p:cNvSpPr>
          <p:nvPr/>
        </p:nvSpPr>
        <p:spPr bwMode="auto">
          <a:xfrm>
            <a:off x="2514600" y="4738688"/>
            <a:ext cx="2705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童子六七人</a:t>
            </a:r>
          </a:p>
        </p:txBody>
      </p:sp>
      <p:sp>
        <p:nvSpPr>
          <p:cNvPr id="55328" name="AutoShape 32"/>
          <p:cNvSpPr>
            <a:spLocks/>
          </p:cNvSpPr>
          <p:nvPr/>
        </p:nvSpPr>
        <p:spPr bwMode="auto">
          <a:xfrm>
            <a:off x="4495800" y="1524000"/>
            <a:ext cx="228600" cy="1143000"/>
          </a:xfrm>
          <a:prstGeom prst="rightBrace">
            <a:avLst>
              <a:gd name="adj1" fmla="val 41667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9" name="AutoShape 33"/>
          <p:cNvSpPr>
            <a:spLocks/>
          </p:cNvSpPr>
          <p:nvPr/>
        </p:nvSpPr>
        <p:spPr bwMode="auto">
          <a:xfrm>
            <a:off x="4787900" y="3068638"/>
            <a:ext cx="304800" cy="1143000"/>
          </a:xfrm>
          <a:prstGeom prst="rightBrace">
            <a:avLst>
              <a:gd name="adj1" fmla="val 31250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30" name="AutoShape 34"/>
          <p:cNvSpPr>
            <a:spLocks/>
          </p:cNvSpPr>
          <p:nvPr/>
        </p:nvSpPr>
        <p:spPr bwMode="auto">
          <a:xfrm>
            <a:off x="4648200" y="4343400"/>
            <a:ext cx="228600" cy="762000"/>
          </a:xfrm>
          <a:prstGeom prst="rightBrace">
            <a:avLst>
              <a:gd name="adj1" fmla="val 27778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31" name="AutoShape 35"/>
          <p:cNvSpPr>
            <a:spLocks/>
          </p:cNvSpPr>
          <p:nvPr/>
        </p:nvSpPr>
        <p:spPr bwMode="auto">
          <a:xfrm>
            <a:off x="4572000" y="5486400"/>
            <a:ext cx="228600" cy="762000"/>
          </a:xfrm>
          <a:prstGeom prst="rightBrace">
            <a:avLst>
              <a:gd name="adj1" fmla="val 27778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38" name="Text Box 42"/>
          <p:cNvSpPr txBox="1">
            <a:spLocks noChangeArrowheads="1"/>
          </p:cNvSpPr>
          <p:nvPr/>
        </p:nvSpPr>
        <p:spPr bwMode="auto">
          <a:xfrm>
            <a:off x="1743075" y="5410200"/>
            <a:ext cx="558800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固定结构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5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5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5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5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5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55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5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4" dur="1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500"/>
                                        <p:tgtEl>
                                          <p:spTgt spid="5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3" grpId="0" autoUpdateAnimBg="0"/>
      <p:bldP spid="55304" grpId="0" autoUpdateAnimBg="0"/>
      <p:bldP spid="55305" grpId="0" autoUpdateAnimBg="0"/>
      <p:bldP spid="55307" grpId="0" autoUpdateAnimBg="0"/>
      <p:bldP spid="55308" grpId="0" autoUpdateAnimBg="0"/>
      <p:bldP spid="55309" grpId="0" autoUpdateAnimBg="0"/>
      <p:bldP spid="55310" grpId="0" autoUpdateAnimBg="0"/>
      <p:bldP spid="55311" grpId="0" autoUpdateAnimBg="0"/>
      <p:bldP spid="55312" grpId="0" autoUpdateAnimBg="0"/>
      <p:bldP spid="55313" grpId="0" autoUpdateAnimBg="0"/>
      <p:bldP spid="55314" grpId="0" autoUpdateAnimBg="0"/>
      <p:bldP spid="55315" grpId="0" autoUpdateAnimBg="0"/>
      <p:bldP spid="55316" grpId="0" autoUpdateAnimBg="0"/>
      <p:bldP spid="55317" grpId="0" autoUpdateAnimBg="0"/>
      <p:bldP spid="55319" grpId="0" autoUpdateAnimBg="0"/>
      <p:bldP spid="55320" grpId="0" autoUpdateAnimBg="0"/>
      <p:bldP spid="55321" grpId="0" autoUpdateAnimBg="0"/>
      <p:bldP spid="55322" grpId="0" animBg="1"/>
      <p:bldP spid="55323" grpId="0" animBg="1"/>
      <p:bldP spid="55324" grpId="0" animBg="1"/>
      <p:bldP spid="55325" grpId="0" animBg="1"/>
      <p:bldP spid="55326" grpId="0" autoUpdateAnimBg="0"/>
      <p:bldP spid="55328" grpId="0" animBg="1"/>
      <p:bldP spid="55329" grpId="0" animBg="1"/>
      <p:bldP spid="55330" grpId="0" animBg="1"/>
      <p:bldP spid="55331" grpId="0" animBg="1"/>
      <p:bldP spid="55338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7" descr="wallpaper-640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51" descr="h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31913" cy="700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5181600" y="5743575"/>
            <a:ext cx="4114800" cy="581025"/>
            <a:chOff x="2736" y="3465"/>
            <a:chExt cx="2592" cy="366"/>
          </a:xfrm>
        </p:grpSpPr>
        <p:sp>
          <p:nvSpPr>
            <p:cNvPr id="20501" name="Text Box 23"/>
            <p:cNvSpPr txBox="1">
              <a:spLocks noChangeArrowheads="1"/>
            </p:cNvSpPr>
            <p:nvPr/>
          </p:nvSpPr>
          <p:spPr bwMode="auto">
            <a:xfrm>
              <a:off x="2736" y="3504"/>
              <a:ext cx="259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</a:rPr>
                <a:t>（        的样子；词尾）</a:t>
              </a:r>
            </a:p>
          </p:txBody>
        </p:sp>
        <p:sp>
          <p:nvSpPr>
            <p:cNvPr id="20502" name="Text Box 24"/>
            <p:cNvSpPr txBox="1">
              <a:spLocks noChangeArrowheads="1"/>
            </p:cNvSpPr>
            <p:nvPr/>
          </p:nvSpPr>
          <p:spPr bwMode="auto">
            <a:xfrm>
              <a:off x="2975" y="3465"/>
              <a:ext cx="57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cs typeface="Times New Roman" pitchFamily="18" charset="0"/>
                </a:rPr>
                <a:t>……</a:t>
              </a:r>
            </a:p>
          </p:txBody>
        </p:sp>
      </p:grpSp>
      <p:sp>
        <p:nvSpPr>
          <p:cNvPr id="56325" name="AutoShape 5"/>
          <p:cNvSpPr>
            <a:spLocks/>
          </p:cNvSpPr>
          <p:nvPr/>
        </p:nvSpPr>
        <p:spPr bwMode="auto">
          <a:xfrm>
            <a:off x="2438400" y="5029200"/>
            <a:ext cx="76200" cy="1066800"/>
          </a:xfrm>
          <a:prstGeom prst="leftBracket">
            <a:avLst>
              <a:gd name="adj" fmla="val 116667"/>
            </a:avLst>
          </a:prstGeom>
          <a:solidFill>
            <a:srgbClr val="CC00CC"/>
          </a:solidFill>
          <a:ln w="9525">
            <a:solidFill>
              <a:srgbClr val="CC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1295400" y="5181600"/>
            <a:ext cx="990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尔</a:t>
            </a:r>
          </a:p>
        </p:txBody>
      </p:sp>
      <p:sp>
        <p:nvSpPr>
          <p:cNvPr id="56346" name="Text Box 26"/>
          <p:cNvSpPr txBox="1">
            <a:spLocks noChangeArrowheads="1"/>
          </p:cNvSpPr>
          <p:nvPr/>
        </p:nvSpPr>
        <p:spPr bwMode="auto">
          <a:xfrm>
            <a:off x="2438400" y="5791200"/>
            <a:ext cx="3357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200" b="1">
                <a:ea typeface="宋体" pitchFamily="2" charset="-122"/>
              </a:rPr>
              <a:t>子路率</a:t>
            </a:r>
            <a:r>
              <a:rPr lang="zh-CN" altLang="en-US" sz="32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尔</a:t>
            </a:r>
            <a:r>
              <a:rPr lang="zh-CN" altLang="en-US" sz="3200" b="1">
                <a:ea typeface="宋体" pitchFamily="2" charset="-122"/>
              </a:rPr>
              <a:t>而对曰</a:t>
            </a:r>
          </a:p>
        </p:txBody>
      </p:sp>
      <p:sp>
        <p:nvSpPr>
          <p:cNvPr id="56347" name="Text Box 27"/>
          <p:cNvSpPr txBox="1">
            <a:spLocks noChangeArrowheads="1"/>
          </p:cNvSpPr>
          <p:nvPr/>
        </p:nvSpPr>
        <p:spPr bwMode="auto">
          <a:xfrm>
            <a:off x="5791200" y="4724400"/>
            <a:ext cx="3352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993366"/>
                </a:solidFill>
              </a:rPr>
              <a:t>（你，你们；代词）</a:t>
            </a:r>
          </a:p>
        </p:txBody>
      </p:sp>
      <p:sp>
        <p:nvSpPr>
          <p:cNvPr id="56348" name="Text Box 28"/>
          <p:cNvSpPr txBox="1">
            <a:spLocks noChangeArrowheads="1"/>
          </p:cNvSpPr>
          <p:nvPr/>
        </p:nvSpPr>
        <p:spPr bwMode="auto">
          <a:xfrm>
            <a:off x="2514600" y="4724400"/>
            <a:ext cx="3281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200" b="1">
                <a:ea typeface="宋体" pitchFamily="2" charset="-122"/>
              </a:rPr>
              <a:t>以吾一日长乎</a:t>
            </a:r>
            <a:r>
              <a:rPr lang="zh-CN" altLang="en-US" sz="3200" b="1" i="1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尔  </a:t>
            </a:r>
          </a:p>
        </p:txBody>
      </p:sp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371600" y="2514600"/>
            <a:ext cx="762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以</a:t>
            </a:r>
          </a:p>
        </p:txBody>
      </p:sp>
      <p:sp>
        <p:nvSpPr>
          <p:cNvPr id="56324" name="AutoShape 4"/>
          <p:cNvSpPr>
            <a:spLocks/>
          </p:cNvSpPr>
          <p:nvPr/>
        </p:nvSpPr>
        <p:spPr bwMode="auto">
          <a:xfrm>
            <a:off x="2438400" y="1219200"/>
            <a:ext cx="76200" cy="2971800"/>
          </a:xfrm>
          <a:prstGeom prst="leftBracket">
            <a:avLst>
              <a:gd name="adj" fmla="val 325000"/>
            </a:avLst>
          </a:prstGeom>
          <a:solidFill>
            <a:srgbClr val="CC00CC"/>
          </a:solidFill>
          <a:ln w="9525">
            <a:solidFill>
              <a:srgbClr val="CC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49" name="Text Box 29"/>
          <p:cNvSpPr txBox="1">
            <a:spLocks noChangeArrowheads="1"/>
          </p:cNvSpPr>
          <p:nvPr/>
        </p:nvSpPr>
        <p:spPr bwMode="auto">
          <a:xfrm>
            <a:off x="4500563" y="3789363"/>
            <a:ext cx="4114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（相当于：“而”；连词）</a:t>
            </a:r>
          </a:p>
        </p:txBody>
      </p:sp>
      <p:sp>
        <p:nvSpPr>
          <p:cNvPr id="56350" name="Text Box 30"/>
          <p:cNvSpPr txBox="1">
            <a:spLocks noChangeArrowheads="1"/>
          </p:cNvSpPr>
          <p:nvPr/>
        </p:nvSpPr>
        <p:spPr bwMode="auto">
          <a:xfrm>
            <a:off x="2438400" y="3810000"/>
            <a:ext cx="220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200" b="1" i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以</a:t>
            </a:r>
            <a:r>
              <a:rPr lang="zh-CN" altLang="en-US" sz="3200" b="1">
                <a:ea typeface="宋体" pitchFamily="2" charset="-122"/>
              </a:rPr>
              <a:t>俟君子</a:t>
            </a:r>
          </a:p>
        </p:txBody>
      </p:sp>
      <p:sp>
        <p:nvSpPr>
          <p:cNvPr id="56351" name="Text Box 31"/>
          <p:cNvSpPr txBox="1">
            <a:spLocks noChangeArrowheads="1"/>
          </p:cNvSpPr>
          <p:nvPr/>
        </p:nvSpPr>
        <p:spPr bwMode="auto">
          <a:xfrm>
            <a:off x="2438400" y="2743200"/>
            <a:ext cx="2709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200" b="1">
                <a:ea typeface="宋体" pitchFamily="2" charset="-122"/>
              </a:rPr>
              <a:t>加之</a:t>
            </a:r>
            <a:r>
              <a:rPr lang="zh-CN" altLang="en-US" sz="32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以</a:t>
            </a:r>
            <a:r>
              <a:rPr lang="zh-CN" altLang="en-US" sz="3200" b="1">
                <a:ea typeface="宋体" pitchFamily="2" charset="-122"/>
              </a:rPr>
              <a:t>师旅</a:t>
            </a:r>
          </a:p>
        </p:txBody>
      </p:sp>
      <p:sp>
        <p:nvSpPr>
          <p:cNvPr id="56352" name="Text Box 32"/>
          <p:cNvSpPr txBox="1">
            <a:spLocks noChangeArrowheads="1"/>
          </p:cNvSpPr>
          <p:nvPr/>
        </p:nvSpPr>
        <p:spPr bwMode="auto">
          <a:xfrm>
            <a:off x="5105400" y="2819400"/>
            <a:ext cx="434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</a:rPr>
              <a:t>（用、拿、凭借；介词）</a:t>
            </a:r>
          </a:p>
        </p:txBody>
      </p:sp>
      <p:sp>
        <p:nvSpPr>
          <p:cNvPr id="56355" name="Text Box 35"/>
          <p:cNvSpPr txBox="1">
            <a:spLocks noChangeArrowheads="1"/>
          </p:cNvSpPr>
          <p:nvPr/>
        </p:nvSpPr>
        <p:spPr bwMode="auto">
          <a:xfrm>
            <a:off x="2438400" y="1843088"/>
            <a:ext cx="2057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200" b="1">
                <a:ea typeface="宋体" pitchFamily="2" charset="-122"/>
              </a:rPr>
              <a:t>毋吾</a:t>
            </a:r>
            <a:r>
              <a:rPr lang="zh-CN" altLang="en-US" sz="32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以</a:t>
            </a:r>
            <a:r>
              <a:rPr lang="zh-CN" altLang="en-US" sz="3200" b="1">
                <a:ea typeface="宋体" pitchFamily="2" charset="-122"/>
              </a:rPr>
              <a:t>也</a:t>
            </a:r>
          </a:p>
        </p:txBody>
      </p:sp>
      <p:sp>
        <p:nvSpPr>
          <p:cNvPr id="56356" name="Text Box 36"/>
          <p:cNvSpPr txBox="1">
            <a:spLocks noChangeArrowheads="1"/>
          </p:cNvSpPr>
          <p:nvPr/>
        </p:nvSpPr>
        <p:spPr bwMode="auto">
          <a:xfrm>
            <a:off x="5105400" y="1828800"/>
            <a:ext cx="312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</a:rPr>
              <a:t>（认为；动词）</a:t>
            </a:r>
          </a:p>
        </p:txBody>
      </p:sp>
      <p:sp>
        <p:nvSpPr>
          <p:cNvPr id="56357" name="Text Box 37"/>
          <p:cNvSpPr txBox="1">
            <a:spLocks noChangeArrowheads="1"/>
          </p:cNvSpPr>
          <p:nvPr/>
        </p:nvSpPr>
        <p:spPr bwMode="auto">
          <a:xfrm>
            <a:off x="2495550" y="1066800"/>
            <a:ext cx="3155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以</a:t>
            </a:r>
            <a:r>
              <a:rPr lang="zh-CN" altLang="en-US" sz="3200" b="1">
                <a:ea typeface="宋体" pitchFamily="2" charset="-122"/>
              </a:rPr>
              <a:t>吾一日长乎尔</a:t>
            </a:r>
          </a:p>
        </p:txBody>
      </p:sp>
      <p:sp>
        <p:nvSpPr>
          <p:cNvPr id="56358" name="Text Box 38"/>
          <p:cNvSpPr txBox="1">
            <a:spLocks noChangeArrowheads="1"/>
          </p:cNvSpPr>
          <p:nvPr/>
        </p:nvSpPr>
        <p:spPr bwMode="auto">
          <a:xfrm>
            <a:off x="5580063" y="1052513"/>
            <a:ext cx="33543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（因为；介词）</a:t>
            </a:r>
          </a:p>
        </p:txBody>
      </p:sp>
      <p:sp>
        <p:nvSpPr>
          <p:cNvPr id="20500" name="Rectangle 52"/>
          <p:cNvSpPr>
            <a:spLocks noChangeArrowheads="1"/>
          </p:cNvSpPr>
          <p:nvPr/>
        </p:nvSpPr>
        <p:spPr bwMode="auto">
          <a:xfrm>
            <a:off x="1447800" y="106363"/>
            <a:ext cx="3844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3200" b="1">
                <a:solidFill>
                  <a:srgbClr val="FF0066"/>
                </a:solidFill>
                <a:ea typeface="华文彩云" pitchFamily="2" charset="-122"/>
              </a:rPr>
              <a:t>5</a:t>
            </a:r>
            <a:r>
              <a:rPr lang="zh-CN" altLang="en-US" sz="3200" b="1">
                <a:solidFill>
                  <a:srgbClr val="FF0066"/>
                </a:solidFill>
                <a:ea typeface="华文彩云" pitchFamily="2" charset="-122"/>
              </a:rPr>
              <a:t>、重要的虚词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63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563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563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63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6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56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563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6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6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6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nimBg="1"/>
      <p:bldP spid="56330" grpId="0" autoUpdateAnimBg="0"/>
      <p:bldP spid="56346" grpId="0" autoUpdateAnimBg="0"/>
      <p:bldP spid="56347" grpId="0" autoUpdateAnimBg="0"/>
      <p:bldP spid="56348" grpId="0" autoUpdateAnimBg="0"/>
      <p:bldP spid="56322" grpId="0" autoUpdateAnimBg="0"/>
      <p:bldP spid="56324" grpId="0" animBg="1"/>
      <p:bldP spid="56349" grpId="0" autoUpdateAnimBg="0"/>
      <p:bldP spid="56350" grpId="0" autoUpdateAnimBg="0"/>
      <p:bldP spid="56351" grpId="0" autoUpdateAnimBg="0"/>
      <p:bldP spid="56352" grpId="0" autoUpdateAnimBg="0"/>
      <p:bldP spid="56355" grpId="0" autoUpdateAnimBg="0"/>
      <p:bldP spid="56356" grpId="0" autoUpdateAnimBg="0"/>
      <p:bldP spid="56357" grpId="0" autoUpdateAnimBg="0"/>
      <p:bldP spid="5635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wallpaper-640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1507" name="Picture 23" descr="h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31913" cy="700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9" name="AutoShape 9"/>
          <p:cNvSpPr>
            <a:spLocks/>
          </p:cNvSpPr>
          <p:nvPr/>
        </p:nvSpPr>
        <p:spPr bwMode="auto">
          <a:xfrm>
            <a:off x="2578100" y="914400"/>
            <a:ext cx="88900" cy="1981200"/>
          </a:xfrm>
          <a:prstGeom prst="leftBracket">
            <a:avLst>
              <a:gd name="adj" fmla="val 185714"/>
            </a:avLst>
          </a:prstGeom>
          <a:solidFill>
            <a:srgbClr val="CC00CC"/>
          </a:solidFill>
          <a:ln w="9525">
            <a:solidFill>
              <a:srgbClr val="CC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0" name="AutoShape 10"/>
          <p:cNvSpPr>
            <a:spLocks/>
          </p:cNvSpPr>
          <p:nvPr/>
        </p:nvSpPr>
        <p:spPr bwMode="auto">
          <a:xfrm>
            <a:off x="2590800" y="3962400"/>
            <a:ext cx="76200" cy="1371600"/>
          </a:xfrm>
          <a:prstGeom prst="leftBracket">
            <a:avLst>
              <a:gd name="adj" fmla="val 150000"/>
            </a:avLst>
          </a:prstGeom>
          <a:solidFill>
            <a:srgbClr val="CC00CC"/>
          </a:solidFill>
          <a:ln w="9525">
            <a:solidFill>
              <a:srgbClr val="CC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1371600" y="1524000"/>
            <a:ext cx="711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如</a:t>
            </a: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1371600" y="4267200"/>
            <a:ext cx="990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乎</a:t>
            </a:r>
          </a:p>
        </p:txBody>
      </p: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5372100" y="4906963"/>
            <a:ext cx="35433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（和</a:t>
            </a:r>
            <a:r>
              <a:rPr lang="en-US" altLang="zh-CN" sz="3200" b="1">
                <a:solidFill>
                  <a:srgbClr val="FF0000"/>
                </a:solidFill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</a:rPr>
              <a:t>比；介词）</a:t>
            </a:r>
          </a:p>
        </p:txBody>
      </p:sp>
      <p:sp>
        <p:nvSpPr>
          <p:cNvPr id="46094" name="Text Box 14"/>
          <p:cNvSpPr txBox="1">
            <a:spLocks noChangeArrowheads="1"/>
          </p:cNvSpPr>
          <p:nvPr/>
        </p:nvSpPr>
        <p:spPr bwMode="auto">
          <a:xfrm>
            <a:off x="2552700" y="4891088"/>
            <a:ext cx="3162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i="1">
                <a:solidFill>
                  <a:srgbClr val="99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异</a:t>
            </a:r>
            <a:r>
              <a:rPr lang="zh-CN" altLang="en-US" sz="32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乎</a:t>
            </a:r>
            <a:r>
              <a:rPr lang="zh-CN" altLang="en-US" sz="3200" b="1" i="1">
                <a:solidFill>
                  <a:srgbClr val="99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三子者之撰</a:t>
            </a:r>
          </a:p>
        </p:txBody>
      </p:sp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5334000" y="3673475"/>
            <a:ext cx="2857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</a:rPr>
              <a:t>（在；介词）</a:t>
            </a:r>
          </a:p>
        </p:txBody>
      </p:sp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2843213" y="3716338"/>
            <a:ext cx="2705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摄</a:t>
            </a:r>
            <a:r>
              <a:rPr lang="zh-CN" altLang="en-US" sz="3200" b="1">
                <a:solidFill>
                  <a:schemeClr val="accent2"/>
                </a:solidFill>
              </a:rPr>
              <a:t>乎</a:t>
            </a:r>
            <a:r>
              <a:rPr lang="zh-CN" altLang="en-US" sz="3200" b="1"/>
              <a:t>大国之间</a:t>
            </a:r>
          </a:p>
        </p:txBody>
      </p:sp>
      <p:sp>
        <p:nvSpPr>
          <p:cNvPr id="46097" name="Text Box 17"/>
          <p:cNvSpPr txBox="1">
            <a:spLocks noChangeArrowheads="1"/>
          </p:cNvSpPr>
          <p:nvPr/>
        </p:nvSpPr>
        <p:spPr bwMode="auto">
          <a:xfrm>
            <a:off x="4838700" y="2438400"/>
            <a:ext cx="43053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（至于，表转折；连词）</a:t>
            </a:r>
          </a:p>
        </p:txBody>
      </p:sp>
      <p:sp>
        <p:nvSpPr>
          <p:cNvPr id="46098" name="Text Box 18"/>
          <p:cNvSpPr txBox="1">
            <a:spLocks noChangeArrowheads="1"/>
          </p:cNvSpPr>
          <p:nvPr/>
        </p:nvSpPr>
        <p:spPr bwMode="auto">
          <a:xfrm>
            <a:off x="2843213" y="2420938"/>
            <a:ext cx="2044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如</a:t>
            </a:r>
            <a:r>
              <a:rPr lang="zh-CN" altLang="en-US" sz="3200" b="1" dirty="0">
                <a:ea typeface="宋体" pitchFamily="2" charset="-122"/>
              </a:rPr>
              <a:t>其礼乐</a:t>
            </a:r>
          </a:p>
        </p:txBody>
      </p:sp>
      <p:sp>
        <p:nvSpPr>
          <p:cNvPr id="46099" name="Text Box 19"/>
          <p:cNvSpPr txBox="1">
            <a:spLocks noChangeArrowheads="1"/>
          </p:cNvSpPr>
          <p:nvPr/>
        </p:nvSpPr>
        <p:spPr bwMode="auto">
          <a:xfrm>
            <a:off x="2627313" y="1557338"/>
            <a:ext cx="2435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i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如</a:t>
            </a:r>
            <a:r>
              <a:rPr lang="zh-CN" altLang="en-US" sz="3200" b="1">
                <a:ea typeface="宋体" pitchFamily="2" charset="-122"/>
              </a:rPr>
              <a:t>五六十</a:t>
            </a:r>
          </a:p>
        </p:txBody>
      </p:sp>
      <p:sp>
        <p:nvSpPr>
          <p:cNvPr id="46100" name="Text Box 20"/>
          <p:cNvSpPr txBox="1">
            <a:spLocks noChangeArrowheads="1"/>
          </p:cNvSpPr>
          <p:nvPr/>
        </p:nvSpPr>
        <p:spPr bwMode="auto">
          <a:xfrm>
            <a:off x="4572000" y="1524000"/>
            <a:ext cx="320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</a:rPr>
              <a:t>（或者；连词）</a:t>
            </a:r>
          </a:p>
        </p:txBody>
      </p:sp>
      <p:sp>
        <p:nvSpPr>
          <p:cNvPr id="46101" name="Text Box 21"/>
          <p:cNvSpPr txBox="1">
            <a:spLocks noChangeArrowheads="1"/>
          </p:cNvSpPr>
          <p:nvPr/>
        </p:nvSpPr>
        <p:spPr bwMode="auto">
          <a:xfrm>
            <a:off x="4838700" y="685800"/>
            <a:ext cx="3405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（如果；连词）</a:t>
            </a:r>
          </a:p>
        </p:txBody>
      </p:sp>
      <p:sp>
        <p:nvSpPr>
          <p:cNvPr id="46102" name="Text Box 22"/>
          <p:cNvSpPr txBox="1">
            <a:spLocks noChangeArrowheads="1"/>
          </p:cNvSpPr>
          <p:nvPr/>
        </p:nvSpPr>
        <p:spPr bwMode="auto">
          <a:xfrm>
            <a:off x="2771775" y="836613"/>
            <a:ext cx="22018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2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如</a:t>
            </a:r>
            <a:r>
              <a:rPr lang="zh-CN" altLang="en-US" sz="3200" b="1">
                <a:ea typeface="宋体" pitchFamily="2" charset="-122"/>
              </a:rPr>
              <a:t>或知尔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 animBg="1"/>
      <p:bldP spid="46090" grpId="0" animBg="1"/>
      <p:bldP spid="46091" grpId="0" autoUpdateAnimBg="0"/>
      <p:bldP spid="46092" grpId="0" autoUpdateAnimBg="0"/>
      <p:bldP spid="46093" grpId="0" autoUpdateAnimBg="0"/>
      <p:bldP spid="46094" grpId="0" autoUpdateAnimBg="0"/>
      <p:bldP spid="46095" grpId="0" autoUpdateAnimBg="0"/>
      <p:bldP spid="46096" grpId="0" autoUpdateAnimBg="0"/>
      <p:bldP spid="46097" grpId="0" autoUpdateAnimBg="0"/>
      <p:bldP spid="46098" grpId="0" autoUpdateAnimBg="0"/>
      <p:bldP spid="46099" grpId="0" autoUpdateAnimBg="0"/>
      <p:bldP spid="46100" grpId="0" autoUpdateAnimBg="0"/>
      <p:bldP spid="46101" grpId="0" autoUpdateAnimBg="0"/>
      <p:bldP spid="4610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028" descr="wallpaper-640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4579" name="Picture 1027" descr="h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31913" cy="700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1026"/>
          <p:cNvSpPr txBox="1">
            <a:spLocks noChangeArrowheads="1"/>
          </p:cNvSpPr>
          <p:nvPr/>
        </p:nvSpPr>
        <p:spPr bwMode="auto">
          <a:xfrm>
            <a:off x="1447800" y="1457325"/>
            <a:ext cx="769620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/>
              <a:t>1</a:t>
            </a:r>
            <a:r>
              <a:rPr lang="zh-CN" altLang="en-US" sz="3200" b="1" dirty="0"/>
              <a:t>、选出对孔子述志时的语言和 神态动作所表现出性格特点理解不正确的一项（    ）</a:t>
            </a:r>
          </a:p>
          <a:p>
            <a:pPr algn="l">
              <a:spcBef>
                <a:spcPct val="50000"/>
              </a:spcBef>
            </a:pPr>
            <a:r>
              <a:rPr lang="en-US" altLang="zh-CN" sz="2800" b="1" dirty="0"/>
              <a:t>A .</a:t>
            </a:r>
            <a:r>
              <a:rPr lang="zh-CN" altLang="en-US" sz="2800" b="1" dirty="0"/>
              <a:t>子路：“率尔对曰”表现其坦率莽撞</a:t>
            </a:r>
          </a:p>
          <a:p>
            <a:pPr algn="l">
              <a:spcBef>
                <a:spcPct val="50000"/>
              </a:spcBef>
            </a:pPr>
            <a:r>
              <a:rPr lang="en-US" altLang="zh-CN" sz="2800" b="1" dirty="0"/>
              <a:t>B .</a:t>
            </a:r>
            <a:r>
              <a:rPr lang="zh-CN" altLang="en-US" sz="2800" b="1" dirty="0"/>
              <a:t>冉有：“如其礼乐，以俟君子”表现其谦虚谨   慎</a:t>
            </a:r>
          </a:p>
          <a:p>
            <a:pPr algn="l">
              <a:spcBef>
                <a:spcPct val="50000"/>
              </a:spcBef>
            </a:pPr>
            <a:r>
              <a:rPr lang="en-US" altLang="zh-CN" sz="2800" b="1" dirty="0"/>
              <a:t>C .</a:t>
            </a:r>
            <a:r>
              <a:rPr lang="zh-CN" altLang="en-US" sz="2800" b="1" dirty="0"/>
              <a:t>公西华：“非曰能之，愿学焉”表现其沉稳自知</a:t>
            </a:r>
          </a:p>
          <a:p>
            <a:pPr algn="l">
              <a:spcBef>
                <a:spcPct val="50000"/>
              </a:spcBef>
            </a:pPr>
            <a:r>
              <a:rPr lang="en-US" altLang="zh-CN" sz="2800" b="1" dirty="0"/>
              <a:t>D .</a:t>
            </a:r>
            <a:r>
              <a:rPr lang="zh-CN" altLang="en-US" sz="2800" b="1" dirty="0"/>
              <a:t>曾皙：“鼓瑟希，铿尔，舍瑟而坐”表现</a:t>
            </a:r>
            <a:r>
              <a:rPr lang="zh-CN" altLang="en-US" sz="2800" b="1" dirty="0" smtClean="0"/>
              <a:t>其</a:t>
            </a:r>
            <a:r>
              <a:rPr lang="zh-CN" altLang="en-US" sz="2800" b="1" dirty="0"/>
              <a:t>傲慢</a:t>
            </a:r>
            <a:r>
              <a:rPr lang="zh-CN" altLang="en-US" sz="2800" b="1" dirty="0" smtClean="0"/>
              <a:t>无礼。</a:t>
            </a:r>
            <a:endParaRPr lang="zh-CN" altLang="en-US" sz="2800" b="1" dirty="0"/>
          </a:p>
        </p:txBody>
      </p:sp>
      <p:sp>
        <p:nvSpPr>
          <p:cNvPr id="59397" name="Text Box 1029"/>
          <p:cNvSpPr txBox="1">
            <a:spLocks noChangeArrowheads="1"/>
          </p:cNvSpPr>
          <p:nvPr/>
        </p:nvSpPr>
        <p:spPr bwMode="auto">
          <a:xfrm>
            <a:off x="8459788" y="1989138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CC0000"/>
                </a:solidFill>
              </a:rPr>
              <a:t>D</a:t>
            </a:r>
          </a:p>
        </p:txBody>
      </p:sp>
      <p:sp>
        <p:nvSpPr>
          <p:cNvPr id="24582" name="AutoShape 1032"/>
          <p:cNvSpPr>
            <a:spLocks noChangeArrowheads="1"/>
          </p:cNvSpPr>
          <p:nvPr/>
        </p:nvSpPr>
        <p:spPr bwMode="auto">
          <a:xfrm>
            <a:off x="4038600" y="152400"/>
            <a:ext cx="2743200" cy="1066800"/>
          </a:xfrm>
          <a:prstGeom prst="cloudCallout">
            <a:avLst>
              <a:gd name="adj1" fmla="val 58509"/>
              <a:gd name="adj2" fmla="val 3690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kumimoji="0" lang="zh-CN" altLang="zh-CN"/>
          </a:p>
        </p:txBody>
      </p:sp>
      <p:pic>
        <p:nvPicPr>
          <p:cNvPr id="24583" name="Picture 1033" descr="RW_01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609600"/>
            <a:ext cx="990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Text Box 1034"/>
          <p:cNvSpPr txBox="1">
            <a:spLocks noChangeArrowheads="1"/>
          </p:cNvSpPr>
          <p:nvPr/>
        </p:nvSpPr>
        <p:spPr bwMode="auto">
          <a:xfrm>
            <a:off x="4284663" y="320675"/>
            <a:ext cx="2881312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/>
              <a:t>你一定行的！</a:t>
            </a:r>
          </a:p>
        </p:txBody>
      </p:sp>
      <p:sp>
        <p:nvSpPr>
          <p:cNvPr id="24585" name="矩形 11"/>
          <p:cNvSpPr>
            <a:spLocks noChangeArrowheads="1"/>
          </p:cNvSpPr>
          <p:nvPr/>
        </p:nvSpPr>
        <p:spPr bwMode="auto">
          <a:xfrm>
            <a:off x="1258888" y="333375"/>
            <a:ext cx="275748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</a:rPr>
              <a:t>七、想一想</a:t>
            </a:r>
          </a:p>
        </p:txBody>
      </p:sp>
      <p:pic>
        <p:nvPicPr>
          <p:cNvPr id="24586" name="Picture 16" descr="Q_020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2286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763713" y="6396038"/>
            <a:ext cx="51847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从容不迫，逍遥洒脱</a:t>
            </a:r>
            <a:r>
              <a:rPr lang="zh-CN" altLang="en-US" sz="24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lang="zh-CN" altLang="en-US" sz="2400" b="1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autoUpdateAnimBg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6855" y="548680"/>
            <a:ext cx="5750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孔子究竟姓什么？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2177" y="2132856"/>
            <a:ext cx="829964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dirty="0" smtClean="0">
                <a:latin typeface="+mn-ea"/>
              </a:rPr>
              <a:t>    在石器时代</a:t>
            </a:r>
            <a:r>
              <a:rPr lang="zh-CN" altLang="en-US" sz="2800" dirty="0">
                <a:latin typeface="+mn-ea"/>
              </a:rPr>
              <a:t>的原始社会，以母系为</a:t>
            </a:r>
            <a:r>
              <a:rPr lang="zh-CN" altLang="en-US" sz="2800" dirty="0" smtClean="0">
                <a:latin typeface="+mn-ea"/>
              </a:rPr>
              <a:t>中心。所以姓</a:t>
            </a:r>
            <a:r>
              <a:rPr lang="zh-CN" altLang="en-US" sz="2800" dirty="0">
                <a:latin typeface="+mn-ea"/>
              </a:rPr>
              <a:t>多从</a:t>
            </a:r>
            <a:r>
              <a:rPr lang="zh-CN" altLang="en-US" sz="2800" dirty="0" smtClean="0">
                <a:latin typeface="+mn-ea"/>
              </a:rPr>
              <a:t>母族，而且</a:t>
            </a:r>
            <a:r>
              <a:rPr lang="zh-CN" altLang="en-US" sz="2800" dirty="0">
                <a:latin typeface="+mn-ea"/>
              </a:rPr>
              <a:t>大多有女字旁，</a:t>
            </a:r>
            <a:r>
              <a:rPr lang="zh-CN" altLang="en-US" sz="2800" dirty="0" smtClean="0">
                <a:latin typeface="+mn-ea"/>
              </a:rPr>
              <a:t>如贵族姓：</a:t>
            </a:r>
            <a:r>
              <a:rPr lang="en-US" altLang="zh-CN" sz="2800" dirty="0" smtClean="0">
                <a:latin typeface="+mn-ea"/>
              </a:rPr>
              <a:t>“</a:t>
            </a:r>
            <a:r>
              <a:rPr lang="zh-CN" altLang="en-US" sz="2800" dirty="0" smtClean="0">
                <a:latin typeface="+mn-ea"/>
              </a:rPr>
              <a:t>姚”“姬”“嬴”“魏”</a:t>
            </a:r>
            <a:r>
              <a:rPr lang="en-US" altLang="zh-CN" sz="2800" dirty="0" smtClean="0">
                <a:latin typeface="+mn-ea"/>
              </a:rPr>
              <a:t>“</a:t>
            </a:r>
            <a:r>
              <a:rPr lang="zh-CN" altLang="en-US" sz="2800" dirty="0" smtClean="0">
                <a:latin typeface="+mn-ea"/>
              </a:rPr>
              <a:t>姜</a:t>
            </a:r>
            <a:r>
              <a:rPr lang="en-US" altLang="zh-CN" sz="2800" dirty="0" smtClean="0">
                <a:latin typeface="+mn-ea"/>
              </a:rPr>
              <a:t>”</a:t>
            </a:r>
            <a:r>
              <a:rPr lang="zh-CN" altLang="en-US" sz="2800" dirty="0" smtClean="0">
                <a:latin typeface="+mn-ea"/>
              </a:rPr>
              <a:t>等</a:t>
            </a:r>
            <a:r>
              <a:rPr lang="zh-CN" altLang="en-US" sz="2800" dirty="0">
                <a:latin typeface="+mn-ea"/>
              </a:rPr>
              <a:t>。氏是由姓</a:t>
            </a:r>
            <a:r>
              <a:rPr lang="zh-CN" altLang="en-US" sz="2800" dirty="0" smtClean="0">
                <a:latin typeface="+mn-ea"/>
              </a:rPr>
              <a:t>分化而</a:t>
            </a:r>
            <a:r>
              <a:rPr lang="zh-CN" altLang="en-US" sz="2800" dirty="0">
                <a:latin typeface="+mn-ea"/>
              </a:rPr>
              <a:t>来，</a:t>
            </a:r>
            <a:r>
              <a:rPr lang="zh-CN" altLang="en-US" sz="2800" dirty="0" smtClean="0">
                <a:latin typeface="+mn-ea"/>
              </a:rPr>
              <a:t>贵</a:t>
            </a:r>
            <a:r>
              <a:rPr lang="zh-CN" altLang="en-US" sz="2800" dirty="0">
                <a:latin typeface="+mn-ea"/>
              </a:rPr>
              <a:t>族</a:t>
            </a:r>
            <a:r>
              <a:rPr lang="zh-CN" altLang="en-US" sz="2800" dirty="0" smtClean="0">
                <a:latin typeface="+mn-ea"/>
              </a:rPr>
              <a:t>才能拥有。</a:t>
            </a:r>
            <a:r>
              <a:rPr lang="zh-CN" altLang="en-US" sz="2800" dirty="0">
                <a:latin typeface="+mn-ea"/>
              </a:rPr>
              <a:t>古代</a:t>
            </a:r>
            <a:r>
              <a:rPr lang="zh-CN" altLang="en-US" sz="2800" dirty="0" smtClean="0">
                <a:latin typeface="+mn-ea"/>
              </a:rPr>
              <a:t>平民</a:t>
            </a:r>
            <a:r>
              <a:rPr lang="zh-CN" altLang="en-US" sz="2800" dirty="0" smtClean="0">
                <a:latin typeface="+mn-ea"/>
              </a:rPr>
              <a:t>一般只有名字</a:t>
            </a:r>
            <a:r>
              <a:rPr lang="zh-CN" altLang="en-US" sz="2800" dirty="0" smtClean="0">
                <a:latin typeface="+mn-ea"/>
              </a:rPr>
              <a:t>，有姓的比较少。如</a:t>
            </a:r>
            <a:r>
              <a:rPr lang="zh-CN" altLang="en-US" sz="2800" dirty="0">
                <a:latin typeface="+mn-ea"/>
              </a:rPr>
              <a:t>湖北出上的云梦秦</a:t>
            </a:r>
            <a:r>
              <a:rPr lang="zh-CN" altLang="en-US" sz="2800" dirty="0" smtClean="0">
                <a:latin typeface="+mn-ea"/>
              </a:rPr>
              <a:t>简有</a:t>
            </a:r>
            <a:r>
              <a:rPr lang="zh-CN" altLang="en-US" sz="2800" dirty="0">
                <a:latin typeface="+mn-ea"/>
              </a:rPr>
              <a:t>一封家书，写信人</a:t>
            </a:r>
            <a:r>
              <a:rPr lang="zh-CN" altLang="en-US" sz="2800" dirty="0" smtClean="0">
                <a:latin typeface="+mn-ea"/>
              </a:rPr>
              <a:t>叫黑夫。孔子</a:t>
            </a:r>
            <a:r>
              <a:rPr lang="zh-CN" altLang="en-US" sz="2800" dirty="0">
                <a:latin typeface="+mn-ea"/>
              </a:rPr>
              <a:t>出身贵族，他是商朝后代，商国</a:t>
            </a:r>
            <a:r>
              <a:rPr lang="zh-CN" altLang="en-US" sz="2800" dirty="0" smtClean="0">
                <a:latin typeface="+mn-ea"/>
              </a:rPr>
              <a:t>姓是</a:t>
            </a:r>
            <a:r>
              <a:rPr lang="zh-CN" altLang="en-US" sz="2800" dirty="0">
                <a:latin typeface="+mn-ea"/>
              </a:rPr>
              <a:t>“子”所以，孔子其实姓子。</a:t>
            </a:r>
            <a:r>
              <a:rPr lang="zh-CN" altLang="en-US" sz="2800" dirty="0" smtClean="0">
                <a:latin typeface="+mn-ea"/>
              </a:rPr>
              <a:t>孔子的祖先</a:t>
            </a:r>
            <a:r>
              <a:rPr lang="zh-CN" altLang="en-US" sz="2800" dirty="0">
                <a:latin typeface="+mn-ea"/>
              </a:rPr>
              <a:t>有一个叫子嘉的，字孔父。因政事</a:t>
            </a:r>
            <a:r>
              <a:rPr lang="zh-CN" altLang="en-US" sz="2800" dirty="0" smtClean="0">
                <a:latin typeface="+mn-ea"/>
              </a:rPr>
              <a:t>逃亡到鲁国，改自己字中的孔为氏。这就是孔子，子姓、孔氏、名丘、字仲尼的由来。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42792" y="1395760"/>
            <a:ext cx="9927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子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20279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50"/>
            <a:ext cx="1782763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rjw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933825"/>
            <a:ext cx="6858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692275" y="404813"/>
            <a:ext cx="7451725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/>
              <a:t>    </a:t>
            </a:r>
            <a:r>
              <a:rPr lang="zh-CN" altLang="en-US" sz="3200" b="1" dirty="0" smtClean="0"/>
              <a:t>孔子</a:t>
            </a:r>
            <a:r>
              <a:rPr lang="zh-CN" altLang="en-US" sz="3200" b="1" dirty="0"/>
              <a:t>，名 </a:t>
            </a:r>
            <a:r>
              <a:rPr lang="en-US" altLang="zh-CN" sz="3200" b="1" dirty="0"/>
              <a:t>___</a:t>
            </a:r>
            <a:r>
              <a:rPr lang="zh-CN" altLang="en-US" sz="3200" b="1" dirty="0"/>
              <a:t>，字</a:t>
            </a:r>
            <a:r>
              <a:rPr lang="en-US" altLang="zh-CN" sz="3200" b="1" dirty="0"/>
              <a:t>____</a:t>
            </a:r>
            <a:r>
              <a:rPr lang="zh-CN" altLang="en-US" sz="3200" b="1" dirty="0"/>
              <a:t>，</a:t>
            </a:r>
            <a:r>
              <a:rPr lang="en-US" altLang="zh-CN" sz="3200" b="1" dirty="0"/>
              <a:t>___ </a:t>
            </a:r>
            <a:r>
              <a:rPr lang="zh-CN" altLang="en-US" sz="3200" b="1" dirty="0"/>
              <a:t>家学派创始人，被尊称为</a:t>
            </a:r>
            <a:r>
              <a:rPr lang="en-US" altLang="zh-CN" sz="3200" b="1" dirty="0"/>
              <a:t>_____</a:t>
            </a:r>
            <a:r>
              <a:rPr lang="zh-CN" altLang="en-US" sz="3200" b="1" dirty="0"/>
              <a:t>，思想核心是 </a:t>
            </a:r>
            <a:r>
              <a:rPr lang="en-US" altLang="zh-CN" sz="3200" b="1" dirty="0"/>
              <a:t>__ </a:t>
            </a:r>
            <a:r>
              <a:rPr lang="zh-CN" altLang="en-US" sz="3200" b="1" dirty="0"/>
              <a:t>，政治上主张</a:t>
            </a:r>
            <a:r>
              <a:rPr lang="en-US" altLang="zh-CN" sz="3200" b="1" dirty="0"/>
              <a:t>______ </a:t>
            </a:r>
            <a:r>
              <a:rPr lang="zh-CN" altLang="en-US" sz="3200" b="1" dirty="0"/>
              <a:t>，鼓励人们 </a:t>
            </a:r>
            <a:r>
              <a:rPr lang="en-US" altLang="zh-CN" sz="3200" b="1" dirty="0"/>
              <a:t>______ </a:t>
            </a:r>
            <a:r>
              <a:rPr lang="zh-CN" altLang="en-US" sz="3200" b="1" dirty="0"/>
              <a:t>，即“出来做事”。  </a:t>
            </a:r>
          </a:p>
          <a:p>
            <a:pPr algn="l">
              <a:spcBef>
                <a:spcPct val="50000"/>
              </a:spcBef>
            </a:pPr>
            <a:r>
              <a:rPr lang="zh-CN" altLang="en-US" sz="3200" b="1" dirty="0"/>
              <a:t>  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论语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是</a:t>
            </a:r>
            <a:r>
              <a:rPr lang="en-US" altLang="zh-CN" sz="3200" b="1" dirty="0"/>
              <a:t>______ </a:t>
            </a:r>
            <a:r>
              <a:rPr lang="zh-CN" altLang="en-US" sz="3200" b="1" dirty="0"/>
              <a:t>体散文，是 </a:t>
            </a:r>
            <a:r>
              <a:rPr lang="en-US" altLang="zh-CN" sz="3200" b="1" dirty="0"/>
              <a:t>___________   </a:t>
            </a:r>
            <a:r>
              <a:rPr lang="zh-CN" altLang="en-US" sz="3200" b="1" dirty="0"/>
              <a:t>记录的 </a:t>
            </a:r>
            <a:r>
              <a:rPr lang="en-US" altLang="zh-CN" sz="3200" b="1" dirty="0"/>
              <a:t>____________</a:t>
            </a:r>
            <a:r>
              <a:rPr lang="zh-CN" altLang="en-US" sz="3200" b="1" dirty="0"/>
              <a:t>的言行。全面地反映了孔子的哲学、政治、文化和教育思想。  </a:t>
            </a:r>
            <a:endParaRPr lang="en-US" altLang="zh-CN" sz="3200" b="1" dirty="0" smtClean="0"/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中庸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合称“四书”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spcBef>
                <a:spcPct val="50000"/>
              </a:spcBef>
            </a:pPr>
            <a:endParaRPr lang="zh-CN" altLang="en-US" sz="3200" b="1" dirty="0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3995738" y="332656"/>
            <a:ext cx="381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丘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5219700" y="332656"/>
            <a:ext cx="12245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仲尼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6659563" y="404813"/>
            <a:ext cx="457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儒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4716462" y="908050"/>
            <a:ext cx="10796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圣人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8101013" y="908050"/>
            <a:ext cx="533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仁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140200" y="1412875"/>
            <a:ext cx="1511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礼治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7308850" y="1412875"/>
            <a:ext cx="914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入仕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4140200" y="2565400"/>
            <a:ext cx="1511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语录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827584" y="3068638"/>
            <a:ext cx="34793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孔子门人及再传弟子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5795962" y="3068638"/>
            <a:ext cx="25204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孔子及其弟子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utoUpdateAnimBg="0"/>
      <p:bldP spid="26631" grpId="0" autoUpdateAnimBg="0"/>
      <p:bldP spid="26632" grpId="0" autoUpdateAnimBg="0"/>
      <p:bldP spid="26633" grpId="0" autoUpdateAnimBg="0"/>
      <p:bldP spid="26634" grpId="0" autoUpdateAnimBg="0"/>
      <p:bldP spid="26635" grpId="0" autoUpdateAnimBg="0"/>
      <p:bldP spid="26636" grpId="0" autoUpdateAnimBg="0"/>
      <p:bldP spid="26637" grpId="0" autoUpdateAnimBg="0"/>
      <p:bldP spid="26638" grpId="0" autoUpdateAnimBg="0"/>
      <p:bldP spid="26639" grpId="0" autoUpdateAnimBg="0"/>
      <p:bldP spid="2664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96404" y="277664"/>
            <a:ext cx="8568952" cy="20621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孔子是春秋</a:t>
            </a:r>
            <a:r>
              <a:rPr lang="zh-CN" altLang="en-US" sz="32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晚期思想家</a:t>
            </a: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政治家</a:t>
            </a: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教育家</a:t>
            </a: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儒家学派创始人</a:t>
            </a: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。我国古代最早的文艺理论批评家。他所删修的鲁国史书</a:t>
            </a:r>
            <a:r>
              <a:rPr lang="en-US" altLang="zh-CN" sz="3200" dirty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春秋</a:t>
            </a:r>
            <a:r>
              <a:rPr lang="en-US" altLang="zh-CN" sz="3200" dirty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是我国第一部编年体历史著作。</a:t>
            </a: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6578" y="2543820"/>
            <a:ext cx="7831980" cy="3690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algn="just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孔子的主要思想：</a:t>
            </a:r>
            <a:endParaRPr lang="en-US" altLang="zh-CN" sz="2800" dirty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457200" algn="just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8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孔子的伦理思想</a:t>
            </a:r>
            <a:r>
              <a:rPr lang="en-US" altLang="zh-CN" sz="28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仁</a:t>
            </a:r>
            <a:r>
              <a:rPr lang="zh-CN" altLang="en-US" sz="28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。“仁”最简单的表述就是“爱人”，即对人的尊重和同情，它是统摄“义、礼、忠、恕”等德行的最高理想，也是个人修养的最高标准</a:t>
            </a:r>
            <a:r>
              <a:rPr lang="zh-CN" altLang="en-US" sz="2800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  <a:p>
            <a:pPr lvl="0" indent="457200" algn="just">
              <a:lnSpc>
                <a:spcPct val="150000"/>
              </a:lnSpc>
            </a:pPr>
            <a:endParaRPr lang="zh-CN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537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92696"/>
            <a:ext cx="79928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孔子的政治理论</a:t>
            </a:r>
            <a:r>
              <a:rPr lang="en-US" altLang="zh-CN" sz="24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——“</a:t>
            </a:r>
            <a:r>
              <a:rPr lang="zh-CN" altLang="en-US" sz="24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德治”与“正名”</a:t>
            </a:r>
            <a:r>
              <a:rPr lang="zh-CN" altLang="en-US" sz="24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。孔子提出“德治”的治国主张，认为统治者应先“正己”后“正人”，以德治民。他把“仁”扩充到政治领域，要求君主爱民，施行仁政。</a:t>
            </a:r>
          </a:p>
          <a:p>
            <a:pPr lvl="0" indent="457200"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孔子的教育观</a:t>
            </a:r>
            <a:r>
              <a:rPr lang="en-US" altLang="zh-CN" sz="2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—— </a:t>
            </a:r>
            <a:r>
              <a:rPr lang="zh-CN" altLang="en-US" sz="2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有教无类</a:t>
            </a:r>
            <a:r>
              <a:rPr lang="zh-CN" altLang="en-US" sz="2400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。他主张教育的对象不应分贵贱贤愚，要一视同仁，开平民教育之先河。</a:t>
            </a:r>
            <a:endParaRPr lang="en-US" altLang="zh-CN" sz="2400" dirty="0" smtClean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457200" algn="just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因材施教：这</a:t>
            </a:r>
            <a:r>
              <a:rPr lang="zh-CN" altLang="en-US" sz="24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是教学方法，他重视启发式教育，是现代民主个性化教育和启发式教育思想的源头</a:t>
            </a:r>
            <a:r>
              <a:rPr lang="zh-CN" altLang="en-US" sz="2400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en-US" altLang="zh-CN" sz="2400" dirty="0" smtClean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457200" algn="just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学</a:t>
            </a:r>
            <a:r>
              <a:rPr lang="zh-CN" altLang="en-US" sz="2400" dirty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思并重：这是治学方法，孔子认为“学而不思则罔，思而不学则殆”</a:t>
            </a:r>
            <a:r>
              <a:rPr lang="zh-CN" altLang="en-US" sz="2400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zh-CN" sz="2400" dirty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043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wallpaper-640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66960" y="179388"/>
            <a:ext cx="925252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 dirty="0" smtClean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毋</a:t>
            </a:r>
            <a:r>
              <a:rPr kumimoji="0" lang="zh-CN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吾以也</a:t>
            </a:r>
            <a:r>
              <a:rPr lang="en-US" altLang="zh-CN" sz="40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wú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kumimoji="0" lang="zh-CN" altLang="en-US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千</a:t>
            </a:r>
            <a:r>
              <a:rPr lang="zh-CN" altLang="en-US" sz="4000" b="1" dirty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乘</a:t>
            </a:r>
            <a:r>
              <a:rPr kumimoji="0" lang="zh-CN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之国</a:t>
            </a:r>
            <a:r>
              <a:rPr kumimoji="0" lang="en-US" altLang="zh-CN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shèng</a:t>
            </a:r>
            <a:r>
              <a:rPr kumimoji="0" lang="en-US" altLang="zh-CN" sz="4000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  </a:t>
            </a:r>
            <a:r>
              <a:rPr kumimoji="0" lang="zh-CN" altLang="en-US" sz="4000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   </a:t>
            </a:r>
            <a:r>
              <a:rPr kumimoji="0" lang="zh-CN" altLang="en-US" sz="40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  </a:t>
            </a:r>
            <a:endParaRPr kumimoji="0" lang="en-US" altLang="zh-CN" sz="4000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4000" b="1" dirty="0" smtClean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摄</a:t>
            </a:r>
            <a:r>
              <a:rPr kumimoji="0" lang="zh-CN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乎大国</a:t>
            </a:r>
            <a:r>
              <a:rPr kumimoji="0" lang="en-US" altLang="zh-CN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shè</a:t>
            </a:r>
            <a:r>
              <a:rPr kumimoji="0" lang="en-US" altLang="zh-CN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 </a:t>
            </a:r>
            <a:r>
              <a:rPr kumimoji="0" lang="en-US" altLang="zh-CN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饥</a:t>
            </a:r>
            <a:r>
              <a:rPr lang="zh-CN" altLang="en-US" sz="4000" b="1" dirty="0" smtClean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馑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j ǐ n        </a:t>
            </a:r>
          </a:p>
          <a:p>
            <a:pPr>
              <a:spcBef>
                <a:spcPct val="50000"/>
              </a:spcBef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000" b="1" dirty="0" smtClean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哂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之</a:t>
            </a:r>
            <a:r>
              <a:rPr lang="en-US" altLang="zh-CN" sz="40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shěn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4000" b="1" dirty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俟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君子</a:t>
            </a:r>
            <a:r>
              <a:rPr lang="en-US" altLang="zh-CN" sz="40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sì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         </a:t>
            </a:r>
          </a:p>
          <a:p>
            <a:pPr>
              <a:spcBef>
                <a:spcPct val="50000"/>
              </a:spcBef>
              <a:defRPr/>
            </a:pP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端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章</a:t>
            </a:r>
            <a:r>
              <a:rPr lang="zh-CN" altLang="en-US" sz="4000" b="1" dirty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甫</a:t>
            </a:r>
            <a:r>
              <a:rPr lang="en-US" altLang="zh-CN" sz="40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fǔ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                 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小</a:t>
            </a:r>
            <a:r>
              <a:rPr lang="zh-CN" altLang="en-US" sz="4000" b="1" dirty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相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xiàng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endParaRPr lang="en-US" altLang="zh-CN" sz="40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000" b="1" dirty="0" smtClean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铿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尔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kēng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zh-CN" altLang="en-US" sz="4000" b="1" dirty="0" smtClean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莫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春者</a:t>
            </a:r>
            <a:r>
              <a:rPr lang="en-US" altLang="zh-CN" sz="40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mù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endParaRPr lang="en-US" altLang="zh-CN" sz="40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4000" b="1" dirty="0" smtClean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冠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者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guàn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浴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乎</a:t>
            </a:r>
            <a:r>
              <a:rPr lang="zh-CN" altLang="en-US" sz="4000" b="1" dirty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沂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yí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          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舞</a:t>
            </a:r>
            <a:r>
              <a:rPr lang="zh-CN" altLang="en-US" sz="4000" b="1" dirty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雩</a:t>
            </a:r>
            <a:r>
              <a:rPr lang="en-US" altLang="zh-CN" sz="40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yú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4000" b="1" dirty="0" smtClean="0">
                <a:solidFill>
                  <a:srgbClr val="4C0000"/>
                </a:solidFill>
                <a:latin typeface="华文楷体" pitchFamily="2" charset="-122"/>
                <a:ea typeface="华文楷体" pitchFamily="2" charset="-122"/>
              </a:rPr>
              <a:t>喟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然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kuì</a:t>
            </a:r>
            <a:endParaRPr lang="en-US" altLang="zh-CN" sz="40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76" y="980728"/>
            <a:ext cx="7560840" cy="5625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8660" y="129457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马斯洛需要层次理论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82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35974" y="-135810"/>
            <a:ext cx="9379974" cy="6994107"/>
          </a:xfrm>
          <a:prstGeom prst="rect">
            <a:avLst/>
          </a:prstGeom>
        </p:spPr>
      </p:pic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1475656" y="1628800"/>
            <a:ext cx="6927304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4000" b="1" dirty="0">
                <a:ea typeface="华文中宋" pitchFamily="2" charset="-122"/>
              </a:rPr>
              <a:t>　　治理一个受大国侵略而且遭受饥荒的千乘之国，并保证三年内使人民勇于作战并懂得义理。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1835696" y="764704"/>
            <a:ext cx="293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2060"/>
                </a:solidFill>
                <a:ea typeface="隶书" pitchFamily="49" charset="-122"/>
              </a:rPr>
              <a:t>子路（仲由）</a:t>
            </a:r>
          </a:p>
        </p:txBody>
      </p:sp>
      <p:sp>
        <p:nvSpPr>
          <p:cNvPr id="121862" name="Text Box 6"/>
          <p:cNvSpPr txBox="1">
            <a:spLocks noChangeArrowheads="1"/>
          </p:cNvSpPr>
          <p:nvPr/>
        </p:nvSpPr>
        <p:spPr bwMode="auto">
          <a:xfrm>
            <a:off x="1700312" y="4495800"/>
            <a:ext cx="60486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sz="4000" b="1" dirty="0">
              <a:ea typeface="隶书" pitchFamily="49" charset="-122"/>
            </a:endParaRPr>
          </a:p>
          <a:p>
            <a:r>
              <a:rPr lang="zh-CN" altLang="en-US" sz="4000" b="1" dirty="0">
                <a:ea typeface="隶书" pitchFamily="49" charset="-122"/>
              </a:rPr>
              <a:t>有抱负，自信，</a:t>
            </a:r>
          </a:p>
          <a:p>
            <a:r>
              <a:rPr lang="zh-CN" altLang="en-US" sz="4000" b="1" dirty="0">
                <a:ea typeface="隶书" pitchFamily="49" charset="-122"/>
              </a:rPr>
              <a:t>却失</a:t>
            </a:r>
            <a:r>
              <a:rPr lang="zh-CN" altLang="en-US" sz="4000" b="1" dirty="0" smtClean="0">
                <a:ea typeface="隶书" pitchFamily="49" charset="-122"/>
              </a:rPr>
              <a:t>之</a:t>
            </a:r>
            <a:r>
              <a:rPr lang="zh-CN" altLang="en-US" sz="4000" b="1" dirty="0">
                <a:ea typeface="隶书" pitchFamily="49" charset="-122"/>
              </a:rPr>
              <a:t>不谦逊</a:t>
            </a:r>
            <a:r>
              <a:rPr lang="zh-CN" altLang="en-US" sz="4000" b="1" dirty="0" smtClean="0">
                <a:ea typeface="隶书" pitchFamily="49" charset="-122"/>
              </a:rPr>
              <a:t>、轻率急躁。</a:t>
            </a:r>
            <a:endParaRPr lang="zh-CN" altLang="en-US" sz="4000" b="1" dirty="0">
              <a:ea typeface="隶书" pitchFamily="49" charset="-122"/>
            </a:endParaRPr>
          </a:p>
        </p:txBody>
      </p:sp>
      <p:sp>
        <p:nvSpPr>
          <p:cNvPr id="15366" name="Text Box 7"/>
          <p:cNvSpPr txBox="1">
            <a:spLocks noChangeArrowheads="1"/>
          </p:cNvSpPr>
          <p:nvPr/>
        </p:nvSpPr>
        <p:spPr bwMode="auto">
          <a:xfrm>
            <a:off x="539552" y="1628800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u="sng" dirty="0">
                <a:solidFill>
                  <a:schemeClr val="accent2"/>
                </a:solidFill>
                <a:ea typeface="华文中宋" pitchFamily="2" charset="-122"/>
              </a:rPr>
              <a:t>志</a:t>
            </a:r>
            <a:r>
              <a:rPr lang="zh-CN" altLang="en-US" sz="3600" b="1" dirty="0">
                <a:solidFill>
                  <a:schemeClr val="accent2"/>
                </a:solidFill>
                <a:ea typeface="华文中宋" pitchFamily="2" charset="-122"/>
              </a:rPr>
              <a:t>：</a:t>
            </a:r>
          </a:p>
        </p:txBody>
      </p:sp>
      <p:sp>
        <p:nvSpPr>
          <p:cNvPr id="15367" name="Text Box 8"/>
          <p:cNvSpPr txBox="1">
            <a:spLocks noChangeArrowheads="1"/>
          </p:cNvSpPr>
          <p:nvPr/>
        </p:nvSpPr>
        <p:spPr bwMode="auto">
          <a:xfrm>
            <a:off x="323528" y="4869160"/>
            <a:ext cx="15744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u="sng" dirty="0">
                <a:solidFill>
                  <a:schemeClr val="accent2"/>
                </a:solidFill>
                <a:ea typeface="隶书" pitchFamily="49" charset="-122"/>
              </a:rPr>
              <a:t>性格</a:t>
            </a:r>
            <a:r>
              <a:rPr lang="zh-CN" altLang="en-US" sz="3600" b="1" dirty="0">
                <a:solidFill>
                  <a:schemeClr val="accent2"/>
                </a:solidFill>
                <a:ea typeface="隶书" pitchFamily="49" charset="-122"/>
              </a:rPr>
              <a:t>：</a:t>
            </a: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3203848" y="4149080"/>
            <a:ext cx="23455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kumimoji="0" lang="zh-CN" altLang="en-US" sz="3600" b="1" dirty="0">
                <a:solidFill>
                  <a:srgbClr val="FF0000"/>
                </a:solidFill>
                <a:latin typeface="Arial" charset="0"/>
                <a:ea typeface="华文彩云" pitchFamily="2" charset="-122"/>
              </a:rPr>
              <a:t>侧重强国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 autoUpdateAnimBg="0"/>
      <p:bldP spid="121862" grpId="0" autoUpdateAnimBg="0"/>
      <p:bldP spid="1218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35974" y="-135810"/>
            <a:ext cx="9379974" cy="6994107"/>
          </a:xfrm>
          <a:prstGeom prst="rect">
            <a:avLst/>
          </a:prstGeom>
        </p:spPr>
      </p:pic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539553" y="1500188"/>
            <a:ext cx="82089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kumimoji="1" lang="en-US" altLang="zh-CN" sz="4000" b="1" dirty="0" smtClean="0">
              <a:solidFill>
                <a:srgbClr val="000000"/>
              </a:solidFill>
              <a:ea typeface="华文中宋" pitchFamily="2" charset="-122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dirty="0" smtClean="0">
                <a:solidFill>
                  <a:srgbClr val="000000"/>
                </a:solidFill>
                <a:ea typeface="华文中宋" pitchFamily="2" charset="-122"/>
              </a:rPr>
              <a:t>　　治理一个小国，三年内使人民富足。至于礼乐教化，</a:t>
            </a:r>
            <a:r>
              <a:rPr kumimoji="1" lang="zh-CN" altLang="en-US" sz="4000" b="1" dirty="0">
                <a:solidFill>
                  <a:srgbClr val="000000"/>
                </a:solidFill>
                <a:ea typeface="华文中宋" pitchFamily="2" charset="-122"/>
              </a:rPr>
              <a:t>等待更有才能的人</a:t>
            </a:r>
            <a:r>
              <a:rPr kumimoji="1" lang="zh-CN" altLang="en-US" sz="4000" b="1" dirty="0" smtClean="0">
                <a:solidFill>
                  <a:srgbClr val="000000"/>
                </a:solidFill>
                <a:ea typeface="华文中宋" pitchFamily="2" charset="-122"/>
              </a:rPr>
              <a:t>。</a:t>
            </a: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1006475" y="328613"/>
            <a:ext cx="3184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002060"/>
                </a:solidFill>
                <a:ea typeface="隶书" pitchFamily="49" charset="-122"/>
              </a:rPr>
              <a:t>冉有（求）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838199" y="4343400"/>
            <a:ext cx="798384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z="4000" b="1" dirty="0" smtClean="0">
              <a:solidFill>
                <a:srgbClr val="000000"/>
              </a:solidFill>
              <a:ea typeface="隶书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dirty="0" smtClean="0">
                <a:solidFill>
                  <a:srgbClr val="000000"/>
                </a:solidFill>
                <a:ea typeface="隶书" pitchFamily="49" charset="-122"/>
              </a:rPr>
              <a:t>谨慎小心</a:t>
            </a:r>
            <a:r>
              <a:rPr kumimoji="1" lang="en-US" altLang="zh-CN" sz="4000" b="1" dirty="0" smtClean="0">
                <a:solidFill>
                  <a:srgbClr val="000000"/>
                </a:solidFill>
                <a:ea typeface="隶书" pitchFamily="49" charset="-122"/>
              </a:rPr>
              <a:t>,</a:t>
            </a:r>
            <a:r>
              <a:rPr kumimoji="1" lang="zh-CN" altLang="en-US" sz="4000" b="1" dirty="0" smtClean="0">
                <a:solidFill>
                  <a:srgbClr val="000000"/>
                </a:solidFill>
                <a:ea typeface="隶书" pitchFamily="49" charset="-122"/>
              </a:rPr>
              <a:t>谦虚退让 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822325" y="1447800"/>
            <a:ext cx="10086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u="sng" dirty="0" smtClean="0">
                <a:solidFill>
                  <a:srgbClr val="3333CC"/>
                </a:solidFill>
                <a:ea typeface="华文中宋" pitchFamily="2" charset="-122"/>
              </a:rPr>
              <a:t>志</a:t>
            </a:r>
            <a:r>
              <a:rPr kumimoji="1" lang="zh-CN" altLang="en-US" sz="3200" b="1" dirty="0" smtClean="0">
                <a:solidFill>
                  <a:srgbClr val="3333CC"/>
                </a:solidFill>
                <a:ea typeface="华文中宋" pitchFamily="2" charset="-122"/>
              </a:rPr>
              <a:t>：</a:t>
            </a: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838200" y="4267200"/>
            <a:ext cx="14205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u="sng" smtClean="0">
                <a:solidFill>
                  <a:srgbClr val="3333CC"/>
                </a:solidFill>
                <a:ea typeface="隶书" pitchFamily="49" charset="-122"/>
              </a:rPr>
              <a:t>性格</a:t>
            </a:r>
            <a:r>
              <a:rPr kumimoji="1" lang="zh-CN" altLang="en-US" sz="3200" b="1" smtClean="0">
                <a:solidFill>
                  <a:srgbClr val="3333CC"/>
                </a:solidFill>
                <a:ea typeface="隶书" pitchFamily="49" charset="-122"/>
              </a:rPr>
              <a:t>：</a:t>
            </a:r>
          </a:p>
        </p:txBody>
      </p:sp>
      <p:sp>
        <p:nvSpPr>
          <p:cNvPr id="122889" name="Rectangle 9"/>
          <p:cNvSpPr>
            <a:spLocks noChangeArrowheads="1"/>
          </p:cNvSpPr>
          <p:nvPr/>
        </p:nvSpPr>
        <p:spPr bwMode="auto">
          <a:xfrm>
            <a:off x="2971800" y="3810000"/>
            <a:ext cx="1809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Arial" charset="0"/>
                <a:ea typeface="华文彩云" pitchFamily="2" charset="-122"/>
              </a:rPr>
              <a:t>侧重富民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autoUpdateAnimBg="0"/>
      <p:bldP spid="122885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1130</Words>
  <Application>Microsoft Office PowerPoint</Application>
  <PresentationFormat>全屏显示(4:3)</PresentationFormat>
  <Paragraphs>154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Office 主题</vt:lpstr>
      <vt:lpstr>默认设计模板</vt:lpstr>
      <vt:lpstr>1_默认设计模板</vt:lpstr>
      <vt:lpstr>2_默认设计模板</vt:lpstr>
      <vt:lpstr>3_默认设计模板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Micorosoft</cp:lastModifiedBy>
  <cp:revision>48</cp:revision>
  <dcterms:modified xsi:type="dcterms:W3CDTF">2021-02-28T10:52:49Z</dcterms:modified>
</cp:coreProperties>
</file>