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7"/>
  </p:handoutMasterIdLst>
  <p:sldIdLst>
    <p:sldId id="260" r:id="rId2"/>
    <p:sldId id="261" r:id="rId3"/>
    <p:sldId id="494" r:id="rId4"/>
    <p:sldId id="533" r:id="rId5"/>
    <p:sldId id="544" r:id="rId6"/>
    <p:sldId id="546" r:id="rId7"/>
    <p:sldId id="547" r:id="rId8"/>
    <p:sldId id="548" r:id="rId9"/>
    <p:sldId id="725" r:id="rId10"/>
    <p:sldId id="565" r:id="rId11"/>
    <p:sldId id="272" r:id="rId12"/>
    <p:sldId id="495" r:id="rId13"/>
    <p:sldId id="496" r:id="rId14"/>
    <p:sldId id="550" r:id="rId15"/>
    <p:sldId id="726" r:id="rId16"/>
    <p:sldId id="727" r:id="rId17"/>
    <p:sldId id="728" r:id="rId18"/>
    <p:sldId id="554" r:id="rId19"/>
    <p:sldId id="555" r:id="rId20"/>
    <p:sldId id="556" r:id="rId21"/>
    <p:sldId id="557" r:id="rId22"/>
    <p:sldId id="558" r:id="rId23"/>
    <p:sldId id="559" r:id="rId24"/>
    <p:sldId id="560" r:id="rId25"/>
    <p:sldId id="259" r:id="rId2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8748242E-A72D-42A7-8C9B-307C225A57B8}"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8D4D0A6-6B57-4A40-A697-974D79E27E3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E49EED74-CDEF-428A-A467-0F20BD0546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87123394-7F08-41CC-A5AD-84BFAAFC329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EC239BD6-07AA-44B4-A466-08EFC7DD4BA8}"/>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716415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23F7EEC2-26EF-4442-93EA-E0F5F6DAA788}"/>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5C48F1DB-5167-463B-A753-969D9E931E57}"/>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61631F17-817E-421F-81BC-DD66554D4F68}"/>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02C8EC12-489A-4893-9216-2BD60E7040EC}"/>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B3F2F098-4CAF-489E-B0A4-8AF1B941FB68}"/>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506DFBFB-15E7-4551-8781-B9F69BADF651}"/>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A4951FC1-3BF0-4962-986A-08F52DBCAD14}"/>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73EB335F-07E4-4257-A474-EAA6DAB1AE48}"/>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EFEF375F-6E06-4B99-AC9A-884843775319}"/>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FE1119B0-6EB4-4DC4-83F9-127B624B8F08}"/>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990FCCDF-0596-42F1-BA5E-E63F7D7800AE}"/>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4FC4E13F-F8D1-4B08-B3E6-2689D2242003}"/>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96E3B006-1E11-4200-A3DD-FF1CFE6D3623}"/>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2254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781B9A1-8E8C-4799-976F-8A69EF1065BF}"/>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5ECF5FCE-7CF8-400F-AF17-1428AFDBF5BB}"/>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1BE17DE4-B9EB-47A3-93AB-8723662EF6D8}"/>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F9CD5793-EDA2-4230-8D52-C1D91E911557}"/>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E4265BDA-9A77-40B5-A266-DE160D37BDA1}"/>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F8570542-5C9D-4C9F-BF3D-81791A724734}"/>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681D5FA2-C151-48A2-A84A-ABF2C21BC6DA}"/>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98A5C577-9591-4319-AAC9-9C716BA63953}"/>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48DFA78D-EDA0-4BB7-9D13-6A4F999E0C2D}"/>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65652F11-7D23-4963-A29A-9929E5A72B0B}"/>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50D1BCE3-E73C-4637-8579-AD1CCD5ED6A3}"/>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92CC4539-1CE4-4DCF-B954-7816F9637DA9}"/>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A58AE180-E7E4-49B6-A90D-899710848DD2}"/>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50FE9B1A-2F56-4D7F-B1F0-0705F000EFD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99F99A44-8C02-4DE6-A460-09D4F53DFE6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82E14A88-949C-451E-BFA0-05AE163221A4}"/>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BC8D3E8E-135B-45BE-BCAE-B446A121E39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61A614AC-9970-4A22-9DD5-F15D4ECBCCE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404DF111-83E3-424F-848B-CAB6C834C384}"/>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FB88532F-6D85-4DEB-A4AA-2A5E445DD03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34BC01B7-7FC0-4983-88EC-BC173F0D17C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42E48A6A-E292-4752-93CF-C19267E2CA52}"/>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E8AEFA6-C005-48FB-8840-D424F4A224B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C714B8EA-CA71-4356-85A6-76710DF556DE}"/>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5883CB18-D6F9-4B3C-93DD-9A2A110B2714}"/>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5F8DEAF7-727A-49BD-BE9C-10DEAC40B87E}"/>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FAB61043-8FA3-40AF-9AEF-91E86902FE6B}"/>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92699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32A1C67C-C2D9-47AF-998A-98F50BA05B4B}"/>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5B8F2835-1F3F-4A90-905E-AC70E28DD05F}"/>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71298C0B-F70E-43C9-96A4-B22D760B00DE}"/>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D610E2DB-0227-44AC-A4CE-961212D602E7}"/>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4C6FCE64-F4FE-410A-957B-1494B8AAD00E}"/>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433BA751-9CA0-4FEB-A0F3-A80BD5B6EF0C}"/>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CE54AEE-AE0F-490F-90A8-BFB7981EF849}"/>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0D6B2867-6AA9-4649-95A4-7A35277A6AF0}"/>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EF947D5C-A64D-424A-B2C9-B4BDBFF299E4}"/>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510C5A4D-B6B1-4A52-9604-EE38D8B44E15}"/>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78C3587D-90DC-44C8-8068-7936CDF29D08}"/>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3E6EE206-B526-42DD-971A-DEAFE4ED6D75}"/>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5D93B360-01AF-4D1D-8FE3-E30E318B8A12}"/>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42312826-F2ED-4210-8D6E-18EBAAEA75E1}"/>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E8A89FB2-69C8-43E7-BA0E-C5651C93473C}"/>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F0FD624C-206A-4AC6-81DA-16D4F78E6116}"/>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B87E1CC1-8B55-4A4E-97F3-1BC5E5E74D1B}"/>
              </a:ext>
            </a:extLst>
          </p:cNvPr>
          <p:cNvSpPr>
            <a:spLocks noGrp="1"/>
          </p:cNvSpPr>
          <p:nvPr>
            <p:ph type="sldNum" sz="quarter" idx="10"/>
          </p:nvPr>
        </p:nvSpPr>
        <p:spPr>
          <a:xfrm>
            <a:off x="488950" y="6430963"/>
            <a:ext cx="373063" cy="365125"/>
          </a:xfrm>
        </p:spPr>
        <p:txBody>
          <a:bodyPr/>
          <a:lstStyle>
            <a:lvl1pPr>
              <a:defRPr/>
            </a:lvl1pPr>
          </a:lstStyle>
          <a:p>
            <a:pPr>
              <a:defRPr/>
            </a:pPr>
            <a:fld id="{E174AEB3-AE75-437E-BB53-F84E54BC7C06}" type="slidenum">
              <a:rPr lang="zh-CN" altLang="en-US"/>
              <a:pPr>
                <a:defRPr/>
              </a:pPr>
              <a:t>‹#›</a:t>
            </a:fld>
            <a:endParaRPr lang="zh-CN" altLang="en-US"/>
          </a:p>
        </p:txBody>
      </p:sp>
    </p:spTree>
    <p:extLst>
      <p:ext uri="{BB962C8B-B14F-4D97-AF65-F5344CB8AC3E}">
        <p14:creationId xmlns:p14="http://schemas.microsoft.com/office/powerpoint/2010/main" val="621584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0E5992A3-6A9F-4604-9D8A-A3203D3C408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A9D58CFA-4800-4CF4-8B61-3268B255F1F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F6F852C7-8E51-4AD8-B3C8-D5AA5DEFB3C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A2D498EE-4D58-4B76-B8C5-88D0C39C3275}"/>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3ACFB2C0-DB28-4C4C-9B6B-3DCA70E2338D}"/>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2FB00948-6DD9-45D4-8FAE-01F3F85F6F83}"/>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1261187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D94FECD3-5278-4611-9F10-04AA836D3C8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FE687590-FBF2-4CA7-AB8B-7806F2F729D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0B42231C-0D49-4934-BA9F-070F0C3DA09F}"/>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44340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BC3A04B3-85D7-414C-B55A-58EFC72159F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E755938-2505-46C5-BE69-03038328ED57}"/>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BE74DBC-D8B8-4189-88E9-E25FE9D0687F}"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418F8858-54BF-47B7-8F4D-6B8747B699BA}" type="slidenum">
              <a:rPr lang="zh-CN" altLang="en-US"/>
              <a:pPr>
                <a:defRPr/>
              </a:pPr>
              <a:t>‹#›</a:t>
            </a:fld>
            <a:endParaRPr lang="zh-CN" altLang="en-US"/>
          </a:p>
        </p:txBody>
      </p:sp>
      <p:pic>
        <p:nvPicPr>
          <p:cNvPr id="1031" name="图片 6">
            <a:extLst>
              <a:ext uri="{FF2B5EF4-FFF2-40B4-BE49-F238E27FC236}">
                <a16:creationId xmlns:a16="http://schemas.microsoft.com/office/drawing/2014/main" id="{BF4EAE19-C141-4055-B84D-09F60218B75C}"/>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1476C4A2-6D69-4239-9567-16B44A861BB4}"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Document1.docx"/><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3706" y="2528885"/>
            <a:ext cx="5974713"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5</a:t>
            </a:r>
            <a:r>
              <a:rPr lang="zh-CN" altLang="zh-CN" sz="3600" b="1" kern="2200" dirty="0">
                <a:latin typeface="Times New Roman"/>
                <a:ea typeface="方正小标宋_GBK"/>
              </a:rPr>
              <a:t>　以工匠精神雕琢时代品质</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35267106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8611"/>
            <a:ext cx="11647294" cy="556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不谋而合：</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雕虫小技：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离群索居：</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炉火纯青：</a:t>
            </a:r>
            <a:endParaRPr lang="en-US" altLang="zh-CN" sz="2400" b="1" kern="100" dirty="0">
              <a:latin typeface="Times New Roman"/>
              <a:cs typeface="Times New Roman"/>
            </a:endParaRPr>
          </a:p>
          <a:p>
            <a:pPr algn="just">
              <a:lnSpc>
                <a:spcPct val="150000"/>
              </a:lnSpc>
              <a:spcAft>
                <a:spcPts val="0"/>
              </a:spcAft>
              <a:tabLst>
                <a:tab pos="1350645" algn="l"/>
                <a:tab pos="3870960" algn="l"/>
              </a:tabLst>
            </a:pPr>
            <a:endParaRPr lang="en-US" altLang="zh-CN" sz="1050" kern="100" dirty="0">
              <a:latin typeface="宋体"/>
              <a:cs typeface="Courier New"/>
            </a:endParaRPr>
          </a:p>
          <a:p>
            <a:pPr algn="just">
              <a:lnSpc>
                <a:spcPct val="150000"/>
              </a:lnSpc>
              <a:spcAft>
                <a:spcPts val="0"/>
              </a:spcAft>
              <a:tabLst>
                <a:tab pos="1350645" algn="l"/>
                <a:tab pos="3870960" algn="l"/>
              </a:tabLst>
            </a:pP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废寝忘食：</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⑥</a:t>
            </a:r>
            <a:r>
              <a:rPr lang="zh-CN" altLang="zh-CN" sz="2400" b="1" kern="100" dirty="0">
                <a:latin typeface="Times New Roman"/>
                <a:cs typeface="Times New Roman"/>
              </a:rPr>
              <a:t>出类拔萃：</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⑦</a:t>
            </a:r>
            <a:r>
              <a:rPr lang="zh-CN" altLang="zh-CN" sz="2400" b="1" kern="100" dirty="0">
                <a:latin typeface="Times New Roman"/>
                <a:cs typeface="Times New Roman"/>
              </a:rPr>
              <a:t>巧夺天工：</a:t>
            </a:r>
            <a:endParaRPr lang="zh-CN" altLang="zh-CN" sz="1050" kern="100" dirty="0">
              <a:latin typeface="宋体"/>
              <a:cs typeface="Courier New"/>
            </a:endParaRPr>
          </a:p>
          <a:p>
            <a:pPr>
              <a:lnSpc>
                <a:spcPct val="150000"/>
              </a:lnSpc>
              <a:tabLst>
                <a:tab pos="1350645" algn="l"/>
                <a:tab pos="3870960" algn="l"/>
              </a:tabLst>
            </a:pPr>
            <a:r>
              <a:rPr lang="zh-CN" altLang="zh-CN" sz="2400" b="1" kern="100" dirty="0">
                <a:latin typeface="宋体"/>
                <a:cs typeface="Times New Roman"/>
              </a:rPr>
              <a:t>⑧</a:t>
            </a:r>
            <a:r>
              <a:rPr lang="zh-CN" altLang="zh-CN" sz="2400" b="1" kern="100" dirty="0">
                <a:latin typeface="Times New Roman"/>
                <a:cs typeface="Times New Roman"/>
              </a:rPr>
              <a:t>格物致知：</a:t>
            </a:r>
            <a:endParaRPr lang="zh-CN" altLang="zh-CN" sz="1050" kern="100" dirty="0">
              <a:effectLst/>
              <a:latin typeface="宋体"/>
              <a:cs typeface="Courier New"/>
            </a:endParaRPr>
          </a:p>
        </p:txBody>
      </p:sp>
      <p:sp>
        <p:nvSpPr>
          <p:cNvPr id="5" name="矩形 4"/>
          <p:cNvSpPr/>
          <p:nvPr/>
        </p:nvSpPr>
        <p:spPr>
          <a:xfrm>
            <a:off x="2113460" y="1349436"/>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事先没有商量过，意见或行动却完全一致。</a:t>
            </a:r>
            <a:endParaRPr lang="zh-CN" altLang="en-US" sz="2400" b="1" dirty="0">
              <a:solidFill>
                <a:srgbClr val="FF0000"/>
              </a:solidFill>
            </a:endParaRPr>
          </a:p>
        </p:txBody>
      </p:sp>
      <p:sp>
        <p:nvSpPr>
          <p:cNvPr id="6" name="矩形 5"/>
          <p:cNvSpPr/>
          <p:nvPr/>
        </p:nvSpPr>
        <p:spPr>
          <a:xfrm>
            <a:off x="2113460" y="1889505"/>
            <a:ext cx="4206601" cy="461665"/>
          </a:xfrm>
          <a:prstGeom prst="rect">
            <a:avLst/>
          </a:prstGeom>
        </p:spPr>
        <p:txBody>
          <a:bodyPr wrap="none">
            <a:spAutoFit/>
          </a:bodyPr>
          <a:lstStyle/>
          <a:p>
            <a:r>
              <a:rPr lang="zh-CN" altLang="zh-CN" sz="2400" b="1" kern="100" dirty="0">
                <a:solidFill>
                  <a:srgbClr val="FF0000"/>
                </a:solidFill>
                <a:latin typeface="Times New Roman"/>
                <a:cs typeface="Times New Roman"/>
              </a:rPr>
              <a:t>比喻小技或微不足道的技能。</a:t>
            </a:r>
            <a:endParaRPr lang="zh-CN" altLang="en-US" sz="2400" b="1" dirty="0">
              <a:solidFill>
                <a:srgbClr val="FF0000"/>
              </a:solidFill>
            </a:endParaRPr>
          </a:p>
        </p:txBody>
      </p:sp>
      <p:sp>
        <p:nvSpPr>
          <p:cNvPr id="7" name="矩形 6"/>
          <p:cNvSpPr/>
          <p:nvPr/>
        </p:nvSpPr>
        <p:spPr>
          <a:xfrm>
            <a:off x="2113460" y="2473642"/>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离开集体或群众，过孤独的生活。</a:t>
            </a:r>
            <a:endParaRPr lang="zh-CN" altLang="en-US" sz="2400" b="1" dirty="0">
              <a:solidFill>
                <a:srgbClr val="FF0000"/>
              </a:solidFill>
            </a:endParaRPr>
          </a:p>
        </p:txBody>
      </p:sp>
      <p:sp>
        <p:nvSpPr>
          <p:cNvPr id="8" name="矩形 7"/>
          <p:cNvSpPr/>
          <p:nvPr/>
        </p:nvSpPr>
        <p:spPr>
          <a:xfrm>
            <a:off x="2113460" y="2925575"/>
            <a:ext cx="9466053"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道士炼丹，认为炼到炉里发出纯青色的火焰就算成功了。后用来比喻</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功夫达到了纯熟完美的境界。</a:t>
            </a:r>
            <a:endParaRPr lang="zh-CN" altLang="en-US" sz="2400" b="1" dirty="0">
              <a:solidFill>
                <a:srgbClr val="FF0000"/>
              </a:solidFill>
            </a:endParaRPr>
          </a:p>
        </p:txBody>
      </p:sp>
      <p:sp>
        <p:nvSpPr>
          <p:cNvPr id="9" name="矩形 8"/>
          <p:cNvSpPr/>
          <p:nvPr/>
        </p:nvSpPr>
        <p:spPr>
          <a:xfrm>
            <a:off x="2091426" y="4071815"/>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顾不得睡觉，忘记了吃饭。形容专心努力。</a:t>
            </a:r>
            <a:endParaRPr lang="zh-CN" altLang="en-US" sz="2400" b="1" dirty="0">
              <a:solidFill>
                <a:srgbClr val="FF0000"/>
              </a:solidFill>
            </a:endParaRPr>
          </a:p>
        </p:txBody>
      </p:sp>
      <p:sp>
        <p:nvSpPr>
          <p:cNvPr id="10" name="矩形 9"/>
          <p:cNvSpPr/>
          <p:nvPr/>
        </p:nvSpPr>
        <p:spPr>
          <a:xfrm>
            <a:off x="2113460" y="4611884"/>
            <a:ext cx="5134739" cy="461665"/>
          </a:xfrm>
          <a:prstGeom prst="rect">
            <a:avLst/>
          </a:prstGeom>
        </p:spPr>
        <p:txBody>
          <a:bodyPr wrap="none">
            <a:spAutoFit/>
          </a:bodyPr>
          <a:lstStyle/>
          <a:p>
            <a:r>
              <a:rPr lang="zh-CN" altLang="zh-CN" sz="2400" b="1" kern="100" dirty="0">
                <a:solidFill>
                  <a:srgbClr val="FF0000"/>
                </a:solidFill>
                <a:latin typeface="Times New Roman"/>
                <a:cs typeface="Times New Roman"/>
              </a:rPr>
              <a:t>超出同类之上。多指人的品德才能。</a:t>
            </a:r>
            <a:endParaRPr lang="zh-CN" altLang="en-US" sz="2400" b="1" dirty="0">
              <a:solidFill>
                <a:srgbClr val="FF0000"/>
              </a:solidFill>
            </a:endParaRPr>
          </a:p>
        </p:txBody>
      </p:sp>
      <p:sp>
        <p:nvSpPr>
          <p:cNvPr id="11" name="矩形 10"/>
          <p:cNvSpPr/>
          <p:nvPr/>
        </p:nvSpPr>
        <p:spPr>
          <a:xfrm>
            <a:off x="2102443" y="5153238"/>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人工的精巧胜过天然。形容技艺十分巧妙。</a:t>
            </a:r>
            <a:endParaRPr lang="zh-CN" altLang="en-US" sz="2400" b="1" dirty="0">
              <a:solidFill>
                <a:srgbClr val="FF0000"/>
              </a:solidFill>
            </a:endParaRPr>
          </a:p>
        </p:txBody>
      </p:sp>
      <p:sp>
        <p:nvSpPr>
          <p:cNvPr id="12" name="矩形 11"/>
          <p:cNvSpPr/>
          <p:nvPr/>
        </p:nvSpPr>
        <p:spPr>
          <a:xfrm>
            <a:off x="2113460" y="5715341"/>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穷究事物原理，从而获得知识。</a:t>
            </a:r>
            <a:endParaRPr lang="zh-CN" altLang="en-US" sz="2400" b="1" dirty="0">
              <a:solidFill>
                <a:srgbClr val="FF0000"/>
              </a:solidFill>
            </a:endParaRPr>
          </a:p>
        </p:txBody>
      </p:sp>
    </p:spTree>
    <p:extLst>
      <p:ext uri="{BB962C8B-B14F-4D97-AF65-F5344CB8AC3E}">
        <p14:creationId xmlns:p14="http://schemas.microsoft.com/office/powerpoint/2010/main" val="3714992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520208"/>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416290" y="2488426"/>
            <a:ext cx="5433550"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篇新闻评论结合时代特点深入阐述了工匠精神的内涵，点明其当代价值，既批评了社会上存在的浮躁风气和短视心态，也廓清了对工匠精神的一些误解，可以深化我们对劳动的认识，激发我们尊重劳动、追求卓越的情感。</a:t>
            </a:r>
            <a:endParaRPr lang="zh-CN" altLang="zh-CN" sz="1050" kern="100" dirty="0">
              <a:effectLst/>
              <a:latin typeface="宋体"/>
              <a:cs typeface="Courier New"/>
            </a:endParaRPr>
          </a:p>
        </p:txBody>
      </p:sp>
      <p:pic>
        <p:nvPicPr>
          <p:cNvPr id="4098"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8966" y="3473746"/>
            <a:ext cx="5066988" cy="253179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1073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1179380"/>
            <a:ext cx="1153197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起承转合脉络清——分析文本论证思路</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分析文章的结构，实际是要求分析文章各部分之间的组合关系，并进行合理的归纳整理。文章的结构安排都是由思路决定的，思路是结构安排的依据和理由；结构组织是否清晰、严密，可以表明作者写作的思路是否清晰、流畅、严谨。</a:t>
            </a:r>
            <a:endParaRPr lang="zh-CN" altLang="zh-CN" sz="1050" kern="100" dirty="0">
              <a:effectLst/>
              <a:latin typeface="宋体"/>
              <a:cs typeface="Courier New"/>
            </a:endParaRPr>
          </a:p>
        </p:txBody>
      </p:sp>
    </p:spTree>
    <p:extLst>
      <p:ext uri="{BB962C8B-B14F-4D97-AF65-F5344CB8AC3E}">
        <p14:creationId xmlns:p14="http://schemas.microsoft.com/office/powerpoint/2010/main" val="363149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阅读文本，请概括本文的论证思路。</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05075"/>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本文开宗明义，点出时代需要工匠精神，接着引用《说文解字》观点，点出什么是工匠精神，然后寻因溯果，层层深入，从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为什么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怎么办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的角度，阐明该怎样，不该怎样。最后联系实际，回扣中心，升华主旨。</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26537" y="364516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请简要概括第</a:t>
            </a:r>
            <a:r>
              <a:rPr lang="en-US" altLang="zh-CN" sz="2400" b="1" kern="100" dirty="0">
                <a:latin typeface="宋体"/>
                <a:cs typeface="Times New Roman"/>
              </a:rPr>
              <a:t>②</a:t>
            </a:r>
            <a:r>
              <a:rPr lang="zh-CN" altLang="zh-CN" sz="2400" b="1" kern="100" dirty="0">
                <a:latin typeface="Times New Roman"/>
                <a:cs typeface="Times New Roman"/>
              </a:rPr>
              <a:t>段的论述思路。</a:t>
            </a:r>
            <a:endParaRPr lang="zh-CN" altLang="zh-CN" sz="1050" kern="100" dirty="0">
              <a:effectLst/>
              <a:latin typeface="宋体"/>
              <a:cs typeface="Courier New"/>
            </a:endParaRPr>
          </a:p>
        </p:txBody>
      </p:sp>
      <p:sp>
        <p:nvSpPr>
          <p:cNvPr id="6" name="矩形 5"/>
          <p:cNvSpPr>
            <a:spLocks noChangeArrowheads="1"/>
          </p:cNvSpPr>
          <p:nvPr/>
        </p:nvSpPr>
        <p:spPr bwMode="auto">
          <a:xfrm>
            <a:off x="550210" y="4165351"/>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首先解释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匠</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的含义，接着从作家的话引出人的职业品质、专业精神有不同，最后指出工匠精神对于企业和国家的意义。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20838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297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请分析下面一段文字的论证思路。</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73154"/>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走出舒适区，意味着敢于</a:t>
            </a:r>
            <a:r>
              <a:rPr lang="en-US" altLang="zh-CN" sz="2400" b="1" kern="100" dirty="0">
                <a:latin typeface="宋体"/>
                <a:cs typeface="Times New Roman"/>
              </a:rPr>
              <a:t>“</a:t>
            </a:r>
            <a:r>
              <a:rPr lang="zh-CN" altLang="zh-CN" sz="2400" b="1" kern="100" dirty="0">
                <a:latin typeface="Times New Roman"/>
                <a:ea typeface="楷体_GB2312"/>
                <a:cs typeface="Times New Roman"/>
              </a:rPr>
              <a:t>求极限</a:t>
            </a:r>
            <a:r>
              <a:rPr lang="en-US" altLang="zh-CN" sz="2400" b="1" kern="100" dirty="0">
                <a:latin typeface="宋体"/>
                <a:cs typeface="Times New Roman"/>
              </a:rPr>
              <a:t>”</a:t>
            </a:r>
            <a:r>
              <a:rPr lang="zh-CN" altLang="zh-CN" sz="2400" b="1" kern="100" dirty="0">
                <a:latin typeface="Times New Roman"/>
                <a:ea typeface="楷体_GB2312"/>
                <a:cs typeface="Times New Roman"/>
              </a:rPr>
              <a:t>。模拟太空失重条件训练，航天员若感到身体不适，可随时按下警报器终止，但中国航天员从未发出过警报。在模拟失重的水槽里，景海鹏一泡就是三四个小时，吃饭时连筷子都拿不动。古人云：天将降大任于是人也，必先苦其心志，劳其筋骨。使人痛苦者，往往蕴藏着促人强大的因子。</a:t>
            </a:r>
            <a:endParaRPr lang="zh-CN" altLang="zh-CN" sz="1050" kern="100" dirty="0">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首先提出论点，然后用航天员训练的事例进行证明，再引用孟子的话加以强调，最后得出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求极限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虽使人痛苦，却促人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强大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667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观点与材料的统一——分析论点和论据的关系</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论述类文本要讲求观点与材料的统一。所谓统一就是观点要统帅材料，材料要证明观点。而材料要千方百计靠近观点，也就是说要显示出自己的意向，从而被观点理解并接受。本文论点明确、具体，论据充分，学习时要注意分析。</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阅读全文，思考：本文是如何充分运用论据来论证自己的观点的？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535642"/>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本文的中心论点是时代需要工匠精神，所选用的理论论据都是围绕这个论点展开论述的。如引用《说文解字》的观点，点出了什么是工匠精神；接着从正反两个方面分别论证了工匠精神的内涵。</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5073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79866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作者主要</a:t>
            </a:r>
            <a:r>
              <a:rPr lang="zh-CN" altLang="zh-CN" sz="2400" b="1" u="sng" kern="100" dirty="0">
                <a:latin typeface="Times New Roman"/>
                <a:ea typeface="黑体"/>
                <a:cs typeface="Times New Roman"/>
              </a:rPr>
              <a:t>运用了什么方法</a:t>
            </a:r>
            <a:r>
              <a:rPr lang="zh-CN" altLang="zh-CN" sz="2400" b="1" kern="100" dirty="0">
                <a:latin typeface="Times New Roman"/>
                <a:cs typeface="Times New Roman"/>
              </a:rPr>
              <a:t>来论述自己的观点？</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1884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3366FF"/>
                </a:solidFill>
                <a:latin typeface="Times New Roman"/>
                <a:ea typeface="华文行楷"/>
                <a:cs typeface="Times New Roman"/>
              </a:rPr>
              <a:t>常见的论证方法有举例论证、道理论证、对比论证、比喻论证、引用论证。</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515287" y="2855303"/>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道理论证。作者引用企业家、作家和普通人的话，加以分析论证，论述我们的时代需要工匠精神，它体现出社会的品格和国家的形象。</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202871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阅读下面文段，回答问题。</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48839"/>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宋代以来，尤其是在明清时期，一些治经史之学的文人，十分轻视文章评点，甚至对它进行严厉批评。这种偏见影响十分深远，直到今天依然还有很多人认为，古代文章评点的主观随意性很大，缺乏科学性、严谨性、体系性等等。尽管如此，文章评点自宋代以后就一直十分兴盛，流传十分广泛，深为广大读者所喜闻乐见，甚至传播到日本、韩国等。日本不仅刊刻了许多中国文章评点之作，而且日本人自己也从事中国古文的评点，产生了一些著名的评点家，如赖山阳、竹添光鸿等。</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文中运用日本刊刻并从事中国古代文章评点的事例，旨在证明什么观点？</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旨在证明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中国古文评点的流传十分广泛</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2266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088701"/>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意象虽然通常用在艺术创作中，其实，在现实的审美活动中也有，而且只有首先在现实的审美活动中产生了意象才有可能将其表现为作品中的意象。陆游《咏梅》云：</a:t>
            </a:r>
            <a:r>
              <a:rPr lang="zh-CN" altLang="zh-CN" sz="2400" b="1" kern="100" dirty="0">
                <a:latin typeface="宋体"/>
                <a:cs typeface="Times New Roman"/>
              </a:rPr>
              <a:t>“</a:t>
            </a:r>
            <a:r>
              <a:rPr lang="zh-CN" altLang="zh-CN" sz="2400" b="1" kern="100" dirty="0">
                <a:latin typeface="Times New Roman"/>
                <a:ea typeface="楷体_GB2312"/>
                <a:cs typeface="Times New Roman"/>
              </a:rPr>
              <a:t>驿外断桥边，寂寞开无主。已是黄昏独自愁，更著风和雨。</a:t>
            </a:r>
            <a:r>
              <a:rPr lang="zh-CN" altLang="zh-CN" sz="2400" b="1" kern="100" dirty="0">
                <a:latin typeface="宋体"/>
                <a:cs typeface="Times New Roman"/>
              </a:rPr>
              <a:t>”</a:t>
            </a:r>
            <a:r>
              <a:rPr lang="zh-CN" altLang="zh-CN" sz="2400" b="1" kern="100" dirty="0">
                <a:latin typeface="Times New Roman"/>
                <a:ea typeface="楷体_GB2312"/>
                <a:cs typeface="Times New Roman"/>
              </a:rPr>
              <a:t>这</a:t>
            </a:r>
            <a:r>
              <a:rPr lang="zh-CN" altLang="zh-CN" sz="2400" b="1" kern="100" dirty="0">
                <a:latin typeface="宋体"/>
                <a:cs typeface="Times New Roman"/>
              </a:rPr>
              <a:t>“</a:t>
            </a:r>
            <a:r>
              <a:rPr lang="zh-CN" altLang="zh-CN" sz="2400" b="1" kern="100" dirty="0">
                <a:latin typeface="Times New Roman"/>
                <a:ea typeface="楷体_GB2312"/>
                <a:cs typeface="Times New Roman"/>
              </a:rPr>
              <a:t>梅</a:t>
            </a:r>
            <a:r>
              <a:rPr lang="zh-CN" altLang="zh-CN" sz="2400" b="1" kern="100" dirty="0">
                <a:latin typeface="宋体"/>
                <a:cs typeface="Times New Roman"/>
              </a:rPr>
              <a:t>”</a:t>
            </a:r>
            <a:r>
              <a:rPr lang="zh-CN" altLang="zh-CN" sz="2400" b="1" kern="100" dirty="0">
                <a:latin typeface="Times New Roman"/>
                <a:ea typeface="楷体_GB2312"/>
                <a:cs typeface="Times New Roman"/>
              </a:rPr>
              <a:t>就不是自然物象，也不只是情象，而是意象了，因为这中间寄寓着陆游对自身经历的独特思考。</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文中引用陆游的诗句是为了论述什么观点？</a:t>
            </a:r>
            <a:endParaRPr lang="zh-CN" altLang="zh-CN" sz="1050" kern="100" dirty="0">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引用陆游咏梅的诗句，是为了论说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只有首先在现实的审美活动中产生了意象才有可能将其表现为作品中的意象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这一观点。</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41330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75136"/>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　</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缺乏</a:t>
            </a:r>
            <a:r>
              <a:rPr lang="en-US" altLang="zh-CN" sz="2400" b="1" kern="100" dirty="0">
                <a:latin typeface="宋体"/>
                <a:cs typeface="Times New Roman"/>
              </a:rPr>
              <a:t>“</a:t>
            </a:r>
            <a:r>
              <a:rPr lang="zh-CN" altLang="zh-CN" sz="2400" b="1" kern="100" dirty="0">
                <a:latin typeface="Times New Roman"/>
                <a:ea typeface="楷体_GB2312"/>
                <a:cs typeface="Times New Roman"/>
              </a:rPr>
              <a:t>工匠精神</a:t>
            </a:r>
            <a:r>
              <a:rPr lang="en-US" altLang="zh-CN" sz="2400" b="1" kern="100" dirty="0">
                <a:latin typeface="宋体"/>
                <a:cs typeface="Times New Roman"/>
              </a:rPr>
              <a:t>”</a:t>
            </a:r>
            <a:r>
              <a:rPr lang="zh-CN" altLang="zh-CN" sz="2400" b="1" kern="100" dirty="0">
                <a:latin typeface="Times New Roman"/>
                <a:ea typeface="楷体_GB2312"/>
                <a:cs typeface="Times New Roman"/>
              </a:rPr>
              <a:t>，损害的是国家利益，浪费的是社会资源，恶化的是生活品质。那么，怎样培育</a:t>
            </a:r>
            <a:r>
              <a:rPr lang="en-US" altLang="zh-CN" sz="2400" b="1" kern="100" dirty="0">
                <a:latin typeface="宋体"/>
                <a:cs typeface="Times New Roman"/>
              </a:rPr>
              <a:t>“</a:t>
            </a:r>
            <a:r>
              <a:rPr lang="zh-CN" altLang="zh-CN" sz="2400" b="1" kern="100" dirty="0">
                <a:latin typeface="Times New Roman"/>
                <a:ea typeface="楷体_GB2312"/>
                <a:cs typeface="Times New Roman"/>
              </a:rPr>
              <a:t>工匠精神</a:t>
            </a:r>
            <a:r>
              <a:rPr lang="en-US" altLang="zh-CN" sz="2400" b="1" kern="100" dirty="0">
                <a:latin typeface="宋体"/>
                <a:cs typeface="Times New Roman"/>
              </a:rPr>
              <a:t>”</a:t>
            </a:r>
            <a:r>
              <a:rPr lang="zh-CN" altLang="zh-CN" sz="2400" b="1" kern="100" dirty="0">
                <a:latin typeface="Times New Roman"/>
                <a:ea typeface="楷体_GB2312"/>
                <a:cs typeface="Times New Roman"/>
              </a:rPr>
              <a:t>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一是创造生长</a:t>
            </a:r>
            <a:r>
              <a:rPr lang="en-US" altLang="zh-CN" sz="2400" b="1" kern="100" dirty="0">
                <a:latin typeface="宋体"/>
                <a:cs typeface="Times New Roman"/>
              </a:rPr>
              <a:t>“</a:t>
            </a:r>
            <a:r>
              <a:rPr lang="zh-CN" altLang="zh-CN" sz="2400" b="1" kern="100" dirty="0">
                <a:latin typeface="Times New Roman"/>
                <a:ea typeface="楷体_GB2312"/>
                <a:cs typeface="Times New Roman"/>
              </a:rPr>
              <a:t>工匠精神</a:t>
            </a:r>
            <a:r>
              <a:rPr lang="en-US" altLang="zh-CN" sz="2400" b="1" kern="100" dirty="0">
                <a:latin typeface="宋体"/>
                <a:cs typeface="Times New Roman"/>
              </a:rPr>
              <a:t>”</a:t>
            </a:r>
            <a:r>
              <a:rPr lang="zh-CN" altLang="zh-CN" sz="2400" b="1" kern="100" dirty="0">
                <a:latin typeface="Times New Roman"/>
                <a:ea typeface="楷体_GB2312"/>
                <a:cs typeface="Times New Roman"/>
              </a:rPr>
              <a:t>的心灵环境。被誉为</a:t>
            </a:r>
            <a:r>
              <a:rPr lang="en-US" altLang="zh-CN" sz="2400" b="1" kern="100" dirty="0">
                <a:latin typeface="宋体"/>
                <a:cs typeface="Times New Roman"/>
              </a:rPr>
              <a:t>“</a:t>
            </a:r>
            <a:r>
              <a:rPr lang="zh-CN" altLang="zh-CN" sz="2400" b="1" kern="100" dirty="0">
                <a:latin typeface="Times New Roman"/>
                <a:ea typeface="楷体_GB2312"/>
                <a:cs typeface="Times New Roman"/>
              </a:rPr>
              <a:t>历史之父</a:t>
            </a:r>
            <a:r>
              <a:rPr lang="en-US" altLang="zh-CN" sz="2400" b="1" kern="100" dirty="0">
                <a:latin typeface="宋体"/>
                <a:cs typeface="Times New Roman"/>
              </a:rPr>
              <a:t>”</a:t>
            </a:r>
            <a:r>
              <a:rPr lang="zh-CN" altLang="zh-CN" sz="2400" b="1" kern="100" dirty="0">
                <a:latin typeface="Times New Roman"/>
                <a:ea typeface="楷体_GB2312"/>
                <a:cs typeface="Times New Roman"/>
              </a:rPr>
              <a:t>的公元前历史学家希罗多德在《历史》一书中记载说：埃及金字塔是由</a:t>
            </a:r>
            <a:r>
              <a:rPr lang="en-US" altLang="zh-CN" sz="2400" b="1" kern="100" dirty="0">
                <a:latin typeface="Times New Roman"/>
                <a:ea typeface="楷体_GB2312"/>
                <a:cs typeface="Courier New"/>
              </a:rPr>
              <a:t>30</a:t>
            </a:r>
            <a:r>
              <a:rPr lang="zh-CN" altLang="zh-CN" sz="2400" b="1" kern="100" dirty="0">
                <a:latin typeface="Times New Roman"/>
                <a:ea typeface="楷体_GB2312"/>
                <a:cs typeface="Times New Roman"/>
              </a:rPr>
              <a:t>万奴隶所建造的。</a:t>
            </a:r>
            <a:r>
              <a:rPr lang="en-US" altLang="zh-CN" sz="2400" b="1" kern="100" dirty="0">
                <a:latin typeface="Times New Roman"/>
                <a:ea typeface="楷体_GB2312"/>
                <a:cs typeface="Courier New"/>
              </a:rPr>
              <a:t>1560</a:t>
            </a:r>
            <a:r>
              <a:rPr lang="zh-CN" altLang="zh-CN" sz="2400" b="1" kern="100" dirty="0">
                <a:latin typeface="Times New Roman"/>
                <a:ea typeface="楷体_GB2312"/>
                <a:cs typeface="Times New Roman"/>
              </a:rPr>
              <a:t>年，瑞士钟表匠塔</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布克在游览时石破天惊地推断：</a:t>
            </a:r>
            <a:r>
              <a:rPr lang="en-US" altLang="zh-CN" sz="2400" b="1" kern="100" dirty="0">
                <a:latin typeface="宋体"/>
                <a:cs typeface="Times New Roman"/>
              </a:rPr>
              <a:t>“</a:t>
            </a:r>
            <a:r>
              <a:rPr lang="zh-CN" altLang="zh-CN" sz="2400" b="1" kern="100" dirty="0">
                <a:latin typeface="Times New Roman"/>
                <a:ea typeface="楷体_GB2312"/>
                <a:cs typeface="Times New Roman"/>
              </a:rPr>
              <a:t>金字塔这么浩大的工程，被建造得那么精细，各个环节被衔接得天衣无缝，建造者必定是一批怀有虔诚之心的自由人。难以想象，一群有懈怠行为和对抗思想的奴隶，能让金字塔的巨石之间连一片小小的刀片</a:t>
            </a:r>
            <a:endParaRPr lang="zh-CN" altLang="zh-CN" sz="1050" kern="100" dirty="0">
              <a:effectLst/>
              <a:latin typeface="宋体"/>
              <a:cs typeface="Courier New"/>
            </a:endParaRPr>
          </a:p>
        </p:txBody>
      </p:sp>
    </p:spTree>
    <p:extLst>
      <p:ext uri="{BB962C8B-B14F-4D97-AF65-F5344CB8AC3E}">
        <p14:creationId xmlns:p14="http://schemas.microsoft.com/office/powerpoint/2010/main" val="4155263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628770"/>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2016</a:t>
            </a:r>
            <a:r>
              <a:rPr lang="zh-CN" altLang="zh-CN" sz="2400" b="1" kern="100" dirty="0">
                <a:latin typeface="Times New Roman"/>
                <a:cs typeface="Times New Roman"/>
              </a:rPr>
              <a:t>年</a:t>
            </a:r>
            <a:r>
              <a:rPr lang="en-US" altLang="zh-CN" sz="2400" b="1" kern="100" dirty="0">
                <a:latin typeface="Times New Roman"/>
                <a:cs typeface="Courier New"/>
              </a:rPr>
              <a:t>3</a:t>
            </a:r>
            <a:r>
              <a:rPr lang="zh-CN" altLang="zh-CN" sz="2400" b="1" kern="100" dirty="0">
                <a:latin typeface="Times New Roman"/>
                <a:cs typeface="Times New Roman"/>
              </a:rPr>
              <a:t>月</a:t>
            </a:r>
            <a:r>
              <a:rPr lang="en-US" altLang="zh-CN" sz="2400" b="1" kern="100" dirty="0">
                <a:latin typeface="Times New Roman"/>
                <a:cs typeface="Courier New"/>
              </a:rPr>
              <a:t>5</a:t>
            </a:r>
            <a:r>
              <a:rPr lang="zh-CN" altLang="zh-CN" sz="2400" b="1" kern="100" dirty="0">
                <a:latin typeface="Times New Roman"/>
                <a:cs typeface="Times New Roman"/>
              </a:rPr>
              <a:t>日，李克强总理在《政府工作报告》中说，鼓励企业开展个性化定制、柔性化生产，培育精益求精的</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u="sng" kern="100" dirty="0">
                <a:latin typeface="Times New Roman"/>
                <a:ea typeface="黑体"/>
                <a:cs typeface="Times New Roman"/>
              </a:rPr>
              <a:t>工匠精神</a:t>
            </a:r>
            <a:r>
              <a:rPr lang="en-US" altLang="zh-CN" sz="2400" b="1" kern="100" baseline="30000" dirty="0">
                <a:latin typeface="宋体"/>
                <a:cs typeface="Times New Roman"/>
              </a:rPr>
              <a:t>①</a:t>
            </a:r>
            <a:r>
              <a:rPr lang="en-US" altLang="zh-CN" sz="2400" b="1" kern="100" dirty="0">
                <a:latin typeface="宋体"/>
                <a:cs typeface="Times New Roman"/>
              </a:rPr>
              <a:t>”</a:t>
            </a:r>
            <a:r>
              <a:rPr lang="zh-CN" altLang="zh-CN" sz="2400" b="1" kern="100" dirty="0">
                <a:latin typeface="Times New Roman"/>
                <a:cs typeface="Times New Roman"/>
              </a:rPr>
              <a:t>一词迅速流行开来，成为制造行业的热词。随后，不仅制造行业，各行各业都提倡</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。于是，使用范围扩展，任何行业、任何人</a:t>
            </a:r>
            <a:r>
              <a:rPr lang="en-US" altLang="zh-CN" sz="2400" b="1" kern="100" dirty="0">
                <a:latin typeface="宋体"/>
                <a:cs typeface="Times New Roman"/>
              </a:rPr>
              <a:t>“</a:t>
            </a:r>
            <a:r>
              <a:rPr lang="zh-CN" altLang="zh-CN" sz="2400" b="1" kern="100" dirty="0">
                <a:latin typeface="Times New Roman"/>
                <a:cs typeface="Times New Roman"/>
              </a:rPr>
              <a:t>精益求精，力求完美</a:t>
            </a:r>
            <a:r>
              <a:rPr lang="en-US" altLang="zh-CN" sz="2400" b="1" kern="100" dirty="0">
                <a:latin typeface="宋体"/>
                <a:cs typeface="Times New Roman"/>
              </a:rPr>
              <a:t>”</a:t>
            </a:r>
            <a:r>
              <a:rPr lang="zh-CN" altLang="zh-CN" sz="2400" b="1" kern="100" dirty="0">
                <a:latin typeface="Times New Roman"/>
                <a:cs typeface="Times New Roman"/>
              </a:rPr>
              <a:t>的精神，都可称为</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。本文就是</a:t>
            </a:r>
            <a:r>
              <a:rPr lang="en-US" altLang="zh-CN" sz="2400" b="1" kern="100" dirty="0">
                <a:latin typeface="Times New Roman"/>
                <a:cs typeface="Courier New"/>
              </a:rPr>
              <a:t>2016</a:t>
            </a:r>
            <a:r>
              <a:rPr lang="zh-CN" altLang="zh-CN" sz="2400" b="1" kern="100" dirty="0">
                <a:latin typeface="Times New Roman"/>
                <a:cs typeface="Times New Roman"/>
              </a:rPr>
              <a:t>年</a:t>
            </a:r>
            <a:r>
              <a:rPr lang="en-US" altLang="zh-CN" sz="2400" b="1" kern="100" dirty="0">
                <a:latin typeface="Times New Roman"/>
                <a:cs typeface="Courier New"/>
              </a:rPr>
              <a:t>4</a:t>
            </a:r>
            <a:r>
              <a:rPr lang="zh-CN" altLang="zh-CN" sz="2400" b="1" kern="100" dirty="0">
                <a:latin typeface="Times New Roman"/>
                <a:cs typeface="Times New Roman"/>
              </a:rPr>
              <a:t>月</a:t>
            </a:r>
            <a:r>
              <a:rPr lang="en-US" altLang="zh-CN" sz="2400" b="1" kern="100" dirty="0">
                <a:latin typeface="Times New Roman"/>
                <a:cs typeface="Courier New"/>
              </a:rPr>
              <a:t>30</a:t>
            </a:r>
            <a:r>
              <a:rPr lang="zh-CN" altLang="zh-CN" sz="2400" b="1" kern="100" dirty="0">
                <a:latin typeface="Times New Roman"/>
                <a:cs typeface="Times New Roman"/>
              </a:rPr>
              <a:t>日发表在《人民日报》的一篇评论。</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工于形，匠于心。十年磨一剑，一剑传古今。</a:t>
            </a:r>
            <a:endParaRPr lang="zh-CN" altLang="zh-CN" sz="1050" kern="100" dirty="0">
              <a:solidFill>
                <a:srgbClr val="3366FF"/>
              </a:solidFill>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71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6186"/>
            <a:ext cx="11647294" cy="58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latin typeface="Times New Roman"/>
                <a:ea typeface="楷体_GB2312"/>
                <a:cs typeface="Times New Roman"/>
              </a:rPr>
              <a:t>都插不进去。</a:t>
            </a:r>
            <a:r>
              <a:rPr lang="en-US" altLang="zh-CN" sz="2400" b="1" kern="100" dirty="0">
                <a:latin typeface="宋体"/>
                <a:cs typeface="Times New Roman"/>
              </a:rPr>
              <a:t>”</a:t>
            </a:r>
            <a:r>
              <a:rPr lang="zh-CN" altLang="zh-CN" sz="2400" b="1" kern="100" dirty="0">
                <a:latin typeface="Times New Roman"/>
                <a:ea typeface="楷体_GB2312"/>
                <a:cs typeface="Times New Roman"/>
              </a:rPr>
              <a:t>在很长的时间里，这一推论都被当作一个笑料。然而，</a:t>
            </a:r>
            <a:r>
              <a:rPr lang="en-US" altLang="zh-CN" sz="2400" b="1" kern="100" dirty="0">
                <a:latin typeface="Times New Roman"/>
                <a:ea typeface="楷体_GB2312"/>
                <a:cs typeface="Courier New"/>
              </a:rPr>
              <a:t>400</a:t>
            </a:r>
            <a:r>
              <a:rPr lang="zh-CN" altLang="zh-CN" sz="2400" b="1" kern="100" dirty="0">
                <a:latin typeface="Times New Roman"/>
                <a:ea typeface="楷体_GB2312"/>
                <a:cs typeface="Times New Roman"/>
              </a:rPr>
              <a:t>年之后的</a:t>
            </a:r>
            <a:r>
              <a:rPr lang="en-US" altLang="zh-CN" sz="2400" b="1" kern="100" dirty="0">
                <a:latin typeface="Times New Roman"/>
                <a:ea typeface="楷体_GB2312"/>
                <a:cs typeface="Courier New"/>
              </a:rPr>
              <a:t>2003</a:t>
            </a:r>
            <a:r>
              <a:rPr lang="zh-CN" altLang="zh-CN" sz="2400" b="1" kern="100" dirty="0">
                <a:latin typeface="Times New Roman"/>
                <a:ea typeface="楷体_GB2312"/>
                <a:cs typeface="Times New Roman"/>
              </a:rPr>
              <a:t>年，埃及最高文物委员会宣布：通过对吉萨附近</a:t>
            </a:r>
            <a:r>
              <a:rPr lang="en-US" altLang="zh-CN" sz="2400" b="1" kern="100" dirty="0">
                <a:latin typeface="Times New Roman"/>
                <a:ea typeface="楷体_GB2312"/>
                <a:cs typeface="Courier New"/>
              </a:rPr>
              <a:t>600</a:t>
            </a:r>
            <a:r>
              <a:rPr lang="zh-CN" altLang="zh-CN" sz="2400" b="1" kern="100" dirty="0">
                <a:latin typeface="Times New Roman"/>
                <a:ea typeface="楷体_GB2312"/>
                <a:cs typeface="Times New Roman"/>
              </a:rPr>
              <a:t>处墓葬的发掘考证，金字塔是由当地具有自由身份的农民和手工业者建造的。由此证明了塔</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布克的推断。自由的心灵环境可以充分激发个体潜能，调动个体积极性。</a:t>
            </a:r>
            <a:endParaRPr lang="zh-CN" altLang="zh-CN" sz="1050" kern="100" dirty="0">
              <a:latin typeface="宋体"/>
              <a:cs typeface="Courier New"/>
            </a:endParaRPr>
          </a:p>
          <a:p>
            <a:pPr indent="612140" algn="r">
              <a:lnSpc>
                <a:spcPts val="41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选自《</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从哪儿来》</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ea typeface="黑体"/>
                <a:cs typeface="Times New Roman"/>
              </a:rPr>
              <a:t>材料二　</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ea typeface="楷体_GB2312"/>
                <a:cs typeface="Times New Roman"/>
              </a:rPr>
              <a:t>让心中驻进</a:t>
            </a:r>
            <a:r>
              <a:rPr lang="en-US" altLang="zh-CN" sz="2400" b="1" kern="100" dirty="0">
                <a:latin typeface="宋体"/>
                <a:cs typeface="Times New Roman"/>
              </a:rPr>
              <a:t>“</a:t>
            </a:r>
            <a:r>
              <a:rPr lang="zh-CN" altLang="zh-CN" sz="2400" b="1" kern="100" dirty="0">
                <a:latin typeface="Times New Roman"/>
                <a:ea typeface="楷体_GB2312"/>
                <a:cs typeface="Times New Roman"/>
              </a:rPr>
              <a:t>工匠</a:t>
            </a:r>
            <a:r>
              <a:rPr lang="en-US" altLang="zh-CN" sz="2400" b="1" kern="100" dirty="0">
                <a:latin typeface="宋体"/>
                <a:cs typeface="Times New Roman"/>
              </a:rPr>
              <a:t>”</a:t>
            </a:r>
            <a:r>
              <a:rPr lang="zh-CN" altLang="zh-CN" sz="2400" b="1" kern="100" dirty="0">
                <a:latin typeface="Times New Roman"/>
                <a:ea typeface="楷体_GB2312"/>
                <a:cs typeface="Times New Roman"/>
              </a:rPr>
              <a:t>，需要心怀热爱与欣赏。正如那个人们耳熟能详的寓言：面对同样盖房子的工作，在第一位工匠看来，只是在做砌砖的工作；在第二位工匠看来，是在盖房子，让人有所居；在第三位工匠看来，自己的工作是为了让这个城市变得更美丽，让住进房子的人能够更开心、幸福。只有对自己所从事的工作心存热爱，才能更长时间地坚持与付出。</a:t>
            </a:r>
            <a:r>
              <a:rPr lang="en-US" altLang="zh-CN" sz="2400" b="1" kern="100" dirty="0">
                <a:latin typeface="Times New Roman"/>
                <a:ea typeface="楷体_GB2312"/>
                <a:cs typeface="Times New Roman"/>
              </a:rPr>
              <a:t>				</a:t>
            </a:r>
            <a:r>
              <a:rPr lang="zh-CN" altLang="en-US"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选自《让心中驻进</a:t>
            </a:r>
            <a:r>
              <a:rPr lang="en-US" altLang="zh-CN" sz="2400" b="1" kern="100" dirty="0">
                <a:latin typeface="宋体"/>
                <a:cs typeface="Times New Roman"/>
              </a:rPr>
              <a:t>“</a:t>
            </a:r>
            <a:r>
              <a:rPr lang="zh-CN" altLang="zh-CN" sz="2400" b="1" kern="100" dirty="0">
                <a:latin typeface="Times New Roman"/>
                <a:cs typeface="Times New Roman"/>
              </a:rPr>
              <a:t>工匠</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02448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984752"/>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材料三　</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我确信</a:t>
            </a:r>
            <a:r>
              <a:rPr lang="en-US" altLang="zh-CN" sz="2400" b="1" kern="100" dirty="0">
                <a:latin typeface="宋体"/>
                <a:cs typeface="Times New Roman"/>
              </a:rPr>
              <a:t>“</a:t>
            </a:r>
            <a:r>
              <a:rPr lang="zh-CN" altLang="zh-CN" sz="2400" b="1" kern="100" dirty="0">
                <a:latin typeface="Times New Roman"/>
                <a:ea typeface="楷体_GB2312"/>
                <a:cs typeface="Times New Roman"/>
              </a:rPr>
              <a:t>敬业乐业</a:t>
            </a:r>
            <a:r>
              <a:rPr lang="en-US" altLang="zh-CN" sz="2400" b="1" kern="100" dirty="0">
                <a:latin typeface="宋体"/>
                <a:cs typeface="Times New Roman"/>
              </a:rPr>
              <a:t>”</a:t>
            </a:r>
            <a:r>
              <a:rPr lang="zh-CN" altLang="zh-CN" sz="2400" b="1" kern="100" dirty="0">
                <a:latin typeface="Times New Roman"/>
                <a:ea typeface="楷体_GB2312"/>
                <a:cs typeface="Times New Roman"/>
              </a:rPr>
              <a:t>四个字，是人类生活的不二法门。</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第一要敬业。</a:t>
            </a:r>
            <a:r>
              <a:rPr lang="en-US" altLang="zh-CN" sz="2400" b="1" kern="100" dirty="0">
                <a:latin typeface="宋体"/>
                <a:cs typeface="Times New Roman"/>
              </a:rPr>
              <a:t>“</a:t>
            </a:r>
            <a:r>
              <a:rPr lang="zh-CN" altLang="zh-CN" sz="2400" b="1" kern="100" dirty="0">
                <a:latin typeface="Times New Roman"/>
                <a:ea typeface="楷体_GB2312"/>
                <a:cs typeface="Times New Roman"/>
              </a:rPr>
              <a:t>敬</a:t>
            </a:r>
            <a:r>
              <a:rPr lang="en-US" altLang="zh-CN" sz="2400" b="1" kern="100" dirty="0">
                <a:latin typeface="宋体"/>
                <a:cs typeface="Times New Roman"/>
              </a:rPr>
              <a:t>”</a:t>
            </a:r>
            <a:r>
              <a:rPr lang="zh-CN" altLang="zh-CN" sz="2400" b="1" kern="100" dirty="0">
                <a:latin typeface="Times New Roman"/>
                <a:ea typeface="楷体_GB2312"/>
                <a:cs typeface="Times New Roman"/>
              </a:rPr>
              <a:t>字为古圣贤教人做人最简易、直截的法门。唯有朱子解得最好，他说：</a:t>
            </a:r>
            <a:r>
              <a:rPr lang="en-US" altLang="zh-CN" sz="2400" b="1" kern="100" dirty="0">
                <a:latin typeface="宋体"/>
                <a:cs typeface="Times New Roman"/>
              </a:rPr>
              <a:t>“</a:t>
            </a:r>
            <a:r>
              <a:rPr lang="zh-CN" altLang="zh-CN" sz="2400" b="1" kern="100" dirty="0">
                <a:latin typeface="Times New Roman"/>
                <a:ea typeface="楷体_GB2312"/>
                <a:cs typeface="Times New Roman"/>
              </a:rPr>
              <a:t>主一无适便是敬。</a:t>
            </a:r>
            <a:r>
              <a:rPr lang="en-US" altLang="zh-CN" sz="2400" b="1" kern="100" dirty="0">
                <a:latin typeface="宋体"/>
                <a:cs typeface="Times New Roman"/>
              </a:rPr>
              <a:t>”</a:t>
            </a:r>
            <a:r>
              <a:rPr lang="zh-CN" altLang="zh-CN" sz="2400" b="1" kern="100" dirty="0">
                <a:latin typeface="Times New Roman"/>
                <a:ea typeface="楷体_GB2312"/>
                <a:cs typeface="Times New Roman"/>
              </a:rPr>
              <a:t>用现在的话讲，凡做一件事，便忠于一件事，将全副精力都集中到这事上头，一点不旁骛，便是敬。怎样才能把一种劳作做到圆满呢？唯一的秘诀就是忠实，忠实从心理上发出来的便是敬。《庄子》记佝偻丈人承蜩的故事，说道：</a:t>
            </a:r>
            <a:r>
              <a:rPr lang="zh-CN" altLang="zh-CN" sz="2400" b="1" kern="100" dirty="0">
                <a:latin typeface="宋体"/>
                <a:cs typeface="Times New Roman"/>
              </a:rPr>
              <a:t>“</a:t>
            </a:r>
            <a:r>
              <a:rPr lang="zh-CN" altLang="zh-CN" sz="2400" b="1" kern="100" dirty="0">
                <a:latin typeface="Times New Roman"/>
                <a:ea typeface="楷体_GB2312"/>
                <a:cs typeface="Times New Roman"/>
              </a:rPr>
              <a:t>虽天地之大，万物之多，而惟吾蜩翼之知。</a:t>
            </a:r>
            <a:r>
              <a:rPr lang="zh-CN" altLang="zh-CN" sz="2400" b="1" kern="100" dirty="0">
                <a:latin typeface="宋体"/>
                <a:cs typeface="Times New Roman"/>
              </a:rPr>
              <a:t>”</a:t>
            </a:r>
            <a:r>
              <a:rPr lang="zh-CN" altLang="zh-CN" sz="2400" b="1" kern="100" dirty="0">
                <a:latin typeface="Times New Roman"/>
                <a:ea typeface="楷体_GB2312"/>
                <a:cs typeface="Times New Roman"/>
              </a:rPr>
              <a:t>凡做一件事，便把这件事看作我的生命，无论别的什么好处，到底不肯牺牲我现做的事来和他交换。</a:t>
            </a:r>
            <a:endParaRPr lang="zh-CN" altLang="zh-CN" sz="1050" kern="100" dirty="0">
              <a:effectLst/>
              <a:latin typeface="宋体"/>
              <a:cs typeface="Courier New"/>
            </a:endParaRPr>
          </a:p>
        </p:txBody>
      </p:sp>
    </p:spTree>
    <p:extLst>
      <p:ext uri="{BB962C8B-B14F-4D97-AF65-F5344CB8AC3E}">
        <p14:creationId xmlns:p14="http://schemas.microsoft.com/office/powerpoint/2010/main" val="3284025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宋体"/>
                <a:ea typeface="楷体_GB2312"/>
                <a:cs typeface="Times New Roman"/>
              </a:rPr>
              <a:t>③</a:t>
            </a:r>
            <a:r>
              <a:rPr lang="zh-CN" altLang="zh-CN" sz="2400" b="1" kern="100" dirty="0">
                <a:latin typeface="Times New Roman"/>
                <a:ea typeface="楷体_GB2312"/>
                <a:cs typeface="Times New Roman"/>
              </a:rPr>
              <a:t>第二要乐业。</a:t>
            </a:r>
            <a:r>
              <a:rPr lang="zh-CN" altLang="zh-CN" sz="2400" b="1" kern="100" dirty="0">
                <a:latin typeface="宋体"/>
                <a:cs typeface="Times New Roman"/>
              </a:rPr>
              <a:t>“</a:t>
            </a:r>
            <a:r>
              <a:rPr lang="zh-CN" altLang="zh-CN" sz="2400" b="1" kern="100" dirty="0">
                <a:latin typeface="Times New Roman"/>
                <a:ea typeface="楷体_GB2312"/>
                <a:cs typeface="Times New Roman"/>
              </a:rPr>
              <a:t>凡职业都是有趣味的，只要你肯继续做下去，趣味自然会发生。</a:t>
            </a:r>
            <a:r>
              <a:rPr lang="zh-CN" altLang="zh-CN" sz="2400" b="1" kern="100" dirty="0">
                <a:latin typeface="宋体"/>
                <a:cs typeface="Times New Roman"/>
              </a:rPr>
              <a:t>”</a:t>
            </a:r>
            <a:r>
              <a:rPr lang="zh-CN" altLang="zh-CN" sz="2400" b="1" kern="100" dirty="0">
                <a:latin typeface="Times New Roman"/>
                <a:ea typeface="楷体_GB2312"/>
                <a:cs typeface="Times New Roman"/>
              </a:rPr>
              <a:t>为什么呢？第一，因为凡一件职业，总有许多层累、曲折，倘能身入其中，看它变化、进展的状态，最为亲切有味。第二，因为每一职业之成就，离不了奋斗；一步一步地奋斗前去，从刻苦中将快乐的分量加增。第三，职业性质，常常要和同业的人比较骈进，好像赛球一般，因竞胜而得快感。第四，专心做一职业时，把许多游思、妄想杜绝了，省却无限闲烦闷。孔子说：</a:t>
            </a:r>
            <a:r>
              <a:rPr lang="zh-CN" altLang="zh-CN" sz="2400" b="1" kern="100" dirty="0">
                <a:latin typeface="宋体"/>
                <a:cs typeface="Times New Roman"/>
              </a:rPr>
              <a:t>“</a:t>
            </a:r>
            <a:r>
              <a:rPr lang="zh-CN" altLang="zh-CN" sz="2400" b="1" kern="100" dirty="0">
                <a:latin typeface="Times New Roman"/>
                <a:ea typeface="楷体_GB2312"/>
                <a:cs typeface="Times New Roman"/>
              </a:rPr>
              <a:t>知之者不如好之者，好之者不如乐之者。</a:t>
            </a:r>
            <a:r>
              <a:rPr lang="zh-CN" altLang="zh-CN" sz="2400" b="1" kern="100" dirty="0">
                <a:latin typeface="宋体"/>
                <a:cs typeface="Times New Roman"/>
              </a:rPr>
              <a:t>”</a:t>
            </a:r>
            <a:r>
              <a:rPr lang="zh-CN" altLang="zh-CN" sz="2400" b="1" kern="100" dirty="0">
                <a:latin typeface="Times New Roman"/>
                <a:ea typeface="楷体_GB2312"/>
                <a:cs typeface="Times New Roman"/>
              </a:rPr>
              <a:t>人生能从自己职业中领略出趣味，生活才有价值。</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选自《敬业与乐业》</a:t>
            </a:r>
            <a:endParaRPr lang="zh-CN" altLang="zh-CN" sz="1050" kern="100" dirty="0">
              <a:effectLst/>
              <a:latin typeface="宋体"/>
              <a:cs typeface="Courier New"/>
            </a:endParaRPr>
          </a:p>
        </p:txBody>
      </p:sp>
    </p:spTree>
    <p:extLst>
      <p:ext uri="{BB962C8B-B14F-4D97-AF65-F5344CB8AC3E}">
        <p14:creationId xmlns:p14="http://schemas.microsoft.com/office/powerpoint/2010/main" val="103552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920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材料一中交代塔</a:t>
            </a:r>
            <a:r>
              <a:rPr lang="en-US" altLang="zh-CN" sz="2400" b="1" kern="100" dirty="0">
                <a:latin typeface="Times New Roman"/>
                <a:cs typeface="Courier New"/>
              </a:rPr>
              <a:t>·</a:t>
            </a:r>
            <a:r>
              <a:rPr lang="zh-CN" altLang="zh-CN" sz="2400" b="1" kern="100" dirty="0">
                <a:latin typeface="Times New Roman"/>
                <a:cs typeface="Times New Roman"/>
              </a:rPr>
              <a:t>布克是瑞士钟表匠身份的用意是什么？</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39384"/>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塔</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布克对金字塔非奴隶所造这一推断出人意料、新奇惊人。塔</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布克作为瑞士钟表业的奠基人和开创者，以其职业敏感推断出只有怀有虔诚之心的自由人才能将金字塔造得如此完美，诠释了文章的标题。瑞士钟表闻名于世，进一步强调精雕细琢、精益求精的精神理念之可贵，使论证更充分。</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26537" y="342918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简要分析材料二的论证思路。</a:t>
            </a:r>
            <a:endParaRPr lang="zh-CN" altLang="zh-CN" sz="1050" kern="100" dirty="0">
              <a:effectLst/>
              <a:latin typeface="宋体"/>
              <a:cs typeface="Courier New"/>
            </a:endParaRPr>
          </a:p>
        </p:txBody>
      </p:sp>
      <p:sp>
        <p:nvSpPr>
          <p:cNvPr id="6" name="矩形 5"/>
          <p:cNvSpPr>
            <a:spLocks noChangeArrowheads="1"/>
          </p:cNvSpPr>
          <p:nvPr/>
        </p:nvSpPr>
        <p:spPr bwMode="auto">
          <a:xfrm>
            <a:off x="550210" y="3949369"/>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首先，提出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让心中驻进</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工匠</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，需要心怀热爱与欣赏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的观点；然后，选取三位工匠对待同样盖房子的工作的不同态度进行具体论证；最后，总结出只有爱自己的工作才能更长时间地坚持与付出。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2592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564954"/>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李克强总理在政府工作报告中提出要打造</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。艺术创作需要精雕细琢，产品质量更要精益求精。结合</a:t>
            </a:r>
            <a:r>
              <a:rPr lang="en-US" altLang="zh-CN" sz="2400" b="1" kern="100" dirty="0">
                <a:latin typeface="宋体"/>
                <a:cs typeface="Times New Roman"/>
              </a:rPr>
              <a:t>“</a:t>
            </a:r>
            <a:r>
              <a:rPr lang="zh-CN" altLang="zh-CN" sz="2400" b="1" kern="100" dirty="0">
                <a:latin typeface="Times New Roman"/>
                <a:cs typeface="Times New Roman"/>
              </a:rPr>
              <a:t>敬业、乐业</a:t>
            </a:r>
            <a:r>
              <a:rPr lang="en-US" altLang="zh-CN" sz="2400" b="1" kern="100" dirty="0">
                <a:latin typeface="宋体"/>
                <a:cs typeface="Times New Roman"/>
              </a:rPr>
              <a:t>”</a:t>
            </a:r>
            <a:r>
              <a:rPr lang="zh-CN" altLang="zh-CN" sz="2400" b="1" kern="100" dirty="0">
                <a:latin typeface="Times New Roman"/>
                <a:cs typeface="Times New Roman"/>
              </a:rPr>
              <a:t>，谈谈你将如何贯彻</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23706" y="2661351"/>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在现实生活中，我们要发扬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工匠精神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，即凡做一件事，都要全力以赴，心无旁骛。凡职业都要达到孔子说的知之、好之、乐之的境界，并不懈努力追求，力争获得成功。作为学生对待学业更要入脑，走心。</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6264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834139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4938"/>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u="sng" kern="100" dirty="0">
                <a:latin typeface="Times New Roman"/>
                <a:ea typeface="黑体"/>
                <a:cs typeface="Times New Roman"/>
              </a:rPr>
              <a:t>时</a:t>
            </a:r>
            <a:r>
              <a:rPr lang="en-US" altLang="zh-CN" sz="2400" b="1" kern="100" dirty="0">
                <a:latin typeface="Times New Roman"/>
                <a:ea typeface="黑体"/>
                <a:cs typeface="Courier New"/>
              </a:rPr>
              <a:t>__</a:t>
            </a:r>
            <a:r>
              <a:rPr lang="zh-CN" altLang="zh-CN" sz="2400" b="1" u="sng" kern="100" dirty="0">
                <a:latin typeface="Times New Roman"/>
                <a:ea typeface="黑体"/>
                <a:cs typeface="Times New Roman"/>
              </a:rPr>
              <a:t>评</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时评指报刊上评论时事的文章。优秀的时评一般选取社会生活中一些带有全局性、代表性、倾向性的事件、问题和现象，及时准确地加以剖析、阐释、引导，既讲明道理，又发表议论，解疑释惑，情真意切，针砭时弊，激浊扬清，体现出一股生气、正气、锐气，涌动着一种社会舆论的正面力量。因此，它往往比一般的思想评论、杂文产生出更加强烈的社会效果。</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时评就应该把</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直面热点、理性述评、针砭时弊、激浊扬清</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作为原则。</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43700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工匠精神</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工匠精神，英文是</a:t>
            </a:r>
            <a:r>
              <a:rPr lang="en-US" altLang="zh-CN" sz="2400" b="1" kern="100" dirty="0">
                <a:latin typeface="Times New Roman"/>
                <a:cs typeface="Courier New"/>
              </a:rPr>
              <a:t>Craftsman’s spirit</a:t>
            </a:r>
            <a:r>
              <a:rPr lang="zh-CN" altLang="zh-CN" sz="2400" b="1" kern="100" dirty="0">
                <a:latin typeface="Times New Roman"/>
                <a:cs typeface="Times New Roman"/>
              </a:rPr>
              <a:t>，是一种职业精神，它是职业道德、职业能力、职业品质的体现，是从业者的一种职业价值取向和行为表现。</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的基本内涵包括敬业、精益、专注、创新等方面的内容。</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李克强总理在</a:t>
            </a:r>
            <a:r>
              <a:rPr lang="en-US" altLang="zh-CN" sz="2400" b="1" kern="100" dirty="0">
                <a:latin typeface="Times New Roman"/>
                <a:cs typeface="Courier New"/>
              </a:rPr>
              <a:t>2016</a:t>
            </a:r>
            <a:r>
              <a:rPr lang="zh-CN" altLang="zh-CN" sz="2400" b="1" kern="100" dirty="0">
                <a:latin typeface="Times New Roman"/>
                <a:cs typeface="Times New Roman"/>
              </a:rPr>
              <a:t>年《政府工作报告》中首提</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，国务院常务会新闻通稿中首次使用</a:t>
            </a:r>
            <a:r>
              <a:rPr lang="en-US" altLang="zh-CN" sz="2400" b="1" kern="100" dirty="0">
                <a:latin typeface="宋体"/>
                <a:cs typeface="Times New Roman"/>
              </a:rPr>
              <a:t>“</a:t>
            </a:r>
            <a:r>
              <a:rPr lang="zh-CN" altLang="zh-CN" sz="2400" b="1" u="sng" kern="100" dirty="0">
                <a:latin typeface="Times New Roman"/>
                <a:ea typeface="黑体"/>
                <a:cs typeface="Times New Roman"/>
              </a:rPr>
              <a:t>品质革命</a:t>
            </a:r>
            <a:r>
              <a:rPr lang="en-US" altLang="zh-CN" sz="2400" b="1" kern="100" baseline="30000" dirty="0">
                <a:latin typeface="宋体"/>
                <a:cs typeface="Times New Roman"/>
              </a:rPr>
              <a:t>③</a:t>
            </a:r>
            <a:r>
              <a:rPr lang="en-US" altLang="zh-CN" sz="2400" b="1" kern="100" dirty="0">
                <a:latin typeface="宋体"/>
                <a:cs typeface="Times New Roman"/>
              </a:rPr>
              <a:t>”</a:t>
            </a:r>
            <a:r>
              <a:rPr lang="zh-CN" altLang="zh-CN" sz="2400" b="1" kern="100" dirty="0">
                <a:latin typeface="Times New Roman"/>
                <a:cs typeface="Times New Roman"/>
              </a:rPr>
              <a:t>这一提法。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cs typeface="Courier New"/>
              </a:rPr>
              <a:t>2016</a:t>
            </a:r>
            <a:r>
              <a:rPr lang="zh-CN" altLang="zh-CN" sz="2400" b="1" kern="100" dirty="0">
                <a:latin typeface="Times New Roman"/>
                <a:cs typeface="Times New Roman"/>
              </a:rPr>
              <a:t>年</a:t>
            </a:r>
            <a:r>
              <a:rPr lang="en-US" altLang="zh-CN" sz="2400" b="1" kern="100" dirty="0">
                <a:latin typeface="Times New Roman"/>
                <a:cs typeface="Courier New"/>
              </a:rPr>
              <a:t>12</a:t>
            </a:r>
            <a:r>
              <a:rPr lang="zh-CN" altLang="zh-CN" sz="2400" b="1" kern="100" dirty="0">
                <a:latin typeface="Times New Roman"/>
                <a:cs typeface="Times New Roman"/>
              </a:rPr>
              <a:t>月</a:t>
            </a:r>
            <a:r>
              <a:rPr lang="en-US" altLang="zh-CN" sz="2400" b="1" kern="100" dirty="0">
                <a:latin typeface="Times New Roman"/>
                <a:cs typeface="Courier New"/>
              </a:rPr>
              <a:t>14</a:t>
            </a:r>
            <a:r>
              <a:rPr lang="zh-CN" altLang="zh-CN" sz="2400" b="1" kern="100" dirty="0">
                <a:latin typeface="Times New Roman"/>
                <a:cs typeface="Times New Roman"/>
              </a:rPr>
              <a:t>日，</a:t>
            </a:r>
            <a:r>
              <a:rPr lang="en-US" altLang="zh-CN" sz="2400" b="1" kern="100" dirty="0">
                <a:latin typeface="宋体"/>
                <a:cs typeface="Times New Roman"/>
              </a:rPr>
              <a:t>“</a:t>
            </a:r>
            <a:r>
              <a:rPr lang="zh-CN" altLang="zh-CN" sz="2400" b="1" kern="100" dirty="0">
                <a:latin typeface="Times New Roman"/>
                <a:cs typeface="Times New Roman"/>
              </a:rPr>
              <a:t>工匠精神</a:t>
            </a:r>
            <a:r>
              <a:rPr lang="en-US" altLang="zh-CN" sz="2400" b="1" kern="100" dirty="0">
                <a:latin typeface="宋体"/>
                <a:cs typeface="Times New Roman"/>
              </a:rPr>
              <a:t>”</a:t>
            </a:r>
            <a:r>
              <a:rPr lang="zh-CN" altLang="zh-CN" sz="2400" b="1" kern="100" dirty="0">
                <a:latin typeface="Times New Roman"/>
                <a:cs typeface="Times New Roman"/>
              </a:rPr>
              <a:t>入选《咬文嚼字》公布</a:t>
            </a:r>
            <a:r>
              <a:rPr lang="en-US" altLang="zh-CN" sz="2400" b="1" kern="100" dirty="0">
                <a:latin typeface="Times New Roman"/>
                <a:cs typeface="Courier New"/>
              </a:rPr>
              <a:t>2016</a:t>
            </a:r>
            <a:r>
              <a:rPr lang="zh-CN" altLang="zh-CN" sz="2400" b="1" kern="100" dirty="0">
                <a:latin typeface="Times New Roman"/>
                <a:cs typeface="Times New Roman"/>
              </a:rPr>
              <a:t>年十大流行语。</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一言以蔽之，推动</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品质革命</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，唯靠改革。</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99134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790997" y="1704009"/>
            <a:ext cx="85151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míng</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42067530"/>
              </p:ext>
            </p:extLst>
          </p:nvPr>
        </p:nvGraphicFramePr>
        <p:xfrm>
          <a:off x="509588" y="1769724"/>
          <a:ext cx="9758362" cy="1906587"/>
        </p:xfrm>
        <a:graphic>
          <a:graphicData uri="http://schemas.openxmlformats.org/presentationml/2006/ole">
            <mc:AlternateContent xmlns:mc="http://schemas.openxmlformats.org/markup-compatibility/2006">
              <mc:Choice xmlns:v="urn:schemas-microsoft-com:vml" Requires="v">
                <p:oleObj spid="_x0000_s62466" name="文档" r:id="rId3" imgW="10188321" imgH="1986258" progId="Word.Document.12">
                  <p:embed/>
                </p:oleObj>
              </mc:Choice>
              <mc:Fallback>
                <p:oleObj name="文档" r:id="rId3" imgW="10188321" imgH="1986258" progId="Word.Document.12">
                  <p:embed/>
                  <p:pic>
                    <p:nvPicPr>
                      <p:cNvPr id="2" name="对象 1"/>
                      <p:cNvPicPr/>
                      <p:nvPr/>
                    </p:nvPicPr>
                    <p:blipFill>
                      <a:blip r:embed="rId4"/>
                      <a:stretch>
                        <a:fillRect/>
                      </a:stretch>
                    </p:blipFill>
                    <p:spPr>
                      <a:xfrm>
                        <a:off x="509588" y="1769724"/>
                        <a:ext cx="9758362" cy="1906587"/>
                      </a:xfrm>
                      <a:prstGeom prst="rect">
                        <a:avLst/>
                      </a:prstGeom>
                    </p:spPr>
                  </p:pic>
                </p:oleObj>
              </mc:Fallback>
            </mc:AlternateContent>
          </a:graphicData>
        </a:graphic>
      </p:graphicFrame>
      <p:sp>
        <p:nvSpPr>
          <p:cNvPr id="6" name="矩形 5"/>
          <p:cNvSpPr/>
          <p:nvPr/>
        </p:nvSpPr>
        <p:spPr>
          <a:xfrm>
            <a:off x="5397942" y="1726043"/>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ti</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676550" y="1717492"/>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zhuó</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508681" y="2279595"/>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zhàn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375908" y="2268578"/>
            <a:ext cx="42351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638356" y="2244078"/>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yōng</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95425" y="2852715"/>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zhù</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960777" y="2841698"/>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zhēn</a:t>
            </a:r>
            <a:endParaRPr lang="zh-CN" altLang="en-US" sz="2400" b="1" dirty="0">
              <a:solidFill>
                <a:srgbClr val="FF0000"/>
              </a:solidFill>
              <a:latin typeface="Times New Roman" pitchFamily="18" charset="0"/>
              <a:cs typeface="Times New Roman" pitchFamily="18" charset="0"/>
            </a:endParaRPr>
          </a:p>
        </p:txBody>
      </p:sp>
      <p:sp>
        <p:nvSpPr>
          <p:cNvPr id="13" name="矩形 12"/>
          <p:cNvSpPr>
            <a:spLocks noChangeArrowheads="1"/>
          </p:cNvSpPr>
          <p:nvPr/>
        </p:nvSpPr>
        <p:spPr bwMode="auto">
          <a:xfrm>
            <a:off x="226537" y="329304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431579246"/>
              </p:ext>
            </p:extLst>
          </p:nvPr>
        </p:nvGraphicFramePr>
        <p:xfrm>
          <a:off x="587375" y="3970338"/>
          <a:ext cx="10437813" cy="2182812"/>
        </p:xfrm>
        <a:graphic>
          <a:graphicData uri="http://schemas.openxmlformats.org/presentationml/2006/ole">
            <mc:AlternateContent xmlns:mc="http://schemas.openxmlformats.org/markup-compatibility/2006">
              <mc:Choice xmlns:v="urn:schemas-microsoft-com:vml" Requires="v">
                <p:oleObj spid="_x0000_s62467" name="文档" r:id="rId5" imgW="10737573" imgH="2240076" progId="Word.Document.12">
                  <p:embed/>
                </p:oleObj>
              </mc:Choice>
              <mc:Fallback>
                <p:oleObj name="文档" r:id="rId5" imgW="10737573" imgH="2240076" progId="Word.Document.12">
                  <p:embed/>
                  <p:pic>
                    <p:nvPicPr>
                      <p:cNvPr id="14" name="对象 13"/>
                      <p:cNvPicPr/>
                      <p:nvPr/>
                    </p:nvPicPr>
                    <p:blipFill>
                      <a:blip r:embed="rId6"/>
                      <a:stretch>
                        <a:fillRect/>
                      </a:stretch>
                    </p:blipFill>
                    <p:spPr>
                      <a:xfrm>
                        <a:off x="587375" y="3970338"/>
                        <a:ext cx="10437813" cy="2182812"/>
                      </a:xfrm>
                      <a:prstGeom prst="rect">
                        <a:avLst/>
                      </a:prstGeom>
                    </p:spPr>
                  </p:pic>
                </p:oleObj>
              </mc:Fallback>
            </mc:AlternateContent>
          </a:graphicData>
        </a:graphic>
      </p:graphicFrame>
      <p:sp>
        <p:nvSpPr>
          <p:cNvPr id="15" name="矩形 14"/>
          <p:cNvSpPr/>
          <p:nvPr/>
        </p:nvSpPr>
        <p:spPr>
          <a:xfrm>
            <a:off x="1573391" y="3900501"/>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zhù</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504094" y="3900501"/>
            <a:ext cx="803425" cy="461665"/>
          </a:xfrm>
          <a:prstGeom prst="rect">
            <a:avLst/>
          </a:prstGeom>
        </p:spPr>
        <p:txBody>
          <a:bodyPr wrap="none">
            <a:spAutoFit/>
          </a:bodyPr>
          <a:lstStyle/>
          <a:p>
            <a:r>
              <a:rPr lang="zh-CN" altLang="en-US" sz="2400" b="1">
                <a:solidFill>
                  <a:srgbClr val="FF0000"/>
                </a:solidFill>
              </a:rPr>
              <a:t>铸造</a:t>
            </a:r>
            <a:endParaRPr lang="zh-CN" altLang="en-US" sz="2400" b="1" dirty="0">
              <a:solidFill>
                <a:srgbClr val="FF0000"/>
              </a:solidFill>
            </a:endParaRPr>
          </a:p>
        </p:txBody>
      </p:sp>
      <p:sp>
        <p:nvSpPr>
          <p:cNvPr id="17" name="矩形 16"/>
          <p:cNvSpPr/>
          <p:nvPr/>
        </p:nvSpPr>
        <p:spPr>
          <a:xfrm>
            <a:off x="1497664" y="4313477"/>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chóu</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2504094" y="4363451"/>
            <a:ext cx="803425" cy="461665"/>
          </a:xfrm>
          <a:prstGeom prst="rect">
            <a:avLst/>
          </a:prstGeom>
        </p:spPr>
        <p:txBody>
          <a:bodyPr wrap="none">
            <a:spAutoFit/>
          </a:bodyPr>
          <a:lstStyle/>
          <a:p>
            <a:r>
              <a:rPr lang="zh-CN" altLang="en-US" sz="2400" b="1">
                <a:solidFill>
                  <a:srgbClr val="FF0000"/>
                </a:solidFill>
              </a:rPr>
              <a:t>田畴</a:t>
            </a:r>
            <a:endParaRPr lang="zh-CN" altLang="en-US" sz="2400" b="1" dirty="0">
              <a:solidFill>
                <a:srgbClr val="FF0000"/>
              </a:solidFill>
            </a:endParaRPr>
          </a:p>
        </p:txBody>
      </p:sp>
      <p:sp>
        <p:nvSpPr>
          <p:cNvPr id="19" name="矩形 18"/>
          <p:cNvSpPr/>
          <p:nvPr/>
        </p:nvSpPr>
        <p:spPr>
          <a:xfrm>
            <a:off x="6582495" y="3844131"/>
            <a:ext cx="42351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7452851" y="3905122"/>
            <a:ext cx="803425" cy="461665"/>
          </a:xfrm>
          <a:prstGeom prst="rect">
            <a:avLst/>
          </a:prstGeom>
        </p:spPr>
        <p:txBody>
          <a:bodyPr wrap="none">
            <a:spAutoFit/>
          </a:bodyPr>
          <a:lstStyle/>
          <a:p>
            <a:r>
              <a:rPr lang="zh-CN" altLang="en-US" sz="2400" b="1">
                <a:solidFill>
                  <a:srgbClr val="FF0000"/>
                </a:solidFill>
              </a:rPr>
              <a:t>造诣</a:t>
            </a:r>
            <a:endParaRPr lang="zh-CN" altLang="en-US" sz="2400" b="1" dirty="0">
              <a:solidFill>
                <a:srgbClr val="FF0000"/>
              </a:solidFill>
            </a:endParaRPr>
          </a:p>
        </p:txBody>
      </p:sp>
      <p:sp>
        <p:nvSpPr>
          <p:cNvPr id="21" name="矩形 20"/>
          <p:cNvSpPr/>
          <p:nvPr/>
        </p:nvSpPr>
        <p:spPr>
          <a:xfrm>
            <a:off x="6538427" y="4324494"/>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zhī</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7452851" y="4363451"/>
            <a:ext cx="803425" cy="461665"/>
          </a:xfrm>
          <a:prstGeom prst="rect">
            <a:avLst/>
          </a:prstGeom>
        </p:spPr>
        <p:txBody>
          <a:bodyPr wrap="none">
            <a:spAutoFit/>
          </a:bodyPr>
          <a:lstStyle/>
          <a:p>
            <a:r>
              <a:rPr lang="zh-CN" altLang="en-US" sz="2400" b="1">
                <a:solidFill>
                  <a:srgbClr val="FF0000"/>
                </a:solidFill>
              </a:rPr>
              <a:t>脂肪</a:t>
            </a:r>
            <a:endParaRPr lang="zh-CN" altLang="en-US" sz="2400" b="1" dirty="0">
              <a:solidFill>
                <a:srgbClr val="FF0000"/>
              </a:solidFill>
            </a:endParaRPr>
          </a:p>
        </p:txBody>
      </p:sp>
      <p:sp>
        <p:nvSpPr>
          <p:cNvPr id="23" name="矩形 22"/>
          <p:cNvSpPr/>
          <p:nvPr/>
        </p:nvSpPr>
        <p:spPr>
          <a:xfrm>
            <a:off x="1497664" y="4886597"/>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zhàn</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2515111" y="4925554"/>
            <a:ext cx="803425" cy="461665"/>
          </a:xfrm>
          <a:prstGeom prst="rect">
            <a:avLst/>
          </a:prstGeom>
        </p:spPr>
        <p:txBody>
          <a:bodyPr wrap="none">
            <a:spAutoFit/>
          </a:bodyPr>
          <a:lstStyle/>
          <a:p>
            <a:r>
              <a:rPr lang="zh-CN" altLang="en-US" sz="2400" b="1">
                <a:solidFill>
                  <a:srgbClr val="FF0000"/>
                </a:solidFill>
              </a:rPr>
              <a:t>精湛</a:t>
            </a:r>
            <a:endParaRPr lang="zh-CN" altLang="en-US" sz="2400" b="1" dirty="0">
              <a:solidFill>
                <a:srgbClr val="FF0000"/>
              </a:solidFill>
            </a:endParaRPr>
          </a:p>
        </p:txBody>
      </p:sp>
      <p:sp>
        <p:nvSpPr>
          <p:cNvPr id="25" name="矩形 24"/>
          <p:cNvSpPr/>
          <p:nvPr/>
        </p:nvSpPr>
        <p:spPr>
          <a:xfrm>
            <a:off x="1562374" y="5349547"/>
            <a:ext cx="68159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kān</a:t>
            </a:r>
            <a:endParaRPr lang="zh-CN" altLang="en-US" sz="2400" b="1" dirty="0">
              <a:solidFill>
                <a:srgbClr val="FF0000"/>
              </a:solidFill>
              <a:latin typeface="Times New Roman" pitchFamily="18" charset="0"/>
              <a:cs typeface="Times New Roman" pitchFamily="18" charset="0"/>
            </a:endParaRPr>
          </a:p>
        </p:txBody>
      </p:sp>
      <p:sp>
        <p:nvSpPr>
          <p:cNvPr id="26" name="矩形 25"/>
          <p:cNvSpPr/>
          <p:nvPr/>
        </p:nvSpPr>
        <p:spPr>
          <a:xfrm>
            <a:off x="2517574" y="5366470"/>
            <a:ext cx="803425" cy="461665"/>
          </a:xfrm>
          <a:prstGeom prst="rect">
            <a:avLst/>
          </a:prstGeom>
        </p:spPr>
        <p:txBody>
          <a:bodyPr wrap="none">
            <a:spAutoFit/>
          </a:bodyPr>
          <a:lstStyle/>
          <a:p>
            <a:r>
              <a:rPr lang="zh-CN" altLang="en-US" sz="2400" b="1">
                <a:solidFill>
                  <a:srgbClr val="FF0000"/>
                </a:solidFill>
              </a:rPr>
              <a:t>不堪</a:t>
            </a:r>
            <a:endParaRPr lang="zh-CN" altLang="en-US" sz="2400" b="1" dirty="0">
              <a:solidFill>
                <a:srgbClr val="FF0000"/>
              </a:solidFill>
            </a:endParaRPr>
          </a:p>
        </p:txBody>
      </p:sp>
      <p:sp>
        <p:nvSpPr>
          <p:cNvPr id="27" name="矩形 26"/>
          <p:cNvSpPr/>
          <p:nvPr/>
        </p:nvSpPr>
        <p:spPr>
          <a:xfrm>
            <a:off x="6478080" y="4886597"/>
            <a:ext cx="64793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shū</a:t>
            </a:r>
            <a:endParaRPr lang="zh-CN" altLang="en-US" sz="2400" b="1" dirty="0">
              <a:solidFill>
                <a:srgbClr val="FF0000"/>
              </a:solidFill>
              <a:latin typeface="Times New Roman" pitchFamily="18" charset="0"/>
              <a:cs typeface="Times New Roman" pitchFamily="18" charset="0"/>
            </a:endParaRPr>
          </a:p>
        </p:txBody>
      </p:sp>
      <p:sp>
        <p:nvSpPr>
          <p:cNvPr id="28" name="矩形 27"/>
          <p:cNvSpPr/>
          <p:nvPr/>
        </p:nvSpPr>
        <p:spPr>
          <a:xfrm>
            <a:off x="7452851" y="4914537"/>
            <a:ext cx="803425" cy="461665"/>
          </a:xfrm>
          <a:prstGeom prst="rect">
            <a:avLst/>
          </a:prstGeom>
        </p:spPr>
        <p:txBody>
          <a:bodyPr wrap="none">
            <a:spAutoFit/>
          </a:bodyPr>
          <a:lstStyle/>
          <a:p>
            <a:r>
              <a:rPr lang="zh-CN" altLang="en-US" sz="2400" b="1" dirty="0">
                <a:solidFill>
                  <a:srgbClr val="FF0000"/>
                </a:solidFill>
              </a:rPr>
              <a:t>特殊</a:t>
            </a:r>
          </a:p>
        </p:txBody>
      </p:sp>
      <p:sp>
        <p:nvSpPr>
          <p:cNvPr id="29" name="矩形 28"/>
          <p:cNvSpPr/>
          <p:nvPr/>
        </p:nvSpPr>
        <p:spPr>
          <a:xfrm>
            <a:off x="6456046" y="5350417"/>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zhū</a:t>
            </a:r>
            <a:endParaRPr lang="zh-CN" altLang="en-US" sz="2400" b="1" dirty="0">
              <a:solidFill>
                <a:srgbClr val="FF0000"/>
              </a:solidFill>
              <a:latin typeface="Times New Roman" pitchFamily="18" charset="0"/>
              <a:cs typeface="Times New Roman" pitchFamily="18" charset="0"/>
            </a:endParaRPr>
          </a:p>
        </p:txBody>
      </p:sp>
      <p:sp>
        <p:nvSpPr>
          <p:cNvPr id="30" name="矩形 29"/>
          <p:cNvSpPr/>
          <p:nvPr/>
        </p:nvSpPr>
        <p:spPr>
          <a:xfrm>
            <a:off x="7452851" y="5367340"/>
            <a:ext cx="803425" cy="461665"/>
          </a:xfrm>
          <a:prstGeom prst="rect">
            <a:avLst/>
          </a:prstGeom>
        </p:spPr>
        <p:txBody>
          <a:bodyPr wrap="none">
            <a:spAutoFit/>
          </a:bodyPr>
          <a:lstStyle/>
          <a:p>
            <a:r>
              <a:rPr lang="zh-CN" altLang="en-US" sz="2400" b="1" dirty="0">
                <a:solidFill>
                  <a:srgbClr val="FF0000"/>
                </a:solidFill>
              </a:rPr>
              <a:t>诛杀</a:t>
            </a:r>
          </a:p>
        </p:txBody>
      </p:sp>
    </p:spTree>
    <p:extLst>
      <p:ext uri="{BB962C8B-B14F-4D97-AF65-F5344CB8AC3E}">
        <p14:creationId xmlns:p14="http://schemas.microsoft.com/office/powerpoint/2010/main" val="581271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blinds(horizontal)">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blinds(horizontal)">
                                      <p:cBhvr>
                                        <p:cTn id="112" dur="500"/>
                                        <p:tgtEl>
                                          <p:spTgt spid="28"/>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blinds(horizontal)">
                                      <p:cBhvr>
                                        <p:cTn id="117" dur="500"/>
                                        <p:tgtEl>
                                          <p:spTgt spid="29"/>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blinds(horizontal)">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8890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精湛</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精深</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二者都有水平高、程度深的意思。</a:t>
            </a:r>
            <a:r>
              <a:rPr lang="en-US" altLang="zh-CN" sz="2400" b="1" kern="100" dirty="0">
                <a:latin typeface="宋体"/>
                <a:cs typeface="Times New Roman"/>
              </a:rPr>
              <a:t>“</a:t>
            </a:r>
            <a:r>
              <a:rPr lang="zh-CN" altLang="zh-CN" sz="2400" b="1" kern="100" dirty="0">
                <a:latin typeface="Times New Roman"/>
                <a:cs typeface="Times New Roman"/>
              </a:rPr>
              <a:t>精湛</a:t>
            </a:r>
            <a:r>
              <a:rPr lang="en-US" altLang="zh-CN" sz="2400" b="1" kern="100" dirty="0">
                <a:latin typeface="宋体"/>
                <a:cs typeface="Times New Roman"/>
              </a:rPr>
              <a:t>”</a:t>
            </a:r>
            <a:r>
              <a:rPr lang="zh-CN" altLang="zh-CN" sz="2400" b="1" kern="100" dirty="0">
                <a:latin typeface="Times New Roman"/>
                <a:cs typeface="Times New Roman"/>
              </a:rPr>
              <a:t>侧重在技艺深，不可超越；</a:t>
            </a:r>
            <a:r>
              <a:rPr lang="en-US" altLang="zh-CN" sz="2400" b="1" kern="100" dirty="0">
                <a:latin typeface="宋体"/>
                <a:cs typeface="Times New Roman"/>
              </a:rPr>
              <a:t>“</a:t>
            </a:r>
            <a:r>
              <a:rPr lang="zh-CN" altLang="zh-CN" sz="2400" b="1" kern="100" dirty="0">
                <a:latin typeface="Times New Roman"/>
                <a:cs typeface="Times New Roman"/>
              </a:rPr>
              <a:t>精深</a:t>
            </a:r>
            <a:r>
              <a:rPr lang="en-US" altLang="zh-CN" sz="2400" b="1" kern="100" dirty="0">
                <a:latin typeface="宋体"/>
                <a:cs typeface="Times New Roman"/>
              </a:rPr>
              <a:t>”</a:t>
            </a:r>
            <a:r>
              <a:rPr lang="zh-CN" altLang="zh-CN" sz="2400" b="1" kern="100" dirty="0">
                <a:latin typeface="Times New Roman"/>
                <a:cs typeface="Times New Roman"/>
              </a:rPr>
              <a:t>侧重在内容深，不易了解。</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顾医生的医术很</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，在医学界享有很高的声誉。</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他最大的爱好是读博大</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的古典哲学。</a:t>
            </a:r>
            <a:endParaRPr lang="zh-CN" altLang="zh-CN" sz="1050" kern="100" dirty="0">
              <a:latin typeface="宋体"/>
              <a:cs typeface="Courier New"/>
            </a:endParaRPr>
          </a:p>
        </p:txBody>
      </p:sp>
      <p:sp>
        <p:nvSpPr>
          <p:cNvPr id="5" name="矩形 4"/>
          <p:cNvSpPr/>
          <p:nvPr/>
        </p:nvSpPr>
        <p:spPr>
          <a:xfrm>
            <a:off x="4054448" y="3540455"/>
            <a:ext cx="803425" cy="461665"/>
          </a:xfrm>
          <a:prstGeom prst="rect">
            <a:avLst/>
          </a:prstGeom>
        </p:spPr>
        <p:txBody>
          <a:bodyPr wrap="none">
            <a:spAutoFit/>
          </a:bodyPr>
          <a:lstStyle/>
          <a:p>
            <a:r>
              <a:rPr lang="zh-CN" altLang="en-US" sz="2400" b="1" dirty="0">
                <a:solidFill>
                  <a:srgbClr val="FF0000"/>
                </a:solidFill>
              </a:rPr>
              <a:t>精湛</a:t>
            </a:r>
          </a:p>
        </p:txBody>
      </p:sp>
      <p:sp>
        <p:nvSpPr>
          <p:cNvPr id="6" name="矩形 5"/>
          <p:cNvSpPr/>
          <p:nvPr/>
        </p:nvSpPr>
        <p:spPr>
          <a:xfrm>
            <a:off x="4043431" y="4105024"/>
            <a:ext cx="803425" cy="461665"/>
          </a:xfrm>
          <a:prstGeom prst="rect">
            <a:avLst/>
          </a:prstGeom>
        </p:spPr>
        <p:txBody>
          <a:bodyPr wrap="none">
            <a:spAutoFit/>
          </a:bodyPr>
          <a:lstStyle/>
          <a:p>
            <a:r>
              <a:rPr lang="zh-CN" altLang="en-US" sz="2400" b="1" dirty="0">
                <a:solidFill>
                  <a:srgbClr val="FF0000"/>
                </a:solidFill>
              </a:rPr>
              <a:t>精深</a:t>
            </a:r>
          </a:p>
        </p:txBody>
      </p:sp>
    </p:spTree>
    <p:extLst>
      <p:ext uri="{BB962C8B-B14F-4D97-AF65-F5344CB8AC3E}">
        <p14:creationId xmlns:p14="http://schemas.microsoft.com/office/powerpoint/2010/main" val="328710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285055"/>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风尚</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时尚</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风尚</a:t>
            </a:r>
            <a:r>
              <a:rPr lang="en-US" altLang="zh-CN" sz="2400" b="1" kern="100" dirty="0">
                <a:latin typeface="宋体"/>
                <a:cs typeface="Times New Roman"/>
              </a:rPr>
              <a:t>”</a:t>
            </a:r>
            <a:r>
              <a:rPr lang="zh-CN" altLang="zh-CN" sz="2400" b="1" kern="100" dirty="0">
                <a:latin typeface="Times New Roman"/>
                <a:cs typeface="Times New Roman"/>
              </a:rPr>
              <a:t>指在一定时期中社会上流行的风气和习惯，偏精神化；</a:t>
            </a:r>
            <a:r>
              <a:rPr lang="en-US" altLang="zh-CN" sz="2400" b="1" kern="100" dirty="0">
                <a:latin typeface="宋体"/>
                <a:cs typeface="Times New Roman"/>
              </a:rPr>
              <a:t>“</a:t>
            </a:r>
            <a:r>
              <a:rPr lang="zh-CN" altLang="zh-CN" sz="2400" b="1" kern="100" dirty="0">
                <a:latin typeface="Times New Roman"/>
                <a:cs typeface="Times New Roman"/>
              </a:rPr>
              <a:t>时尚</a:t>
            </a:r>
            <a:r>
              <a:rPr lang="en-US" altLang="zh-CN" sz="2400" b="1" kern="100" dirty="0">
                <a:latin typeface="宋体"/>
                <a:cs typeface="Times New Roman"/>
              </a:rPr>
              <a:t>”</a:t>
            </a:r>
            <a:r>
              <a:rPr lang="zh-CN" altLang="zh-CN" sz="2400" b="1" kern="100" dirty="0">
                <a:latin typeface="Times New Roman"/>
                <a:cs typeface="Times New Roman"/>
              </a:rPr>
              <a:t>指的是一种流行观念或者趋势，偏物质化。</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不管时代的潮流和社会的</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怎样，人总可以凭着自己高贵的品质，超脱时代和社会，走自己正确的道路。</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我们的忠言是每个人都应该坚持走为自己开辟的道路，不为权威所吓，也不为</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所迷惑。</a:t>
            </a:r>
            <a:endParaRPr lang="zh-CN" altLang="zh-CN" sz="1050" kern="100" dirty="0">
              <a:effectLst/>
              <a:latin typeface="宋体"/>
              <a:cs typeface="Courier New"/>
            </a:endParaRPr>
          </a:p>
        </p:txBody>
      </p:sp>
      <p:sp>
        <p:nvSpPr>
          <p:cNvPr id="5" name="矩形 4"/>
          <p:cNvSpPr/>
          <p:nvPr/>
        </p:nvSpPr>
        <p:spPr>
          <a:xfrm>
            <a:off x="5342857" y="3046920"/>
            <a:ext cx="803425" cy="461665"/>
          </a:xfrm>
          <a:prstGeom prst="rect">
            <a:avLst/>
          </a:prstGeom>
        </p:spPr>
        <p:txBody>
          <a:bodyPr wrap="none">
            <a:spAutoFit/>
          </a:bodyPr>
          <a:lstStyle/>
          <a:p>
            <a:r>
              <a:rPr lang="zh-CN" altLang="en-US" sz="2400" b="1" dirty="0">
                <a:solidFill>
                  <a:srgbClr val="FF0000"/>
                </a:solidFill>
              </a:rPr>
              <a:t>风尚</a:t>
            </a:r>
          </a:p>
        </p:txBody>
      </p:sp>
      <p:sp>
        <p:nvSpPr>
          <p:cNvPr id="6" name="矩形 5"/>
          <p:cNvSpPr/>
          <p:nvPr/>
        </p:nvSpPr>
        <p:spPr>
          <a:xfrm>
            <a:off x="622994" y="4689161"/>
            <a:ext cx="803425" cy="461665"/>
          </a:xfrm>
          <a:prstGeom prst="rect">
            <a:avLst/>
          </a:prstGeom>
        </p:spPr>
        <p:txBody>
          <a:bodyPr wrap="none">
            <a:spAutoFit/>
          </a:bodyPr>
          <a:lstStyle/>
          <a:p>
            <a:r>
              <a:rPr lang="zh-CN" altLang="en-US" sz="2400" b="1" dirty="0">
                <a:solidFill>
                  <a:srgbClr val="FF0000"/>
                </a:solidFill>
              </a:rPr>
              <a:t>时尚</a:t>
            </a:r>
          </a:p>
        </p:txBody>
      </p:sp>
    </p:spTree>
    <p:extLst>
      <p:ext uri="{BB962C8B-B14F-4D97-AF65-F5344CB8AC3E}">
        <p14:creationId xmlns:p14="http://schemas.microsoft.com/office/powerpoint/2010/main" val="254815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9304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13232"/>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66598267"/>
              </p:ext>
            </p:extLst>
          </p:nvPr>
        </p:nvGraphicFramePr>
        <p:xfrm>
          <a:off x="652463" y="2313628"/>
          <a:ext cx="10842625" cy="3095625"/>
        </p:xfrm>
        <a:graphic>
          <a:graphicData uri="http://schemas.openxmlformats.org/presentationml/2006/ole">
            <mc:AlternateContent xmlns:mc="http://schemas.openxmlformats.org/markup-compatibility/2006">
              <mc:Choice xmlns:v="urn:schemas-microsoft-com:vml" Requires="v">
                <p:oleObj spid="_x0000_s63490" name="文档" r:id="rId3" imgW="11324953" imgH="3224745" progId="Word.Document.12">
                  <p:embed/>
                </p:oleObj>
              </mc:Choice>
              <mc:Fallback>
                <p:oleObj name="文档" r:id="rId3" imgW="11324953" imgH="3224745" progId="Word.Document.12">
                  <p:embed/>
                  <p:pic>
                    <p:nvPicPr>
                      <p:cNvPr id="2" name="对象 1"/>
                      <p:cNvPicPr/>
                      <p:nvPr/>
                    </p:nvPicPr>
                    <p:blipFill>
                      <a:blip r:embed="rId4"/>
                      <a:stretch>
                        <a:fillRect/>
                      </a:stretch>
                    </p:blipFill>
                    <p:spPr>
                      <a:xfrm>
                        <a:off x="652463" y="2313628"/>
                        <a:ext cx="10842625" cy="3095625"/>
                      </a:xfrm>
                      <a:prstGeom prst="rect">
                        <a:avLst/>
                      </a:prstGeom>
                    </p:spPr>
                  </p:pic>
                </p:oleObj>
              </mc:Fallback>
            </mc:AlternateContent>
          </a:graphicData>
        </a:graphic>
      </p:graphicFrame>
    </p:spTree>
    <p:extLst>
      <p:ext uri="{BB962C8B-B14F-4D97-AF65-F5344CB8AC3E}">
        <p14:creationId xmlns:p14="http://schemas.microsoft.com/office/powerpoint/2010/main" val="4105524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160447841"/>
              </p:ext>
            </p:extLst>
          </p:nvPr>
        </p:nvGraphicFramePr>
        <p:xfrm>
          <a:off x="692150" y="1744032"/>
          <a:ext cx="10763250" cy="3305175"/>
        </p:xfrm>
        <a:graphic>
          <a:graphicData uri="http://schemas.openxmlformats.org/presentationml/2006/ole">
            <mc:AlternateContent xmlns:mc="http://schemas.openxmlformats.org/markup-compatibility/2006">
              <mc:Choice xmlns:v="urn:schemas-microsoft-com:vml" Requires="v">
                <p:oleObj spid="_x0000_s64514" name="文档" r:id="rId3" imgW="11079642" imgH="3393596" progId="Word.Document.12">
                  <p:embed/>
                </p:oleObj>
              </mc:Choice>
              <mc:Fallback>
                <p:oleObj name="文档" r:id="rId3" imgW="11079642" imgH="3393596" progId="Word.Document.12">
                  <p:embed/>
                  <p:pic>
                    <p:nvPicPr>
                      <p:cNvPr id="2" name="对象 1"/>
                      <p:cNvPicPr/>
                      <p:nvPr/>
                    </p:nvPicPr>
                    <p:blipFill>
                      <a:blip r:embed="rId4"/>
                      <a:stretch>
                        <a:fillRect/>
                      </a:stretch>
                    </p:blipFill>
                    <p:spPr>
                      <a:xfrm>
                        <a:off x="692150" y="1744032"/>
                        <a:ext cx="10763250" cy="3305175"/>
                      </a:xfrm>
                      <a:prstGeom prst="rect">
                        <a:avLst/>
                      </a:prstGeom>
                    </p:spPr>
                  </p:pic>
                </p:oleObj>
              </mc:Fallback>
            </mc:AlternateContent>
          </a:graphicData>
        </a:graphic>
      </p:graphicFrame>
    </p:spTree>
    <p:extLst>
      <p:ext uri="{BB962C8B-B14F-4D97-AF65-F5344CB8AC3E}">
        <p14:creationId xmlns:p14="http://schemas.microsoft.com/office/powerpoint/2010/main" val="6136641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1664</Words>
  <Application>Microsoft Office PowerPoint</Application>
  <PresentationFormat>宽屏</PresentationFormat>
  <Paragraphs>129</Paragraphs>
  <Slides>25</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44"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