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62" r:id="rId5"/>
    <p:sldId id="313" r:id="rId6"/>
    <p:sldId id="320" r:id="rId7"/>
    <p:sldId id="314" r:id="rId8"/>
    <p:sldId id="321" r:id="rId9"/>
    <p:sldId id="315" r:id="rId10"/>
    <p:sldId id="334" r:id="rId11"/>
    <p:sldId id="326" r:id="rId12"/>
    <p:sldId id="322" r:id="rId13"/>
    <p:sldId id="306" r:id="rId14"/>
    <p:sldId id="328" r:id="rId15"/>
    <p:sldId id="336" r:id="rId16"/>
    <p:sldId id="331" r:id="rId17"/>
    <p:sldId id="332" r:id="rId18"/>
    <p:sldId id="309" r:id="rId19"/>
    <p:sldId id="337" r:id="rId20"/>
    <p:sldId id="339" r:id="rId21"/>
    <p:sldId id="333" r:id="rId22"/>
    <p:sldId id="259" r:id="rId23"/>
  </p:sldIdLst>
  <p:sldSz cx="24385588" cy="13717588"/>
  <p:notesSz cx="6858000" cy="9144000"/>
  <p:custDataLst>
    <p:tags r:id="rId2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1219200" lvl="1" indent="-762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2438400" lvl="2" indent="-1524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3657600" lvl="3" indent="-2286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4876800" lvl="4" indent="-3048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lvl="5" indent="-3048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lvl="6" indent="-3048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lvl="7" indent="-3048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lvl="8" indent="-3048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321">
          <p15:clr>
            <a:srgbClr val="A4A3A4"/>
          </p15:clr>
        </p15:guide>
        <p15:guide id="2" pos="76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20000"/>
    <a:srgbClr val="990000"/>
    <a:srgbClr val="3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81074" autoAdjust="0"/>
  </p:normalViewPr>
  <p:slideViewPr>
    <p:cSldViewPr showGuides="1">
      <p:cViewPr>
        <p:scale>
          <a:sx n="50" d="100"/>
          <a:sy n="50" d="100"/>
        </p:scale>
        <p:origin x="-72" y="-72"/>
      </p:cViewPr>
      <p:guideLst>
        <p:guide orient="horz" pos="4321"/>
        <p:guide pos="7681"/>
      </p:guideLst>
    </p:cSldViewPr>
  </p:slideViewPr>
  <p:notesTextViewPr>
    <p:cViewPr>
      <p:scale>
        <a:sx n="150" d="100"/>
        <a:sy n="15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D851DA-9114-416E-9AC0-1196CB7CBE21}" type="datetimeFigureOut">
              <a:rPr lang="zh-CN" altLang="en-US" smtClean="0"/>
              <a:t>2020-12-14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ED01C5-D8B9-4183-A069-54671784A0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326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1219200" y="12492038"/>
            <a:ext cx="5689600" cy="9525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3852" tIns="121926" rIns="243852" bIns="121926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7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8331200" y="12492038"/>
            <a:ext cx="7723188" cy="9525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3852" tIns="121926" rIns="243852" bIns="121926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7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17476788" y="12492038"/>
            <a:ext cx="5689600" cy="9525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3852" tIns="121926" rIns="243852" bIns="121926" numCol="1" anchor="t" anchorCtr="0" compatLnSpc="1"/>
          <a:lstStyle/>
          <a:p>
            <a:pPr algn="r">
              <a:buNone/>
            </a:pPr>
            <a:fld id="{9A0DB2DC-4C9A-4742-B13C-FB6460FD3503}" type="slidenum">
              <a:rPr lang="zh-CN" altLang="zh-CN"/>
              <a:t>‹#›</a:t>
            </a:fld>
            <a:endParaRPr lang="zh-CN" altLang="zh-CN"/>
          </a:p>
        </p:txBody>
      </p:sp>
      <p:pic>
        <p:nvPicPr>
          <p:cNvPr id="6" name="图片 4" descr="语文选择性必修-封面0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24387175" cy="137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88" y="1588"/>
            <a:ext cx="24384000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" y="1650"/>
            <a:ext cx="24383890" cy="13715938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语文选择性必修-内页小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24387175" cy="137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" y="1650"/>
            <a:ext cx="24383890" cy="13715938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语文选择性必修-内页中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24385588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>
          <a:xfrm>
            <a:off x="1219200" y="12492038"/>
            <a:ext cx="5689600" cy="9525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>
          <a:xfrm>
            <a:off x="8331200" y="12492038"/>
            <a:ext cx="7723188" cy="9525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7476788" y="12492038"/>
            <a:ext cx="5689600" cy="9525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900C535-BF05-4162-9510-F1C84D2F2BE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" y="1650"/>
            <a:ext cx="24383890" cy="13715938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4" descr="语文选择性必修-内页大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24385588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" y="1650"/>
            <a:ext cx="24383890" cy="13715938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4" descr="语文选择性必修-内页大全屏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24387175" cy="137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" y="1650"/>
            <a:ext cx="24383890" cy="13715938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7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7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zh-CN">
                <a:latin typeface="Arial" pitchFamily="34" charset="0"/>
              </a:rPr>
              <a:t>‹#›</a:t>
            </a:fld>
            <a:endParaRPr lang="zh-CN" altLang="zh-CN">
              <a:latin typeface="Arial" pitchFamily="34" charset="0"/>
            </a:endParaRPr>
          </a:p>
        </p:txBody>
      </p:sp>
      <p:pic>
        <p:nvPicPr>
          <p:cNvPr id="7" name="图片 4" descr="语文选择性必修-尾页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24385588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" y="1650"/>
            <a:ext cx="24383890" cy="13715938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1219200" y="549275"/>
            <a:ext cx="21947188" cy="2286000"/>
          </a:xfrm>
          <a:prstGeom prst="rect">
            <a:avLst/>
          </a:prstGeom>
          <a:noFill/>
          <a:ln w="9525">
            <a:noFill/>
          </a:ln>
        </p:spPr>
        <p:txBody>
          <a:bodyPr lIns="243852" tIns="121926" rIns="243852" bIns="121926" anchor="ctr"/>
          <a:lstStyle/>
          <a:p>
            <a:pPr lvl="0"/>
            <a:r>
              <a:rPr lang="zh-CN" altLang="zh-CN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1219200" y="3200400"/>
            <a:ext cx="21947188" cy="9053513"/>
          </a:xfrm>
          <a:prstGeom prst="rect">
            <a:avLst/>
          </a:prstGeom>
          <a:noFill/>
          <a:ln w="9525">
            <a:noFill/>
          </a:ln>
        </p:spPr>
        <p:txBody>
          <a:bodyPr lIns="243852" tIns="121926" rIns="243852" bIns="121926"/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第二级</a:t>
            </a:r>
          </a:p>
          <a:p>
            <a:pPr lvl="2"/>
            <a:r>
              <a:rPr lang="zh-CN" altLang="zh-CN"/>
              <a:t>第三级</a:t>
            </a:r>
          </a:p>
          <a:p>
            <a:pPr lvl="3"/>
            <a:r>
              <a:rPr lang="zh-CN" altLang="zh-CN"/>
              <a:t>第四级</a:t>
            </a:r>
          </a:p>
          <a:p>
            <a:pPr lvl="4"/>
            <a:r>
              <a:rPr lang="zh-CN" altLang="zh-CN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219200" y="12492038"/>
            <a:ext cx="5689600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3852" tIns="121926" rIns="243852" bIns="121926" numCol="1" anchor="t" anchorCtr="0" compatLnSpc="1"/>
          <a:lstStyle>
            <a:lvl1pPr>
              <a:defRPr sz="3700">
                <a:latin typeface="Arial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7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331200" y="12492038"/>
            <a:ext cx="7723188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3852" tIns="121926" rIns="243852" bIns="121926" numCol="1" anchor="t" anchorCtr="0" compatLnSpc="1"/>
          <a:lstStyle>
            <a:lvl1pPr algn="ctr">
              <a:defRPr sz="3700">
                <a:latin typeface="Arial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7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7476788" y="12492038"/>
            <a:ext cx="5689600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3852" tIns="121926" rIns="243852" bIns="121926" numCol="1" anchor="t" anchorCtr="0" compatLnSpc="1"/>
          <a:lstStyle>
            <a:lvl1pPr algn="r">
              <a:defRPr sz="37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zh-CN">
                <a:latin typeface="Arial" pitchFamily="34" charset="0"/>
              </a:rPr>
              <a:t>‹#›</a:t>
            </a:fld>
            <a:endParaRPr lang="zh-CN" altLang="zh-CN">
              <a:latin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/>
  <p:txStyles>
    <p:titleStyle>
      <a:lvl1pPr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1219200"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2438400"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3657600"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4876800"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914400" indent="-914400" algn="l" rtl="0" eaLnBrk="1" fontAlgn="base" hangingPunct="1">
        <a:spcBef>
          <a:spcPct val="20000"/>
        </a:spcBef>
        <a:spcAft>
          <a:spcPct val="0"/>
        </a:spcAft>
        <a:buChar char="•"/>
        <a:defRPr sz="8500">
          <a:solidFill>
            <a:schemeClr val="tx1"/>
          </a:solidFill>
          <a:latin typeface="+mn-lt"/>
          <a:ea typeface="+mn-ea"/>
          <a:cs typeface="+mn-cs"/>
        </a:defRPr>
      </a:lvl1pPr>
      <a:lvl2pPr marL="1981200" indent="-762000" algn="l" rtl="0" eaLnBrk="1" fontAlgn="base" hangingPunct="1">
        <a:spcBef>
          <a:spcPct val="20000"/>
        </a:spcBef>
        <a:spcAft>
          <a:spcPct val="0"/>
        </a:spcAft>
        <a:buChar char="–"/>
        <a:defRPr sz="7500">
          <a:solidFill>
            <a:schemeClr val="tx1"/>
          </a:solidFill>
          <a:latin typeface="+mn-lt"/>
          <a:ea typeface="+mn-ea"/>
        </a:defRPr>
      </a:lvl2pPr>
      <a:lvl3pPr marL="3048000" indent="-609600" algn="l" rtl="0" eaLnBrk="1" fontAlgn="base" hangingPunct="1">
        <a:spcBef>
          <a:spcPct val="20000"/>
        </a:spcBef>
        <a:spcAft>
          <a:spcPct val="0"/>
        </a:spcAft>
        <a:buChar char="•"/>
        <a:defRPr sz="6400">
          <a:solidFill>
            <a:schemeClr val="tx1"/>
          </a:solidFill>
          <a:latin typeface="+mn-lt"/>
          <a:ea typeface="+mn-ea"/>
        </a:defRPr>
      </a:lvl3pPr>
      <a:lvl4pPr marL="4267200" indent="-609600" algn="l" rtl="0" eaLnBrk="1" fontAlgn="base" hangingPunct="1">
        <a:spcBef>
          <a:spcPct val="20000"/>
        </a:spcBef>
        <a:spcAft>
          <a:spcPct val="0"/>
        </a:spcAft>
        <a:buChar char="–"/>
        <a:defRPr sz="5300">
          <a:solidFill>
            <a:schemeClr val="tx1"/>
          </a:solidFill>
          <a:latin typeface="+mn-lt"/>
          <a:ea typeface="+mn-ea"/>
        </a:defRPr>
      </a:lvl4pPr>
      <a:lvl5pPr marL="5486400" indent="-609600" algn="l" rtl="0" eaLnBrk="1" fontAlgn="base" hangingPunct="1">
        <a:spcBef>
          <a:spcPct val="20000"/>
        </a:spcBef>
        <a:spcAft>
          <a:spcPct val="0"/>
        </a:spcAft>
        <a:buChar char="»"/>
        <a:defRPr sz="5300">
          <a:solidFill>
            <a:schemeClr val="tx1"/>
          </a:solidFill>
          <a:latin typeface="+mn-lt"/>
          <a:ea typeface="+mn-ea"/>
        </a:defRPr>
      </a:lvl5pPr>
      <a:lvl6pPr marL="6706235" indent="-609600" algn="l" rtl="0" eaLnBrk="1" fontAlgn="base" hangingPunct="1">
        <a:spcBef>
          <a:spcPct val="20000"/>
        </a:spcBef>
        <a:spcAft>
          <a:spcPct val="0"/>
        </a:spcAft>
        <a:buChar char="»"/>
        <a:defRPr sz="5300">
          <a:solidFill>
            <a:schemeClr val="tx1"/>
          </a:solidFill>
          <a:latin typeface="+mn-lt"/>
          <a:ea typeface="+mn-ea"/>
        </a:defRPr>
      </a:lvl6pPr>
      <a:lvl7pPr marL="7925435" indent="-609600" algn="l" rtl="0" eaLnBrk="1" fontAlgn="base" hangingPunct="1">
        <a:spcBef>
          <a:spcPct val="20000"/>
        </a:spcBef>
        <a:spcAft>
          <a:spcPct val="0"/>
        </a:spcAft>
        <a:buChar char="»"/>
        <a:defRPr sz="5300">
          <a:solidFill>
            <a:schemeClr val="tx1"/>
          </a:solidFill>
          <a:latin typeface="+mn-lt"/>
          <a:ea typeface="+mn-ea"/>
        </a:defRPr>
      </a:lvl7pPr>
      <a:lvl8pPr marL="9144635" indent="-609600" algn="l" rtl="0" eaLnBrk="1" fontAlgn="base" hangingPunct="1">
        <a:spcBef>
          <a:spcPct val="20000"/>
        </a:spcBef>
        <a:spcAft>
          <a:spcPct val="0"/>
        </a:spcAft>
        <a:buChar char="»"/>
        <a:defRPr sz="5300">
          <a:solidFill>
            <a:schemeClr val="tx1"/>
          </a:solidFill>
          <a:latin typeface="+mn-lt"/>
          <a:ea typeface="+mn-ea"/>
        </a:defRPr>
      </a:lvl8pPr>
      <a:lvl9pPr marL="10363835" indent="-609600" algn="l" rtl="0" eaLnBrk="1" fontAlgn="base" hangingPunct="1">
        <a:spcBef>
          <a:spcPct val="20000"/>
        </a:spcBef>
        <a:spcAft>
          <a:spcPct val="0"/>
        </a:spcAft>
        <a:buChar char="»"/>
        <a:defRPr sz="53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21920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43840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65760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487680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609600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315835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535035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754235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5"/>
          <p:cNvSpPr txBox="1"/>
          <p:nvPr/>
        </p:nvSpPr>
        <p:spPr>
          <a:xfrm>
            <a:off x="9636501" y="5634658"/>
            <a:ext cx="5724645" cy="120032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7200" b="1">
                <a:solidFill>
                  <a:srgbClr val="360000"/>
                </a:solidFill>
                <a:latin typeface="黑体" pitchFamily="49" charset="-122"/>
                <a:ea typeface="黑体" pitchFamily="49" charset="-122"/>
              </a:rPr>
              <a:t>过秦论（上）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xmlns:p15="http://schemas.microsoft.com/office/powerpoint/2012/main" xmlns:p14="http://schemas.microsoft.com/office/powerpoint/2010/main" id="{6C5EC359-CBD9-4564-B6A2-BC825DE6E9F1}"/>
              </a:ext>
            </a:extLst>
          </p:cNvPr>
          <p:cNvSpPr txBox="1"/>
          <p:nvPr/>
        </p:nvSpPr>
        <p:spPr>
          <a:xfrm>
            <a:off x="2975770" y="3906466"/>
            <a:ext cx="1396955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    二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是文学家们的</a:t>
            </a:r>
            <a:r>
              <a:rPr lang="zh-CN" altLang="en-US" sz="4000" spc="-110">
                <a:latin typeface="黑体" pitchFamily="49" charset="-122"/>
                <a:ea typeface="黑体" pitchFamily="49" charset="-122"/>
              </a:rPr>
              <a:t>推崇。在魏晋时期，</a:t>
            </a:r>
            <a:r>
              <a:rPr lang="en-US" altLang="zh-CN" sz="4000" spc="-11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4000" spc="-110">
                <a:latin typeface="黑体" pitchFamily="49" charset="-122"/>
                <a:ea typeface="黑体" pitchFamily="49" charset="-122"/>
              </a:rPr>
              <a:t>过秦论</a:t>
            </a:r>
            <a:r>
              <a:rPr lang="en-US" altLang="zh-CN" sz="4000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成为文学界的经典著作。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梁代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，</a:t>
            </a:r>
            <a:r>
              <a:rPr lang="en-US" altLang="zh-CN" sz="400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文选</a:t>
            </a:r>
            <a:r>
              <a:rPr lang="en-US" altLang="zh-CN" sz="4000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将</a:t>
            </a:r>
            <a:r>
              <a:rPr lang="en-US" altLang="zh-CN" sz="400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过秦论</a:t>
            </a:r>
            <a:r>
              <a:rPr lang="en-US" altLang="zh-CN" sz="400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收录其中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。在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唐代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，</a:t>
            </a:r>
            <a:r>
              <a:rPr lang="en-US" altLang="zh-CN" sz="400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过秦论</a:t>
            </a:r>
            <a:r>
              <a:rPr lang="en-US" altLang="zh-CN" sz="4000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是古文学家十分推崇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的经典著作。宋代，众多古文选本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将</a:t>
            </a:r>
            <a:r>
              <a:rPr lang="en-US" altLang="zh-CN" sz="400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过秦论</a:t>
            </a:r>
            <a:r>
              <a:rPr lang="en-US" altLang="zh-CN" sz="400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作为必选篇目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zh-CN" sz="4000">
                <a:latin typeface="黑体" pitchFamily="49" charset="-122"/>
                <a:ea typeface="黑体" pitchFamily="49" charset="-122"/>
              </a:rPr>
              <a:t>《过秦论》是不同时代读者的</a:t>
            </a:r>
            <a:r>
              <a:rPr lang="zh-CN" altLang="zh-CN" sz="4000" spc="120">
                <a:latin typeface="黑体" pitchFamily="49" charset="-122"/>
                <a:ea typeface="黑体" pitchFamily="49" charset="-122"/>
              </a:rPr>
              <a:t>审美趣味合集，它</a:t>
            </a:r>
            <a:r>
              <a:rPr lang="zh-CN" altLang="zh-CN" sz="4000" spc="120" smtClean="0">
                <a:latin typeface="黑体" pitchFamily="49" charset="-122"/>
                <a:ea typeface="黑体" pitchFamily="49" charset="-122"/>
              </a:rPr>
              <a:t>符合各个</a:t>
            </a:r>
            <a:r>
              <a:rPr lang="zh-CN" altLang="zh-CN" sz="4000">
                <a:latin typeface="黑体" pitchFamily="49" charset="-122"/>
                <a:ea typeface="黑体" pitchFamily="49" charset="-122"/>
              </a:rPr>
              <a:t>朝代人们的审美需求，甚至于统治者、政客、有识之士的政治需要</a:t>
            </a:r>
            <a:r>
              <a:rPr lang="zh-CN" altLang="zh-CN" sz="4000" smtClean="0"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40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4197158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xmlns:p15="http://schemas.microsoft.com/office/powerpoint/2012/main" xmlns:p14="http://schemas.microsoft.com/office/powerpoint/2010/main" id="{6C5EC359-CBD9-4564-B6A2-BC825DE6E9F1}"/>
              </a:ext>
            </a:extLst>
          </p:cNvPr>
          <p:cNvSpPr txBox="1"/>
          <p:nvPr/>
        </p:nvSpPr>
        <p:spPr>
          <a:xfrm>
            <a:off x="2759746" y="3962787"/>
            <a:ext cx="1411356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    三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是壮志难酬之士的慰藉。贾谊才华横溢，在文学上有着很高的造诣。贾谊拥有满腔的政治抱负，想做一番大事业，可后来被无辜诬陷，为小人所中伤，</a:t>
            </a:r>
            <a:r>
              <a:rPr lang="zh-CN" altLang="en-US" sz="4000" spc="120">
                <a:latin typeface="黑体" pitchFamily="49" charset="-122"/>
                <a:ea typeface="黑体" pitchFamily="49" charset="-122"/>
              </a:rPr>
              <a:t>最后陷入了不被重用、被逐出京的悲惨境地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，让人不免心生慨叹。后世的文人多借贾谊的不幸遭遇，来感慨自身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壮志难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酬、怀才不遇的命运，或借贾谊来抒发心中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的悲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情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。</a:t>
            </a:r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5728468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xmlns:p15="http://schemas.microsoft.com/office/powerpoint/2012/main" xmlns:p14="http://schemas.microsoft.com/office/powerpoint/2010/main" id="{69C31F79-E35B-49C8-B33D-1939291838D0}"/>
              </a:ext>
            </a:extLst>
          </p:cNvPr>
          <p:cNvSpPr txBox="1"/>
          <p:nvPr/>
        </p:nvSpPr>
        <p:spPr>
          <a:xfrm>
            <a:off x="4487938" y="5778674"/>
            <a:ext cx="10837204" cy="13388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教学内容</a:t>
            </a:r>
            <a:r>
              <a:rPr lang="zh-CN" altLang="en-US" sz="54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四：</a:t>
            </a:r>
            <a:r>
              <a:rPr lang="zh-CN" altLang="en-US" sz="5400" smtClean="0">
                <a:latin typeface="黑体" pitchFamily="49" charset="-122"/>
                <a:ea typeface="黑体" pitchFamily="49" charset="-122"/>
              </a:rPr>
              <a:t>走进</a:t>
            </a:r>
            <a:r>
              <a:rPr lang="zh-CN" altLang="en-US" sz="5400">
                <a:latin typeface="黑体" pitchFamily="49" charset="-122"/>
                <a:ea typeface="黑体" pitchFamily="49" charset="-122"/>
              </a:rPr>
              <a:t>文字，领悟高意</a:t>
            </a:r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1662756899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xmlns:p15="http://schemas.microsoft.com/office/powerpoint/2012/main" xmlns:p14="http://schemas.microsoft.com/office/powerpoint/2010/main" id="{6C5EC359-CBD9-4564-B6A2-BC825DE6E9F1}"/>
              </a:ext>
            </a:extLst>
          </p:cNvPr>
          <p:cNvSpPr txBox="1"/>
          <p:nvPr/>
        </p:nvSpPr>
        <p:spPr>
          <a:xfrm>
            <a:off x="2759746" y="4036829"/>
            <a:ext cx="13897544" cy="2723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80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800" smtClean="0">
                <a:latin typeface="黑体" pitchFamily="49" charset="-122"/>
                <a:ea typeface="黑体" pitchFamily="49" charset="-122"/>
              </a:rPr>
              <a:t>第</a:t>
            </a:r>
            <a:r>
              <a:rPr lang="zh-CN" altLang="en-US" sz="3800">
                <a:latin typeface="黑体" pitchFamily="49" charset="-122"/>
                <a:ea typeface="黑体" pitchFamily="49" charset="-122"/>
              </a:rPr>
              <a:t>一段写秦王朝势力的崛起</a:t>
            </a:r>
            <a:r>
              <a:rPr lang="zh-CN" altLang="en-US" sz="3800" smtClean="0">
                <a:latin typeface="黑体" pitchFamily="49" charset="-122"/>
                <a:ea typeface="黑体" pitchFamily="49" charset="-122"/>
              </a:rPr>
              <a:t>。写</a:t>
            </a:r>
            <a:r>
              <a:rPr lang="zh-CN" altLang="en-US" sz="3800">
                <a:latin typeface="黑体" pitchFamily="49" charset="-122"/>
                <a:ea typeface="黑体" pitchFamily="49" charset="-122"/>
              </a:rPr>
              <a:t>秦</a:t>
            </a:r>
            <a:r>
              <a:rPr lang="zh-CN" altLang="en-US" sz="3800" smtClean="0">
                <a:latin typeface="黑体" pitchFamily="49" charset="-122"/>
                <a:ea typeface="黑体" pitchFamily="49" charset="-122"/>
              </a:rPr>
              <a:t>扩张</a:t>
            </a:r>
            <a:r>
              <a:rPr lang="zh-CN" altLang="en-US" sz="3800">
                <a:latin typeface="黑体" pitchFamily="49" charset="-122"/>
                <a:ea typeface="黑体" pitchFamily="49" charset="-122"/>
              </a:rPr>
              <a:t>壮大的雄势，既正面写出秦的不可战胜，为下段蓄势，表明秦统一全国已成定局，也为后文所谓“攻守之势异也”张本</a:t>
            </a:r>
            <a:r>
              <a:rPr lang="zh-CN" altLang="en-US" sz="3800" smtClean="0"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38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xmlns:p15="http://schemas.microsoft.com/office/powerpoint/2012/main" xmlns:p14="http://schemas.microsoft.com/office/powerpoint/2010/main" id="{AA708B97-2E8F-4EA5-AB98-B4A609E20C3D}"/>
              </a:ext>
            </a:extLst>
          </p:cNvPr>
          <p:cNvSpPr txBox="1"/>
          <p:nvPr/>
        </p:nvSpPr>
        <p:spPr>
          <a:xfrm>
            <a:off x="7408330" y="2778145"/>
            <a:ext cx="46085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一、概括文意</a:t>
            </a:r>
          </a:p>
          <a:p>
            <a:endParaRPr lang="zh-CN" altLang="en-US"/>
          </a:p>
        </p:txBody>
      </p:sp>
      <p:sp>
        <p:nvSpPr>
          <p:cNvPr id="4" name="文本框 2">
            <a:extLst>
              <a:ext uri="{FF2B5EF4-FFF2-40B4-BE49-F238E27FC236}">
                <a16:creationId xmlns:a16="http://schemas.microsoft.com/office/drawing/2014/main" xmlns="" xmlns:p15="http://schemas.microsoft.com/office/powerpoint/2012/main" xmlns:p14="http://schemas.microsoft.com/office/powerpoint/2010/main" id="{6C5EC359-CBD9-4564-B6A2-BC825DE6E9F1}"/>
              </a:ext>
            </a:extLst>
          </p:cNvPr>
          <p:cNvSpPr txBox="1"/>
          <p:nvPr/>
        </p:nvSpPr>
        <p:spPr>
          <a:xfrm>
            <a:off x="2767882" y="6930216"/>
            <a:ext cx="13889408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800" smtClean="0">
                <a:latin typeface="黑体" pitchFamily="49" charset="-122"/>
                <a:ea typeface="黑体" pitchFamily="49" charset="-122"/>
              </a:rPr>
              <a:t>    第二</a:t>
            </a:r>
            <a:r>
              <a:rPr lang="zh-CN" altLang="en-US" sz="3800">
                <a:latin typeface="黑体" pitchFamily="49" charset="-122"/>
                <a:ea typeface="黑体" pitchFamily="49" charset="-122"/>
              </a:rPr>
              <a:t>段运用多重排比，说明六国人才济济</a:t>
            </a:r>
            <a:r>
              <a:rPr lang="zh-CN" altLang="en-US" sz="3800" smtClean="0">
                <a:latin typeface="黑体" pitchFamily="49" charset="-122"/>
                <a:ea typeface="黑体" pitchFamily="49" charset="-122"/>
              </a:rPr>
              <a:t>，显示天下</a:t>
            </a:r>
            <a:r>
              <a:rPr lang="zh-CN" altLang="en-US" sz="3800">
                <a:latin typeface="黑体" pitchFamily="49" charset="-122"/>
                <a:ea typeface="黑体" pitchFamily="49" charset="-122"/>
              </a:rPr>
              <a:t>之</a:t>
            </a:r>
            <a:r>
              <a:rPr lang="zh-CN" altLang="en-US" sz="3800" smtClean="0">
                <a:latin typeface="黑体" pitchFamily="49" charset="-122"/>
                <a:ea typeface="黑体" pitchFamily="49" charset="-122"/>
              </a:rPr>
              <a:t>士合</a:t>
            </a:r>
            <a:r>
              <a:rPr lang="zh-CN" altLang="en-US" sz="3800">
                <a:latin typeface="黑体" pitchFamily="49" charset="-122"/>
                <a:ea typeface="黑体" pitchFamily="49" charset="-122"/>
              </a:rPr>
              <a:t>从缔交，戮力攻秦的力量。在将六国抗秦的气势</a:t>
            </a:r>
            <a:r>
              <a:rPr lang="zh-CN" altLang="en-US" sz="3800" spc="120">
                <a:latin typeface="黑体" pitchFamily="49" charset="-122"/>
                <a:ea typeface="黑体" pitchFamily="49" charset="-122"/>
              </a:rPr>
              <a:t>上扬至极点之后，猛然一跌，点出六国“从散约败，</a:t>
            </a:r>
            <a:r>
              <a:rPr lang="zh-CN" altLang="en-US" sz="3800" spc="110">
                <a:latin typeface="黑体" pitchFamily="49" charset="-122"/>
                <a:ea typeface="黑体" pitchFamily="49" charset="-122"/>
              </a:rPr>
              <a:t>争</a:t>
            </a:r>
            <a:r>
              <a:rPr lang="zh-CN" altLang="en-US" sz="3800">
                <a:latin typeface="黑体" pitchFamily="49" charset="-122"/>
                <a:ea typeface="黑体" pitchFamily="49" charset="-122"/>
              </a:rPr>
              <a:t>割地而赂秦”。</a:t>
            </a:r>
            <a:r>
              <a:rPr lang="zh-CN" altLang="en-US" sz="3800" spc="-110">
                <a:latin typeface="黑体" pitchFamily="49" charset="-122"/>
                <a:ea typeface="黑体" pitchFamily="49" charset="-122"/>
              </a:rPr>
              <a:t>接着</a:t>
            </a:r>
            <a:r>
              <a:rPr lang="zh-CN" altLang="en-US" sz="3800" spc="-110" smtClean="0">
                <a:latin typeface="黑体" pitchFamily="49" charset="-122"/>
                <a:ea typeface="黑体" pitchFamily="49" charset="-122"/>
              </a:rPr>
              <a:t>以八个四</a:t>
            </a:r>
            <a:r>
              <a:rPr lang="zh-CN" altLang="en-US" sz="3800" spc="-110">
                <a:latin typeface="黑体" pitchFamily="49" charset="-122"/>
                <a:ea typeface="黑体" pitchFamily="49" charset="-122"/>
              </a:rPr>
              <a:t>言句，</a:t>
            </a:r>
            <a:r>
              <a:rPr lang="zh-CN" altLang="en-US" sz="3800">
                <a:latin typeface="黑体" pitchFamily="49" charset="-122"/>
                <a:ea typeface="黑体" pitchFamily="49" charset="-122"/>
              </a:rPr>
              <a:t>显示秦乘胜</a:t>
            </a:r>
            <a:r>
              <a:rPr lang="zh-CN" altLang="en-US" sz="3800" smtClean="0">
                <a:latin typeface="黑体" pitchFamily="49" charset="-122"/>
                <a:ea typeface="黑体" pitchFamily="49" charset="-122"/>
              </a:rPr>
              <a:t>进击、宰割</a:t>
            </a:r>
            <a:r>
              <a:rPr lang="zh-CN" altLang="en-US" sz="3800">
                <a:latin typeface="黑体" pitchFamily="49" charset="-122"/>
                <a:ea typeface="黑体" pitchFamily="49" charset="-122"/>
              </a:rPr>
              <a:t>诸侯的摧枯拉朽的声势</a:t>
            </a:r>
            <a:r>
              <a:rPr lang="zh-CN" altLang="en-US" sz="3800" smtClean="0"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38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0663379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xmlns:p15="http://schemas.microsoft.com/office/powerpoint/2012/main" xmlns:p14="http://schemas.microsoft.com/office/powerpoint/2010/main" id="{6C5EC359-CBD9-4564-B6A2-BC825DE6E9F1}"/>
              </a:ext>
            </a:extLst>
          </p:cNvPr>
          <p:cNvSpPr txBox="1"/>
          <p:nvPr/>
        </p:nvSpPr>
        <p:spPr>
          <a:xfrm>
            <a:off x="3263802" y="4352444"/>
            <a:ext cx="8352928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>
                <a:latin typeface="黑体" pitchFamily="49" charset="-122"/>
                <a:ea typeface="黑体" pitchFamily="49" charset="-122"/>
              </a:rPr>
              <a:t>    第三段写秦始皇消灭诸侯、统一天下、建立并强化中央集权封建帝国的整个</a:t>
            </a:r>
            <a:r>
              <a:rPr lang="zh-CN" altLang="en-US" sz="4400" smtClean="0">
                <a:latin typeface="黑体" pitchFamily="49" charset="-122"/>
                <a:ea typeface="黑体" pitchFamily="49" charset="-122"/>
              </a:rPr>
              <a:t>过程，把</a:t>
            </a:r>
            <a:r>
              <a:rPr lang="zh-CN" altLang="en-US" sz="4400">
                <a:latin typeface="黑体" pitchFamily="49" charset="-122"/>
                <a:ea typeface="黑体" pitchFamily="49" charset="-122"/>
              </a:rPr>
              <a:t>秦始皇的势力和野心描绘得淋漓尽致，愈写愈足，愈写愈神气</a:t>
            </a:r>
            <a:r>
              <a:rPr lang="zh-CN" altLang="en-US" sz="4400" smtClean="0"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200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336810" y="4740587"/>
            <a:ext cx="4089292" cy="391840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06204779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xmlns:p15="http://schemas.microsoft.com/office/powerpoint/2012/main" xmlns:p14="http://schemas.microsoft.com/office/powerpoint/2010/main" id="{6C5EC359-CBD9-4564-B6A2-BC825DE6E9F1}"/>
              </a:ext>
            </a:extLst>
          </p:cNvPr>
          <p:cNvSpPr txBox="1"/>
          <p:nvPr/>
        </p:nvSpPr>
        <p:spPr>
          <a:xfrm>
            <a:off x="3263802" y="4598085"/>
            <a:ext cx="13105456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    第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四段写陈涉起义和秦王朝的覆灭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。极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写陈涉的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平凡，与秦始皇的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盛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势形成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鲜明的对比，但陈涉义旗一举，天下响应，豪杰并起，强秦顷刻覆灭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400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第五段分析秦王朝迅速灭亡的原因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，由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叙事转为议论，是前文史实的逻辑结论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。</a:t>
            </a:r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9812" y="9301386"/>
            <a:ext cx="3809524" cy="1384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660190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xmlns:p15="http://schemas.microsoft.com/office/powerpoint/2012/main" xmlns:p14="http://schemas.microsoft.com/office/powerpoint/2010/main" id="{6C5EC359-CBD9-4564-B6A2-BC825DE6E9F1}"/>
              </a:ext>
            </a:extLst>
          </p:cNvPr>
          <p:cNvSpPr txBox="1"/>
          <p:nvPr/>
        </p:nvSpPr>
        <p:spPr>
          <a:xfrm>
            <a:off x="3284254" y="4457551"/>
            <a:ext cx="13301028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Wingdings" panose="05000000000000000000" pitchFamily="2" charset="2"/>
              </a:rPr>
              <a:t>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席卷天下：与下文“包举宇内、囊括四海、并吞八荒”是同义铺排。 </a:t>
            </a:r>
          </a:p>
          <a:p>
            <a:pPr>
              <a:lnSpc>
                <a:spcPct val="150000"/>
              </a:lnSpc>
            </a:pPr>
            <a:r>
              <a:rPr lang="zh-CN" altLang="en-US" sz="4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Wingdings" panose="05000000000000000000" pitchFamily="2" charset="2"/>
              </a:rPr>
              <a:t>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“连衡”一句为虚笔，张仪相秦始于惠文王十年，即公元前</a:t>
            </a:r>
            <a:r>
              <a:rPr lang="en-US" altLang="zh-CN" sz="4000">
                <a:latin typeface="Times New Roman" pitchFamily="18" charset="0"/>
                <a:ea typeface="黑体" pitchFamily="49" charset="-122"/>
                <a:cs typeface="Times New Roman" panose="02020603050405020304" pitchFamily="18" charset="0"/>
              </a:rPr>
              <a:t>328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年，是商鞅死后十年的事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400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4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Wingdings" panose="05000000000000000000" pitchFamily="2" charset="2"/>
              </a:rPr>
              <a:t>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北：败逃。 </a:t>
            </a:r>
            <a:r>
              <a:rPr lang="zh-CN" altLang="en-US" sz="44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Wingdings" panose="05000000000000000000" pitchFamily="2" charset="2"/>
              </a:rPr>
              <a:t>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制：统领、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统率。 </a:t>
            </a:r>
            <a:endParaRPr lang="zh-CN" altLang="en-US" sz="400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4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Wingdings" panose="05000000000000000000" pitchFamily="2" charset="2"/>
              </a:rPr>
              <a:t>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黔首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秦朝对百姓的称呼。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黔，黑色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。</a:t>
            </a:r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xmlns:p15="http://schemas.microsoft.com/office/powerpoint/2012/main" xmlns:p14="http://schemas.microsoft.com/office/powerpoint/2010/main" id="{AA708B97-2E8F-4EA5-AB98-B4A609E20C3D}"/>
              </a:ext>
            </a:extLst>
          </p:cNvPr>
          <p:cNvSpPr txBox="1"/>
          <p:nvPr/>
        </p:nvSpPr>
        <p:spPr>
          <a:xfrm>
            <a:off x="5856090" y="3485451"/>
            <a:ext cx="64087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>
                <a:latin typeface="黑体" pitchFamily="49" charset="-122"/>
                <a:ea typeface="黑体" pitchFamily="49" charset="-122"/>
              </a:rPr>
              <a:t>二、</a:t>
            </a:r>
            <a:r>
              <a:rPr lang="zh-CN" altLang="en-US" sz="5400" smtClean="0">
                <a:latin typeface="黑体" pitchFamily="49" charset="-122"/>
                <a:ea typeface="黑体" pitchFamily="49" charset="-122"/>
              </a:rPr>
              <a:t>强调重点</a:t>
            </a:r>
            <a:endParaRPr lang="zh-CN" altLang="en-US" sz="5400">
              <a:latin typeface="黑体" pitchFamily="49" charset="-122"/>
              <a:ea typeface="黑体" pitchFamily="49" charset="-122"/>
            </a:endParaRPr>
          </a:p>
          <a:p>
            <a:endParaRPr lang="zh-CN" altLang="en-US"/>
          </a:p>
        </p:txBody>
      </p:sp>
      <p:sp>
        <p:nvSpPr>
          <p:cNvPr id="4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6675939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xmlns:p15="http://schemas.microsoft.com/office/powerpoint/2012/main" xmlns:p14="http://schemas.microsoft.com/office/powerpoint/2010/main" id="{6C5EC359-CBD9-4564-B6A2-BC825DE6E9F1}"/>
              </a:ext>
            </a:extLst>
          </p:cNvPr>
          <p:cNvSpPr txBox="1"/>
          <p:nvPr/>
        </p:nvSpPr>
        <p:spPr>
          <a:xfrm>
            <a:off x="2831754" y="4122490"/>
            <a:ext cx="8640960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Wingdings" panose="05000000000000000000" pitchFamily="2" charset="2"/>
              </a:rPr>
              <a:t></a:t>
            </a:r>
            <a:r>
              <a:rPr lang="zh-CN" altLang="en-US" sz="4000" spc="-120">
                <a:latin typeface="黑体" pitchFamily="49" charset="-122"/>
                <a:ea typeface="黑体" pitchFamily="49" charset="-122"/>
              </a:rPr>
              <a:t>良将劲弩守要害之处，信臣精卒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陈利兵而谁何：这两个句子用了互文的手法，应当理解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为“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良将劲弩、信臣</a:t>
            </a:r>
            <a:r>
              <a:rPr lang="zh-CN" altLang="en-US" sz="4000" spc="-120">
                <a:latin typeface="黑体" pitchFamily="49" charset="-122"/>
                <a:ea typeface="黑体" pitchFamily="49" charset="-122"/>
              </a:rPr>
              <a:t>精卒，守要害之处，陈利兵而谁何”。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信</a:t>
            </a:r>
            <a:r>
              <a:rPr lang="zh-CN" altLang="en-US" sz="4000" spc="-120">
                <a:latin typeface="黑体" pitchFamily="49" charset="-122"/>
                <a:ea typeface="黑体" pitchFamily="49" charset="-122"/>
              </a:rPr>
              <a:t>臣，可靠的大臣。谁何</a:t>
            </a:r>
            <a:r>
              <a:rPr lang="zh-CN" altLang="en-US" sz="4000" spc="-120" smtClean="0">
                <a:latin typeface="黑体" pitchFamily="49" charset="-122"/>
                <a:ea typeface="黑体" pitchFamily="49" charset="-122"/>
              </a:rPr>
              <a:t>，盘诘查问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400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4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Wingdings" panose="05000000000000000000" pitchFamily="2" charset="2"/>
              </a:rPr>
              <a:t>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揭：举。 </a:t>
            </a:r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665626" y="4986586"/>
            <a:ext cx="5063672" cy="32228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0149908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xmlns:p15="http://schemas.microsoft.com/office/powerpoint/2012/main" xmlns:p14="http://schemas.microsoft.com/office/powerpoint/2010/main" id="{6C5EC359-CBD9-4564-B6A2-BC825DE6E9F1}"/>
              </a:ext>
            </a:extLst>
          </p:cNvPr>
          <p:cNvSpPr txBox="1"/>
          <p:nvPr/>
        </p:nvSpPr>
        <p:spPr>
          <a:xfrm>
            <a:off x="2723928" y="4014470"/>
            <a:ext cx="14365410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4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文章叙述了秦兴亡的哪些事实？概括并分条列出。</a:t>
            </a:r>
          </a:p>
          <a:p>
            <a:pPr>
              <a:lnSpc>
                <a:spcPct val="150000"/>
              </a:lnSpc>
            </a:pPr>
            <a:r>
              <a:rPr lang="zh-CN" altLang="en-US" sz="4000">
                <a:latin typeface="黑体" pitchFamily="49" charset="-122"/>
                <a:ea typeface="黑体" pitchFamily="49" charset="-122"/>
              </a:rPr>
              <a:t> 　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 ①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秦王朝势力的崛起。秦孝公凭借地理优势，有吞并天下的雄心；商鞅变法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，取得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了重大成果。②秦王朝势力进一步扩张。按四个方位分写秦领土的日益扩张；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诸侯“约从离衡”，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秦轻易取胜。③秦始皇统一全国，采取弱民、愚民和防民的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措施，秦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由攻势转入守势。④陈涉起义和秦王朝灭亡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。</a:t>
            </a:r>
            <a:r>
              <a:rPr lang="en-US" altLang="zh-CN" sz="400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8"/>
          <p:cNvSpPr txBox="1"/>
          <p:nvPr/>
        </p:nvSpPr>
        <p:spPr>
          <a:xfrm>
            <a:off x="1098550" y="522288"/>
            <a:ext cx="23082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素养提升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1161026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xmlns:p15="http://schemas.microsoft.com/office/powerpoint/2012/main" xmlns:p14="http://schemas.microsoft.com/office/powerpoint/2010/main" id="{6C5EC359-CBD9-4564-B6A2-BC825DE6E9F1}"/>
              </a:ext>
            </a:extLst>
          </p:cNvPr>
          <p:cNvSpPr txBox="1"/>
          <p:nvPr/>
        </p:nvSpPr>
        <p:spPr>
          <a:xfrm>
            <a:off x="2543722" y="3557305"/>
            <a:ext cx="14689632" cy="6901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anose="02020603050405020304" pitchFamily="18" charset="0"/>
              </a:rPr>
              <a:t>        2</a:t>
            </a:r>
            <a:r>
              <a:rPr lang="en-US" altLang="zh-CN" sz="40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40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面对强秦，“诸侯恐惧，会盟而谋弱秦”</a:t>
            </a:r>
            <a:r>
              <a:rPr lang="zh-CN" altLang="en-US" sz="40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，他们采用了什么办法来“弱秦”？</a:t>
            </a:r>
            <a:r>
              <a:rPr lang="zh-CN" altLang="en-US" sz="40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作者竭力描写反秦统一战线之强大有何作用？</a:t>
            </a:r>
          </a:p>
          <a:p>
            <a:pPr>
              <a:lnSpc>
                <a:spcPct val="150000"/>
              </a:lnSpc>
            </a:pPr>
            <a:r>
              <a:rPr lang="en-US" altLang="zh-CN" sz="400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诸侯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各国面对强秦，被迫联合共同抗秦：①招纳天下人才，订立合纵同盟；②有贤明和具有政治远见的领导人，聚合各国的力量，一致对秦；③六国阵营，人才济济，有众多的谋臣出谋划策；有各方来的策士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，为各国诸侯沟通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意见；有各国的良将统率军队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。</a:t>
            </a:r>
            <a:r>
              <a:rPr lang="en-US" altLang="zh-CN" sz="4000" smtClean="0"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400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25000"/>
              </a:lnSpc>
            </a:pPr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8"/>
          <p:cNvSpPr txBox="1"/>
          <p:nvPr/>
        </p:nvSpPr>
        <p:spPr>
          <a:xfrm>
            <a:off x="1098550" y="522288"/>
            <a:ext cx="23082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素养提升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4025193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激趣导入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xmlns:p15="http://schemas.microsoft.com/office/powerpoint/2012/main" xmlns:p14="http://schemas.microsoft.com/office/powerpoint/2010/main" id="{B4390CFC-D32C-4C1A-B442-F0B0277A6104}"/>
              </a:ext>
            </a:extLst>
          </p:cNvPr>
          <p:cNvSpPr txBox="1"/>
          <p:nvPr/>
        </p:nvSpPr>
        <p:spPr>
          <a:xfrm>
            <a:off x="4775970" y="3402410"/>
            <a:ext cx="4752528" cy="2262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smtClean="0">
                <a:latin typeface="黑体" pitchFamily="49" charset="-122"/>
                <a:ea typeface="黑体" pitchFamily="49" charset="-122"/>
              </a:rPr>
              <a:t>贾  生</a:t>
            </a:r>
            <a:endParaRPr lang="en-US" altLang="zh-CN" sz="5400">
              <a:latin typeface="黑体" pitchFamily="49" charset="-122"/>
              <a:ea typeface="黑体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李商隐</a:t>
            </a: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680626" y="5058594"/>
            <a:ext cx="4032448" cy="42691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6775" y="6282730"/>
            <a:ext cx="7244709" cy="252028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75970" y="5664568"/>
            <a:ext cx="4752528" cy="4044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xmlns:p15="http://schemas.microsoft.com/office/powerpoint/2012/main" xmlns:p14="http://schemas.microsoft.com/office/powerpoint/2010/main" id="{6C5EC359-CBD9-4564-B6A2-BC825DE6E9F1}"/>
              </a:ext>
            </a:extLst>
          </p:cNvPr>
          <p:cNvSpPr txBox="1"/>
          <p:nvPr/>
        </p:nvSpPr>
        <p:spPr>
          <a:xfrm>
            <a:off x="2615730" y="3754021"/>
            <a:ext cx="14401600" cy="64171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4000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40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40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面对强秦，“诸侯恐惧，会盟而谋弱秦”</a:t>
            </a:r>
            <a:r>
              <a:rPr lang="zh-CN" altLang="en-US" sz="40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，他们是</a:t>
            </a:r>
            <a:r>
              <a:rPr lang="zh-CN" altLang="en-US" sz="40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采用什么办法“弱秦”的？作者竭力描写反秦统一战线之强大有何作用？</a:t>
            </a:r>
          </a:p>
          <a:p>
            <a:pPr>
              <a:lnSpc>
                <a:spcPct val="150000"/>
              </a:lnSpc>
            </a:pPr>
            <a:r>
              <a:rPr lang="en-US" altLang="zh-CN" sz="400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800" smtClean="0">
                <a:latin typeface="黑体" pitchFamily="49" charset="-122"/>
                <a:ea typeface="黑体" pitchFamily="49" charset="-122"/>
              </a:rPr>
              <a:t>作者</a:t>
            </a:r>
            <a:r>
              <a:rPr lang="zh-CN" altLang="en-US" sz="3800">
                <a:latin typeface="黑体" pitchFamily="49" charset="-122"/>
                <a:ea typeface="黑体" pitchFamily="49" charset="-122"/>
              </a:rPr>
              <a:t>竭力写反秦统一战线的强大是为了反衬当时秦国的不可战胜。这样，一可为下文陈涉与六国之师的对比埋下伏笔；二可为后文所谓的“攻守之势异也”</a:t>
            </a:r>
            <a:r>
              <a:rPr lang="zh-CN" altLang="en-US" sz="3800" smtClean="0">
                <a:latin typeface="黑体" pitchFamily="49" charset="-122"/>
                <a:ea typeface="黑体" pitchFamily="49" charset="-122"/>
              </a:rPr>
              <a:t>张本，这里说的“攻”之势势如破竹，与后文陈涉起义后秦朝的兵败如山倒的“守”势相照应，彰显主题。</a:t>
            </a:r>
            <a:r>
              <a:rPr lang="en-US" altLang="zh-CN" sz="3800" smtClean="0">
                <a:latin typeface="黑体" pitchFamily="49" charset="-122"/>
                <a:ea typeface="黑体" pitchFamily="49" charset="-122"/>
              </a:rPr>
              <a:t>   </a:t>
            </a:r>
            <a:endParaRPr lang="zh-CN" altLang="en-US" sz="38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8"/>
          <p:cNvSpPr txBox="1"/>
          <p:nvPr/>
        </p:nvSpPr>
        <p:spPr>
          <a:xfrm>
            <a:off x="1098550" y="522288"/>
            <a:ext cx="23082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素养提升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4892918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xmlns:p15="http://schemas.microsoft.com/office/powerpoint/2012/main" xmlns:p14="http://schemas.microsoft.com/office/powerpoint/2010/main" id="{6C5EC359-CBD9-4564-B6A2-BC825DE6E9F1}"/>
              </a:ext>
            </a:extLst>
          </p:cNvPr>
          <p:cNvSpPr txBox="1"/>
          <p:nvPr/>
        </p:nvSpPr>
        <p:spPr>
          <a:xfrm>
            <a:off x="2687738" y="3186386"/>
            <a:ext cx="1454561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4000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40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40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作者写了陈涉起义的哪些弱势？作者为什么要详写陈涉的不利条件与天下人的积极响应？</a:t>
            </a:r>
          </a:p>
          <a:p>
            <a:pPr>
              <a:lnSpc>
                <a:spcPct val="150000"/>
              </a:lnSpc>
            </a:pPr>
            <a:r>
              <a:rPr lang="en-US" altLang="zh-CN" sz="400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作者详述陈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涉身份之低下、才能之平庸、财富之匮乏、起义之仓促、士卒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疲惫、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武器钝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劣等不利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条件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40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8"/>
          <p:cNvSpPr txBox="1"/>
          <p:nvPr/>
        </p:nvSpPr>
        <p:spPr>
          <a:xfrm>
            <a:off x="1098550" y="522288"/>
            <a:ext cx="23082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素养提升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43722" y="7218834"/>
            <a:ext cx="14689632" cy="3610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1020522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8"/>
          <p:cNvSpPr txBox="1"/>
          <p:nvPr/>
        </p:nvSpPr>
        <p:spPr>
          <a:xfrm>
            <a:off x="1098550" y="522288"/>
            <a:ext cx="23082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链接拓展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xmlns:p15="http://schemas.microsoft.com/office/powerpoint/2012/main" xmlns:p14="http://schemas.microsoft.com/office/powerpoint/2010/main" id="{E985555F-9C10-40EC-9066-C7575675B8DC}"/>
              </a:ext>
            </a:extLst>
          </p:cNvPr>
          <p:cNvSpPr txBox="1"/>
          <p:nvPr/>
        </p:nvSpPr>
        <p:spPr>
          <a:xfrm>
            <a:off x="3695850" y="5558582"/>
            <a:ext cx="12601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smtClean="0">
                <a:latin typeface="黑体" pitchFamily="49" charset="-122"/>
                <a:ea typeface="黑体" pitchFamily="49" charset="-122"/>
              </a:rPr>
              <a:t>    查找</a:t>
            </a:r>
            <a:r>
              <a:rPr lang="zh-CN" altLang="en-US" sz="4800">
                <a:latin typeface="黑体" pitchFamily="49" charset="-122"/>
                <a:ea typeface="黑体" pitchFamily="49" charset="-122"/>
              </a:rPr>
              <a:t>内容相近的文章加以比较阅读</a:t>
            </a:r>
            <a:r>
              <a:rPr lang="zh-CN" altLang="en-US" sz="4800" smtClean="0">
                <a:latin typeface="黑体" pitchFamily="49" charset="-122"/>
                <a:ea typeface="黑体" pitchFamily="49" charset="-122"/>
              </a:rPr>
              <a:t>，如</a:t>
            </a:r>
            <a:r>
              <a:rPr lang="en-US" altLang="zh-CN" sz="480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4800" smtClean="0">
                <a:latin typeface="黑体" pitchFamily="49" charset="-122"/>
                <a:ea typeface="黑体" pitchFamily="49" charset="-122"/>
              </a:rPr>
              <a:t>六</a:t>
            </a:r>
            <a:r>
              <a:rPr lang="zh-CN" altLang="en-US" sz="4800">
                <a:latin typeface="黑体" pitchFamily="49" charset="-122"/>
                <a:ea typeface="黑体" pitchFamily="49" charset="-122"/>
              </a:rPr>
              <a:t>国论</a:t>
            </a:r>
            <a:r>
              <a:rPr lang="en-US" altLang="zh-CN" sz="4800" smtClean="0">
                <a:latin typeface="黑体" pitchFamily="49" charset="-122"/>
                <a:ea typeface="黑体" pitchFamily="49" charset="-122"/>
              </a:rPr>
              <a:t>》《</a:t>
            </a:r>
            <a:r>
              <a:rPr lang="zh-CN" altLang="en-US" sz="4800">
                <a:latin typeface="黑体" pitchFamily="49" charset="-122"/>
                <a:ea typeface="黑体" pitchFamily="49" charset="-122"/>
              </a:rPr>
              <a:t>阿房宫赋</a:t>
            </a:r>
            <a:r>
              <a:rPr lang="en-US" altLang="zh-CN" sz="480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4800">
                <a:latin typeface="黑体" pitchFamily="49" charset="-122"/>
                <a:ea typeface="黑体" pitchFamily="49" charset="-122"/>
              </a:rPr>
              <a:t>等</a:t>
            </a:r>
            <a:r>
              <a:rPr lang="zh-CN" altLang="en-US" sz="4800" smtClean="0">
                <a:latin typeface="黑体" pitchFamily="49" charset="-122"/>
                <a:ea typeface="黑体" pitchFamily="49" charset="-122"/>
              </a:rPr>
              <a:t>。</a:t>
            </a:r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课程定位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xmlns:p15="http://schemas.microsoft.com/office/powerpoint/2012/main" xmlns:p14="http://schemas.microsoft.com/office/powerpoint/2010/main" id="{52169AAC-FE17-4AA8-8732-F1D24E1187D5}"/>
              </a:ext>
            </a:extLst>
          </p:cNvPr>
          <p:cNvSpPr txBox="1"/>
          <p:nvPr/>
        </p:nvSpPr>
        <p:spPr>
          <a:xfrm>
            <a:off x="4343922" y="4549160"/>
            <a:ext cx="11737304" cy="4685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98450" algn="just">
              <a:lnSpc>
                <a:spcPct val="150000"/>
              </a:lnSpc>
            </a:pPr>
            <a:r>
              <a:rPr lang="zh-CN" altLang="zh-CN" sz="4800" kern="100">
                <a:effectLst/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一、置身史河，拥抱</a:t>
            </a:r>
            <a:r>
              <a:rPr lang="zh-CN" altLang="zh-CN" sz="4800" kern="100" smtClean="0">
                <a:solidFill>
                  <a:srgbClr val="FF0000"/>
                </a:solidFill>
                <a:effectLst/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雄文</a:t>
            </a:r>
            <a:r>
              <a:rPr lang="zh-CN" altLang="en-US" sz="4800" kern="100" smtClean="0">
                <a:solidFill>
                  <a:srgbClr val="FF0000"/>
                </a:solidFill>
                <a:effectLst/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。</a:t>
            </a:r>
            <a:endParaRPr lang="zh-CN" altLang="zh-CN" sz="4800" kern="100">
              <a:effectLst/>
              <a:latin typeface="黑体" pitchFamily="49" charset="-122"/>
              <a:ea typeface="黑体" pitchFamily="49" charset="-122"/>
              <a:cs typeface="Times New Roman" panose="02020603050405020304" pitchFamily="18" charset="0"/>
            </a:endParaRPr>
          </a:p>
          <a:p>
            <a:pPr indent="666750" algn="just">
              <a:lnSpc>
                <a:spcPct val="150000"/>
              </a:lnSpc>
            </a:pPr>
            <a:r>
              <a:rPr lang="en-US" altLang="zh-CN" sz="4400" kern="100">
                <a:effectLst/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4400" kern="100" smtClean="0">
                <a:effectLst/>
                <a:latin typeface="Times New Roman" pitchFamily="18" charset="0"/>
                <a:ea typeface="黑体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4400" kern="100">
                <a:effectLst/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.</a:t>
            </a:r>
            <a:r>
              <a:rPr lang="zh-CN" altLang="zh-CN" sz="4400" kern="100">
                <a:effectLst/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作者其</a:t>
            </a:r>
            <a:r>
              <a:rPr lang="zh-CN" altLang="zh-CN" sz="4400" kern="100" smtClean="0">
                <a:effectLst/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人</a:t>
            </a:r>
            <a:r>
              <a:rPr lang="zh-CN" altLang="en-US" sz="4400" kern="100" smtClean="0">
                <a:effectLst/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4400" kern="100">
                <a:latin typeface="Times New Roman" pitchFamily="18" charset="0"/>
                <a:ea typeface="黑体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4400" kern="100">
                <a:effectLst/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.</a:t>
            </a:r>
            <a:r>
              <a:rPr lang="zh-CN" altLang="zh-CN" sz="4400" kern="100">
                <a:effectLst/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文章</a:t>
            </a:r>
            <a:r>
              <a:rPr lang="zh-CN" altLang="zh-CN" sz="4400" kern="100" smtClean="0">
                <a:effectLst/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背景</a:t>
            </a:r>
            <a:r>
              <a:rPr lang="zh-CN" altLang="en-US" sz="4400" kern="100" smtClean="0">
                <a:effectLst/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4400" kern="100">
                <a:latin typeface="Times New Roman" pitchFamily="18" charset="0"/>
                <a:ea typeface="黑体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4400" kern="100">
                <a:effectLst/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.</a:t>
            </a:r>
            <a:r>
              <a:rPr lang="zh-CN" altLang="zh-CN" sz="4400" kern="100">
                <a:effectLst/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经典</a:t>
            </a:r>
            <a:r>
              <a:rPr lang="zh-CN" altLang="zh-CN" sz="4400" kern="100" smtClean="0">
                <a:effectLst/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意义</a:t>
            </a:r>
            <a:r>
              <a:rPr lang="zh-CN" altLang="en-US" sz="4400" kern="100"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。</a:t>
            </a:r>
            <a:endParaRPr lang="zh-CN" altLang="zh-CN" sz="4400" kern="100">
              <a:effectLst/>
              <a:latin typeface="黑体" pitchFamily="49" charset="-122"/>
              <a:ea typeface="黑体" pitchFamily="49" charset="-122"/>
              <a:cs typeface="Times New Roman" panose="02020603050405020304" pitchFamily="18" charset="0"/>
            </a:endParaRPr>
          </a:p>
          <a:p>
            <a:pPr indent="298450" algn="just">
              <a:lnSpc>
                <a:spcPct val="150000"/>
              </a:lnSpc>
            </a:pPr>
            <a:r>
              <a:rPr lang="zh-CN" altLang="zh-CN" sz="4800" kern="100">
                <a:effectLst/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二、走进文字，领悟</a:t>
            </a:r>
            <a:r>
              <a:rPr lang="zh-CN" altLang="zh-CN" sz="4800" kern="100">
                <a:solidFill>
                  <a:srgbClr val="FF0000"/>
                </a:solidFill>
                <a:effectLst/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高</a:t>
            </a:r>
            <a:r>
              <a:rPr lang="zh-CN" altLang="zh-CN" sz="4800" kern="100" smtClean="0">
                <a:solidFill>
                  <a:srgbClr val="FF0000"/>
                </a:solidFill>
                <a:effectLst/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意</a:t>
            </a:r>
            <a:r>
              <a:rPr lang="zh-CN" altLang="en-US" sz="4800" kern="100" smtClean="0">
                <a:solidFill>
                  <a:srgbClr val="FF0000"/>
                </a:solidFill>
                <a:effectLst/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。</a:t>
            </a:r>
            <a:endParaRPr lang="zh-CN" altLang="zh-CN" sz="4800" kern="100">
              <a:effectLst/>
              <a:latin typeface="黑体" pitchFamily="49" charset="-122"/>
              <a:ea typeface="黑体" pitchFamily="49" charset="-122"/>
              <a:cs typeface="Times New Roman" panose="02020603050405020304" pitchFamily="18" charset="0"/>
            </a:endParaRPr>
          </a:p>
          <a:p>
            <a:pPr indent="298450" algn="just">
              <a:lnSpc>
                <a:spcPct val="150000"/>
              </a:lnSpc>
            </a:pPr>
            <a:r>
              <a:rPr lang="en-US" altLang="zh-CN" sz="4400" kern="100">
                <a:effectLst/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4400" kern="100">
                <a:latin typeface="Times New Roman" pitchFamily="18" charset="0"/>
                <a:ea typeface="黑体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4400" kern="100" smtClean="0">
                <a:effectLst/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.</a:t>
            </a:r>
            <a:r>
              <a:rPr lang="zh-CN" altLang="zh-CN" sz="4400" kern="100">
                <a:effectLst/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串读</a:t>
            </a:r>
            <a:r>
              <a:rPr lang="zh-CN" altLang="zh-CN" sz="4400" kern="100" smtClean="0">
                <a:effectLst/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文本</a:t>
            </a:r>
            <a:r>
              <a:rPr lang="zh-CN" altLang="en-US" sz="4400" kern="100" smtClean="0">
                <a:effectLst/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4400" kern="100">
                <a:latin typeface="Times New Roman" pitchFamily="18" charset="0"/>
                <a:ea typeface="黑体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4400" kern="100" smtClean="0">
                <a:effectLst/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.</a:t>
            </a:r>
            <a:r>
              <a:rPr lang="zh-CN" altLang="zh-CN" sz="4400" kern="100">
                <a:effectLst/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把握</a:t>
            </a:r>
            <a:r>
              <a:rPr lang="zh-CN" altLang="zh-CN" sz="4400" kern="100" smtClean="0">
                <a:effectLst/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重点</a:t>
            </a:r>
            <a:r>
              <a:rPr lang="zh-CN" altLang="en-US" sz="4400" kern="100" smtClean="0">
                <a:effectLst/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4400" kern="100">
                <a:latin typeface="Times New Roman" pitchFamily="18" charset="0"/>
                <a:ea typeface="黑体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4400" kern="100" smtClean="0">
                <a:effectLst/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.</a:t>
            </a:r>
            <a:r>
              <a:rPr lang="zh-CN" altLang="zh-CN" sz="4400" kern="100">
                <a:effectLst/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梳理文</a:t>
            </a:r>
            <a:r>
              <a:rPr lang="zh-CN" altLang="zh-CN" sz="4400" kern="100" smtClean="0">
                <a:effectLst/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意</a:t>
            </a:r>
            <a:r>
              <a:rPr lang="zh-CN" altLang="en-US" sz="4400" kern="100" smtClean="0"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。</a:t>
            </a:r>
            <a:endParaRPr lang="zh-CN" altLang="en-US" sz="400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25000"/>
              </a:lnSpc>
            </a:pPr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xmlns:p15="http://schemas.microsoft.com/office/powerpoint/2012/main" xmlns:p14="http://schemas.microsoft.com/office/powerpoint/2010/main" id="{69C31F79-E35B-49C8-B33D-1939291838D0}"/>
              </a:ext>
            </a:extLst>
          </p:cNvPr>
          <p:cNvSpPr txBox="1"/>
          <p:nvPr/>
        </p:nvSpPr>
        <p:spPr>
          <a:xfrm>
            <a:off x="6648178" y="6024022"/>
            <a:ext cx="7200800" cy="13388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教学内容</a:t>
            </a:r>
            <a:r>
              <a:rPr lang="zh-CN" altLang="en-US" sz="54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一：</a:t>
            </a:r>
            <a:r>
              <a:rPr lang="zh-CN" altLang="en-US" sz="5400" smtClean="0">
                <a:latin typeface="黑体" pitchFamily="49" charset="-122"/>
                <a:ea typeface="黑体" pitchFamily="49" charset="-122"/>
              </a:rPr>
              <a:t>作者</a:t>
            </a:r>
            <a:r>
              <a:rPr lang="zh-CN" altLang="en-US" sz="5400">
                <a:latin typeface="黑体" pitchFamily="49" charset="-122"/>
                <a:ea typeface="黑体" pitchFamily="49" charset="-122"/>
              </a:rPr>
              <a:t>其人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xmlns:p15="http://schemas.microsoft.com/office/powerpoint/2012/main" xmlns:p14="http://schemas.microsoft.com/office/powerpoint/2010/main" id="{6C5EC359-CBD9-4564-B6A2-BC825DE6E9F1}"/>
              </a:ext>
            </a:extLst>
          </p:cNvPr>
          <p:cNvSpPr txBox="1"/>
          <p:nvPr/>
        </p:nvSpPr>
        <p:spPr>
          <a:xfrm>
            <a:off x="3767858" y="4454069"/>
            <a:ext cx="1231336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>
                <a:latin typeface="黑体" pitchFamily="49" charset="-122"/>
                <a:ea typeface="黑体" pitchFamily="49" charset="-122"/>
              </a:rPr>
              <a:t>    贾谊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（前</a:t>
            </a:r>
            <a:r>
              <a:rPr lang="en-US" altLang="zh-CN" sz="4000" smtClean="0">
                <a:latin typeface="Times New Roman" pitchFamily="18" charset="0"/>
                <a:ea typeface="黑体" pitchFamily="49" charset="-122"/>
                <a:cs typeface="Times New Roman" panose="02020603050405020304" pitchFamily="18" charset="0"/>
              </a:rPr>
              <a:t>200</a:t>
            </a:r>
            <a:r>
              <a:rPr lang="en-US" altLang="zh-CN" sz="4000" smtClean="0">
                <a:latin typeface="黑体" pitchFamily="49" charset="-122"/>
                <a:ea typeface="黑体" pitchFamily="49" charset="-122"/>
              </a:rPr>
              <a:t>—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前</a:t>
            </a:r>
            <a:r>
              <a:rPr lang="en-US" altLang="zh-CN" sz="4000">
                <a:latin typeface="Times New Roman" pitchFamily="18" charset="0"/>
                <a:ea typeface="黑体" pitchFamily="49" charset="-122"/>
                <a:cs typeface="Times New Roman" panose="02020603050405020304" pitchFamily="18" charset="0"/>
              </a:rPr>
              <a:t>168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），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洛阳（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今属河南）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人，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西汉政论家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文学家。代表作</a:t>
            </a:r>
            <a:r>
              <a:rPr lang="zh-CN" altLang="en-US" sz="4000" spc="140">
                <a:latin typeface="黑体" pitchFamily="49" charset="-122"/>
                <a:ea typeface="黑体" pitchFamily="49" charset="-122"/>
              </a:rPr>
              <a:t>有</a:t>
            </a:r>
            <a:r>
              <a:rPr lang="en-US" altLang="zh-CN" sz="4000" spc="14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4000" spc="140">
                <a:latin typeface="黑体" pitchFamily="49" charset="-122"/>
                <a:ea typeface="黑体" pitchFamily="49" charset="-122"/>
              </a:rPr>
              <a:t>过秦论</a:t>
            </a:r>
            <a:r>
              <a:rPr lang="en-US" altLang="zh-CN" sz="4000" spc="140" smtClean="0">
                <a:latin typeface="黑体" pitchFamily="49" charset="-122"/>
                <a:ea typeface="黑体" pitchFamily="49" charset="-122"/>
              </a:rPr>
              <a:t>》《</a:t>
            </a:r>
            <a:r>
              <a:rPr lang="zh-CN" altLang="en-US" sz="4000" spc="140">
                <a:latin typeface="黑体" pitchFamily="49" charset="-122"/>
                <a:ea typeface="黑体" pitchFamily="49" charset="-122"/>
              </a:rPr>
              <a:t>论积贮疏</a:t>
            </a:r>
            <a:r>
              <a:rPr lang="en-US" altLang="zh-CN" sz="4000" spc="140" smtClean="0">
                <a:latin typeface="黑体" pitchFamily="49" charset="-122"/>
                <a:ea typeface="黑体" pitchFamily="49" charset="-122"/>
              </a:rPr>
              <a:t>》《</a:t>
            </a:r>
            <a:r>
              <a:rPr lang="zh-CN" altLang="en-US" sz="4000" spc="140">
                <a:latin typeface="黑体" pitchFamily="49" charset="-122"/>
                <a:ea typeface="黑体" pitchFamily="49" charset="-122"/>
              </a:rPr>
              <a:t>陈政事疏</a:t>
            </a:r>
            <a:r>
              <a:rPr lang="en-US" altLang="zh-CN" sz="400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等</a:t>
            </a:r>
            <a:r>
              <a:rPr lang="zh-CN" altLang="en-US" sz="4000" spc="130">
                <a:latin typeface="黑体" pitchFamily="49" charset="-122"/>
                <a:ea typeface="黑体" pitchFamily="49" charset="-122"/>
              </a:rPr>
              <a:t>。其辞赋皆为骚体，形式趋于散体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化，是汉赋发展的先声，以</a:t>
            </a:r>
            <a:r>
              <a:rPr lang="en-US" altLang="zh-CN" sz="400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吊屈原赋</a:t>
            </a:r>
            <a:r>
              <a:rPr lang="en-US" altLang="zh-CN" sz="4000" smtClean="0">
                <a:latin typeface="黑体" pitchFamily="49" charset="-122"/>
                <a:ea typeface="黑体" pitchFamily="49" charset="-122"/>
              </a:rPr>
              <a:t>》《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鵩鸟赋</a:t>
            </a:r>
            <a:r>
              <a:rPr lang="en-US" altLang="zh-CN" sz="400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最为著名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。</a:t>
            </a:r>
            <a:r>
              <a:rPr lang="en-US" altLang="zh-CN" sz="400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1580614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xmlns:p15="http://schemas.microsoft.com/office/powerpoint/2012/main" xmlns:p14="http://schemas.microsoft.com/office/powerpoint/2010/main" id="{69C31F79-E35B-49C8-B33D-1939291838D0}"/>
              </a:ext>
            </a:extLst>
          </p:cNvPr>
          <p:cNvSpPr txBox="1"/>
          <p:nvPr/>
        </p:nvSpPr>
        <p:spPr>
          <a:xfrm>
            <a:off x="6000106" y="5922690"/>
            <a:ext cx="7560840" cy="117750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教学内容</a:t>
            </a:r>
            <a:r>
              <a:rPr lang="zh-CN" altLang="en-US" sz="54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二：</a:t>
            </a:r>
            <a:r>
              <a:rPr lang="zh-CN" altLang="en-US" sz="5400" smtClean="0">
                <a:latin typeface="黑体" pitchFamily="49" charset="-122"/>
                <a:ea typeface="黑体" pitchFamily="49" charset="-122"/>
              </a:rPr>
              <a:t>文章</a:t>
            </a:r>
            <a:r>
              <a:rPr lang="zh-CN" altLang="en-US" sz="5400">
                <a:latin typeface="黑体" pitchFamily="49" charset="-122"/>
                <a:ea typeface="黑体" pitchFamily="49" charset="-122"/>
              </a:rPr>
              <a:t>背景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51995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xmlns:p15="http://schemas.microsoft.com/office/powerpoint/2012/main" xmlns:p14="http://schemas.microsoft.com/office/powerpoint/2010/main" id="{6C5EC359-CBD9-4564-B6A2-BC825DE6E9F1}"/>
              </a:ext>
            </a:extLst>
          </p:cNvPr>
          <p:cNvSpPr txBox="1"/>
          <p:nvPr/>
        </p:nvSpPr>
        <p:spPr>
          <a:xfrm>
            <a:off x="2759746" y="3687529"/>
            <a:ext cx="14041560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    秦始皇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统一天下之后，施用严刑苛法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，人民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忍无可忍</a:t>
            </a:r>
            <a:r>
              <a:rPr lang="zh-CN" altLang="en-US" sz="4000" spc="120">
                <a:latin typeface="黑体" pitchFamily="49" charset="-122"/>
                <a:ea typeface="黑体" pitchFamily="49" charset="-122"/>
              </a:rPr>
              <a:t>，天下纷纷起兵反抗，</a:t>
            </a:r>
            <a:r>
              <a:rPr lang="zh-CN" altLang="en-US" sz="4000" spc="120" smtClean="0">
                <a:latin typeface="黑体" pitchFamily="49" charset="-122"/>
                <a:ea typeface="黑体" pitchFamily="49" charset="-122"/>
              </a:rPr>
              <a:t>很快秦朝便灭亡了。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贾谊生活的西汉初年，由于战国以来战乱频繁，加之秦统一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后施行的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暴政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，以及秦末农民起义和楚汉战争，社会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经济遭受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了巨大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破坏。新建立的西汉政权，府库空虚，财政困难。针对这种现实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，贾谊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借“过秦”以“规议”，极力主张施行仁政，给百姓以喘息的机会，以求发展经济，安定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社会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。</a:t>
            </a:r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9339014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xmlns:p15="http://schemas.microsoft.com/office/powerpoint/2012/main" xmlns:p14="http://schemas.microsoft.com/office/powerpoint/2010/main" id="{69C31F79-E35B-49C8-B33D-1939291838D0}"/>
              </a:ext>
            </a:extLst>
          </p:cNvPr>
          <p:cNvSpPr txBox="1"/>
          <p:nvPr/>
        </p:nvSpPr>
        <p:spPr>
          <a:xfrm>
            <a:off x="6504162" y="5735990"/>
            <a:ext cx="7848872" cy="13388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教学内容</a:t>
            </a:r>
            <a:r>
              <a:rPr lang="zh-CN" altLang="en-US" sz="54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三：</a:t>
            </a:r>
            <a:r>
              <a:rPr lang="zh-CN" altLang="en-US" sz="5400" smtClean="0">
                <a:latin typeface="黑体" pitchFamily="49" charset="-122"/>
                <a:ea typeface="黑体" pitchFamily="49" charset="-122"/>
              </a:rPr>
              <a:t>经典</a:t>
            </a:r>
            <a:r>
              <a:rPr lang="zh-CN" altLang="en-US" sz="5400">
                <a:latin typeface="黑体" pitchFamily="49" charset="-122"/>
                <a:ea typeface="黑体" pitchFamily="49" charset="-122"/>
              </a:rPr>
              <a:t>意义</a:t>
            </a:r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4007601676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xmlns:p15="http://schemas.microsoft.com/office/powerpoint/2012/main" xmlns:p14="http://schemas.microsoft.com/office/powerpoint/2010/main" id="{6C5EC359-CBD9-4564-B6A2-BC825DE6E9F1}"/>
              </a:ext>
            </a:extLst>
          </p:cNvPr>
          <p:cNvSpPr txBox="1"/>
          <p:nvPr/>
        </p:nvSpPr>
        <p:spPr>
          <a:xfrm>
            <a:off x="2255690" y="3546426"/>
            <a:ext cx="10441160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    一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是史学家们的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认同。</a:t>
            </a:r>
            <a:r>
              <a:rPr lang="en-US" altLang="zh-CN" sz="400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过秦论</a:t>
            </a:r>
            <a:r>
              <a:rPr lang="en-US" altLang="zh-CN" sz="400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在一片论“秦之过失”的文章中脱颖而出，其经典</a:t>
            </a:r>
            <a:r>
              <a:rPr lang="zh-CN" altLang="en-US" sz="4000" spc="220">
                <a:latin typeface="黑体" pitchFamily="49" charset="-122"/>
                <a:ea typeface="黑体" pitchFamily="49" charset="-122"/>
              </a:rPr>
              <a:t>地位基本确立。尤其是</a:t>
            </a:r>
            <a:r>
              <a:rPr lang="zh-CN" altLang="en-US" sz="4000" spc="220" smtClean="0">
                <a:latin typeface="黑体" pitchFamily="49" charset="-122"/>
                <a:ea typeface="黑体" pitchFamily="49" charset="-122"/>
              </a:rPr>
              <a:t>司马迁曾援引过</a:t>
            </a:r>
            <a:r>
              <a:rPr lang="en-US" altLang="zh-CN" sz="400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过秦论</a:t>
            </a:r>
            <a:r>
              <a:rPr lang="en-US" altLang="zh-CN" sz="400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的内容，以</a:t>
            </a:r>
            <a:r>
              <a:rPr lang="en-US" altLang="zh-CN" sz="400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过秦论</a:t>
            </a:r>
            <a:r>
              <a:rPr lang="en-US" altLang="zh-CN" sz="400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为论秦朝正统的经典评价。司马迁还在</a:t>
            </a:r>
            <a:r>
              <a:rPr lang="en-US" altLang="zh-CN" sz="400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史记</a:t>
            </a:r>
            <a:r>
              <a:rPr lang="en-US" altLang="zh-CN" sz="400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中将贾谊和屈原合传，把二人放在同等的地位上进行探讨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，可见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他对贾谊的重视程度。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200906" y="4629672"/>
            <a:ext cx="4046954" cy="446449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911874" y="10819234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</a:rPr>
              <a:t>学科网原创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0787977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xmlns:r="http://schemas.openxmlformats.org/officeDocument/2006/relationships" name="课件模板（最新）" id="{063DE64C-0051-44D8-A717-1FDA6A86F20B}" vid="{04DE2C19-B9B4-4A20-A57B-4D62AC44F584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xmlns:r="http://schemas.openxmlformats.org/officeDocument/2006/relationships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1332</Words>
  <Application>Microsoft Office PowerPoint</Application>
  <PresentationFormat>自定义</PresentationFormat>
  <Paragraphs>60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3</cp:revision>
  <cp:lastPrinted>2020-12-08T13:53:29Z</cp:lastPrinted>
  <dcterms:created xsi:type="dcterms:W3CDTF">2020-12-08T13:53:29Z</dcterms:created>
  <dcterms:modified xsi:type="dcterms:W3CDTF">2020-12-14T08:12:41Z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