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  <p:sldMasterId id="2147483826" r:id="rId2"/>
  </p:sldMasterIdLst>
  <p:notesMasterIdLst>
    <p:notesMasterId r:id="rId27"/>
  </p:notesMasterIdLst>
  <p:handoutMasterIdLst>
    <p:handoutMasterId r:id="rId28"/>
  </p:handoutMasterIdLst>
  <p:sldIdLst>
    <p:sldId id="257" r:id="rId3"/>
    <p:sldId id="285" r:id="rId4"/>
    <p:sldId id="286" r:id="rId5"/>
    <p:sldId id="288" r:id="rId6"/>
    <p:sldId id="293" r:id="rId7"/>
    <p:sldId id="287" r:id="rId8"/>
    <p:sldId id="289" r:id="rId9"/>
    <p:sldId id="290" r:id="rId10"/>
    <p:sldId id="291" r:id="rId11"/>
    <p:sldId id="282" r:id="rId12"/>
    <p:sldId id="294" r:id="rId13"/>
    <p:sldId id="295" r:id="rId14"/>
    <p:sldId id="296" r:id="rId15"/>
    <p:sldId id="299" r:id="rId16"/>
    <p:sldId id="301" r:id="rId17"/>
    <p:sldId id="305" r:id="rId18"/>
    <p:sldId id="307" r:id="rId19"/>
    <p:sldId id="298" r:id="rId20"/>
    <p:sldId id="308" r:id="rId21"/>
    <p:sldId id="302" r:id="rId22"/>
    <p:sldId id="306" r:id="rId23"/>
    <p:sldId id="310" r:id="rId24"/>
    <p:sldId id="313" r:id="rId25"/>
    <p:sldId id="311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33CC"/>
    <a:srgbClr val="0000FF"/>
    <a:srgbClr val="FF66FF"/>
    <a:srgbClr val="CCECFF"/>
    <a:srgbClr val="FFFFFF"/>
    <a:srgbClr val="669900"/>
    <a:srgbClr val="99CCFF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932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7" d="100"/>
        <a:sy n="97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275875E-F223-4420-8601-C360717036A4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DFC4BA2-E6AD-4083-899C-57617206CC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50712E3-084F-4D7B-B0FC-3C80DA567DAC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CE2A519-960A-4125-8F54-D91841E82B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161CC62-3DB7-4391-B5EB-B4BE200A3248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zh-CN" altLang="en-US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模板：</a:t>
            </a:r>
            <a:r>
              <a:rPr lang="en-US" altLang="zh-CN" smtClean="0">
                <a:solidFill>
                  <a:srgbClr val="4A452A"/>
                </a:solidFill>
                <a:hlinkClick r:id="rId3"/>
              </a:rPr>
              <a:t>www.1ppt.com/moban/</a:t>
            </a:r>
            <a:r>
              <a:rPr lang="en-US" altLang="zh-CN" smtClean="0">
                <a:solidFill>
                  <a:srgbClr val="4A452A"/>
                </a:solidFill>
              </a:rPr>
              <a:t>                  PPT</a:t>
            </a:r>
            <a:r>
              <a:rPr lang="zh-CN" altLang="en-US" smtClean="0">
                <a:solidFill>
                  <a:srgbClr val="4A452A"/>
                </a:solidFill>
              </a:rPr>
              <a:t>素材：</a:t>
            </a:r>
            <a:r>
              <a:rPr lang="en-US" altLang="zh-CN" smtClean="0">
                <a:solidFill>
                  <a:srgbClr val="4A452A"/>
                </a:solidFill>
                <a:hlinkClick r:id="rId4"/>
              </a:rPr>
              <a:t>www.1ppt.com/sucai/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背景：</a:t>
            </a:r>
            <a:r>
              <a:rPr lang="en-US" altLang="zh-CN" smtClean="0">
                <a:solidFill>
                  <a:srgbClr val="4A452A"/>
                </a:solidFill>
                <a:hlinkClick r:id="rId5"/>
              </a:rPr>
              <a:t>www.1ppt.com/beijing/</a:t>
            </a:r>
            <a:r>
              <a:rPr lang="en-US" altLang="zh-CN" smtClean="0">
                <a:solidFill>
                  <a:srgbClr val="4A452A"/>
                </a:solidFill>
              </a:rPr>
              <a:t>                   PPT</a:t>
            </a:r>
            <a:r>
              <a:rPr lang="zh-CN" altLang="en-US" smtClean="0">
                <a:solidFill>
                  <a:srgbClr val="4A452A"/>
                </a:solidFill>
              </a:rPr>
              <a:t>图表：</a:t>
            </a:r>
            <a:r>
              <a:rPr lang="en-US" altLang="zh-CN" smtClean="0">
                <a:solidFill>
                  <a:srgbClr val="4A452A"/>
                </a:solidFill>
                <a:hlinkClick r:id="rId6"/>
              </a:rPr>
              <a:t>www.1ppt.com/tubiao/</a:t>
            </a:r>
            <a:r>
              <a:rPr lang="en-US" altLang="zh-CN" smtClean="0">
                <a:solidFill>
                  <a:srgbClr val="4A452A"/>
                </a:solidFill>
              </a:rPr>
              <a:t>      </a:t>
            </a:r>
          </a:p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下载：</a:t>
            </a:r>
            <a:r>
              <a:rPr lang="en-US" altLang="zh-CN" smtClean="0">
                <a:solidFill>
                  <a:srgbClr val="4A452A"/>
                </a:solidFill>
                <a:hlinkClick r:id="rId7"/>
              </a:rPr>
              <a:t>www.1ppt.com/xiazai/</a:t>
            </a:r>
            <a:r>
              <a:rPr lang="en-US" altLang="zh-CN" smtClean="0">
                <a:solidFill>
                  <a:srgbClr val="4A452A"/>
                </a:solidFill>
              </a:rPr>
              <a:t>                     PPT</a:t>
            </a:r>
            <a:r>
              <a:rPr lang="zh-CN" altLang="en-US" smtClean="0">
                <a:solidFill>
                  <a:srgbClr val="4A452A"/>
                </a:solidFill>
              </a:rPr>
              <a:t>教程： </a:t>
            </a:r>
            <a:r>
              <a:rPr lang="en-US" altLang="zh-CN" smtClean="0">
                <a:solidFill>
                  <a:srgbClr val="4A452A"/>
                </a:solidFill>
                <a:hlinkClick r:id="rId8"/>
              </a:rPr>
              <a:t>www.1ppt.com/powerpoint/</a:t>
            </a:r>
            <a:r>
              <a:rPr lang="en-US" altLang="zh-CN" smtClean="0">
                <a:solidFill>
                  <a:srgbClr val="4A452A"/>
                </a:solidFill>
              </a:rPr>
              <a:t>     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资料下载：</a:t>
            </a:r>
            <a:r>
              <a:rPr lang="en-US" altLang="zh-CN" smtClean="0">
                <a:solidFill>
                  <a:srgbClr val="4A452A"/>
                </a:solidFill>
                <a:hlinkClick r:id="rId9"/>
              </a:rPr>
              <a:t>www.1ppt.com/ziliao/</a:t>
            </a:r>
            <a:r>
              <a:rPr lang="en-US" altLang="zh-CN" smtClean="0">
                <a:solidFill>
                  <a:srgbClr val="4A452A"/>
                </a:solidFill>
              </a:rPr>
              <a:t>                   </a:t>
            </a:r>
            <a:r>
              <a:rPr lang="zh-CN" altLang="en-US" smtClean="0">
                <a:solidFill>
                  <a:srgbClr val="4A452A"/>
                </a:solidFill>
              </a:rPr>
              <a:t>范文下载：</a:t>
            </a:r>
            <a:r>
              <a:rPr lang="en-US" altLang="zh-CN" smtClean="0">
                <a:solidFill>
                  <a:srgbClr val="4A452A"/>
                </a:solidFill>
                <a:hlinkClick r:id="rId10"/>
              </a:rPr>
              <a:t>www.1ppt.com/fanwen/</a:t>
            </a:r>
            <a:r>
              <a:rPr lang="en-US" altLang="zh-CN" smtClean="0">
                <a:solidFill>
                  <a:srgbClr val="4A452A"/>
                </a:solidFill>
              </a:rPr>
              <a:t>            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试卷下载：</a:t>
            </a:r>
            <a:r>
              <a:rPr lang="en-US" altLang="zh-CN" smtClean="0">
                <a:solidFill>
                  <a:srgbClr val="4A452A"/>
                </a:solidFill>
                <a:hlinkClick r:id="rId11"/>
              </a:rPr>
              <a:t>www.1ppt.com/shiti/</a:t>
            </a:r>
            <a:r>
              <a:rPr lang="en-US" altLang="zh-CN" smtClean="0">
                <a:solidFill>
                  <a:srgbClr val="4A452A"/>
                </a:solidFill>
              </a:rPr>
              <a:t>                     </a:t>
            </a:r>
            <a:r>
              <a:rPr lang="zh-CN" altLang="en-US" smtClean="0">
                <a:solidFill>
                  <a:srgbClr val="4A452A"/>
                </a:solidFill>
              </a:rPr>
              <a:t>教案下载：</a:t>
            </a:r>
            <a:r>
              <a:rPr lang="en-US" altLang="zh-CN" smtClean="0">
                <a:solidFill>
                  <a:srgbClr val="4A452A"/>
                </a:solidFill>
                <a:hlinkClick r:id="rId12"/>
              </a:rPr>
              <a:t>www.1ppt.com/jiaoan/</a:t>
            </a:r>
            <a:r>
              <a:rPr lang="en-US" altLang="zh-CN" smtClean="0">
                <a:solidFill>
                  <a:srgbClr val="4A452A"/>
                </a:solidFill>
              </a:rPr>
              <a:t>               </a:t>
            </a:r>
          </a:p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论坛：</a:t>
            </a:r>
            <a:r>
              <a:rPr lang="en-US" altLang="zh-CN" smtClean="0">
                <a:solidFill>
                  <a:srgbClr val="4A452A"/>
                </a:solidFill>
                <a:hlinkClick r:id="rId13"/>
              </a:rPr>
              <a:t>www.1ppt.cn</a:t>
            </a:r>
            <a:r>
              <a:rPr lang="en-US" altLang="zh-CN" smtClean="0">
                <a:solidFill>
                  <a:srgbClr val="4A452A"/>
                </a:solidFill>
              </a:rPr>
              <a:t>                                      PPT</a:t>
            </a:r>
            <a:r>
              <a:rPr lang="zh-CN" altLang="en-US" smtClean="0">
                <a:solidFill>
                  <a:srgbClr val="4A452A"/>
                </a:solidFill>
              </a:rPr>
              <a:t>课件：</a:t>
            </a:r>
            <a:r>
              <a:rPr lang="en-US" altLang="zh-CN" smtClean="0">
                <a:solidFill>
                  <a:srgbClr val="4A452A"/>
                </a:solidFill>
                <a:hlinkClick r:id="rId14"/>
              </a:rPr>
              <a:t>www.1ppt.com/kejian/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语文课件：</a:t>
            </a:r>
            <a:r>
              <a:rPr lang="en-US" altLang="zh-CN" smtClean="0">
                <a:solidFill>
                  <a:srgbClr val="4A452A"/>
                </a:solidFill>
                <a:hlinkClick r:id="rId15"/>
              </a:rPr>
              <a:t>www.1ppt.com/kejian/yuwen/</a:t>
            </a:r>
            <a:r>
              <a:rPr lang="en-US" altLang="zh-CN" smtClean="0">
                <a:solidFill>
                  <a:srgbClr val="4A452A"/>
                </a:solidFill>
              </a:rPr>
              <a:t>    </a:t>
            </a:r>
            <a:r>
              <a:rPr lang="zh-CN" altLang="en-US" smtClean="0">
                <a:solidFill>
                  <a:srgbClr val="4A452A"/>
                </a:solidFill>
              </a:rPr>
              <a:t>数学课件：</a:t>
            </a:r>
            <a:r>
              <a:rPr lang="en-US" altLang="zh-CN" smtClean="0">
                <a:solidFill>
                  <a:srgbClr val="4A452A"/>
                </a:solidFill>
                <a:hlinkClick r:id="rId16"/>
              </a:rPr>
              <a:t>www.1ppt.com/kejian/shuxue/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英语课件：</a:t>
            </a:r>
            <a:r>
              <a:rPr lang="en-US" altLang="zh-CN" smtClean="0">
                <a:solidFill>
                  <a:srgbClr val="4A452A"/>
                </a:solidFill>
                <a:hlinkClick r:id="rId17"/>
              </a:rPr>
              <a:t>www.1ppt.com/kejian/yingyu/</a:t>
            </a:r>
            <a:r>
              <a:rPr lang="en-US" altLang="zh-CN" smtClean="0">
                <a:solidFill>
                  <a:srgbClr val="4A452A"/>
                </a:solidFill>
              </a:rPr>
              <a:t>    </a:t>
            </a:r>
            <a:r>
              <a:rPr lang="zh-CN" altLang="en-US" smtClean="0">
                <a:solidFill>
                  <a:srgbClr val="4A452A"/>
                </a:solidFill>
              </a:rPr>
              <a:t>美术课件：</a:t>
            </a:r>
            <a:r>
              <a:rPr lang="en-US" altLang="zh-CN" smtClean="0">
                <a:solidFill>
                  <a:srgbClr val="4A452A"/>
                </a:solidFill>
                <a:hlinkClick r:id="rId18"/>
              </a:rPr>
              <a:t>www.1ppt.com/kejian/meishu/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科学课件：</a:t>
            </a:r>
            <a:r>
              <a:rPr lang="en-US" altLang="zh-CN" smtClean="0">
                <a:solidFill>
                  <a:srgbClr val="4A452A"/>
                </a:solidFill>
                <a:hlinkClick r:id="rId19"/>
              </a:rPr>
              <a:t>www.1ppt.com/kejian/kexue/</a:t>
            </a:r>
            <a:r>
              <a:rPr lang="en-US" altLang="zh-CN" smtClean="0">
                <a:solidFill>
                  <a:srgbClr val="4A452A"/>
                </a:solidFill>
              </a:rPr>
              <a:t>     </a:t>
            </a:r>
            <a:r>
              <a:rPr lang="zh-CN" altLang="en-US" smtClean="0">
                <a:solidFill>
                  <a:srgbClr val="4A452A"/>
                </a:solidFill>
              </a:rPr>
              <a:t>物理课件：</a:t>
            </a:r>
            <a:r>
              <a:rPr lang="en-US" altLang="zh-CN" smtClean="0">
                <a:solidFill>
                  <a:srgbClr val="4A452A"/>
                </a:solidFill>
                <a:hlinkClick r:id="rId20"/>
              </a:rPr>
              <a:t>www.1ppt.com/kejian/wuli/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化学课件：</a:t>
            </a:r>
            <a:r>
              <a:rPr lang="en-US" altLang="zh-CN" smtClean="0">
                <a:solidFill>
                  <a:srgbClr val="4A452A"/>
                </a:solidFill>
                <a:hlinkClick r:id="rId21"/>
              </a:rPr>
              <a:t>www.1ppt.com/kejian/huaxue/</a:t>
            </a:r>
            <a:r>
              <a:rPr lang="en-US" altLang="zh-CN" smtClean="0">
                <a:solidFill>
                  <a:srgbClr val="4A452A"/>
                </a:solidFill>
              </a:rPr>
              <a:t>  </a:t>
            </a:r>
            <a:r>
              <a:rPr lang="zh-CN" altLang="en-US" smtClean="0">
                <a:solidFill>
                  <a:srgbClr val="4A452A"/>
                </a:solidFill>
              </a:rPr>
              <a:t>生物课件：</a:t>
            </a:r>
            <a:r>
              <a:rPr lang="en-US" altLang="zh-CN" smtClean="0">
                <a:solidFill>
                  <a:srgbClr val="4A452A"/>
                </a:solidFill>
                <a:hlinkClick r:id="rId22"/>
              </a:rPr>
              <a:t>www.1ppt.com/kejian/shengwu/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</a:p>
          <a:p>
            <a:r>
              <a:rPr lang="zh-CN" altLang="en-US" smtClean="0">
                <a:solidFill>
                  <a:srgbClr val="4A452A"/>
                </a:solidFill>
              </a:rPr>
              <a:t>地理课件：</a:t>
            </a:r>
            <a:r>
              <a:rPr lang="en-US" altLang="zh-CN" smtClean="0">
                <a:solidFill>
                  <a:srgbClr val="4A452A"/>
                </a:solidFill>
                <a:hlinkClick r:id="rId23"/>
              </a:rPr>
              <a:t>www.1ppt.com/kejian/dili/</a:t>
            </a:r>
            <a:r>
              <a:rPr lang="en-US" altLang="zh-CN" smtClean="0">
                <a:solidFill>
                  <a:srgbClr val="4A452A"/>
                </a:solidFill>
              </a:rPr>
              <a:t>          </a:t>
            </a:r>
            <a:r>
              <a:rPr lang="zh-CN" altLang="en-US" smtClean="0">
                <a:solidFill>
                  <a:srgbClr val="4A452A"/>
                </a:solidFill>
              </a:rPr>
              <a:t>历史课件：</a:t>
            </a:r>
            <a:r>
              <a:rPr lang="en-US" altLang="zh-CN" smtClean="0">
                <a:solidFill>
                  <a:srgbClr val="4A452A"/>
                </a:solidFill>
                <a:hlinkClick r:id="rId24"/>
              </a:rPr>
              <a:t>www.1ppt.com/kejian/lishi/</a:t>
            </a:r>
            <a:r>
              <a:rPr lang="en-US" altLang="zh-CN" smtClean="0">
                <a:solidFill>
                  <a:srgbClr val="4A452A"/>
                </a:solidFill>
              </a:rPr>
              <a:t>        </a:t>
            </a:r>
          </a:p>
          <a:p>
            <a:r>
              <a:rPr lang="en-US" altLang="zh-CN" smtClean="0">
                <a:solidFill>
                  <a:srgbClr val="4A452A"/>
                </a:solidFill>
              </a:rPr>
              <a:t>  </a:t>
            </a:r>
            <a:endParaRPr lang="zh-CN" altLang="en-US" smtClean="0">
              <a:solidFill>
                <a:srgbClr val="4A452A"/>
              </a:solidFill>
            </a:endParaRPr>
          </a:p>
          <a:p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8F72D7-8A62-4C42-941C-B7F657802E9A}" type="slidenum">
              <a:rPr lang="zh-CN" altLang="en-US" smtClean="0">
                <a:latin typeface="Arial" charset="0"/>
                <a:ea typeface="宋体" charset="-122"/>
              </a:rPr>
              <a:pPr/>
              <a:t>5</a:t>
            </a:fld>
            <a:endParaRPr lang="zh-CN" altLang="en-US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46BEBE0-EA95-45DF-BA55-C3884F89DE40}" type="slidenum">
              <a:rPr lang="zh-CN" altLang="en-US" smtClean="0">
                <a:latin typeface="Arial" charset="0"/>
                <a:ea typeface="宋体" charset="-122"/>
              </a:rPr>
              <a:pPr/>
              <a:t>7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b="1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47CFDF-BAF7-4551-8882-54C1DFDE6C17}" type="slidenum">
              <a:rPr lang="zh-CN" altLang="en-US" smtClean="0">
                <a:latin typeface="Arial" charset="0"/>
                <a:ea typeface="宋体" charset="-122"/>
              </a:rPr>
              <a:pPr/>
              <a:t>8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b="1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1E2E4-7B83-407F-8A75-5B9E49DC8F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777F8-4051-4B0B-8979-3988A79B51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267D3-EDAF-4529-9911-A6B1310DD5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1978073-B9EF-4FAF-823E-CB2CD58D53F4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8EC8F2B-BED2-4320-96DB-990D56EA11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14DDB74-731E-40E4-87B4-12A6DEA9961F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98AF3CC-1CE7-4FAB-99FD-4DF618C588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66BC261-7B91-4658-B8E6-19CFBD087998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61C8B00-973A-44C6-9FE8-F2A851E1C9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49B356B-F534-4850-A9B9-2555D999DC66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23E9A08-F1D0-4E82-AF37-6C868CC2AD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E9497D7-7975-4046-8AFB-540268BE6018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A06410F-A488-46E2-A6E6-90F62A1AF2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25ECEAB-77A4-4933-A1AD-6EF0B6FC7676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DA8CD3A-EE4D-41EB-9571-B92F77DDC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DD70EF9-AB96-4D08-A2DB-2F53D4E43789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056935D-0717-4A19-B78E-C0714FD916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8DD2B6F-684E-4249-B8E5-A2D58C3D145F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57571EA-8367-4610-BE54-BB4626802B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5FA75-4704-4730-A981-FCF319A3E9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970916B-EBA2-4F80-A230-78C92B9E59B5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13A281F-C172-42F0-A7DD-47519F3BAE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1C988F3-A948-4A20-812F-1AD3EFBD7769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C72A665-DC92-484B-B726-612EFF4513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C8041-C266-4246-8A2E-1FA4578808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0E029-B72F-44AF-8457-FC3ABDE14E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1843F-5CF7-4304-994C-5EB3C7518E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49978-1924-4373-994C-0F37B194CB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0E265-DD32-4490-9636-7F1F5A3117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5D48-BD22-493B-8A30-23FA7A4FB4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31534-954C-4C76-8EF3-B5D29E2E9F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0BCAB30-8960-4E2B-A7D1-9BB18894B5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4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6B0A713C-0BE3-45C1-9DFC-7629C06293A0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382C5B49-586A-42C2-B3EA-646A68DDE3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138" y="981075"/>
            <a:ext cx="5157787" cy="3432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651296" y="442699"/>
            <a:ext cx="2308324" cy="4636388"/>
          </a:xfrm>
          <a:prstGeom prst="rect">
            <a:avLst/>
          </a:prstGeom>
        </p:spPr>
        <p:txBody>
          <a:bodyPr vert="eaVert">
            <a:spAutoFit/>
          </a:bodyPr>
          <a:lstStyle/>
          <a:p>
            <a:pPr algn="ctr">
              <a:defRPr/>
            </a:pPr>
            <a:r>
              <a:rPr lang="zh-CN" altLang="en-US" sz="138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蒹葭</a:t>
            </a:r>
            <a:endParaRPr lang="zh-CN" altLang="en-US" sz="13800" b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95936" y="4725144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40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诗经</a:t>
            </a:r>
            <a:r>
              <a:rPr lang="en-US" altLang="zh-CN" sz="40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sz="40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秦风</a:t>
            </a:r>
            <a:r>
              <a:rPr lang="en-US" altLang="zh-CN" sz="4000" b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》</a:t>
            </a:r>
            <a:endParaRPr lang="zh-CN" altLang="en-US" sz="4000" b="1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714375" y="357188"/>
            <a:ext cx="7677150" cy="59928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  河畔芦苇碧色苍苍，深秋白露凝结成霜。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  我那日思夜想的人，就在河水对岸一方。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  逆流而上去追寻她，道路险阻而又漫长。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  顺流而下寻寻觅觅，仿佛就在水的中央。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  河畔芦苇一片茂盛，清晨露水尚未晒干。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  我那魂牵梦绕的人，就在河水对岸一边。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  逆流而上去追寻她，道路坎坷艰险难攀。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  顺流而下寻寻觅觅，仿佛就在沙洲中间。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  河畔芦苇更为繁茂，清晨白露依然逗留。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  我那苦苦追求的人，就在河水对岸一头。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  逆流而上去追寻她，道路险阻迂回难走。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200" b="1" smtClean="0">
                <a:solidFill>
                  <a:srgbClr val="000000"/>
                </a:solidFill>
              </a:rPr>
              <a:t>  顺流而下寻寻觅觅，仿佛就在水中沙洲</a:t>
            </a:r>
            <a:r>
              <a:rPr lang="zh-CN" altLang="en-US" sz="3200" smtClean="0">
                <a:solidFill>
                  <a:srgbClr val="000000"/>
                </a:solidFill>
              </a:rPr>
              <a:t>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477" y="76778"/>
            <a:ext cx="505458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二读，注意停顿</a:t>
            </a:r>
          </a:p>
        </p:txBody>
      </p:sp>
      <p:sp>
        <p:nvSpPr>
          <p:cNvPr id="41986" name="矩形 2"/>
          <p:cNvSpPr>
            <a:spLocks noChangeArrowheads="1"/>
          </p:cNvSpPr>
          <p:nvPr/>
        </p:nvSpPr>
        <p:spPr bwMode="auto">
          <a:xfrm>
            <a:off x="5000625" y="285750"/>
            <a:ext cx="3892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句读分明，停顿合理</a:t>
            </a:r>
            <a:endParaRPr lang="zh-CN" altLang="en-US" sz="32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0" y="1071563"/>
            <a:ext cx="91440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蒹 葭</a:t>
            </a:r>
            <a:endParaRPr lang="en-US" altLang="zh-CN" sz="1000" b="1">
              <a:solidFill>
                <a:srgbClr val="A5002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 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蒹葭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苍苍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白露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为霜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所谓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伊人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在水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一方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溯洄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从之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道阻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且长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溯游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从之</a:t>
            </a:r>
            <a:r>
              <a:rPr lang="zh-CN" altLang="en-US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宛在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水中央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蒹葭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萋萋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白露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未晞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所谓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伊人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在水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之湄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溯洄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从之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道阻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且跻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溯游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从之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宛在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水中坻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蒹葭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采采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白露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未已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所谓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伊人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在水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之涘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溯洄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从之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道阻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且右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溯游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从之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宛在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水中沚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　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0"/>
            <a:ext cx="575029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听范读，体会情感</a:t>
            </a:r>
          </a:p>
        </p:txBody>
      </p:sp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0" y="1071563"/>
            <a:ext cx="91440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蒹 葭</a:t>
            </a:r>
            <a:endParaRPr lang="en-US" altLang="zh-CN" sz="1000" b="1">
              <a:solidFill>
                <a:srgbClr val="A5002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 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蒹葭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苍苍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白露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为霜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所谓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伊人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在水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一方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溯洄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从之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道阻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且长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溯游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从之</a:t>
            </a:r>
            <a:r>
              <a:rPr lang="zh-CN" altLang="en-US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宛在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水中央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蒹葭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萋萋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白露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未晞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所谓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伊人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在水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之湄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溯洄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从之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道阻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且跻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溯游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从之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宛在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水中坻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蒹葭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采采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白露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未已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所谓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伊人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在水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之涘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溯洄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从之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道阻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且右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溯游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从之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宛在</a:t>
            </a:r>
            <a:r>
              <a:rPr lang="en-US" altLang="zh-CN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水中沚</a:t>
            </a:r>
            <a:r>
              <a:rPr lang="zh-CN" altLang="en-US" sz="20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　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7850" y="0"/>
            <a:ext cx="505459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自读，整体感知</a:t>
            </a:r>
          </a:p>
        </p:txBody>
      </p:sp>
      <p:sp>
        <p:nvSpPr>
          <p:cNvPr id="44034" name="TextBox 4"/>
          <p:cNvSpPr txBox="1">
            <a:spLocks noChangeArrowheads="1"/>
          </p:cNvSpPr>
          <p:nvPr/>
        </p:nvSpPr>
        <p:spPr bwMode="auto">
          <a:xfrm>
            <a:off x="214313" y="1428750"/>
            <a:ext cx="8072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诗歌的主要内容是什么？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0" y="2500313"/>
            <a:ext cx="5143500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FFCC"/>
              </a:buClr>
              <a:buSzPct val="70000"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这这首诗描写了一个小伙子对意中人的爱慕和追寻，</a:t>
            </a:r>
          </a:p>
          <a:p>
            <a:pPr>
              <a:spcBef>
                <a:spcPct val="50000"/>
              </a:spcBef>
              <a:buClr>
                <a:srgbClr val="00FFCC"/>
              </a:buClr>
              <a:buSzPct val="70000"/>
              <a:defRPr/>
            </a:pP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428736"/>
            <a:ext cx="4214809" cy="4357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71875"/>
            <a:ext cx="6207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表现了他可望而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不可即的失望、惆怅的心情。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214563"/>
            <a:ext cx="9144000" cy="15001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600" b="1" smtClean="0"/>
              <a:t>诗歌通过哪些</a:t>
            </a:r>
            <a:r>
              <a:rPr lang="zh-CN" altLang="en-US" sz="3600" b="1" smtClean="0">
                <a:solidFill>
                  <a:srgbClr val="0033CC"/>
                </a:solidFill>
              </a:rPr>
              <a:t>意象</a:t>
            </a:r>
            <a:r>
              <a:rPr lang="zh-CN" altLang="en-US" sz="3600" b="1" smtClean="0"/>
              <a:t>营造了一种怎样的</a:t>
            </a:r>
            <a:r>
              <a:rPr lang="zh-CN" altLang="en-US" sz="3600" b="1" smtClean="0">
                <a:solidFill>
                  <a:srgbClr val="0033CC"/>
                </a:solidFill>
              </a:rPr>
              <a:t>意境</a:t>
            </a:r>
            <a:r>
              <a:rPr lang="zh-CN" altLang="en-US" sz="3600" b="1" smtClean="0"/>
              <a:t>？</a:t>
            </a:r>
          </a:p>
          <a:p>
            <a:pPr eaLnBrk="1" hangingPunct="1">
              <a:buFontTx/>
              <a:buNone/>
            </a:pPr>
            <a:r>
              <a:rPr lang="zh-CN" altLang="en-US" sz="3600" b="1" smtClean="0"/>
              <a:t>（描写了哪些</a:t>
            </a:r>
            <a:r>
              <a:rPr lang="zh-CN" altLang="en-US" sz="3600" b="1" smtClean="0">
                <a:solidFill>
                  <a:srgbClr val="0033CC"/>
                </a:solidFill>
              </a:rPr>
              <a:t>景物</a:t>
            </a:r>
            <a:r>
              <a:rPr lang="zh-CN" altLang="en-US" sz="3600" b="1" smtClean="0"/>
              <a:t>，造成一种怎样的</a:t>
            </a:r>
            <a:r>
              <a:rPr lang="zh-CN" altLang="en-US" sz="3600" b="1" smtClean="0">
                <a:solidFill>
                  <a:srgbClr val="0033CC"/>
                </a:solidFill>
              </a:rPr>
              <a:t>气氛</a:t>
            </a:r>
            <a:r>
              <a:rPr lang="zh-CN" altLang="en-US" sz="3600" b="1" smtClean="0"/>
              <a:t>？）</a:t>
            </a:r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500063" y="928688"/>
            <a:ext cx="4343400" cy="1133475"/>
          </a:xfrm>
          <a:prstGeom prst="wedgeEllipseCallout">
            <a:avLst>
              <a:gd name="adj1" fmla="val 21236"/>
              <a:gd name="adj2" fmla="val 69551"/>
            </a:avLst>
          </a:prstGeom>
          <a:solidFill>
            <a:schemeClr val="bg1"/>
          </a:solidFill>
          <a:ln w="3175">
            <a:solidFill>
              <a:schemeClr val="bg2">
                <a:lumMod val="90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0033CC"/>
                </a:solidFill>
                <a:latin typeface="+mn-ea"/>
                <a:ea typeface="+mn-ea"/>
              </a:rPr>
              <a:t>景、人、物</a:t>
            </a: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5072063" y="642938"/>
            <a:ext cx="3886200" cy="1200150"/>
          </a:xfrm>
          <a:prstGeom prst="wedgeEllipseCallout">
            <a:avLst>
              <a:gd name="adj1" fmla="val 27657"/>
              <a:gd name="adj2" fmla="val 8698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0033CC"/>
                </a:solidFill>
                <a:latin typeface="+mn-ea"/>
                <a:ea typeface="+mn-ea"/>
              </a:rPr>
              <a:t>氛围、境界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357188" y="3714750"/>
            <a:ext cx="7065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3600" b="1" dirty="0">
                <a:solidFill>
                  <a:srgbClr val="0033CC"/>
                </a:solidFill>
                <a:latin typeface="+mn-ea"/>
                <a:ea typeface="+mn-ea"/>
              </a:rPr>
              <a:t>芦苇、白露秋霜、河畔道路、秋水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0" y="4857750"/>
            <a:ext cx="9072563" cy="13239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渲染了一种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萧瑟清冷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的气氛，为主人公的活动和心情奠定了基础。</a:t>
            </a:r>
          </a:p>
        </p:txBody>
      </p:sp>
      <p:sp>
        <p:nvSpPr>
          <p:cNvPr id="8" name="矩形 7"/>
          <p:cNvSpPr/>
          <p:nvPr/>
        </p:nvSpPr>
        <p:spPr>
          <a:xfrm>
            <a:off x="214282" y="142852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合作探究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  <p:bldP spid="34819" grpId="0" animBg="1"/>
      <p:bldP spid="34820" grpId="0" animBg="1"/>
      <p:bldP spid="34823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357188" y="928688"/>
            <a:ext cx="1466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伊人</a:t>
            </a:r>
          </a:p>
        </p:txBody>
      </p:sp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2268538" y="549275"/>
            <a:ext cx="20891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水之方</a:t>
            </a:r>
          </a:p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水之湄</a:t>
            </a:r>
          </a:p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水之涘</a:t>
            </a:r>
          </a:p>
        </p:txBody>
      </p:sp>
      <p:sp>
        <p:nvSpPr>
          <p:cNvPr id="152581" name="WordArt 5"/>
          <p:cNvSpPr>
            <a:spLocks noChangeArrowheads="1" noChangeShapeType="1" noTextEdit="1"/>
          </p:cNvSpPr>
          <p:nvPr/>
        </p:nvSpPr>
        <p:spPr bwMode="auto">
          <a:xfrm>
            <a:off x="4284663" y="1052513"/>
            <a:ext cx="1512887" cy="858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可望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214313" y="3929063"/>
            <a:ext cx="20891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男主</a:t>
            </a:r>
            <a:endParaRPr lang="en-US" altLang="zh-CN" sz="4000" b="1" dirty="0">
              <a:effectLst>
                <a:outerShdw blurRad="38100" dist="38100" dir="2700000" algn="tl">
                  <a:srgbClr val="C0C0C0"/>
                </a:outerShdw>
              </a:effectLst>
              <a:ea typeface="黑体" pitchFamily="2" charset="-122"/>
            </a:endParaRPr>
          </a:p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人公</a:t>
            </a:r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1643063" y="3714750"/>
            <a:ext cx="2711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溯洄从之</a:t>
            </a:r>
          </a:p>
        </p:txBody>
      </p:sp>
      <p:sp>
        <p:nvSpPr>
          <p:cNvPr id="152584" name="Text Box 8"/>
          <p:cNvSpPr txBox="1">
            <a:spLocks noChangeArrowheads="1"/>
          </p:cNvSpPr>
          <p:nvPr/>
        </p:nvSpPr>
        <p:spPr bwMode="auto">
          <a:xfrm>
            <a:off x="4286250" y="3857625"/>
            <a:ext cx="20891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道阻长</a:t>
            </a:r>
          </a:p>
          <a:p>
            <a:pPr>
              <a:defRPr/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道阻跻</a:t>
            </a:r>
          </a:p>
          <a:p>
            <a:pPr>
              <a:defRPr/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道阻右</a:t>
            </a:r>
          </a:p>
        </p:txBody>
      </p:sp>
      <p:sp>
        <p:nvSpPr>
          <p:cNvPr id="152585" name="Text Box 9"/>
          <p:cNvSpPr txBox="1">
            <a:spLocks noChangeArrowheads="1"/>
          </p:cNvSpPr>
          <p:nvPr/>
        </p:nvSpPr>
        <p:spPr bwMode="auto">
          <a:xfrm>
            <a:off x="1571625" y="4929188"/>
            <a:ext cx="2711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溯游从之</a:t>
            </a:r>
          </a:p>
        </p:txBody>
      </p:sp>
      <p:sp>
        <p:nvSpPr>
          <p:cNvPr id="152586" name="Text Box 10"/>
          <p:cNvSpPr txBox="1">
            <a:spLocks noChangeArrowheads="1"/>
          </p:cNvSpPr>
          <p:nvPr/>
        </p:nvSpPr>
        <p:spPr bwMode="auto">
          <a:xfrm>
            <a:off x="6786563" y="4937125"/>
            <a:ext cx="20891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水中央</a:t>
            </a:r>
          </a:p>
          <a:p>
            <a:pPr>
              <a:defRPr/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水中坻</a:t>
            </a:r>
          </a:p>
          <a:p>
            <a:pPr>
              <a:defRPr/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水中沚</a:t>
            </a:r>
          </a:p>
        </p:txBody>
      </p:sp>
      <p:sp>
        <p:nvSpPr>
          <p:cNvPr id="152588" name="WordArt 12"/>
          <p:cNvSpPr>
            <a:spLocks noChangeArrowheads="1" noChangeShapeType="1" noTextEdit="1"/>
          </p:cNvSpPr>
          <p:nvPr/>
        </p:nvSpPr>
        <p:spPr bwMode="auto">
          <a:xfrm>
            <a:off x="6516688" y="3933825"/>
            <a:ext cx="2411412" cy="1074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不可即</a:t>
            </a:r>
          </a:p>
        </p:txBody>
      </p:sp>
      <p:sp>
        <p:nvSpPr>
          <p:cNvPr id="152589" name="Text Box 13"/>
          <p:cNvSpPr txBox="1">
            <a:spLocks noChangeArrowheads="1"/>
          </p:cNvSpPr>
          <p:nvPr/>
        </p:nvSpPr>
        <p:spPr bwMode="auto">
          <a:xfrm rot="19430252">
            <a:off x="6545263" y="514350"/>
            <a:ext cx="2058987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失意、</a:t>
            </a:r>
          </a:p>
          <a:p>
            <a:pPr>
              <a:defRPr/>
            </a:pPr>
            <a:r>
              <a:rPr lang="zh-CN" altLang="en-US" sz="4400" b="1" dirty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烦恼、</a:t>
            </a:r>
          </a:p>
          <a:p>
            <a:pPr>
              <a:defRPr/>
            </a:pPr>
            <a:r>
              <a:rPr lang="zh-CN" altLang="en-US" sz="4400" b="1" dirty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痛苦、</a:t>
            </a:r>
          </a:p>
          <a:p>
            <a:pPr>
              <a:defRPr/>
            </a:pPr>
            <a:r>
              <a:rPr lang="zh-CN" altLang="en-US" sz="4400" b="1" dirty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凄苦</a:t>
            </a:r>
          </a:p>
        </p:txBody>
      </p:sp>
      <p:sp>
        <p:nvSpPr>
          <p:cNvPr id="152590" name="AutoShape 14"/>
          <p:cNvSpPr>
            <a:spLocks noChangeArrowheads="1"/>
          </p:cNvSpPr>
          <p:nvPr/>
        </p:nvSpPr>
        <p:spPr bwMode="auto">
          <a:xfrm rot="-2378651">
            <a:off x="6227763" y="1844675"/>
            <a:ext cx="417512" cy="2232025"/>
          </a:xfrm>
          <a:prstGeom prst="upDownArrow">
            <a:avLst>
              <a:gd name="adj1" fmla="val 50000"/>
              <a:gd name="adj2" fmla="val 10692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5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5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152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/>
      <p:bldP spid="152580" grpId="0"/>
      <p:bldP spid="152581" grpId="0" animBg="1"/>
      <p:bldP spid="152582" grpId="0"/>
      <p:bldP spid="152583" grpId="0"/>
      <p:bldP spid="152584" grpId="0"/>
      <p:bldP spid="152585" grpId="0"/>
      <p:bldP spid="152586" grpId="0"/>
      <p:bldP spid="152588" grpId="0" animBg="1"/>
      <p:bldP spid="152589" grpId="0"/>
      <p:bldP spid="15259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500063"/>
            <a:ext cx="9144000" cy="8572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latin typeface="+mn-ea"/>
              </a:rPr>
              <a:t>诗人的形象？</a:t>
            </a:r>
            <a:endParaRPr lang="en-US" altLang="zh-CN" sz="4400" b="1" dirty="0" smtClean="0">
              <a:solidFill>
                <a:srgbClr val="0000FF"/>
              </a:solidFill>
              <a:latin typeface="+mn-ea"/>
            </a:endParaRP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zh-CN" altLang="en-US" sz="800" b="1" dirty="0" smtClean="0">
              <a:solidFill>
                <a:srgbClr val="0000FF"/>
              </a:solidFill>
              <a:latin typeface="+mn-ea"/>
            </a:endParaRP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zh-CN" altLang="en-US" sz="3600" b="1" dirty="0" smtClean="0">
                <a:solidFill>
                  <a:srgbClr val="0000FF"/>
                </a:solidFill>
                <a:latin typeface="+mn-ea"/>
              </a:rPr>
              <a:t> </a:t>
            </a:r>
          </a:p>
        </p:txBody>
      </p:sp>
      <p:sp>
        <p:nvSpPr>
          <p:cNvPr id="29699" name="矩形 2"/>
          <p:cNvSpPr>
            <a:spLocks noChangeArrowheads="1"/>
          </p:cNvSpPr>
          <p:nvPr/>
        </p:nvSpPr>
        <p:spPr bwMode="auto">
          <a:xfrm>
            <a:off x="71438" y="1357313"/>
            <a:ext cx="8929687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2F2F2F"/>
              </a:buClr>
              <a:buSzPct val="50000"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为自己心爱的人上下求索，不管艰难险阻、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2F2F2F"/>
              </a:buClr>
              <a:buSzPct val="50000"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矢志不移的痴情青年男子的形象。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2F2F2F"/>
              </a:buClr>
              <a:buSzPct val="50000"/>
              <a:buFont typeface="Wingdings 2" pitchFamily="18" charset="2"/>
              <a:buChar char="ß"/>
            </a:pPr>
            <a:endParaRPr lang="zh-CN" altLang="en-US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0" y="3000375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 dirty="0">
                <a:solidFill>
                  <a:srgbClr val="0000FF"/>
                </a:solidFill>
                <a:latin typeface="+mn-ea"/>
                <a:ea typeface="+mn-ea"/>
              </a:rPr>
              <a:t>所谓 “伊 人 ”指的仅仅是一个美丽的女子吗？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14313"/>
            <a:ext cx="4143375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多种主题说</a:t>
            </a:r>
            <a:r>
              <a:rPr lang="zh-CN" altLang="en-US" smtClean="0"/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23988"/>
            <a:ext cx="3581400" cy="31432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4000" b="1" smtClean="0">
                <a:solidFill>
                  <a:srgbClr val="0000FF"/>
                </a:solidFill>
              </a:rPr>
              <a:t>爱情说</a:t>
            </a:r>
          </a:p>
          <a:p>
            <a:pPr eaLnBrk="1" hangingPunct="1">
              <a:buFontTx/>
              <a:buNone/>
            </a:pPr>
            <a:r>
              <a:rPr lang="zh-CN" altLang="en-US" sz="4000" b="1" smtClean="0">
                <a:solidFill>
                  <a:srgbClr val="0000FF"/>
                </a:solidFill>
              </a:rPr>
              <a:t>招贤说</a:t>
            </a:r>
          </a:p>
          <a:p>
            <a:pPr eaLnBrk="1" hangingPunct="1">
              <a:buFontTx/>
              <a:buNone/>
            </a:pPr>
            <a:r>
              <a:rPr lang="zh-CN" altLang="en-US" sz="4000" b="1" smtClean="0">
                <a:solidFill>
                  <a:srgbClr val="0000FF"/>
                </a:solidFill>
              </a:rPr>
              <a:t>理想说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571750" y="1428750"/>
            <a:ext cx="657225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 </a:t>
            </a:r>
            <a:r>
              <a:rPr lang="en-US" altLang="zh-CN" sz="4000" b="1">
                <a:ea typeface="楷体_GB2312" pitchFamily="49" charset="-122"/>
              </a:rPr>
              <a:t>《</a:t>
            </a:r>
            <a:r>
              <a:rPr lang="zh-CN" altLang="en-US" sz="4000" b="1">
                <a:ea typeface="楷体_GB2312" pitchFamily="49" charset="-122"/>
              </a:rPr>
              <a:t>蒹葭</a:t>
            </a:r>
            <a:r>
              <a:rPr lang="en-US" altLang="zh-CN" sz="4000" b="1">
                <a:ea typeface="楷体_GB2312" pitchFamily="49" charset="-122"/>
              </a:rPr>
              <a:t>》</a:t>
            </a:r>
            <a:r>
              <a:rPr lang="zh-CN" altLang="en-US" sz="4000" b="1">
                <a:ea typeface="楷体_GB2312" pitchFamily="49" charset="-122"/>
              </a:rPr>
              <a:t>的这种主题的多义性恰恰又一次体现了诗歌含蓄朦胧的特点，而这种含蓄朦胧正是全诗着力营造的意境美。但有一点是可以肯定的，那就是</a:t>
            </a:r>
            <a:r>
              <a:rPr lang="zh-CN" altLang="en-US" sz="4000" b="1">
                <a:solidFill>
                  <a:srgbClr val="CC0000"/>
                </a:solidFill>
                <a:ea typeface="楷体_GB2312" pitchFamily="49" charset="-122"/>
              </a:rPr>
              <a:t>“企慕思见”之情、“执着追求”之意、“坚贞不渝”之志</a:t>
            </a:r>
            <a:r>
              <a:rPr lang="zh-CN" altLang="en-US" sz="4000" b="1">
                <a:ea typeface="楷体_GB2312" pitchFamily="49" charset="-122"/>
              </a:rPr>
              <a:t>是不变的。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1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500188"/>
            <a:ext cx="91440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dirty="0">
                <a:latin typeface="+mn-ea"/>
                <a:ea typeface="+mn-ea"/>
              </a:rPr>
              <a:t> </a:t>
            </a:r>
            <a:r>
              <a:rPr lang="zh-CN" altLang="en-US" sz="3600" b="1" dirty="0">
                <a:latin typeface="+mn-ea"/>
                <a:ea typeface="+mn-ea"/>
              </a:rPr>
              <a:t>这首诗歌抒发男主人公了对意中人的执着追求的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思慕之情</a:t>
            </a:r>
            <a:r>
              <a:rPr lang="zh-CN" altLang="en-US" sz="3600" b="1" dirty="0">
                <a:latin typeface="+mn-ea"/>
                <a:ea typeface="+mn-ea"/>
              </a:rPr>
              <a:t>，以及欲见而不可得的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惆怅之情</a:t>
            </a:r>
            <a:r>
              <a:rPr lang="zh-CN" altLang="en-US" sz="3600" b="1" dirty="0">
                <a:latin typeface="+mn-ea"/>
                <a:ea typeface="+mn-ea"/>
              </a:rPr>
              <a:t>，揭示了了人类</a:t>
            </a:r>
            <a:r>
              <a:rPr lang="zh-CN" altLang="en-US" sz="3600" b="1" dirty="0">
                <a:solidFill>
                  <a:srgbClr val="FF33CC"/>
                </a:solidFill>
                <a:latin typeface="+mn-ea"/>
                <a:ea typeface="+mn-ea"/>
              </a:rPr>
              <a:t>对完美境界永无止境的追求</a:t>
            </a:r>
            <a:r>
              <a:rPr lang="zh-CN" altLang="en-US" sz="3600" b="1" dirty="0">
                <a:latin typeface="+mn-ea"/>
                <a:ea typeface="+mn-ea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560530" y="214290"/>
            <a:ext cx="227498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主  题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84313"/>
            <a:ext cx="8929688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+mn-ea"/>
                <a:ea typeface="+mn-ea"/>
              </a:rPr>
              <a:t>“</a:t>
            </a:r>
            <a:r>
              <a:rPr lang="zh-CN" altLang="en-US" sz="3600" b="1" dirty="0">
                <a:solidFill>
                  <a:srgbClr val="EE1302"/>
                </a:solidFill>
                <a:latin typeface="+mn-ea"/>
                <a:ea typeface="+mn-ea"/>
              </a:rPr>
              <a:t>在水一方</a:t>
            </a:r>
            <a:r>
              <a:rPr lang="zh-CN" altLang="en-US" sz="3600" b="1" dirty="0">
                <a:solidFill>
                  <a:srgbClr val="0000FF"/>
                </a:solidFill>
                <a:latin typeface="+mn-ea"/>
                <a:ea typeface="+mn-ea"/>
              </a:rPr>
              <a:t>”揭示了人类现实与理想的距离。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+mn-ea"/>
                <a:ea typeface="+mn-ea"/>
              </a:rPr>
              <a:t>“</a:t>
            </a:r>
            <a:r>
              <a:rPr lang="zh-CN" altLang="en-US" sz="3600" b="1" dirty="0">
                <a:solidFill>
                  <a:srgbClr val="EE1302"/>
                </a:solidFill>
                <a:latin typeface="+mn-ea"/>
                <a:ea typeface="+mn-ea"/>
              </a:rPr>
              <a:t>溯洄从之，道阻且长</a:t>
            </a:r>
            <a:r>
              <a:rPr lang="zh-CN" altLang="en-US" sz="3600" b="1" dirty="0">
                <a:solidFill>
                  <a:srgbClr val="0000FF"/>
                </a:solidFill>
                <a:latin typeface="+mn-ea"/>
                <a:ea typeface="+mn-ea"/>
              </a:rPr>
              <a:t>”是寻求理想的艰难长途。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+mn-ea"/>
                <a:ea typeface="+mn-ea"/>
              </a:rPr>
              <a:t>“</a:t>
            </a:r>
            <a:r>
              <a:rPr lang="zh-CN" altLang="en-US" sz="3600" b="1" dirty="0">
                <a:solidFill>
                  <a:srgbClr val="EE1302"/>
                </a:solidFill>
                <a:latin typeface="+mn-ea"/>
                <a:ea typeface="+mn-ea"/>
              </a:rPr>
              <a:t>伊人</a:t>
            </a:r>
            <a:r>
              <a:rPr lang="zh-CN" altLang="en-US" sz="3600" b="1" dirty="0">
                <a:solidFill>
                  <a:srgbClr val="0000FF"/>
                </a:solidFill>
                <a:latin typeface="+mn-ea"/>
                <a:ea typeface="+mn-ea"/>
              </a:rPr>
              <a:t>”之境让我们感到希望与理想乃是一个若有若无、可望不可及的影子。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idx="1"/>
          </p:nvPr>
        </p:nvSpPr>
        <p:spPr>
          <a:xfrm>
            <a:off x="0" y="1285875"/>
            <a:ext cx="9144000" cy="4357688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b="1" smtClean="0">
                <a:solidFill>
                  <a:srgbClr val="000000"/>
                </a:solidFill>
                <a:latin typeface="黑体" pitchFamily="49" charset="-122"/>
              </a:rPr>
              <a:t>《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</a:rPr>
              <a:t>诗经</a:t>
            </a:r>
            <a:r>
              <a:rPr lang="en-US" altLang="zh-CN" b="1" smtClean="0">
                <a:solidFill>
                  <a:srgbClr val="000000"/>
                </a:solidFill>
                <a:latin typeface="黑体" pitchFamily="49" charset="-122"/>
              </a:rPr>
              <a:t>》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</a:rPr>
              <a:t>是我国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</a:rPr>
              <a:t>第一部诗歌总集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</a:rPr>
              <a:t>，共收集了收入自西周初年至春秋中叶五百多年的诗歌</a:t>
            </a:r>
            <a:r>
              <a:rPr lang="en-US" altLang="zh-CN" b="1" smtClean="0">
                <a:solidFill>
                  <a:srgbClr val="000000"/>
                </a:solidFill>
                <a:latin typeface="黑体" pitchFamily="49" charset="-122"/>
              </a:rPr>
              <a:t>311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</a:rPr>
              <a:t>篇诗歌</a:t>
            </a:r>
            <a:r>
              <a:rPr lang="en-US" altLang="zh-CN" b="1" smtClean="0">
                <a:solidFill>
                  <a:srgbClr val="000000"/>
                </a:solidFill>
                <a:latin typeface="黑体" pitchFamily="49" charset="-122"/>
              </a:rPr>
              <a:t>(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</a:rPr>
              <a:t>又称</a:t>
            </a:r>
            <a:r>
              <a:rPr lang="zh-CN" altLang="en-US" b="1" smtClean="0">
                <a:solidFill>
                  <a:srgbClr val="0000FF"/>
                </a:solidFill>
                <a:latin typeface="黑体" pitchFamily="49" charset="-122"/>
              </a:rPr>
              <a:t>诗三百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</a:rPr>
              <a:t>），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</a:rPr>
              <a:t>现存</a:t>
            </a:r>
            <a:r>
              <a:rPr lang="en-US" altLang="zh-CN" b="1" smtClean="0">
                <a:solidFill>
                  <a:srgbClr val="FF0000"/>
                </a:solidFill>
                <a:latin typeface="黑体" pitchFamily="49" charset="-122"/>
              </a:rPr>
              <a:t>305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</a:rPr>
              <a:t>篇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</a:rPr>
              <a:t>。先秦称为</a:t>
            </a:r>
            <a:r>
              <a:rPr lang="en-US" altLang="zh-CN" b="1" smtClean="0">
                <a:solidFill>
                  <a:srgbClr val="0000FF"/>
                </a:solidFill>
                <a:latin typeface="黑体" pitchFamily="49" charset="-122"/>
              </a:rPr>
              <a:t>《</a:t>
            </a:r>
            <a:r>
              <a:rPr lang="zh-CN" altLang="en-US" b="1" smtClean="0">
                <a:solidFill>
                  <a:srgbClr val="0000FF"/>
                </a:solidFill>
                <a:latin typeface="黑体" pitchFamily="49" charset="-122"/>
              </a:rPr>
              <a:t>诗</a:t>
            </a:r>
            <a:r>
              <a:rPr lang="en-US" altLang="zh-CN" b="1" smtClean="0">
                <a:solidFill>
                  <a:srgbClr val="0000FF"/>
                </a:solidFill>
                <a:latin typeface="黑体" pitchFamily="49" charset="-122"/>
              </a:rPr>
              <a:t>》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</a:rPr>
              <a:t>，西汉时被尊为</a:t>
            </a:r>
            <a:r>
              <a:rPr lang="zh-CN" altLang="en-US" b="1" smtClean="0">
                <a:solidFill>
                  <a:srgbClr val="FF0000"/>
                </a:solidFill>
                <a:latin typeface="黑体" pitchFamily="49" charset="-122"/>
              </a:rPr>
              <a:t>儒家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</a:rPr>
              <a:t>经典，始称</a:t>
            </a:r>
            <a:r>
              <a:rPr lang="en-US" altLang="zh-CN" b="1" smtClean="0">
                <a:solidFill>
                  <a:srgbClr val="000000"/>
                </a:solidFill>
                <a:latin typeface="黑体" pitchFamily="49" charset="-122"/>
              </a:rPr>
              <a:t>《</a:t>
            </a:r>
            <a:r>
              <a:rPr lang="zh-CN" altLang="en-US" b="1" smtClean="0">
                <a:solidFill>
                  <a:srgbClr val="000000"/>
                </a:solidFill>
                <a:latin typeface="黑体" pitchFamily="49" charset="-122"/>
              </a:rPr>
              <a:t>诗经</a:t>
            </a:r>
            <a:r>
              <a:rPr lang="en-US" altLang="en-US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》，并沿用至今。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zh-CN" altLang="en-US" b="1" smtClean="0">
              <a:solidFill>
                <a:srgbClr val="000000"/>
              </a:solidFill>
              <a:latin typeface="黑体" pitchFamily="49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kumimoji="1" lang="en-US" altLang="zh-CN" b="1" smtClean="0">
                <a:latin typeface="黑体" pitchFamily="49" charset="-122"/>
              </a:rPr>
              <a:t>《</a:t>
            </a:r>
            <a:r>
              <a:rPr kumimoji="1" lang="zh-CN" altLang="en-US" b="1" smtClean="0">
                <a:latin typeface="黑体" pitchFamily="49" charset="-122"/>
              </a:rPr>
              <a:t>诗经</a:t>
            </a:r>
            <a:r>
              <a:rPr kumimoji="1" lang="en-US" altLang="zh-CN" b="1" smtClean="0">
                <a:latin typeface="黑体" pitchFamily="49" charset="-122"/>
              </a:rPr>
              <a:t>》</a:t>
            </a:r>
            <a:r>
              <a:rPr kumimoji="1" lang="zh-CN" altLang="en-US" b="1" smtClean="0">
                <a:latin typeface="黑体" pitchFamily="49" charset="-122"/>
              </a:rPr>
              <a:t>广泛地反映了古代社会生活，富于写实精神，是我国诗歌</a:t>
            </a:r>
            <a:r>
              <a:rPr kumimoji="1" lang="zh-CN" altLang="en-US" b="1" smtClean="0">
                <a:solidFill>
                  <a:srgbClr val="FF0000"/>
                </a:solidFill>
                <a:latin typeface="黑体" pitchFamily="49" charset="-122"/>
              </a:rPr>
              <a:t>现实主义</a:t>
            </a:r>
            <a:r>
              <a:rPr kumimoji="1" lang="zh-CN" altLang="en-US" b="1" smtClean="0">
                <a:latin typeface="黑体" pitchFamily="49" charset="-122"/>
              </a:rPr>
              <a:t>传统的源头。</a:t>
            </a:r>
            <a:endParaRPr kumimoji="1" lang="en-US" altLang="zh-CN" b="1" smtClean="0">
              <a:latin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82" y="214290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复习旧课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3" name="Text Box 3"/>
          <p:cNvSpPr txBox="1">
            <a:spLocks noChangeArrowheads="1"/>
          </p:cNvSpPr>
          <p:nvPr/>
        </p:nvSpPr>
        <p:spPr bwMode="auto">
          <a:xfrm>
            <a:off x="214313" y="1357313"/>
            <a:ext cx="1338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三章</a:t>
            </a:r>
          </a:p>
        </p:txBody>
      </p:sp>
      <p:sp>
        <p:nvSpPr>
          <p:cNvPr id="153604" name="Text Box 4"/>
          <p:cNvSpPr txBox="1">
            <a:spLocks noChangeArrowheads="1"/>
          </p:cNvSpPr>
          <p:nvPr/>
        </p:nvSpPr>
        <p:spPr bwMode="auto">
          <a:xfrm>
            <a:off x="7740650" y="1773238"/>
            <a:ext cx="140335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defRPr/>
            </a:pPr>
            <a:r>
              <a:rPr lang="zh-CN" altLang="en-US" sz="8000" b="1"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蒹葭</a:t>
            </a:r>
          </a:p>
        </p:txBody>
      </p:sp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468313" y="4076700"/>
            <a:ext cx="1338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八句</a:t>
            </a:r>
          </a:p>
        </p:txBody>
      </p:sp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1692275" y="3141663"/>
            <a:ext cx="190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前两句</a:t>
            </a:r>
          </a:p>
        </p:txBody>
      </p:sp>
      <p:sp>
        <p:nvSpPr>
          <p:cNvPr id="153607" name="Rectangle 7"/>
          <p:cNvSpPr>
            <a:spLocks noChangeArrowheads="1"/>
          </p:cNvSpPr>
          <p:nvPr/>
        </p:nvSpPr>
        <p:spPr bwMode="auto">
          <a:xfrm>
            <a:off x="3563938" y="3141663"/>
            <a:ext cx="1338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写景</a:t>
            </a:r>
          </a:p>
        </p:txBody>
      </p:sp>
      <p:sp>
        <p:nvSpPr>
          <p:cNvPr id="153608" name="Text Box 8"/>
          <p:cNvSpPr txBox="1">
            <a:spLocks noChangeArrowheads="1"/>
          </p:cNvSpPr>
          <p:nvPr/>
        </p:nvSpPr>
        <p:spPr bwMode="auto">
          <a:xfrm>
            <a:off x="1692275" y="5084763"/>
            <a:ext cx="190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后六句</a:t>
            </a:r>
          </a:p>
        </p:txBody>
      </p:sp>
      <p:sp>
        <p:nvSpPr>
          <p:cNvPr id="153609" name="Rectangle 9"/>
          <p:cNvSpPr>
            <a:spLocks noChangeArrowheads="1"/>
          </p:cNvSpPr>
          <p:nvPr/>
        </p:nvSpPr>
        <p:spPr bwMode="auto">
          <a:xfrm>
            <a:off x="3635375" y="5157788"/>
            <a:ext cx="23225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抒情</a:t>
            </a:r>
          </a:p>
        </p:txBody>
      </p:sp>
      <p:sp>
        <p:nvSpPr>
          <p:cNvPr id="153610" name="AutoShape 10"/>
          <p:cNvSpPr>
            <a:spLocks noChangeArrowheads="1"/>
          </p:cNvSpPr>
          <p:nvPr/>
        </p:nvSpPr>
        <p:spPr bwMode="auto">
          <a:xfrm>
            <a:off x="3995738" y="3933825"/>
            <a:ext cx="360362" cy="1223963"/>
          </a:xfrm>
          <a:prstGeom prst="downArrow">
            <a:avLst>
              <a:gd name="adj1" fmla="val 50000"/>
              <a:gd name="adj2" fmla="val 84912"/>
            </a:avLst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11" name="WordArt 11"/>
          <p:cNvSpPr>
            <a:spLocks noChangeArrowheads="1" noChangeShapeType="1" noTextEdit="1"/>
          </p:cNvSpPr>
          <p:nvPr/>
        </p:nvSpPr>
        <p:spPr bwMode="auto">
          <a:xfrm>
            <a:off x="2857500" y="4000500"/>
            <a:ext cx="2579688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起  兴</a:t>
            </a:r>
          </a:p>
        </p:txBody>
      </p:sp>
      <p:sp>
        <p:nvSpPr>
          <p:cNvPr id="153615" name="AutoShape 15"/>
          <p:cNvSpPr>
            <a:spLocks noChangeArrowheads="1"/>
          </p:cNvSpPr>
          <p:nvPr/>
        </p:nvSpPr>
        <p:spPr bwMode="auto">
          <a:xfrm>
            <a:off x="5795963" y="3429000"/>
            <a:ext cx="647700" cy="2520950"/>
          </a:xfrm>
          <a:prstGeom prst="curvedLeftArrow">
            <a:avLst>
              <a:gd name="adj1" fmla="val 77843"/>
              <a:gd name="adj2" fmla="val 155686"/>
              <a:gd name="adj3" fmla="val 33333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16" name="Text Box 16"/>
          <p:cNvSpPr txBox="1">
            <a:spLocks noChangeArrowheads="1"/>
          </p:cNvSpPr>
          <p:nvPr/>
        </p:nvSpPr>
        <p:spPr bwMode="auto">
          <a:xfrm>
            <a:off x="6443663" y="3068638"/>
            <a:ext cx="1006475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情景交融</a:t>
            </a:r>
          </a:p>
        </p:txBody>
      </p:sp>
      <p:sp>
        <p:nvSpPr>
          <p:cNvPr id="153617" name="Text Box 17"/>
          <p:cNvSpPr txBox="1">
            <a:spLocks noChangeArrowheads="1"/>
          </p:cNvSpPr>
          <p:nvPr/>
        </p:nvSpPr>
        <p:spPr bwMode="auto">
          <a:xfrm>
            <a:off x="1643063" y="1000125"/>
            <a:ext cx="41433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反复咏叹，追求急切</a:t>
            </a:r>
            <a:endParaRPr lang="en-US" altLang="zh-CN" sz="32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隶书" pitchFamily="49" charset="-122"/>
            </a:endParaRPr>
          </a:p>
          <a:p>
            <a:pPr>
              <a:defRPr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追求不到，无限怅惘</a:t>
            </a:r>
          </a:p>
        </p:txBody>
      </p:sp>
      <p:sp>
        <p:nvSpPr>
          <p:cNvPr id="14" name="矩形 13"/>
          <p:cNvSpPr/>
          <p:nvPr/>
        </p:nvSpPr>
        <p:spPr>
          <a:xfrm>
            <a:off x="214282" y="214290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表现手法</a:t>
            </a:r>
          </a:p>
        </p:txBody>
      </p:sp>
      <p:sp>
        <p:nvSpPr>
          <p:cNvPr id="15" name="WordArt 11"/>
          <p:cNvSpPr>
            <a:spLocks noChangeArrowheads="1" noChangeShapeType="1" noTextEdit="1"/>
          </p:cNvSpPr>
          <p:nvPr/>
        </p:nvSpPr>
        <p:spPr bwMode="auto">
          <a:xfrm>
            <a:off x="5500688" y="928688"/>
            <a:ext cx="3643312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重章叠唱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3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53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53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53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/>
      <p:bldP spid="153605" grpId="0"/>
      <p:bldP spid="153606" grpId="0"/>
      <p:bldP spid="153607" grpId="0"/>
      <p:bldP spid="153608" grpId="0"/>
      <p:bldP spid="153609" grpId="0"/>
      <p:bldP spid="153610" grpId="0" animBg="1"/>
      <p:bldP spid="153611" grpId="0" animBg="1"/>
      <p:bldP spid="153615" grpId="0" animBg="1"/>
      <p:bldP spid="153616" grpId="0"/>
      <p:bldP spid="153617" grpId="0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103783"/>
            <a:ext cx="5659640" cy="50489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285750" y="1500188"/>
            <a:ext cx="350520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托物起兴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情景交融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虚实相生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重章叠句</a:t>
            </a:r>
          </a:p>
        </p:txBody>
      </p:sp>
      <p:sp>
        <p:nvSpPr>
          <p:cNvPr id="6" name="矩形 5"/>
          <p:cNvSpPr/>
          <p:nvPr/>
        </p:nvSpPr>
        <p:spPr>
          <a:xfrm>
            <a:off x="214282" y="214290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艺术特色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0" y="1357313"/>
            <a:ext cx="9144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 dirty="0">
                <a:solidFill>
                  <a:srgbClr val="000000"/>
                </a:solidFill>
                <a:latin typeface="+mn-ea"/>
                <a:ea typeface="+mn-ea"/>
              </a:rPr>
              <a:t>１从抒情主人公身上你领悟到了什么</a:t>
            </a:r>
            <a:r>
              <a:rPr lang="zh-CN" altLang="en-US" sz="4000" dirty="0">
                <a:solidFill>
                  <a:srgbClr val="000000"/>
                </a:solidFill>
                <a:latin typeface="+mn-ea"/>
                <a:ea typeface="+mn-ea"/>
              </a:rPr>
              <a:t>？</a:t>
            </a:r>
          </a:p>
          <a:p>
            <a:pPr>
              <a:spcBef>
                <a:spcPct val="50000"/>
              </a:spcBef>
              <a:defRPr/>
            </a:pPr>
            <a:endParaRPr lang="zh-CN" altLang="en-US" sz="4000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spcBef>
                <a:spcPct val="50000"/>
              </a:spcBef>
              <a:defRPr/>
            </a:pPr>
            <a:endParaRPr lang="zh-CN" altLang="en-US" sz="40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0" y="2286000"/>
            <a:ext cx="8915400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 dirty="0">
                <a:solidFill>
                  <a:srgbClr val="FF3300"/>
                </a:solidFill>
                <a:latin typeface="+mn-ea"/>
                <a:ea typeface="+mn-ea"/>
              </a:rPr>
              <a:t>“路漫漫其修远兮。吾将上下而求索！”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4000" b="1" dirty="0">
                <a:solidFill>
                  <a:srgbClr val="FF3300"/>
                </a:solidFill>
                <a:latin typeface="+mn-ea"/>
                <a:ea typeface="+mn-ea"/>
              </a:rPr>
              <a:t>在生活中不要忽视求索本身！！！</a:t>
            </a:r>
          </a:p>
          <a:p>
            <a:pPr>
              <a:spcBef>
                <a:spcPct val="50000"/>
              </a:spcBef>
              <a:defRPr/>
            </a:pPr>
            <a:endParaRPr lang="zh-CN" altLang="en-US" b="1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282" y="214290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拓展延伸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 autoUpdateAnimBg="0"/>
      <p:bldP spid="35843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0" y="1143000"/>
            <a:ext cx="9144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ea typeface="+mn-ea"/>
              </a:rPr>
              <a:t>1.《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蒹葭</a:t>
            </a:r>
            <a:r>
              <a:rPr lang="en-US" altLang="zh-CN" sz="3200" b="1" dirty="0">
                <a:solidFill>
                  <a:srgbClr val="000000"/>
                </a:solidFill>
                <a:latin typeface="+mn-ea"/>
                <a:ea typeface="+mn-ea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中点明季节的诗句是：</a:t>
            </a:r>
            <a:endParaRPr lang="en-US" altLang="zh-CN" sz="3200" b="1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defRPr/>
            </a:pPr>
            <a:endParaRPr lang="en-US" altLang="zh-CN" sz="3200" b="1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defRPr/>
            </a:pPr>
            <a:endParaRPr lang="zh-CN" altLang="en-US" sz="2000" b="1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defRPr/>
            </a:pPr>
            <a:endParaRPr lang="en-US" altLang="zh-CN" sz="800" b="1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ea typeface="+mn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出自</a:t>
            </a:r>
            <a:r>
              <a:rPr lang="en-US" altLang="zh-CN" sz="3200" b="1" dirty="0">
                <a:solidFill>
                  <a:srgbClr val="000000"/>
                </a:solidFill>
                <a:latin typeface="+mn-ea"/>
                <a:ea typeface="+mn-ea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蒹葭</a:t>
            </a:r>
            <a:r>
              <a:rPr lang="en-US" altLang="zh-CN" sz="3200" b="1" dirty="0">
                <a:solidFill>
                  <a:srgbClr val="000000"/>
                </a:solidFill>
                <a:latin typeface="+mn-ea"/>
                <a:ea typeface="+mn-ea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的成语有：</a:t>
            </a:r>
          </a:p>
        </p:txBody>
      </p:sp>
      <p:sp>
        <p:nvSpPr>
          <p:cNvPr id="3" name="矩形 2"/>
          <p:cNvSpPr/>
          <p:nvPr/>
        </p:nvSpPr>
        <p:spPr>
          <a:xfrm>
            <a:off x="214280" y="214290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平行练习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57250" y="1714500"/>
            <a:ext cx="3892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蒹葭苍苍，白露为霜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857750" y="2500313"/>
            <a:ext cx="3892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秋水伊人、在水一方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4277" name="矩形 5"/>
          <p:cNvSpPr>
            <a:spLocks noChangeArrowheads="1"/>
          </p:cNvSpPr>
          <p:nvPr/>
        </p:nvSpPr>
        <p:spPr bwMode="auto">
          <a:xfrm>
            <a:off x="0" y="4057650"/>
            <a:ext cx="9144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1.</a:t>
            </a:r>
            <a:r>
              <a:rPr lang="zh-CN" altLang="en-US" sz="3200" b="1">
                <a:solidFill>
                  <a:srgbClr val="000000"/>
                </a:solidFill>
              </a:rPr>
              <a:t>（</a:t>
            </a:r>
            <a:r>
              <a:rPr lang="en-US" altLang="zh-CN" sz="3200" b="1">
                <a:solidFill>
                  <a:srgbClr val="000000"/>
                </a:solidFill>
              </a:rPr>
              <a:t>2011.</a:t>
            </a:r>
            <a:r>
              <a:rPr lang="zh-CN" altLang="en-US" sz="3200" b="1">
                <a:solidFill>
                  <a:srgbClr val="000000"/>
                </a:solidFill>
              </a:rPr>
              <a:t>益阳市）</a:t>
            </a:r>
            <a:r>
              <a:rPr lang="en-US" altLang="zh-CN" sz="3200" b="1">
                <a:solidFill>
                  <a:srgbClr val="000000"/>
                </a:solidFill>
              </a:rPr>
              <a:t>《</a:t>
            </a:r>
            <a:r>
              <a:rPr lang="zh-CN" altLang="en-US" sz="3200" b="1">
                <a:solidFill>
                  <a:srgbClr val="000000"/>
                </a:solidFill>
              </a:rPr>
              <a:t>蒹葭</a:t>
            </a:r>
            <a:r>
              <a:rPr lang="en-US" altLang="zh-CN" sz="3200" b="1">
                <a:solidFill>
                  <a:srgbClr val="000000"/>
                </a:solidFill>
              </a:rPr>
              <a:t>》</a:t>
            </a:r>
            <a:r>
              <a:rPr lang="zh-CN" altLang="en-US" sz="3200" b="1">
                <a:solidFill>
                  <a:srgbClr val="000000"/>
                </a:solidFill>
              </a:rPr>
              <a:t>中，一唱三叹，叙写“溯洄从之”的艰险的诗句是有：“</a:t>
            </a:r>
            <a:r>
              <a:rPr lang="en-US" altLang="zh-CN" sz="3200" b="1">
                <a:solidFill>
                  <a:srgbClr val="000000"/>
                </a:solidFill>
              </a:rPr>
              <a:t>_______</a:t>
            </a:r>
            <a:r>
              <a:rPr lang="zh-CN" altLang="en-US" sz="3200" b="1">
                <a:solidFill>
                  <a:srgbClr val="000000"/>
                </a:solidFill>
              </a:rPr>
              <a:t>”、</a:t>
            </a:r>
            <a:endParaRPr lang="en-US" altLang="zh-CN" sz="3200" b="1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</a:rPr>
              <a:t>“_______”</a:t>
            </a:r>
            <a:r>
              <a:rPr lang="zh-CN" altLang="en-US" sz="3200" b="1">
                <a:solidFill>
                  <a:srgbClr val="000000"/>
                </a:solidFill>
              </a:rPr>
              <a:t>、“</a:t>
            </a:r>
            <a:r>
              <a:rPr lang="en-US" altLang="zh-CN" sz="3200" b="1">
                <a:solidFill>
                  <a:srgbClr val="000000"/>
                </a:solidFill>
              </a:rPr>
              <a:t>_________</a:t>
            </a:r>
            <a:r>
              <a:rPr lang="zh-CN" altLang="en-US" sz="3200" b="1">
                <a:solidFill>
                  <a:srgbClr val="000000"/>
                </a:solidFill>
              </a:rPr>
              <a:t>”</a:t>
            </a:r>
            <a:r>
              <a:rPr lang="en-US" altLang="zh-CN" sz="3200" b="1">
                <a:solidFill>
                  <a:srgbClr val="000000"/>
                </a:solidFill>
              </a:rPr>
              <a:t>.</a:t>
            </a:r>
          </a:p>
          <a:p>
            <a:endParaRPr lang="zh-CN" altLang="en-US" sz="3200" b="1" u="sng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357562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中考链接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572250" y="4929188"/>
            <a:ext cx="183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道阻且长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14313" y="5572125"/>
            <a:ext cx="183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道阻且跻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928938" y="5572125"/>
            <a:ext cx="183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道阻且右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571500"/>
            <a:ext cx="9144000" cy="4000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2012.</a:t>
            </a:r>
            <a:r>
              <a:rPr lang="zh-CN" altLang="en-US" sz="32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贵州）</a:t>
            </a:r>
            <a:endParaRPr lang="en-US" altLang="zh-CN" sz="3200" b="1" dirty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① 这首诗歌运用景物描写向我们展示了一幅怎样 的画面？</a:t>
            </a:r>
            <a:endParaRPr lang="en-US" altLang="zh-CN" sz="3200" b="1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defRPr/>
            </a:pPr>
            <a:endParaRPr lang="en-US" altLang="zh-CN" sz="2000" b="1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defRPr/>
            </a:pPr>
            <a:endParaRPr lang="en-US" altLang="zh-CN" sz="1000" b="1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② 如何理解这首诗抒发的感情？</a:t>
            </a:r>
            <a:endParaRPr lang="en-US" altLang="zh-CN" sz="3200" b="1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defRPr/>
            </a:pPr>
            <a:endParaRPr lang="en-US" altLang="zh-CN" sz="3200" b="1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defRPr/>
            </a:pPr>
            <a:endParaRPr lang="en-US" altLang="zh-CN" sz="3200" b="1" dirty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</a:rPr>
              <a:t>③简要分析这首诗重章叠唱的表达效果？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14500" y="1785938"/>
            <a:ext cx="5572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萧瑟、凄清的秋景画面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785938" y="3143250"/>
            <a:ext cx="5929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对美好爱情的追求、相思之苦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4643438"/>
            <a:ext cx="914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全诗三章，采用重章叠唱的形式，一唱三叹，节奏鲜明，韵律优美，还显示了主人公情感的逐渐加深，具有强烈的感染力。 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2"/>
          <p:cNvSpPr txBox="1">
            <a:spLocks noChangeArrowheads="1"/>
          </p:cNvSpPr>
          <p:nvPr/>
        </p:nvSpPr>
        <p:spPr bwMode="auto">
          <a:xfrm>
            <a:off x="-107950" y="3733800"/>
            <a:ext cx="7937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40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142875"/>
            <a:ext cx="91440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b="1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latin typeface="+mn-lt"/>
                <a:ea typeface="+mn-ea"/>
              </a:rPr>
              <a:t>  </a:t>
            </a:r>
            <a:r>
              <a:rPr kumimoji="1" lang="zh-CN" altLang="en-US" sz="3200" b="1" dirty="0">
                <a:latin typeface="+mn-lt"/>
                <a:ea typeface="+mn-ea"/>
              </a:rPr>
              <a:t> </a:t>
            </a:r>
            <a:endParaRPr lang="en-US" altLang="zh-CN" sz="3200" b="1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b="1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0723" name="矩形 5"/>
          <p:cNvSpPr>
            <a:spLocks noChangeArrowheads="1"/>
          </p:cNvSpPr>
          <p:nvPr/>
        </p:nvSpPr>
        <p:spPr bwMode="auto">
          <a:xfrm>
            <a:off x="214313" y="214313"/>
            <a:ext cx="7429500" cy="606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诗经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六义：</a:t>
            </a:r>
            <a:endParaRPr lang="en-US" altLang="zh-CN" sz="32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20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诗经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三大内容：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en-US" altLang="zh-CN" sz="20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3.《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诗经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三大表现手法：</a:t>
            </a:r>
            <a:endParaRPr lang="en-US" altLang="zh-CN" sz="32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语言特色：</a:t>
            </a:r>
            <a:endParaRPr lang="en-US" altLang="zh-CN" sz="32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2000" b="1">
                <a:solidFill>
                  <a:srgbClr val="EE1302"/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kumimoji="1" lang="zh-CN" altLang="en-US" sz="3200" b="1">
                <a:solidFill>
                  <a:srgbClr val="EE1302"/>
                </a:solidFill>
                <a:latin typeface="黑体" pitchFamily="49" charset="-122"/>
                <a:ea typeface="黑体" pitchFamily="49" charset="-122"/>
              </a:rPr>
              <a:t>四言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为主，兼有</a:t>
            </a:r>
            <a:r>
              <a:rPr kumimoji="1" lang="zh-CN" altLang="en-US" sz="3200" b="1">
                <a:solidFill>
                  <a:srgbClr val="EE1302"/>
                </a:solidFill>
                <a:latin typeface="黑体" pitchFamily="49" charset="-122"/>
                <a:ea typeface="黑体" pitchFamily="49" charset="-122"/>
              </a:rPr>
              <a:t>杂言</a:t>
            </a:r>
            <a:endParaRPr kumimoji="1" lang="zh-CN" altLang="en-US" sz="32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3200" b="1">
                <a:solidFill>
                  <a:srgbClr val="EE1302"/>
                </a:solidFill>
                <a:latin typeface="黑体" pitchFamily="49" charset="-122"/>
                <a:ea typeface="黑体" pitchFamily="49" charset="-122"/>
              </a:rPr>
              <a:t>      重章叠句</a:t>
            </a:r>
            <a:endParaRPr kumimoji="1" lang="en-US" altLang="zh-CN" sz="32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3200" b="1">
                <a:solidFill>
                  <a:srgbClr val="EE1302"/>
                </a:solidFill>
                <a:latin typeface="黑体" pitchFamily="49" charset="-122"/>
                <a:ea typeface="黑体" pitchFamily="49" charset="-122"/>
              </a:rPr>
              <a:t>      双声叠韵</a:t>
            </a:r>
            <a:endParaRPr kumimoji="1" lang="en-US" altLang="zh-CN" sz="32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押韵</a:t>
            </a:r>
            <a:endParaRPr kumimoji="1" lang="zh-CN" altLang="en-US" sz="32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82" y="214290"/>
            <a:ext cx="296747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学习目标</a:t>
            </a:r>
          </a:p>
        </p:txBody>
      </p:sp>
      <p:sp>
        <p:nvSpPr>
          <p:cNvPr id="31746" name="矩形 5"/>
          <p:cNvSpPr>
            <a:spLocks noChangeArrowheads="1"/>
          </p:cNvSpPr>
          <p:nvPr/>
        </p:nvSpPr>
        <p:spPr bwMode="auto">
          <a:xfrm>
            <a:off x="0" y="1357313"/>
            <a:ext cx="91440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了解</a:t>
            </a:r>
            <a:r>
              <a:rPr lang="en-US" altLang="zh-CN" sz="3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诗经</a:t>
            </a:r>
            <a:r>
              <a:rPr lang="en-US" altLang="zh-CN" sz="3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中的赋比兴的艺术手法</a:t>
            </a:r>
            <a:r>
              <a:rPr lang="en-US" altLang="zh-CN" sz="3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;</a:t>
            </a:r>
          </a:p>
          <a:p>
            <a:endParaRPr lang="zh-CN" altLang="en-US" sz="3600" b="1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品味语言，体会诗歌的节奏美、意境美 </a:t>
            </a:r>
            <a:r>
              <a:rPr lang="en-US" altLang="zh-CN" sz="3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;</a:t>
            </a:r>
          </a:p>
          <a:p>
            <a:r>
              <a:rPr lang="zh-CN" altLang="en-US" sz="3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 </a:t>
            </a:r>
          </a:p>
          <a:p>
            <a:r>
              <a:rPr lang="en-US" altLang="zh-CN" sz="3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6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体会诗中所表达的美好情感。</a:t>
            </a:r>
            <a:endParaRPr lang="zh-CN" altLang="en-US" sz="360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43188" y="2601913"/>
            <a:ext cx="735012" cy="2413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www.1ppt.com/moban/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素材：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背景：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www.1ppt.com/beijing/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图表：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www.1ppt.com/xiazai/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www.1ppt.com/ziliao/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www.1ppt.com/fanwen/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www.1ppt.com/shiti/  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www.1ppt.com/jiaoan/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论坛：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www.1ppt.cn                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语文课件：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www.1ppt.com/kejian/yuwen/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数学课件：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www.1ppt.com/kejian/shuxue/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英语课件：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www.1ppt.com/kejian/yingyu/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美术课件：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www.1ppt.com/kejian/meishu/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科学课件：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www.1ppt.com/kejian/kexue/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物理课件：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www.1ppt.com/kejian/wuli/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化学课件：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www.1ppt.com/kejian/huaxue/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生物课件：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www.1ppt.com/kejian/shengwu/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地理课件：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www.1ppt.com/kejian/dili/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历史课件：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  <a:ea typeface="宋体"/>
              </a:rPr>
              <a:t>www.1ppt.com/kejian/lishi/        </a:t>
            </a:r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0" y="1285875"/>
            <a:ext cx="8520113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《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蒹葭</a:t>
            </a:r>
            <a:r>
              <a:rPr kumimoji="1"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选自十五</a:t>
            </a:r>
            <a:r>
              <a:rPr kumimoji="1"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国风</a:t>
            </a:r>
            <a:r>
              <a:rPr kumimoji="1"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kumimoji="1" lang="zh-CN" altLang="en-US" sz="36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秦风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，属</a:t>
            </a:r>
            <a:r>
              <a:rPr kumimoji="1" lang="zh-CN" altLang="en-US" sz="36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秦国民歌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秦风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多言车马田猎，粗犷质朴，而本诗却神韵缥缈，引人遐想</a:t>
            </a:r>
            <a:r>
              <a:rPr kumimoji="1"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也是一首优美的怀人诗作。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蒹葭的意思是</a:t>
            </a:r>
            <a:r>
              <a:rPr kumimoji="1" lang="zh-CN" altLang="en-US" sz="3600" b="1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，皆生于水边。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643313" y="3643313"/>
            <a:ext cx="1558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3600" b="1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kumimoji="1" lang="zh-CN" altLang="en-US" sz="3600" b="1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芦苇”</a:t>
            </a:r>
          </a:p>
        </p:txBody>
      </p:sp>
      <p:sp>
        <p:nvSpPr>
          <p:cNvPr id="5" name="矩形 4"/>
          <p:cNvSpPr/>
          <p:nvPr/>
        </p:nvSpPr>
        <p:spPr>
          <a:xfrm>
            <a:off x="357158" y="214290"/>
            <a:ext cx="228601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解 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7477" y="76778"/>
            <a:ext cx="505458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一读，读准字音</a:t>
            </a:r>
          </a:p>
        </p:txBody>
      </p:sp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0" y="992188"/>
            <a:ext cx="91440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蒹 葭</a:t>
            </a:r>
            <a:endParaRPr lang="en-US" altLang="zh-CN" sz="1000" b="1">
              <a:solidFill>
                <a:srgbClr val="A5002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蒹葭苍苍，白露为霜。所谓伊人，在水一方。</a:t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溯洄从之，道阻且长；溯游从之，宛在水中央。蒹葭萋萋，白露未晞。所谓伊人，在水之湄。　　</a:t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溯洄从之，道阻且跻；溯游从之，宛在水中坻。</a:t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蒹葭采采，白露未已。所谓伊人，在水之涘。　　</a:t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溯洄从之，道阻且右；溯游从之，宛在水中沚。　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　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7477" y="76778"/>
            <a:ext cx="505458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一读，读准字音</a:t>
            </a:r>
          </a:p>
        </p:txBody>
      </p:sp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0" y="992188"/>
            <a:ext cx="91440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蒹 葭</a:t>
            </a:r>
            <a:endParaRPr lang="en-US" altLang="zh-CN" sz="1000" b="1">
              <a:solidFill>
                <a:srgbClr val="A5002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 </a:t>
            </a: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蒹葭苍苍，白露为霜。所谓伊人，在水一方。</a:t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溯洄从之，道阻且长；溯游从之，宛在水中央。</a:t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蒹葭萋萋，白露未晞。所谓伊人，在水之湄。　　</a:t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溯洄从之，道阻且跻；溯游从之，宛在水中坻。</a:t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蒹葭采采，白露未已。所谓伊人，在水之涘。　　</a:t>
            </a:r>
            <a:b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>
                <a:solidFill>
                  <a:srgbClr val="669900"/>
                </a:solidFill>
                <a:latin typeface="楷体_GB2312" pitchFamily="49" charset="-122"/>
                <a:ea typeface="楷体_GB2312" pitchFamily="49" charset="-122"/>
              </a:rPr>
              <a:t> 溯洄从之，道阻且右；溯游从之，宛在水中沚。</a:t>
            </a:r>
            <a:r>
              <a:rPr lang="zh-CN" altLang="en-US" sz="3200" b="1">
                <a:solidFill>
                  <a:srgbClr val="669900"/>
                </a:solidFill>
                <a:latin typeface="华文中宋" pitchFamily="2" charset="-122"/>
                <a:ea typeface="华文中宋" pitchFamily="2" charset="-122"/>
              </a:rPr>
              <a:t>　</a:t>
            </a:r>
            <a:r>
              <a:rPr lang="zh-CN" altLang="en-US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　 </a:t>
            </a:r>
          </a:p>
        </p:txBody>
      </p:sp>
      <p:sp>
        <p:nvSpPr>
          <p:cNvPr id="37891" name="Text Box 18"/>
          <p:cNvSpPr txBox="1">
            <a:spLocks noChangeArrowheads="1"/>
          </p:cNvSpPr>
          <p:nvPr/>
        </p:nvSpPr>
        <p:spPr bwMode="auto">
          <a:xfrm>
            <a:off x="5214938" y="1000125"/>
            <a:ext cx="1643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jiān jiā</a:t>
            </a:r>
          </a:p>
        </p:txBody>
      </p:sp>
      <p:sp>
        <p:nvSpPr>
          <p:cNvPr id="37892" name="Text Box 11"/>
          <p:cNvSpPr txBox="1">
            <a:spLocks noChangeArrowheads="1"/>
          </p:cNvSpPr>
          <p:nvPr/>
        </p:nvSpPr>
        <p:spPr bwMode="auto">
          <a:xfrm>
            <a:off x="214313" y="2500313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Sù huí</a:t>
            </a:r>
          </a:p>
        </p:txBody>
      </p:sp>
      <p:sp>
        <p:nvSpPr>
          <p:cNvPr id="37893" name="Text Box 12"/>
          <p:cNvSpPr txBox="1">
            <a:spLocks noChangeArrowheads="1"/>
          </p:cNvSpPr>
          <p:nvPr/>
        </p:nvSpPr>
        <p:spPr bwMode="auto">
          <a:xfrm>
            <a:off x="1071563" y="3000375"/>
            <a:ext cx="720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qī</a:t>
            </a:r>
          </a:p>
        </p:txBody>
      </p:sp>
      <p:sp>
        <p:nvSpPr>
          <p:cNvPr id="37894" name="Text Box 13"/>
          <p:cNvSpPr txBox="1">
            <a:spLocks noChangeArrowheads="1"/>
          </p:cNvSpPr>
          <p:nvPr/>
        </p:nvSpPr>
        <p:spPr bwMode="auto">
          <a:xfrm>
            <a:off x="3643313" y="3071813"/>
            <a:ext cx="647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xī</a:t>
            </a:r>
          </a:p>
        </p:txBody>
      </p:sp>
      <p:sp>
        <p:nvSpPr>
          <p:cNvPr id="37895" name="Text Box 14"/>
          <p:cNvSpPr txBox="1">
            <a:spLocks noChangeArrowheads="1"/>
          </p:cNvSpPr>
          <p:nvPr/>
        </p:nvSpPr>
        <p:spPr bwMode="auto">
          <a:xfrm>
            <a:off x="7500938" y="3000375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méi</a:t>
            </a:r>
          </a:p>
        </p:txBody>
      </p:sp>
      <p:sp>
        <p:nvSpPr>
          <p:cNvPr id="37896" name="Text Box 15"/>
          <p:cNvSpPr txBox="1">
            <a:spLocks noChangeArrowheads="1"/>
          </p:cNvSpPr>
          <p:nvPr/>
        </p:nvSpPr>
        <p:spPr bwMode="auto">
          <a:xfrm>
            <a:off x="7929563" y="3786188"/>
            <a:ext cx="928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chí</a:t>
            </a:r>
          </a:p>
        </p:txBody>
      </p:sp>
      <p:sp>
        <p:nvSpPr>
          <p:cNvPr id="37897" name="Text Box 16"/>
          <p:cNvSpPr txBox="1">
            <a:spLocks noChangeArrowheads="1"/>
          </p:cNvSpPr>
          <p:nvPr/>
        </p:nvSpPr>
        <p:spPr bwMode="auto">
          <a:xfrm>
            <a:off x="7715250" y="4500563"/>
            <a:ext cx="5762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sì</a:t>
            </a:r>
          </a:p>
        </p:txBody>
      </p:sp>
      <p:sp>
        <p:nvSpPr>
          <p:cNvPr id="37898" name="Text Box 17"/>
          <p:cNvSpPr txBox="1">
            <a:spLocks noChangeArrowheads="1"/>
          </p:cNvSpPr>
          <p:nvPr/>
        </p:nvSpPr>
        <p:spPr bwMode="auto">
          <a:xfrm>
            <a:off x="7923213" y="5214938"/>
            <a:ext cx="9350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zhǐ</a:t>
            </a:r>
          </a:p>
        </p:txBody>
      </p:sp>
      <p:sp>
        <p:nvSpPr>
          <p:cNvPr id="37899" name="Text Box 13"/>
          <p:cNvSpPr txBox="1">
            <a:spLocks noChangeArrowheads="1"/>
          </p:cNvSpPr>
          <p:nvPr/>
        </p:nvSpPr>
        <p:spPr bwMode="auto">
          <a:xfrm>
            <a:off x="3567113" y="3786188"/>
            <a:ext cx="647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jī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ChangeArrowheads="1"/>
          </p:cNvSpPr>
          <p:nvPr/>
        </p:nvSpPr>
        <p:spPr bwMode="auto">
          <a:xfrm>
            <a:off x="14288" y="1557338"/>
            <a:ext cx="878681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黑体" pitchFamily="49" charset="-122"/>
                <a:ea typeface="黑体" pitchFamily="49" charset="-122"/>
              </a:rPr>
              <a:t>结合注释，试译全诗。</a:t>
            </a:r>
          </a:p>
          <a:p>
            <a:endParaRPr kumimoji="1" lang="zh-CN" altLang="en-US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kumimoji="1" lang="zh-CN" altLang="en-US" sz="3600" b="1">
                <a:latin typeface="黑体" pitchFamily="49" charset="-122"/>
                <a:ea typeface="黑体" pitchFamily="49" charset="-122"/>
              </a:rPr>
              <a:t>提示：</a:t>
            </a:r>
          </a:p>
          <a:p>
            <a:r>
              <a:rPr kumimoji="1" lang="zh-CN" altLang="en-US" sz="3600" b="1">
                <a:latin typeface="黑体" pitchFamily="49" charset="-122"/>
                <a:ea typeface="黑体" pitchFamily="49" charset="-122"/>
              </a:rPr>
              <a:t>诗歌重在想象、联想，对于字面意思不必字字落实，但重点字词，关键字词要落实。</a:t>
            </a:r>
          </a:p>
        </p:txBody>
      </p:sp>
      <p:sp>
        <p:nvSpPr>
          <p:cNvPr id="5" name="矩形 4"/>
          <p:cNvSpPr/>
          <p:nvPr/>
        </p:nvSpPr>
        <p:spPr>
          <a:xfrm>
            <a:off x="214283" y="142852"/>
            <a:ext cx="296747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疏通诗意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模板网-WWW.1PPT.COM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465</TotalTime>
  <Words>1860</Words>
  <Application>Microsoft Office PowerPoint</Application>
  <PresentationFormat>如螢幕大小 (4:3)</PresentationFormat>
  <Paragraphs>167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演示文稿设计模板</vt:lpstr>
      </vt:variant>
      <vt:variant>
        <vt:i4>22</vt:i4>
      </vt:variant>
      <vt:variant>
        <vt:lpstr>幻灯片标题</vt:lpstr>
      </vt:variant>
      <vt:variant>
        <vt:i4>24</vt:i4>
      </vt:variant>
    </vt:vector>
  </HeadingPairs>
  <TitlesOfParts>
    <vt:vector size="60" baseType="lpstr">
      <vt:lpstr>Arial</vt:lpstr>
      <vt:lpstr>宋体</vt:lpstr>
      <vt:lpstr>Franklin Gothic Medium</vt:lpstr>
      <vt:lpstr>微软雅黑</vt:lpstr>
      <vt:lpstr>Franklin Gothic Book</vt:lpstr>
      <vt:lpstr>黑体</vt:lpstr>
      <vt:lpstr>Wingdings 2</vt:lpstr>
      <vt:lpstr>Calibri</vt:lpstr>
      <vt:lpstr>Times New Roman</vt:lpstr>
      <vt:lpstr>华文中宋</vt:lpstr>
      <vt:lpstr>楷体_GB2312</vt:lpstr>
      <vt:lpstr>Wingdings</vt:lpstr>
      <vt:lpstr>华文行楷</vt:lpstr>
      <vt:lpstr>隶书</vt:lpstr>
      <vt:lpstr>第一PPT模板网-WWW.1PPT.COM</vt:lpstr>
      <vt:lpstr>第一PPT模板网-WWW.1PPT.COM </vt:lpstr>
      <vt:lpstr>第一PPT模板网-WWW.1PPT.COM</vt:lpstr>
      <vt:lpstr>第一PPT模板网-WWW.1PPT.COM</vt:lpstr>
      <vt:lpstr>第一PPT模板网-WWW.1PPT.COM</vt:lpstr>
      <vt:lpstr>第一PPT模板网-WWW.1PPT.COM</vt:lpstr>
      <vt:lpstr>第一PPT模板网-WWW.1PPT.COM</vt:lpstr>
      <vt:lpstr>第一PPT模板网-WWW.1PPT.COM</vt:lpstr>
      <vt:lpstr>第一PPT模板网-WWW.1PPT.COM</vt:lpstr>
      <vt:lpstr>第一PPT模板网-WWW.1PPT.COM</vt:lpstr>
      <vt:lpstr>第一PPT模板网-WWW.1PPT.COM</vt:lpstr>
      <vt:lpstr>第一PPT模板网-WWW.1PPT.COM</vt:lpstr>
      <vt:lpstr>第一PPT模板网-WWW.1PPT.COM </vt:lpstr>
      <vt:lpstr>第一PPT模板网-WWW.1PPT.COM </vt:lpstr>
      <vt:lpstr>第一PPT模板网-WWW.1PPT.COM </vt:lpstr>
      <vt:lpstr>第一PPT模板网-WWW.1PPT.COM </vt:lpstr>
      <vt:lpstr>第一PPT模板网-WWW.1PPT.COM </vt:lpstr>
      <vt:lpstr>第一PPT模板网-WWW.1PPT.COM </vt:lpstr>
      <vt:lpstr>第一PPT模板网-WWW.1PPT.COM </vt:lpstr>
      <vt:lpstr>第一PPT模板网-WWW.1PPT.COM </vt:lpstr>
      <vt:lpstr>第一PPT模板网-WWW.1PPT.COM </vt:lpstr>
      <vt:lpstr>第一PPT模板网-WWW.1PPT.COM 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多种主题说 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User</cp:lastModifiedBy>
  <cp:revision>41</cp:revision>
  <dcterms:created xsi:type="dcterms:W3CDTF">2012-11-21T11:46:19Z</dcterms:created>
  <dcterms:modified xsi:type="dcterms:W3CDTF">2018-01-11T09:53:09Z</dcterms:modified>
</cp:coreProperties>
</file>