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93" r:id="rId4"/>
    <p:sldId id="297" r:id="rId5"/>
    <p:sldId id="299" r:id="rId6"/>
    <p:sldId id="257" r:id="rId7"/>
    <p:sldId id="267" r:id="rId8"/>
    <p:sldId id="258" r:id="rId9"/>
    <p:sldId id="268" r:id="rId10"/>
    <p:sldId id="259" r:id="rId11"/>
    <p:sldId id="271" r:id="rId12"/>
    <p:sldId id="288" r:id="rId13"/>
    <p:sldId id="272" r:id="rId14"/>
    <p:sldId id="273" r:id="rId15"/>
    <p:sldId id="260" r:id="rId16"/>
    <p:sldId id="275" r:id="rId17"/>
    <p:sldId id="294" r:id="rId18"/>
    <p:sldId id="305" r:id="rId19"/>
    <p:sldId id="295" r:id="rId20"/>
    <p:sldId id="304" r:id="rId21"/>
    <p:sldId id="301" r:id="rId22"/>
    <p:sldId id="303" r:id="rId23"/>
    <p:sldId id="261" r:id="rId24"/>
    <p:sldId id="302" r:id="rId25"/>
    <p:sldId id="306" r:id="rId26"/>
    <p:sldId id="262" r:id="rId27"/>
    <p:sldId id="308" r:id="rId28"/>
    <p:sldId id="263" r:id="rId29"/>
    <p:sldId id="309" r:id="rId30"/>
    <p:sldId id="264" r:id="rId31"/>
    <p:sldId id="284" r:id="rId32"/>
    <p:sldId id="311" r:id="rId33"/>
    <p:sldId id="265" r:id="rId34"/>
    <p:sldId id="283" r:id="rId35"/>
    <p:sldId id="291" r:id="rId36"/>
    <p:sldId id="287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88A96-33B3-4297-8B56-0ECB423522FC}" type="datetimeFigureOut">
              <a:rPr lang="zh-CN" altLang="en-US"/>
              <a:pPr>
                <a:defRPr/>
              </a:pPr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BE712-DD66-4E0A-9E15-461AB86BF6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B40AC-3709-4052-90AD-50A6E8CEC1F4}" type="datetimeFigureOut">
              <a:rPr lang="zh-CN" altLang="en-US"/>
              <a:pPr>
                <a:defRPr/>
              </a:pPr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9A5F5-A82D-4158-B7E6-93479C9F08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C0B8E-AB9A-4F07-A486-9A38A86EEB9B}" type="datetimeFigureOut">
              <a:rPr lang="zh-CN" altLang="en-US"/>
              <a:pPr>
                <a:defRPr/>
              </a:pPr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3B558-1137-422E-B642-6B800F06CD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F95CA-883C-49D2-8AA2-FA2E8E02C145}" type="datetimeFigureOut">
              <a:rPr lang="zh-CN" altLang="en-US"/>
              <a:pPr>
                <a:defRPr/>
              </a:pPr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B398C-146F-488B-8849-6BA76E9102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ACCBA-F82C-4276-B2E1-C928DB54F51E}" type="datetimeFigureOut">
              <a:rPr lang="zh-CN" altLang="en-US"/>
              <a:pPr>
                <a:defRPr/>
              </a:pPr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FF398-0B86-418E-A3D5-2D3E777F97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550B8-57A0-44DD-A73E-6C8DC103369D}" type="datetimeFigureOut">
              <a:rPr lang="zh-CN" altLang="en-US"/>
              <a:pPr>
                <a:defRPr/>
              </a:pPr>
              <a:t>2011-5-4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6ACC6-F9F5-49C3-B7F0-8DB2CF3590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72B1F-11CD-4DC4-85B4-355B601335FE}" type="datetimeFigureOut">
              <a:rPr lang="zh-CN" altLang="en-US"/>
              <a:pPr>
                <a:defRPr/>
              </a:pPr>
              <a:t>2011-5-4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5EF51-EE09-4FE9-A855-9A475FDF75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3D154-554C-456A-9D13-E2CA68052662}" type="datetimeFigureOut">
              <a:rPr lang="zh-CN" altLang="en-US"/>
              <a:pPr>
                <a:defRPr/>
              </a:pPr>
              <a:t>2011-5-4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660B1-80B8-43DF-85A4-50DA072F60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843CA-93DB-4DE7-8E27-90CA11373DB2}" type="datetimeFigureOut">
              <a:rPr lang="zh-CN" altLang="en-US"/>
              <a:pPr>
                <a:defRPr/>
              </a:pPr>
              <a:t>2011-5-4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295E2-C689-42F2-BF8C-38AA788CE2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8745D-B317-4726-88F9-5CCBE8E87611}" type="datetimeFigureOut">
              <a:rPr lang="zh-CN" altLang="en-US"/>
              <a:pPr>
                <a:defRPr/>
              </a:pPr>
              <a:t>2011-5-4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B6E6C-5C65-4758-A2AD-20BDF255B5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C0E95-8CAB-4D21-8A68-B1A99A3060C2}" type="datetimeFigureOut">
              <a:rPr lang="zh-CN" altLang="en-US"/>
              <a:pPr>
                <a:defRPr/>
              </a:pPr>
              <a:t>2011-5-4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54BF2-9AF7-4C14-8177-BB90D19B89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9D1E1FB-FFE9-4483-B0B4-ED4FF60E8247}" type="datetimeFigureOut">
              <a:rPr lang="zh-CN" altLang="en-US"/>
              <a:pPr>
                <a:defRPr/>
              </a:pPr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F49C1C8-7339-4CCB-9826-27DE53AA82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 descr="%C0%F2~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1357313"/>
            <a:ext cx="6786563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Box 2"/>
          <p:cNvSpPr txBox="1">
            <a:spLocks noChangeArrowheads="1"/>
          </p:cNvSpPr>
          <p:nvPr/>
        </p:nvSpPr>
        <p:spPr bwMode="auto">
          <a:xfrm>
            <a:off x="2051050" y="260350"/>
            <a:ext cx="62150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义务教育课程标准实验教科书</a:t>
            </a:r>
            <a:endParaRPr lang="en-US" altLang="zh-CN" sz="3200" b="1">
              <a:latin typeface="华文隶书" pitchFamily="2" charset="-122"/>
              <a:ea typeface="华文隶书" pitchFamily="2" charset="-122"/>
            </a:endParaRPr>
          </a:p>
          <a:p>
            <a:pPr algn="ctr"/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人教版初中七年级下册</a:t>
            </a: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576263" y="1643063"/>
            <a:ext cx="9239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4800" b="1">
                <a:latin typeface="华文隶书" pitchFamily="2" charset="-122"/>
                <a:ea typeface="华文隶书" pitchFamily="2" charset="-122"/>
              </a:rPr>
              <a:t>济南的冬天</a:t>
            </a: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4714875" y="5286375"/>
            <a:ext cx="442912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华文隶书" pitchFamily="2" charset="-122"/>
                <a:ea typeface="华文隶书" pitchFamily="2" charset="-122"/>
              </a:rPr>
              <a:t>达州职业技术学院</a:t>
            </a:r>
            <a:endParaRPr lang="en-US" altLang="zh-CN" sz="2800" b="1">
              <a:latin typeface="华文隶书" pitchFamily="2" charset="-122"/>
              <a:ea typeface="华文隶书" pitchFamily="2" charset="-122"/>
            </a:endParaRPr>
          </a:p>
          <a:p>
            <a:pPr algn="ctr"/>
            <a:r>
              <a:rPr lang="zh-CN" altLang="en-US" sz="2800" b="1">
                <a:latin typeface="华文隶书" pitchFamily="2" charset="-122"/>
                <a:ea typeface="华文隶书" pitchFamily="2" charset="-122"/>
              </a:rPr>
              <a:t>师范系</a:t>
            </a:r>
            <a:r>
              <a:rPr lang="en-US" altLang="zh-CN" sz="2800" b="1">
                <a:latin typeface="华文隶书" pitchFamily="2" charset="-122"/>
                <a:ea typeface="华文隶书" pitchFamily="2" charset="-122"/>
              </a:rPr>
              <a:t>09</a:t>
            </a:r>
            <a:r>
              <a:rPr lang="zh-CN" altLang="en-US" sz="2800" b="1">
                <a:latin typeface="华文隶书" pitchFamily="2" charset="-122"/>
                <a:ea typeface="华文隶书" pitchFamily="2" charset="-122"/>
              </a:rPr>
              <a:t>语文教育</a:t>
            </a:r>
            <a:endParaRPr lang="en-US" altLang="zh-CN" sz="2800" b="1">
              <a:latin typeface="华文隶书" pitchFamily="2" charset="-122"/>
              <a:ea typeface="华文隶书" pitchFamily="2" charset="-122"/>
            </a:endParaRPr>
          </a:p>
          <a:p>
            <a:pPr algn="ctr"/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周兴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2"/>
          <p:cNvSpPr txBox="1">
            <a:spLocks noChangeArrowheads="1"/>
          </p:cNvSpPr>
          <p:nvPr/>
        </p:nvSpPr>
        <p:spPr bwMode="auto">
          <a:xfrm>
            <a:off x="2428875" y="500063"/>
            <a:ext cx="4429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latin typeface="华文隶书" pitchFamily="2" charset="-122"/>
                <a:ea typeface="华文隶书" pitchFamily="2" charset="-122"/>
              </a:rPr>
              <a:t>朗读感悟</a:t>
            </a:r>
          </a:p>
        </p:txBody>
      </p:sp>
      <p:pic>
        <p:nvPicPr>
          <p:cNvPr id="22530" name="图片 3" descr="%C0%F2~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500188"/>
            <a:ext cx="71437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 descr="图片1_副本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285750" y="214313"/>
            <a:ext cx="8429625" cy="663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    对于一个在北平住惯的人，像我，冬天要是不刮大风，便是奇迹；济南的冬天是没有风声的。对于一个刚由伦敦回来的，像我，冬天要能看得见日光，便是怪事；济南的冬天是响晴的。自然，在热带的地方，日光是永远那么毒，响亮的天气反有点叫人害怕。可是，在北中国的冬天，而能有温晴的天气，济南真得算个宝地。   </a:t>
            </a:r>
          </a:p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    设若单单是有阳光，那也算不了出奇。请闭上眼想：一个老城，有山有水，全在蓝天下很暖和安适的睡着；只等春风来把他们唤醒，这是不是个理想的境界？小山整把济南围了个圈儿，只有北边缺着点口儿，这一圈小山在冬天</a:t>
            </a:r>
            <a:endParaRPr lang="zh-CN" altLang="en-US" sz="2800" b="1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 descr="图片1_副本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357188" y="214313"/>
            <a:ext cx="8358187" cy="65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特别可爱，好象是把济南放在一个小摇篮里，它们安静不动地低声地说：“你们放心吧，这儿保证暖和。”真的，济南的人们在冬天是面上含笑的。他们一看那些小山，心中便觉得有了着落，有了依靠。他们由天上看到山上，便不觉的想起：明天也许就是春天了吧？这样的温暖，今天夜里山草也许就绿起来了吧？就是这点幻想不能一时实现，他们也并不着急，因为有这样慈善的冬天，干啥还希望别的呢。</a:t>
            </a:r>
            <a:r>
              <a:rPr lang="en-US" sz="3200" b="1">
                <a:latin typeface="华文隶书" pitchFamily="2" charset="-122"/>
                <a:ea typeface="华文隶书" pitchFamily="2" charset="-122"/>
              </a:rPr>
              <a:t>   </a:t>
            </a:r>
            <a:endParaRPr lang="zh-CN" altLang="en-US" sz="3200" b="1">
              <a:latin typeface="华文隶书" pitchFamily="2" charset="-122"/>
              <a:ea typeface="华文隶书" pitchFamily="2" charset="-122"/>
            </a:endParaRPr>
          </a:p>
          <a:p>
            <a:r>
              <a:rPr lang="en-US" sz="3200" b="1"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最妙的是下点小雪呀。看吧，山上的矮松越发的青黑，树尖上顶着一髻儿白花，象些日本看护妇。山尖全白了，给蓝天镶上一道银边。山坡上，有的地方雪厚点，有的地方草色还露</a:t>
            </a:r>
            <a:endParaRPr lang="zh-CN" altLang="en-US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 descr="图片1_副本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285750" y="357188"/>
            <a:ext cx="8572500" cy="649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着，这样，一道儿白，一道儿暗黄，给山们穿上一件带水纹的花衣；看着看着，这件花衣好象被风儿吹动，叫你希望看见一点更美的山的肌肤。等到快日落的时候，微黄的阳光斜射在山腰上，那点薄雪好象忽然害了羞，微微露出点粉色。就是下小雪吧，济南是受不住大雪的，那些小山太秀气！</a:t>
            </a:r>
            <a:endParaRPr lang="en-US" altLang="zh-CN" sz="3200" b="1"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sz="3200" b="1"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古老的济南，城内那么狭，城外又那么宽敞，山坡上卧着些小村庄，小村庄的房顶上卧着点雪，对，这是张小水墨，或者是唐代的名手的吧。</a:t>
            </a:r>
            <a:r>
              <a:rPr lang="en-US" sz="3200" b="1">
                <a:latin typeface="华文隶书" pitchFamily="2" charset="-122"/>
                <a:ea typeface="华文隶书" pitchFamily="2" charset="-122"/>
              </a:rPr>
              <a:t>   </a:t>
            </a:r>
            <a:endParaRPr lang="zh-CN" altLang="en-US" sz="3200" b="1">
              <a:latin typeface="华文隶书" pitchFamily="2" charset="-122"/>
              <a:ea typeface="华文隶书" pitchFamily="2" charset="-122"/>
            </a:endParaRPr>
          </a:p>
          <a:p>
            <a:r>
              <a:rPr lang="en-US" sz="3200" b="1"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那水呢，不但不结冰，反倒在绿藻上冒着点热气。水藻真绿，把终年贮蓄的绿色全拿出来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 descr="图片1_副本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285750" y="571500"/>
            <a:ext cx="8643938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了。天儿越晴，水藻越绿，就凭这些绿的精神，水也不忍得冻上；况且那长枝的垂柳还要在水里照个影儿呢。看吧，由澄清的河水慢慢往上看吧，空中，半空中，天上，自上而下全是那么清亮，那么蓝汪汪的，整个的是块空灵的蓝水晶。这块水晶里，包着红屋顶，黄草山，象地毯上的小团花的小灰色树影；这就是冬天的济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2"/>
          <p:cNvSpPr txBox="1">
            <a:spLocks noChangeArrowheads="1"/>
          </p:cNvSpPr>
          <p:nvPr/>
        </p:nvSpPr>
        <p:spPr bwMode="auto">
          <a:xfrm>
            <a:off x="2428875" y="500063"/>
            <a:ext cx="4429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latin typeface="华文隶书" pitchFamily="2" charset="-122"/>
                <a:ea typeface="华文隶书" pitchFamily="2" charset="-122"/>
              </a:rPr>
              <a:t>课文赏析</a:t>
            </a:r>
          </a:p>
        </p:txBody>
      </p:sp>
      <p:pic>
        <p:nvPicPr>
          <p:cNvPr id="27650" name="图片 3" descr="%C0%F2~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500188"/>
            <a:ext cx="71437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JSK16-0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9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18"/>
          <p:cNvSpPr txBox="1">
            <a:spLocks noChangeArrowheads="1"/>
          </p:cNvSpPr>
          <p:nvPr/>
        </p:nvSpPr>
        <p:spPr bwMode="auto">
          <a:xfrm>
            <a:off x="142875" y="214313"/>
            <a:ext cx="90011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     ① 济南冬天的独具一格的总体风貌括是什么？再分别选取了济南冬天的哪些景观？ 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14313" y="1285875"/>
            <a:ext cx="8929687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先描写济南冬天总体特点：温晴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接着选取三个图景：日光朗照下的山、薄雪覆盖下的山、城外远处的山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最后写到济南的水：暖、绿、澄清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676" name="TextBox 20"/>
          <p:cNvSpPr txBox="1">
            <a:spLocks noChangeArrowheads="1"/>
          </p:cNvSpPr>
          <p:nvPr/>
        </p:nvSpPr>
        <p:spPr bwMode="auto">
          <a:xfrm>
            <a:off x="142875" y="3357563"/>
            <a:ext cx="90011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    ② 课文第一段作者怎样写出济南冬天“温晴”的天气特点？</a:t>
            </a:r>
            <a:r>
              <a:rPr lang="en-US" sz="3200" b="1"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42875" y="4500563"/>
            <a:ext cx="9001125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三组对比，突出济南冬天的温晴，是个宝地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北平（刮风 寒）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 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济南 （无风 暖）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伦敦（多雾 暗）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 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济南 （响晴 明）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热带（毒日 热）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 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济南 （温晴 温）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JSK16-0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9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3"/>
          <p:cNvSpPr txBox="1">
            <a:spLocks noChangeArrowheads="1"/>
          </p:cNvSpPr>
          <p:nvPr/>
        </p:nvSpPr>
        <p:spPr bwMode="auto">
          <a:xfrm>
            <a:off x="142875" y="642938"/>
            <a:ext cx="90011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    ③想一想，济南这样的的天气缘于济南什么样的地形？试用笔将济南的地形轮廓画出。</a:t>
            </a:r>
            <a:r>
              <a:rPr lang="en-US" sz="3200" b="1"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5750" y="1857375"/>
            <a:ext cx="8858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小山整把济南围了个圈儿，只有北边缺着点口儿。</a:t>
            </a:r>
          </a:p>
        </p:txBody>
      </p:sp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142875" y="3000375"/>
            <a:ext cx="90011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    ④第二段描写冬日里济南老城、小山和人们的特点，作者分别用了哪些词？分别写出了老城、小山和人们怎样的特点？</a:t>
            </a:r>
            <a:r>
              <a:rPr lang="en-US" sz="3200" b="1">
                <a:latin typeface="华文隶书" pitchFamily="2" charset="-122"/>
                <a:ea typeface="华文隶书" pitchFamily="2" charset="-122"/>
              </a:rPr>
              <a:t>  </a:t>
            </a:r>
            <a:endParaRPr lang="zh-CN" altLang="en-US" sz="3200" b="1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4313" y="4643438"/>
            <a:ext cx="89296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老城：晒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睡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醒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 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暖和舒适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小山：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围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暖和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小摇篮 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可爱 充满温情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人：含笑 不着急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 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慈善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2"/>
          <p:cNvSpPr txBox="1">
            <a:spLocks noChangeArrowheads="1"/>
          </p:cNvSpPr>
          <p:nvPr/>
        </p:nvSpPr>
        <p:spPr bwMode="auto">
          <a:xfrm>
            <a:off x="1500188" y="2786063"/>
            <a:ext cx="62150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阳光照耀下的小山</a:t>
            </a:r>
          </a:p>
        </p:txBody>
      </p:sp>
      <p:pic>
        <p:nvPicPr>
          <p:cNvPr id="5" name="Picture 2" descr="C:\Users\lenovo\Desktop\青蛙_副本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JSK16-0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9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Box 3"/>
          <p:cNvSpPr txBox="1">
            <a:spLocks noChangeArrowheads="1"/>
          </p:cNvSpPr>
          <p:nvPr/>
        </p:nvSpPr>
        <p:spPr bwMode="auto">
          <a:xfrm>
            <a:off x="214313" y="0"/>
            <a:ext cx="892968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    ⑤第三段至上而下分别描绘了山的哪些部位？各用了哪些色彩？有什么特色？</a:t>
            </a:r>
            <a:r>
              <a:rPr lang="en-US" sz="3200" b="1"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1500" y="1143000"/>
            <a:ext cx="7929563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山上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顶白花 看护妇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山间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全白了 镶银边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山坡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白雪 黄草 穿花衣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山腰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露粉色 害羞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1748" name="TextBox 5"/>
          <p:cNvSpPr txBox="1">
            <a:spLocks noChangeArrowheads="1"/>
          </p:cNvSpPr>
          <p:nvPr/>
        </p:nvSpPr>
        <p:spPr bwMode="auto">
          <a:xfrm>
            <a:off x="285750" y="3214688"/>
            <a:ext cx="88582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    ⑥略读第四段，想一想，这一幅一幅水墨画</a:t>
            </a:r>
            <a:r>
              <a:rPr lang="en-US" altLang="zh-CN" sz="3200" b="1">
                <a:latin typeface="华文隶书" pitchFamily="2" charset="-122"/>
                <a:ea typeface="华文隶书" pitchFamily="2" charset="-122"/>
              </a:rPr>
              <a:t>——“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城外远山”景有怎样的特点？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4313" y="4286250"/>
            <a:ext cx="8929687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  用城内的“狭窄”映衬城外的“宽敞”，两个“卧”字，传神、形象地照应了上文“暖和安适地睡着”，用“唐代名手画的小水墨画”比喻城外的远山。三笔两笔就勾画了济南冬天城外远山安适平静的特点</a:t>
            </a:r>
            <a:r>
              <a:rPr lang="zh-CN" altLang="en-US">
                <a:solidFill>
                  <a:srgbClr val="FF0000"/>
                </a:solidFill>
                <a:latin typeface="Calibri" pitchFamily="34" charset="0"/>
              </a:rPr>
              <a:t>。</a:t>
            </a:r>
            <a:r>
              <a:rPr lang="en-US">
                <a:solidFill>
                  <a:srgbClr val="FF0000"/>
                </a:solidFill>
                <a:latin typeface="Calibri" pitchFamily="34" charset="0"/>
              </a:rPr>
              <a:t> 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趵突泉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" name="TextBox 2"/>
          <p:cNvSpPr txBox="1">
            <a:spLocks noChangeArrowheads="1"/>
          </p:cNvSpPr>
          <p:nvPr/>
        </p:nvSpPr>
        <p:spPr bwMode="auto">
          <a:xfrm>
            <a:off x="0" y="0"/>
            <a:ext cx="5214938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9600" b="1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</a:rPr>
              <a:t>趵突泉</a:t>
            </a: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179388" y="0"/>
            <a:ext cx="5113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pic>
        <p:nvPicPr>
          <p:cNvPr id="2" name="图片 3" descr="黑虎泉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TextBox 2"/>
          <p:cNvSpPr txBox="1">
            <a:spLocks noChangeArrowheads="1"/>
          </p:cNvSpPr>
          <p:nvPr/>
        </p:nvSpPr>
        <p:spPr bwMode="auto">
          <a:xfrm>
            <a:off x="0" y="0"/>
            <a:ext cx="5786438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9600" b="1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黑虎泉</a:t>
            </a:r>
          </a:p>
        </p:txBody>
      </p:sp>
      <p:pic>
        <p:nvPicPr>
          <p:cNvPr id="6" name="图片 5" descr="五龙潭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TextBox 3"/>
          <p:cNvSpPr txBox="1">
            <a:spLocks noChangeArrowheads="1"/>
          </p:cNvSpPr>
          <p:nvPr/>
        </p:nvSpPr>
        <p:spPr bwMode="auto">
          <a:xfrm>
            <a:off x="0" y="0"/>
            <a:ext cx="58578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9600" b="1">
                <a:solidFill>
                  <a:srgbClr val="FF5050"/>
                </a:solidFill>
                <a:latin typeface="华文隶书" pitchFamily="2" charset="-122"/>
                <a:ea typeface="华文隶书" pitchFamily="2" charset="-122"/>
              </a:rPr>
              <a:t> 五龙潭</a:t>
            </a:r>
          </a:p>
        </p:txBody>
      </p:sp>
      <p:pic>
        <p:nvPicPr>
          <p:cNvPr id="5" name="图片 3" descr="珍珠泉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0"/>
            <a:ext cx="59293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9600" b="1">
                <a:solidFill>
                  <a:srgbClr val="D99694"/>
                </a:solidFill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9600" b="1">
                <a:solidFill>
                  <a:srgbClr val="FF5050"/>
                </a:solidFill>
                <a:latin typeface="华文隶书" pitchFamily="2" charset="-122"/>
                <a:ea typeface="华文隶书" pitchFamily="2" charset="-122"/>
              </a:rPr>
              <a:t>珍珠泉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15366" grpId="0"/>
      <p:bldP spid="15368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2"/>
          <p:cNvSpPr txBox="1">
            <a:spLocks noChangeArrowheads="1"/>
          </p:cNvSpPr>
          <p:nvPr/>
        </p:nvSpPr>
        <p:spPr bwMode="auto">
          <a:xfrm>
            <a:off x="1285875" y="3071813"/>
            <a:ext cx="6929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小雪点染后的小山</a:t>
            </a:r>
          </a:p>
        </p:txBody>
      </p:sp>
      <p:pic>
        <p:nvPicPr>
          <p:cNvPr id="4" name="Picture 2" descr="C:\Users\lenovo\Desktop\青蛙_副本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5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图片1_副本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Box 3"/>
          <p:cNvSpPr txBox="1">
            <a:spLocks noChangeArrowheads="1"/>
          </p:cNvSpPr>
          <p:nvPr/>
        </p:nvSpPr>
        <p:spPr bwMode="auto">
          <a:xfrm>
            <a:off x="214313" y="857250"/>
            <a:ext cx="892968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    ⑦研读第五段</a:t>
            </a:r>
            <a:r>
              <a:rPr lang="en-US" sz="3200" b="1">
                <a:latin typeface="华文隶书" pitchFamily="2" charset="-122"/>
                <a:ea typeface="华文隶书" pitchFamily="2" charset="-122"/>
              </a:rPr>
              <a:t> 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，作者写绿萍、绿水藻、绿柳，是为了衬托什么？</a:t>
            </a:r>
            <a:r>
              <a:rPr lang="en-US" sz="3200" b="1"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2938" y="2071688"/>
            <a:ext cx="6643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为了衬托水的绿。</a:t>
            </a:r>
          </a:p>
        </p:txBody>
      </p:sp>
      <p:sp>
        <p:nvSpPr>
          <p:cNvPr id="33796" name="TextBox 5"/>
          <p:cNvSpPr txBox="1">
            <a:spLocks noChangeArrowheads="1"/>
          </p:cNvSpPr>
          <p:nvPr/>
        </p:nvSpPr>
        <p:spPr bwMode="auto">
          <a:xfrm>
            <a:off x="571500" y="2714625"/>
            <a:ext cx="7929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⑧济南冬天的水有哪些特点？从哪里看出？</a:t>
            </a:r>
            <a:r>
              <a:rPr lang="en-US" sz="3200" b="1"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14375" y="3933825"/>
            <a:ext cx="842962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冒热气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暖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绿，不忍冻上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绿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澄清、清凉、蓝汪汪（蓝水晶）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澄清，亮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未命名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WordArt 8"/>
          <p:cNvSpPr>
            <a:spLocks noChangeArrowheads="1" noChangeShapeType="1" noTextEdit="1"/>
          </p:cNvSpPr>
          <p:nvPr/>
        </p:nvSpPr>
        <p:spPr bwMode="auto">
          <a:xfrm>
            <a:off x="3857625" y="2143125"/>
            <a:ext cx="1752600" cy="22098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4" lon="19439993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DD303"/>
                    </a:gs>
                    <a:gs pos="50000">
                      <a:srgbClr val="FF6600"/>
                    </a:gs>
                    <a:gs pos="100000">
                      <a:srgbClr val="DDD303"/>
                    </a:gs>
                  </a:gsLst>
                  <a:lin ang="2700000" scaled="1"/>
                </a:gradFill>
                <a:latin typeface="宋体"/>
                <a:ea typeface="宋体"/>
              </a:rPr>
              <a:t>冬水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2"/>
          <p:cNvSpPr txBox="1">
            <a:spLocks noChangeArrowheads="1"/>
          </p:cNvSpPr>
          <p:nvPr/>
        </p:nvSpPr>
        <p:spPr bwMode="auto">
          <a:xfrm>
            <a:off x="2428875" y="500063"/>
            <a:ext cx="4429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latin typeface="华文隶书" pitchFamily="2" charset="-122"/>
                <a:ea typeface="华文隶书" pitchFamily="2" charset="-122"/>
              </a:rPr>
              <a:t>课堂讨论</a:t>
            </a:r>
          </a:p>
        </p:txBody>
      </p:sp>
      <p:pic>
        <p:nvPicPr>
          <p:cNvPr id="35842" name="图片 3" descr="%C0%F2~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500188"/>
            <a:ext cx="71437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 descr="图片1_副本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Box 3"/>
          <p:cNvSpPr txBox="1">
            <a:spLocks noChangeArrowheads="1"/>
          </p:cNvSpPr>
          <p:nvPr/>
        </p:nvSpPr>
        <p:spPr bwMode="auto">
          <a:xfrm>
            <a:off x="214313" y="642938"/>
            <a:ext cx="87153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en-US" altLang="zh-CN" sz="3200" b="1">
                <a:latin typeface="华文隶书" pitchFamily="2" charset="-122"/>
                <a:ea typeface="华文隶书" pitchFamily="2" charset="-122"/>
              </a:rPr>
              <a:t>1.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文中写了三幅山景图和水色，各突出了什么特点？三幅山景图之间有什么关系？第</a:t>
            </a:r>
            <a:r>
              <a:rPr lang="en-US" altLang="zh-CN" sz="3200" b="1"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小节和第</a:t>
            </a:r>
            <a:r>
              <a:rPr lang="en-US" altLang="zh-CN" sz="3200" b="1">
                <a:latin typeface="华文隶书" pitchFamily="2" charset="-122"/>
                <a:ea typeface="华文隶书" pitchFamily="2" charset="-122"/>
              </a:rPr>
              <a:t>5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小节在写景顺序上有什么不同之处</a:t>
            </a:r>
            <a:r>
              <a:rPr lang="en-US" altLang="zh-CN" sz="3200" b="1">
                <a:latin typeface="华文隶书" pitchFamily="2" charset="-122"/>
                <a:ea typeface="华文隶书" pitchFamily="2" charset="-122"/>
              </a:rPr>
              <a:t>? </a:t>
            </a:r>
            <a:endParaRPr lang="zh-CN" altLang="en-US" sz="3200" b="1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4375" y="2357438"/>
            <a:ext cx="74295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日光朗照下的山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温静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薄雪覆盖下的山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秀气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城外远处的山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淡雅（总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具体）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水色：绿萍、绿水藻、绿柳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绿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段：自上而下的顺序，山上、山尖、山坡、山腰。</a:t>
            </a:r>
            <a:r>
              <a:rPr 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段：自下而上的顺序，水面上、空中、半空中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 descr="图片1_副本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extBox 2"/>
          <p:cNvSpPr txBox="1">
            <a:spLocks noChangeArrowheads="1"/>
          </p:cNvSpPr>
          <p:nvPr/>
        </p:nvSpPr>
        <p:spPr bwMode="auto">
          <a:xfrm>
            <a:off x="571500" y="1928813"/>
            <a:ext cx="8143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华文隶书" pitchFamily="2" charset="-122"/>
                <a:ea typeface="华文隶书" pitchFamily="2" charset="-122"/>
              </a:rPr>
              <a:t>2.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揣摩结尾一句：“这”指代的内容是什么？</a:t>
            </a:r>
            <a:r>
              <a:rPr lang="en-US" sz="3200" b="1"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7891" name="TextBox 3"/>
          <p:cNvSpPr txBox="1">
            <a:spLocks noChangeArrowheads="1"/>
          </p:cNvSpPr>
          <p:nvPr/>
        </p:nvSpPr>
        <p:spPr bwMode="auto">
          <a:xfrm>
            <a:off x="285750" y="3071813"/>
            <a:ext cx="86439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“这 ”是指济南的冬天“温情 ”、“慈善”、“秀气”、“像水墨画”、“水色澄清”等；蕴含着作者对济南冬天的喜爱和赞美之情。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2"/>
          <p:cNvSpPr txBox="1">
            <a:spLocks noChangeArrowheads="1"/>
          </p:cNvSpPr>
          <p:nvPr/>
        </p:nvSpPr>
        <p:spPr bwMode="auto">
          <a:xfrm>
            <a:off x="2428875" y="500063"/>
            <a:ext cx="4429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latin typeface="华文隶书" pitchFamily="2" charset="-122"/>
                <a:ea typeface="华文隶书" pitchFamily="2" charset="-122"/>
              </a:rPr>
              <a:t>板书设计</a:t>
            </a:r>
          </a:p>
        </p:txBody>
      </p:sp>
      <p:pic>
        <p:nvPicPr>
          <p:cNvPr id="38914" name="图片 3" descr="%C0%F2~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500188"/>
            <a:ext cx="71437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 descr="图片1_副本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Box 2"/>
          <p:cNvSpPr txBox="1">
            <a:spLocks noChangeArrowheads="1"/>
          </p:cNvSpPr>
          <p:nvPr/>
        </p:nvSpPr>
        <p:spPr bwMode="auto">
          <a:xfrm>
            <a:off x="428625" y="1714500"/>
            <a:ext cx="1285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9939" name="TextBox 3"/>
          <p:cNvSpPr txBox="1">
            <a:spLocks noChangeArrowheads="1"/>
          </p:cNvSpPr>
          <p:nvPr/>
        </p:nvSpPr>
        <p:spPr bwMode="auto">
          <a:xfrm>
            <a:off x="-66675" y="1785938"/>
            <a:ext cx="9239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4800" b="1">
                <a:latin typeface="华文隶书" pitchFamily="2" charset="-122"/>
                <a:ea typeface="华文隶书" pitchFamily="2" charset="-122"/>
              </a:rPr>
              <a:t>济南的冬天</a:t>
            </a:r>
          </a:p>
        </p:txBody>
      </p:sp>
      <p:sp>
        <p:nvSpPr>
          <p:cNvPr id="8" name="AutoShape 13"/>
          <p:cNvSpPr>
            <a:spLocks/>
          </p:cNvSpPr>
          <p:nvPr/>
        </p:nvSpPr>
        <p:spPr bwMode="auto">
          <a:xfrm>
            <a:off x="785813" y="642938"/>
            <a:ext cx="500062" cy="5572125"/>
          </a:xfrm>
          <a:prstGeom prst="leftBrace">
            <a:avLst>
              <a:gd name="adj1" fmla="val 88333"/>
              <a:gd name="adj2" fmla="val 51614"/>
            </a:avLst>
          </a:prstGeom>
          <a:noFill/>
          <a:ln w="28575">
            <a:solidFill>
              <a:srgbClr val="FF0066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宋体" pitchFamily="2" charset="-122"/>
            </a:endParaRPr>
          </a:p>
        </p:txBody>
      </p:sp>
      <p:sp>
        <p:nvSpPr>
          <p:cNvPr id="39941" name="TextBox 8"/>
          <p:cNvSpPr txBox="1">
            <a:spLocks noChangeArrowheads="1"/>
          </p:cNvSpPr>
          <p:nvPr/>
        </p:nvSpPr>
        <p:spPr bwMode="auto">
          <a:xfrm>
            <a:off x="1500166" y="571480"/>
            <a:ext cx="557216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温情（对比）        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   宝地 </a:t>
            </a:r>
            <a:endParaRPr lang="en-US" altLang="zh-CN" sz="3200" b="1" dirty="0">
              <a:latin typeface="华文隶书" pitchFamily="2" charset="-122"/>
              <a:ea typeface="华文隶书" pitchFamily="2" charset="-122"/>
            </a:endParaRPr>
          </a:p>
          <a:p>
            <a:endParaRPr lang="en-US" altLang="zh-CN" sz="3200" b="1" dirty="0">
              <a:latin typeface="华文隶书" pitchFamily="2" charset="-122"/>
              <a:ea typeface="华文隶书" pitchFamily="2" charset="-122"/>
            </a:endParaRPr>
          </a:p>
          <a:p>
            <a:endParaRPr lang="en-US" altLang="zh-CN" sz="3200" b="1" dirty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阳光下的老城        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   小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篮</a:t>
            </a:r>
            <a:endParaRPr lang="en-US" altLang="zh-CN" sz="3200" b="1" dirty="0">
              <a:latin typeface="华文隶书" pitchFamily="2" charset="-122"/>
              <a:ea typeface="华文隶书" pitchFamily="2" charset="-122"/>
            </a:endParaRPr>
          </a:p>
          <a:p>
            <a:endParaRPr lang="en-US" altLang="zh-CN" sz="3200" b="1" dirty="0">
              <a:latin typeface="华文隶书" pitchFamily="2" charset="-122"/>
              <a:ea typeface="华文隶书" pitchFamily="2" charset="-122"/>
            </a:endParaRPr>
          </a:p>
          <a:p>
            <a:endParaRPr lang="en-US" altLang="zh-CN" sz="3200" b="1" dirty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小雪后的小山        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  水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画</a:t>
            </a:r>
            <a:endParaRPr lang="en-US" altLang="zh-CN" sz="3200" b="1" dirty="0">
              <a:latin typeface="华文隶书" pitchFamily="2" charset="-122"/>
              <a:ea typeface="华文隶书" pitchFamily="2" charset="-122"/>
            </a:endParaRPr>
          </a:p>
          <a:p>
            <a:endParaRPr lang="en-US" altLang="zh-CN" sz="3200" b="1" dirty="0">
              <a:latin typeface="华文隶书" pitchFamily="2" charset="-122"/>
              <a:ea typeface="华文隶书" pitchFamily="2" charset="-122"/>
            </a:endParaRPr>
          </a:p>
          <a:p>
            <a:endParaRPr lang="en-US" altLang="zh-CN" sz="3200" b="1" dirty="0">
              <a:latin typeface="华文隶书" pitchFamily="2" charset="-122"/>
              <a:ea typeface="华文隶书" pitchFamily="2" charset="-122"/>
            </a:endParaRPr>
          </a:p>
          <a:p>
            <a:endParaRPr lang="en-US" altLang="zh-CN" sz="3200" b="1" dirty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冬天的水            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       蓝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眼睛</a:t>
            </a:r>
            <a:endParaRPr lang="en-US" altLang="zh-CN" sz="3200" b="1" dirty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拟人、比喻</a:t>
            </a:r>
          </a:p>
        </p:txBody>
      </p:sp>
      <p:sp>
        <p:nvSpPr>
          <p:cNvPr id="10" name="燕尾形箭头 9"/>
          <p:cNvSpPr>
            <a:spLocks noChangeArrowheads="1"/>
          </p:cNvSpPr>
          <p:nvPr/>
        </p:nvSpPr>
        <p:spPr bwMode="auto">
          <a:xfrm flipV="1">
            <a:off x="4429124" y="785794"/>
            <a:ext cx="642937" cy="142875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" name="燕尾形箭头 10"/>
          <p:cNvSpPr>
            <a:spLocks noChangeArrowheads="1"/>
          </p:cNvSpPr>
          <p:nvPr/>
        </p:nvSpPr>
        <p:spPr bwMode="auto">
          <a:xfrm flipV="1">
            <a:off x="4500562" y="3714752"/>
            <a:ext cx="642938" cy="142874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2" name="燕尾形箭头 11"/>
          <p:cNvSpPr>
            <a:spLocks noChangeArrowheads="1"/>
          </p:cNvSpPr>
          <p:nvPr/>
        </p:nvSpPr>
        <p:spPr bwMode="auto">
          <a:xfrm flipV="1">
            <a:off x="4429124" y="2214554"/>
            <a:ext cx="642938" cy="142875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5" name="燕尾形箭头 14"/>
          <p:cNvSpPr>
            <a:spLocks noChangeArrowheads="1"/>
          </p:cNvSpPr>
          <p:nvPr/>
        </p:nvSpPr>
        <p:spPr bwMode="auto">
          <a:xfrm flipV="1">
            <a:off x="3857620" y="5715013"/>
            <a:ext cx="714380" cy="142878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AutoShape 13"/>
          <p:cNvSpPr>
            <a:spLocks/>
          </p:cNvSpPr>
          <p:nvPr/>
        </p:nvSpPr>
        <p:spPr bwMode="auto">
          <a:xfrm flipH="1">
            <a:off x="6786576" y="1142984"/>
            <a:ext cx="500067" cy="4878404"/>
          </a:xfrm>
          <a:prstGeom prst="leftBrace">
            <a:avLst>
              <a:gd name="adj1" fmla="val 88333"/>
              <a:gd name="adj2" fmla="val 50000"/>
            </a:avLst>
          </a:prstGeom>
          <a:noFill/>
          <a:ln w="28575">
            <a:solidFill>
              <a:srgbClr val="FF0066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宋体" pitchFamily="2" charset="-122"/>
            </a:endParaRPr>
          </a:p>
        </p:txBody>
      </p:sp>
      <p:sp>
        <p:nvSpPr>
          <p:cNvPr id="39947" name="TextBox 18"/>
          <p:cNvSpPr txBox="1">
            <a:spLocks noChangeArrowheads="1"/>
          </p:cNvSpPr>
          <p:nvPr/>
        </p:nvSpPr>
        <p:spPr bwMode="auto">
          <a:xfrm>
            <a:off x="7308850" y="3068638"/>
            <a:ext cx="20716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山清水秀</a:t>
            </a:r>
            <a:endParaRPr lang="en-US" altLang="zh-CN" sz="3200" b="1" dirty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无限热爱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2"/>
          <p:cNvSpPr txBox="1">
            <a:spLocks noChangeArrowheads="1"/>
          </p:cNvSpPr>
          <p:nvPr/>
        </p:nvSpPr>
        <p:spPr bwMode="auto">
          <a:xfrm>
            <a:off x="2428875" y="500063"/>
            <a:ext cx="4429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latin typeface="华文隶书" pitchFamily="2" charset="-122"/>
                <a:ea typeface="华文隶书" pitchFamily="2" charset="-122"/>
              </a:rPr>
              <a:t>教师总结</a:t>
            </a:r>
          </a:p>
        </p:txBody>
      </p:sp>
      <p:pic>
        <p:nvPicPr>
          <p:cNvPr id="40962" name="图片 3" descr="%C0%F2~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500188"/>
            <a:ext cx="71437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 descr="图片1_副本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TextBox 3"/>
          <p:cNvSpPr txBox="1">
            <a:spLocks noChangeArrowheads="1"/>
          </p:cNvSpPr>
          <p:nvPr/>
        </p:nvSpPr>
        <p:spPr bwMode="auto">
          <a:xfrm>
            <a:off x="571500" y="3000375"/>
            <a:ext cx="8215313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    同学们，老舍先生写的这是一篇优美的写景抒情散文。文章紧紧围绕“温情”这一特点，描绘济南的山、水、天，呈现给我们的是一副山清水秀、天蓝地暖的动人冬景图，抒发了作者对济南的无限热爱之情</a:t>
            </a:r>
            <a:r>
              <a:rPr lang="zh-CN" altLang="en-US">
                <a:latin typeface="Calibri" pitchFamily="34" charset="0"/>
              </a:rPr>
              <a:t>。</a:t>
            </a:r>
          </a:p>
        </p:txBody>
      </p:sp>
      <p:pic>
        <p:nvPicPr>
          <p:cNvPr id="41987" name="图片 4" descr="f74060608990456aeaf8f85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258888" y="765175"/>
            <a:ext cx="62642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>
                <a:solidFill>
                  <a:srgbClr val="FF5050"/>
                </a:solidFill>
              </a:rPr>
              <a:t>千佛山</a:t>
            </a:r>
          </a:p>
        </p:txBody>
      </p:sp>
      <p:pic>
        <p:nvPicPr>
          <p:cNvPr id="16388" name="Picture 4" descr="48320809251921508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 descr="20090513192834760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0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Box 2"/>
          <p:cNvSpPr txBox="1">
            <a:spLocks noChangeArrowheads="1"/>
          </p:cNvSpPr>
          <p:nvPr/>
        </p:nvSpPr>
        <p:spPr bwMode="auto">
          <a:xfrm>
            <a:off x="2428875" y="500063"/>
            <a:ext cx="4429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latin typeface="华文隶书" pitchFamily="2" charset="-122"/>
                <a:ea typeface="华文隶书" pitchFamily="2" charset="-122"/>
              </a:rPr>
              <a:t>扩展阅读</a:t>
            </a:r>
          </a:p>
        </p:txBody>
      </p:sp>
      <p:pic>
        <p:nvPicPr>
          <p:cNvPr id="43010" name="图片 3" descr="%C0%F2~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500188"/>
            <a:ext cx="71437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Box 1"/>
          <p:cNvSpPr txBox="1">
            <a:spLocks noChangeArrowheads="1"/>
          </p:cNvSpPr>
          <p:nvPr/>
        </p:nvSpPr>
        <p:spPr bwMode="auto">
          <a:xfrm>
            <a:off x="285750" y="428625"/>
            <a:ext cx="8643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诗中雪：</a:t>
            </a:r>
          </a:p>
        </p:txBody>
      </p:sp>
      <p:sp>
        <p:nvSpPr>
          <p:cNvPr id="44035" name="TextBox 2"/>
          <p:cNvSpPr txBox="1">
            <a:spLocks noChangeArrowheads="1"/>
          </p:cNvSpPr>
          <p:nvPr/>
        </p:nvSpPr>
        <p:spPr bwMode="auto">
          <a:xfrm>
            <a:off x="357188" y="1500188"/>
            <a:ext cx="850106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．遥知不是雪，为有暗香来。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王安石：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梅花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》) </a:t>
            </a:r>
          </a:p>
          <a:p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．孤舟蓑笠翁，独钓寒江雪。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柳宗元：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江雪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》)</a:t>
            </a:r>
          </a:p>
          <a:p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．柴门闻犬吠，风雪夜归人。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刘长卿：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逢雪宿芙蓉山主人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)</a:t>
            </a:r>
          </a:p>
          <a:p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．青海长云暗雪山，孤城遥望玉门关。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王昌龄：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从军行七首其四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》)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 descr="图片1_副本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TextBox 2"/>
          <p:cNvSpPr txBox="1">
            <a:spLocks noChangeArrowheads="1"/>
          </p:cNvSpPr>
          <p:nvPr/>
        </p:nvSpPr>
        <p:spPr bwMode="auto">
          <a:xfrm>
            <a:off x="357188" y="1357313"/>
            <a:ext cx="8358187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5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．欲渡黄河冰塞川，将登太行雪满山。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李白：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行路难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)</a:t>
            </a:r>
          </a:p>
          <a:p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6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．千里黄云白日曛，北风吹雁雪纷纷。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高适：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别董大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)</a:t>
            </a:r>
          </a:p>
          <a:p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7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．窗含西岭千秋雪，门泊东吴万里船。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杜甫：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绝句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》) </a:t>
            </a:r>
          </a:p>
          <a:p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8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．北风卷地白草折，胡天八月即飞雪。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岑参：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白雪歌送武判官归京</a:t>
            </a:r>
            <a:r>
              <a:rPr lang="en-US" altLang="zh-CN" sz="3200" b="1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Box 2"/>
          <p:cNvSpPr txBox="1">
            <a:spLocks noChangeArrowheads="1"/>
          </p:cNvSpPr>
          <p:nvPr/>
        </p:nvSpPr>
        <p:spPr bwMode="auto">
          <a:xfrm>
            <a:off x="2428875" y="500063"/>
            <a:ext cx="4429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latin typeface="华文隶书" pitchFamily="2" charset="-122"/>
                <a:ea typeface="华文隶书" pitchFamily="2" charset="-122"/>
              </a:rPr>
              <a:t>作业布置</a:t>
            </a:r>
          </a:p>
        </p:txBody>
      </p:sp>
      <p:pic>
        <p:nvPicPr>
          <p:cNvPr id="46082" name="图片 3" descr="%C0%F2~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500188"/>
            <a:ext cx="71437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3"/>
          <p:cNvSpPr txBox="1">
            <a:spLocks noChangeArrowheads="1"/>
          </p:cNvSpPr>
          <p:nvPr/>
        </p:nvSpPr>
        <p:spPr bwMode="auto">
          <a:xfrm>
            <a:off x="990600" y="2057400"/>
            <a:ext cx="70104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kumimoji="1" lang="en-US" altLang="zh-CN" sz="2800">
                <a:latin typeface="Times New Roman" pitchFamily="18" charset="0"/>
              </a:rPr>
              <a:t>        </a:t>
            </a:r>
            <a:endParaRPr kumimoji="1" lang="en-US" altLang="zh-CN" sz="3600" b="1">
              <a:latin typeface="Times New Roman" pitchFamily="18" charset="0"/>
              <a:ea typeface="幼圆"/>
              <a:cs typeface="幼圆"/>
            </a:endParaRPr>
          </a:p>
        </p:txBody>
      </p:sp>
      <p:sp>
        <p:nvSpPr>
          <p:cNvPr id="47107" name="Text Box 4"/>
          <p:cNvSpPr txBox="1">
            <a:spLocks noChangeArrowheads="1"/>
          </p:cNvSpPr>
          <p:nvPr/>
        </p:nvSpPr>
        <p:spPr bwMode="auto">
          <a:xfrm>
            <a:off x="1905000" y="1447800"/>
            <a:ext cx="6629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>
              <a:latin typeface="Tahoma" pitchFamily="34" charset="0"/>
            </a:endParaRPr>
          </a:p>
        </p:txBody>
      </p:sp>
      <p:sp useBgFill="1">
        <p:nvSpPr>
          <p:cNvPr id="47108" name="Text Box 5"/>
          <p:cNvSpPr txBox="1">
            <a:spLocks noChangeArrowheads="1"/>
          </p:cNvSpPr>
          <p:nvPr/>
        </p:nvSpPr>
        <p:spPr bwMode="auto">
          <a:xfrm>
            <a:off x="179388" y="933450"/>
            <a:ext cx="8534400" cy="587057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    </a:t>
            </a:r>
            <a:endParaRPr kumimoji="1" lang="en-US" altLang="zh-CN" sz="3200" b="1" dirty="0">
              <a:solidFill>
                <a:srgbClr val="040000"/>
              </a:solidFill>
              <a:latin typeface="华文隶书" pitchFamily="2" charset="-122"/>
              <a:ea typeface="华文隶书" pitchFamily="2" charset="-122"/>
            </a:endParaRPr>
          </a:p>
          <a:p>
            <a:pPr>
              <a:lnSpc>
                <a:spcPct val="110000"/>
              </a:lnSpc>
            </a:pP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．画横线的第①句运用了比喻的修辞手法，用“一髻儿白花”来比喻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___________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，用“日本看护妇”来比喻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________ 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。</a:t>
            </a:r>
          </a:p>
          <a:p>
            <a:pPr>
              <a:lnSpc>
                <a:spcPct val="110000"/>
              </a:lnSpc>
            </a:pP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．文中画线的第②句描写了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和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相间的美景。</a:t>
            </a:r>
          </a:p>
          <a:p>
            <a:pPr>
              <a:lnSpc>
                <a:spcPct val="110000"/>
              </a:lnSpc>
            </a:pP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3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．这段文字写景的顺序依次是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、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、 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 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、 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 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，自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 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到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的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顺序。</a:t>
            </a:r>
          </a:p>
          <a:p>
            <a:pPr>
              <a:lnSpc>
                <a:spcPct val="110000"/>
              </a:lnSpc>
            </a:pP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4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．本段文字描写的是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________________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kumimoji="1" lang="en-US" altLang="zh-CN" dirty="0">
              <a:solidFill>
                <a:srgbClr val="040000"/>
              </a:solidFill>
              <a:latin typeface="Tahoma" pitchFamily="34" charset="0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4429124" y="2000240"/>
            <a:ext cx="264318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树尖上的雪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3428993" y="2565400"/>
            <a:ext cx="1285884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矮松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5435600" y="3068638"/>
            <a:ext cx="1143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雪色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7092950" y="3068638"/>
            <a:ext cx="15382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草色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5724525" y="4143380"/>
            <a:ext cx="1295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山上</a:t>
            </a: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7358082" y="4143380"/>
            <a:ext cx="11430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山尖</a:t>
            </a: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357159" y="4724400"/>
            <a:ext cx="1071569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山坡</a:t>
            </a: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2071669" y="4724400"/>
            <a:ext cx="1143009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山腰</a:t>
            </a: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4286248" y="4724400"/>
            <a:ext cx="78581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上</a:t>
            </a: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5715008" y="4714884"/>
            <a:ext cx="7858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下</a:t>
            </a: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7000892" y="4714884"/>
            <a:ext cx="11430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空间</a:t>
            </a:r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4427538" y="5715016"/>
            <a:ext cx="31146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雪后的山景</a:t>
            </a:r>
          </a:p>
        </p:txBody>
      </p:sp>
      <p:sp>
        <p:nvSpPr>
          <p:cNvPr id="47121" name="TextBox 21"/>
          <p:cNvSpPr txBox="1">
            <a:spLocks noChangeArrowheads="1"/>
          </p:cNvSpPr>
          <p:nvPr/>
        </p:nvSpPr>
        <p:spPr bwMode="auto">
          <a:xfrm>
            <a:off x="0" y="428625"/>
            <a:ext cx="4929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一，填一填、记一记。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utoUpdateAnimBg="0"/>
      <p:bldP spid="19463" grpId="0" autoUpdateAnimBg="0"/>
      <p:bldP spid="19464" grpId="0" autoUpdateAnimBg="0"/>
      <p:bldP spid="19465" grpId="0" autoUpdateAnimBg="0"/>
      <p:bldP spid="19466" grpId="0" autoUpdateAnimBg="0"/>
      <p:bldP spid="19467" grpId="0" autoUpdateAnimBg="0"/>
      <p:bldP spid="19468" grpId="0" autoUpdateAnimBg="0"/>
      <p:bldP spid="19469" grpId="0" autoUpdateAnimBg="0"/>
      <p:bldP spid="19470" grpId="0" autoUpdateAnimBg="0"/>
      <p:bldP spid="19471" grpId="0" autoUpdateAnimBg="0"/>
      <p:bldP spid="19472" grpId="0" autoUpdateAnimBg="0"/>
      <p:bldP spid="19473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 descr="图片1_副本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TextBox 3"/>
          <p:cNvSpPr txBox="1">
            <a:spLocks noChangeArrowheads="1"/>
          </p:cNvSpPr>
          <p:nvPr/>
        </p:nvSpPr>
        <p:spPr bwMode="auto">
          <a:xfrm>
            <a:off x="285750" y="1857375"/>
            <a:ext cx="8358188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二，练一练、写一写。</a:t>
            </a:r>
            <a:endParaRPr lang="en-US" altLang="zh-CN" sz="3200" b="1">
              <a:latin typeface="华文隶书" pitchFamily="2" charset="-122"/>
              <a:ea typeface="华文隶书" pitchFamily="2" charset="-122"/>
            </a:endParaRPr>
          </a:p>
          <a:p>
            <a:endParaRPr lang="en-US" altLang="zh-CN" sz="3200" b="1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    老舍先生笔下的济南太美了，令人陶醉，那么我们同学们家乡的冬天又是怎样一番景象呢？写自己家乡的冬天，让我们走进你们的家乡，字数不限。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7" descr="%C0%F2~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500188"/>
            <a:ext cx="71437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WordArt 10"/>
          <p:cNvSpPr>
            <a:spLocks noChangeArrowheads="1" noChangeShapeType="1" noTextEdit="1"/>
          </p:cNvSpPr>
          <p:nvPr/>
        </p:nvSpPr>
        <p:spPr bwMode="auto">
          <a:xfrm>
            <a:off x="-476250" y="500063"/>
            <a:ext cx="8867775" cy="15716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衷心感谢各位领导、专家、同仁光临指导！</a:t>
            </a:r>
          </a:p>
        </p:txBody>
      </p:sp>
      <p:sp>
        <p:nvSpPr>
          <p:cNvPr id="49155" name="WordArt 8" descr="窄竖线"/>
          <p:cNvSpPr>
            <a:spLocks noChangeArrowheads="1" noChangeShapeType="1" noTextEdit="1"/>
          </p:cNvSpPr>
          <p:nvPr/>
        </p:nvSpPr>
        <p:spPr bwMode="auto">
          <a:xfrm>
            <a:off x="6357938" y="4973638"/>
            <a:ext cx="2428875" cy="174148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44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4"/>
          <p:cNvSpPr txBox="1">
            <a:spLocks noChangeArrowheads="1"/>
          </p:cNvSpPr>
          <p:nvPr/>
        </p:nvSpPr>
        <p:spPr bwMode="auto">
          <a:xfrm>
            <a:off x="1692275" y="1484313"/>
            <a:ext cx="5761038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>
                <a:solidFill>
                  <a:srgbClr val="FF5050"/>
                </a:solidFill>
              </a:rPr>
              <a:t>大明湖</a:t>
            </a:r>
          </a:p>
        </p:txBody>
      </p:sp>
      <p:pic>
        <p:nvPicPr>
          <p:cNvPr id="18438" name="Picture 6" descr="damingh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25" y="-14288"/>
            <a:ext cx="9620250" cy="6886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8" descr="389+_____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3850" y="0"/>
            <a:ext cx="9648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1"/>
          <p:cNvSpPr txBox="1">
            <a:spLocks noChangeArrowheads="1"/>
          </p:cNvSpPr>
          <p:nvPr/>
        </p:nvSpPr>
        <p:spPr bwMode="auto">
          <a:xfrm>
            <a:off x="1000125" y="2428875"/>
            <a:ext cx="67865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9600" b="1" dirty="0" smtClean="0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</a:rPr>
              <a:t>大明</a:t>
            </a:r>
            <a:r>
              <a:rPr lang="zh-CN" altLang="en-US" sz="9600" b="1" dirty="0" smtClean="0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</a:rPr>
              <a:t>湖</a:t>
            </a:r>
            <a:endParaRPr lang="zh-CN" altLang="en-US" sz="9600" b="1" dirty="0">
              <a:solidFill>
                <a:srgbClr val="00B05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" descr="H:\济南的冬天、老舍\老舍图片\6fe508380399a0f3b311c7f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2"/>
          <p:cNvSpPr txBox="1">
            <a:spLocks noChangeArrowheads="1"/>
          </p:cNvSpPr>
          <p:nvPr/>
        </p:nvSpPr>
        <p:spPr bwMode="auto">
          <a:xfrm>
            <a:off x="2428875" y="500063"/>
            <a:ext cx="4429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latin typeface="华文隶书" pitchFamily="2" charset="-122"/>
                <a:ea typeface="华文隶书" pitchFamily="2" charset="-122"/>
              </a:rPr>
              <a:t>导语设计</a:t>
            </a:r>
          </a:p>
        </p:txBody>
      </p:sp>
      <p:pic>
        <p:nvPicPr>
          <p:cNvPr id="14338" name="图片 4" descr="%C0%F2~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500188"/>
            <a:ext cx="71437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3"/>
            <a:ext cx="4711700" cy="664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11"/>
          <p:cNvSpPr txBox="1">
            <a:spLocks noChangeArrowheads="1"/>
          </p:cNvSpPr>
          <p:nvPr/>
        </p:nvSpPr>
        <p:spPr bwMode="auto">
          <a:xfrm>
            <a:off x="3714750" y="142875"/>
            <a:ext cx="5429250" cy="698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    同学们，一提到冬天，尤其是北方的寒冬，我们的脑海中通常会浮现的是“千山鸟飞绝，万径人踪灭”的凄寒景象，或像“忽如一夜春风来，千树万树梨花开”这般银装素裹的一副景象。但是在老舍先生的笔下，不仅感受不到这些寒冷，反而使人感到有阵阵暖意扑面而来。那么，就让我们在老舍先生的引领下，一起去欣赏济南冬天的这幅水墨画吧。 </a:t>
            </a:r>
            <a:br>
              <a:rPr lang="zh-CN" altLang="en-US" sz="3200" b="1">
                <a:latin typeface="华文隶书" pitchFamily="2" charset="-122"/>
                <a:ea typeface="华文隶书" pitchFamily="2" charset="-122"/>
              </a:rPr>
            </a:br>
            <a:endParaRPr lang="zh-CN" altLang="en-US" sz="3200" b="1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2"/>
          <p:cNvSpPr txBox="1">
            <a:spLocks noChangeArrowheads="1"/>
          </p:cNvSpPr>
          <p:nvPr/>
        </p:nvSpPr>
        <p:spPr bwMode="auto">
          <a:xfrm>
            <a:off x="2428875" y="500063"/>
            <a:ext cx="4429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latin typeface="华文隶书" pitchFamily="2" charset="-122"/>
                <a:ea typeface="华文隶书" pitchFamily="2" charset="-122"/>
              </a:rPr>
              <a:t>作者简介</a:t>
            </a:r>
          </a:p>
        </p:txBody>
      </p:sp>
      <p:pic>
        <p:nvPicPr>
          <p:cNvPr id="20482" name="图片 3" descr="%C0%F2~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500188"/>
            <a:ext cx="71437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 descr="001ec949f8470bc565302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38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矩形 3"/>
          <p:cNvSpPr>
            <a:spLocks noChangeArrowheads="1"/>
          </p:cNvSpPr>
          <p:nvPr/>
        </p:nvSpPr>
        <p:spPr bwMode="auto">
          <a:xfrm>
            <a:off x="4572000" y="0"/>
            <a:ext cx="4572000" cy="698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走近作者</a:t>
            </a:r>
            <a:r>
              <a:rPr lang="en-US" sz="3200" b="1"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200" b="1">
              <a:latin typeface="华文隶书" pitchFamily="2" charset="-122"/>
              <a:ea typeface="华文隶书" pitchFamily="2" charset="-122"/>
            </a:endParaRPr>
          </a:p>
          <a:p>
            <a:r>
              <a:rPr lang="en-US" sz="3200" b="1">
                <a:latin typeface="华文隶书" pitchFamily="2" charset="-122"/>
                <a:ea typeface="华文隶书" pitchFamily="2" charset="-122"/>
              </a:rPr>
              <a:t>   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老舍（</a:t>
            </a:r>
            <a:r>
              <a:rPr lang="en-US" altLang="zh-CN" sz="3200" b="1">
                <a:latin typeface="华文隶书" pitchFamily="2" charset="-122"/>
                <a:ea typeface="华文隶书" pitchFamily="2" charset="-122"/>
              </a:rPr>
              <a:t>1899~1966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），原名舒庆春，字舍予，满族人。现代著名作家，人民艺术家，杰出的语言大师。代表作：长篇小说</a:t>
            </a:r>
            <a:r>
              <a:rPr lang="en-US" altLang="zh-CN" sz="3200" b="1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骆驼祥子</a:t>
            </a:r>
            <a:r>
              <a:rPr lang="en-US" altLang="zh-CN" sz="3200" b="1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、</a:t>
            </a:r>
            <a:r>
              <a:rPr lang="en-US" altLang="zh-CN" sz="3200" b="1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四世同堂</a:t>
            </a:r>
            <a:r>
              <a:rPr lang="en-US" altLang="zh-CN" sz="3200" b="1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和话剧</a:t>
            </a:r>
            <a:r>
              <a:rPr lang="en-US" altLang="zh-CN" sz="3200" b="1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茶馆</a:t>
            </a:r>
            <a:r>
              <a:rPr lang="en-US" altLang="zh-CN" sz="3200" b="1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、</a:t>
            </a:r>
            <a:r>
              <a:rPr lang="en-US" altLang="zh-CN" sz="3200" b="1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龙须沟</a:t>
            </a:r>
            <a:r>
              <a:rPr lang="en-US" altLang="zh-CN" sz="3200" b="1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。以描写城市人民生活著称，使用地道的北京口语，富有幽默感，作品有鲜明的地方色彩和浓厚的生活情趣。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696</TotalTime>
  <Words>1974</Words>
  <PresentationFormat>全屏显示(4:3)</PresentationFormat>
  <Paragraphs>122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周兴</dc:creator>
  <cp:lastModifiedBy>微软中国</cp:lastModifiedBy>
  <cp:revision>86</cp:revision>
  <dcterms:created xsi:type="dcterms:W3CDTF">2011-03-30T04:05:02Z</dcterms:created>
  <dcterms:modified xsi:type="dcterms:W3CDTF">2011-05-04T00:14:34Z</dcterms:modified>
</cp:coreProperties>
</file>