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9" r:id="rId3"/>
    <p:sldId id="308" r:id="rId4"/>
    <p:sldId id="261" r:id="rId5"/>
    <p:sldId id="260" r:id="rId6"/>
    <p:sldId id="262" r:id="rId7"/>
    <p:sldId id="310" r:id="rId8"/>
    <p:sldId id="263" r:id="rId9"/>
    <p:sldId id="264" r:id="rId10"/>
    <p:sldId id="311" r:id="rId11"/>
    <p:sldId id="273" r:id="rId12"/>
    <p:sldId id="312" r:id="rId13"/>
    <p:sldId id="274" r:id="rId14"/>
    <p:sldId id="275" r:id="rId15"/>
    <p:sldId id="313" r:id="rId16"/>
    <p:sldId id="276" r:id="rId17"/>
    <p:sldId id="279" r:id="rId18"/>
    <p:sldId id="278" r:id="rId19"/>
    <p:sldId id="290" r:id="rId20"/>
    <p:sldId id="282" r:id="rId21"/>
    <p:sldId id="291" r:id="rId22"/>
    <p:sldId id="285" r:id="rId23"/>
    <p:sldId id="288" r:id="rId24"/>
    <p:sldId id="297" r:id="rId25"/>
    <p:sldId id="289" r:id="rId26"/>
    <p:sldId id="298" r:id="rId27"/>
    <p:sldId id="299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0000"/>
    <a:srgbClr val="0000FF"/>
    <a:srgbClr val="969696"/>
    <a:srgbClr val="C0C0C0"/>
    <a:srgbClr val="B2B2B2"/>
    <a:srgbClr val="6600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8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D404D-DFD1-4841-A424-2CE35753DB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60C32-4186-45FA-9CE2-EE75B598B9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4AA02-AFCA-4458-99E1-94300BBBC19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11E1C-45CC-492E-B884-A89755185E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033F4-DDBB-40C8-9D9C-00FA0996E1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EF93D-2150-466A-A44D-24833BE5836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DE875-7B36-4F6C-96B1-945298B0C80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4428B-18FB-4784-BE67-45A3A1E6E0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80F09-D654-436C-BEC0-5946020B821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A91E5-32F4-465D-BDE1-16F74335698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2B802-2B9E-4165-8228-4CF8641D7F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55701DC-D85C-4C00-9F72-C97494211DA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684213" y="2924175"/>
            <a:ext cx="759618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400" b="1">
                <a:solidFill>
                  <a:srgbClr val="070707"/>
                </a:solidFill>
                <a:latin typeface="宋体" panose="02010600030101010101" pitchFamily="2" charset="-122"/>
              </a:rPr>
              <a:t>15 </a:t>
            </a:r>
            <a:r>
              <a:rPr lang="zh-CN" altLang="en-US" sz="4400" b="1">
                <a:solidFill>
                  <a:srgbClr val="070707"/>
                </a:solidFill>
                <a:latin typeface="宋体" panose="02010600030101010101" pitchFamily="2" charset="-122"/>
              </a:rPr>
              <a:t>珍奇的动物</a:t>
            </a:r>
            <a:r>
              <a:rPr lang="zh-CN" altLang="en-US" sz="4400" b="1">
                <a:solidFill>
                  <a:srgbClr val="070707"/>
                </a:solidFill>
                <a:latin typeface="Arial" panose="020B0604020202020204"/>
              </a:rPr>
              <a:t>——</a:t>
            </a:r>
            <a:r>
              <a:rPr lang="zh-CN" altLang="en-US" sz="4400" b="1">
                <a:solidFill>
                  <a:srgbClr val="070707"/>
                </a:solidFill>
                <a:latin typeface="宋体" panose="02010600030101010101" pitchFamily="2" charset="-122"/>
              </a:rPr>
              <a:t>针鼹</a:t>
            </a:r>
            <a:endParaRPr lang="zh-CN" altLang="en-US" sz="44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2082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83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2084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5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86" name="MH_SubTitle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2087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8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9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90" name="MH_SubTitle_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2091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92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93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94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2095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096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2097" name="MH_Other_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98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99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100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2101" name="MH_Other_9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02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3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2104" name="MH_Other_1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5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06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矩形 22531"/>
          <p:cNvSpPr/>
          <p:nvPr/>
        </p:nvSpPr>
        <p:spPr>
          <a:xfrm>
            <a:off x="250825" y="1390650"/>
            <a:ext cx="864235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我们为什么说针鼹是一种珍稀的动物呢？请你从课文中找出有关的句子。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539750" y="4797425"/>
            <a:ext cx="83883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从这些词句中我们可以知道针鼹是一种</a:t>
            </a:r>
            <a:r>
              <a:rPr lang="zh-CN" altLang="en-US" sz="2800" b="1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珍稀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的动物。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755650" y="2478088"/>
            <a:ext cx="763270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许多人不知道它的名字，只知道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……”</a:t>
            </a: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755650" y="3213100"/>
            <a:ext cx="770413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五分硬币上刻有它的形象”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2536" name="矩形 22535"/>
          <p:cNvSpPr/>
          <p:nvPr/>
        </p:nvSpPr>
        <p:spPr>
          <a:xfrm>
            <a:off x="755650" y="3789363"/>
            <a:ext cx="6911975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在整个地球上，只有澳洲才有它的足迹”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9228" name="Group 10"/>
          <p:cNvGrpSpPr/>
          <p:nvPr/>
        </p:nvGrpSpPr>
        <p:grpSpPr bwMode="auto">
          <a:xfrm>
            <a:off x="390525" y="550863"/>
            <a:ext cx="2054225" cy="633412"/>
            <a:chOff x="0" y="0"/>
            <a:chExt cx="3236" cy="998"/>
          </a:xfrm>
        </p:grpSpPr>
        <p:grpSp>
          <p:nvGrpSpPr>
            <p:cNvPr id="9229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9230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9231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32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9233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9234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1" name="矩形 22540"/>
          <p:cNvSpPr>
            <a:spLocks noChangeArrowheads="1"/>
          </p:cNvSpPr>
          <p:nvPr/>
        </p:nvSpPr>
        <p:spPr bwMode="auto">
          <a:xfrm>
            <a:off x="323850" y="1268413"/>
            <a:ext cx="74168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2.</a:t>
            </a:r>
            <a:r>
              <a:rPr lang="zh-CN" altLang="en-US" sz="2800" b="1"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作者抓住了针鼹的哪些特征进行说明的？</a:t>
            </a:r>
            <a:endParaRPr lang="zh-CN" altLang="en-US" sz="2800" b="1"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2542" name="矩形 22541"/>
          <p:cNvSpPr/>
          <p:nvPr/>
        </p:nvSpPr>
        <p:spPr>
          <a:xfrm>
            <a:off x="682625" y="1906588"/>
            <a:ext cx="7129463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形态特点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生活习性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繁殖特点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三个方面具体说明。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2543" name="矩形 22542"/>
          <p:cNvSpPr/>
          <p:nvPr/>
        </p:nvSpPr>
        <p:spPr>
          <a:xfrm>
            <a:off x="684213" y="3052763"/>
            <a:ext cx="8208962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第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自然段，介绍针鼹的外形和善于掘土的特长。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2544" name="矩形 22543"/>
          <p:cNvSpPr/>
          <p:nvPr/>
        </p:nvSpPr>
        <p:spPr>
          <a:xfrm>
            <a:off x="684213" y="3905250"/>
            <a:ext cx="83883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第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自然段，写针鼹的生活习性。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2545" name="矩形 22544"/>
          <p:cNvSpPr/>
          <p:nvPr/>
        </p:nvSpPr>
        <p:spPr>
          <a:xfrm>
            <a:off x="684213" y="5141913"/>
            <a:ext cx="6480175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第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自然段写针鼹的繁殖特点。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2777" name="矩形 22545"/>
          <p:cNvSpPr>
            <a:spLocks noChangeArrowheads="1"/>
          </p:cNvSpPr>
          <p:nvPr/>
        </p:nvSpPr>
        <p:spPr bwMode="auto">
          <a:xfrm>
            <a:off x="0" y="65278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18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/>
      <p:bldP spid="22542" grpId="0"/>
      <p:bldP spid="22543" grpId="0"/>
      <p:bldP spid="22544" grpId="0"/>
      <p:bldP spid="225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左大括号 23560"/>
          <p:cNvSpPr/>
          <p:nvPr/>
        </p:nvSpPr>
        <p:spPr bwMode="auto">
          <a:xfrm>
            <a:off x="1547813" y="1270000"/>
            <a:ext cx="215900" cy="1638300"/>
          </a:xfrm>
          <a:prstGeom prst="leftBrace">
            <a:avLst>
              <a:gd name="adj1" fmla="val 63095"/>
              <a:gd name="adj2" fmla="val 50000"/>
            </a:avLst>
          </a:prstGeom>
          <a:noFill/>
          <a:ln w="1587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23564" name="矩形 23563"/>
          <p:cNvSpPr/>
          <p:nvPr/>
        </p:nvSpPr>
        <p:spPr>
          <a:xfrm>
            <a:off x="684213" y="1846263"/>
            <a:ext cx="10795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外形</a:t>
            </a:r>
            <a:endParaRPr lang="zh-CN" altLang="en-US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3565" name="矩形 23564"/>
          <p:cNvSpPr/>
          <p:nvPr/>
        </p:nvSpPr>
        <p:spPr>
          <a:xfrm>
            <a:off x="1835150" y="1054100"/>
            <a:ext cx="17287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形体较小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66" name="矩形 23565"/>
          <p:cNvSpPr/>
          <p:nvPr/>
        </p:nvSpPr>
        <p:spPr>
          <a:xfrm>
            <a:off x="1835150" y="1557338"/>
            <a:ext cx="16573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浑身长刺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67" name="矩形 23566"/>
          <p:cNvSpPr/>
          <p:nvPr/>
        </p:nvSpPr>
        <p:spPr>
          <a:xfrm>
            <a:off x="1835150" y="2062163"/>
            <a:ext cx="10080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爪子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68" name="矩形 23567"/>
          <p:cNvSpPr/>
          <p:nvPr/>
        </p:nvSpPr>
        <p:spPr>
          <a:xfrm>
            <a:off x="1835150" y="2565400"/>
            <a:ext cx="4889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嘴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69" name="矩形 23568"/>
          <p:cNvSpPr/>
          <p:nvPr/>
        </p:nvSpPr>
        <p:spPr>
          <a:xfrm>
            <a:off x="1835150" y="3357563"/>
            <a:ext cx="10810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舌头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0" name="矩形 23569"/>
          <p:cNvSpPr/>
          <p:nvPr/>
        </p:nvSpPr>
        <p:spPr>
          <a:xfrm>
            <a:off x="3132138" y="1054100"/>
            <a:ext cx="46355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长</a:t>
            </a: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300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～</a:t>
            </a: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450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毫米 宽不到</a:t>
            </a: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70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毫米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1" name="矩形 23570"/>
          <p:cNvSpPr/>
          <p:nvPr/>
        </p:nvSpPr>
        <p:spPr>
          <a:xfrm>
            <a:off x="3132138" y="1557338"/>
            <a:ext cx="324961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深褐色、粗硬、尖锐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2" name="矩形 23571"/>
          <p:cNvSpPr/>
          <p:nvPr/>
        </p:nvSpPr>
        <p:spPr>
          <a:xfrm>
            <a:off x="2484438" y="2062163"/>
            <a:ext cx="17176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善于掘土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3" name="矩形 23572"/>
          <p:cNvSpPr/>
          <p:nvPr/>
        </p:nvSpPr>
        <p:spPr>
          <a:xfrm>
            <a:off x="2195513" y="2565400"/>
            <a:ext cx="20240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管状的长嘴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4" name="矩形 23573"/>
          <p:cNvSpPr/>
          <p:nvPr/>
        </p:nvSpPr>
        <p:spPr>
          <a:xfrm>
            <a:off x="2484438" y="3357563"/>
            <a:ext cx="263683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一尺多长的舌头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6" name="矩形 23575"/>
          <p:cNvSpPr/>
          <p:nvPr/>
        </p:nvSpPr>
        <p:spPr>
          <a:xfrm>
            <a:off x="1835150" y="3933825"/>
            <a:ext cx="17287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白天活动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7" name="矩形 23576"/>
          <p:cNvSpPr/>
          <p:nvPr/>
        </p:nvSpPr>
        <p:spPr>
          <a:xfrm>
            <a:off x="7164388" y="5086350"/>
            <a:ext cx="16557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卷入口腔</a:t>
            </a:r>
            <a:endParaRPr lang="zh-CN" altLang="en-US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8" name="矩形 23577"/>
          <p:cNvSpPr/>
          <p:nvPr/>
        </p:nvSpPr>
        <p:spPr>
          <a:xfrm>
            <a:off x="3276600" y="5589588"/>
            <a:ext cx="43243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卵生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(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蛋约</a:t>
            </a: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15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毫米</a:t>
            </a: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,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表面像皮革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)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79" name="矩形 23578"/>
          <p:cNvSpPr/>
          <p:nvPr/>
        </p:nvSpPr>
        <p:spPr>
          <a:xfrm>
            <a:off x="1763713" y="5589588"/>
            <a:ext cx="156368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养育后代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: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0" name="矩形 23579"/>
          <p:cNvSpPr/>
          <p:nvPr/>
        </p:nvSpPr>
        <p:spPr>
          <a:xfrm>
            <a:off x="1835150" y="4510088"/>
            <a:ext cx="15636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捕食习惯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:</a:t>
            </a:r>
            <a:endParaRPr lang="en-US" altLang="zh-CN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1" name="矩形 23580"/>
          <p:cNvSpPr/>
          <p:nvPr/>
        </p:nvSpPr>
        <p:spPr>
          <a:xfrm>
            <a:off x="3276600" y="4510088"/>
            <a:ext cx="29511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用长鼻嘴猛袭蚁巢</a:t>
            </a:r>
            <a:endParaRPr lang="zh-CN" altLang="en-US" b="1" noProof="1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2" name="矩形 23581"/>
          <p:cNvSpPr/>
          <p:nvPr/>
        </p:nvSpPr>
        <p:spPr>
          <a:xfrm>
            <a:off x="3276600" y="5086350"/>
            <a:ext cx="40322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伸出有黏液的舌头粘住食物</a:t>
            </a:r>
            <a:endParaRPr lang="zh-CN" altLang="en-US" b="1" noProof="1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3" name="矩形 23582"/>
          <p:cNvSpPr/>
          <p:nvPr/>
        </p:nvSpPr>
        <p:spPr>
          <a:xfrm>
            <a:off x="7740650" y="5589588"/>
            <a:ext cx="10795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哺乳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4" name="矩形 23583"/>
          <p:cNvSpPr/>
          <p:nvPr/>
        </p:nvSpPr>
        <p:spPr>
          <a:xfrm>
            <a:off x="3348038" y="3933825"/>
            <a:ext cx="374491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晚上睡觉冬季蛰伏能游泳</a:t>
            </a:r>
            <a:endParaRPr lang="zh-CN" altLang="en-US" b="1" noProof="1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5" name="矩形 23584"/>
          <p:cNvSpPr/>
          <p:nvPr/>
        </p:nvSpPr>
        <p:spPr>
          <a:xfrm>
            <a:off x="6877050" y="3933825"/>
            <a:ext cx="19431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以食蚁为主</a:t>
            </a:r>
            <a:endParaRPr lang="zh-CN" altLang="en-US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3586" name="矩形 23585"/>
          <p:cNvSpPr/>
          <p:nvPr/>
        </p:nvSpPr>
        <p:spPr>
          <a:xfrm>
            <a:off x="107950" y="4437063"/>
            <a:ext cx="16573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生活习性</a:t>
            </a:r>
            <a:endParaRPr lang="zh-CN" altLang="en-US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3590" name="左大括号 23589"/>
          <p:cNvSpPr/>
          <p:nvPr/>
        </p:nvSpPr>
        <p:spPr bwMode="auto">
          <a:xfrm>
            <a:off x="1547813" y="3573463"/>
            <a:ext cx="215900" cy="2232025"/>
          </a:xfrm>
          <a:prstGeom prst="leftBrace">
            <a:avLst>
              <a:gd name="adj1" fmla="val 85961"/>
              <a:gd name="adj2" fmla="val 50000"/>
            </a:avLst>
          </a:prstGeom>
          <a:noFill/>
          <a:ln w="1587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8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99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99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99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49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6" grpId="0"/>
      <p:bldP spid="23577" grpId="0"/>
      <p:bldP spid="23578" grpId="0"/>
      <p:bldP spid="23579" grpId="0"/>
      <p:bldP spid="23580" grpId="0"/>
      <p:bldP spid="23581" grpId="0"/>
      <p:bldP spid="23582" grpId="0"/>
      <p:bldP spid="23583" grpId="0"/>
      <p:bldP spid="23584" grpId="0"/>
      <p:bldP spid="23585" grpId="0"/>
      <p:bldP spid="235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矩形 25603"/>
          <p:cNvSpPr/>
          <p:nvPr/>
        </p:nvSpPr>
        <p:spPr>
          <a:xfrm>
            <a:off x="250825" y="765175"/>
            <a:ext cx="864235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作者在说明这些内容的时候，主要运用了哪些说明方法，请举例说明。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179388" y="1773238"/>
            <a:ext cx="864235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主要运用了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作比较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列数字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打比方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的说明方法。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6" name="矩形 25605"/>
          <p:cNvSpPr>
            <a:spLocks noChangeArrowheads="1"/>
          </p:cNvSpPr>
          <p:nvPr/>
        </p:nvSpPr>
        <p:spPr bwMode="auto">
          <a:xfrm>
            <a:off x="179388" y="4868863"/>
            <a:ext cx="896461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课文第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段，主要用了比较法。作者把</a:t>
            </a:r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针鼹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刺猬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进行了比较。 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7" name="矩形 25606"/>
          <p:cNvSpPr/>
          <p:nvPr/>
        </p:nvSpPr>
        <p:spPr>
          <a:xfrm>
            <a:off x="250825" y="3068638"/>
            <a:ext cx="8642350" cy="16303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就是把两种或两种以上的事物集中在一点或几点上加以比较，以揭示出事物的异同、优劣、高下，突出事物特点的方法。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21" name="矩形 25620"/>
          <p:cNvSpPr/>
          <p:nvPr/>
        </p:nvSpPr>
        <p:spPr>
          <a:xfrm>
            <a:off x="755650" y="2492375"/>
            <a:ext cx="13684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作比较：</a:t>
            </a:r>
            <a:endParaRPr lang="zh-CN" altLang="en-US" sz="2800" b="1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  <p:bldP spid="256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矩形 25607"/>
          <p:cNvSpPr/>
          <p:nvPr/>
        </p:nvSpPr>
        <p:spPr>
          <a:xfrm>
            <a:off x="109538" y="692150"/>
            <a:ext cx="161290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相同点：</a:t>
            </a:r>
            <a:endParaRPr lang="zh-CN" altLang="en-US" sz="2800" b="1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107950" y="1989138"/>
            <a:ext cx="129540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不同点：</a:t>
            </a:r>
            <a:endParaRPr lang="zh-CN" altLang="en-US" sz="2800" b="1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10" name="矩形 25609"/>
          <p:cNvSpPr/>
          <p:nvPr/>
        </p:nvSpPr>
        <p:spPr>
          <a:xfrm>
            <a:off x="250825" y="3429000"/>
            <a:ext cx="8642350" cy="265588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不同点的比较，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鲜明地突出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了针鼹神奇的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特点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，有力地照应了文题中的一个“奇”字。为了突出“神奇”这一特点，作者还用了野兔、现代人的工具和机器以及中国的穿山甲与之相比，使其外部特点更加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鲜明突出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14" name="矩形 25613"/>
          <p:cNvSpPr>
            <a:spLocks noChangeArrowheads="1"/>
          </p:cNvSpPr>
          <p:nvPr/>
        </p:nvSpPr>
        <p:spPr bwMode="auto">
          <a:xfrm>
            <a:off x="1498600" y="692150"/>
            <a:ext cx="739457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体形小，浑身是刺，并以刺作为保护自己的盾牌。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15" name="矩形 25614"/>
          <p:cNvSpPr/>
          <p:nvPr/>
        </p:nvSpPr>
        <p:spPr>
          <a:xfrm>
            <a:off x="1474788" y="1700213"/>
            <a:ext cx="7634287" cy="16303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对敌方式不同，刺猬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消极待敌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，针鼹有掘洞逃跑的“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绝活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”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爪子锐利，掘洞速度快，逃跑迅速。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49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25609" grpId="0"/>
      <p:bldP spid="25610" grpId="0"/>
      <p:bldP spid="25614" grpId="0"/>
      <p:bldP spid="256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26627"/>
          <p:cNvSpPr/>
          <p:nvPr/>
        </p:nvSpPr>
        <p:spPr>
          <a:xfrm>
            <a:off x="250825" y="1412875"/>
            <a:ext cx="864235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   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就是运用数字来说明事物的特点，使说明的事物的特点更加精确具体。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755650" y="2338388"/>
            <a:ext cx="655320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运用数字，一般有两种，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确数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约数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30" name="矩形 26629"/>
          <p:cNvSpPr/>
          <p:nvPr/>
        </p:nvSpPr>
        <p:spPr>
          <a:xfrm>
            <a:off x="34925" y="2852738"/>
            <a:ext cx="8640763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课文第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段写针鼹的生活习性时，作者先是用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约数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来说明它觅食的生理习性。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31" name="矩形 26630"/>
          <p:cNvSpPr>
            <a:spLocks noChangeArrowheads="1"/>
          </p:cNvSpPr>
          <p:nvPr/>
        </p:nvSpPr>
        <p:spPr bwMode="auto">
          <a:xfrm>
            <a:off x="34925" y="3779838"/>
            <a:ext cx="87852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舌头“伸出嘴外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一尺多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”，“一天可吃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上万只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蚂蚁和白蚁”。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34925" y="4652963"/>
            <a:ext cx="8785225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接着用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确数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写它白天活动“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18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小时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”，冬季蛰伏“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28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周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”，“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月至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月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袭击大型蚁穴”。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33" name="矩形 26632"/>
          <p:cNvSpPr/>
          <p:nvPr/>
        </p:nvSpPr>
        <p:spPr>
          <a:xfrm>
            <a:off x="250825" y="5507038"/>
            <a:ext cx="8569325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这样说明，使说明的对象特点更加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精确可信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，增加了说明的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科学性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42" name="矩形 26641"/>
          <p:cNvSpPr/>
          <p:nvPr/>
        </p:nvSpPr>
        <p:spPr>
          <a:xfrm>
            <a:off x="755650" y="1411288"/>
            <a:ext cx="1584325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列数字：</a:t>
            </a:r>
            <a:endParaRPr lang="zh-CN" altLang="en-US" sz="2800" b="1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44" name="矩形 26643"/>
          <p:cNvSpPr/>
          <p:nvPr/>
        </p:nvSpPr>
        <p:spPr>
          <a:xfrm>
            <a:off x="250825" y="476250"/>
            <a:ext cx="864235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作者在说明这些内容的时候，主要运用了哪些说明方法，请举例说明。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  <p:bldP spid="26632" grpId="0"/>
      <p:bldP spid="26633" grpId="0"/>
      <p:bldP spid="266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矩形 29699"/>
          <p:cNvSpPr/>
          <p:nvPr/>
        </p:nvSpPr>
        <p:spPr>
          <a:xfrm>
            <a:off x="611188" y="1341438"/>
            <a:ext cx="8208962" cy="57943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再读课文，说说课文在写法上有哪些特点？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9701" name="矩形 29700"/>
          <p:cNvSpPr/>
          <p:nvPr/>
        </p:nvSpPr>
        <p:spPr>
          <a:xfrm>
            <a:off x="250825" y="2133600"/>
            <a:ext cx="865028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1.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紧紧抓住了被说明事物的特点，突出其“珍奇”。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250825" y="2997200"/>
            <a:ext cx="7827963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r>
              <a:rPr lang="en-US" altLang="zh-CN" sz="2800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2.</a:t>
            </a:r>
            <a:r>
              <a:rPr lang="zh-CN" altLang="en-US" sz="2800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条理清楚，分别从不同的角度作详细的介绍。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3" name="矩形 29702"/>
          <p:cNvSpPr/>
          <p:nvPr/>
        </p:nvSpPr>
        <p:spPr>
          <a:xfrm>
            <a:off x="250825" y="3790950"/>
            <a:ext cx="8640763" cy="1200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3.</a:t>
            </a:r>
            <a:r>
              <a:rPr lang="zh-CN" altLang="en-US" sz="2800" b="1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恰当地运用作比较、打比方等说明方法，使得读者对这种陌生的小动物有了比较清晰的认识。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4" name="矩形 29703"/>
          <p:cNvSpPr/>
          <p:nvPr/>
        </p:nvSpPr>
        <p:spPr>
          <a:xfrm>
            <a:off x="250825" y="5229225"/>
            <a:ext cx="424973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4.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语言简洁、生动。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342" name="组合 29710"/>
          <p:cNvGrpSpPr/>
          <p:nvPr/>
        </p:nvGrpSpPr>
        <p:grpSpPr bwMode="auto">
          <a:xfrm>
            <a:off x="2843213" y="549275"/>
            <a:ext cx="2665412" cy="720725"/>
            <a:chOff x="158" y="210"/>
            <a:chExt cx="1679" cy="454"/>
          </a:xfrm>
        </p:grpSpPr>
        <p:pic>
          <p:nvPicPr>
            <p:cNvPr id="14343" name="图片 2971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3" name="矩形 29712"/>
            <p:cNvSpPr/>
            <p:nvPr/>
          </p:nvSpPr>
          <p:spPr>
            <a:xfrm>
              <a:off x="521" y="255"/>
              <a:ext cx="1316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写法探究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8676"/>
          <p:cNvSpPr txBox="1">
            <a:spLocks noChangeArrowheads="1"/>
          </p:cNvSpPr>
          <p:nvPr/>
        </p:nvSpPr>
        <p:spPr bwMode="auto">
          <a:xfrm>
            <a:off x="822325" y="232568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5362" name="文本框 28677"/>
          <p:cNvSpPr txBox="1">
            <a:spLocks noChangeArrowheads="1"/>
          </p:cNvSpPr>
          <p:nvPr/>
        </p:nvSpPr>
        <p:spPr bwMode="auto">
          <a:xfrm>
            <a:off x="974725" y="247808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28690" name="左大括号 28689"/>
          <p:cNvSpPr/>
          <p:nvPr/>
        </p:nvSpPr>
        <p:spPr bwMode="auto">
          <a:xfrm>
            <a:off x="3276600" y="3717925"/>
            <a:ext cx="142875" cy="1511300"/>
          </a:xfrm>
          <a:prstGeom prst="leftBrace">
            <a:avLst>
              <a:gd name="adj1" fmla="val 87952"/>
              <a:gd name="adj2" fmla="val 50000"/>
            </a:avLst>
          </a:prstGeom>
          <a:noFill/>
          <a:ln w="158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28696" name="文本框 28695"/>
          <p:cNvSpPr txBox="1"/>
          <p:nvPr/>
        </p:nvSpPr>
        <p:spPr>
          <a:xfrm>
            <a:off x="1042988" y="1628775"/>
            <a:ext cx="7416800" cy="7000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珍奇的稀有动物</a:t>
            </a:r>
            <a:r>
              <a:rPr lang="en-US" altLang="zh-CN" sz="40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——</a:t>
            </a:r>
            <a:r>
              <a:rPr lang="zh-CN" altLang="en-US" sz="40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针鼹</a:t>
            </a:r>
            <a:endParaRPr lang="zh-CN" altLang="en-US" sz="40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8699" name="矩形 28698"/>
          <p:cNvSpPr/>
          <p:nvPr/>
        </p:nvSpPr>
        <p:spPr>
          <a:xfrm>
            <a:off x="395288" y="2493963"/>
            <a:ext cx="158432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说明对象</a:t>
            </a:r>
            <a:endParaRPr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8701" name="矩形 28700"/>
          <p:cNvSpPr/>
          <p:nvPr/>
        </p:nvSpPr>
        <p:spPr>
          <a:xfrm>
            <a:off x="2339975" y="2493963"/>
            <a:ext cx="10795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特征</a:t>
            </a:r>
            <a:endParaRPr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8702" name="矩形 28701"/>
          <p:cNvSpPr/>
          <p:nvPr/>
        </p:nvSpPr>
        <p:spPr>
          <a:xfrm>
            <a:off x="3635375" y="2493963"/>
            <a:ext cx="223202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特征具体表现</a:t>
            </a:r>
            <a:endParaRPr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8703" name="矩形 28702"/>
          <p:cNvSpPr/>
          <p:nvPr/>
        </p:nvSpPr>
        <p:spPr>
          <a:xfrm>
            <a:off x="6443663" y="2493963"/>
            <a:ext cx="23050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主要说明方法</a:t>
            </a:r>
            <a:endParaRPr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8704" name="矩形 28703"/>
          <p:cNvSpPr/>
          <p:nvPr/>
        </p:nvSpPr>
        <p:spPr>
          <a:xfrm>
            <a:off x="539750" y="4222750"/>
            <a:ext cx="107950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针鼹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05" name="矩形 28704"/>
          <p:cNvSpPr/>
          <p:nvPr/>
        </p:nvSpPr>
        <p:spPr>
          <a:xfrm>
            <a:off x="2339975" y="4221163"/>
            <a:ext cx="10795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珍奇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06" name="矩形 28705"/>
          <p:cNvSpPr/>
          <p:nvPr/>
        </p:nvSpPr>
        <p:spPr>
          <a:xfrm>
            <a:off x="3492500" y="3429000"/>
            <a:ext cx="294322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形态特点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（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2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～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5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段）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07" name="矩形 28706"/>
          <p:cNvSpPr/>
          <p:nvPr/>
        </p:nvSpPr>
        <p:spPr>
          <a:xfrm>
            <a:off x="3492500" y="4221163"/>
            <a:ext cx="294322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生活习性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（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6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～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9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段）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08" name="矩形 28707"/>
          <p:cNvSpPr/>
          <p:nvPr/>
        </p:nvSpPr>
        <p:spPr>
          <a:xfrm>
            <a:off x="3492500" y="5013325"/>
            <a:ext cx="26368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繁殖特点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（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10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段）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09" name="矩形 28708"/>
          <p:cNvSpPr/>
          <p:nvPr/>
        </p:nvSpPr>
        <p:spPr>
          <a:xfrm>
            <a:off x="6877050" y="3429000"/>
            <a:ext cx="13668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作比较</a:t>
            </a:r>
            <a:endParaRPr lang="zh-CN" altLang="en-US" b="1" noProof="1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10" name="矩形 28709"/>
          <p:cNvSpPr/>
          <p:nvPr/>
        </p:nvSpPr>
        <p:spPr>
          <a:xfrm>
            <a:off x="6877050" y="4221163"/>
            <a:ext cx="13668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列数字</a:t>
            </a:r>
            <a:endParaRPr lang="zh-CN" altLang="en-US" b="1" noProof="1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11" name="矩形 28710"/>
          <p:cNvSpPr/>
          <p:nvPr/>
        </p:nvSpPr>
        <p:spPr>
          <a:xfrm>
            <a:off x="6877050" y="5013325"/>
            <a:ext cx="13668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打比方</a:t>
            </a:r>
            <a:endParaRPr lang="zh-CN" altLang="en-US" b="1" noProof="1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712" name="矩形 28711"/>
          <p:cNvSpPr/>
          <p:nvPr/>
        </p:nvSpPr>
        <p:spPr>
          <a:xfrm>
            <a:off x="1258888" y="5722938"/>
            <a:ext cx="2092325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说明顺序：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8713" name="矩形 28712"/>
          <p:cNvSpPr/>
          <p:nvPr/>
        </p:nvSpPr>
        <p:spPr>
          <a:xfrm>
            <a:off x="3132138" y="5734050"/>
            <a:ext cx="48958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方正粗活意简体" panose="03000509000000000000" pitchFamily="65" charset="-122"/>
              </a:rPr>
              <a:t>逻辑顺序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方正粗活意简体" panose="03000509000000000000" pitchFamily="65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方正粗活意简体" panose="03000509000000000000" pitchFamily="65" charset="-122"/>
              </a:rPr>
              <a:t>由概括到具体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方正粗活意简体" panose="03000509000000000000" pitchFamily="65" charset="-122"/>
              </a:rPr>
              <a:t>）。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方正粗活意简体" panose="03000509000000000000" pitchFamily="65" charset="-122"/>
            </a:endParaRPr>
          </a:p>
        </p:txBody>
      </p:sp>
      <p:pic>
        <p:nvPicPr>
          <p:cNvPr id="74770" name="Picture 18" descr="绿左箭头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0800000">
            <a:off x="1547813" y="4294188"/>
            <a:ext cx="6477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80" name="Group 10"/>
          <p:cNvGrpSpPr/>
          <p:nvPr/>
        </p:nvGrpSpPr>
        <p:grpSpPr bwMode="auto">
          <a:xfrm>
            <a:off x="412750" y="647700"/>
            <a:ext cx="2055813" cy="633413"/>
            <a:chOff x="0" y="0"/>
            <a:chExt cx="3236" cy="998"/>
          </a:xfrm>
        </p:grpSpPr>
        <p:grpSp>
          <p:nvGrpSpPr>
            <p:cNvPr id="15381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5382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15383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4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15385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15386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6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8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6" grpId="0"/>
      <p:bldP spid="28699" grpId="0"/>
      <p:bldP spid="28701" grpId="0"/>
      <p:bldP spid="28702" grpId="0"/>
      <p:bldP spid="28703" grpId="0"/>
      <p:bldP spid="28704" grpId="0"/>
      <p:bldP spid="28705" grpId="0"/>
      <p:bldP spid="28706" grpId="0"/>
      <p:bldP spid="28707" grpId="0"/>
      <p:bldP spid="28708" grpId="0"/>
      <p:bldP spid="28709" grpId="0"/>
      <p:bldP spid="28710" grpId="0"/>
      <p:bldP spid="28711" grpId="0"/>
      <p:bldP spid="287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矩形 41991"/>
          <p:cNvSpPr/>
          <p:nvPr/>
        </p:nvSpPr>
        <p:spPr>
          <a:xfrm>
            <a:off x="395288" y="1701800"/>
            <a:ext cx="7583487" cy="1200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FF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针鼹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是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2000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年悉尼奥运会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吉祥物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，你还知道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哪些动物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曾做过大型运动会的吉祥物？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  </a:t>
            </a:r>
            <a:endParaRPr lang="en-US" altLang="zh-CN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16386" name="图片 41992" descr="144211736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3800" y="3644900"/>
            <a:ext cx="38163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41994" descr="20128169f461cc49e4448c879f307d33393f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3529013"/>
            <a:ext cx="4443413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8" name="组合 41998"/>
          <p:cNvGrpSpPr/>
          <p:nvPr/>
        </p:nvGrpSpPr>
        <p:grpSpPr bwMode="auto">
          <a:xfrm>
            <a:off x="2771775" y="836613"/>
            <a:ext cx="2665413" cy="720725"/>
            <a:chOff x="158" y="210"/>
            <a:chExt cx="1679" cy="454"/>
          </a:xfrm>
        </p:grpSpPr>
        <p:pic>
          <p:nvPicPr>
            <p:cNvPr id="16389" name="图片 4199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1" name="矩形 42000"/>
            <p:cNvSpPr/>
            <p:nvPr/>
          </p:nvSpPr>
          <p:spPr>
            <a:xfrm>
              <a:off x="521" y="255"/>
              <a:ext cx="1316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课外拓展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</p:spTree>
  </p:cSld>
  <p:clrMapOvr>
    <a:masterClrMapping/>
  </p:clrMapOvr>
  <p:transition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9" name="矩形 32778"/>
          <p:cNvSpPr/>
          <p:nvPr/>
        </p:nvSpPr>
        <p:spPr>
          <a:xfrm>
            <a:off x="4645025" y="1485900"/>
            <a:ext cx="4248150" cy="12604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noProof="1">
                <a:solidFill>
                  <a:srgbClr val="0000FF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  <a:cs typeface="+mn-ea"/>
              </a:rPr>
              <a:t>     </a:t>
            </a:r>
            <a:r>
              <a:rPr lang="en-US" altLang="zh-CN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1980</a:t>
            </a: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年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cs typeface="+mn-ea"/>
              </a:rPr>
              <a:t>莫斯科</a:t>
            </a: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夏季奥运会吉祥物 </a:t>
            </a:r>
            <a:r>
              <a:rPr lang="en-US" altLang="zh-CN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—— </a:t>
            </a: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一只名叫</a:t>
            </a:r>
            <a:r>
              <a:rPr lang="en-US" altLang="zh-CN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misha (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cs typeface="+mn-ea"/>
              </a:rPr>
              <a:t>米莎</a:t>
            </a:r>
            <a:r>
              <a:rPr lang="en-US" altLang="zh-CN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) </a:t>
            </a: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的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cs typeface="+mn-ea"/>
              </a:rPr>
              <a:t>俄罗斯熊</a:t>
            </a: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latin typeface="+mn-ea"/>
                <a:ea typeface="+mn-ea"/>
                <a:cs typeface="+mn-ea"/>
              </a:rPr>
              <a:t> 。</a:t>
            </a:r>
            <a:r>
              <a:rPr lang="zh-CN" altLang="en-US" sz="2000" noProof="1">
                <a:latin typeface="+mn-ea"/>
                <a:ea typeface="+mn-ea"/>
                <a:cs typeface="+mn-ea"/>
              </a:rPr>
              <a:t> </a:t>
            </a:r>
            <a:r>
              <a:rPr lang="en-US" altLang="zh-CN" sz="2000" noProof="1">
                <a:latin typeface="+mn-ea"/>
                <a:ea typeface="+mn-ea"/>
                <a:cs typeface="+mn-ea"/>
              </a:rPr>
              <a:t> </a:t>
            </a:r>
            <a:endParaRPr lang="en-US" altLang="zh-CN" sz="2000" noProof="1">
              <a:latin typeface="+mn-ea"/>
              <a:ea typeface="+mn-ea"/>
            </a:endParaRPr>
          </a:p>
        </p:txBody>
      </p:sp>
      <p:pic>
        <p:nvPicPr>
          <p:cNvPr id="17410" name="图片 32779" descr="0ZK11P8-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0563" y="2925763"/>
            <a:ext cx="4465637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32780" descr="B_JCAY%052N%U5SO`$0BJ}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44675"/>
            <a:ext cx="42481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10"/>
          <p:cNvGrpSpPr/>
          <p:nvPr/>
        </p:nvGrpSpPr>
        <p:grpSpPr bwMode="auto">
          <a:xfrm>
            <a:off x="539750" y="692150"/>
            <a:ext cx="2055813" cy="633413"/>
            <a:chOff x="0" y="0"/>
            <a:chExt cx="3236" cy="998"/>
          </a:xfrm>
        </p:grpSpPr>
        <p:grpSp>
          <p:nvGrpSpPr>
            <p:cNvPr id="3074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3075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3076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7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3078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3079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3080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2135188"/>
            <a:ext cx="432117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3" descr="C:\Documents and Settings\Administrator\桌面\20120728160244_KBank.thumb.700_0.jpeg20120728160244_KBank.thumb.700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875" y="2241550"/>
            <a:ext cx="3505200" cy="263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文本框 4"/>
          <p:cNvSpPr txBox="1">
            <a:spLocks noChangeArrowheads="1"/>
          </p:cNvSpPr>
          <p:nvPr/>
        </p:nvSpPr>
        <p:spPr bwMode="auto">
          <a:xfrm>
            <a:off x="1763713" y="5086350"/>
            <a:ext cx="5770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</a:rPr>
              <a:t>2000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</a:rPr>
              <a:t>年悉尼奥运会吉祥物</a:t>
            </a:r>
            <a:endParaRPr lang="zh-CN" altLang="en-US" sz="4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  <p:bldP spid="308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矩形 43012"/>
          <p:cNvSpPr/>
          <p:nvPr/>
        </p:nvSpPr>
        <p:spPr>
          <a:xfrm>
            <a:off x="4211638" y="5159375"/>
            <a:ext cx="4608512" cy="12001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    1996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年</a:t>
            </a: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美国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亚特兰大夏季奥运会吉祥物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Izzy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伊奇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。</a:t>
            </a:r>
            <a:endParaRPr lang="zh-CN" altLang="en-US" sz="2800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18434" name="图片 43015" descr="20070815_7cdaf0447b897748ff1167WpUAak0Qc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363" y="765175"/>
            <a:ext cx="377348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0" name="矩形 43019"/>
          <p:cNvSpPr/>
          <p:nvPr/>
        </p:nvSpPr>
        <p:spPr>
          <a:xfrm>
            <a:off x="34925" y="765175"/>
            <a:ext cx="4176713" cy="1203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       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1984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年</a:t>
            </a: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美国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洛杉矶奥运会吉祥物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sam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鹰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。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 </a:t>
            </a:r>
            <a:endParaRPr lang="en-US" altLang="zh-CN" sz="2800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18436" name="图片 43020" descr="200912419102895377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17700"/>
            <a:ext cx="3960812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1" name="图片 35850" descr="{EGXN~8MGGZ{N{X}UMC0MBJ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950" y="765175"/>
            <a:ext cx="26733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图片 35847" descr="@2(D1LW43395}IXB5UUA~H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644900"/>
            <a:ext cx="2565400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图片 35849" descr="I1_KVJ~8WXS`GN]M6WW1X3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765175"/>
            <a:ext cx="28082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图片 35846" descr="PN8`LB45}UQ79$QF@R58I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3573463"/>
            <a:ext cx="267335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图片 35848" descr=")LQZ40F%GFDGYG5DFPIH8O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765175"/>
            <a:ext cx="26733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6" name="矩形 35855"/>
          <p:cNvSpPr/>
          <p:nvPr/>
        </p:nvSpPr>
        <p:spPr>
          <a:xfrm>
            <a:off x="2987675" y="4797425"/>
            <a:ext cx="3354388" cy="9445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中国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北京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2008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奥运吉祥物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—— 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福娃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8913"/>
          <p:cNvSpPr txBox="1">
            <a:spLocks noChangeArrowheads="1"/>
          </p:cNvSpPr>
          <p:nvPr/>
        </p:nvSpPr>
        <p:spPr bwMode="auto">
          <a:xfrm>
            <a:off x="1260475" y="1773238"/>
            <a:ext cx="6840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rgbClr val="6600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野生动植物生存现状令人担忧</a:t>
            </a:r>
            <a:r>
              <a:rPr lang="en-US" altLang="zh-CN" sz="3600">
                <a:solidFill>
                  <a:srgbClr val="6600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!</a:t>
            </a:r>
            <a:endParaRPr lang="en-US" altLang="zh-CN" sz="3600">
              <a:solidFill>
                <a:srgbClr val="6600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250825" y="2420938"/>
            <a:ext cx="8642350" cy="34321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</a:pPr>
            <a:r>
              <a:rPr lang="en-US" altLang="zh-CN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    </a:t>
            </a:r>
            <a:r>
              <a:rPr lang="en-US" altLang="zh-CN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《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国家重点保护植物名录</a:t>
            </a:r>
            <a:r>
              <a:rPr lang="en-US" altLang="zh-CN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》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公布的珍稀濒危野生植物高达</a:t>
            </a:r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354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种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，</a:t>
            </a:r>
            <a:r>
              <a:rPr lang="en-US" altLang="zh-CN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《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国家重点保护动物名录</a:t>
            </a:r>
            <a:r>
              <a:rPr lang="en-US" altLang="zh-CN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》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公布的珍稀濒危野生动物高达</a:t>
            </a:r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405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种 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。珍稀濒危野生植物有至少</a:t>
            </a:r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200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种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已基本绝迹。我国的野生动物资源同样呈下降趋势 ，有许多种类已处于灭绝或濒危状态 。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如犀牛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高鼻羚羊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新疆虎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野马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豚鹿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叶猴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冠麻鸭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等</a:t>
            </a:r>
            <a:r>
              <a:rPr lang="en-US" altLang="zh-CN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10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多种珍贵动物已经灭绝或基本绝迹 。另外</a:t>
            </a:r>
            <a:r>
              <a:rPr lang="zh-CN" altLang="en-US" sz="2000" b="1" noProof="1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大熊猫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华南虎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</a:t>
            </a:r>
            <a:r>
              <a:rPr lang="zh-CN" altLang="en-US" sz="2000" b="1" noProof="1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金丝猴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、等二十多种珍稀动物濒临灭绝。</a:t>
            </a:r>
            <a:endParaRPr lang="zh-CN" altLang="en-US" sz="20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30000"/>
              </a:spcBef>
            </a:pP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    仅用了</a:t>
            </a:r>
            <a:r>
              <a:rPr lang="en-US" altLang="zh-CN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50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年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，商业捕鱼就把全球海洋里</a:t>
            </a:r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90%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的</a:t>
            </a:r>
            <a:r>
              <a:rPr lang="zh-CN" altLang="en-US" sz="2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金枪鱼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等捕捞干净了。大型海鱼只剩</a:t>
            </a:r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10%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！海洋的生态系统遭到了一场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浩劫</a:t>
            </a:r>
            <a:r>
              <a:rPr lang="zh-CN" altLang="en-US" sz="2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。</a:t>
            </a:r>
            <a:endParaRPr lang="zh-CN" altLang="en-US" sz="20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20483" name="组合 38920"/>
          <p:cNvGrpSpPr/>
          <p:nvPr/>
        </p:nvGrpSpPr>
        <p:grpSpPr bwMode="auto">
          <a:xfrm>
            <a:off x="2843213" y="765175"/>
            <a:ext cx="2665412" cy="720725"/>
            <a:chOff x="158" y="210"/>
            <a:chExt cx="1679" cy="454"/>
          </a:xfrm>
        </p:grpSpPr>
        <p:pic>
          <p:nvPicPr>
            <p:cNvPr id="20484" name="图片 3892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3" name="矩形 38922"/>
            <p:cNvSpPr/>
            <p:nvPr/>
          </p:nvSpPr>
          <p:spPr>
            <a:xfrm>
              <a:off x="521" y="255"/>
              <a:ext cx="1316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课外拓展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</p:spTree>
  </p:cSld>
  <p:clrMapOvr>
    <a:masterClrMapping/>
  </p:clrMapOvr>
  <p:transition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51201" descr="%(I@N9T(4O5G1H0Y4C5QZH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388" y="3862388"/>
            <a:ext cx="44704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图片 51202" descr="9M5XV[URW)%AJ{$QA`UN}4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925" y="3192463"/>
            <a:ext cx="3997325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图片 51203" descr="{)]]FQ2`461AI[(K~934({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766763"/>
            <a:ext cx="446563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图片 51204" descr="(PCZR6ANEFKKS}`KBYT[N(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620713"/>
            <a:ext cx="3960812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文本框 51205"/>
          <p:cNvSpPr txBox="1">
            <a:spLocks noChangeArrowheads="1"/>
          </p:cNvSpPr>
          <p:nvPr/>
        </p:nvSpPr>
        <p:spPr bwMode="auto">
          <a:xfrm>
            <a:off x="323850" y="3214688"/>
            <a:ext cx="3097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方正粗活意简体" panose="03000509000000000000" pitchFamily="65" charset="-122"/>
              </a:rPr>
              <a:t>正在沙漠化的山地！</a:t>
            </a:r>
            <a:endParaRPr lang="zh-CN" altLang="en-US">
              <a:solidFill>
                <a:schemeClr val="bg1"/>
              </a:solidFill>
              <a:ea typeface="方正粗活意简体" panose="03000509000000000000" pitchFamily="65" charset="-122"/>
            </a:endParaRPr>
          </a:p>
        </p:txBody>
      </p:sp>
      <p:sp>
        <p:nvSpPr>
          <p:cNvPr id="51207" name="文本框 51206"/>
          <p:cNvSpPr txBox="1">
            <a:spLocks noChangeArrowheads="1"/>
          </p:cNvSpPr>
          <p:nvPr/>
        </p:nvSpPr>
        <p:spPr bwMode="auto">
          <a:xfrm>
            <a:off x="5075238" y="692150"/>
            <a:ext cx="3673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方正粗活意简体" panose="03000509000000000000" pitchFamily="65" charset="-122"/>
              </a:rPr>
              <a:t>正在遭受砍伐的森林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51208" name="文本框 51207"/>
          <p:cNvSpPr txBox="1">
            <a:spLocks noChangeArrowheads="1"/>
          </p:cNvSpPr>
          <p:nvPr/>
        </p:nvSpPr>
        <p:spPr bwMode="auto">
          <a:xfrm>
            <a:off x="1619250" y="5735638"/>
            <a:ext cx="2951163" cy="457200"/>
          </a:xfrm>
          <a:prstGeom prst="rect">
            <a:avLst/>
          </a:prstGeom>
          <a:solidFill>
            <a:srgbClr val="B2B2B2">
              <a:alpha val="4400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方正粗活意简体" panose="03000509000000000000" pitchFamily="65" charset="-122"/>
              </a:rPr>
              <a:t>被割去独角的犀牛！</a:t>
            </a:r>
            <a:endParaRPr lang="zh-CN" altLang="en-US">
              <a:solidFill>
                <a:schemeClr val="bg1"/>
              </a:solidFill>
              <a:ea typeface="方正粗活意简体" panose="03000509000000000000" pitchFamily="65" charset="-122"/>
            </a:endParaRPr>
          </a:p>
        </p:txBody>
      </p:sp>
      <p:sp>
        <p:nvSpPr>
          <p:cNvPr id="51210" name="文本框 51209"/>
          <p:cNvSpPr txBox="1">
            <a:spLocks noChangeArrowheads="1"/>
          </p:cNvSpPr>
          <p:nvPr/>
        </p:nvSpPr>
        <p:spPr bwMode="auto">
          <a:xfrm>
            <a:off x="5003800" y="5732463"/>
            <a:ext cx="3887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方正粗活意简体" panose="03000509000000000000" pitchFamily="65" charset="-122"/>
              </a:rPr>
              <a:t>已经被砍伐殆尽的森林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7" grpId="0"/>
      <p:bldP spid="51208" grpId="0" bldLvl="0" animBg="1"/>
      <p:bldP spid="512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7" name="图片 39946" descr="KC~B]38XWDS4`08015AFQR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263" y="3790950"/>
            <a:ext cx="3744912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图片 39947" descr="~_6`QPYW[S5XZFO%R]_SQF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850" y="666750"/>
            <a:ext cx="37449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图片 39948" descr="3ZB38}2SLZ5N4Z(R37W8{]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430588"/>
            <a:ext cx="487997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图片 39949" descr="2L$MWF{46T0~L@W@V`RAAP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766763"/>
            <a:ext cx="48577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1" name="文本框 39950"/>
          <p:cNvSpPr txBox="1">
            <a:spLocks noChangeArrowheads="1"/>
          </p:cNvSpPr>
          <p:nvPr/>
        </p:nvSpPr>
        <p:spPr bwMode="auto">
          <a:xfrm>
            <a:off x="323850" y="2709863"/>
            <a:ext cx="3673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方正粗活意简体" panose="03000509000000000000" pitchFamily="65" charset="-122"/>
              </a:rPr>
              <a:t>严重污染了的河流</a:t>
            </a:r>
            <a:r>
              <a:rPr lang="en-US" altLang="zh-CN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9952" name="文本框 39951"/>
          <p:cNvSpPr txBox="1">
            <a:spLocks noChangeArrowheads="1"/>
          </p:cNvSpPr>
          <p:nvPr/>
        </p:nvSpPr>
        <p:spPr bwMode="auto">
          <a:xfrm>
            <a:off x="5364163" y="765175"/>
            <a:ext cx="33131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方正粗活意简体" panose="03000509000000000000" pitchFamily="65" charset="-122"/>
              </a:rPr>
              <a:t>布满陷阱的天空</a:t>
            </a:r>
            <a:r>
              <a:rPr lang="en-US" altLang="zh-CN">
                <a:latin typeface="宋体" panose="02010600030101010101" pitchFamily="2" charset="-122"/>
              </a:rPr>
              <a:t>……</a:t>
            </a:r>
            <a:endParaRPr lang="en-US" altLang="zh-CN"/>
          </a:p>
        </p:txBody>
      </p:sp>
      <p:sp>
        <p:nvSpPr>
          <p:cNvPr id="39953" name="文本框 39952"/>
          <p:cNvSpPr txBox="1">
            <a:spLocks noChangeArrowheads="1"/>
          </p:cNvSpPr>
          <p:nvPr/>
        </p:nvSpPr>
        <p:spPr bwMode="auto">
          <a:xfrm>
            <a:off x="1547813" y="5807075"/>
            <a:ext cx="3384550" cy="457200"/>
          </a:xfrm>
          <a:prstGeom prst="rect">
            <a:avLst/>
          </a:prstGeom>
          <a:solidFill>
            <a:srgbClr val="C0C0C0">
              <a:alpha val="50999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方正粗活意简体" panose="03000509000000000000" pitchFamily="65" charset="-122"/>
              </a:rPr>
              <a:t>死去了的珍稀动物</a:t>
            </a:r>
            <a:r>
              <a:rPr lang="en-US" altLang="zh-CN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9954" name="文本框 39953"/>
          <p:cNvSpPr txBox="1">
            <a:spLocks noChangeArrowheads="1"/>
          </p:cNvSpPr>
          <p:nvPr/>
        </p:nvSpPr>
        <p:spPr bwMode="auto">
          <a:xfrm>
            <a:off x="5292725" y="3933825"/>
            <a:ext cx="35290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方正粗活意简体" panose="03000509000000000000" pitchFamily="65" charset="-122"/>
              </a:rPr>
              <a:t>割下的藏羚羊头颅</a:t>
            </a:r>
            <a:r>
              <a:rPr lang="en-US" altLang="zh-CN">
                <a:latin typeface="宋体" panose="02010600030101010101" pitchFamily="2" charset="-122"/>
              </a:rPr>
              <a:t>……</a:t>
            </a:r>
            <a:endParaRPr lang="en-US" altLang="zh-CN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1" grpId="0"/>
      <p:bldP spid="39952" grpId="0"/>
      <p:bldP spid="39953" grpId="0" bldLvl="0" animBg="1"/>
      <p:bldP spid="399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2236"/>
          <p:cNvGrpSpPr/>
          <p:nvPr/>
        </p:nvGrpSpPr>
        <p:grpSpPr bwMode="auto">
          <a:xfrm>
            <a:off x="2987675" y="620713"/>
            <a:ext cx="2665413" cy="720725"/>
            <a:chOff x="158" y="210"/>
            <a:chExt cx="1679" cy="454"/>
          </a:xfrm>
        </p:grpSpPr>
        <p:pic>
          <p:nvPicPr>
            <p:cNvPr id="23554" name="图片 5223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9" name="矩形 52238"/>
            <p:cNvSpPr/>
            <p:nvPr/>
          </p:nvSpPr>
          <p:spPr>
            <a:xfrm>
              <a:off x="521" y="255"/>
              <a:ext cx="1316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教师寄语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  <p:sp>
        <p:nvSpPr>
          <p:cNvPr id="52240" name="文本框 52239"/>
          <p:cNvSpPr txBox="1"/>
          <p:nvPr/>
        </p:nvSpPr>
        <p:spPr>
          <a:xfrm>
            <a:off x="3492500" y="1989138"/>
            <a:ext cx="5329238" cy="16764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rPr>
              <a:t>    </a:t>
            </a:r>
            <a:r>
              <a:rPr lang="zh-CN" altLang="en-US" sz="400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rPr>
              <a:t>谈谈你从以上事实中得到的启示！</a:t>
            </a:r>
            <a:endParaRPr lang="zh-CN" altLang="en-US" sz="4000">
              <a:solidFill>
                <a:srgbClr val="9900CC"/>
              </a:solidFill>
              <a:effectLst>
                <a:outerShdw blurRad="38100" dist="38100" dir="2700000" algn="tl">
                  <a:srgbClr val="000000"/>
                </a:outerShdw>
              </a:effectLst>
              <a:ea typeface="方正粗活意简体" panose="03000509000000000000" pitchFamily="65" charset="-122"/>
            </a:endParaRPr>
          </a:p>
        </p:txBody>
      </p:sp>
      <p:sp>
        <p:nvSpPr>
          <p:cNvPr id="52241" name="文本框 52240"/>
          <p:cNvSpPr txBox="1"/>
          <p:nvPr/>
        </p:nvSpPr>
        <p:spPr>
          <a:xfrm>
            <a:off x="250825" y="4221163"/>
            <a:ext cx="8569325" cy="15208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rPr>
              <a:t>       </a:t>
            </a: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rPr>
              <a:t>爱护自然环境，关爱野生动植物，保护我们人类赖以生存的环境！</a:t>
            </a:r>
            <a:endParaRPr lang="zh-CN" altLang="en-US" sz="360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方正粗活意简体" panose="03000509000000000000" pitchFamily="65" charset="-122"/>
            </a:endParaRPr>
          </a:p>
        </p:txBody>
      </p:sp>
      <p:pic>
        <p:nvPicPr>
          <p:cNvPr id="52242" name="图片 522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68413"/>
            <a:ext cx="30384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0" grpId="0"/>
      <p:bldP spid="522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矩形 53253"/>
          <p:cNvSpPr>
            <a:spLocks noChangeArrowheads="1" noChangeShapeType="1" noTextEdit="1"/>
          </p:cNvSpPr>
          <p:nvPr/>
        </p:nvSpPr>
        <p:spPr bwMode="auto">
          <a:xfrm>
            <a:off x="1187450" y="765175"/>
            <a:ext cx="3462338" cy="148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>
                <a:ln w="25400">
                  <a:solidFill>
                    <a:schemeClr val="bg1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关爱地球！</a:t>
            </a:r>
            <a:endParaRPr lang="zh-CN" altLang="en-US" sz="7200" b="1" kern="10">
              <a:ln w="25400">
                <a:solidFill>
                  <a:schemeClr val="bg1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53255" name="矩形 53254"/>
          <p:cNvSpPr>
            <a:spLocks noChangeArrowheads="1" noChangeShapeType="1" noTextEdit="1"/>
          </p:cNvSpPr>
          <p:nvPr/>
        </p:nvSpPr>
        <p:spPr bwMode="auto">
          <a:xfrm>
            <a:off x="2987675" y="2708275"/>
            <a:ext cx="3462338" cy="148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>
                <a:ln w="25400">
                  <a:solidFill>
                    <a:schemeClr val="bg1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珍爱生命！</a:t>
            </a:r>
            <a:endParaRPr lang="zh-CN" altLang="en-US" sz="7200" b="1" kern="10">
              <a:ln w="25400">
                <a:solidFill>
                  <a:schemeClr val="bg1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53256" name="矩形 53255"/>
          <p:cNvSpPr>
            <a:spLocks noChangeArrowheads="1" noChangeShapeType="1" noTextEdit="1"/>
          </p:cNvSpPr>
          <p:nvPr/>
        </p:nvSpPr>
        <p:spPr bwMode="auto">
          <a:xfrm>
            <a:off x="5940425" y="4652963"/>
            <a:ext cx="2447925" cy="1273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>
                <a:ln w="25400">
                  <a:solidFill>
                    <a:schemeClr val="bg1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再见！</a:t>
            </a:r>
            <a:endParaRPr lang="zh-CN" altLang="en-US" sz="7200" b="1" kern="10">
              <a:ln w="25400">
                <a:solidFill>
                  <a:schemeClr val="bg1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4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nimBg="1"/>
      <p:bldP spid="53255" grpId="0" animBg="1"/>
      <p:bldP spid="532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矩形 10254"/>
          <p:cNvSpPr/>
          <p:nvPr/>
        </p:nvSpPr>
        <p:spPr>
          <a:xfrm>
            <a:off x="250825" y="1989138"/>
            <a:ext cx="8569325" cy="1554162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/>
          </a:ln>
        </p:spPr>
        <p:txBody>
          <a:bodyPr anchor="ctr">
            <a:spAutoFit/>
          </a:bodyPr>
          <a:lstStyle/>
          <a:p>
            <a:pPr indent="142875"/>
            <a:r>
              <a:rPr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针鼹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，针鼹科动物的统称，又称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刺食蚁兽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。外形似刺猬，身上即有毛又有棘刺，喙长、尾很短，体长大约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40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～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50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厘米。多夜间活动 ，穴居，以白蚁、蚁类和其他虫类为食。现仅分布于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澳大利亚及新几内亚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。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257" name="矩形 10256"/>
          <p:cNvSpPr/>
          <p:nvPr/>
        </p:nvSpPr>
        <p:spPr>
          <a:xfrm>
            <a:off x="4716463" y="3644900"/>
            <a:ext cx="3886200" cy="2286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     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针鼹是世界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现存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两种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最原始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的，既是哺乳动物又是卵生动物的</a:t>
            </a:r>
            <a:r>
              <a:rPr lang="zh-CN" altLang="en-US" b="1" noProof="1"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动物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（另一个是鸭嘴兽）之一，存在至今至少</a:t>
            </a:r>
            <a:r>
              <a:rPr lang="zh-CN" altLang="en-US" b="1" noProof="1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八千万年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。目前针鼹已是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濒临绝种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的动物。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10259" name="图片 10258" descr="34fae6cd7b899e51cd2b2c3742a7d933c8950d6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5" y="3600450"/>
            <a:ext cx="41481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00" name="组合 10260"/>
          <p:cNvGrpSpPr/>
          <p:nvPr/>
        </p:nvGrpSpPr>
        <p:grpSpPr bwMode="auto">
          <a:xfrm>
            <a:off x="3348038" y="1125538"/>
            <a:ext cx="2665412" cy="720725"/>
            <a:chOff x="158" y="210"/>
            <a:chExt cx="1679" cy="454"/>
          </a:xfrm>
        </p:grpSpPr>
        <p:pic>
          <p:nvPicPr>
            <p:cNvPr id="4101" name="图片 1026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3" name="矩形 10262"/>
            <p:cNvSpPr/>
            <p:nvPr/>
          </p:nvSpPr>
          <p:spPr>
            <a:xfrm>
              <a:off x="521" y="255"/>
              <a:ext cx="1316" cy="3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简介针鼹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  <p:grpSp>
        <p:nvGrpSpPr>
          <p:cNvPr id="4103" name="Group 10"/>
          <p:cNvGrpSpPr/>
          <p:nvPr/>
        </p:nvGrpSpPr>
        <p:grpSpPr bwMode="auto">
          <a:xfrm>
            <a:off x="461963" y="623888"/>
            <a:ext cx="2055812" cy="631825"/>
            <a:chOff x="0" y="0"/>
            <a:chExt cx="3236" cy="998"/>
          </a:xfrm>
        </p:grpSpPr>
        <p:grpSp>
          <p:nvGrpSpPr>
            <p:cNvPr id="4104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4105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pic>
            <p:nvPicPr>
              <p:cNvPr id="4106" name="MH_Other_8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07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4108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  <p:sp>
          <p:nvSpPr>
            <p:cNvPr id="4109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1" animBg="1"/>
      <p:bldP spid="10255" grpId="2" animBg="1"/>
      <p:bldP spid="102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9226"/>
          <p:cNvGrpSpPr/>
          <p:nvPr/>
        </p:nvGrpSpPr>
        <p:grpSpPr bwMode="auto">
          <a:xfrm>
            <a:off x="3059113" y="693738"/>
            <a:ext cx="2665412" cy="720725"/>
            <a:chOff x="158" y="210"/>
            <a:chExt cx="1679" cy="454"/>
          </a:xfrm>
        </p:grpSpPr>
        <p:pic>
          <p:nvPicPr>
            <p:cNvPr id="5122" name="图片 922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9" name="矩形 9228"/>
            <p:cNvSpPr/>
            <p:nvPr/>
          </p:nvSpPr>
          <p:spPr>
            <a:xfrm>
              <a:off x="521" y="255"/>
              <a:ext cx="1316" cy="3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作者简介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  <p:sp>
        <p:nvSpPr>
          <p:cNvPr id="9230" name="矩形 9229"/>
          <p:cNvSpPr/>
          <p:nvPr/>
        </p:nvSpPr>
        <p:spPr>
          <a:xfrm>
            <a:off x="179388" y="1700213"/>
            <a:ext cx="8569325" cy="44799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  <a:cs typeface="+mn-ea"/>
              </a:rPr>
              <a:t>    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王晓雨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，男，本名</a:t>
            </a:r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王平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，笔名雨来，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澳大利亚华人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作家。祖籍义乌。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1954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年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3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月生于</a:t>
            </a:r>
            <a:r>
              <a:rPr lang="zh-CN" altLang="en-US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上海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、曾于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人民文学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》《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电影新作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》《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萌芽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等杂志发表过小说、电影和剧本，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1988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年定居澳洲墨尔本，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1997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年担任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大众时报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主编，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1999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年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守墓人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获得澳大利亚但丁农短篇小说比赛第一名，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2000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年出版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澳洲动物写真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2001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年出版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墨尔本：一百个华人故事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》《</a:t>
            </a:r>
            <a:r>
              <a:rPr lang="zh-CN" altLang="en-US" b="1" noProof="1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黄河的忧伤</a:t>
            </a:r>
            <a:r>
              <a:rPr lang="en-US" altLang="zh-CN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（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与悉尼作家田地合作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），获得明月报月刊千禧年世界报告文学征文第一名。现任</a:t>
            </a:r>
            <a:r>
              <a:rPr lang="zh-CN" altLang="en-US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墨尔本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作家协会</a:t>
            </a:r>
            <a:r>
              <a:rPr lang="zh-CN" altLang="en-US" b="1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副主席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、</a:t>
            </a:r>
            <a:r>
              <a:rPr lang="zh-CN" altLang="en-US" b="1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大洋洲文联出席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、</a:t>
            </a:r>
            <a:r>
              <a:rPr lang="zh-CN" altLang="en-US" b="1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澳大利亚浙江侨民联合会常务副会长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。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  <p:bldP spid="923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矩形 11268"/>
          <p:cNvSpPr/>
          <p:nvPr/>
        </p:nvSpPr>
        <p:spPr>
          <a:xfrm>
            <a:off x="36513" y="2133600"/>
            <a:ext cx="7848600" cy="22875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针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鼹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       洞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穴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蜥蜴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喙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尖           空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凹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粘稠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蛰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伏           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孵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化         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吮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吸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 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50825" y="1646238"/>
            <a:ext cx="1800225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正音。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1273" name="矩形 11272"/>
          <p:cNvSpPr/>
          <p:nvPr/>
        </p:nvSpPr>
        <p:spPr>
          <a:xfrm>
            <a:off x="987425" y="2422525"/>
            <a:ext cx="12795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yǎn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4" name="矩形 11273"/>
          <p:cNvSpPr/>
          <p:nvPr/>
        </p:nvSpPr>
        <p:spPr>
          <a:xfrm>
            <a:off x="6586538" y="2422525"/>
            <a:ext cx="1655762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xī yì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3978275" y="2422525"/>
            <a:ext cx="116840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xué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6" name="矩形 11275"/>
          <p:cNvSpPr/>
          <p:nvPr/>
        </p:nvSpPr>
        <p:spPr>
          <a:xfrm>
            <a:off x="6586538" y="3086100"/>
            <a:ext cx="2881312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nián chóu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 </a:t>
            </a:r>
            <a:endParaRPr lang="en-US" altLang="zh-CN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7" name="矩形 11276"/>
          <p:cNvSpPr/>
          <p:nvPr/>
        </p:nvSpPr>
        <p:spPr>
          <a:xfrm>
            <a:off x="1003300" y="3863975"/>
            <a:ext cx="12636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zhé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8" name="矩形 11277"/>
          <p:cNvSpPr/>
          <p:nvPr/>
        </p:nvSpPr>
        <p:spPr>
          <a:xfrm>
            <a:off x="4138613" y="3878263"/>
            <a:ext cx="97155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fū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79" name="矩形 11278"/>
          <p:cNvSpPr/>
          <p:nvPr/>
        </p:nvSpPr>
        <p:spPr>
          <a:xfrm>
            <a:off x="6659563" y="3863975"/>
            <a:ext cx="1363662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shǔn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1003300" y="3143250"/>
            <a:ext cx="12636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huì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1" name="矩形 11280"/>
          <p:cNvSpPr/>
          <p:nvPr/>
        </p:nvSpPr>
        <p:spPr>
          <a:xfrm>
            <a:off x="4138613" y="3157538"/>
            <a:ext cx="97155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āo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6163" name="组合 11289"/>
          <p:cNvGrpSpPr/>
          <p:nvPr/>
        </p:nvGrpSpPr>
        <p:grpSpPr bwMode="auto">
          <a:xfrm>
            <a:off x="3132138" y="620713"/>
            <a:ext cx="2665412" cy="720725"/>
            <a:chOff x="158" y="210"/>
            <a:chExt cx="1679" cy="454"/>
          </a:xfrm>
        </p:grpSpPr>
        <p:pic>
          <p:nvPicPr>
            <p:cNvPr id="6164" name="图片 1129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2" name="矩形 11291"/>
            <p:cNvSpPr/>
            <p:nvPr/>
          </p:nvSpPr>
          <p:spPr>
            <a:xfrm>
              <a:off x="521" y="255"/>
              <a:ext cx="1316" cy="36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字词积累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3" grpId="0"/>
      <p:bldP spid="11274" grpId="0"/>
      <p:bldP spid="11275" grpId="0"/>
      <p:bldP spid="11276" grpId="0"/>
      <p:bldP spid="11277" grpId="0"/>
      <p:bldP spid="11278" grpId="0"/>
      <p:bldP spid="11279" grpId="0"/>
      <p:bldP spid="11280" grpId="0"/>
      <p:bldP spid="112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文本框 11271"/>
          <p:cNvSpPr txBox="1"/>
          <p:nvPr/>
        </p:nvSpPr>
        <p:spPr>
          <a:xfrm>
            <a:off x="250825" y="549275"/>
            <a:ext cx="18002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解释。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1282" name="矩形 11281"/>
          <p:cNvSpPr/>
          <p:nvPr/>
        </p:nvSpPr>
        <p:spPr>
          <a:xfrm>
            <a:off x="250825" y="993775"/>
            <a:ext cx="1970088" cy="47069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吉祥物：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招摇过市：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果腹：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蛰伏：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吮吸：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1476375" y="981075"/>
            <a:ext cx="7489825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某些大型运动会上用来象征吉祥的标记，多选用动物图案或模型。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4" name="矩形 11283"/>
          <p:cNvSpPr>
            <a:spLocks noChangeArrowheads="1"/>
          </p:cNvSpPr>
          <p:nvPr/>
        </p:nvSpPr>
        <p:spPr bwMode="auto">
          <a:xfrm>
            <a:off x="1908175" y="2060575"/>
            <a:ext cx="6840538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故意在公共场合张大声势，引人注意。这里是诙谐的说法。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5" name="矩形 11284"/>
          <p:cNvSpPr/>
          <p:nvPr/>
        </p:nvSpPr>
        <p:spPr>
          <a:xfrm>
            <a:off x="1547813" y="3141663"/>
            <a:ext cx="1970087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吃饱肚子。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6" name="矩形 11285"/>
          <p:cNvSpPr/>
          <p:nvPr/>
        </p:nvSpPr>
        <p:spPr>
          <a:xfrm>
            <a:off x="1403350" y="4076700"/>
            <a:ext cx="58991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动物冬眠，潜伏起来，不吃也不动。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87" name="矩形 11286"/>
          <p:cNvSpPr/>
          <p:nvPr/>
        </p:nvSpPr>
        <p:spPr>
          <a:xfrm>
            <a:off x="1331913" y="5229225"/>
            <a:ext cx="4827587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用嘴唇在乳头或小孔处吸取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82" grpId="0"/>
      <p:bldP spid="11283" grpId="0"/>
      <p:bldP spid="11284" grpId="0"/>
      <p:bldP spid="11285" grpId="0"/>
      <p:bldP spid="11286" grpId="0"/>
      <p:bldP spid="112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文本框 12292"/>
          <p:cNvSpPr txBox="1"/>
          <p:nvPr/>
        </p:nvSpPr>
        <p:spPr>
          <a:xfrm>
            <a:off x="539750" y="1916113"/>
            <a:ext cx="806450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珍奇的稀有动物</a:t>
            </a:r>
            <a:r>
              <a:rPr lang="en-US" altLang="zh-CN" sz="54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——</a:t>
            </a:r>
            <a:r>
              <a:rPr lang="zh-CN" altLang="en-US" sz="54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针鼹</a:t>
            </a:r>
            <a:endParaRPr lang="zh-CN" altLang="en-US" sz="5400" b="1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323850" y="2995613"/>
            <a:ext cx="8496300" cy="6397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1.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从题目看本文的说明的事物是什么？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2295" name="矩形 12294"/>
          <p:cNvSpPr/>
          <p:nvPr/>
        </p:nvSpPr>
        <p:spPr>
          <a:xfrm>
            <a:off x="323850" y="4724400"/>
            <a:ext cx="5918200" cy="6397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2.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这种动物有什么特点？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1116013" y="3716338"/>
            <a:ext cx="1800225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针鼹。</a:t>
            </a:r>
            <a:r>
              <a:rPr lang="en-US" altLang="zh-CN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 </a:t>
            </a:r>
            <a:endParaRPr lang="en-US" altLang="zh-CN" sz="36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1187450" y="5445125"/>
            <a:ext cx="3071813" cy="5318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珍奇、稀有。</a:t>
            </a:r>
            <a:endParaRPr lang="zh-CN" altLang="en-US" sz="36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7174" name="组合 12299"/>
          <p:cNvGrpSpPr/>
          <p:nvPr/>
        </p:nvGrpSpPr>
        <p:grpSpPr bwMode="auto">
          <a:xfrm>
            <a:off x="3203575" y="765175"/>
            <a:ext cx="2665413" cy="720725"/>
            <a:chOff x="158" y="210"/>
            <a:chExt cx="1679" cy="454"/>
          </a:xfrm>
        </p:grpSpPr>
        <p:pic>
          <p:nvPicPr>
            <p:cNvPr id="7175" name="图片 1230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2" name="矩形 12301"/>
            <p:cNvSpPr/>
            <p:nvPr/>
          </p:nvSpPr>
          <p:spPr>
            <a:xfrm>
              <a:off x="521" y="255"/>
              <a:ext cx="1316" cy="3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理解题目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29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295" grpId="0"/>
      <p:bldP spid="12296" grpId="0"/>
      <p:bldP spid="122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13316"/>
          <p:cNvSpPr/>
          <p:nvPr/>
        </p:nvSpPr>
        <p:spPr>
          <a:xfrm>
            <a:off x="250825" y="1700213"/>
            <a:ext cx="3097213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快速默读课文。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250825" y="2349500"/>
            <a:ext cx="806608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思考：作者是抓住针鼹的哪些特征进行说明的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? </a:t>
            </a:r>
            <a:endParaRPr lang="en-US" altLang="zh-CN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19" name="矩形 13318"/>
          <p:cNvSpPr>
            <a:spLocks noChangeArrowheads="1"/>
          </p:cNvSpPr>
          <p:nvPr/>
        </p:nvSpPr>
        <p:spPr bwMode="auto">
          <a:xfrm>
            <a:off x="611188" y="3562350"/>
            <a:ext cx="734536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所谓“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特征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”，就是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这一事物区别于那一事物的征象、标志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611188" y="2986088"/>
            <a:ext cx="1255712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珍奇。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8206" name="组合 13335"/>
          <p:cNvGrpSpPr/>
          <p:nvPr/>
        </p:nvGrpSpPr>
        <p:grpSpPr bwMode="auto">
          <a:xfrm>
            <a:off x="3275013" y="620713"/>
            <a:ext cx="2665412" cy="720725"/>
            <a:chOff x="158" y="210"/>
            <a:chExt cx="1679" cy="454"/>
          </a:xfrm>
        </p:grpSpPr>
        <p:pic>
          <p:nvPicPr>
            <p:cNvPr id="8207" name="图片 1333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58" y="21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8" name="矩形 13337"/>
            <p:cNvSpPr/>
            <p:nvPr/>
          </p:nvSpPr>
          <p:spPr>
            <a:xfrm>
              <a:off x="521" y="255"/>
              <a:ext cx="1316" cy="3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方正粗活意简体" panose="03000509000000000000" pitchFamily="65" charset="-122"/>
                </a:rPr>
                <a:t>理清脉络</a:t>
              </a:r>
              <a:endPara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粗活意简体" panose="03000509000000000000" pitchFamily="65" charset="-122"/>
              </a:endParaRPr>
            </a:p>
          </p:txBody>
        </p:sp>
      </p:grpSp>
      <p:pic>
        <p:nvPicPr>
          <p:cNvPr id="8210" name="Picture 18" descr="d10405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4149725"/>
            <a:ext cx="3289300" cy="21923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矩形 13320"/>
          <p:cNvSpPr/>
          <p:nvPr/>
        </p:nvSpPr>
        <p:spPr>
          <a:xfrm>
            <a:off x="179388" y="549275"/>
            <a:ext cx="5060950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3.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讨论、划分部分并概括内容。 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22" name="矩形 13321"/>
          <p:cNvSpPr/>
          <p:nvPr/>
        </p:nvSpPr>
        <p:spPr>
          <a:xfrm>
            <a:off x="252413" y="1238250"/>
            <a:ext cx="3043237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第一部分（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） 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23" name="矩形 13322"/>
          <p:cNvSpPr>
            <a:spLocks noChangeArrowheads="1"/>
          </p:cNvSpPr>
          <p:nvPr/>
        </p:nvSpPr>
        <p:spPr bwMode="auto">
          <a:xfrm>
            <a:off x="2916238" y="981075"/>
            <a:ext cx="6119812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由悉尼奥运会引出说明对象，突出针鼹的珍奇和稀有。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252413" y="2447925"/>
            <a:ext cx="34004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第二部分（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～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5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）：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3276600" y="2478088"/>
            <a:ext cx="589915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介绍针鼹的外形和善于掘土的特长。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252413" y="3213100"/>
            <a:ext cx="34004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第三部分（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6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～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9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）：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27" name="矩形 13326"/>
          <p:cNvSpPr/>
          <p:nvPr/>
        </p:nvSpPr>
        <p:spPr>
          <a:xfrm>
            <a:off x="3333750" y="3270250"/>
            <a:ext cx="339883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写针鼹的生活习性。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328" name="矩形 13327"/>
          <p:cNvSpPr/>
          <p:nvPr/>
        </p:nvSpPr>
        <p:spPr>
          <a:xfrm>
            <a:off x="252413" y="3914775"/>
            <a:ext cx="3043237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第四部分（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10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）：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13329" name="矩形 13328"/>
          <p:cNvSpPr/>
          <p:nvPr/>
        </p:nvSpPr>
        <p:spPr>
          <a:xfrm>
            <a:off x="3132138" y="3917950"/>
            <a:ext cx="4113212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写针鼹奇特的生殖方式。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31757" name="Picture 13" descr="c9fcc3cec3fdfc0357a5d142d43f8794a5c2266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00" y="4581525"/>
            <a:ext cx="2305050" cy="16764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</p:bldLst>
  </p:timing>
</p:sld>
</file>

<file path=ppt/theme/theme1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2721</Words>
  <Application>WPS 演示</Application>
  <PresentationFormat>全屏显示(4:3)</PresentationFormat>
  <Paragraphs>308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</vt:lpstr>
      <vt:lpstr>华文细黑</vt:lpstr>
      <vt:lpstr>方正粗活意简体</vt:lpstr>
      <vt:lpstr>楷体_GB2312</vt:lpstr>
      <vt:lpstr>微软雅黑</vt:lpstr>
      <vt:lpstr>Calibri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2017-02-05T06:18:15Z</dcterms:created>
  <dcterms:modified xsi:type="dcterms:W3CDTF">2017-02-05T06:18:43Z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