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7" r:id="rId2"/>
    <p:sldId id="275" r:id="rId3"/>
    <p:sldId id="258" r:id="rId4"/>
    <p:sldId id="304" r:id="rId5"/>
    <p:sldId id="298" r:id="rId6"/>
    <p:sldId id="299" r:id="rId7"/>
    <p:sldId id="300" r:id="rId8"/>
    <p:sldId id="301" r:id="rId9"/>
    <p:sldId id="259" r:id="rId10"/>
    <p:sldId id="305" r:id="rId11"/>
    <p:sldId id="306" r:id="rId12"/>
    <p:sldId id="302" r:id="rId13"/>
    <p:sldId id="303" r:id="rId14"/>
    <p:sldId id="307" r:id="rId15"/>
    <p:sldId id="308" r:id="rId16"/>
    <p:sldId id="309" r:id="rId17"/>
    <p:sldId id="310" r:id="rId18"/>
    <p:sldId id="311" r:id="rId19"/>
    <p:sldId id="315" r:id="rId20"/>
    <p:sldId id="314" r:id="rId21"/>
    <p:sldId id="312" r:id="rId22"/>
    <p:sldId id="313" r:id="rId23"/>
    <p:sldId id="290" r:id="rId24"/>
    <p:sldId id="316" r:id="rId25"/>
    <p:sldId id="318" r:id="rId26"/>
    <p:sldId id="317" r:id="rId27"/>
    <p:sldId id="296" r:id="rId28"/>
    <p:sldId id="319" r:id="rId29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741" autoAdjust="0"/>
  </p:normalViewPr>
  <p:slideViewPr>
    <p:cSldViewPr>
      <p:cViewPr varScale="1">
        <p:scale>
          <a:sx n="100" d="100"/>
          <a:sy n="100" d="100"/>
        </p:scale>
        <p:origin x="300" y="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EA1B13-4CE2-43D8-B7DC-8079B7CBA725}" type="datetimeFigureOut">
              <a:rPr lang="zh-CN" altLang="en-US" smtClean="0"/>
              <a:t>2021/3/29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D65944-70C4-42C6-8CB5-153385EC7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047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D65944-70C4-42C6-8CB5-153385EC7699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D65944-70C4-42C6-8CB5-153385EC7699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D65944-70C4-42C6-8CB5-153385EC7699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156" y="-92546"/>
            <a:ext cx="9287634" cy="5236046"/>
          </a:xfrm>
          <a:prstGeom prst="rect">
            <a:avLst/>
          </a:prstGeom>
        </p:spPr>
      </p:pic>
      <p:sp>
        <p:nvSpPr>
          <p:cNvPr id="7" name="文本框 10"/>
          <p:cNvSpPr txBox="1"/>
          <p:nvPr userDrawn="1"/>
        </p:nvSpPr>
        <p:spPr>
          <a:xfrm>
            <a:off x="193240" y="69735"/>
            <a:ext cx="1031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9    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夜色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92608"/>
            <a:ext cx="915984" cy="39090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470"/>
            <a:ext cx="9144000" cy="302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内容占位符 3" hidden="1"/>
          <p:cNvPicPr>
            <a:picLocks noGrp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0" y="1428750"/>
            <a:ext cx="4064000" cy="2286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3081397"/>
            <a:ext cx="9144000" cy="2062103"/>
          </a:xfrm>
          <a:prstGeom prst="rect">
            <a:avLst/>
          </a:prstGeom>
          <a:solidFill>
            <a:schemeClr val="bg1">
              <a:alpha val="87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弯弯的月儿小小的船，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小小的船儿两头尖。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我在小小的船里坐，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只看见闪闪的星星蓝蓝的天。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70" t="8295" r="9580" b="4733"/>
          <a:stretch/>
        </p:blipFill>
        <p:spPr bwMode="auto">
          <a:xfrm>
            <a:off x="4505325" y="2337420"/>
            <a:ext cx="46386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2EF"/>
              </a:clrFrom>
              <a:clrTo>
                <a:srgbClr val="F6F2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79467" y="3363838"/>
            <a:ext cx="3364533" cy="1779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881064" y="626066"/>
            <a:ext cx="72362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我从前</a:t>
            </a:r>
            <a:r>
              <a:rPr lang="en-US" altLang="zh-CN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胆子很小很小，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天一黑</a:t>
            </a:r>
            <a:r>
              <a:rPr lang="en-US" altLang="zh-CN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就不敢往外瞧。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r>
              <a:rPr lang="en-US" altLang="zh-CN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把勇敢的故事</a:t>
            </a:r>
            <a:r>
              <a:rPr lang="en-US" altLang="zh-CN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讲了又讲，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可我一看窗外</a:t>
            </a:r>
            <a:r>
              <a:rPr lang="en-US" altLang="zh-CN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en-US" altLang="zh-CN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就乱跳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10498"/>
          <a:stretch/>
        </p:blipFill>
        <p:spPr bwMode="auto">
          <a:xfrm>
            <a:off x="-151954" y="3238128"/>
            <a:ext cx="9295953" cy="190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内容占位符 3"/>
          <p:cNvSpPr txBox="1">
            <a:spLocks noGrp="1"/>
          </p:cNvSpPr>
          <p:nvPr>
            <p:ph idx="4294967295"/>
          </p:nvPr>
        </p:nvSpPr>
        <p:spPr>
          <a:xfrm>
            <a:off x="1259632" y="31651"/>
            <a:ext cx="7808548" cy="4598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爸爸</a:t>
            </a:r>
            <a:r>
              <a:rPr lang="en-US" altLang="zh-CN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晚上</a:t>
            </a:r>
            <a:r>
              <a:rPr lang="en-US" altLang="zh-CN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偏要拉我去散步，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原来花草</a:t>
            </a:r>
            <a:r>
              <a:rPr lang="en-US" altLang="zh-CN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都像白天一样</a:t>
            </a:r>
            <a:r>
              <a:rPr lang="en-US" altLang="zh-CN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微笑。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从此</a:t>
            </a:r>
            <a:r>
              <a:rPr lang="en-US" altLang="zh-CN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再黑再黑的夜晚，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我也能看见</a:t>
            </a:r>
            <a:r>
              <a:rPr lang="en-US" altLang="zh-CN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小鸟</a:t>
            </a:r>
            <a:r>
              <a:rPr lang="en-US" altLang="zh-CN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怎样在月光下</a:t>
            </a:r>
            <a:r>
              <a:rPr lang="en-US" altLang="zh-CN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睡觉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835696" y="159482"/>
            <a:ext cx="7020272" cy="442849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我从前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胆子很小很小，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天一黑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就不敢往外瞧。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把勇敢的故事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讲了又讲，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可我一看窗外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就乱跳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marL="0" indent="0">
              <a:spcAft>
                <a:spcPts val="600"/>
              </a:spcAft>
              <a:buNone/>
            </a:pPr>
            <a:endParaRPr lang="en-US" altLang="zh-CN" sz="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晚上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偏要拉我去散步，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原来花草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都像白天一样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微笑。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从此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再黑再黑的夜晚，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我也能看见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小鸟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怎样在月光下</a:t>
            </a:r>
            <a:r>
              <a:rPr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睡觉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/>
          </a:p>
        </p:txBody>
      </p:sp>
    </p:spTree>
  </p:cSld>
  <p:clrMapOvr>
    <a:masterClrMapping/>
  </p:clrMapOvr>
  <p:transition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01色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9582"/>
            <a:ext cx="1656184" cy="1631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内容占位符 3" descr="04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809" y="1059583"/>
            <a:ext cx="1717873" cy="1647490"/>
          </a:xfrm>
          <a:prstGeom prst="rect">
            <a:avLst/>
          </a:prstGeom>
        </p:spPr>
      </p:pic>
      <p:pic>
        <p:nvPicPr>
          <p:cNvPr id="6" name="内容占位符 3" descr="03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041" y="1059583"/>
            <a:ext cx="1717873" cy="1624049"/>
          </a:xfrm>
          <a:prstGeom prst="rect">
            <a:avLst/>
          </a:prstGeom>
        </p:spPr>
      </p:pic>
      <p:pic>
        <p:nvPicPr>
          <p:cNvPr id="7" name="内容占位符 3" descr="06笑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64288" y="1059583"/>
            <a:ext cx="1728192" cy="1631788"/>
          </a:xfrm>
          <a:prstGeom prst="rect">
            <a:avLst/>
          </a:prstGeom>
        </p:spPr>
      </p:pic>
      <p:sp>
        <p:nvSpPr>
          <p:cNvPr id="8" name="标题 3073"/>
          <p:cNvSpPr txBox="1">
            <a:spLocks noChangeArrowheads="1"/>
          </p:cNvSpPr>
          <p:nvPr/>
        </p:nvSpPr>
        <p:spPr bwMode="auto">
          <a:xfrm>
            <a:off x="673224" y="339502"/>
            <a:ext cx="195456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000" dirty="0" err="1">
                <a:solidFill>
                  <a:srgbClr val="FF0000"/>
                </a:solidFill>
              </a:rPr>
              <a:t>s</a:t>
            </a:r>
            <a:r>
              <a:rPr lang="en-US" altLang="zh-CN" sz="6600" dirty="0" err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è</a:t>
            </a:r>
            <a:endParaRPr lang="zh-CN" altLang="zh-CN" sz="6600" dirty="0">
              <a:solidFill>
                <a:srgbClr val="FF0000"/>
              </a:solidFill>
            </a:endParaRPr>
          </a:p>
        </p:txBody>
      </p:sp>
      <p:sp>
        <p:nvSpPr>
          <p:cNvPr id="9" name="标题 3073"/>
          <p:cNvSpPr>
            <a:spLocks noGrp="1" noChangeArrowheads="1"/>
          </p:cNvSpPr>
          <p:nvPr>
            <p:ph type="title" idx="4294967295"/>
          </p:nvPr>
        </p:nvSpPr>
        <p:spPr>
          <a:xfrm>
            <a:off x="2433638" y="58316"/>
            <a:ext cx="2538213" cy="857250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hangingPunct="1"/>
            <a:r>
              <a:rPr lang="en-US" altLang="zh-CN" sz="6600" dirty="0" err="1">
                <a:solidFill>
                  <a:srgbClr val="FF0000"/>
                </a:solidFill>
              </a:rPr>
              <a:t>b</a:t>
            </a:r>
            <a:r>
              <a:rPr lang="en-US" altLang="zh-CN" sz="6600" dirty="0" err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à</a:t>
            </a:r>
            <a:endParaRPr lang="zh-CN" altLang="zh-CN" sz="6600" dirty="0">
              <a:solidFill>
                <a:srgbClr val="FF0000"/>
              </a:solidFill>
            </a:endParaRPr>
          </a:p>
        </p:txBody>
      </p:sp>
      <p:sp>
        <p:nvSpPr>
          <p:cNvPr id="10" name="标题 3073"/>
          <p:cNvSpPr txBox="1">
            <a:spLocks noChangeArrowheads="1"/>
          </p:cNvSpPr>
          <p:nvPr/>
        </p:nvSpPr>
        <p:spPr>
          <a:xfrm>
            <a:off x="4608140" y="371475"/>
            <a:ext cx="2365672" cy="800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000" dirty="0" err="1">
                <a:solidFill>
                  <a:srgbClr val="FF0000"/>
                </a:solidFill>
              </a:rPr>
              <a:t>k</a:t>
            </a:r>
            <a:r>
              <a:rPr lang="en-US" altLang="zh-CN" sz="8000" dirty="0" err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àn</a:t>
            </a:r>
            <a:endParaRPr lang="zh-CN" altLang="zh-CN" sz="8000" dirty="0">
              <a:solidFill>
                <a:srgbClr val="FF0000"/>
              </a:solidFill>
            </a:endParaRPr>
          </a:p>
        </p:txBody>
      </p:sp>
      <p:sp>
        <p:nvSpPr>
          <p:cNvPr id="11" name="标题 3073"/>
          <p:cNvSpPr txBox="1">
            <a:spLocks noChangeArrowheads="1"/>
          </p:cNvSpPr>
          <p:nvPr/>
        </p:nvSpPr>
        <p:spPr>
          <a:xfrm>
            <a:off x="6901408" y="371475"/>
            <a:ext cx="2242592" cy="800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000" dirty="0" err="1">
                <a:solidFill>
                  <a:srgbClr val="FF0000"/>
                </a:solidFill>
              </a:rPr>
              <a:t>xi</a:t>
            </a:r>
            <a:r>
              <a:rPr lang="en-US" altLang="zh-CN" sz="8000" dirty="0" err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ào</a:t>
            </a:r>
            <a:endParaRPr lang="zh-CN" altLang="zh-CN" sz="8000" dirty="0">
              <a:solidFill>
                <a:srgbClr val="FF0000"/>
              </a:solidFill>
            </a:endParaRPr>
          </a:p>
        </p:txBody>
      </p:sp>
      <p:sp>
        <p:nvSpPr>
          <p:cNvPr id="12" name="标题 3073"/>
          <p:cNvSpPr txBox="1">
            <a:spLocks noChangeArrowheads="1"/>
          </p:cNvSpPr>
          <p:nvPr/>
        </p:nvSpPr>
        <p:spPr bwMode="auto">
          <a:xfrm>
            <a:off x="474764" y="2707072"/>
            <a:ext cx="8669237" cy="2180034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金色       爸爸        看见        好笑    </a:t>
            </a:r>
            <a:endParaRPr lang="en-US" altLang="zh-CN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defRPr/>
            </a:pP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出色       老爸        好看        大笑</a:t>
            </a:r>
          </a:p>
          <a:p>
            <a:pPr>
              <a:defRPr/>
            </a:pP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01色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8375"/>
            <a:ext cx="2762250" cy="250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内容占位符 3" descr="04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4048" y="411509"/>
            <a:ext cx="2762250" cy="2487663"/>
          </a:xfrm>
          <a:prstGeom prst="rect">
            <a:avLst/>
          </a:prstGeom>
        </p:spPr>
      </p:pic>
      <p:pic>
        <p:nvPicPr>
          <p:cNvPr id="6" name="Picture 3" descr="C:\Users\Administrator\AppData\Roaming\Tencent\Users\1092889322\QQ\WinTemp\RichOle\MIK96_FF1HY}{B{$HHX2`NV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" y="4110037"/>
            <a:ext cx="9001125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Administrator\AppData\Roaming\Tencent\Users\1092889322\QQ\WinTemp\RichOle\QQ4BN$3(G[~5PG[XZE@V}8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" y="2899173"/>
            <a:ext cx="8407400" cy="121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03看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9832" y="699542"/>
            <a:ext cx="2762250" cy="2647752"/>
          </a:xfrm>
          <a:prstGeom prst="rect">
            <a:avLst/>
          </a:prstGeom>
        </p:spPr>
      </p:pic>
      <p:pic>
        <p:nvPicPr>
          <p:cNvPr id="5" name="Picture 3" descr="C:\Users\Administrator\AppData\Roaming\Tencent\Users\1092889322\QQ\WinTemp\RichOle\6KD0~RHRV%(ZG[SP]OW6EZ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59883"/>
            <a:ext cx="9245600" cy="1271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06笑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90875" y="1059582"/>
            <a:ext cx="2762250" cy="2665754"/>
          </a:xfrm>
          <a:prstGeom prst="rect">
            <a:avLst/>
          </a:prstGeom>
        </p:spPr>
      </p:pic>
      <p:pic>
        <p:nvPicPr>
          <p:cNvPr id="5" name="Picture 3" descr="C:\Users\Administrator\AppData\Roaming\Tencent\Users\1092889322\QQ\WinTemp\RichOle\RIIUF5JP~KABSL1SQUN1(8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3918"/>
            <a:ext cx="9144000" cy="102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871315" y="1203598"/>
            <a:ext cx="7056784" cy="33483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400" b="1" dirty="0"/>
              <a:t>1.</a:t>
            </a:r>
            <a:r>
              <a:rPr lang="zh-CN" altLang="zh-CN" sz="4400" b="1" dirty="0"/>
              <a:t>练习朗读课文，并读给自己的家人听。</a:t>
            </a:r>
          </a:p>
          <a:p>
            <a:pPr marL="0" indent="0">
              <a:buNone/>
            </a:pPr>
            <a:r>
              <a:rPr lang="en-US" altLang="zh-CN" sz="4400" b="1" dirty="0"/>
              <a:t>2.</a:t>
            </a:r>
            <a:r>
              <a:rPr lang="zh-CN" altLang="zh-CN" sz="4400" b="1" dirty="0"/>
              <a:t>在田字格里把生字“色、爸、看、笑”认真书写两遍。</a:t>
            </a:r>
          </a:p>
        </p:txBody>
      </p:sp>
      <p:sp>
        <p:nvSpPr>
          <p:cNvPr id="2" name="矩形 1"/>
          <p:cNvSpPr/>
          <p:nvPr/>
        </p:nvSpPr>
        <p:spPr>
          <a:xfrm>
            <a:off x="251520" y="411510"/>
            <a:ext cx="32395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4800" b="1" dirty="0">
                <a:solidFill>
                  <a:prstClr val="black"/>
                </a:solidFill>
              </a:rPr>
              <a:t>课后作业</a:t>
            </a:r>
            <a:endParaRPr lang="en-US" altLang="zh-CN" sz="48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7400" y="252889"/>
            <a:ext cx="2277110" cy="1749266"/>
            <a:chOff x="832" y="54"/>
            <a:chExt cx="3586" cy="36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" y="54"/>
              <a:ext cx="3586" cy="3673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950" y="1341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胆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380570" y="252889"/>
            <a:ext cx="2277110" cy="1749266"/>
            <a:chOff x="4372" y="54"/>
            <a:chExt cx="3586" cy="367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72" y="54"/>
              <a:ext cx="3586" cy="3673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4696" y="1336"/>
              <a:ext cx="224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敢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67314" y="251736"/>
            <a:ext cx="2277110" cy="1749266"/>
            <a:chOff x="9109" y="54"/>
            <a:chExt cx="3586" cy="367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09" y="54"/>
              <a:ext cx="3586" cy="3673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0371" y="1392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往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23380" y="120015"/>
            <a:ext cx="2277110" cy="1749266"/>
            <a:chOff x="832" y="3727"/>
            <a:chExt cx="3586" cy="367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" y="3727"/>
              <a:ext cx="3586" cy="3673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2085" y="5143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勇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60647" y="1829753"/>
            <a:ext cx="2277110" cy="1749266"/>
            <a:chOff x="3760" y="3011"/>
            <a:chExt cx="3586" cy="367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0" y="3011"/>
              <a:ext cx="3586" cy="3673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4985" y="4301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窗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组合 21"/>
          <p:cNvGrpSpPr/>
          <p:nvPr/>
        </p:nvGrpSpPr>
        <p:grpSpPr>
          <a:xfrm>
            <a:off x="4525010" y="1881187"/>
            <a:ext cx="2277110" cy="1749266"/>
            <a:chOff x="9811" y="3159"/>
            <a:chExt cx="3586" cy="367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11" y="3159"/>
              <a:ext cx="3586" cy="3673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10971" y="4367"/>
              <a:ext cx="175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乱</a:t>
              </a:r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1" name="组合 38"/>
          <p:cNvGrpSpPr/>
          <p:nvPr/>
        </p:nvGrpSpPr>
        <p:grpSpPr>
          <a:xfrm>
            <a:off x="2603500" y="3355182"/>
            <a:ext cx="2277110" cy="1749266"/>
            <a:chOff x="4213" y="8514"/>
            <a:chExt cx="3586" cy="3673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13" y="8514"/>
              <a:ext cx="3586" cy="3673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5487" y="9764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散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2" name="组合 27"/>
          <p:cNvGrpSpPr/>
          <p:nvPr/>
        </p:nvGrpSpPr>
        <p:grpSpPr>
          <a:xfrm>
            <a:off x="6782346" y="1842065"/>
            <a:ext cx="2277110" cy="1749266"/>
            <a:chOff x="-7154" y="7248"/>
            <a:chExt cx="3586" cy="367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154" y="7248"/>
              <a:ext cx="3586" cy="3673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-5860" y="8430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原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" name="组合 40"/>
          <p:cNvGrpSpPr/>
          <p:nvPr/>
        </p:nvGrpSpPr>
        <p:grpSpPr>
          <a:xfrm>
            <a:off x="4754245" y="3325178"/>
            <a:ext cx="2277110" cy="1749266"/>
            <a:chOff x="9413" y="5513"/>
            <a:chExt cx="3586" cy="367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13" y="5513"/>
              <a:ext cx="3586" cy="3673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9722" y="6702"/>
              <a:ext cx="224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像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6" name="组合 30"/>
          <p:cNvGrpSpPr/>
          <p:nvPr/>
        </p:nvGrpSpPr>
        <p:grpSpPr>
          <a:xfrm>
            <a:off x="6611213" y="3247549"/>
            <a:ext cx="2277110" cy="1749266"/>
            <a:chOff x="9543" y="8514"/>
            <a:chExt cx="3586" cy="367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43" y="8514"/>
              <a:ext cx="3586" cy="3673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10825" y="9696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微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8" name="组合 36"/>
          <p:cNvGrpSpPr/>
          <p:nvPr/>
        </p:nvGrpSpPr>
        <p:grpSpPr>
          <a:xfrm>
            <a:off x="401320" y="3403521"/>
            <a:ext cx="2277110" cy="1749266"/>
            <a:chOff x="2804" y="9014"/>
            <a:chExt cx="3586" cy="367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4" y="9014"/>
              <a:ext cx="3586" cy="3673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964" y="10207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偏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7371626" y="411510"/>
            <a:ext cx="465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835950" y="2179335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6869" y="1915998"/>
            <a:ext cx="2277110" cy="2205038"/>
            <a:chOff x="832" y="54"/>
            <a:chExt cx="3586" cy="4630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" y="54"/>
              <a:ext cx="3586" cy="3673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1970" y="1388"/>
              <a:ext cx="1265" cy="32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外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844550" y="2179335"/>
            <a:ext cx="266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1419622"/>
            <a:ext cx="5585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9 </a:t>
            </a:r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夜 </a:t>
            </a:r>
            <a:r>
              <a:rPr lang="zh-CN" altLang="en-US" sz="8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</a:p>
        </p:txBody>
      </p:sp>
    </p:spTree>
  </p:cSld>
  <p:clrMapOvr>
    <a:masterClrMapping/>
  </p:clrMapOvr>
  <p:transition>
    <p:newsfla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055" y="252889"/>
            <a:ext cx="2277110" cy="17492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9610" y="871538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胆</a:t>
            </a: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子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5690" y="240983"/>
            <a:ext cx="2277110" cy="17492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44800" y="859632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勇敢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4380" y="187167"/>
            <a:ext cx="2277110" cy="174926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95049" y="773273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原来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3380" y="120015"/>
            <a:ext cx="2277110" cy="174926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239000" y="701993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微笑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3305" y="1936433"/>
            <a:ext cx="2277110" cy="174926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89250" y="2429589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勇气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4004" y="1845808"/>
            <a:ext cx="2277110" cy="174926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158106" y="2432685"/>
            <a:ext cx="17331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草原</a:t>
            </a: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3500" y="3355182"/>
            <a:ext cx="2277110" cy="1749266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131820" y="3971925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勇士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2605" y="1773180"/>
            <a:ext cx="2277110" cy="1749266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7346950" y="2367915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微小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4245" y="3325178"/>
            <a:ext cx="2277110" cy="1749266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166360" y="3899535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高原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2120" y="3247549"/>
            <a:ext cx="2277110" cy="1749266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356475" y="3887153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微风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320" y="3349467"/>
            <a:ext cx="2277110" cy="174926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908050" y="3940969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大胆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160" y="1936433"/>
            <a:ext cx="2277110" cy="174926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605790" y="2429589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胆量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2" grpId="0"/>
      <p:bldP spid="15" grpId="0"/>
      <p:bldP spid="18" grpId="0"/>
      <p:bldP spid="24" grpId="0"/>
      <p:bldP spid="27" grpId="0"/>
      <p:bldP spid="30" grpId="0"/>
      <p:bldP spid="33" grpId="0"/>
      <p:bldP spid="29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 txBox="1">
            <a:spLocks noGrp="1"/>
          </p:cNvSpPr>
          <p:nvPr>
            <p:ph idx="4294967295"/>
          </p:nvPr>
        </p:nvSpPr>
        <p:spPr>
          <a:xfrm>
            <a:off x="-108520" y="195486"/>
            <a:ext cx="9135616" cy="4675126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square" rtlCol="0">
            <a:spAutoFit/>
          </a:bodyPr>
          <a:lstStyle/>
          <a:p>
            <a:pPr marL="0" indent="0">
              <a:lnSpc>
                <a:spcPts val="2700"/>
              </a:lnSpc>
              <a:buNone/>
            </a:pP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</a:p>
          <a:p>
            <a:pPr marL="0" indent="0">
              <a:lnSpc>
                <a:spcPts val="2700"/>
              </a:lnSpc>
              <a:buNone/>
            </a:pP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9 </a:t>
            </a:r>
            <a:r>
              <a:rPr lang="zh-CN" altLang="en-US" sz="3600" b="1" dirty="0"/>
              <a:t>夜色</a:t>
            </a:r>
            <a:endParaRPr lang="en-US" altLang="zh-CN" sz="3600" b="1" dirty="0"/>
          </a:p>
          <a:p>
            <a:pPr marL="342900" indent="-342900">
              <a:lnSpc>
                <a:spcPts val="2700"/>
              </a:lnSpc>
            </a:pPr>
            <a:endParaRPr lang="en-US" altLang="zh-CN" sz="2000" b="1" dirty="0"/>
          </a:p>
          <a:p>
            <a:pPr marL="0" indent="0">
              <a:lnSpc>
                <a:spcPts val="2700"/>
              </a:lnSpc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我从前胆子很小很小，</a:t>
            </a:r>
            <a:endParaRPr lang="en-US" altLang="zh-CN" sz="4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2700"/>
              </a:lnSpc>
            </a:pPr>
            <a:endParaRPr lang="en-US" altLang="zh-CN" sz="4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2700"/>
              </a:lnSpc>
              <a:buNone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天一黑就不敢往外瞧。</a:t>
            </a:r>
            <a:endParaRPr lang="en-US" altLang="zh-CN" sz="4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2700"/>
              </a:lnSpc>
            </a:pPr>
            <a:endParaRPr lang="en-US" altLang="zh-CN" sz="4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2700"/>
              </a:lnSpc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妈妈把勇敢的故事讲了又讲，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2700"/>
              </a:lnSpc>
            </a:pP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2700"/>
              </a:lnSpc>
              <a:buNone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可我一看窗外心就乱跳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</p:txBody>
      </p:sp>
    </p:spTree>
  </p:cSld>
  <p:clrMapOvr>
    <a:masterClrMapping/>
  </p:clrMapOvr>
  <p:transition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/>
          <p:nvPr/>
        </p:nvGrpSpPr>
        <p:grpSpPr bwMode="auto">
          <a:xfrm>
            <a:off x="2565511" y="1245984"/>
            <a:ext cx="4122739" cy="1339453"/>
            <a:chOff x="4492" y="2115"/>
            <a:chExt cx="2597" cy="1125"/>
          </a:xfrm>
        </p:grpSpPr>
        <p:pic>
          <p:nvPicPr>
            <p:cNvPr id="5" name="Picture 10" descr="20091211_93dc3f57c17e51aff940PoOjxgMGI0YI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69" t="6740" r="7829" b="7829"/>
            <a:stretch>
              <a:fillRect/>
            </a:stretch>
          </p:blipFill>
          <p:spPr bwMode="auto">
            <a:xfrm>
              <a:off x="4492" y="2115"/>
              <a:ext cx="883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11"/>
            <p:cNvSpPr txBox="1">
              <a:spLocks noChangeArrowheads="1"/>
            </p:cNvSpPr>
            <p:nvPr/>
          </p:nvSpPr>
          <p:spPr bwMode="auto">
            <a:xfrm flipH="1">
              <a:off x="5284" y="2387"/>
              <a:ext cx="1805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6000" b="1" dirty="0"/>
            </a:p>
          </p:txBody>
        </p:sp>
      </p:grpSp>
      <p:grpSp>
        <p:nvGrpSpPr>
          <p:cNvPr id="7" name="Group 9"/>
          <p:cNvGrpSpPr/>
          <p:nvPr/>
        </p:nvGrpSpPr>
        <p:grpSpPr bwMode="auto">
          <a:xfrm>
            <a:off x="5996661" y="1477562"/>
            <a:ext cx="2267744" cy="1200849"/>
            <a:chOff x="4492" y="2115"/>
            <a:chExt cx="2597" cy="1766"/>
          </a:xfrm>
        </p:grpSpPr>
        <p:pic>
          <p:nvPicPr>
            <p:cNvPr id="8" name="Picture 10" descr="20091211_93dc3f57c17e51aff940PoOjxgMGI0YI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69" t="6740" r="7829" b="7829"/>
            <a:stretch>
              <a:fillRect/>
            </a:stretch>
          </p:blipFill>
          <p:spPr bwMode="auto">
            <a:xfrm>
              <a:off x="4492" y="2115"/>
              <a:ext cx="883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 flipH="1">
              <a:off x="5284" y="2387"/>
              <a:ext cx="1805" cy="1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6000" b="1" dirty="0"/>
            </a:p>
          </p:txBody>
        </p:sp>
      </p:grpSp>
      <p:sp>
        <p:nvSpPr>
          <p:cNvPr id="13" name="内容占位符 12"/>
          <p:cNvSpPr txBox="1">
            <a:spLocks noGrp="1"/>
          </p:cNvSpPr>
          <p:nvPr>
            <p:ph idx="4294967295"/>
          </p:nvPr>
        </p:nvSpPr>
        <p:spPr>
          <a:xfrm>
            <a:off x="2502121" y="2438988"/>
            <a:ext cx="18435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很小</a:t>
            </a:r>
          </a:p>
        </p:txBody>
      </p:sp>
      <p:sp>
        <p:nvSpPr>
          <p:cNvPr id="10" name="内容占位符 12"/>
          <p:cNvSpPr txBox="1"/>
          <p:nvPr/>
        </p:nvSpPr>
        <p:spPr>
          <a:xfrm>
            <a:off x="5460414" y="2438988"/>
            <a:ext cx="3000019" cy="156966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很小很小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59583 0.472500 " pathEditMode="relative" rAng="0" ptsTypes="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59583 0.472500 " pathEditMode="relative" rAng="0" ptsTypes="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8592" y="479811"/>
            <a:ext cx="7929618" cy="110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爸爸晚上</a:t>
            </a:r>
            <a:r>
              <a:rPr lang="zh-CN" altLang="en-US" sz="4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偏要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拉我去散步，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b="10798"/>
          <a:stretch/>
        </p:blipFill>
        <p:spPr bwMode="auto">
          <a:xfrm>
            <a:off x="-180528" y="3554034"/>
            <a:ext cx="9433048" cy="1589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3"/>
          <p:cNvSpPr txBox="1"/>
          <p:nvPr/>
        </p:nvSpPr>
        <p:spPr>
          <a:xfrm>
            <a:off x="468560" y="1286686"/>
            <a:ext cx="9144000" cy="110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原来花草都像白天一样微笑。</a:t>
            </a:r>
            <a:endParaRPr 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360008" y="2211710"/>
            <a:ext cx="97566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从此再黑再黑的夜晚，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我也能看见小鸟怎样在月光下睡觉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</p:spTree>
  </p:cSld>
  <p:clrMapOvr>
    <a:masterClrMapping/>
  </p:clrMapOvr>
  <p:transition>
    <p:newsfla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3" descr="05晚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125" y="1437624"/>
            <a:ext cx="2232050" cy="2070230"/>
          </a:xfrm>
          <a:prstGeom prst="rect">
            <a:avLst/>
          </a:prstGeom>
        </p:spPr>
      </p:pic>
      <p:sp>
        <p:nvSpPr>
          <p:cNvPr id="3" name="标题 3073"/>
          <p:cNvSpPr txBox="1">
            <a:spLocks noChangeArrowheads="1"/>
          </p:cNvSpPr>
          <p:nvPr/>
        </p:nvSpPr>
        <p:spPr>
          <a:xfrm>
            <a:off x="-84708" y="239856"/>
            <a:ext cx="3178175" cy="8001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000" b="1" dirty="0" err="1">
                <a:solidFill>
                  <a:srgbClr val="FF0000"/>
                </a:solidFill>
              </a:rPr>
              <a:t>w</a:t>
            </a:r>
            <a:r>
              <a:rPr lang="en-US" altLang="zh-CN" sz="8000" b="1" dirty="0" err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ǎn</a:t>
            </a:r>
            <a:endParaRPr lang="zh-CN" altLang="zh-CN" sz="8000" b="1" dirty="0">
              <a:solidFill>
                <a:srgbClr val="FF0000"/>
              </a:solidFill>
            </a:endParaRPr>
          </a:p>
        </p:txBody>
      </p:sp>
      <p:sp>
        <p:nvSpPr>
          <p:cNvPr id="4" name="标题 3073"/>
          <p:cNvSpPr txBox="1">
            <a:spLocks noChangeArrowheads="1"/>
          </p:cNvSpPr>
          <p:nvPr/>
        </p:nvSpPr>
        <p:spPr bwMode="auto">
          <a:xfrm>
            <a:off x="755576" y="3046810"/>
            <a:ext cx="7529970" cy="218003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晚上             外面            再见</a:t>
            </a:r>
            <a:endParaRPr lang="en-US" altLang="zh-CN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defRPr/>
            </a:pP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太晚             中外            再来</a:t>
            </a:r>
          </a:p>
        </p:txBody>
      </p:sp>
      <p:pic>
        <p:nvPicPr>
          <p:cNvPr id="5" name="内容占位符 3" descr="02外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19873" y="1484570"/>
            <a:ext cx="2194843" cy="2023284"/>
          </a:xfrm>
          <a:prstGeom prst="rect">
            <a:avLst/>
          </a:prstGeom>
        </p:spPr>
      </p:pic>
      <p:sp>
        <p:nvSpPr>
          <p:cNvPr id="6" name="标题 3073"/>
          <p:cNvSpPr txBox="1">
            <a:spLocks noChangeArrowheads="1"/>
          </p:cNvSpPr>
          <p:nvPr/>
        </p:nvSpPr>
        <p:spPr>
          <a:xfrm>
            <a:off x="2928205" y="261288"/>
            <a:ext cx="3178175" cy="8001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000" dirty="0" err="1">
                <a:solidFill>
                  <a:srgbClr val="FF0000"/>
                </a:solidFill>
              </a:rPr>
              <a:t>w</a:t>
            </a:r>
            <a:r>
              <a:rPr lang="en-US" altLang="zh-CN" sz="8000" dirty="0" err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à</a:t>
            </a:r>
            <a:r>
              <a:rPr lang="en-US" altLang="zh-CN" sz="8000" dirty="0" err="1">
                <a:solidFill>
                  <a:srgbClr val="FF0000"/>
                </a:solidFill>
              </a:rPr>
              <a:t>i</a:t>
            </a:r>
            <a:endParaRPr lang="zh-CN" altLang="zh-CN" sz="8000" dirty="0">
              <a:solidFill>
                <a:srgbClr val="FF0000"/>
              </a:solidFill>
            </a:endParaRPr>
          </a:p>
        </p:txBody>
      </p:sp>
      <p:pic>
        <p:nvPicPr>
          <p:cNvPr id="7" name="内容占位符 3" descr="07再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15944" y="1545506"/>
            <a:ext cx="2069603" cy="1962348"/>
          </a:xfrm>
          <a:prstGeom prst="rect">
            <a:avLst/>
          </a:prstGeom>
        </p:spPr>
      </p:pic>
      <p:sp>
        <p:nvSpPr>
          <p:cNvPr id="8" name="标题 3073"/>
          <p:cNvSpPr txBox="1">
            <a:spLocks noChangeArrowheads="1"/>
          </p:cNvSpPr>
          <p:nvPr/>
        </p:nvSpPr>
        <p:spPr>
          <a:xfrm>
            <a:off x="5599038" y="267494"/>
            <a:ext cx="3178175" cy="8001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000" dirty="0" err="1">
                <a:solidFill>
                  <a:srgbClr val="FF0000"/>
                </a:solidFill>
              </a:rPr>
              <a:t>z</a:t>
            </a:r>
            <a:r>
              <a:rPr lang="en-US" altLang="zh-CN" sz="8000" dirty="0" err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ài</a:t>
            </a:r>
            <a:endParaRPr lang="zh-CN" altLang="zh-CN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3" descr="05晚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9431" y="865566"/>
            <a:ext cx="2762250" cy="2496890"/>
          </a:xfrm>
          <a:prstGeom prst="rect">
            <a:avLst/>
          </a:prstGeom>
        </p:spPr>
      </p:pic>
      <p:sp>
        <p:nvSpPr>
          <p:cNvPr id="3" name="标题 3073"/>
          <p:cNvSpPr txBox="1">
            <a:spLocks noChangeArrowheads="1"/>
          </p:cNvSpPr>
          <p:nvPr/>
        </p:nvSpPr>
        <p:spPr>
          <a:xfrm>
            <a:off x="1470744" y="465516"/>
            <a:ext cx="3178175" cy="8001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zh-CN" sz="80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C:\Users\Administrator\AppData\Roaming\Tencent\Users\1092889322\QQ\WinTemp\RichOle\W70X3(3P])HG616_FZEUGK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83757"/>
            <a:ext cx="8767762" cy="7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内容占位符 3" descr="02外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4048" y="865566"/>
            <a:ext cx="2762250" cy="2471738"/>
          </a:xfrm>
          <a:prstGeom prst="rect">
            <a:avLst/>
          </a:prstGeom>
        </p:spPr>
      </p:pic>
      <p:sp>
        <p:nvSpPr>
          <p:cNvPr id="6" name="标题 3073"/>
          <p:cNvSpPr txBox="1">
            <a:spLocks noChangeArrowheads="1"/>
          </p:cNvSpPr>
          <p:nvPr/>
        </p:nvSpPr>
        <p:spPr>
          <a:xfrm>
            <a:off x="4648919" y="461945"/>
            <a:ext cx="3178175" cy="8001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zh-CN" sz="8000" dirty="0">
              <a:solidFill>
                <a:srgbClr val="FF0000"/>
              </a:solidFill>
            </a:endParaRPr>
          </a:p>
        </p:txBody>
      </p:sp>
      <p:pic>
        <p:nvPicPr>
          <p:cNvPr id="7" name="Picture 3" descr="C:\Users\Administrator\AppData\Roaming\Tencent\Users\1092889322\QQ\WinTemp\RichOle\AKVO137{6QAG7{5{]C8ZP)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9" y="4178851"/>
            <a:ext cx="4952530" cy="86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3" descr="07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3744" y="891035"/>
            <a:ext cx="2762250" cy="2456259"/>
          </a:xfrm>
          <a:prstGeom prst="rect">
            <a:avLst/>
          </a:prstGeom>
        </p:spPr>
      </p:pic>
      <p:sp>
        <p:nvSpPr>
          <p:cNvPr id="3" name="标题 3073"/>
          <p:cNvSpPr txBox="1">
            <a:spLocks noChangeArrowheads="1"/>
          </p:cNvSpPr>
          <p:nvPr/>
        </p:nvSpPr>
        <p:spPr>
          <a:xfrm>
            <a:off x="3075782" y="490985"/>
            <a:ext cx="3178175" cy="8001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zh-CN" sz="8000" dirty="0">
              <a:solidFill>
                <a:srgbClr val="FF0000"/>
              </a:solidFill>
            </a:endParaRPr>
          </a:p>
        </p:txBody>
      </p:sp>
      <p:pic>
        <p:nvPicPr>
          <p:cNvPr id="4" name="Picture 3" descr="C:\Users\Administrator\AppData\Roaming\Tencent\Users\1092889322\QQ\WinTemp\RichOle\K_HM[@F15VK[5CMW8G(6UIJ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6" y="3809554"/>
            <a:ext cx="9009062" cy="1334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1699295" y="1010121"/>
            <a:ext cx="729947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/>
              <a:t>     1.</a:t>
            </a:r>
            <a:r>
              <a:rPr lang="zh-CN" altLang="zh-CN" sz="4400" b="1" dirty="0"/>
              <a:t>在田字格中把“晚、外、再”认真书写两遍。</a:t>
            </a:r>
          </a:p>
          <a:p>
            <a:r>
              <a:rPr lang="en-US" altLang="zh-CN" sz="4400" b="1" dirty="0"/>
              <a:t>     2.</a:t>
            </a:r>
            <a:r>
              <a:rPr lang="zh-CN" altLang="zh-CN" sz="4400" b="1" dirty="0"/>
              <a:t>画一画美丽的夜景图，讲一讲你看到过的夜景。</a:t>
            </a:r>
          </a:p>
          <a:p>
            <a:pPr>
              <a:lnSpc>
                <a:spcPct val="200000"/>
              </a:lnSpc>
            </a:pPr>
            <a:endParaRPr 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483518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4400" b="1" dirty="0">
                <a:solidFill>
                  <a:prstClr val="black"/>
                </a:solidFill>
              </a:rPr>
              <a:t>作业：</a:t>
            </a:r>
          </a:p>
        </p:txBody>
      </p:sp>
    </p:spTree>
  </p:cSld>
  <p:clrMapOvr>
    <a:masterClrMapping/>
  </p:clrMapOvr>
  <p:transition>
    <p:newsfla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92547"/>
            <a:ext cx="9324528" cy="526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949027"/>
      </p:ext>
    </p:extLst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/>
          <p:nvPr/>
        </p:nvGrpSpPr>
        <p:grpSpPr bwMode="auto">
          <a:xfrm>
            <a:off x="239832" y="1347947"/>
            <a:ext cx="2748694" cy="2862540"/>
            <a:chOff x="3934" y="1166"/>
            <a:chExt cx="1641" cy="2596"/>
          </a:xfrm>
          <a:solidFill>
            <a:schemeClr val="bg1">
              <a:alpha val="79000"/>
            </a:schemeClr>
          </a:solidFill>
        </p:grpSpPr>
        <p:sp>
          <p:nvSpPr>
            <p:cNvPr id="5" name="Rectangle 13"/>
            <p:cNvSpPr>
              <a:spLocks noChangeAspect="1" noChangeArrowheads="1"/>
            </p:cNvSpPr>
            <p:nvPr/>
          </p:nvSpPr>
          <p:spPr bwMode="auto">
            <a:xfrm>
              <a:off x="3934" y="1427"/>
              <a:ext cx="1639" cy="2334"/>
            </a:xfrm>
            <a:prstGeom prst="rect">
              <a:avLst/>
            </a:prstGeom>
            <a:grpFill/>
            <a:ln w="381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4800"/>
            </a:p>
          </p:txBody>
        </p:sp>
        <p:sp>
          <p:nvSpPr>
            <p:cNvPr id="6" name="Line 14"/>
            <p:cNvSpPr>
              <a:spLocks noChangeShapeType="1"/>
            </p:cNvSpPr>
            <p:nvPr/>
          </p:nvSpPr>
          <p:spPr bwMode="auto">
            <a:xfrm>
              <a:off x="3934" y="2594"/>
              <a:ext cx="1639" cy="8"/>
            </a:xfrm>
            <a:prstGeom prst="line">
              <a:avLst/>
            </a:prstGeom>
            <a:grpFill/>
            <a:ln w="38100">
              <a:solidFill>
                <a:srgbClr val="FF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15"/>
            <p:cNvSpPr>
              <a:spLocks noChangeShapeType="1"/>
            </p:cNvSpPr>
            <p:nvPr/>
          </p:nvSpPr>
          <p:spPr bwMode="auto">
            <a:xfrm flipV="1">
              <a:off x="4737" y="1441"/>
              <a:ext cx="3" cy="2320"/>
            </a:xfrm>
            <a:prstGeom prst="line">
              <a:avLst/>
            </a:prstGeom>
            <a:grpFill/>
            <a:ln w="38100">
              <a:solidFill>
                <a:srgbClr val="FF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auto">
            <a:xfrm>
              <a:off x="4047" y="1166"/>
              <a:ext cx="1528" cy="2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1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色</a:t>
              </a:r>
            </a:p>
          </p:txBody>
        </p:sp>
      </p:grpSp>
      <p:sp>
        <p:nvSpPr>
          <p:cNvPr id="10" name="标题 3073"/>
          <p:cNvSpPr txBox="1">
            <a:spLocks noChangeArrowheads="1"/>
          </p:cNvSpPr>
          <p:nvPr/>
        </p:nvSpPr>
        <p:spPr bwMode="auto">
          <a:xfrm>
            <a:off x="608275" y="763538"/>
            <a:ext cx="195456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000" dirty="0" err="1">
                <a:solidFill>
                  <a:srgbClr val="FF0000"/>
                </a:solidFill>
              </a:rPr>
              <a:t>s</a:t>
            </a:r>
            <a:r>
              <a:rPr lang="en-US" altLang="zh-CN" sz="8000" dirty="0" err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è</a:t>
            </a:r>
            <a:endParaRPr lang="zh-CN" altLang="zh-CN" sz="8000" dirty="0">
              <a:solidFill>
                <a:srgbClr val="FF0000"/>
              </a:solidFill>
            </a:endParaRPr>
          </a:p>
        </p:txBody>
      </p:sp>
      <p:sp>
        <p:nvSpPr>
          <p:cNvPr id="11" name="内容占位符 8"/>
          <p:cNvSpPr txBox="1">
            <a:spLocks noGrp="1"/>
          </p:cNvSpPr>
          <p:nvPr>
            <p:ph idx="4294967295"/>
          </p:nvPr>
        </p:nvSpPr>
        <p:spPr>
          <a:xfrm>
            <a:off x="3275856" y="1347614"/>
            <a:ext cx="5784183" cy="3323987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zh-CN" altLang="zh-CN" sz="6600" dirty="0"/>
              <a:t>⺈</a:t>
            </a:r>
            <a:r>
              <a:rPr lang="en-US" altLang="zh-CN" sz="6600" dirty="0"/>
              <a:t>+</a:t>
            </a:r>
            <a:r>
              <a:rPr lang="zh-CN" altLang="zh-CN" sz="6600" dirty="0"/>
              <a:t>巴</a:t>
            </a:r>
            <a:endParaRPr lang="en-US" altLang="zh-CN" sz="6600" dirty="0"/>
          </a:p>
          <a:p>
            <a:pPr marL="0" indent="0" algn="ctr"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（夜色）</a:t>
            </a:r>
            <a:endParaRPr lang="en-US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（景色）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79"/>
            <a:ext cx="9144000" cy="4878259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zh-CN" sz="1600" b="1" dirty="0"/>
              <a:t>  </a:t>
            </a:r>
            <a:r>
              <a:rPr lang="en-US" altLang="zh-CN" sz="1600" b="1" dirty="0" err="1"/>
              <a:t>wǒ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c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ó</a:t>
            </a:r>
            <a:r>
              <a:rPr lang="en-US" altLang="zh-CN" sz="1600" b="1" dirty="0" err="1"/>
              <a:t>n</a:t>
            </a:r>
            <a:r>
              <a:rPr lang="en-US" altLang="zh-CN" sz="1600" b="1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/>
              <a:t> </a:t>
            </a:r>
            <a:r>
              <a:rPr lang="en-US" altLang="zh-CN" sz="1600" b="1" dirty="0" err="1"/>
              <a:t>qi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d</a:t>
            </a:r>
            <a:r>
              <a:rPr lang="en-US" altLang="zh-CN" sz="1600" b="1" dirty="0" err="1">
                <a:latin typeface="宋体" panose="02010600030101010101" pitchFamily="2" charset="-122"/>
                <a:ea typeface="+mj-ea"/>
                <a:cs typeface="宋体" panose="02010600030101010101" pitchFamily="2" charset="-122"/>
              </a:rPr>
              <a:t>ǎ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zi</a:t>
            </a:r>
            <a:r>
              <a:rPr lang="en-US" altLang="zh-CN" sz="1600" b="1" dirty="0"/>
              <a:t>     </a:t>
            </a:r>
            <a:r>
              <a:rPr lang="en-US" altLang="zh-CN" sz="1600" b="1" dirty="0" err="1"/>
              <a:t>hěn</a:t>
            </a:r>
            <a:r>
              <a:rPr lang="en-US" altLang="zh-CN" sz="1600" b="1" dirty="0"/>
              <a:t>  </a:t>
            </a:r>
            <a:r>
              <a:rPr lang="en-US" altLang="zh-CN" sz="1600" b="1" dirty="0" err="1"/>
              <a:t>xi</a:t>
            </a:r>
            <a:r>
              <a:rPr lang="en-US" altLang="zh-CN" sz="1600" b="1" dirty="0" err="1">
                <a:latin typeface="宋体" panose="02010600030101010101" pitchFamily="2" charset="-122"/>
                <a:ea typeface="+mj-ea"/>
                <a:cs typeface="宋体" panose="02010600030101010101" pitchFamily="2" charset="-122"/>
              </a:rPr>
              <a:t>ǎ</a:t>
            </a:r>
            <a:r>
              <a:rPr lang="en-US" altLang="zh-CN" sz="1600" b="1" dirty="0" err="1"/>
              <a:t>o</a:t>
            </a:r>
            <a:r>
              <a:rPr lang="en-US" altLang="zh-CN" sz="1600" b="1" dirty="0"/>
              <a:t>  </a:t>
            </a:r>
            <a:r>
              <a:rPr lang="en-US" altLang="zh-CN" sz="1600" b="1" dirty="0" err="1"/>
              <a:t>hěn</a:t>
            </a:r>
            <a:r>
              <a:rPr lang="en-US" altLang="zh-CN" sz="1600" b="1" dirty="0"/>
              <a:t>  </a:t>
            </a:r>
            <a:r>
              <a:rPr lang="en-US" altLang="zh-CN" sz="1600" b="1" dirty="0" err="1"/>
              <a:t>xi</a:t>
            </a:r>
            <a:r>
              <a:rPr lang="en-US" altLang="zh-CN" sz="1600" b="1" dirty="0" err="1">
                <a:latin typeface="宋体" panose="02010600030101010101" pitchFamily="2" charset="-122"/>
                <a:ea typeface="+mj-ea"/>
                <a:cs typeface="宋体" panose="02010600030101010101" pitchFamily="2" charset="-122"/>
              </a:rPr>
              <a:t>ǎ</a:t>
            </a:r>
            <a:r>
              <a:rPr lang="en-US" altLang="zh-CN" sz="1600" b="1" dirty="0" err="1"/>
              <a:t>o</a:t>
            </a:r>
            <a:endParaRPr lang="en-US" altLang="zh-CN" sz="1600" b="1" dirty="0"/>
          </a:p>
          <a:p>
            <a:pPr marL="342900" indent="-342900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我 从  前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子  很 小 很 小，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r>
              <a:rPr lang="en-US" altLang="zh-CN" sz="1600" b="1" dirty="0"/>
              <a:t>   </a:t>
            </a:r>
            <a:r>
              <a:rPr lang="en-US" altLang="zh-CN" sz="1600" b="1" dirty="0" err="1"/>
              <a:t>ti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ā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  y ì     </a:t>
            </a:r>
            <a:r>
              <a:rPr lang="en-US" altLang="zh-CN" sz="1600" b="1" dirty="0" err="1"/>
              <a:t>hēi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jiù</a:t>
            </a:r>
            <a:r>
              <a:rPr lang="en-US" altLang="zh-CN" sz="1600" b="1" dirty="0"/>
              <a:t>     </a:t>
            </a:r>
            <a:r>
              <a:rPr lang="en-US" altLang="zh-CN" sz="1600" b="1" dirty="0" err="1"/>
              <a:t>bù</a:t>
            </a:r>
            <a:r>
              <a:rPr lang="en-US" altLang="zh-CN" sz="1600" b="1" dirty="0"/>
              <a:t>    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</a:t>
            </a:r>
            <a:r>
              <a:rPr lang="en-US" altLang="zh-CN" sz="1600" b="1" dirty="0" err="1"/>
              <a:t>w</a:t>
            </a:r>
            <a:r>
              <a:rPr lang="en-US" altLang="zh-CN" sz="1600" b="1" dirty="0" err="1">
                <a:latin typeface="宋体" panose="02010600030101010101" pitchFamily="2" charset="-122"/>
                <a:ea typeface="+mj-ea"/>
                <a:cs typeface="宋体" panose="02010600030101010101" pitchFamily="2" charset="-122"/>
              </a:rPr>
              <a:t>ǎ</a:t>
            </a:r>
            <a:r>
              <a:rPr lang="en-US" altLang="zh-CN" sz="1600" b="1" dirty="0" err="1"/>
              <a:t>n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600" b="1" dirty="0" err="1"/>
              <a:t>w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i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qi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á</a:t>
            </a:r>
            <a:r>
              <a:rPr lang="en-US" altLang="zh-CN" sz="1600" b="1" dirty="0" err="1"/>
              <a:t>o</a:t>
            </a:r>
            <a:endParaRPr lang="en-US" altLang="zh-CN" sz="1600" b="1" dirty="0"/>
          </a:p>
          <a:p>
            <a:pPr marL="342900" indent="-342900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天  一 黑 就  不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敢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往  </a:t>
            </a:r>
            <a:r>
              <a:rPr lang="zh-CN" altLang="en-US" sz="2000" b="1" dirty="0">
                <a:solidFill>
                  <a:srgbClr val="00B0F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瞧。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r>
              <a:rPr lang="en-US" altLang="zh-CN" sz="1600" b="1" dirty="0"/>
              <a:t>   </a:t>
            </a:r>
            <a:r>
              <a:rPr lang="en-US" altLang="zh-CN" sz="1600" b="1" dirty="0" err="1"/>
              <a:t>m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ā</a:t>
            </a:r>
            <a:r>
              <a:rPr lang="en-US" altLang="zh-CN" sz="1600" b="1" dirty="0">
                <a:latin typeface="+mj-ea"/>
                <a:ea typeface="+mj-ea"/>
              </a:rPr>
              <a:t> </a:t>
            </a:r>
            <a:r>
              <a:rPr lang="en-US" altLang="zh-CN" sz="1600" b="1" dirty="0" err="1"/>
              <a:t>m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ɑ</a:t>
            </a:r>
            <a:r>
              <a:rPr lang="en-US" altLang="zh-CN" sz="1600" b="1" dirty="0">
                <a:latin typeface="+mj-ea"/>
                <a:ea typeface="+mj-ea"/>
              </a:rPr>
              <a:t> </a:t>
            </a:r>
            <a:r>
              <a:rPr lang="en-US" altLang="zh-CN" sz="1600" b="1" dirty="0" err="1"/>
              <a:t>b</a:t>
            </a:r>
            <a:r>
              <a:rPr lang="en-US" altLang="zh-CN" sz="1600" b="1" dirty="0" err="1">
                <a:latin typeface="宋体" panose="02010600030101010101" pitchFamily="2" charset="-122"/>
                <a:ea typeface="+mj-ea"/>
                <a:cs typeface="宋体" panose="02010600030101010101" pitchFamily="2" charset="-122"/>
              </a:rPr>
              <a:t>ǎ</a:t>
            </a:r>
            <a:r>
              <a:rPr lang="en-US" altLang="zh-CN" sz="1600" b="1" dirty="0">
                <a:latin typeface="+mj-ea"/>
                <a:ea typeface="+mj-ea"/>
              </a:rPr>
              <a:t> </a:t>
            </a:r>
            <a:r>
              <a:rPr lang="en-US" altLang="zh-CN" sz="1600" b="1" dirty="0" err="1"/>
              <a:t>yǒn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 err="1">
                <a:latin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  de    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 err="1"/>
              <a:t>ù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shi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ji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1600" b="1" dirty="0" err="1"/>
              <a:t>n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600" b="1" dirty="0"/>
              <a:t>le    </a:t>
            </a:r>
            <a:r>
              <a:rPr lang="en-US" altLang="zh-CN" sz="1600" b="1" dirty="0" err="1"/>
              <a:t>yòu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ji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1600" b="1" dirty="0" err="1"/>
              <a:t>n</a:t>
            </a:r>
            <a:r>
              <a:rPr lang="en-US" altLang="zh-CN" sz="1600" b="1" dirty="0" err="1">
                <a:latin typeface="Arial" panose="020B0604020202020204" pitchFamily="34" charset="0"/>
              </a:rPr>
              <a:t>g</a:t>
            </a:r>
            <a:endParaRPr lang="en-US" altLang="zh-CN" sz="1600" b="1" dirty="0">
              <a:latin typeface="Arial" panose="020B0604020202020204" pitchFamily="34" charset="0"/>
            </a:endParaRPr>
          </a:p>
          <a:p>
            <a:pPr marL="342900" indent="-342900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妈 妈 把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  敢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 故 事 讲  了 又 讲，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r>
              <a:rPr lang="en-US" altLang="zh-CN" sz="1600" b="1" dirty="0"/>
              <a:t>   </a:t>
            </a:r>
            <a:r>
              <a:rPr lang="en-US" altLang="zh-CN" sz="1600" b="1" dirty="0" err="1"/>
              <a:t>kě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wǒ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yí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k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</a:t>
            </a:r>
            <a:r>
              <a:rPr lang="en-US" altLang="zh-CN" sz="1600" b="1" dirty="0" err="1"/>
              <a:t>chu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ā</a:t>
            </a:r>
            <a:r>
              <a:rPr lang="en-US" altLang="zh-CN" sz="1600" b="1" dirty="0" err="1"/>
              <a:t>n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600" b="1" dirty="0" err="1"/>
              <a:t>w</a:t>
            </a:r>
            <a:r>
              <a:rPr lang="en-US" altLang="zh-CN" sz="1600" b="1" dirty="0" err="1">
                <a:latin typeface="+mn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i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xīn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jiù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lu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ti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1600" b="1" dirty="0" err="1"/>
              <a:t>o</a:t>
            </a:r>
            <a:endParaRPr lang="en-US" altLang="zh-CN" sz="1600" b="1" dirty="0"/>
          </a:p>
          <a:p>
            <a:pPr marL="342900" indent="-342900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可 我 一 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  外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心 就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跳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marL="342900" indent="-342900"/>
            <a:endParaRPr lang="en-US" altLang="zh-CN" sz="1100" b="1" dirty="0"/>
          </a:p>
          <a:p>
            <a:pPr marL="342900" indent="-342900"/>
            <a:r>
              <a:rPr lang="en-US" altLang="zh-CN" sz="1600" b="1" dirty="0"/>
              <a:t>    </a:t>
            </a:r>
            <a:r>
              <a:rPr lang="en-US" altLang="zh-CN" sz="1600" b="1" dirty="0" err="1"/>
              <a:t>b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à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b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ɑ</a:t>
            </a:r>
            <a:r>
              <a:rPr lang="en-US" altLang="zh-CN" sz="1600" b="1" dirty="0"/>
              <a:t>  </a:t>
            </a:r>
            <a:r>
              <a:rPr lang="en-US" altLang="zh-CN" sz="1600" b="1" dirty="0" err="1"/>
              <a:t>w</a:t>
            </a:r>
            <a:r>
              <a:rPr lang="en-US" altLang="zh-CN" sz="1600" b="1" dirty="0" err="1">
                <a:latin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</a:t>
            </a:r>
            <a:r>
              <a:rPr lang="en-US" altLang="zh-CN" sz="1600" b="1" dirty="0" err="1"/>
              <a:t>sh</a:t>
            </a:r>
            <a:r>
              <a:rPr lang="en-US" altLang="zh-CN" sz="1600" b="1" dirty="0" err="1">
                <a:cs typeface="Arial" panose="020B0604020202020204" pitchFamily="34" charset="0"/>
              </a:rPr>
              <a:t>ɑ</a:t>
            </a:r>
            <a:r>
              <a:rPr lang="en-US" altLang="zh-CN" sz="1600" b="1" dirty="0" err="1"/>
              <a:t>n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600" b="1" dirty="0" err="1"/>
              <a:t>pi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 </a:t>
            </a:r>
            <a:r>
              <a:rPr lang="en-US" altLang="zh-CN" sz="1600" b="1" dirty="0" err="1"/>
              <a:t>y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o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l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ā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wǒ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qù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s</a:t>
            </a:r>
            <a:r>
              <a:rPr lang="en-US" altLang="zh-CN" sz="1600" b="1" dirty="0" err="1">
                <a:latin typeface="+mn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    </a:t>
            </a:r>
            <a:r>
              <a:rPr lang="en-US" altLang="zh-CN" sz="1600" b="1" dirty="0" err="1"/>
              <a:t>bù</a:t>
            </a:r>
            <a:endParaRPr lang="en-US" altLang="zh-CN" sz="1600" b="1" dirty="0"/>
          </a:p>
          <a:p>
            <a:pPr marL="342900" indent="-342900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爸 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上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要 拉 我  去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步，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r>
              <a:rPr lang="en-US" altLang="zh-CN" sz="1600" b="1" dirty="0"/>
              <a:t>  </a:t>
            </a:r>
            <a:r>
              <a:rPr lang="en-US" altLang="zh-CN" sz="1600" b="1" dirty="0" err="1"/>
              <a:t>yu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á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l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á</a:t>
            </a:r>
            <a:r>
              <a:rPr lang="en-US" altLang="zh-CN" sz="1600" b="1" dirty="0" err="1"/>
              <a:t>i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hu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ā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c</a:t>
            </a:r>
            <a:r>
              <a:rPr lang="en-US" altLang="zh-CN" sz="1600" b="1" dirty="0" err="1">
                <a:latin typeface="宋体" panose="02010600030101010101" pitchFamily="2" charset="-122"/>
                <a:ea typeface="+mj-ea"/>
                <a:cs typeface="宋体" panose="02010600030101010101" pitchFamily="2" charset="-122"/>
              </a:rPr>
              <a:t>ǎ</a:t>
            </a:r>
            <a:r>
              <a:rPr lang="en-US" altLang="zh-CN" sz="1600" b="1" dirty="0" err="1"/>
              <a:t>o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dōu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xi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n</a:t>
            </a:r>
            <a:r>
              <a:rPr lang="en-US" altLang="zh-CN" sz="1600" b="1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600" b="1" dirty="0" err="1"/>
              <a:t>b</a:t>
            </a:r>
            <a:r>
              <a:rPr lang="en-US" altLang="zh-CN" sz="1600" b="1" dirty="0" err="1">
                <a:latin typeface="+mn-ea"/>
                <a:cs typeface="宋体" panose="02010600030101010101" pitchFamily="2" charset="-122"/>
              </a:rPr>
              <a:t>á</a:t>
            </a:r>
            <a:r>
              <a:rPr lang="en-US" altLang="zh-CN" sz="1600" b="1" dirty="0" err="1"/>
              <a:t>i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ti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ā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  y í  </a:t>
            </a:r>
            <a:r>
              <a:rPr lang="en-US" altLang="zh-CN" sz="1600" b="1" dirty="0" err="1"/>
              <a:t>y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n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600" b="1" dirty="0" err="1"/>
              <a:t>wēi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xi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1600" b="1" dirty="0" err="1"/>
              <a:t>o</a:t>
            </a:r>
            <a:endParaRPr lang="en-US" altLang="zh-CN" sz="1600" b="1" dirty="0"/>
          </a:p>
          <a:p>
            <a:pPr marL="342900" indent="-342900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来 花 草  都 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白 天 一 样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r>
              <a:rPr lang="en-US" altLang="zh-CN" sz="1600" b="1" dirty="0"/>
              <a:t> </a:t>
            </a:r>
            <a:r>
              <a:rPr lang="en-US" altLang="zh-CN" sz="1600" b="1" dirty="0" err="1"/>
              <a:t>cón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1600" b="1" dirty="0" err="1"/>
              <a:t>cǐ</a:t>
            </a:r>
            <a:r>
              <a:rPr lang="en-US" altLang="zh-CN" sz="1600" b="1" dirty="0"/>
              <a:t>     </a:t>
            </a:r>
            <a:r>
              <a:rPr lang="en-US" altLang="zh-CN" sz="1600" b="1" dirty="0" err="1"/>
              <a:t>z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i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hēi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z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i</a:t>
            </a:r>
            <a:r>
              <a:rPr lang="en-US" altLang="zh-CN" sz="1600" b="1" dirty="0"/>
              <a:t>     </a:t>
            </a:r>
            <a:r>
              <a:rPr lang="en-US" altLang="zh-CN" sz="1600" b="1" dirty="0" err="1"/>
              <a:t>hēi</a:t>
            </a:r>
            <a:r>
              <a:rPr lang="en-US" altLang="zh-CN" sz="1600" b="1" dirty="0"/>
              <a:t>    de     </a:t>
            </a:r>
            <a:r>
              <a:rPr lang="en-US" altLang="zh-CN" sz="1600" b="1" dirty="0" err="1"/>
              <a:t>yè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w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1600" b="1" dirty="0" err="1"/>
              <a:t>n</a:t>
            </a:r>
            <a:endParaRPr lang="en-US" altLang="zh-CN" sz="1600" b="1" dirty="0"/>
          </a:p>
          <a:p>
            <a:pPr marL="342900" indent="-342900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从 此 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黑 再 黑  的 夜  晚，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r>
              <a:rPr lang="en-US" altLang="zh-CN" sz="1600" b="1" dirty="0"/>
              <a:t>   </a:t>
            </a:r>
            <a:r>
              <a:rPr lang="en-US" altLang="zh-CN" sz="1600" b="1" dirty="0" err="1"/>
              <a:t>wǒ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yě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nén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600" b="1" dirty="0" err="1"/>
              <a:t>k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 </a:t>
            </a:r>
            <a:r>
              <a:rPr lang="en-US" altLang="zh-CN" sz="1600" b="1" dirty="0" err="1"/>
              <a:t>ji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n</a:t>
            </a:r>
            <a:r>
              <a:rPr lang="en-US" altLang="zh-CN" sz="1600" b="1" dirty="0"/>
              <a:t>  </a:t>
            </a:r>
            <a:r>
              <a:rPr lang="en-US" altLang="zh-CN" sz="1600" b="1" dirty="0" err="1"/>
              <a:t>xi</a:t>
            </a:r>
            <a:r>
              <a:rPr lang="en-US" altLang="zh-CN" sz="1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1600" b="1" dirty="0" err="1"/>
              <a:t>o</a:t>
            </a:r>
            <a:r>
              <a:rPr lang="en-US" altLang="zh-CN" sz="1600" b="1" dirty="0"/>
              <a:t>  </a:t>
            </a:r>
            <a:r>
              <a:rPr lang="en-US" altLang="zh-CN" sz="1600" b="1" dirty="0" err="1"/>
              <a:t>ni</a:t>
            </a:r>
            <a:r>
              <a:rPr lang="en-US" altLang="zh-CN" sz="1600" b="1" dirty="0" err="1">
                <a:latin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1600" b="1" dirty="0" err="1"/>
              <a:t>o</a:t>
            </a:r>
            <a:r>
              <a:rPr lang="en-US" altLang="zh-CN" sz="1600" b="1" dirty="0"/>
              <a:t> </a:t>
            </a:r>
            <a:r>
              <a:rPr lang="en-US" altLang="zh-CN" sz="1600" b="1" dirty="0" err="1"/>
              <a:t>zěn</a:t>
            </a:r>
            <a:r>
              <a:rPr lang="en-US" altLang="zh-CN" sz="1600" b="1" dirty="0"/>
              <a:t>  </a:t>
            </a:r>
            <a:r>
              <a:rPr lang="en-US" altLang="zh-CN" sz="1600" b="1" dirty="0" err="1"/>
              <a:t>y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n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600" b="1" dirty="0" err="1"/>
              <a:t>z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i</a:t>
            </a:r>
            <a:r>
              <a:rPr lang="en-US" altLang="zh-CN" sz="1600" b="1" dirty="0"/>
              <a:t>   </a:t>
            </a:r>
            <a:r>
              <a:rPr lang="en-US" altLang="zh-CN" sz="1600" b="1" dirty="0" err="1"/>
              <a:t>yuè</a:t>
            </a:r>
            <a:r>
              <a:rPr lang="en-US" altLang="zh-CN" sz="1600" b="1" dirty="0"/>
              <a:t>  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1600" b="1" dirty="0" err="1"/>
              <a:t>u</a:t>
            </a:r>
            <a:r>
              <a:rPr lang="en-US" altLang="zh-CN" sz="1600" b="1" dirty="0" err="1">
                <a:latin typeface="+mj-ea"/>
                <a:ea typeface="+mj-ea"/>
                <a:cs typeface="宋体" panose="02010600030101010101" pitchFamily="2" charset="-122"/>
              </a:rPr>
              <a:t>ā</a:t>
            </a:r>
            <a:r>
              <a:rPr lang="en-US" altLang="zh-CN" sz="1600" b="1" dirty="0" err="1"/>
              <a:t>n</a:t>
            </a:r>
            <a:r>
              <a:rPr lang="en-US" altLang="zh-CN" sz="1600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 </a:t>
            </a:r>
            <a:r>
              <a:rPr lang="en-US" altLang="zh-CN" sz="1600" b="1" dirty="0"/>
              <a:t>xi</a:t>
            </a: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1600" b="1" dirty="0">
                <a:latin typeface="+mn-ea"/>
              </a:rPr>
              <a:t>  </a:t>
            </a:r>
            <a:r>
              <a:rPr lang="en-US" altLang="zh-CN" sz="1600" b="1" dirty="0" err="1"/>
              <a:t>shuì</a:t>
            </a:r>
            <a:r>
              <a:rPr lang="en-US" altLang="zh-CN" sz="1600" b="1" dirty="0"/>
              <a:t>    </a:t>
            </a:r>
            <a:r>
              <a:rPr lang="en-US" altLang="zh-CN" sz="1600" b="1" dirty="0" err="1"/>
              <a:t>ji</a:t>
            </a:r>
            <a:r>
              <a:rPr lang="en-US" altLang="zh-CN" sz="1600" b="1" dirty="0" err="1">
                <a:latin typeface="+mn-ea"/>
                <a:cs typeface="宋体" panose="02010600030101010101" pitchFamily="2" charset="-122"/>
              </a:rPr>
              <a:t>à</a:t>
            </a:r>
            <a:r>
              <a:rPr lang="en-US" altLang="zh-CN" sz="1600" b="1" dirty="0" err="1"/>
              <a:t>o</a:t>
            </a:r>
            <a:endParaRPr lang="en-US" altLang="zh-CN" sz="1600" b="1" dirty="0"/>
          </a:p>
          <a:p>
            <a:pPr marL="342900" indent="-342900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我  也 能 看 见 小  鸟 怎 样  在 月  光  下  睡  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</p:spTree>
  </p:cSld>
  <p:clrMapOvr>
    <a:masterClrMapping/>
  </p:clrMapOvr>
  <p:transition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86055" y="252889"/>
            <a:ext cx="2277110" cy="1749266"/>
            <a:chOff x="832" y="54"/>
            <a:chExt cx="3586" cy="36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" y="54"/>
              <a:ext cx="3586" cy="3673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625" y="1353"/>
              <a:ext cx="2240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胆</a:t>
              </a:r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子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345690" y="240983"/>
            <a:ext cx="2277110" cy="1749266"/>
            <a:chOff x="4372" y="54"/>
            <a:chExt cx="3586" cy="367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72" y="54"/>
              <a:ext cx="3586" cy="3673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158" y="1353"/>
              <a:ext cx="2240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不</a:t>
              </a:r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敢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64380" y="187167"/>
            <a:ext cx="2277110" cy="1749266"/>
            <a:chOff x="9109" y="54"/>
            <a:chExt cx="3586" cy="367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09" y="54"/>
              <a:ext cx="3586" cy="3673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9967" y="1236"/>
              <a:ext cx="2240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往外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23380" y="120015"/>
            <a:ext cx="2277110" cy="1749266"/>
            <a:chOff x="832" y="3727"/>
            <a:chExt cx="3586" cy="367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" y="3727"/>
              <a:ext cx="3586" cy="3673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644" y="4949"/>
              <a:ext cx="2240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勇敢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34440" y="1881188"/>
            <a:ext cx="2277110" cy="1749266"/>
            <a:chOff x="4374" y="3119"/>
            <a:chExt cx="3586" cy="367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74" y="3119"/>
              <a:ext cx="3586" cy="3673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5158" y="4301"/>
              <a:ext cx="2240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窗外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组合 21"/>
          <p:cNvGrpSpPr/>
          <p:nvPr/>
        </p:nvGrpSpPr>
        <p:grpSpPr>
          <a:xfrm>
            <a:off x="3406140" y="1815942"/>
            <a:ext cx="2277110" cy="1749266"/>
            <a:chOff x="9811" y="3159"/>
            <a:chExt cx="3586" cy="367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11" y="3159"/>
              <a:ext cx="3586" cy="3673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10536" y="4454"/>
              <a:ext cx="2729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乱</a:t>
              </a:r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跳 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1" name="组合 38"/>
          <p:cNvGrpSpPr/>
          <p:nvPr/>
        </p:nvGrpSpPr>
        <p:grpSpPr>
          <a:xfrm>
            <a:off x="2603500" y="3355180"/>
            <a:ext cx="2277110" cy="1749266"/>
            <a:chOff x="4213" y="8514"/>
            <a:chExt cx="3586" cy="3673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13" y="8514"/>
              <a:ext cx="3586" cy="3673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5045" y="9809"/>
              <a:ext cx="2240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散</a:t>
              </a:r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步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2" name="组合 27"/>
          <p:cNvGrpSpPr/>
          <p:nvPr/>
        </p:nvGrpSpPr>
        <p:grpSpPr>
          <a:xfrm>
            <a:off x="5749925" y="1751172"/>
            <a:ext cx="2277110" cy="1749266"/>
            <a:chOff x="-7154" y="7248"/>
            <a:chExt cx="3586" cy="367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154" y="7248"/>
              <a:ext cx="3586" cy="3673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-6224" y="8543"/>
              <a:ext cx="2240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原</a:t>
              </a:r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来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" name="组合 40"/>
          <p:cNvGrpSpPr/>
          <p:nvPr/>
        </p:nvGrpSpPr>
        <p:grpSpPr>
          <a:xfrm>
            <a:off x="4754245" y="3325178"/>
            <a:ext cx="2277110" cy="1749266"/>
            <a:chOff x="9413" y="5513"/>
            <a:chExt cx="3586" cy="367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13" y="5513"/>
              <a:ext cx="3586" cy="3673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10062" y="6719"/>
              <a:ext cx="2240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好</a:t>
              </a:r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像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6" name="组合 30"/>
          <p:cNvGrpSpPr/>
          <p:nvPr/>
        </p:nvGrpSpPr>
        <p:grpSpPr>
          <a:xfrm>
            <a:off x="6802120" y="3247548"/>
            <a:ext cx="2277110" cy="1749266"/>
            <a:chOff x="9582" y="8514"/>
            <a:chExt cx="3586" cy="367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82" y="8514"/>
              <a:ext cx="3586" cy="3673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10455" y="9857"/>
              <a:ext cx="2240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微</a:t>
              </a:r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笑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8" name="组合 36"/>
          <p:cNvGrpSpPr/>
          <p:nvPr/>
        </p:nvGrpSpPr>
        <p:grpSpPr>
          <a:xfrm>
            <a:off x="401320" y="3349465"/>
            <a:ext cx="2277110" cy="1749266"/>
            <a:chOff x="2804" y="9014"/>
            <a:chExt cx="3586" cy="367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4" y="9014"/>
              <a:ext cx="3586" cy="3673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602" y="10256"/>
              <a:ext cx="2240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偏</a:t>
              </a:r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要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716988" y="621001"/>
            <a:ext cx="8306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419873" y="573529"/>
            <a:ext cx="861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860032" y="505149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宋体" panose="02010600030101010101" pitchFamily="2" charset="-122"/>
              </a:rPr>
              <a:t>à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i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059928" y="411510"/>
            <a:ext cx="18325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yǒn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31641" y="2179335"/>
            <a:ext cx="20313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chu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宋体" panose="02010600030101010101" pitchFamily="2" charset="-122"/>
              </a:rPr>
              <a:t>ā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宋体" panose="02010600030101010101" pitchFamily="2" charset="-122"/>
              </a:rPr>
              <a:t>à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i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856360" y="2133169"/>
            <a:ext cx="9316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lu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99592" y="3651871"/>
            <a:ext cx="9316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pi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131841" y="3651871"/>
            <a:ext cx="774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宋体" panose="02010600030101010101" pitchFamily="2" charset="-122"/>
              </a:rPr>
              <a:t>à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300193" y="2079163"/>
            <a:ext cx="10246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yu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宋体" panose="02010600030101010101" pitchFamily="2" charset="-122"/>
              </a:rPr>
              <a:t>á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652972" y="3591331"/>
            <a:ext cx="11512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xi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宋体" panose="02010600030101010101" pitchFamily="2" charset="-122"/>
              </a:rPr>
              <a:t>à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308305" y="3591331"/>
            <a:ext cx="7954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wēi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055" y="252889"/>
            <a:ext cx="2277110" cy="17492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9610" y="871538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胆</a:t>
            </a: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子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5690" y="240983"/>
            <a:ext cx="2277110" cy="17492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44800" y="859632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敢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4380" y="187167"/>
            <a:ext cx="2277110" cy="174926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69510" y="750094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往外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3380" y="120015"/>
            <a:ext cx="2277110" cy="174926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239000" y="701993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勇敢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4440" y="1881188"/>
            <a:ext cx="2277110" cy="174926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732280" y="2444116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窗外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6140" y="1815942"/>
            <a:ext cx="2277110" cy="174926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866515" y="2432685"/>
            <a:ext cx="17331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乱</a:t>
            </a: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跳 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3500" y="3355182"/>
            <a:ext cx="2277110" cy="1749266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131820" y="3971926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散</a:t>
            </a: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步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9925" y="1751172"/>
            <a:ext cx="2277110" cy="1749266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6340475" y="2367916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原</a:t>
            </a: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来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4245" y="3325178"/>
            <a:ext cx="2277110" cy="1749266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166360" y="3899535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好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像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2120" y="3247549"/>
            <a:ext cx="2277110" cy="1749266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356475" y="3887153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微</a:t>
            </a: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笑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320" y="3349467"/>
            <a:ext cx="2277110" cy="174926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908050" y="3940969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偏</a:t>
            </a: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2" grpId="0"/>
      <p:bldP spid="15" grpId="0"/>
      <p:bldP spid="18" grpId="0"/>
      <p:bldP spid="24" grpId="0"/>
      <p:bldP spid="27" grpId="0"/>
      <p:bldP spid="30" grpId="0"/>
      <p:bldP spid="33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7400" y="252889"/>
            <a:ext cx="2277110" cy="1749266"/>
            <a:chOff x="832" y="54"/>
            <a:chExt cx="3586" cy="36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" y="54"/>
              <a:ext cx="3586" cy="3673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950" y="1341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胆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380570" y="252889"/>
            <a:ext cx="2277110" cy="1749266"/>
            <a:chOff x="4372" y="54"/>
            <a:chExt cx="3586" cy="367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72" y="54"/>
              <a:ext cx="3586" cy="3673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4696" y="1336"/>
              <a:ext cx="224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敢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67314" y="251736"/>
            <a:ext cx="2277110" cy="1749266"/>
            <a:chOff x="9109" y="54"/>
            <a:chExt cx="3586" cy="367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09" y="54"/>
              <a:ext cx="3586" cy="3673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0371" y="1392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往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23380" y="120015"/>
            <a:ext cx="2277110" cy="1749266"/>
            <a:chOff x="832" y="3727"/>
            <a:chExt cx="3586" cy="367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" y="3727"/>
              <a:ext cx="3586" cy="3673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2085" y="5143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勇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60647" y="1829753"/>
            <a:ext cx="2277110" cy="1749266"/>
            <a:chOff x="3760" y="3011"/>
            <a:chExt cx="3586" cy="367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0" y="3011"/>
              <a:ext cx="3586" cy="3673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5158" y="4301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窗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组合 21"/>
          <p:cNvGrpSpPr/>
          <p:nvPr/>
        </p:nvGrpSpPr>
        <p:grpSpPr>
          <a:xfrm>
            <a:off x="4525010" y="1881187"/>
            <a:ext cx="2277110" cy="1749266"/>
            <a:chOff x="9811" y="3159"/>
            <a:chExt cx="3586" cy="367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11" y="3159"/>
              <a:ext cx="3586" cy="3673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10852" y="4454"/>
              <a:ext cx="175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乱</a:t>
              </a:r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1" name="组合 38"/>
          <p:cNvGrpSpPr/>
          <p:nvPr/>
        </p:nvGrpSpPr>
        <p:grpSpPr>
          <a:xfrm>
            <a:off x="2603500" y="3355182"/>
            <a:ext cx="2277110" cy="1749266"/>
            <a:chOff x="4213" y="8514"/>
            <a:chExt cx="3586" cy="3673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13" y="8514"/>
              <a:ext cx="3586" cy="3673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5373" y="10124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散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2" name="组合 27"/>
          <p:cNvGrpSpPr/>
          <p:nvPr/>
        </p:nvGrpSpPr>
        <p:grpSpPr>
          <a:xfrm>
            <a:off x="6782346" y="1842065"/>
            <a:ext cx="2277110" cy="1749266"/>
            <a:chOff x="-7154" y="7248"/>
            <a:chExt cx="3586" cy="367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154" y="7248"/>
              <a:ext cx="3586" cy="3673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-6224" y="8543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原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" name="组合 40"/>
          <p:cNvGrpSpPr/>
          <p:nvPr/>
        </p:nvGrpSpPr>
        <p:grpSpPr>
          <a:xfrm>
            <a:off x="4754245" y="3325178"/>
            <a:ext cx="2277110" cy="1749266"/>
            <a:chOff x="9413" y="5513"/>
            <a:chExt cx="3586" cy="367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13" y="5513"/>
              <a:ext cx="3586" cy="3673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9612" y="7120"/>
              <a:ext cx="224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像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6" name="组合 30"/>
          <p:cNvGrpSpPr/>
          <p:nvPr/>
        </p:nvGrpSpPr>
        <p:grpSpPr>
          <a:xfrm>
            <a:off x="6635978" y="3247549"/>
            <a:ext cx="2277110" cy="1749266"/>
            <a:chOff x="9582" y="8514"/>
            <a:chExt cx="3586" cy="367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82" y="8514"/>
              <a:ext cx="3586" cy="3673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10455" y="9857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微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8" name="组合 36"/>
          <p:cNvGrpSpPr/>
          <p:nvPr/>
        </p:nvGrpSpPr>
        <p:grpSpPr>
          <a:xfrm>
            <a:off x="401320" y="3403521"/>
            <a:ext cx="2277110" cy="1749266"/>
            <a:chOff x="2804" y="9014"/>
            <a:chExt cx="3586" cy="367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4" y="9014"/>
              <a:ext cx="3586" cy="3673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4135" y="10523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偏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867997" y="575117"/>
            <a:ext cx="8306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114363" y="584635"/>
            <a:ext cx="861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183131" y="505785"/>
            <a:ext cx="104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371626" y="411510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yǒn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835950" y="2179335"/>
            <a:ext cx="1494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chu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宋体" panose="02010600030101010101" pitchFamily="2" charset="-122"/>
              </a:rPr>
              <a:t>ā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37103" y="2133169"/>
            <a:ext cx="9316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lu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118116" y="3738346"/>
            <a:ext cx="9316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pi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439220" y="3752635"/>
            <a:ext cx="774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宋体" panose="02010600030101010101" pitchFamily="2" charset="-122"/>
              </a:rPr>
              <a:t>à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437881" y="2115214"/>
            <a:ext cx="10246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yu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宋体" panose="02010600030101010101" pitchFamily="2" charset="-122"/>
              </a:rPr>
              <a:t>á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368685" y="3721678"/>
            <a:ext cx="11512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xi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宋体" panose="02010600030101010101" pitchFamily="2" charset="-122"/>
              </a:rPr>
              <a:t>à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308305" y="3591331"/>
            <a:ext cx="7954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wēi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6869" y="1915998"/>
            <a:ext cx="2277110" cy="2205038"/>
            <a:chOff x="832" y="54"/>
            <a:chExt cx="3586" cy="4630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" y="54"/>
              <a:ext cx="3586" cy="3673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1970" y="1388"/>
              <a:ext cx="1265" cy="32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外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844551" y="21793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宋体" panose="02010600030101010101" pitchFamily="2" charset="-122"/>
              </a:rPr>
              <a:t>à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i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7400" y="252889"/>
            <a:ext cx="2277110" cy="1749266"/>
            <a:chOff x="832" y="54"/>
            <a:chExt cx="3586" cy="36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" y="54"/>
              <a:ext cx="3586" cy="3673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950" y="1341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胆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380570" y="252889"/>
            <a:ext cx="2277110" cy="1749266"/>
            <a:chOff x="4372" y="54"/>
            <a:chExt cx="3586" cy="367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72" y="54"/>
              <a:ext cx="3586" cy="3673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4696" y="1336"/>
              <a:ext cx="224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敢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67314" y="251736"/>
            <a:ext cx="2277110" cy="1749266"/>
            <a:chOff x="9109" y="54"/>
            <a:chExt cx="3586" cy="367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09" y="54"/>
              <a:ext cx="3586" cy="3673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0371" y="1392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往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23380" y="120015"/>
            <a:ext cx="2277110" cy="1749266"/>
            <a:chOff x="832" y="3727"/>
            <a:chExt cx="3586" cy="367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" y="3727"/>
              <a:ext cx="3586" cy="3673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2085" y="5143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勇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60647" y="1829753"/>
            <a:ext cx="2277110" cy="1749266"/>
            <a:chOff x="3760" y="3011"/>
            <a:chExt cx="3586" cy="367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0" y="3011"/>
              <a:ext cx="3586" cy="3673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4985" y="4301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窗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组合 21"/>
          <p:cNvGrpSpPr/>
          <p:nvPr/>
        </p:nvGrpSpPr>
        <p:grpSpPr>
          <a:xfrm>
            <a:off x="4525010" y="1881187"/>
            <a:ext cx="2277110" cy="1749266"/>
            <a:chOff x="9811" y="3159"/>
            <a:chExt cx="3586" cy="367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11" y="3159"/>
              <a:ext cx="3586" cy="3673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10971" y="4367"/>
              <a:ext cx="175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乱</a:t>
              </a:r>
              <a:r>
                <a:rPr lang="zh-CN" alt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1" name="组合 38"/>
          <p:cNvGrpSpPr/>
          <p:nvPr/>
        </p:nvGrpSpPr>
        <p:grpSpPr>
          <a:xfrm>
            <a:off x="2603500" y="3355182"/>
            <a:ext cx="2277110" cy="1749266"/>
            <a:chOff x="4213" y="8514"/>
            <a:chExt cx="3586" cy="3673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13" y="8514"/>
              <a:ext cx="3586" cy="3673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5487" y="9764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散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2" name="组合 27"/>
          <p:cNvGrpSpPr/>
          <p:nvPr/>
        </p:nvGrpSpPr>
        <p:grpSpPr>
          <a:xfrm>
            <a:off x="6782346" y="1842065"/>
            <a:ext cx="2277110" cy="1749266"/>
            <a:chOff x="-7154" y="7248"/>
            <a:chExt cx="3586" cy="367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154" y="7248"/>
              <a:ext cx="3586" cy="3673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-5860" y="8430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原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" name="组合 40"/>
          <p:cNvGrpSpPr/>
          <p:nvPr/>
        </p:nvGrpSpPr>
        <p:grpSpPr>
          <a:xfrm>
            <a:off x="4754245" y="3325178"/>
            <a:ext cx="2277110" cy="1749266"/>
            <a:chOff x="9413" y="5513"/>
            <a:chExt cx="3586" cy="367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13" y="5513"/>
              <a:ext cx="3586" cy="3673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9722" y="6702"/>
              <a:ext cx="224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像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6" name="组合 30"/>
          <p:cNvGrpSpPr/>
          <p:nvPr/>
        </p:nvGrpSpPr>
        <p:grpSpPr>
          <a:xfrm>
            <a:off x="6611213" y="3247549"/>
            <a:ext cx="2277110" cy="1749266"/>
            <a:chOff x="9543" y="8514"/>
            <a:chExt cx="3586" cy="367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43" y="8514"/>
              <a:ext cx="3586" cy="3673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10825" y="9696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微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8" name="组合 36"/>
          <p:cNvGrpSpPr/>
          <p:nvPr/>
        </p:nvGrpSpPr>
        <p:grpSpPr>
          <a:xfrm>
            <a:off x="401320" y="3403521"/>
            <a:ext cx="2277110" cy="1749266"/>
            <a:chOff x="2804" y="9014"/>
            <a:chExt cx="3586" cy="367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4" y="9014"/>
              <a:ext cx="3586" cy="3673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964" y="10207"/>
              <a:ext cx="1265" cy="1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偏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7371626" y="411510"/>
            <a:ext cx="465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835950" y="2179335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6869" y="1915998"/>
            <a:ext cx="2277110" cy="2205038"/>
            <a:chOff x="832" y="54"/>
            <a:chExt cx="3586" cy="4630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" y="54"/>
              <a:ext cx="3586" cy="3673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1970" y="1388"/>
              <a:ext cx="1265" cy="32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外</a:t>
              </a:r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endPara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844550" y="2179335"/>
            <a:ext cx="266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hidden="1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0" y="1428750"/>
            <a:ext cx="4064000" cy="2286000"/>
          </a:xfrm>
          <a:prstGeom prst="rect">
            <a:avLst/>
          </a:prstGeom>
        </p:spPr>
      </p:pic>
      <p:pic>
        <p:nvPicPr>
          <p:cNvPr id="5" name="图片 4" hidden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0" y="1428750"/>
            <a:ext cx="4064000" cy="2286000"/>
          </a:xfrm>
          <a:prstGeom prst="rect">
            <a:avLst/>
          </a:prstGeom>
        </p:spPr>
      </p:pic>
      <p:pic>
        <p:nvPicPr>
          <p:cNvPr id="6" name="图片 5" hidden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0" y="1428750"/>
            <a:ext cx="4064000" cy="2286000"/>
          </a:xfrm>
          <a:prstGeom prst="rect">
            <a:avLst/>
          </a:prstGeom>
        </p:spPr>
      </p:pic>
      <p:pic>
        <p:nvPicPr>
          <p:cNvPr id="7" name="图片 6" hidden="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0" y="1428750"/>
            <a:ext cx="4064000" cy="2286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411510"/>
            <a:ext cx="9119220" cy="4616648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700"/>
              </a:lnSpc>
            </a:pP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9 </a:t>
            </a:r>
            <a:r>
              <a:rPr lang="zh-CN" altLang="en-US" sz="3600" b="1" dirty="0"/>
              <a:t>夜色</a:t>
            </a:r>
            <a:endParaRPr lang="en-US" altLang="zh-CN" sz="3600" b="1" dirty="0"/>
          </a:p>
          <a:p>
            <a:pPr marL="342900" indent="-342900"/>
            <a:endParaRPr lang="en-US" altLang="zh-CN" sz="2000" b="1" dirty="0"/>
          </a:p>
          <a:p>
            <a:pPr marL="342900" indent="-34290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我从前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子很小很小，</a:t>
            </a:r>
            <a:r>
              <a:rPr lang="en-US" altLang="zh-CN" sz="2000" b="1" dirty="0"/>
              <a:t> </a:t>
            </a:r>
          </a:p>
          <a:p>
            <a:pPr marL="342900" indent="-34290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天一黑就不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敢往外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瞧。</a:t>
            </a:r>
            <a:r>
              <a:rPr lang="zh-CN" altLang="zh-CN" sz="2800" dirty="0"/>
              <a:t>①</a:t>
            </a:r>
            <a:endParaRPr lang="en-US" altLang="zh-CN" sz="2000" b="1" dirty="0">
              <a:latin typeface="Arial" panose="020B0604020202020204" pitchFamily="34" charset="0"/>
            </a:endParaRPr>
          </a:p>
          <a:p>
            <a:pPr marL="342900" indent="-342900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的故事讲了又讲，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marL="342900" indent="-342900">
              <a:spcAft>
                <a:spcPts val="600"/>
              </a:spcAft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可我一看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心就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800" dirty="0"/>
              <a:t>②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ts val="27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爸爸晚上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要拉我去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步，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来花草都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白天一样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笑。</a:t>
            </a:r>
            <a:r>
              <a:rPr lang="zh-CN" altLang="zh-CN" sz="2800" dirty="0"/>
              <a:t> ①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从此再黑再黑的夜晚，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我也能看见小鸟怎样在月光下睡觉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800" dirty="0"/>
              <a:t>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newsfla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夜色</Template>
  <TotalTime>71</TotalTime>
  <Words>812</Words>
  <Application>Microsoft Office PowerPoint</Application>
  <PresentationFormat>全屏显示(16:9)</PresentationFormat>
  <Paragraphs>190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 Unicode MS</vt:lpstr>
      <vt:lpstr>黑体</vt:lpstr>
      <vt:lpstr>楷体</vt:lpstr>
      <vt:lpstr>宋体</vt:lpstr>
      <vt:lpstr>新宋体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bà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清秋</dc:creator>
  <cp:lastModifiedBy> </cp:lastModifiedBy>
  <cp:revision>39</cp:revision>
  <dcterms:created xsi:type="dcterms:W3CDTF">2020-04-24T01:35:00Z</dcterms:created>
  <dcterms:modified xsi:type="dcterms:W3CDTF">2021-03-29T09:04:58Z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