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6"/>
  </p:notesMasterIdLst>
  <p:sldIdLst>
    <p:sldId id="346" r:id="rId4"/>
    <p:sldId id="347" r:id="rId5"/>
    <p:sldId id="462" r:id="rId7"/>
    <p:sldId id="348" r:id="rId8"/>
    <p:sldId id="357" r:id="rId9"/>
    <p:sldId id="358" r:id="rId10"/>
    <p:sldId id="359" r:id="rId11"/>
    <p:sldId id="449" r:id="rId12"/>
    <p:sldId id="396" r:id="rId13"/>
    <p:sldId id="398" r:id="rId14"/>
    <p:sldId id="399" r:id="rId15"/>
    <p:sldId id="400" r:id="rId16"/>
    <p:sldId id="401" r:id="rId17"/>
    <p:sldId id="402" r:id="rId18"/>
    <p:sldId id="410" r:id="rId19"/>
    <p:sldId id="403" r:id="rId20"/>
    <p:sldId id="405" r:id="rId21"/>
    <p:sldId id="404" r:id="rId22"/>
    <p:sldId id="458" r:id="rId23"/>
    <p:sldId id="406" r:id="rId24"/>
    <p:sldId id="269" r:id="rId25"/>
    <p:sldId id="459" r:id="rId26"/>
    <p:sldId id="260" r:id="rId27"/>
    <p:sldId id="360" r:id="rId28"/>
    <p:sldId id="416" r:id="rId29"/>
    <p:sldId id="295" r:id="rId30"/>
    <p:sldId id="320" r:id="rId31"/>
    <p:sldId id="321" r:id="rId32"/>
    <p:sldId id="368" r:id="rId33"/>
    <p:sldId id="261" r:id="rId34"/>
    <p:sldId id="300" r:id="rId35"/>
    <p:sldId id="301" r:id="rId36"/>
    <p:sldId id="315" r:id="rId37"/>
    <p:sldId id="317" r:id="rId38"/>
    <p:sldId id="463" r:id="rId39"/>
    <p:sldId id="464" r:id="rId40"/>
    <p:sldId id="465" r:id="rId41"/>
    <p:sldId id="461" r:id="rId42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zs" initials="z" lastIdx="1" clrIdx="0"/>
  <p:cmAuthor id="2" name="Billgates" initials="B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8303"/>
    <a:srgbClr val="000000"/>
    <a:srgbClr val="0000FF"/>
    <a:srgbClr val="006600"/>
    <a:srgbClr val="553B21"/>
    <a:srgbClr val="0E6837"/>
    <a:srgbClr val="38EEA9"/>
    <a:srgbClr val="522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/>
    <p:restoredTop sz="94724"/>
  </p:normalViewPr>
  <p:slideViewPr>
    <p:cSldViewPr showGuides="1">
      <p:cViewPr varScale="1">
        <p:scale>
          <a:sx n="111" d="100"/>
          <a:sy n="111" d="100"/>
        </p:scale>
        <p:origin x="-1602" y="-78"/>
      </p:cViewPr>
      <p:guideLst>
        <p:guide orient="horz" pos="1957"/>
        <p:guide pos="29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6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50000"/>
              </a:spcBef>
              <a:defRPr kumimoji="1"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50000"/>
              </a:spcBef>
              <a:defRPr kumimoji="1" sz="120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08" name="Rectangle 4"/>
          <p:cNvSpPr>
            <a:spLocks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50000"/>
              </a:spcBef>
              <a:defRPr kumimoji="1"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spcBef>
                <a:spcPct val="50000"/>
              </a:spcBef>
            </a:pPr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50000"/>
              </a:spcBef>
            </a:pPr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49155" name="Rectangle 2"/>
          <p:cNvSpPr>
            <a:spLocks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/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作者介绍和写作背景。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69986" name="幻灯片图像占位符 336998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369987" name="文本占位符 3369986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r>
              <a:rPr lang="zh-CN" altLang="en-US" dirty="0"/>
              <a:t>思考讨论</a:t>
            </a:r>
            <a:endParaRPr lang="zh-CN" altLang="en-US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2034" name="幻灯片图像占位符 337203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372035" name="文本占位符 3372034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r>
              <a:rPr lang="zh-CN" altLang="en-US" dirty="0"/>
              <a:t>解答第一题，引出第二题</a:t>
            </a:r>
            <a:endParaRPr lang="zh-CN" altLang="en-US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4082" name="幻灯片图像占位符 337408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374083" name="文本占位符 337408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r>
              <a:rPr lang="zh-CN" altLang="en-US" dirty="0"/>
              <a:t>解答第四题，引出第五题</a:t>
            </a:r>
            <a:endParaRPr lang="zh-CN" altLang="en-US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85800"/>
            <a:ext cx="8543925" cy="5181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/>
          <p:nvPr/>
        </p:nvSpPr>
        <p:spPr>
          <a:xfrm>
            <a:off x="7315200" y="1066800"/>
            <a:ext cx="0" cy="449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75" name="Group 8"/>
          <p:cNvGrpSpPr/>
          <p:nvPr/>
        </p:nvGrpSpPr>
        <p:grpSpPr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3082" name="Oval 9"/>
            <p:cNvSpPr/>
            <p:nvPr/>
          </p:nvSpPr>
          <p:spPr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083" name="Oval 10"/>
            <p:cNvSpPr/>
            <p:nvPr/>
          </p:nvSpPr>
          <p:spPr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084" name="Oval 11"/>
            <p:cNvSpPr/>
            <p:nvPr/>
          </p:nvSpPr>
          <p:spPr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085" name="Oval 12"/>
            <p:cNvSpPr/>
            <p:nvPr/>
          </p:nvSpPr>
          <p:spPr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086" name="Oval 13"/>
            <p:cNvSpPr/>
            <p:nvPr/>
          </p:nvSpPr>
          <p:spPr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087" name="Oval 14"/>
            <p:cNvSpPr/>
            <p:nvPr/>
          </p:nvSpPr>
          <p:spPr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088" name="Oval 15"/>
            <p:cNvSpPr/>
            <p:nvPr/>
          </p:nvSpPr>
          <p:spPr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089" name="Oval 16"/>
            <p:cNvSpPr/>
            <p:nvPr/>
          </p:nvSpPr>
          <p:spPr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090" name="Oval 17"/>
            <p:cNvSpPr/>
            <p:nvPr/>
          </p:nvSpPr>
          <p:spPr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091" name="Oval 18"/>
            <p:cNvSpPr/>
            <p:nvPr/>
          </p:nvSpPr>
          <p:spPr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092" name="Oval 19"/>
            <p:cNvSpPr/>
            <p:nvPr/>
          </p:nvSpPr>
          <p:spPr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093" name="Oval 20"/>
            <p:cNvSpPr/>
            <p:nvPr/>
          </p:nvSpPr>
          <p:spPr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094" name="Oval 21"/>
            <p:cNvSpPr/>
            <p:nvPr/>
          </p:nvSpPr>
          <p:spPr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095" name="Oval 22"/>
            <p:cNvSpPr/>
            <p:nvPr/>
          </p:nvSpPr>
          <p:spPr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096" name="Oval 23"/>
            <p:cNvSpPr/>
            <p:nvPr/>
          </p:nvSpPr>
          <p:spPr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097" name="Oval 24"/>
            <p:cNvSpPr/>
            <p:nvPr/>
          </p:nvSpPr>
          <p:spPr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098" name="Oval 25"/>
            <p:cNvSpPr/>
            <p:nvPr/>
          </p:nvSpPr>
          <p:spPr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099" name="Oval 26"/>
            <p:cNvSpPr/>
            <p:nvPr/>
          </p:nvSpPr>
          <p:spPr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100" name="Oval 27"/>
            <p:cNvSpPr/>
            <p:nvPr/>
          </p:nvSpPr>
          <p:spPr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101" name="Oval 28"/>
            <p:cNvSpPr/>
            <p:nvPr/>
          </p:nvSpPr>
          <p:spPr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102" name="Oval 29"/>
            <p:cNvSpPr/>
            <p:nvPr/>
          </p:nvSpPr>
          <p:spPr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103" name="Oval 30"/>
            <p:cNvSpPr/>
            <p:nvPr/>
          </p:nvSpPr>
          <p:spPr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104" name="Oval 31"/>
            <p:cNvSpPr/>
            <p:nvPr/>
          </p:nvSpPr>
          <p:spPr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105" name="Oval 32"/>
            <p:cNvSpPr/>
            <p:nvPr/>
          </p:nvSpPr>
          <p:spPr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106" name="Oval 33"/>
            <p:cNvSpPr/>
            <p:nvPr/>
          </p:nvSpPr>
          <p:spPr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107" name="Oval 34"/>
            <p:cNvSpPr/>
            <p:nvPr/>
          </p:nvSpPr>
          <p:spPr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108" name="Oval 35"/>
            <p:cNvSpPr/>
            <p:nvPr/>
          </p:nvSpPr>
          <p:spPr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109" name="Oval 36"/>
            <p:cNvSpPr/>
            <p:nvPr/>
          </p:nvSpPr>
          <p:spPr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110" name="Oval 37"/>
            <p:cNvSpPr/>
            <p:nvPr/>
          </p:nvSpPr>
          <p:spPr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111" name="Oval 38"/>
            <p:cNvSpPr/>
            <p:nvPr/>
          </p:nvSpPr>
          <p:spPr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  <p:sp>
          <p:nvSpPr>
            <p:cNvPr id="3112" name="Oval 39"/>
            <p:cNvSpPr/>
            <p:nvPr/>
          </p:nvSpPr>
          <p:spPr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/>
            </a:p>
          </p:txBody>
        </p:sp>
      </p:grpSp>
      <p:sp>
        <p:nvSpPr>
          <p:cNvPr id="3076" name="Line 40"/>
          <p:cNvSpPr/>
          <p:nvPr/>
        </p:nvSpPr>
        <p:spPr>
          <a:xfrm>
            <a:off x="304800" y="2819400"/>
            <a:ext cx="822960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en-US" altLang="zh-CN" noProof="0" smtClean="0"/>
              <a:t>单击此处编辑母版标题样式</a:t>
            </a:r>
            <a:endParaRPr lang="en-US" altLang="zh-CN" noProof="0" smtClean="0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3200"/>
            </a:lvl1pPr>
          </a:lstStyle>
          <a:p>
            <a:pPr lvl="0"/>
            <a:r>
              <a:rPr lang="en-US" altLang="zh-CN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74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C141EE-FD1D-4DAB-A0A4-ED2466184ADD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audio" Target="../media/audio1.wav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audio" Target="../media/audio1.wav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random/>
    <p:sndAc>
      <p:stSnd>
        <p:snd r:embed="rId14" name="camera.wav"/>
      </p:stSnd>
    </p:sndAc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Line 2"/>
          <p:cNvSpPr/>
          <p:nvPr/>
        </p:nvSpPr>
        <p:spPr>
          <a:xfrm>
            <a:off x="7962900" y="152400"/>
            <a:ext cx="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" name="Rectangle 3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en-US" altLang="zh-CN" dirty="0"/>
              <a:t>单击此处编辑母版标题样式</a:t>
            </a:r>
            <a:endParaRPr lang="en-US" altLang="zh-CN" dirty="0"/>
          </a:p>
        </p:txBody>
      </p:sp>
      <p:sp>
        <p:nvSpPr>
          <p:cNvPr id="2052" name="Rectangle 4"/>
          <p:cNvSpPr>
            <a:spLocks noGrp="1"/>
          </p:cNvSpPr>
          <p:nvPr>
            <p:ph type="body" idx="1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单击此处编辑母版文本样式</a:t>
            </a:r>
            <a:endParaRPr lang="en-US" altLang="zh-CN" dirty="0"/>
          </a:p>
          <a:p>
            <a:pPr lvl="1"/>
            <a:r>
              <a:rPr lang="en-US" altLang="zh-CN" dirty="0"/>
              <a:t>第二级</a:t>
            </a:r>
            <a:endParaRPr lang="en-US" altLang="zh-CN" dirty="0"/>
          </a:p>
          <a:p>
            <a:pPr lvl="2"/>
            <a:r>
              <a:rPr lang="en-US" altLang="zh-CN" dirty="0"/>
              <a:t>第三级</a:t>
            </a:r>
            <a:endParaRPr lang="en-US" altLang="zh-CN" dirty="0"/>
          </a:p>
          <a:p>
            <a:pPr lvl="3"/>
            <a:r>
              <a:rPr lang="en-US" altLang="zh-CN" dirty="0"/>
              <a:t>第四级</a:t>
            </a:r>
            <a:endParaRPr lang="en-US" altLang="zh-CN" dirty="0"/>
          </a:p>
          <a:p>
            <a:pPr lvl="4"/>
            <a:r>
              <a:rPr lang="en-US" altLang="zh-CN" dirty="0"/>
              <a:t>第五级</a:t>
            </a:r>
            <a:endParaRPr lang="en-US" altLang="zh-CN" dirty="0"/>
          </a:p>
        </p:txBody>
      </p:sp>
      <p:sp>
        <p:nvSpPr>
          <p:cNvPr id="8909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C141EE-FD1D-4DAB-A0A4-ED2466184ADD}" type="datetimeFigureOut"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0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09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000"/>
            </a:fld>
            <a:endParaRPr lang="en-US" altLang="zh-CN" sz="1000"/>
          </a:p>
        </p:txBody>
      </p:sp>
      <p:grpSp>
        <p:nvGrpSpPr>
          <p:cNvPr id="2056" name="Group 8"/>
          <p:cNvGrpSpPr/>
          <p:nvPr/>
        </p:nvGrpSpPr>
        <p:grpSpPr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2057" name="Oval 9"/>
            <p:cNvSpPr/>
            <p:nvPr/>
          </p:nvSpPr>
          <p:spPr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8" name="Oval 10"/>
            <p:cNvSpPr/>
            <p:nvPr/>
          </p:nvSpPr>
          <p:spPr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9" name="Oval 11"/>
            <p:cNvSpPr/>
            <p:nvPr/>
          </p:nvSpPr>
          <p:spPr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0" name="Oval 12"/>
            <p:cNvSpPr/>
            <p:nvPr/>
          </p:nvSpPr>
          <p:spPr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1" name="Oval 13"/>
            <p:cNvSpPr/>
            <p:nvPr/>
          </p:nvSpPr>
          <p:spPr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2" name="Oval 14"/>
            <p:cNvSpPr/>
            <p:nvPr/>
          </p:nvSpPr>
          <p:spPr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3" name="Oval 15"/>
            <p:cNvSpPr/>
            <p:nvPr/>
          </p:nvSpPr>
          <p:spPr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4" name="Oval 16"/>
            <p:cNvSpPr/>
            <p:nvPr/>
          </p:nvSpPr>
          <p:spPr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5" name="Oval 17"/>
            <p:cNvSpPr/>
            <p:nvPr/>
          </p:nvSpPr>
          <p:spPr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6" name="Oval 18"/>
            <p:cNvSpPr/>
            <p:nvPr/>
          </p:nvSpPr>
          <p:spPr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7" name="Oval 19"/>
            <p:cNvSpPr/>
            <p:nvPr/>
          </p:nvSpPr>
          <p:spPr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8" name="Oval 20"/>
            <p:cNvSpPr/>
            <p:nvPr/>
          </p:nvSpPr>
          <p:spPr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9" name="Oval 21"/>
            <p:cNvSpPr/>
            <p:nvPr/>
          </p:nvSpPr>
          <p:spPr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0" name="Oval 22"/>
            <p:cNvSpPr/>
            <p:nvPr/>
          </p:nvSpPr>
          <p:spPr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1" name="Oval 23"/>
            <p:cNvSpPr/>
            <p:nvPr/>
          </p:nvSpPr>
          <p:spPr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2" name="Oval 24"/>
            <p:cNvSpPr/>
            <p:nvPr/>
          </p:nvSpPr>
          <p:spPr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3" name="Oval 25"/>
            <p:cNvSpPr/>
            <p:nvPr/>
          </p:nvSpPr>
          <p:spPr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4" name="Oval 26"/>
            <p:cNvSpPr/>
            <p:nvPr/>
          </p:nvSpPr>
          <p:spPr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5" name="Oval 27"/>
            <p:cNvSpPr/>
            <p:nvPr/>
          </p:nvSpPr>
          <p:spPr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6" name="Oval 28"/>
            <p:cNvSpPr/>
            <p:nvPr/>
          </p:nvSpPr>
          <p:spPr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7" name="Oval 29"/>
            <p:cNvSpPr/>
            <p:nvPr/>
          </p:nvSpPr>
          <p:spPr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8" name="Oval 30"/>
            <p:cNvSpPr/>
            <p:nvPr/>
          </p:nvSpPr>
          <p:spPr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79" name="Oval 31"/>
            <p:cNvSpPr/>
            <p:nvPr/>
          </p:nvSpPr>
          <p:spPr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80" name="Oval 32"/>
            <p:cNvSpPr/>
            <p:nvPr/>
          </p:nvSpPr>
          <p:spPr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81" name="Oval 33"/>
            <p:cNvSpPr/>
            <p:nvPr/>
          </p:nvSpPr>
          <p:spPr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82" name="Oval 34"/>
            <p:cNvSpPr/>
            <p:nvPr/>
          </p:nvSpPr>
          <p:spPr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83" name="Oval 35"/>
            <p:cNvSpPr/>
            <p:nvPr/>
          </p:nvSpPr>
          <p:spPr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84" name="Oval 36"/>
            <p:cNvSpPr/>
            <p:nvPr/>
          </p:nvSpPr>
          <p:spPr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85" name="Oval 37"/>
            <p:cNvSpPr/>
            <p:nvPr/>
          </p:nvSpPr>
          <p:spPr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86" name="Oval 38"/>
            <p:cNvSpPr/>
            <p:nvPr/>
          </p:nvSpPr>
          <p:spPr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87" name="Oval 39"/>
            <p:cNvSpPr/>
            <p:nvPr/>
          </p:nvSpPr>
          <p:spPr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med">
    <p:random/>
    <p:sndAc>
      <p:stSnd>
        <p:snd r:embed="rId12" name="camera.wav"/>
      </p:stSnd>
    </p:sndAc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  <a:ea typeface="+mn-ea"/>
        </a:defRPr>
      </a:lvl2pPr>
      <a:lvl3pPr marL="987425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281430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15989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0561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3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5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7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3.png"/><Relationship Id="rId4" Type="http://schemas.microsoft.com/office/2007/relationships/media" Target="file:///I:\&#26417;&#33258;&#28165;&#12298;&#32972;&#24433;&#12299;mp3&#65288;&#23385;&#36947;&#20020;&#26391;&#35829;&#65289;.mp3" TargetMode="External"/><Relationship Id="rId3" Type="http://schemas.openxmlformats.org/officeDocument/2006/relationships/audio" Target="file:///I:\&#26417;&#33258;&#28165;&#12298;&#32972;&#24433;&#12299;mp3&#65288;&#23385;&#36947;&#20020;&#26391;&#35829;&#65289;.mp3" TargetMode="External"/><Relationship Id="rId2" Type="http://schemas.openxmlformats.org/officeDocument/2006/relationships/image" Target="../media/image2.png"/><Relationship Id="rId1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9.xml"/><Relationship Id="rId3" Type="http://schemas.openxmlformats.org/officeDocument/2006/relationships/audio" Target="../media/audio1.wav"/><Relationship Id="rId2" Type="http://schemas.openxmlformats.org/officeDocument/2006/relationships/image" Target="../media/image9.png"/><Relationship Id="rId1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6.xml"/><Relationship Id="rId4" Type="http://schemas.openxmlformats.org/officeDocument/2006/relationships/audio" Target="../media/audio1.wav"/><Relationship Id="rId3" Type="http://schemas.openxmlformats.org/officeDocument/2006/relationships/image" Target="../media/image9.png"/><Relationship Id="rId2" Type="http://schemas.openxmlformats.org/officeDocument/2006/relationships/oleObject" Target="../embeddings/oleObject3.bin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3.wav"/><Relationship Id="rId1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" Target="slide18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1.wav"/><Relationship Id="rId3" Type="http://schemas.openxmlformats.org/officeDocument/2006/relationships/image" Target="../media/image9.png"/><Relationship Id="rId2" Type="http://schemas.openxmlformats.org/officeDocument/2006/relationships/oleObject" Target="../embeddings/oleObject4.bin"/><Relationship Id="rId1" Type="http://schemas.openxmlformats.org/officeDocument/2006/relationships/image" Target="../media/image1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audio" Target="../media/audio1.wav"/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2.wav"/><Relationship Id="rId1" Type="http://schemas.openxmlformats.org/officeDocument/2006/relationships/slide" Target="slide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0" y="12700"/>
          <a:ext cx="9144000" cy="684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848225" imgH="2867025" progId="Paint.Picture">
                  <p:embed/>
                </p:oleObj>
              </mc:Choice>
              <mc:Fallback>
                <p:oleObj name="" r:id="rId1" imgW="4848225" imgH="286702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rcRect t="15070" r="38617" b="6279"/>
                      <a:stretch>
                        <a:fillRect/>
                      </a:stretch>
                    </p:blipFill>
                    <p:spPr>
                      <a:xfrm>
                        <a:off x="0" y="12700"/>
                        <a:ext cx="9144000" cy="6845300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 w="38100">
                        <a:noFill/>
                        <a:miter/>
                      </a:ln>
                      <a:effectLst>
                        <a:outerShdw dist="35921" dir="2699999" algn="ctr" rotWithShape="0">
                          <a:schemeClr val="bg2"/>
                        </a:outerShdw>
                      </a:effec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3" name="Text Box 4"/>
          <p:cNvSpPr txBox="1"/>
          <p:nvPr/>
        </p:nvSpPr>
        <p:spPr>
          <a:xfrm>
            <a:off x="7092950" y="1989138"/>
            <a:ext cx="1403350" cy="34893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/>
            <a:r>
              <a:rPr lang="zh-CN" altLang="en-US" sz="8000" b="1" dirty="0">
                <a:latin typeface="Times New Roman" panose="02020603050405020304" pitchFamily="18" charset="0"/>
                <a:ea typeface="楷体_GB2312" pitchFamily="49" charset="-122"/>
              </a:rPr>
              <a:t>朱自清</a:t>
            </a:r>
            <a:endParaRPr lang="zh-CN" altLang="en-US" sz="8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32101" name="朱自清《背影》mp3（孙道临朗诵）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8313" y="188913"/>
            <a:ext cx="728662" cy="728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Text Box 6"/>
          <p:cNvSpPr txBox="1"/>
          <p:nvPr/>
        </p:nvSpPr>
        <p:spPr>
          <a:xfrm>
            <a:off x="6604000" y="404813"/>
            <a:ext cx="25400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600" b="1" dirty="0">
                <a:latin typeface="Arial" panose="020B0604020202020204" pitchFamily="34" charset="0"/>
                <a:ea typeface="宋体" panose="02010600030101010101" pitchFamily="2" charset="-122"/>
              </a:rPr>
              <a:t>背影</a:t>
            </a:r>
            <a:endParaRPr lang="zh-CN" altLang="en-US" sz="6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6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2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4482" fill="hold"/>
                                        <p:tgtEl>
                                          <p:spTgt spid="1321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10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210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Rectangle 2"/>
          <p:cNvSpPr>
            <a:spLocks noGrp="1" noRot="1"/>
          </p:cNvSpPr>
          <p:nvPr>
            <p:ph type="title"/>
          </p:nvPr>
        </p:nvSpPr>
        <p:spPr>
          <a:xfrm>
            <a:off x="1763713" y="2781300"/>
            <a:ext cx="3886200" cy="2209800"/>
          </a:xfrm>
          <a:ln/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dirty="0">
                <a:solidFill>
                  <a:srgbClr val="9933FF"/>
                </a:solidFill>
                <a:ea typeface="方正琥珀简体" pitchFamily="65" charset="-122"/>
              </a:rPr>
              <a:t>阅读前三</a:t>
            </a:r>
            <a:br>
              <a:rPr lang="zh-CN" altLang="en-US" dirty="0">
                <a:solidFill>
                  <a:srgbClr val="9933FF"/>
                </a:solidFill>
                <a:ea typeface="方正琥珀简体" pitchFamily="65" charset="-122"/>
              </a:rPr>
            </a:br>
            <a:r>
              <a:rPr lang="zh-CN" altLang="en-US" dirty="0">
                <a:solidFill>
                  <a:srgbClr val="9933FF"/>
                </a:solidFill>
                <a:ea typeface="方正琥珀简体" pitchFamily="65" charset="-122"/>
              </a:rPr>
              <a:t>自然段</a:t>
            </a:r>
            <a:endParaRPr lang="zh-CN" altLang="en-US" dirty="0">
              <a:solidFill>
                <a:srgbClr val="9933FF"/>
              </a:solidFill>
              <a:ea typeface="方正琥珀简体" pitchFamily="65" charset="-122"/>
            </a:endParaRPr>
          </a:p>
        </p:txBody>
      </p:sp>
      <p:sp>
        <p:nvSpPr>
          <p:cNvPr id="18435" name="Rectangle 3"/>
          <p:cNvSpPr>
            <a:spLocks noGrp="1" noRot="1"/>
          </p:cNvSpPr>
          <p:nvPr>
            <p:ph type="body"/>
          </p:nvPr>
        </p:nvSpPr>
        <p:spPr>
          <a:xfrm>
            <a:off x="2124075" y="981075"/>
            <a:ext cx="3505200" cy="1524000"/>
          </a:xfrm>
          <a:ln/>
        </p:spPr>
        <p:txBody>
          <a:bodyPr vert="horz" wrap="square" lIns="91440" tIns="45720" rIns="91440" bIns="45720" anchor="t"/>
          <a:p>
            <a:pPr marL="0" lvl="0" indent="0" algn="ctr" eaLnBrk="1" hangingPunct="1">
              <a:buNone/>
            </a:pPr>
            <a:r>
              <a:rPr lang="zh-CN" altLang="en-US" sz="3900" dirty="0">
                <a:solidFill>
                  <a:srgbClr val="000000"/>
                </a:solidFill>
                <a:ea typeface="方正琥珀简体" pitchFamily="65" charset="-122"/>
              </a:rPr>
              <a:t>第一次“背影”起什么作用？</a:t>
            </a:r>
            <a:endParaRPr lang="zh-CN" altLang="en-US" sz="3900" dirty="0">
              <a:solidFill>
                <a:srgbClr val="000000"/>
              </a:solidFill>
              <a:ea typeface="方正琥珀简体" pitchFamily="65" charset="-122"/>
            </a:endParaRPr>
          </a:p>
        </p:txBody>
      </p:sp>
      <p:sp>
        <p:nvSpPr>
          <p:cNvPr id="18436" name="AutoShape 4">
            <a:hlinkClick r:id="" action="ppaction://hlinkshowjump?jump=firstslide"/>
          </p:cNvPr>
          <p:cNvSpPr/>
          <p:nvPr/>
        </p:nvSpPr>
        <p:spPr>
          <a:xfrm>
            <a:off x="61976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437" name="AutoShape 5">
            <a:hlinkClick r:id="" action="ppaction://hlinkshowjump?jump=previousslide"/>
          </p:cNvPr>
          <p:cNvSpPr/>
          <p:nvPr/>
        </p:nvSpPr>
        <p:spPr>
          <a:xfrm>
            <a:off x="5364163" y="6188075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438" name="AutoShape 6">
            <a:hlinkClick r:id="" action="ppaction://hlinkshowjump?jump=nextslide"/>
          </p:cNvPr>
          <p:cNvSpPr/>
          <p:nvPr/>
        </p:nvSpPr>
        <p:spPr>
          <a:xfrm>
            <a:off x="7040563" y="6188075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18439" name="Object 7"/>
          <p:cNvGraphicFramePr>
            <a:graphicFrameLocks noChangeAspect="1"/>
          </p:cNvGraphicFramePr>
          <p:nvPr/>
        </p:nvGraphicFramePr>
        <p:xfrm>
          <a:off x="5257800" y="457200"/>
          <a:ext cx="3130550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285875" imgH="2190750" progId="Paint.Picture">
                  <p:embed/>
                </p:oleObj>
              </mc:Choice>
              <mc:Fallback>
                <p:oleObj name="" r:id="rId1" imgW="1285875" imgH="219075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EFE7F0"/>
                          </a:clrFrom>
                          <a:clrTo>
                            <a:srgbClr val="EFE7F0">
                              <a:alpha val="0"/>
                            </a:srgbClr>
                          </a:clrTo>
                        </a:clrChange>
                        <a:lum contrast="12000"/>
                      </a:blip>
                      <a:stretch>
                        <a:fillRect/>
                      </a:stretch>
                    </p:blipFill>
                    <p:spPr>
                      <a:xfrm>
                        <a:off x="5257800" y="457200"/>
                        <a:ext cx="3130550" cy="533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random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 noRot="1"/>
          </p:cNvSpPr>
          <p:nvPr>
            <p:ph type="title"/>
          </p:nvPr>
        </p:nvSpPr>
        <p:spPr>
          <a:xfrm>
            <a:off x="544513" y="549275"/>
            <a:ext cx="7772400" cy="1143000"/>
          </a:xfrm>
          <a:ln/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sz="3000" dirty="0">
                <a:solidFill>
                  <a:srgbClr val="2F6E73"/>
                </a:solidFill>
                <a:ea typeface="方正琥珀简体" pitchFamily="65" charset="-122"/>
              </a:rPr>
              <a:t>朗读　注音　释义：</a:t>
            </a:r>
            <a:endParaRPr lang="zh-CN" altLang="en-US" sz="3000" dirty="0">
              <a:solidFill>
                <a:srgbClr val="2F6E73"/>
              </a:solidFill>
              <a:ea typeface="方正琥珀简体" pitchFamily="65" charset="-122"/>
            </a:endParaRPr>
          </a:p>
        </p:txBody>
      </p:sp>
      <p:sp>
        <p:nvSpPr>
          <p:cNvPr id="19459" name="Rectangle 3"/>
          <p:cNvSpPr>
            <a:spLocks noGrp="1" noRot="1"/>
          </p:cNvSpPr>
          <p:nvPr>
            <p:ph type="body"/>
          </p:nvPr>
        </p:nvSpPr>
        <p:spPr>
          <a:xfrm>
            <a:off x="290513" y="1762125"/>
            <a:ext cx="8458200" cy="4114800"/>
          </a:xfrm>
          <a:ln/>
        </p:spPr>
        <p:txBody>
          <a:bodyPr vert="horz" wrap="square" lIns="91440" tIns="45720" rIns="91440" bIns="45720" anchor="t"/>
          <a:p>
            <a:pPr marL="0" lvl="0" indent="0" eaLnBrk="1" hangingPunct="1">
              <a:buNone/>
            </a:pPr>
            <a:r>
              <a:rPr lang="zh-CN" altLang="en-US" dirty="0">
                <a:solidFill>
                  <a:schemeClr val="accent2"/>
                </a:solidFill>
                <a:ea typeface="楷体_GB2312" pitchFamily="49" charset="-122"/>
              </a:rPr>
              <a:t>　　</a:t>
            </a:r>
            <a:r>
              <a:rPr lang="zh-CN" altLang="en-US" dirty="0">
                <a:solidFill>
                  <a:srgbClr val="000000"/>
                </a:solidFill>
                <a:ea typeface="楷体_GB2312" pitchFamily="49" charset="-122"/>
              </a:rPr>
              <a:t>我与父亲不相见已二年余了，我最不能忘记的是他的背影。</a:t>
            </a:r>
            <a:endParaRPr lang="zh-CN" altLang="en-US" dirty="0">
              <a:solidFill>
                <a:srgbClr val="000000"/>
              </a:solidFill>
              <a:ea typeface="楷体_GB2312" pitchFamily="49" charset="-122"/>
            </a:endParaRPr>
          </a:p>
          <a:p>
            <a:pPr marL="0" lvl="0" indent="0" eaLnBrk="1" hangingPunct="1">
              <a:buNone/>
            </a:pPr>
            <a:r>
              <a:rPr lang="zh-CN" altLang="en-US" dirty="0">
                <a:solidFill>
                  <a:srgbClr val="000000"/>
                </a:solidFill>
                <a:ea typeface="楷体_GB2312" pitchFamily="49" charset="-122"/>
              </a:rPr>
              <a:t>　　那年冬天，祖母死了，父亲的差使也交卸了，正是祸不单行的日子。我从北京到徐州打算跟着父亲奔丧回家。到徐州见着父亲，看见满院狼藉的东西，又想起祖母，不禁簌簌地流下眼泪。父亲说：“事已如此，不必难过，好在天无绝人之路！”</a:t>
            </a:r>
            <a:endParaRPr lang="zh-CN" altLang="en-US" dirty="0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19460" name="AutoShape 4">
            <a:hlinkClick r:id="" action="ppaction://hlinkshowjump?jump=firstslide"/>
          </p:cNvPr>
          <p:cNvSpPr/>
          <p:nvPr/>
        </p:nvSpPr>
        <p:spPr>
          <a:xfrm>
            <a:off x="6396038" y="6188075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461" name="AutoShape 5">
            <a:hlinkClick r:id="" action="ppaction://hlinkshowjump?jump=previousslide"/>
          </p:cNvPr>
          <p:cNvSpPr/>
          <p:nvPr/>
        </p:nvSpPr>
        <p:spPr>
          <a:xfrm>
            <a:off x="55626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462" name="AutoShape 6">
            <a:hlinkClick r:id="" action="ppaction://hlinkshowjump?jump=nextslide"/>
          </p:cNvPr>
          <p:cNvSpPr/>
          <p:nvPr/>
        </p:nvSpPr>
        <p:spPr>
          <a:xfrm>
            <a:off x="72390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4279" name="AutoShape 7"/>
          <p:cNvSpPr/>
          <p:nvPr/>
        </p:nvSpPr>
        <p:spPr>
          <a:xfrm>
            <a:off x="5148263" y="765175"/>
            <a:ext cx="2389187" cy="1295400"/>
          </a:xfrm>
          <a:prstGeom prst="wedgeEllipseCallout">
            <a:avLst>
              <a:gd name="adj1" fmla="val -5815"/>
              <a:gd name="adj2" fmla="val 119606"/>
            </a:avLst>
          </a:prstGeom>
          <a:solidFill>
            <a:srgbClr val="CCFFFF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en-US" altLang="zh-CN" sz="4800" b="1" err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chāi</a:t>
            </a:r>
            <a:endParaRPr lang="zh-CN" altLang="en-US" sz="4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81" name="AutoShape 9"/>
          <p:cNvSpPr/>
          <p:nvPr/>
        </p:nvSpPr>
        <p:spPr>
          <a:xfrm>
            <a:off x="4325938" y="2708275"/>
            <a:ext cx="1676400" cy="1219200"/>
          </a:xfrm>
          <a:prstGeom prst="wedgeEllipseCallout">
            <a:avLst>
              <a:gd name="adj1" fmla="val 2366"/>
              <a:gd name="adj2" fmla="val 76954"/>
            </a:avLst>
          </a:prstGeom>
          <a:solidFill>
            <a:srgbClr val="CCFFFF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en-US" altLang="zh-CN" sz="4800" b="1" err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en-US" altLang="zh-CN" sz="4800" b="1" err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ù</a:t>
            </a:r>
            <a:endParaRPr lang="zh-CN" altLang="en-US" sz="48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83" name="AutoShape 11"/>
          <p:cNvSpPr/>
          <p:nvPr/>
        </p:nvSpPr>
        <p:spPr>
          <a:xfrm>
            <a:off x="7467600" y="2060575"/>
            <a:ext cx="1676400" cy="1219200"/>
          </a:xfrm>
          <a:prstGeom prst="wedgeEllipseCallout">
            <a:avLst>
              <a:gd name="adj1" fmla="val -4639"/>
              <a:gd name="adj2" fmla="val 94532"/>
            </a:avLst>
          </a:prstGeom>
          <a:solidFill>
            <a:srgbClr val="CCFFFF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en-US" altLang="zh-CN" sz="4800" b="1" err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j</a:t>
            </a:r>
            <a:r>
              <a:rPr lang="en-US" altLang="zh-CN" sz="4800" b="1" err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í</a:t>
            </a:r>
            <a:endParaRPr lang="zh-CN" altLang="en-US" sz="48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84" name="AutoShape 12"/>
          <p:cNvSpPr/>
          <p:nvPr/>
        </p:nvSpPr>
        <p:spPr>
          <a:xfrm>
            <a:off x="1403350" y="5229225"/>
            <a:ext cx="2438400" cy="1143000"/>
          </a:xfrm>
          <a:prstGeom prst="wedgeRoundRectCallout">
            <a:avLst>
              <a:gd name="adj1" fmla="val 109569"/>
              <a:gd name="adj2" fmla="val -99444"/>
              <a:gd name="adj3" fmla="val 16667"/>
            </a:avLst>
          </a:prstGeom>
          <a:solidFill>
            <a:srgbClr val="CCFFFF"/>
          </a:solidFill>
          <a:ln w="38100" cap="flat" cmpd="sng">
            <a:solidFill>
              <a:srgbClr val="99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纷纷落下的样子。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9" grpId="0" animBg="1"/>
      <p:bldP spid="54281" grpId="0" animBg="1"/>
      <p:bldP spid="54283" grpId="0" animBg="1"/>
      <p:bldP spid="5428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1027"/>
          <p:cNvSpPr>
            <a:spLocks noGrp="1" noRot="1"/>
          </p:cNvSpPr>
          <p:nvPr>
            <p:ph type="body"/>
          </p:nvPr>
        </p:nvSpPr>
        <p:spPr>
          <a:xfrm>
            <a:off x="468313" y="2660650"/>
            <a:ext cx="8153400" cy="2867025"/>
          </a:xfrm>
          <a:ln/>
        </p:spPr>
        <p:txBody>
          <a:bodyPr vert="horz" wrap="square" lIns="91440" tIns="45720" rIns="91440" bIns="45720" anchor="t"/>
          <a:p>
            <a:pPr marL="0" lvl="0" indent="0" eaLnBrk="1" hangingPunct="1">
              <a:buNone/>
            </a:pPr>
            <a:r>
              <a:rPr lang="zh-CN" altLang="en-US" dirty="0">
                <a:solidFill>
                  <a:schemeClr val="accent2"/>
                </a:solidFill>
                <a:ea typeface="楷体_GB2312" pitchFamily="49" charset="-122"/>
              </a:rPr>
              <a:t>　　</a:t>
            </a:r>
            <a:r>
              <a:rPr lang="zh-CN" altLang="en-US" dirty="0">
                <a:ea typeface="楷体_GB2312" pitchFamily="49" charset="-122"/>
              </a:rPr>
              <a:t>回家变卖典质，父亲还了亏空；又借钱办了丧事。这日子，家中光景很是惨淡，一半为了丧事，一半为了父亲赋闲。丧事完毕，父亲要到南京谋事，我也要回北京念书，我们便同行。</a:t>
            </a:r>
            <a:endParaRPr lang="zh-CN" altLang="en-US" dirty="0">
              <a:ea typeface="楷体_GB2312" pitchFamily="49" charset="-122"/>
            </a:endParaRPr>
          </a:p>
        </p:txBody>
      </p:sp>
      <p:sp>
        <p:nvSpPr>
          <p:cNvPr id="20483" name="AutoShape 1028">
            <a:hlinkClick r:id="" action="ppaction://hlinkshowjump?jump=firstslide"/>
          </p:cNvPr>
          <p:cNvSpPr/>
          <p:nvPr/>
        </p:nvSpPr>
        <p:spPr>
          <a:xfrm>
            <a:off x="6126163" y="6227763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484" name="AutoShape 1029">
            <a:hlinkClick r:id="" action="ppaction://hlinkshowjump?jump=previousslide"/>
          </p:cNvPr>
          <p:cNvSpPr/>
          <p:nvPr/>
        </p:nvSpPr>
        <p:spPr>
          <a:xfrm>
            <a:off x="5292725" y="6227763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485" name="AutoShape 1030">
            <a:hlinkClick r:id="" action="ppaction://hlinkshowjump?jump=nextslide"/>
          </p:cNvPr>
          <p:cNvSpPr/>
          <p:nvPr/>
        </p:nvSpPr>
        <p:spPr>
          <a:xfrm>
            <a:off x="6969125" y="6227763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 noRot="1"/>
          </p:cNvSpPr>
          <p:nvPr>
            <p:ph type="title"/>
          </p:nvPr>
        </p:nvSpPr>
        <p:spPr>
          <a:xfrm>
            <a:off x="685800" y="1028700"/>
            <a:ext cx="7772400" cy="1752600"/>
          </a:xfrm>
          <a:ln/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sz="2600" dirty="0">
                <a:solidFill>
                  <a:srgbClr val="660033"/>
                </a:solidFill>
              </a:rPr>
              <a:t>我与父亲不相见已二年余了，我最不能忘记的是他的背影。</a:t>
            </a:r>
            <a:br>
              <a:rPr lang="zh-CN" altLang="en-US" sz="2600" dirty="0">
                <a:solidFill>
                  <a:srgbClr val="660033"/>
                </a:solidFill>
              </a:rPr>
            </a:br>
            <a:r>
              <a:rPr lang="zh-CN" altLang="en-US" sz="3000" b="0" dirty="0"/>
              <a:t>这一句起什么作用？</a:t>
            </a:r>
            <a:endParaRPr lang="zh-CN" altLang="en-US" sz="3000" b="0" dirty="0"/>
          </a:p>
        </p:txBody>
      </p:sp>
      <p:sp>
        <p:nvSpPr>
          <p:cNvPr id="655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63575" y="2838450"/>
            <a:ext cx="7929563" cy="3057525"/>
          </a:xfrm>
        </p:spPr>
        <p:txBody>
          <a:bodyPr vert="horz" wrap="square" lIns="91440" tIns="45720" rIns="91440" bIns="45720" numCol="1" anchor="t" anchorCtr="0" compatLnSpc="1"/>
          <a:p>
            <a:pPr marL="609600" lvl="0" indent="-609600" eaLnBrk="1" hangingPunct="1">
              <a:buAutoNum type="arabicPeriod"/>
            </a:pPr>
            <a:r>
              <a:rPr lang="zh-CN" altLang="en-US" b="1" dirty="0">
                <a:solidFill>
                  <a:srgbClr val="66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点题，提示全文的核心内容。</a:t>
            </a:r>
            <a:endParaRPr lang="zh-CN" altLang="en-US" b="1" dirty="0">
              <a:solidFill>
                <a:srgbClr val="6600CC"/>
              </a:solidFill>
              <a:effectLst>
                <a:outerShdw blurRad="38100" dist="38100" dir="2700000">
                  <a:srgbClr val="C0C0C0"/>
                </a:outerShdw>
              </a:effectLst>
              <a:ea typeface="楷体_GB2312" pitchFamily="49" charset="-122"/>
            </a:endParaRPr>
          </a:p>
          <a:p>
            <a:pPr marL="609600" lvl="0" indent="-609600" eaLnBrk="1" hangingPunct="1">
              <a:buAutoNum type="arabicPeriod"/>
            </a:pPr>
            <a:r>
              <a:rPr lang="zh-CN" altLang="en-US" b="1" dirty="0">
                <a:solidFill>
                  <a:srgbClr val="66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使读者产生悬念，引出下文。</a:t>
            </a:r>
            <a:endParaRPr lang="zh-CN" altLang="en-US" b="1" dirty="0">
              <a:solidFill>
                <a:srgbClr val="6600CC"/>
              </a:solidFill>
              <a:effectLst>
                <a:outerShdw blurRad="38100" dist="38100" dir="2700000">
                  <a:srgbClr val="C0C0C0"/>
                </a:outerShdw>
              </a:effectLst>
              <a:ea typeface="楷体_GB2312" pitchFamily="49" charset="-122"/>
            </a:endParaRPr>
          </a:p>
          <a:p>
            <a:pPr marL="609600" lvl="0" indent="-609600" eaLnBrk="1" hangingPunct="1">
              <a:buAutoNum type="arabicPeriod"/>
            </a:pPr>
            <a:r>
              <a:rPr lang="zh-CN" altLang="en-US" b="1" dirty="0">
                <a:solidFill>
                  <a:srgbClr val="66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一个“最”字，表明父亲的背影深深烙在我心上。</a:t>
            </a:r>
            <a:endParaRPr lang="zh-CN" altLang="en-US" b="1" dirty="0">
              <a:solidFill>
                <a:srgbClr val="6600CC"/>
              </a:solidFill>
              <a:effectLst>
                <a:outerShdw blurRad="38100" dist="38100" dir="2700000">
                  <a:srgbClr val="C0C0C0"/>
                </a:outerShdw>
              </a:effectLst>
              <a:ea typeface="楷体_GB2312" pitchFamily="49" charset="-122"/>
            </a:endParaRPr>
          </a:p>
        </p:txBody>
      </p:sp>
      <p:sp>
        <p:nvSpPr>
          <p:cNvPr id="21508" name="AutoShape 4">
            <a:hlinkClick r:id="" action="ppaction://hlinkshowjump?jump=firstslide"/>
          </p:cNvPr>
          <p:cNvSpPr/>
          <p:nvPr/>
        </p:nvSpPr>
        <p:spPr>
          <a:xfrm>
            <a:off x="61976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1509" name="AutoShape 5">
            <a:hlinkClick r:id="" action="ppaction://hlinkshowjump?jump=previousslide"/>
          </p:cNvPr>
          <p:cNvSpPr/>
          <p:nvPr/>
        </p:nvSpPr>
        <p:spPr>
          <a:xfrm>
            <a:off x="5364163" y="6188075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1510" name="AutoShape 6">
            <a:hlinkClick r:id="" action="ppaction://hlinkshowjump?jump=nextslide"/>
          </p:cNvPr>
          <p:cNvSpPr/>
          <p:nvPr/>
        </p:nvSpPr>
        <p:spPr>
          <a:xfrm>
            <a:off x="7040563" y="6188075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39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39">
                                            <p:txEl>
                                              <p:charRg st="14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28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39">
                                            <p:txEl>
                                              <p:charRg st="28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39">
                                            <p:txEl>
                                              <p:charRg st="28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 noRot="1"/>
          </p:cNvSpPr>
          <p:nvPr>
            <p:ph type="title"/>
          </p:nvPr>
        </p:nvSpPr>
        <p:spPr>
          <a:xfrm>
            <a:off x="684213" y="1125538"/>
            <a:ext cx="7772400" cy="2160587"/>
          </a:xfrm>
          <a:ln/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sz="2600" dirty="0">
                <a:solidFill>
                  <a:srgbClr val="000000"/>
                </a:solidFill>
              </a:rPr>
              <a:t>那年冬天，祖母死了，父亲的差使也交卸了，正是祸不单行的日子。</a:t>
            </a:r>
            <a:br>
              <a:rPr lang="zh-CN" altLang="en-US" sz="3500" dirty="0">
                <a:solidFill>
                  <a:srgbClr val="000000"/>
                </a:solidFill>
              </a:rPr>
            </a:br>
            <a:r>
              <a:rPr lang="zh-CN" altLang="en-US" sz="3500" dirty="0">
                <a:solidFill>
                  <a:srgbClr val="000000"/>
                </a:solidFill>
              </a:rPr>
              <a:t>“祸不单行”具体指什么事？</a:t>
            </a:r>
            <a:endParaRPr lang="zh-CN" altLang="en-US" sz="3500" dirty="0">
              <a:solidFill>
                <a:srgbClr val="000000"/>
              </a:solidFill>
            </a:endParaRPr>
          </a:p>
        </p:txBody>
      </p:sp>
      <p:sp>
        <p:nvSpPr>
          <p:cNvPr id="55299" name="Rectangle 3"/>
          <p:cNvSpPr>
            <a:spLocks noGrp="1" noRot="1"/>
          </p:cNvSpPr>
          <p:nvPr>
            <p:ph type="body"/>
          </p:nvPr>
        </p:nvSpPr>
        <p:spPr>
          <a:xfrm>
            <a:off x="1041400" y="3433763"/>
            <a:ext cx="6697663" cy="1900237"/>
          </a:xfrm>
          <a:ln/>
        </p:spPr>
        <p:txBody>
          <a:bodyPr vert="horz" wrap="square" lIns="91440" tIns="45720" rIns="91440" bIns="45720" anchor="t"/>
          <a:p>
            <a:pPr lvl="0" eaLnBrk="1" hangingPunct="1"/>
            <a:r>
              <a:rPr lang="zh-CN" altLang="en-US" sz="3400" b="1" dirty="0">
                <a:solidFill>
                  <a:srgbClr val="098303"/>
                </a:solidFill>
                <a:ea typeface="楷体_GB2312" pitchFamily="49" charset="-122"/>
              </a:rPr>
              <a:t>祖母死了，</a:t>
            </a:r>
            <a:endParaRPr lang="zh-CN" altLang="en-US" sz="3400" b="1" dirty="0">
              <a:solidFill>
                <a:srgbClr val="098303"/>
              </a:solidFill>
              <a:ea typeface="楷体_GB2312" pitchFamily="49" charset="-122"/>
            </a:endParaRPr>
          </a:p>
          <a:p>
            <a:pPr lvl="0" eaLnBrk="1" hangingPunct="1"/>
            <a:r>
              <a:rPr lang="zh-CN" altLang="en-US" sz="3400" b="1" dirty="0">
                <a:solidFill>
                  <a:srgbClr val="098303"/>
                </a:solidFill>
                <a:ea typeface="楷体_GB2312" pitchFamily="49" charset="-122"/>
              </a:rPr>
              <a:t>父亲的差使也交卸了。</a:t>
            </a:r>
            <a:endParaRPr lang="zh-CN" altLang="en-US" sz="3400" b="1" dirty="0">
              <a:solidFill>
                <a:srgbClr val="098303"/>
              </a:solidFill>
              <a:ea typeface="楷体_GB2312" pitchFamily="49" charset="-122"/>
            </a:endParaRPr>
          </a:p>
        </p:txBody>
      </p:sp>
      <p:sp>
        <p:nvSpPr>
          <p:cNvPr id="22532" name="AutoShape 4">
            <a:hlinkClick r:id="" action="ppaction://hlinkshowjump?jump=firstslide"/>
          </p:cNvPr>
          <p:cNvSpPr/>
          <p:nvPr/>
        </p:nvSpPr>
        <p:spPr>
          <a:xfrm>
            <a:off x="6269038" y="6188075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533" name="AutoShape 5">
            <a:hlinkClick r:id="" action="ppaction://hlinkshowjump?jump=previousslide"/>
          </p:cNvPr>
          <p:cNvSpPr/>
          <p:nvPr/>
        </p:nvSpPr>
        <p:spPr>
          <a:xfrm>
            <a:off x="54356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534" name="AutoShape 6">
            <a:hlinkClick r:id="" action="ppaction://hlinkshowjump?jump=nextslide"/>
          </p:cNvPr>
          <p:cNvSpPr/>
          <p:nvPr/>
        </p:nvSpPr>
        <p:spPr>
          <a:xfrm>
            <a:off x="71120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6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9">
                                            <p:txEl>
                                              <p:charRg st="6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299">
                                            <p:txEl>
                                              <p:charRg st="6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0770" name="Rectangle 2"/>
          <p:cNvSpPr>
            <a:spLocks noGrp="1" noRot="1"/>
          </p:cNvSpPr>
          <p:nvPr>
            <p:ph type="ctrTitle"/>
          </p:nvPr>
        </p:nvSpPr>
        <p:spPr>
          <a:xfrm>
            <a:off x="536575" y="346075"/>
            <a:ext cx="7275513" cy="914400"/>
          </a:xfrm>
          <a:ln/>
        </p:spPr>
        <p:txBody>
          <a:bodyPr vert="horz" wrap="square" lIns="91440" tIns="45720" rIns="91440" bIns="45720" anchor="ctr"/>
          <a:lstStyle>
            <a:lvl1pPr lvl="0">
              <a:defRPr/>
            </a:lvl1pPr>
          </a:lstStyle>
          <a:p>
            <a:pPr lvl="0" algn="r" eaLnBrk="1" hangingPunct="1"/>
            <a:r>
              <a:rPr lang="zh-CN" altLang="en-US" sz="3200" dirty="0">
                <a:solidFill>
                  <a:srgbClr val="0000FF"/>
                </a:solidFill>
              </a:rPr>
              <a:t>本文的感情基调忧伤而哀愁，由何而来？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160771" name="Rectangle 3"/>
          <p:cNvSpPr>
            <a:spLocks noGrp="1" noRot="1"/>
          </p:cNvSpPr>
          <p:nvPr>
            <p:ph type="subTitle"/>
          </p:nvPr>
        </p:nvSpPr>
        <p:spPr>
          <a:xfrm>
            <a:off x="-533400" y="1524000"/>
            <a:ext cx="8534400" cy="1143000"/>
          </a:xfrm>
          <a:ln/>
        </p:spPr>
        <p:txBody>
          <a:bodyPr vert="horz" wrap="square" lIns="91440" tIns="45720" rIns="91440" bIns="45720" anchor="t"/>
          <a:lstStyle>
            <a:lvl1pPr marL="0" lvl="0" indent="0" algn="ctr">
              <a:buNone/>
              <a:defRPr/>
            </a:lvl1pPr>
            <a:lvl2pPr marL="344805" lvl="1" indent="0" algn="ctr">
              <a:buNone/>
              <a:defRPr/>
            </a:lvl2pPr>
            <a:lvl3pPr marL="694055" lvl="2" indent="0" algn="ctr">
              <a:buNone/>
              <a:defRPr/>
            </a:lvl3pPr>
            <a:lvl4pPr marL="989330" lvl="3" indent="0" algn="ctr">
              <a:buNone/>
              <a:defRPr/>
            </a:lvl4pPr>
            <a:lvl5pPr marL="1282700" lvl="4" indent="0" algn="ctr">
              <a:buNone/>
              <a:defRPr/>
            </a:lvl5pPr>
          </a:lstStyle>
          <a:p>
            <a:pPr lvl="0" algn="r" eaLnBrk="1" hangingPunct="1"/>
            <a:r>
              <a:rPr lang="zh-CN" altLang="en-US" sz="3200" dirty="0">
                <a:solidFill>
                  <a:srgbClr val="CC0000"/>
                </a:solidFill>
              </a:rPr>
              <a:t>                 那年冬天，祖母死了，父亲的差使也交卸了，正是祸不单行的日子。</a:t>
            </a:r>
            <a:endParaRPr lang="zh-CN" altLang="en-US" sz="3200" dirty="0">
              <a:solidFill>
                <a:srgbClr val="CC0000"/>
              </a:solidFill>
            </a:endParaRPr>
          </a:p>
        </p:txBody>
      </p:sp>
      <p:sp>
        <p:nvSpPr>
          <p:cNvPr id="160772" name="Text Box 4"/>
          <p:cNvSpPr txBox="1"/>
          <p:nvPr/>
        </p:nvSpPr>
        <p:spPr>
          <a:xfrm>
            <a:off x="517525" y="346075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0" hangingPunct="0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0773" name="AutoShape 5"/>
          <p:cNvSpPr/>
          <p:nvPr/>
        </p:nvSpPr>
        <p:spPr>
          <a:xfrm>
            <a:off x="293688" y="1497013"/>
            <a:ext cx="1463675" cy="164465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0774" name="Text Box 6"/>
          <p:cNvSpPr txBox="1"/>
          <p:nvPr/>
        </p:nvSpPr>
        <p:spPr>
          <a:xfrm>
            <a:off x="1752600" y="7620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0775" name="Text Box 7"/>
          <p:cNvSpPr txBox="1"/>
          <p:nvPr/>
        </p:nvSpPr>
        <p:spPr>
          <a:xfrm>
            <a:off x="457200" y="3962400"/>
            <a:ext cx="822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0776" name="Text Box 8"/>
          <p:cNvSpPr txBox="1"/>
          <p:nvPr/>
        </p:nvSpPr>
        <p:spPr>
          <a:xfrm>
            <a:off x="0" y="3284538"/>
            <a:ext cx="8763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为全文设置了暗淡悲凉的氛围，与父亲对独生子的满腔温情形成对比。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over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0771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0771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 build="p"/>
      <p:bldP spid="160772" grpId="0"/>
      <p:bldP spid="160773" grpId="0" animBg="1"/>
      <p:bldP spid="160774" grpId="0"/>
      <p:bldP spid="160775" grpId="0"/>
      <p:bldP spid="16077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 noRot="1"/>
          </p:cNvSpPr>
          <p:nvPr>
            <p:ph type="title"/>
          </p:nvPr>
        </p:nvSpPr>
        <p:spPr>
          <a:xfrm>
            <a:off x="684213" y="836613"/>
            <a:ext cx="7847012" cy="1955800"/>
          </a:xfrm>
          <a:ln/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sz="2200" dirty="0">
                <a:solidFill>
                  <a:schemeClr val="accent2"/>
                </a:solidFill>
              </a:rPr>
              <a:t>“</a:t>
            </a:r>
            <a:r>
              <a:rPr lang="zh-CN" altLang="en-US" sz="2200" dirty="0">
                <a:solidFill>
                  <a:schemeClr val="tx1"/>
                </a:solidFill>
              </a:rPr>
              <a:t>到徐州见着父亲，看见满院狼藉的东西，又想起祖母，不禁簌簌地流下眼泪”，</a:t>
            </a:r>
            <a:br>
              <a:rPr lang="zh-CN" altLang="en-US" sz="2600" dirty="0">
                <a:solidFill>
                  <a:schemeClr val="tx1"/>
                </a:solidFill>
              </a:rPr>
            </a:br>
            <a:r>
              <a:rPr lang="zh-CN" altLang="en-US" sz="2600" dirty="0"/>
              <a:t>“狼藉”是什么意思？</a:t>
            </a:r>
            <a:br>
              <a:rPr lang="zh-CN" altLang="en-US" sz="2600" dirty="0"/>
            </a:br>
            <a:r>
              <a:rPr lang="zh-CN" altLang="en-US" sz="2600" dirty="0"/>
              <a:t>从中可以看出当时家庭的境况如何？</a:t>
            </a:r>
            <a:endParaRPr lang="zh-CN" altLang="en-US" sz="2600" dirty="0"/>
          </a:p>
        </p:txBody>
      </p:sp>
      <p:sp>
        <p:nvSpPr>
          <p:cNvPr id="66563" name="Rectangle 3"/>
          <p:cNvSpPr>
            <a:spLocks noGrp="1" noRot="1"/>
          </p:cNvSpPr>
          <p:nvPr>
            <p:ph type="body"/>
          </p:nvPr>
        </p:nvSpPr>
        <p:spPr>
          <a:xfrm>
            <a:off x="685800" y="3068638"/>
            <a:ext cx="8062913" cy="1081087"/>
          </a:xfrm>
          <a:ln/>
        </p:spPr>
        <p:txBody>
          <a:bodyPr vert="horz" wrap="square" lIns="91440" tIns="45720" rIns="91440" bIns="45720" anchor="t"/>
          <a:p>
            <a:pPr lvl="0" eaLnBrk="1" hangingPunct="1">
              <a:lnSpc>
                <a:spcPct val="90000"/>
              </a:lnSpc>
            </a:pPr>
            <a:r>
              <a:rPr lang="zh-CN" altLang="en-US" sz="4000" b="1" dirty="0">
                <a:solidFill>
                  <a:srgbClr val="522AFC"/>
                </a:solidFill>
                <a:ea typeface="楷体_GB2312" pitchFamily="49" charset="-122"/>
              </a:rPr>
              <a:t>狼藉：乱七八糟的样子。</a:t>
            </a:r>
            <a:endParaRPr lang="zh-CN" altLang="en-US" sz="4000" b="1" dirty="0">
              <a:solidFill>
                <a:srgbClr val="522AFC"/>
              </a:solidFill>
              <a:ea typeface="楷体_GB2312" pitchFamily="49" charset="-122"/>
            </a:endParaRPr>
          </a:p>
          <a:p>
            <a:pPr lvl="0" eaLnBrk="1" hangingPunct="1">
              <a:lnSpc>
                <a:spcPct val="90000"/>
              </a:lnSpc>
            </a:pPr>
            <a:r>
              <a:rPr lang="zh-CN" altLang="en-US" sz="4000" b="1" dirty="0">
                <a:solidFill>
                  <a:srgbClr val="522AFC"/>
                </a:solidFill>
                <a:ea typeface="楷体_GB2312" pitchFamily="49" charset="-122"/>
              </a:rPr>
              <a:t>家庭遭到变故后的凄凉景象。</a:t>
            </a:r>
            <a:endParaRPr lang="zh-CN" altLang="en-US" sz="4000" b="1" dirty="0">
              <a:solidFill>
                <a:srgbClr val="522AFC"/>
              </a:solidFill>
              <a:ea typeface="方正琥珀简体" pitchFamily="65" charset="-122"/>
            </a:endParaRPr>
          </a:p>
        </p:txBody>
      </p:sp>
      <p:sp>
        <p:nvSpPr>
          <p:cNvPr id="24580" name="AutoShape 4">
            <a:hlinkClick r:id="" action="ppaction://hlinkshowjump?jump=firstslide"/>
          </p:cNvPr>
          <p:cNvSpPr/>
          <p:nvPr/>
        </p:nvSpPr>
        <p:spPr>
          <a:xfrm>
            <a:off x="6269038" y="6227763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1" name="AutoShape 5">
            <a:hlinkClick r:id="" action="ppaction://hlinkshowjump?jump=previousslide"/>
          </p:cNvPr>
          <p:cNvSpPr/>
          <p:nvPr/>
        </p:nvSpPr>
        <p:spPr>
          <a:xfrm>
            <a:off x="5435600" y="6227763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6">
            <a:hlinkClick r:id="" action="ppaction://hlinkshowjump?jump=nextslide"/>
          </p:cNvPr>
          <p:cNvSpPr/>
          <p:nvPr/>
        </p:nvSpPr>
        <p:spPr>
          <a:xfrm>
            <a:off x="7112000" y="6227763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3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3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 noRot="1"/>
          </p:cNvSpPr>
          <p:nvPr>
            <p:ph type="title"/>
          </p:nvPr>
        </p:nvSpPr>
        <p:spPr>
          <a:xfrm>
            <a:off x="1120775" y="800100"/>
            <a:ext cx="7772400" cy="1981200"/>
          </a:xfrm>
          <a:ln/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sz="3000" dirty="0">
                <a:solidFill>
                  <a:schemeClr val="tx1"/>
                </a:solidFill>
              </a:rPr>
              <a:t>“家中光景很是惨淡”，</a:t>
            </a:r>
            <a:br>
              <a:rPr lang="zh-CN" altLang="en-US" sz="3000" dirty="0">
                <a:solidFill>
                  <a:schemeClr val="accent2"/>
                </a:solidFill>
              </a:rPr>
            </a:br>
            <a:r>
              <a:rPr lang="zh-CN" altLang="en-US" sz="3000" dirty="0"/>
              <a:t>“惨淡”是什么意思？</a:t>
            </a:r>
            <a:br>
              <a:rPr lang="zh-CN" altLang="en-US" sz="3000" dirty="0"/>
            </a:br>
            <a:r>
              <a:rPr lang="zh-CN" altLang="en-US" sz="3000" dirty="0"/>
              <a:t>家中光景之“惨淡”表现在哪里？</a:t>
            </a:r>
            <a:endParaRPr lang="zh-CN" altLang="en-US" sz="3000" dirty="0"/>
          </a:p>
        </p:txBody>
      </p:sp>
      <p:sp>
        <p:nvSpPr>
          <p:cNvPr id="686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2794000"/>
            <a:ext cx="8229600" cy="3165475"/>
          </a:xfrm>
        </p:spPr>
        <p:txBody>
          <a:bodyPr vert="horz" wrap="square" lIns="91440" tIns="45720" rIns="91440" bIns="45720" numCol="1" anchor="t" anchorCtr="0" compatLnSpc="1"/>
          <a:p>
            <a:pPr marL="609600" lvl="0" indent="-609600" eaLnBrk="1" hangingPunct="1">
              <a:buNone/>
            </a:pPr>
            <a:r>
              <a:rPr lang="zh-CN" altLang="en-US" sz="3400" dirty="0">
                <a:solidFill>
                  <a:schemeClr val="accent2"/>
                </a:solidFill>
                <a:ea typeface="楷体_GB2312" pitchFamily="49" charset="-122"/>
              </a:rPr>
              <a:t>      </a:t>
            </a:r>
            <a:r>
              <a:rPr lang="zh-CN" altLang="en-US" sz="3400" b="1" dirty="0">
                <a:solidFill>
                  <a:srgbClr val="0E6837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惨淡：凄惨暗淡，不景气。</a:t>
            </a:r>
            <a:r>
              <a:rPr lang="zh-CN" altLang="en-US" sz="3400" b="1" dirty="0">
                <a:solidFill>
                  <a:srgbClr val="0E6837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表现在：</a:t>
            </a:r>
            <a:endParaRPr lang="zh-CN" altLang="en-US" sz="3400" b="1" dirty="0">
              <a:solidFill>
                <a:srgbClr val="0E6837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marL="609600" lvl="0" indent="-609600" eaLnBrk="1" hangingPunct="1">
              <a:buNone/>
            </a:pPr>
            <a:r>
              <a:rPr lang="en-US" altLang="zh-CN" sz="3400" b="1">
                <a:solidFill>
                  <a:srgbClr val="0E6837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1</a:t>
            </a:r>
            <a:r>
              <a:rPr lang="zh-CN" altLang="en-US" sz="3400" b="1" dirty="0">
                <a:solidFill>
                  <a:srgbClr val="0E6837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、</a:t>
            </a:r>
            <a:r>
              <a:rPr lang="zh-CN" altLang="en-US" sz="3700" b="1" dirty="0">
                <a:solidFill>
                  <a:srgbClr val="0E6837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变卖典质，还了亏空；</a:t>
            </a:r>
            <a:r>
              <a:rPr lang="en-US" altLang="zh-CN" sz="3700" b="1">
                <a:solidFill>
                  <a:srgbClr val="0E6837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2</a:t>
            </a:r>
            <a:r>
              <a:rPr lang="zh-CN" altLang="en-US" sz="3700" b="1" dirty="0">
                <a:solidFill>
                  <a:srgbClr val="0E6837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、借钱办丧事。</a:t>
            </a:r>
            <a:r>
              <a:rPr lang="en-US" altLang="zh-CN" sz="3700" b="1">
                <a:solidFill>
                  <a:srgbClr val="0E6837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3</a:t>
            </a:r>
            <a:r>
              <a:rPr lang="zh-CN" altLang="en-US" sz="3700" b="1" dirty="0">
                <a:solidFill>
                  <a:srgbClr val="0E6837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、丧母和失业。</a:t>
            </a:r>
            <a:endParaRPr lang="zh-CN" altLang="en-US" sz="3700" b="1" dirty="0">
              <a:solidFill>
                <a:srgbClr val="0E6837"/>
              </a:solidFill>
              <a:effectLst>
                <a:outerShdw blurRad="38100" dist="38100" dir="2700000">
                  <a:srgbClr val="C0C0C0"/>
                </a:outerShdw>
              </a:effectLst>
              <a:ea typeface="楷体_GB2312" pitchFamily="49" charset="-122"/>
            </a:endParaRPr>
          </a:p>
        </p:txBody>
      </p:sp>
      <p:sp>
        <p:nvSpPr>
          <p:cNvPr id="25604" name="AutoShape 4">
            <a:hlinkClick r:id="" action="ppaction://hlinkshowjump?jump=firstslide"/>
          </p:cNvPr>
          <p:cNvSpPr/>
          <p:nvPr/>
        </p:nvSpPr>
        <p:spPr>
          <a:xfrm>
            <a:off x="6396038" y="6188075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605" name="AutoShape 5">
            <a:hlinkClick r:id="" action="ppaction://hlinkshowjump?jump=previousslide"/>
          </p:cNvPr>
          <p:cNvSpPr/>
          <p:nvPr/>
        </p:nvSpPr>
        <p:spPr>
          <a:xfrm>
            <a:off x="55626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606" name="AutoShape 6">
            <a:hlinkClick r:id="" action="ppaction://hlinkshowjump?jump=nextslide"/>
          </p:cNvPr>
          <p:cNvSpPr/>
          <p:nvPr/>
        </p:nvSpPr>
        <p:spPr>
          <a:xfrm>
            <a:off x="72390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23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1">
                                            <p:txEl>
                                              <p:charRg st="23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1">
                                            <p:txEl>
                                              <p:charRg st="23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1026"/>
          <p:cNvSpPr>
            <a:spLocks noGrp="1" noRot="1"/>
          </p:cNvSpPr>
          <p:nvPr>
            <p:ph type="title"/>
          </p:nvPr>
        </p:nvSpPr>
        <p:spPr>
          <a:xfrm>
            <a:off x="831850" y="866775"/>
            <a:ext cx="7772400" cy="2057400"/>
          </a:xfrm>
          <a:ln/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sz="2600" dirty="0">
                <a:solidFill>
                  <a:schemeClr val="accent2"/>
                </a:solidFill>
              </a:rPr>
              <a:t> </a:t>
            </a:r>
            <a:r>
              <a:rPr lang="zh-CN" altLang="en-US" sz="2600" dirty="0">
                <a:solidFill>
                  <a:srgbClr val="000000"/>
                </a:solidFill>
              </a:rPr>
              <a:t>“事已如此，不必难过，好在天无绝人之路！”</a:t>
            </a:r>
            <a:r>
              <a:rPr lang="zh-CN" altLang="en-US" sz="2600" dirty="0"/>
              <a:t> 父亲真的认为此事“不必难过”吗？他的话该怎样理解？</a:t>
            </a:r>
            <a:endParaRPr lang="zh-CN" altLang="en-US" sz="2600" dirty="0"/>
          </a:p>
        </p:txBody>
      </p:sp>
      <p:sp>
        <p:nvSpPr>
          <p:cNvPr id="67587" name="Rectangle 1027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2924175"/>
            <a:ext cx="8153400" cy="2792413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r>
              <a:rPr lang="zh-CN" altLang="en-US" b="1" dirty="0">
                <a:solidFill>
                  <a:srgbClr val="0E6837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不是。失业和丧母的父亲心里比儿子更加悲苦和难过。</a:t>
            </a:r>
            <a:endParaRPr lang="zh-CN" altLang="en-US" b="1" dirty="0">
              <a:solidFill>
                <a:srgbClr val="0E6837"/>
              </a:solidFill>
              <a:effectLst>
                <a:outerShdw blurRad="38100" dist="38100" dir="2700000">
                  <a:srgbClr val="C0C0C0"/>
                </a:outerShdw>
              </a:effectLst>
              <a:ea typeface="楷体_GB2312" pitchFamily="49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0E6837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_GB2312" pitchFamily="49" charset="-122"/>
              </a:rPr>
              <a:t>他只是强抑巨大的悲苦，反过来安慰儿子。表现父亲对儿子爱得是多么深切。</a:t>
            </a:r>
            <a:endParaRPr lang="zh-CN" altLang="en-US" b="1" dirty="0">
              <a:solidFill>
                <a:srgbClr val="0E6837"/>
              </a:solidFill>
              <a:effectLst>
                <a:outerShdw blurRad="38100" dist="38100" dir="2700000">
                  <a:srgbClr val="C0C0C0"/>
                </a:outerShdw>
              </a:effectLst>
              <a:ea typeface="楷体_GB2312" pitchFamily="49" charset="-122"/>
            </a:endParaRPr>
          </a:p>
        </p:txBody>
      </p:sp>
      <p:sp>
        <p:nvSpPr>
          <p:cNvPr id="26628" name="AutoShape 1028">
            <a:hlinkClick r:id="" action="ppaction://hlinkshowjump?jump=firstslide"/>
          </p:cNvPr>
          <p:cNvSpPr/>
          <p:nvPr/>
        </p:nvSpPr>
        <p:spPr>
          <a:xfrm>
            <a:off x="6396038" y="6188075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6629" name="AutoShape 1029">
            <a:hlinkClick r:id="" action="ppaction://hlinkshowjump?jump=previousslide"/>
          </p:cNvPr>
          <p:cNvSpPr/>
          <p:nvPr/>
        </p:nvSpPr>
        <p:spPr>
          <a:xfrm>
            <a:off x="55626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6630" name="AutoShape 1030">
            <a:hlinkClick r:id="" action="ppaction://hlinkshowjump?jump=nextslide"/>
          </p:cNvPr>
          <p:cNvSpPr/>
          <p:nvPr/>
        </p:nvSpPr>
        <p:spPr>
          <a:xfrm>
            <a:off x="72390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charRg st="25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7">
                                            <p:txEl>
                                              <p:charRg st="25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7">
                                            <p:txEl>
                                              <p:charRg st="25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Box 1"/>
          <p:cNvSpPr txBox="1"/>
          <p:nvPr/>
        </p:nvSpPr>
        <p:spPr>
          <a:xfrm>
            <a:off x="323850" y="1482725"/>
            <a:ext cx="882015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1. 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课文是通过写</a:t>
            </a:r>
            <a:r>
              <a:rPr lang="en-US" altLang="zh-CN" sz="3600" b="1" dirty="0"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我</a:t>
            </a:r>
            <a:r>
              <a:rPr lang="en-US" altLang="zh-CN" sz="3600" b="1" dirty="0"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与父亲在车站的离别来表现父亲的爱子之情的，为什么要写与此无多大关系的第二、三段？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288" y="3429000"/>
            <a:ext cx="8748712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明确：这两段写父子离别时的家庭境况，写父亲背负着如此沉重的物质与精神负担，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为写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背影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楷体_GB2312" pitchFamily="49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渲染悲凉的气氛，为突出父亲的爱子之情作铺垫。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			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2" name="TextBox 4"/>
          <p:cNvSpPr txBox="1"/>
          <p:nvPr/>
        </p:nvSpPr>
        <p:spPr>
          <a:xfrm>
            <a:off x="357188" y="115888"/>
            <a:ext cx="7073900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课文探究  问题讨论</a:t>
            </a:r>
            <a:endParaRPr lang="zh-CN" altLang="en-US" sz="6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/>
          <p:nvPr/>
        </p:nvSpPr>
        <p:spPr>
          <a:xfrm>
            <a:off x="1600200" y="1905000"/>
            <a:ext cx="64008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</a:pPr>
            <a:endParaRPr lang="zh-CN" altLang="en-US" sz="32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Rectangle 3"/>
          <p:cNvSpPr/>
          <p:nvPr/>
        </p:nvSpPr>
        <p:spPr>
          <a:xfrm>
            <a:off x="228600" y="260350"/>
            <a:ext cx="4775200" cy="6140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800" b="1" dirty="0">
                <a:solidFill>
                  <a:srgbClr val="4C3302"/>
                </a:solidFill>
                <a:latin typeface="黑体" panose="02010609060101010101" pitchFamily="49" charset="-122"/>
                <a:ea typeface="新宋体" panose="02010609030101010101" pitchFamily="49" charset="-122"/>
              </a:rPr>
              <a:t>朱自清</a:t>
            </a:r>
            <a:r>
              <a:rPr lang="en-US" altLang="zh-CN" sz="2800" b="1">
                <a:solidFill>
                  <a:srgbClr val="4C3302"/>
                </a:solidFill>
                <a:latin typeface="黑体" panose="02010609060101010101" pitchFamily="49" charset="-122"/>
                <a:ea typeface="新宋体" panose="02010609030101010101" pitchFamily="49" charset="-122"/>
              </a:rPr>
              <a:t>(1898</a:t>
            </a:r>
            <a:r>
              <a:rPr lang="zh-CN" altLang="en-US" sz="2800" b="1" dirty="0">
                <a:solidFill>
                  <a:srgbClr val="4C3302"/>
                </a:solidFill>
                <a:latin typeface="黑体" panose="02010609060101010101" pitchFamily="49" charset="-122"/>
                <a:ea typeface="新宋体" panose="02010609030101010101" pitchFamily="49" charset="-122"/>
              </a:rPr>
              <a:t>－</a:t>
            </a:r>
            <a:r>
              <a:rPr lang="en-US" altLang="zh-CN" sz="2800" b="1">
                <a:solidFill>
                  <a:srgbClr val="4C3302"/>
                </a:solidFill>
                <a:latin typeface="黑体" panose="02010609060101010101" pitchFamily="49" charset="-122"/>
                <a:ea typeface="新宋体" panose="02010609030101010101" pitchFamily="49" charset="-122"/>
              </a:rPr>
              <a:t>1948),</a:t>
            </a:r>
            <a:r>
              <a:rPr lang="zh-CN" altLang="en-US" sz="2800" b="1" dirty="0">
                <a:solidFill>
                  <a:srgbClr val="4C3302"/>
                </a:solidFill>
                <a:latin typeface="黑体" panose="02010609060101010101" pitchFamily="49" charset="-122"/>
                <a:ea typeface="新宋体" panose="02010609030101010101" pitchFamily="49" charset="-122"/>
              </a:rPr>
              <a:t>字佩弦，江苏扬州市人</a:t>
            </a:r>
            <a:r>
              <a:rPr lang="en-US" altLang="zh-CN" sz="2800" b="1">
                <a:solidFill>
                  <a:srgbClr val="4C3302"/>
                </a:solidFill>
                <a:latin typeface="黑体" panose="02010609060101010101" pitchFamily="49" charset="-122"/>
                <a:ea typeface="新宋体" panose="02010609030101010101" pitchFamily="49" charset="-122"/>
              </a:rPr>
              <a:t>,</a:t>
            </a:r>
            <a:r>
              <a:rPr lang="zh-CN" altLang="en-US" sz="2800" b="1" dirty="0">
                <a:solidFill>
                  <a:schemeClr val="hlink"/>
                </a:solidFill>
                <a:latin typeface="黑体" panose="02010609060101010101" pitchFamily="49" charset="-122"/>
                <a:ea typeface="新宋体" panose="02010609030101010101" pitchFamily="49" charset="-122"/>
              </a:rPr>
              <a:t>散文家、诗人、学者、民主战士</a:t>
            </a:r>
            <a:r>
              <a:rPr lang="zh-CN" altLang="en-US" sz="2800" b="1" dirty="0">
                <a:solidFill>
                  <a:srgbClr val="4C3302"/>
                </a:solidFill>
                <a:latin typeface="黑体" panose="02010609060101010101" pitchFamily="49" charset="-122"/>
                <a:ea typeface="新宋体" panose="02010609030101010101" pitchFamily="49" charset="-122"/>
              </a:rPr>
              <a:t>。有诗文集</a:t>
            </a:r>
            <a:r>
              <a:rPr lang="en-US" altLang="zh-CN" sz="2800" b="1">
                <a:solidFill>
                  <a:srgbClr val="4C330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《</a:t>
            </a:r>
            <a:r>
              <a:rPr lang="zh-CN" altLang="en-US" sz="2800" b="1" dirty="0">
                <a:solidFill>
                  <a:srgbClr val="4C330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踪迹</a:t>
            </a:r>
            <a:r>
              <a:rPr lang="en-US" altLang="zh-CN" sz="2800" b="1">
                <a:solidFill>
                  <a:srgbClr val="4C330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》</a:t>
            </a:r>
            <a:r>
              <a:rPr lang="zh-CN" altLang="en-US" sz="2800" b="1" dirty="0">
                <a:solidFill>
                  <a:srgbClr val="4C330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、</a:t>
            </a:r>
            <a:r>
              <a:rPr lang="en-US" altLang="zh-CN" sz="2800" b="1">
                <a:solidFill>
                  <a:srgbClr val="4C330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《</a:t>
            </a:r>
            <a:r>
              <a:rPr lang="zh-CN" altLang="en-US" sz="2800" b="1" dirty="0">
                <a:solidFill>
                  <a:srgbClr val="4C330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欧游杂记</a:t>
            </a:r>
            <a:r>
              <a:rPr lang="en-US" altLang="zh-CN" sz="2800" b="1">
                <a:solidFill>
                  <a:srgbClr val="4C330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》</a:t>
            </a:r>
            <a:r>
              <a:rPr lang="zh-CN" altLang="en-US" sz="2800" b="1" dirty="0">
                <a:solidFill>
                  <a:srgbClr val="4C3302"/>
                </a:solidFill>
                <a:latin typeface="黑体" panose="02010609060101010101" pitchFamily="49" charset="-122"/>
                <a:ea typeface="新宋体" panose="02010609030101010101" pitchFamily="49" charset="-122"/>
              </a:rPr>
              <a:t>。</a:t>
            </a:r>
            <a:r>
              <a:rPr lang="zh-CN" altLang="en-US" sz="2800" b="1" dirty="0">
                <a:solidFill>
                  <a:schemeClr val="hlink"/>
                </a:solidFill>
                <a:latin typeface="黑体" panose="02010609060101010101" pitchFamily="49" charset="-122"/>
                <a:ea typeface="新宋体" panose="02010609030101010101" pitchFamily="49" charset="-122"/>
              </a:rPr>
              <a:t>散文代表作是</a:t>
            </a:r>
            <a:r>
              <a:rPr lang="en-US" altLang="zh-CN" sz="2800" b="1">
                <a:solidFill>
                  <a:schemeClr val="hlink"/>
                </a:solidFill>
                <a:latin typeface="黑体" panose="02010609060101010101" pitchFamily="49" charset="-122"/>
                <a:ea typeface="新宋体" panose="02010609030101010101" pitchFamily="49" charset="-122"/>
              </a:rPr>
              <a:t>《</a:t>
            </a:r>
            <a:r>
              <a:rPr lang="zh-CN" altLang="en-US" sz="2800" b="1" dirty="0">
                <a:solidFill>
                  <a:schemeClr val="hlink"/>
                </a:solidFill>
                <a:latin typeface="黑体" panose="02010609060101010101" pitchFamily="49" charset="-122"/>
                <a:ea typeface="新宋体" panose="02010609030101010101" pitchFamily="49" charset="-122"/>
              </a:rPr>
              <a:t>背影</a:t>
            </a:r>
            <a:r>
              <a:rPr lang="en-US" altLang="zh-CN" sz="2800" b="1">
                <a:solidFill>
                  <a:schemeClr val="hlink"/>
                </a:solidFill>
                <a:latin typeface="黑体" panose="02010609060101010101" pitchFamily="49" charset="-122"/>
                <a:ea typeface="新宋体" panose="02010609030101010101" pitchFamily="49" charset="-122"/>
              </a:rPr>
              <a:t>》</a:t>
            </a:r>
            <a:r>
              <a:rPr lang="zh-CN" altLang="en-US" sz="2800" b="1" dirty="0">
                <a:solidFill>
                  <a:schemeClr val="hlink"/>
                </a:solidFill>
                <a:latin typeface="黑体" panose="02010609060101010101" pitchFamily="49" charset="-122"/>
                <a:ea typeface="新宋体" panose="02010609030101010101" pitchFamily="49" charset="-122"/>
              </a:rPr>
              <a:t>、</a:t>
            </a:r>
            <a:r>
              <a:rPr lang="en-US" altLang="zh-CN" sz="2800" b="1">
                <a:solidFill>
                  <a:schemeClr val="hlink"/>
                </a:solidFill>
                <a:latin typeface="黑体" panose="02010609060101010101" pitchFamily="49" charset="-122"/>
                <a:ea typeface="新宋体" panose="02010609030101010101" pitchFamily="49" charset="-122"/>
              </a:rPr>
              <a:t>《</a:t>
            </a:r>
            <a:r>
              <a:rPr lang="zh-CN" altLang="en-US" sz="2800" b="1" dirty="0">
                <a:solidFill>
                  <a:schemeClr val="hlink"/>
                </a:solidFill>
                <a:latin typeface="黑体" panose="02010609060101010101" pitchFamily="49" charset="-122"/>
                <a:ea typeface="新宋体" panose="02010609030101010101" pitchFamily="49" charset="-122"/>
              </a:rPr>
              <a:t>河塘月色</a:t>
            </a:r>
            <a:r>
              <a:rPr lang="en-US" altLang="zh-CN" sz="2800" b="1">
                <a:solidFill>
                  <a:schemeClr val="hlink"/>
                </a:solidFill>
                <a:latin typeface="黑体" panose="02010609060101010101" pitchFamily="49" charset="-122"/>
                <a:ea typeface="新宋体" panose="02010609030101010101" pitchFamily="49" charset="-122"/>
              </a:rPr>
              <a:t>》</a:t>
            </a:r>
            <a:r>
              <a:rPr lang="zh-CN" altLang="en-US" sz="2800" b="1" dirty="0">
                <a:solidFill>
                  <a:schemeClr val="hlink"/>
                </a:solidFill>
                <a:latin typeface="黑体" panose="0201060906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800" b="1" dirty="0">
              <a:solidFill>
                <a:schemeClr val="hlink"/>
              </a:solidFill>
              <a:latin typeface="黑体" panose="02010609060101010101" pitchFamily="49" charset="-122"/>
              <a:ea typeface="新宋体" panose="02010609030101010101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新宋体" panose="02010609030101010101" pitchFamily="49" charset="-122"/>
              </a:rPr>
              <a:t>     </a:t>
            </a: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《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背影</a:t>
            </a: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》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是</a:t>
            </a: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记实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散文，写于</a:t>
            </a: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1925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年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11268" name="Picture 4" descr="2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1750" y="908050"/>
            <a:ext cx="4032250" cy="5516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Rectangle 5"/>
          <p:cNvSpPr/>
          <p:nvPr/>
        </p:nvSpPr>
        <p:spPr>
          <a:xfrm>
            <a:off x="6084888" y="260350"/>
            <a:ext cx="18288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4000" b="1" dirty="0">
                <a:solidFill>
                  <a:srgbClr val="EE300A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朱自清</a:t>
            </a:r>
            <a:endParaRPr lang="zh-CN" altLang="en-US" sz="4000" b="1" dirty="0">
              <a:solidFill>
                <a:srgbClr val="EE300A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11270" name="Rectangle 6"/>
          <p:cNvSpPr/>
          <p:nvPr/>
        </p:nvSpPr>
        <p:spPr>
          <a:xfrm>
            <a:off x="5883275" y="7415213"/>
            <a:ext cx="60055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en-US" sz="2400" b="1" dirty="0">
              <a:solidFill>
                <a:schemeClr val="tx2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7218" name="Rectangle 2"/>
          <p:cNvSpPr>
            <a:spLocks noGrp="1" noRot="1"/>
          </p:cNvSpPr>
          <p:nvPr>
            <p:ph type="body"/>
          </p:nvPr>
        </p:nvSpPr>
        <p:spPr>
          <a:xfrm>
            <a:off x="250825" y="260350"/>
            <a:ext cx="8713788" cy="6264275"/>
          </a:xfrm>
          <a:ln/>
        </p:spPr>
        <p:txBody>
          <a:bodyPr vert="horz" wrap="square" lIns="91440" tIns="45720" rIns="91440" bIns="45720" anchor="t"/>
          <a:p>
            <a:pPr lvl="0" eaLnBrk="1" hangingPunct="1"/>
            <a:endParaRPr lang="zh-CN" altLang="en-US" sz="3900" dirty="0">
              <a:ea typeface="黑体" panose="02010609060101010101" pitchFamily="49" charset="-122"/>
            </a:endParaRPr>
          </a:p>
          <a:p>
            <a:pPr lvl="0" eaLnBrk="1" hangingPunct="1">
              <a:buNone/>
            </a:pPr>
            <a:endParaRPr lang="zh-CN" altLang="en-US" sz="3900" dirty="0">
              <a:ea typeface="黑体" panose="02010609060101010101" pitchFamily="49" charset="-122"/>
            </a:endParaRPr>
          </a:p>
          <a:p>
            <a:pPr lvl="0" eaLnBrk="1" hangingPunct="1">
              <a:buNone/>
            </a:pPr>
            <a:endParaRPr lang="zh-CN" altLang="en-US" sz="3900" dirty="0">
              <a:ea typeface="黑体" panose="02010609060101010101" pitchFamily="49" charset="-122"/>
            </a:endParaRPr>
          </a:p>
          <a:p>
            <a:pPr lvl="0" eaLnBrk="1" hangingPunct="1">
              <a:buNone/>
            </a:pPr>
            <a:r>
              <a:rPr lang="zh-CN" altLang="en-US" sz="3900" dirty="0">
                <a:ea typeface="黑体" panose="02010609060101010101" pitchFamily="49" charset="-122"/>
              </a:rPr>
              <a:t>送我上车</a:t>
            </a:r>
            <a:endParaRPr lang="zh-CN" altLang="en-US" sz="3900" dirty="0">
              <a:ea typeface="黑体" panose="02010609060101010101" pitchFamily="49" charset="-122"/>
            </a:endParaRPr>
          </a:p>
        </p:txBody>
      </p:sp>
      <p:sp>
        <p:nvSpPr>
          <p:cNvPr id="137219" name="AutoShape 3"/>
          <p:cNvSpPr/>
          <p:nvPr/>
        </p:nvSpPr>
        <p:spPr>
          <a:xfrm>
            <a:off x="2268538" y="1341438"/>
            <a:ext cx="431800" cy="3168650"/>
          </a:xfrm>
          <a:prstGeom prst="leftBrace">
            <a:avLst>
              <a:gd name="adj1" fmla="val 61151"/>
              <a:gd name="adj2" fmla="val 50000"/>
            </a:avLst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en-US" dirty="0">
              <a:solidFill>
                <a:srgbClr val="FF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37220" name="Text Box 4"/>
          <p:cNvSpPr txBox="1"/>
          <p:nvPr/>
        </p:nvSpPr>
        <p:spPr>
          <a:xfrm>
            <a:off x="2771775" y="692150"/>
            <a:ext cx="1800225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latin typeface="Verdana" panose="020B0604030504040204" pitchFamily="34" charset="0"/>
                <a:ea typeface="宋体" panose="02010600030101010101" pitchFamily="2" charset="-122"/>
              </a:rPr>
              <a:t>再三嘱咐两次踌躇亲自送我</a:t>
            </a:r>
            <a:endParaRPr lang="zh-CN" altLang="en-US" sz="2800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37221" name="Text Box 5"/>
          <p:cNvSpPr txBox="1"/>
          <p:nvPr/>
        </p:nvSpPr>
        <p:spPr>
          <a:xfrm>
            <a:off x="2700338" y="2636838"/>
            <a:ext cx="18002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latin typeface="Verdana" panose="020B0604030504040204" pitchFamily="34" charset="0"/>
                <a:ea typeface="宋体" panose="02010600030101010101" pitchFamily="2" charset="-122"/>
              </a:rPr>
              <a:t>和脚夫讲价钱</a:t>
            </a:r>
            <a:endParaRPr lang="zh-CN" altLang="en-US" sz="2800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37222" name="Text Box 6"/>
          <p:cNvSpPr txBox="1"/>
          <p:nvPr/>
        </p:nvSpPr>
        <p:spPr>
          <a:xfrm>
            <a:off x="2771775" y="3860800"/>
            <a:ext cx="2016125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latin typeface="Verdana" panose="020B0604030504040204" pitchFamily="34" charset="0"/>
                <a:ea typeface="宋体" panose="02010600030101010101" pitchFamily="2" charset="-122"/>
              </a:rPr>
              <a:t>拣座位、铺大衣和嘱托茶房照应</a:t>
            </a:r>
            <a:endParaRPr lang="zh-CN" altLang="en-US" sz="2800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37223" name="AutoShape 7"/>
          <p:cNvSpPr/>
          <p:nvPr/>
        </p:nvSpPr>
        <p:spPr>
          <a:xfrm>
            <a:off x="5003800" y="333375"/>
            <a:ext cx="3816350" cy="447675"/>
          </a:xfrm>
          <a:prstGeom prst="borderCallout2">
            <a:avLst>
              <a:gd name="adj1" fmla="val 25532"/>
              <a:gd name="adj2" fmla="val -1995"/>
              <a:gd name="adj3" fmla="val 25532"/>
              <a:gd name="adj4" fmla="val -5449"/>
              <a:gd name="adj5" fmla="val 340426"/>
              <a:gd name="adj6" fmla="val -22713"/>
            </a:avLst>
          </a:prstGeom>
          <a:solidFill>
            <a:schemeClr val="accent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/>
          <a:p>
            <a:pPr lvl="0" algn="ctr" eaLnBrk="1" hangingPunct="1"/>
            <a:r>
              <a:rPr lang="zh-CN" altLang="en-US" sz="2800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660033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不要紧，他们去不好</a:t>
            </a:r>
            <a:r>
              <a:rPr lang="zh-CN" altLang="en-US" sz="2800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2800" dirty="0">
              <a:solidFill>
                <a:srgbClr val="660033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7656" name="AutoShape 8"/>
          <p:cNvSpPr/>
          <p:nvPr/>
        </p:nvSpPr>
        <p:spPr>
          <a:xfrm rot="10800000">
            <a:off x="4500563" y="1557338"/>
            <a:ext cx="4427537" cy="935037"/>
          </a:xfrm>
          <a:prstGeom prst="wedgeRectCallout">
            <a:avLst>
              <a:gd name="adj1" fmla="val -17671"/>
              <a:gd name="adj2" fmla="val 141171"/>
            </a:avLst>
          </a:prstGeom>
          <a:solidFill>
            <a:schemeClr val="accent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lvl="0" algn="ctr" eaLnBrk="1" hangingPunct="1"/>
            <a:r>
              <a:rPr lang="zh-CN" altLang="en-US" sz="2800" dirty="0">
                <a:solidFill>
                  <a:srgbClr val="660033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宽慰孩子，别人去自己不放心，表现父对子的关心。</a:t>
            </a:r>
            <a:endParaRPr lang="zh-CN" altLang="en-US" sz="2800" dirty="0">
              <a:solidFill>
                <a:srgbClr val="660033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7657" name="AutoShape 12"/>
          <p:cNvSpPr/>
          <p:nvPr/>
        </p:nvSpPr>
        <p:spPr>
          <a:xfrm rot="10800000">
            <a:off x="4859338" y="2852738"/>
            <a:ext cx="3816350" cy="504825"/>
          </a:xfrm>
          <a:prstGeom prst="wedgeRectCallout">
            <a:avLst>
              <a:gd name="adj1" fmla="val 70046"/>
              <a:gd name="adj2" fmla="val -9120"/>
            </a:avLst>
          </a:prstGeom>
          <a:solidFill>
            <a:schemeClr val="accent1"/>
          </a:solidFill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lvl="0" algn="ctr" eaLnBrk="1" hangingPunct="1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latin typeface="Verdana" panose="020B0604030504040204" pitchFamily="34" charset="0"/>
                <a:ea typeface="宋体" panose="02010600030101010101" pitchFamily="2" charset="-122"/>
              </a:rPr>
              <a:t>我那时真是聪明过分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2800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37229" name="AutoShape 13"/>
          <p:cNvSpPr/>
          <p:nvPr/>
        </p:nvSpPr>
        <p:spPr>
          <a:xfrm rot="5400000">
            <a:off x="3201988" y="5086350"/>
            <a:ext cx="939800" cy="1079500"/>
          </a:xfrm>
          <a:prstGeom prst="notched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0" name="Line 17"/>
          <p:cNvSpPr/>
          <p:nvPr/>
        </p:nvSpPr>
        <p:spPr>
          <a:xfrm flipH="1">
            <a:off x="6732588" y="3357563"/>
            <a:ext cx="71437" cy="21590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37234" name="Text Box 18"/>
          <p:cNvSpPr txBox="1"/>
          <p:nvPr/>
        </p:nvSpPr>
        <p:spPr>
          <a:xfrm>
            <a:off x="250825" y="6092825"/>
            <a:ext cx="3889375" cy="5238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latin typeface="Verdana" panose="020B0604030504040204" pitchFamily="34" charset="0"/>
                <a:ea typeface="宋体" panose="02010600030101010101" pitchFamily="2" charset="-122"/>
              </a:rPr>
              <a:t>洋溢着浓烈的关心爱护</a:t>
            </a:r>
            <a:endParaRPr lang="en-US" altLang="zh-CN" sz="280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37235" name="AutoShape 19"/>
          <p:cNvSpPr/>
          <p:nvPr/>
        </p:nvSpPr>
        <p:spPr>
          <a:xfrm rot="-5400000">
            <a:off x="4498975" y="4076700"/>
            <a:ext cx="2017713" cy="1296988"/>
          </a:xfrm>
          <a:custGeom>
            <a:avLst/>
            <a:gdLst>
              <a:gd name="txL" fmla="*/ 2160 w 21600"/>
              <a:gd name="txT" fmla="*/ 12343 h 21600"/>
              <a:gd name="txR" fmla="*/ 19440 w 21600"/>
              <a:gd name="txB" fmla="*/ 18514 h 21600"/>
            </a:gdLst>
            <a:ahLst/>
            <a:cxnLst>
              <a:cxn ang="17694720">
                <a:pos x="2147483647" y="0"/>
              </a:cxn>
              <a:cxn ang="11796480">
                <a:pos x="0" y="2147483647"/>
              </a:cxn>
              <a:cxn ang="589824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lnTo>
                  <a:pt x="10800" y="0"/>
                </a:lnTo>
                <a:close/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7236" name="Text Box 20"/>
          <p:cNvSpPr txBox="1"/>
          <p:nvPr/>
        </p:nvSpPr>
        <p:spPr>
          <a:xfrm>
            <a:off x="4716463" y="2708275"/>
            <a:ext cx="194468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latin typeface="Verdana" panose="020B0604030504040204" pitchFamily="34" charset="0"/>
                <a:ea typeface="宋体" panose="02010600030101010101" pitchFamily="2" charset="-122"/>
              </a:rPr>
              <a:t>我心里暗笑他的迂</a:t>
            </a:r>
            <a:endParaRPr lang="zh-CN" altLang="en-US" sz="2800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37238" name="Text Box 22"/>
          <p:cNvSpPr txBox="1"/>
          <p:nvPr/>
        </p:nvSpPr>
        <p:spPr>
          <a:xfrm>
            <a:off x="4716463" y="452438"/>
            <a:ext cx="3168650" cy="1382712"/>
          </a:xfrm>
          <a:prstGeom prst="rect">
            <a:avLst/>
          </a:prstGeom>
          <a:noFill/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latin typeface="Verdana" panose="020B0604030504040204" pitchFamily="34" charset="0"/>
                <a:ea typeface="宋体" panose="02010600030101010101" pitchFamily="2" charset="-122"/>
              </a:rPr>
              <a:t>表现我对父爱的不理解，从侧面表现了父亲爱子心切</a:t>
            </a:r>
            <a:endParaRPr lang="zh-CN" altLang="en-US" sz="2800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7666" name="Text Box 23"/>
          <p:cNvSpPr txBox="1"/>
          <p:nvPr/>
        </p:nvSpPr>
        <p:spPr>
          <a:xfrm>
            <a:off x="5508625" y="5475288"/>
            <a:ext cx="3348038" cy="1382712"/>
          </a:xfrm>
          <a:prstGeom prst="rect">
            <a:avLst/>
          </a:prstGeom>
          <a:noFill/>
          <a:ln w="9525" cap="flat" cmpd="sng">
            <a:solidFill>
              <a:srgbClr val="8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latin typeface="Verdana" panose="020B0604030504040204" pitchFamily="34" charset="0"/>
                <a:ea typeface="宋体" panose="02010600030101010101" pitchFamily="2" charset="-122"/>
              </a:rPr>
              <a:t>反语，是自己对父亲的爱子之心不能理解的自责和追悔</a:t>
            </a:r>
            <a:endParaRPr lang="zh-CN" altLang="en-US" sz="2800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7667" name="Line 24"/>
          <p:cNvSpPr/>
          <p:nvPr/>
        </p:nvSpPr>
        <p:spPr>
          <a:xfrm>
            <a:off x="6659563" y="3357563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37242" name="Text Box 26"/>
          <p:cNvSpPr txBox="1"/>
          <p:nvPr/>
        </p:nvSpPr>
        <p:spPr>
          <a:xfrm>
            <a:off x="179388" y="5445125"/>
            <a:ext cx="2808287" cy="528638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latin typeface="Verdana" panose="020B0604030504040204" pitchFamily="34" charset="0"/>
                <a:ea typeface="宋体" panose="02010600030101010101" pitchFamily="2" charset="-122"/>
              </a:rPr>
              <a:t>为写背影作铺垫</a:t>
            </a:r>
            <a:endParaRPr lang="zh-CN" altLang="en-US" sz="2800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37243" name="Line 27"/>
          <p:cNvSpPr/>
          <p:nvPr/>
        </p:nvSpPr>
        <p:spPr>
          <a:xfrm flipV="1">
            <a:off x="5795963" y="1844675"/>
            <a:ext cx="936625" cy="792163"/>
          </a:xfrm>
          <a:prstGeom prst="line">
            <a:avLst/>
          </a:prstGeom>
          <a:ln w="9525" cap="flat" cmpd="sng">
            <a:solidFill>
              <a:srgbClr val="FFCC00"/>
            </a:solidFill>
            <a:prstDash val="solid"/>
            <a:headEnd type="none" w="lg" len="lg"/>
            <a:tailEnd type="triangle" w="med" len="med"/>
          </a:ln>
        </p:spPr>
      </p:sp>
      <p:sp>
        <p:nvSpPr>
          <p:cNvPr id="137244" name="Line 28"/>
          <p:cNvSpPr/>
          <p:nvPr/>
        </p:nvSpPr>
        <p:spPr>
          <a:xfrm>
            <a:off x="1547813" y="3357563"/>
            <a:ext cx="0" cy="19431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lg" len="lg"/>
            <a:tailEnd type="triangle" w="lg" len="lg"/>
          </a:ln>
        </p:spPr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>
                                            <p:txEl>
                                              <p:charRg st="3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7218">
                                            <p:txEl>
                                              <p:charRg st="3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5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137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500"/>
                                        <p:tgtEl>
                                          <p:spTgt spid="137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500"/>
                                        <p:tgtEl>
                                          <p:spTgt spid="13723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137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500"/>
                                        <p:tgtEl>
                                          <p:spTgt spid="137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4" dur="500"/>
                                        <p:tgtEl>
                                          <p:spTgt spid="137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7" dur="500"/>
                                        <p:tgtEl>
                                          <p:spTgt spid="137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2" dur="500"/>
                                        <p:tgtEl>
                                          <p:spTgt spid="137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3723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3723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3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9" dur="500"/>
                                        <p:tgtEl>
                                          <p:spTgt spid="137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2" dur="500"/>
                                        <p:tgtEl>
                                          <p:spTgt spid="137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5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1" dur="500"/>
                                        <p:tgtEl>
                                          <p:spTgt spid="137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6" dur="500"/>
                                        <p:tgtEl>
                                          <p:spTgt spid="137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 animBg="1"/>
      <p:bldP spid="137220" grpId="0"/>
      <p:bldP spid="137221" grpId="0"/>
      <p:bldP spid="137222" grpId="0"/>
      <p:bldP spid="137223" grpId="0" animBg="1"/>
      <p:bldP spid="137223" grpId="1" animBg="1"/>
      <p:bldP spid="27656" grpId="0" animBg="1"/>
      <p:bldP spid="27656" grpId="1" animBg="1"/>
      <p:bldP spid="27657" grpId="0" animBg="1"/>
      <p:bldP spid="27657" grpId="1" animBg="1"/>
      <p:bldP spid="137229" grpId="0" animBg="1"/>
      <p:bldP spid="137229" grpId="1" animBg="1"/>
      <p:bldP spid="137234" grpId="0" animBg="1"/>
      <p:bldP spid="137234" grpId="1" animBg="1"/>
      <p:bldP spid="137236" grpId="0" build="allAtOnce"/>
      <p:bldP spid="137238" grpId="0" animBg="1"/>
      <p:bldP spid="137238" grpId="1" animBg="1"/>
      <p:bldP spid="27666" grpId="0" animBg="1"/>
      <p:bldP spid="27666" grpId="1" animBg="1"/>
      <p:bldP spid="13724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8674" name="Object 7"/>
          <p:cNvGraphicFramePr>
            <a:graphicFrameLocks noChangeAspect="1"/>
          </p:cNvGraphicFramePr>
          <p:nvPr/>
        </p:nvGraphicFramePr>
        <p:xfrm>
          <a:off x="5148263" y="692150"/>
          <a:ext cx="3130550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2" imgW="1285875" imgH="2190750" progId="Paint.Picture">
                  <p:embed/>
                </p:oleObj>
              </mc:Choice>
              <mc:Fallback>
                <p:oleObj name="" r:id="rId2" imgW="1285875" imgH="219075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3">
                        <a:clrChange>
                          <a:clrFrom>
                            <a:srgbClr val="EFE7F0"/>
                          </a:clrFrom>
                          <a:clrTo>
                            <a:srgbClr val="EFE7F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148263" y="692150"/>
                        <a:ext cx="3130550" cy="533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5" name="Text Box 2"/>
          <p:cNvSpPr txBox="1"/>
          <p:nvPr/>
        </p:nvSpPr>
        <p:spPr>
          <a:xfrm>
            <a:off x="1066800" y="533400"/>
            <a:ext cx="3276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dirty="0">
                <a:solidFill>
                  <a:srgbClr val="9933FF"/>
                </a:solidFill>
                <a:latin typeface="方正琥珀简体" pitchFamily="65" charset="-122"/>
                <a:ea typeface="方正琥珀简体" pitchFamily="65" charset="-122"/>
              </a:rPr>
              <a:t>   </a:t>
            </a:r>
            <a:endParaRPr lang="zh-CN" altLang="en-US" sz="6000" dirty="0">
              <a:solidFill>
                <a:srgbClr val="9933FF"/>
              </a:solidFill>
              <a:latin typeface="方正琥珀简体" pitchFamily="65" charset="-122"/>
              <a:ea typeface="方正琥珀简体" pitchFamily="65" charset="-122"/>
            </a:endParaRPr>
          </a:p>
        </p:txBody>
      </p:sp>
      <p:sp>
        <p:nvSpPr>
          <p:cNvPr id="28676" name="Rectangle 9"/>
          <p:cNvSpPr>
            <a:spLocks noGrp="1" noRot="1"/>
          </p:cNvSpPr>
          <p:nvPr>
            <p:ph type="title"/>
          </p:nvPr>
        </p:nvSpPr>
        <p:spPr>
          <a:xfrm>
            <a:off x="827088" y="1628775"/>
            <a:ext cx="3886200" cy="3505200"/>
          </a:xfrm>
          <a:ln/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sz="6000" dirty="0">
                <a:solidFill>
                  <a:schemeClr val="tx1"/>
                </a:solidFill>
                <a:latin typeface="方正琥珀简体" pitchFamily="65" charset="-122"/>
                <a:ea typeface="方正琥珀简体" pitchFamily="65" charset="-122"/>
              </a:rPr>
              <a:t>阅 读</a:t>
            </a:r>
            <a:br>
              <a:rPr lang="zh-CN" altLang="en-US" sz="6000" dirty="0">
                <a:solidFill>
                  <a:schemeClr val="tx1"/>
                </a:solidFill>
                <a:latin typeface="方正琥珀简体" pitchFamily="65" charset="-122"/>
                <a:ea typeface="方正琥珀简体" pitchFamily="65" charset="-122"/>
              </a:rPr>
            </a:br>
            <a:r>
              <a:rPr lang="zh-CN" altLang="en-US" sz="6000" dirty="0">
                <a:solidFill>
                  <a:schemeClr val="tx1"/>
                </a:solidFill>
                <a:ea typeface="方正琥珀简体" pitchFamily="65" charset="-122"/>
              </a:rPr>
              <a:t>“</a:t>
            </a:r>
            <a:r>
              <a:rPr lang="zh-CN" altLang="en-US" sz="6000" dirty="0">
                <a:solidFill>
                  <a:schemeClr val="tx1"/>
                </a:solidFill>
                <a:latin typeface="方正琥珀简体" pitchFamily="65" charset="-122"/>
                <a:ea typeface="方正琥珀简体" pitchFamily="65" charset="-122"/>
              </a:rPr>
              <a:t>买橘子</a:t>
            </a:r>
            <a:r>
              <a:rPr lang="zh-CN" altLang="en-US" sz="6000" dirty="0">
                <a:solidFill>
                  <a:schemeClr val="tx1"/>
                </a:solidFill>
                <a:ea typeface="方正琥珀简体" pitchFamily="65" charset="-122"/>
              </a:rPr>
              <a:t>”</a:t>
            </a:r>
            <a:br>
              <a:rPr lang="zh-CN" altLang="en-US" sz="6000" dirty="0">
                <a:solidFill>
                  <a:schemeClr val="tx1"/>
                </a:solidFill>
                <a:latin typeface="方正琥珀简体" pitchFamily="65" charset="-122"/>
                <a:ea typeface="方正琥珀简体" pitchFamily="65" charset="-122"/>
              </a:rPr>
            </a:br>
            <a:r>
              <a:rPr lang="zh-CN" altLang="en-US" sz="6000" dirty="0">
                <a:solidFill>
                  <a:schemeClr val="tx1"/>
                </a:solidFill>
                <a:latin typeface="方正琥珀简体" pitchFamily="65" charset="-122"/>
                <a:ea typeface="方正琥珀简体" pitchFamily="65" charset="-122"/>
              </a:rPr>
              <a:t>一 段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random/>
    <p:sndAc>
      <p:stSnd>
        <p:snd r:embed="rId4" name="camera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1"/>
          <p:cNvSpPr txBox="1"/>
          <p:nvPr/>
        </p:nvSpPr>
        <p:spPr>
          <a:xfrm>
            <a:off x="250825" y="260350"/>
            <a:ext cx="86423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3. 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在</a:t>
            </a:r>
            <a:r>
              <a:rPr lang="en-US" altLang="zh-CN" sz="3600" b="1" dirty="0"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车站买橘，刻画背影</a:t>
            </a:r>
            <a:r>
              <a:rPr lang="en-US" altLang="zh-CN" sz="3600" b="1" dirty="0"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这次描写中，哪些词语用得好？为什么？</a:t>
            </a:r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388" y="2651125"/>
            <a:ext cx="8220075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他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蹒跚地走到铁道边，慢慢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探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身下去，尚不大难。可是他穿过铁道，要爬上那边月台，就不容易了。他用两手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攀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着上面，两脚再向上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缩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；他肥胖的身子向左微倾，显出努力的样子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圆角矩形标注 5"/>
          <p:cNvSpPr/>
          <p:nvPr/>
        </p:nvSpPr>
        <p:spPr>
          <a:xfrm>
            <a:off x="5795963" y="981075"/>
            <a:ext cx="3348037" cy="1541463"/>
          </a:xfrm>
          <a:prstGeom prst="wedgeRoundRectCallout">
            <a:avLst>
              <a:gd name="adj1" fmla="val -19699"/>
              <a:gd name="adj2" fmla="val 69875"/>
              <a:gd name="adj3" fmla="val 16667"/>
            </a:avLst>
          </a:prstGeom>
          <a:solidFill>
            <a:schemeClr val="tx1"/>
          </a:solidFill>
          <a:ln w="254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探</a:t>
            </a:r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表明父亲体胖动作不灵便，下铁道小心翼翼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圆角矩形标注 6"/>
          <p:cNvSpPr/>
          <p:nvPr/>
        </p:nvSpPr>
        <p:spPr>
          <a:xfrm>
            <a:off x="5111750" y="5143500"/>
            <a:ext cx="4032250" cy="1714500"/>
          </a:xfrm>
          <a:prstGeom prst="wedgeRoundRectCallout">
            <a:avLst>
              <a:gd name="adj1" fmla="val -25750"/>
              <a:gd name="adj2" fmla="val -104722"/>
              <a:gd name="adj3" fmla="val 16667"/>
            </a:avLst>
          </a:prstGeom>
          <a:solidFill>
            <a:schemeClr val="tx1"/>
          </a:solidFill>
          <a:ln w="25400" cap="flat" cmpd="sng">
            <a:solidFill>
              <a:srgbClr val="89A4A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攀</a:t>
            </a:r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既写出月台的高度，又可以想象到父亲爬月台的吃力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1692275" y="5387975"/>
            <a:ext cx="2928938" cy="1470025"/>
          </a:xfrm>
          <a:prstGeom prst="wedgeRoundRectCallout">
            <a:avLst>
              <a:gd name="adj1" fmla="val -23549"/>
              <a:gd name="adj2" fmla="val -99843"/>
              <a:gd name="adj3" fmla="val 16667"/>
            </a:avLst>
          </a:prstGeom>
          <a:solidFill>
            <a:schemeClr val="tx1"/>
          </a:solidFill>
          <a:ln w="25400" algn="ctr">
            <a:solidFill>
              <a:srgbClr val="89A4A7"/>
            </a:solidFill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缩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写出两脚无处攀爬的艰难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3" grpId="0"/>
      <p:bldP spid="14340" grpId="0" bldLvl="0" animBg="1"/>
      <p:bldP spid="14341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2"/>
          <p:cNvSpPr txBox="1"/>
          <p:nvPr/>
        </p:nvSpPr>
        <p:spPr>
          <a:xfrm>
            <a:off x="323850" y="993775"/>
            <a:ext cx="8640763" cy="4278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方正琥珀简体" pitchFamily="65" charset="-122"/>
              </a:rPr>
              <a:t>这段动词准确精当，请根据课文填空：</a:t>
            </a:r>
            <a:endParaRPr lang="zh-CN" altLang="en-US" sz="3200" b="1" dirty="0">
              <a:latin typeface="Times New Roman" panose="02020603050405020304" pitchFamily="18" charset="0"/>
              <a:ea typeface="方正琥珀简体" pitchFamily="65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我看见他</a:t>
            </a:r>
            <a:r>
              <a:rPr lang="zh-CN" altLang="en-US" sz="32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　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着黑布小帽，</a:t>
            </a:r>
            <a:r>
              <a:rPr lang="zh-CN" altLang="en-US" sz="32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　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着黑布大马褂，深青布棉袍，蹒跚地</a:t>
            </a:r>
            <a:r>
              <a:rPr lang="zh-CN" altLang="en-US" sz="32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　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到铁道边，慢慢</a:t>
            </a:r>
            <a:r>
              <a:rPr lang="zh-CN" altLang="en-US" sz="32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　 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身下去，尚不大难。可是</a:t>
            </a:r>
            <a:r>
              <a:rPr lang="zh-CN" altLang="en-US" sz="32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　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过铁道，要 </a:t>
            </a:r>
            <a:r>
              <a:rPr lang="zh-CN" altLang="en-US" sz="32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　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上那边月台，就不容易了。他用两手</a:t>
            </a:r>
            <a:r>
              <a:rPr lang="zh-CN" altLang="en-US" sz="32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　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着上面，两脚再向上</a:t>
            </a:r>
            <a:r>
              <a:rPr lang="zh-CN" altLang="en-US" sz="32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　 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；他肥胖的身子向左微</a:t>
            </a:r>
            <a:r>
              <a:rPr lang="zh-CN" altLang="en-US" sz="32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　  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，显出努力的样子，这时我看见他的背影，我的泪很快地</a:t>
            </a:r>
            <a:r>
              <a:rPr lang="zh-CN" altLang="en-US" sz="32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　　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下来了。 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3009900" y="1563688"/>
            <a:ext cx="914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戴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6394450" y="1563688"/>
            <a:ext cx="914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穿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5795963" y="2139950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走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2" name="Text Box 6"/>
          <p:cNvSpPr txBox="1"/>
          <p:nvPr/>
        </p:nvSpPr>
        <p:spPr>
          <a:xfrm>
            <a:off x="1071563" y="2581275"/>
            <a:ext cx="838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探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3" name="Text Box 7"/>
          <p:cNvSpPr txBox="1"/>
          <p:nvPr/>
        </p:nvSpPr>
        <p:spPr>
          <a:xfrm>
            <a:off x="6526213" y="2586038"/>
            <a:ext cx="6111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穿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4" name="Text Box 8"/>
          <p:cNvSpPr txBox="1"/>
          <p:nvPr/>
        </p:nvSpPr>
        <p:spPr>
          <a:xfrm>
            <a:off x="1071563" y="3111500"/>
            <a:ext cx="838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爬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5" name="Text Box 9"/>
          <p:cNvSpPr txBox="1"/>
          <p:nvPr/>
        </p:nvSpPr>
        <p:spPr>
          <a:xfrm>
            <a:off x="8088313" y="3111500"/>
            <a:ext cx="99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攀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6" name="Text Box 10"/>
          <p:cNvSpPr txBox="1"/>
          <p:nvPr/>
        </p:nvSpPr>
        <p:spPr>
          <a:xfrm>
            <a:off x="4284663" y="3565525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缩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7" name="Text Box 11"/>
          <p:cNvSpPr txBox="1"/>
          <p:nvPr/>
        </p:nvSpPr>
        <p:spPr>
          <a:xfrm>
            <a:off x="1071563" y="4130675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倾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8" name="Text Box 12"/>
          <p:cNvSpPr txBox="1"/>
          <p:nvPr/>
        </p:nvSpPr>
        <p:spPr>
          <a:xfrm>
            <a:off x="4060825" y="4581525"/>
            <a:ext cx="914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流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0733" name="AutoShape 13">
            <a:hlinkClick r:id="" action="ppaction://hlinkshowjump?jump=firstslide"/>
          </p:cNvPr>
          <p:cNvSpPr/>
          <p:nvPr/>
        </p:nvSpPr>
        <p:spPr>
          <a:xfrm>
            <a:off x="6197600" y="6227763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734" name="AutoShape 14">
            <a:hlinkClick r:id="" action="ppaction://hlinkshowjump?jump=previousslide"/>
          </p:cNvPr>
          <p:cNvSpPr/>
          <p:nvPr/>
        </p:nvSpPr>
        <p:spPr>
          <a:xfrm>
            <a:off x="5364163" y="6227763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735" name="AutoShape 15">
            <a:hlinkClick r:id="" action="ppaction://hlinkshowjump?jump=nextslide"/>
          </p:cNvPr>
          <p:cNvSpPr/>
          <p:nvPr/>
        </p:nvSpPr>
        <p:spPr>
          <a:xfrm>
            <a:off x="7040563" y="6227763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  <p:bldP spid="9222" grpId="0"/>
      <p:bldP spid="9223" grpId="0"/>
      <p:bldP spid="9224" grpId="0"/>
      <p:bldP spid="9225" grpId="0"/>
      <p:bldP spid="9226" grpId="0"/>
      <p:bldP spid="9227" grpId="0"/>
      <p:bldP spid="92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动作细节描写</a:t>
            </a:r>
            <a:endParaRPr lang="zh-CN" altLang="en-US" dirty="0"/>
          </a:p>
        </p:txBody>
      </p:sp>
      <p:sp>
        <p:nvSpPr>
          <p:cNvPr id="155653" name="Text Box 5"/>
          <p:cNvSpPr txBox="1"/>
          <p:nvPr/>
        </p:nvSpPr>
        <p:spPr>
          <a:xfrm>
            <a:off x="5795963" y="2139950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走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5654" name="Text Box 6"/>
          <p:cNvSpPr txBox="1"/>
          <p:nvPr/>
        </p:nvSpPr>
        <p:spPr>
          <a:xfrm>
            <a:off x="2051050" y="2565400"/>
            <a:ext cx="838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探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5655" name="Text Box 7"/>
          <p:cNvSpPr txBox="1"/>
          <p:nvPr/>
        </p:nvSpPr>
        <p:spPr>
          <a:xfrm>
            <a:off x="7380288" y="2565400"/>
            <a:ext cx="6111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穿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5656" name="Text Box 8"/>
          <p:cNvSpPr txBox="1"/>
          <p:nvPr/>
        </p:nvSpPr>
        <p:spPr>
          <a:xfrm>
            <a:off x="2124075" y="3141663"/>
            <a:ext cx="838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爬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5657" name="Text Box 9"/>
          <p:cNvSpPr txBox="1"/>
          <p:nvPr/>
        </p:nvSpPr>
        <p:spPr>
          <a:xfrm>
            <a:off x="1116013" y="3573463"/>
            <a:ext cx="99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攀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5658" name="Text Box 10"/>
          <p:cNvSpPr txBox="1"/>
          <p:nvPr/>
        </p:nvSpPr>
        <p:spPr>
          <a:xfrm>
            <a:off x="5508625" y="3573463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缩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5659" name="Text Box 11"/>
          <p:cNvSpPr txBox="1"/>
          <p:nvPr/>
        </p:nvSpPr>
        <p:spPr>
          <a:xfrm>
            <a:off x="2484438" y="407670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倾</a:t>
            </a:r>
            <a:endParaRPr lang="zh-CN" altLang="en-US" sz="3600" b="1" dirty="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3" grpId="0"/>
      <p:bldP spid="155654" grpId="0"/>
      <p:bldP spid="155655" grpId="0"/>
      <p:bldP spid="155656" grpId="0"/>
      <p:bldP spid="155657" grpId="0"/>
      <p:bldP spid="155658" grpId="0"/>
      <p:bldP spid="15565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9388" y="692150"/>
            <a:ext cx="8785225" cy="4824413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4800" b="1" i="0" u="sng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为了给我买</a:t>
            </a:r>
            <a:r>
              <a:rPr kumimoji="0" lang="zh-CN" altLang="en-US" sz="48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橘子，父亲不顾年老体衰，艰难的爬上爬下，</a:t>
            </a:r>
            <a:endParaRPr kumimoji="0" lang="en-US" altLang="zh-CN" sz="4800" b="1" i="0" u="sng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48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在朴质而细腻的动作描写中，流露出父亲对我至真至纯的真情体贴和疼爱。</a:t>
            </a:r>
            <a:endParaRPr kumimoji="0" lang="zh-CN" altLang="en-US" sz="4800" b="1" i="0" u="sng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2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charRg st="26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charRg st="26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2"/>
          <p:cNvSpPr>
            <a:spLocks noGrp="1" noRot="1"/>
          </p:cNvSpPr>
          <p:nvPr>
            <p:ph type="title"/>
          </p:nvPr>
        </p:nvSpPr>
        <p:spPr>
          <a:xfrm>
            <a:off x="457200" y="1066800"/>
            <a:ext cx="82296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dirty="0"/>
              <a:t>父亲外貌描写</a:t>
            </a:r>
            <a:endParaRPr lang="zh-CN" altLang="en-US" sz="4000" dirty="0"/>
          </a:p>
        </p:txBody>
      </p:sp>
      <p:sp>
        <p:nvSpPr>
          <p:cNvPr id="51203" name="Rectangle 3"/>
          <p:cNvSpPr>
            <a:spLocks noGrp="1" noRot="1"/>
          </p:cNvSpPr>
          <p:nvPr>
            <p:ph idx="1"/>
          </p:nvPr>
        </p:nvSpPr>
        <p:spPr>
          <a:xfrm>
            <a:off x="590550" y="2392363"/>
            <a:ext cx="8229600" cy="2476500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4000" dirty="0">
                <a:solidFill>
                  <a:srgbClr val="000000"/>
                </a:solidFill>
                <a:ea typeface="楷体_GB2312" pitchFamily="49" charset="-122"/>
              </a:rPr>
              <a:t>他戴着黑布小帽，穿着黑布大马褂，深青布棉袍……他肥胖的身子……</a:t>
            </a:r>
            <a:endParaRPr lang="zh-CN" altLang="en-US" sz="4000" dirty="0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33796" name="AutoShape 4">
            <a:hlinkClick r:id="" action="ppaction://hlinkshowjump?jump=firstslide"/>
          </p:cNvPr>
          <p:cNvSpPr/>
          <p:nvPr/>
        </p:nvSpPr>
        <p:spPr>
          <a:xfrm>
            <a:off x="6396038" y="6188075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3797" name="AutoShape 5">
            <a:hlinkClick r:id="" action="ppaction://hlinkshowjump?jump=previousslide"/>
          </p:cNvPr>
          <p:cNvSpPr/>
          <p:nvPr/>
        </p:nvSpPr>
        <p:spPr>
          <a:xfrm>
            <a:off x="55626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3798" name="AutoShape 6">
            <a:hlinkClick r:id="" action="ppaction://hlinkshowjump?jump=nextslide"/>
          </p:cNvPr>
          <p:cNvSpPr/>
          <p:nvPr/>
        </p:nvSpPr>
        <p:spPr>
          <a:xfrm>
            <a:off x="72390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7" decel="100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0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0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7" decel="100000" fill="hold"/>
                                        <p:tgtEl>
                                          <p:spTgt spid="5120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1026"/>
          <p:cNvSpPr>
            <a:spLocks noGrp="1" noRot="1"/>
          </p:cNvSpPr>
          <p:nvPr>
            <p:ph type="title"/>
          </p:nvPr>
        </p:nvSpPr>
        <p:spPr>
          <a:xfrm>
            <a:off x="806450" y="1066800"/>
            <a:ext cx="8229600" cy="1143000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4000" dirty="0"/>
              <a:t>父亲的身材特点？</a:t>
            </a:r>
            <a:endParaRPr lang="zh-CN" altLang="en-US" sz="4000" dirty="0"/>
          </a:p>
        </p:txBody>
      </p:sp>
      <p:sp>
        <p:nvSpPr>
          <p:cNvPr id="76803" name="Rectangle 1027"/>
          <p:cNvSpPr>
            <a:spLocks noGrp="1" noRot="1"/>
          </p:cNvSpPr>
          <p:nvPr>
            <p:ph idx="1"/>
          </p:nvPr>
        </p:nvSpPr>
        <p:spPr>
          <a:xfrm>
            <a:off x="466725" y="2727325"/>
            <a:ext cx="8066088" cy="2740025"/>
          </a:xfrm>
          <a:ln/>
        </p:spPr>
        <p:txBody>
          <a:bodyPr vert="horz" wrap="square" lIns="91440" tIns="45720" rIns="91440" bIns="45720" anchor="t"/>
          <a:p>
            <a:pPr algn="ctr" eaLnBrk="1" hangingPunct="1">
              <a:buNone/>
            </a:pPr>
            <a:r>
              <a:rPr lang="zh-CN" altLang="en-US" sz="4000" dirty="0">
                <a:solidFill>
                  <a:schemeClr val="accent2"/>
                </a:solidFill>
                <a:ea typeface="楷体_GB2312" pitchFamily="49" charset="-122"/>
              </a:rPr>
              <a:t>——“肥胖”。</a:t>
            </a:r>
            <a:endParaRPr lang="zh-CN" altLang="en-US" sz="4000" dirty="0">
              <a:solidFill>
                <a:schemeClr val="accent2"/>
              </a:solidFill>
              <a:ea typeface="楷体_GB2312" pitchFamily="49" charset="-122"/>
            </a:endParaRPr>
          </a:p>
          <a:p>
            <a:pPr algn="ctr" eaLnBrk="1" hangingPunct="1">
              <a:buNone/>
            </a:pPr>
            <a:endParaRPr lang="zh-CN" altLang="en-US" sz="4000" dirty="0"/>
          </a:p>
          <a:p>
            <a:pPr algn="ctr" eaLnBrk="1" hangingPunct="1">
              <a:buNone/>
            </a:pPr>
            <a:r>
              <a:rPr lang="zh-CN" altLang="en-US" sz="4000" dirty="0"/>
              <a:t>父亲的步履特点？</a:t>
            </a:r>
            <a:endParaRPr lang="zh-CN" altLang="en-US" sz="4000" dirty="0"/>
          </a:p>
          <a:p>
            <a:pPr algn="ctr" eaLnBrk="1" hangingPunct="1">
              <a:buNone/>
            </a:pPr>
            <a:r>
              <a:rPr lang="zh-CN" altLang="en-US" sz="4000" dirty="0">
                <a:solidFill>
                  <a:schemeClr val="accent2"/>
                </a:solidFill>
                <a:ea typeface="楷体_GB2312" pitchFamily="49" charset="-122"/>
              </a:rPr>
              <a:t>——“蹒跚”。</a:t>
            </a:r>
            <a:endParaRPr lang="zh-CN" altLang="en-US" sz="4000" dirty="0">
              <a:solidFill>
                <a:schemeClr val="accent2"/>
              </a:solidFill>
              <a:ea typeface="楷体_GB2312" pitchFamily="49" charset="-122"/>
            </a:endParaRPr>
          </a:p>
        </p:txBody>
      </p:sp>
      <p:sp>
        <p:nvSpPr>
          <p:cNvPr id="34820" name="AutoShape 1028">
            <a:hlinkClick r:id="" action="ppaction://hlinkshowjump?jump=firstslide"/>
          </p:cNvPr>
          <p:cNvSpPr/>
          <p:nvPr/>
        </p:nvSpPr>
        <p:spPr>
          <a:xfrm>
            <a:off x="6396038" y="6188075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4821" name="AutoShape 1029">
            <a:hlinkClick r:id="" action="ppaction://hlinkshowjump?jump=previousslide"/>
          </p:cNvPr>
          <p:cNvSpPr/>
          <p:nvPr/>
        </p:nvSpPr>
        <p:spPr>
          <a:xfrm>
            <a:off x="55626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4822" name="AutoShape 1030">
            <a:hlinkClick r:id="" action="ppaction://hlinkshowjump?jump=nextslide"/>
          </p:cNvPr>
          <p:cNvSpPr/>
          <p:nvPr/>
        </p:nvSpPr>
        <p:spPr>
          <a:xfrm>
            <a:off x="72390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3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3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charRg st="1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3">
                                            <p:txEl>
                                              <p:charRg st="1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3">
                                            <p:txEl>
                                              <p:charRg st="18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 noRot="1"/>
          </p:cNvSpPr>
          <p:nvPr>
            <p:ph type="title"/>
          </p:nvPr>
        </p:nvSpPr>
        <p:spPr>
          <a:xfrm>
            <a:off x="457200" y="981075"/>
            <a:ext cx="82296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solidFill>
                  <a:schemeClr val="tx1"/>
                </a:solidFill>
              </a:rPr>
              <a:t>“蹒跚”？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7827" name="Rectangle 3"/>
          <p:cNvSpPr>
            <a:spLocks noGrp="1" noRot="1"/>
          </p:cNvSpPr>
          <p:nvPr>
            <p:ph idx="1"/>
          </p:nvPr>
        </p:nvSpPr>
        <p:spPr>
          <a:xfrm>
            <a:off x="304800" y="2587625"/>
            <a:ext cx="8540750" cy="2992438"/>
          </a:xfrm>
          <a:ln/>
        </p:spPr>
        <p:txBody>
          <a:bodyPr vert="horz" wrap="square" lIns="91440" tIns="45720" rIns="91440" bIns="45720" anchor="t"/>
          <a:p>
            <a:pPr marL="1049655" indent="-1049655" eaLnBrk="1" hangingPunct="1">
              <a:buNone/>
            </a:pPr>
            <a:r>
              <a:rPr lang="zh-CN" altLang="en-US" sz="4000" dirty="0">
                <a:solidFill>
                  <a:schemeClr val="accent2"/>
                </a:solidFill>
                <a:ea typeface="楷体_GB2312" pitchFamily="49" charset="-122"/>
              </a:rPr>
              <a:t>——腿脚不灵便，走路缓慢摇摆的样子。</a:t>
            </a:r>
            <a:endParaRPr lang="zh-CN" altLang="en-US" sz="4000" dirty="0">
              <a:solidFill>
                <a:schemeClr val="accent2"/>
              </a:solidFill>
              <a:ea typeface="楷体_GB2312" pitchFamily="49" charset="-122"/>
            </a:endParaRPr>
          </a:p>
        </p:txBody>
      </p:sp>
      <p:sp>
        <p:nvSpPr>
          <p:cNvPr id="35844" name="AutoShape 4">
            <a:hlinkClick r:id="" action="ppaction://hlinkshowjump?jump=firstslide"/>
          </p:cNvPr>
          <p:cNvSpPr/>
          <p:nvPr/>
        </p:nvSpPr>
        <p:spPr>
          <a:xfrm>
            <a:off x="6396038" y="6188075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845" name="AutoShape 5">
            <a:hlinkClick r:id="" action="ppaction://hlinkshowjump?jump=previousslide"/>
          </p:cNvPr>
          <p:cNvSpPr/>
          <p:nvPr/>
        </p:nvSpPr>
        <p:spPr>
          <a:xfrm>
            <a:off x="55626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846" name="AutoShape 6">
            <a:hlinkClick r:id="" action="ppaction://hlinkshowjump?jump=nextslide"/>
          </p:cNvPr>
          <p:cNvSpPr/>
          <p:nvPr/>
        </p:nvSpPr>
        <p:spPr>
          <a:xfrm>
            <a:off x="72390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 noRot="1"/>
          </p:cNvSpPr>
          <p:nvPr>
            <p:ph type="title"/>
          </p:nvPr>
        </p:nvSpPr>
        <p:spPr>
          <a:xfrm>
            <a:off x="539750" y="188913"/>
            <a:ext cx="7772400" cy="1944687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</a:rPr>
              <a:t>于是扑扑衣上的泥土，</a:t>
            </a:r>
            <a:br>
              <a:rPr lang="zh-CN" altLang="en-US" sz="3200" b="1" dirty="0">
                <a:solidFill>
                  <a:schemeClr val="accent2"/>
                </a:solidFill>
              </a:rPr>
            </a:br>
            <a:r>
              <a:rPr lang="zh-CN" altLang="en-US" sz="3200" b="1" dirty="0">
                <a:solidFill>
                  <a:srgbClr val="0000FF"/>
                </a:solidFill>
              </a:rPr>
              <a:t>心里</a:t>
            </a:r>
            <a:r>
              <a:rPr lang="zh-CN" altLang="en-US" sz="3200" b="1" dirty="0">
                <a:solidFill>
                  <a:srgbClr val="CC3300"/>
                </a:solidFill>
              </a:rPr>
              <a:t>很轻松</a:t>
            </a:r>
            <a:r>
              <a:rPr lang="zh-CN" altLang="en-US" sz="3200" b="1" dirty="0">
                <a:solidFill>
                  <a:srgbClr val="000000"/>
                </a:solidFill>
              </a:rPr>
              <a:t>似的</a:t>
            </a:r>
            <a:r>
              <a:rPr lang="zh-CN" altLang="en-US" sz="3200" b="1" dirty="0">
                <a:solidFill>
                  <a:schemeClr val="accent2"/>
                </a:solidFill>
              </a:rPr>
              <a:t>。</a:t>
            </a:r>
            <a:br>
              <a:rPr lang="zh-CN" altLang="en-US" sz="3200" b="1" dirty="0">
                <a:solidFill>
                  <a:schemeClr val="accent2"/>
                </a:solidFill>
              </a:rPr>
            </a:br>
            <a:r>
              <a:rPr lang="zh-CN" altLang="en-US" sz="3200" b="1" dirty="0"/>
              <a:t>父亲真的“很轻松”吗？</a:t>
            </a:r>
            <a:endParaRPr lang="zh-CN" altLang="en-US" sz="3200" b="1" dirty="0"/>
          </a:p>
        </p:txBody>
      </p:sp>
      <p:sp>
        <p:nvSpPr>
          <p:cNvPr id="163843" name="Rectangle 3"/>
          <p:cNvSpPr>
            <a:spLocks noGrp="1" noRot="1"/>
          </p:cNvSpPr>
          <p:nvPr>
            <p:ph idx="1"/>
          </p:nvPr>
        </p:nvSpPr>
        <p:spPr>
          <a:xfrm>
            <a:off x="323850" y="1989138"/>
            <a:ext cx="8350250" cy="1511300"/>
          </a:xfrm>
          <a:ln/>
        </p:spPr>
        <p:txBody>
          <a:bodyPr vert="horz" wrap="square" lIns="91440" tIns="45720" rIns="91440" bIns="45720" anchor="t"/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237F3B"/>
                </a:solidFill>
                <a:ea typeface="楷体_GB2312" pitchFamily="49" charset="-122"/>
              </a:rPr>
              <a:t>不是的。父亲为我买橘不仅不轻松，还很吃力。只是因为爱儿子，吃苦也心甘情愿。</a:t>
            </a:r>
            <a:endParaRPr lang="zh-CN" altLang="en-US" sz="3600" b="1" dirty="0">
              <a:solidFill>
                <a:srgbClr val="237F3B"/>
              </a:solidFill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  <a:buNone/>
            </a:pPr>
            <a:endParaRPr lang="zh-CN" altLang="en-US" sz="2800" dirty="0">
              <a:solidFill>
                <a:schemeClr val="accent2"/>
              </a:solidFill>
              <a:ea typeface="楷体_GB2312" pitchFamily="49" charset="-122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684213" y="3789363"/>
            <a:ext cx="81375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表现了父亲深挚的爱。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843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843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43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43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63843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7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42690" name="文本框 3442689"/>
          <p:cNvSpPr txBox="1"/>
          <p:nvPr/>
        </p:nvSpPr>
        <p:spPr>
          <a:xfrm>
            <a:off x="2195513" y="5949950"/>
            <a:ext cx="27368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42691" name="文本框 3442690"/>
          <p:cNvSpPr txBox="1"/>
          <p:nvPr/>
        </p:nvSpPr>
        <p:spPr>
          <a:xfrm>
            <a:off x="0" y="620713"/>
            <a:ext cx="9144000" cy="574040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42692" name="文本框 3442691"/>
          <p:cNvSpPr txBox="1"/>
          <p:nvPr/>
        </p:nvSpPr>
        <p:spPr>
          <a:xfrm>
            <a:off x="0" y="573405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endParaRPr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442696" name="图片 344269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838200"/>
            <a:ext cx="1008063" cy="151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42697" name="文本框 3442696">
            <a:hlinkClick r:id="rId2" action="ppaction://hlinksldjump"/>
          </p:cNvPr>
          <p:cNvSpPr txBox="1"/>
          <p:nvPr/>
        </p:nvSpPr>
        <p:spPr>
          <a:xfrm>
            <a:off x="250825" y="2565400"/>
            <a:ext cx="720725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写作背景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华文隶书" panose="02010800040101010101" pitchFamily="2" charset="-122"/>
            </a:endParaRPr>
          </a:p>
        </p:txBody>
      </p:sp>
      <p:sp>
        <p:nvSpPr>
          <p:cNvPr id="3442698" name="文本框 3442697"/>
          <p:cNvSpPr txBox="1"/>
          <p:nvPr/>
        </p:nvSpPr>
        <p:spPr>
          <a:xfrm>
            <a:off x="-34925" y="620713"/>
            <a:ext cx="1282700" cy="5545137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lvl="0">
              <a:lnSpc>
                <a:spcPct val="85000"/>
              </a:lnSpc>
              <a:spcBef>
                <a:spcPct val="50000"/>
              </a:spcBef>
              <a:buClrTx/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85000"/>
              </a:lnSpc>
              <a:spcBef>
                <a:spcPct val="50000"/>
              </a:spcBef>
              <a:buClrTx/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42699" name="矩形 3442698"/>
          <p:cNvSpPr/>
          <p:nvPr/>
        </p:nvSpPr>
        <p:spPr>
          <a:xfrm>
            <a:off x="1403350" y="908050"/>
            <a:ext cx="7380288" cy="49688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125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rgbClr val="99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背影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写于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1925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，当时作者在清华大学任教。本文是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作者追忆八年前的往事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1917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年冬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，作者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祖母去世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父亲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朱鸿钧原任徐州烟酒公卖局局长，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被解职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。文中的“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祸不单行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”正是指这两件事。作者当时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岁，在北大哲学系读书，得知祖母去世，从北京赶到徐州与父亲一道回扬州奔丧。丧事完毕，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父亲到南京找工作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作者回北京念书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，父子在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浦口车站惜别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AutoShape 4">
            <a:hlinkClick r:id="" action="ppaction://hlinkshowjump?jump=firstslide"/>
          </p:cNvPr>
          <p:cNvSpPr/>
          <p:nvPr/>
        </p:nvSpPr>
        <p:spPr>
          <a:xfrm>
            <a:off x="6053138" y="6165850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7891" name="AutoShape 5">
            <a:hlinkClick r:id="" action="ppaction://hlinkshowjump?jump=previousslide"/>
          </p:cNvPr>
          <p:cNvSpPr/>
          <p:nvPr/>
        </p:nvSpPr>
        <p:spPr>
          <a:xfrm>
            <a:off x="5219700" y="6165850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7892" name="AutoShape 6">
            <a:hlinkClick r:id="" action="ppaction://hlinkshowjump?jump=nextslide"/>
          </p:cNvPr>
          <p:cNvSpPr/>
          <p:nvPr/>
        </p:nvSpPr>
        <p:spPr>
          <a:xfrm>
            <a:off x="6896100" y="6165850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7893" name="Text Box 8"/>
          <p:cNvSpPr txBox="1"/>
          <p:nvPr/>
        </p:nvSpPr>
        <p:spPr>
          <a:xfrm>
            <a:off x="533400" y="869950"/>
            <a:ext cx="81153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lang="zh-CN" altLang="en-US" sz="40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1676400" y="3613150"/>
            <a:ext cx="57912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marL="457200" lvl="0" indent="-457200" eaLnBrk="1" hangingPunct="1">
              <a:spcBef>
                <a:spcPct val="50000"/>
              </a:spcBef>
              <a:buAutoNum type="arabicPeriod"/>
            </a:pPr>
            <a:r>
              <a:rPr lang="zh-CN" altLang="en-US" sz="3600" b="1" dirty="0">
                <a:solidFill>
                  <a:srgbClr val="09830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怕父亲见了伤心；</a:t>
            </a:r>
            <a:endParaRPr lang="zh-CN" altLang="en-US" sz="3600" b="1" dirty="0">
              <a:solidFill>
                <a:srgbClr val="098303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marL="457200" lvl="0" indent="-457200" eaLnBrk="1" hangingPunct="1">
              <a:spcBef>
                <a:spcPct val="50000"/>
              </a:spcBef>
              <a:buAutoNum type="arabicPeriod"/>
            </a:pPr>
            <a:r>
              <a:rPr lang="zh-CN" altLang="en-US" sz="3600" b="1" dirty="0">
                <a:solidFill>
                  <a:srgbClr val="09830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怕别人见了难为情。</a:t>
            </a:r>
            <a:r>
              <a:rPr lang="zh-CN" altLang="en-US" sz="3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895" name="Rectangle 10"/>
          <p:cNvSpPr>
            <a:spLocks noGrp="1" noRot="1"/>
          </p:cNvSpPr>
          <p:nvPr>
            <p:ph type="title"/>
          </p:nvPr>
        </p:nvSpPr>
        <p:spPr>
          <a:xfrm>
            <a:off x="830263" y="1135063"/>
            <a:ext cx="7989887" cy="2438400"/>
          </a:xfrm>
          <a:ln/>
        </p:spPr>
        <p:txBody>
          <a:bodyPr vert="horz" wrap="square" lIns="91440" tIns="45720" rIns="91440" bIns="45720" anchor="ctr"/>
          <a:p>
            <a:pPr lvl="0" algn="l" eaLnBrk="1" hangingPunct="1"/>
            <a:r>
              <a:rPr lang="zh-CN" altLang="en-US" sz="4000" dirty="0">
                <a:solidFill>
                  <a:schemeClr val="accent2"/>
                </a:solidFill>
              </a:rPr>
              <a:t>　</a:t>
            </a:r>
            <a:r>
              <a:rPr lang="zh-CN" altLang="en-US" sz="4000" b="1" dirty="0">
                <a:solidFill>
                  <a:srgbClr val="000000"/>
                </a:solidFill>
              </a:rPr>
              <a:t>“我赶紧拭干了泪。</a:t>
            </a:r>
            <a:br>
              <a:rPr lang="zh-CN" altLang="en-US" sz="4000" b="1" dirty="0">
                <a:solidFill>
                  <a:srgbClr val="000000"/>
                </a:solidFill>
              </a:rPr>
            </a:br>
            <a:r>
              <a:rPr lang="zh-CN" altLang="en-US" sz="4000" b="1" dirty="0">
                <a:solidFill>
                  <a:srgbClr val="000000"/>
                </a:solidFill>
              </a:rPr>
              <a:t>     怕他看见，也怕别人看见”，</a:t>
            </a:r>
            <a:br>
              <a:rPr lang="zh-CN" altLang="en-US" sz="4000" b="1" dirty="0">
                <a:solidFill>
                  <a:srgbClr val="000000"/>
                </a:solidFill>
              </a:rPr>
            </a:br>
            <a:r>
              <a:rPr lang="zh-CN" altLang="en-US" sz="4000" b="1" dirty="0">
                <a:solidFill>
                  <a:srgbClr val="000000"/>
                </a:solidFill>
              </a:rPr>
              <a:t>　 两个“怕”，各怕什么？</a:t>
            </a:r>
            <a:endParaRPr lang="zh-CN" altLang="en-US" sz="4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24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249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 noRot="1"/>
          </p:cNvSpPr>
          <p:nvPr>
            <p:ph type="title"/>
          </p:nvPr>
        </p:nvSpPr>
        <p:spPr>
          <a:xfrm>
            <a:off x="685800" y="1981200"/>
            <a:ext cx="38862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6000" dirty="0">
                <a:solidFill>
                  <a:srgbClr val="9933FF"/>
                </a:solidFill>
                <a:ea typeface="方正琥珀简体" pitchFamily="65" charset="-122"/>
              </a:rPr>
              <a:t>阅读</a:t>
            </a:r>
            <a:br>
              <a:rPr lang="zh-CN" altLang="en-US" sz="6000" dirty="0">
                <a:solidFill>
                  <a:srgbClr val="9933FF"/>
                </a:solidFill>
                <a:ea typeface="方正琥珀简体" pitchFamily="65" charset="-122"/>
              </a:rPr>
            </a:br>
            <a:r>
              <a:rPr lang="zh-CN" altLang="en-US" sz="6000" dirty="0">
                <a:solidFill>
                  <a:srgbClr val="9933FF"/>
                </a:solidFill>
                <a:ea typeface="方正琥珀简体" pitchFamily="65" charset="-122"/>
              </a:rPr>
              <a:t>最后一段</a:t>
            </a:r>
            <a:endParaRPr lang="zh-CN" altLang="en-US" sz="6000" dirty="0">
              <a:solidFill>
                <a:srgbClr val="9933FF"/>
              </a:solidFill>
              <a:ea typeface="方正琥珀简体" pitchFamily="65" charset="-122"/>
            </a:endParaRPr>
          </a:p>
        </p:txBody>
      </p:sp>
      <p:sp>
        <p:nvSpPr>
          <p:cNvPr id="38915" name="AutoShape 4">
            <a:hlinkClick r:id="" action="ppaction://hlinkshowjump?jump=firstslide"/>
          </p:cNvPr>
          <p:cNvSpPr/>
          <p:nvPr/>
        </p:nvSpPr>
        <p:spPr>
          <a:xfrm>
            <a:off x="6396038" y="6227763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8916" name="AutoShape 5">
            <a:hlinkClick r:id="" action="ppaction://hlinkshowjump?jump=previousslide"/>
          </p:cNvPr>
          <p:cNvSpPr/>
          <p:nvPr/>
        </p:nvSpPr>
        <p:spPr>
          <a:xfrm>
            <a:off x="5562600" y="6227763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8917" name="AutoShape 6">
            <a:hlinkClick r:id="" action="ppaction://hlinkshowjump?jump=nextslide"/>
          </p:cNvPr>
          <p:cNvSpPr/>
          <p:nvPr/>
        </p:nvSpPr>
        <p:spPr>
          <a:xfrm>
            <a:off x="7239000" y="6227763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46086" name="Object 7"/>
          <p:cNvGraphicFramePr>
            <a:graphicFrameLocks noChangeAspect="1"/>
          </p:cNvGraphicFramePr>
          <p:nvPr/>
        </p:nvGraphicFramePr>
        <p:xfrm>
          <a:off x="5257800" y="457200"/>
          <a:ext cx="3130550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2" imgW="1285875" imgH="2190750" progId="Paint.Picture">
                  <p:embed/>
                </p:oleObj>
              </mc:Choice>
              <mc:Fallback>
                <p:oleObj name="" r:id="rId2" imgW="1285875" imgH="2190750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">
                        <a:clrChange>
                          <a:clrFrom>
                            <a:srgbClr val="EFE7F0"/>
                          </a:clrFrom>
                          <a:clrTo>
                            <a:srgbClr val="EFE7F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257800" y="457200"/>
                        <a:ext cx="3130550" cy="533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random/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>
            <a:spLocks noGrp="1" noRot="1"/>
          </p:cNvSpPr>
          <p:nvPr>
            <p:ph type="title"/>
          </p:nvPr>
        </p:nvSpPr>
        <p:spPr>
          <a:xfrm>
            <a:off x="468313" y="874713"/>
            <a:ext cx="7772400" cy="609600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2400" dirty="0">
                <a:solidFill>
                  <a:schemeClr val="tx1"/>
                </a:solidFill>
                <a:ea typeface="方正琥珀简体" pitchFamily="65" charset="-122"/>
              </a:rPr>
              <a:t>朗读　注音　释义：</a:t>
            </a:r>
            <a:endParaRPr lang="zh-CN" altLang="en-US" sz="2400" dirty="0">
              <a:solidFill>
                <a:schemeClr val="tx1"/>
              </a:solidFill>
              <a:ea typeface="方正琥珀简体" pitchFamily="65" charset="-122"/>
            </a:endParaRPr>
          </a:p>
        </p:txBody>
      </p:sp>
      <p:sp>
        <p:nvSpPr>
          <p:cNvPr id="39939" name="Rectangle 3"/>
          <p:cNvSpPr>
            <a:spLocks noGrp="1" noRot="1"/>
          </p:cNvSpPr>
          <p:nvPr>
            <p:ph idx="1"/>
          </p:nvPr>
        </p:nvSpPr>
        <p:spPr>
          <a:xfrm>
            <a:off x="250825" y="1558925"/>
            <a:ext cx="8458200" cy="4678363"/>
          </a:xfrm>
          <a:ln/>
        </p:spPr>
        <p:txBody>
          <a:bodyPr vert="horz" wrap="square" lIns="91440" tIns="45720" rIns="91440" bIns="45720" anchor="t"/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2800" dirty="0">
                <a:solidFill>
                  <a:schemeClr val="accent2"/>
                </a:solidFill>
                <a:ea typeface="楷体_GB2312" pitchFamily="49" charset="-122"/>
              </a:rPr>
              <a:t>　　</a:t>
            </a:r>
            <a:r>
              <a:rPr lang="zh-CN" altLang="en-US" sz="2800" dirty="0">
                <a:solidFill>
                  <a:srgbClr val="000000"/>
                </a:solidFill>
                <a:ea typeface="楷体_GB2312" pitchFamily="49" charset="-122"/>
              </a:rPr>
              <a:t>近几年来，父亲和我都是东奔西走，家中光景是一日不如一日。他少年出外谋生，独立支持，做了许多大事。哪知老境却如此颓唐！他触目伤怀，自然情不能自已。情郁于中，自然要发之于外；家庭琐屑便往往触他之怒。他待我渐渐不同往日。但最近两年的不见，他终于忘却我的不好，只是惦记着我，惦记着我的儿子。我北来后，他写了一信给我，信中说道：“我身体平安，惟膀子疼痛厉害，举箸提笔，诸多不便，大约大去之期不远矣。”我读到此处，在晶莹的泪光中，又看见那肥胖的、青布棉袍黑布马褂的背影。唉！我不知何时能与他相见！</a:t>
            </a:r>
            <a:endParaRPr lang="zh-CN" altLang="en-US" sz="2800" dirty="0">
              <a:solidFill>
                <a:srgbClr val="000000"/>
              </a:solidFill>
              <a:ea typeface="楷体_GB2312" pitchFamily="49" charset="-122"/>
            </a:endParaRPr>
          </a:p>
        </p:txBody>
      </p:sp>
      <p:sp>
        <p:nvSpPr>
          <p:cNvPr id="39940" name="AutoShape 4">
            <a:hlinkClick r:id="" action="ppaction://hlinkshowjump?jump=firstslide"/>
          </p:cNvPr>
          <p:cNvSpPr/>
          <p:nvPr/>
        </p:nvSpPr>
        <p:spPr>
          <a:xfrm>
            <a:off x="6126163" y="6237288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b="1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b="1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9941" name="AutoShape 5">
            <a:hlinkClick r:id="" action="ppaction://hlinkshowjump?jump=previousslide"/>
          </p:cNvPr>
          <p:cNvSpPr/>
          <p:nvPr/>
        </p:nvSpPr>
        <p:spPr>
          <a:xfrm>
            <a:off x="5292725" y="6237288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b="1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b="1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9942" name="AutoShape 6">
            <a:hlinkClick r:id="" action="ppaction://hlinkshowjump?jump=nextslide"/>
          </p:cNvPr>
          <p:cNvSpPr/>
          <p:nvPr/>
        </p:nvSpPr>
        <p:spPr>
          <a:xfrm>
            <a:off x="6969125" y="6237288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b="1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b="1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7353" name="AutoShape 9"/>
          <p:cNvSpPr>
            <a:spLocks noChangeArrowheads="1"/>
          </p:cNvSpPr>
          <p:nvPr/>
        </p:nvSpPr>
        <p:spPr bwMode="auto">
          <a:xfrm>
            <a:off x="323850" y="836613"/>
            <a:ext cx="2232025" cy="1441450"/>
          </a:xfrm>
          <a:prstGeom prst="wedgeRoundRectCallout">
            <a:avLst>
              <a:gd name="adj1" fmla="val 5833"/>
              <a:gd name="adj2" fmla="val 87444"/>
              <a:gd name="adj3" fmla="val 16667"/>
            </a:avLst>
          </a:prstGeom>
          <a:solidFill>
            <a:srgbClr val="CCFFFF"/>
          </a:solidFill>
          <a:ln w="38100">
            <a:solidFill>
              <a:srgbClr val="9933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pPr lvl="0" algn="ctr" eaLnBrk="1" hangingPunct="1">
              <a:spcBef>
                <a:spcPct val="50000"/>
              </a:spcBef>
            </a:pPr>
            <a:r>
              <a:rPr lang="en-US" altLang="zh-CN" sz="2400" b="1" err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yǐ</a:t>
            </a:r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zh-CN" altLang="en-US" sz="2400" b="1" dirty="0">
                <a:solidFill>
                  <a:srgbClr val="09830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停止，这里是控制的意思。</a:t>
            </a:r>
            <a:endParaRPr lang="zh-CN" altLang="en-US" sz="2400" b="1" dirty="0">
              <a:solidFill>
                <a:srgbClr val="098303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4" name="AutoShape 10"/>
          <p:cNvSpPr/>
          <p:nvPr/>
        </p:nvSpPr>
        <p:spPr>
          <a:xfrm>
            <a:off x="1979613" y="836613"/>
            <a:ext cx="2305050" cy="1187450"/>
          </a:xfrm>
          <a:prstGeom prst="wedgeRoundRectCallout">
            <a:avLst>
              <a:gd name="adj1" fmla="val -1102"/>
              <a:gd name="adj2" fmla="val 113634"/>
              <a:gd name="adj3" fmla="val 16667"/>
            </a:avLst>
          </a:prstGeom>
          <a:solidFill>
            <a:srgbClr val="CCFFFF"/>
          </a:solidFill>
          <a:ln w="38100" cap="flat" cmpd="sng">
            <a:solidFill>
              <a:srgbClr val="99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感情聚积在心里不得发泄。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5" name="AutoShape 11"/>
          <p:cNvSpPr/>
          <p:nvPr/>
        </p:nvSpPr>
        <p:spPr>
          <a:xfrm>
            <a:off x="6804025" y="1196975"/>
            <a:ext cx="2116138" cy="1087438"/>
          </a:xfrm>
          <a:prstGeom prst="wedgeRoundRectCallout">
            <a:avLst>
              <a:gd name="adj1" fmla="val -787"/>
              <a:gd name="adj2" fmla="val 96718"/>
              <a:gd name="adj3" fmla="val 16667"/>
            </a:avLst>
          </a:prstGeom>
          <a:solidFill>
            <a:srgbClr val="CCFFFF"/>
          </a:solidFill>
          <a:ln w="38100" cap="flat" cmpd="sng">
            <a:solidFill>
              <a:srgbClr val="99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楷体_GB2312" pitchFamily="49" charset="-122"/>
              </a:rPr>
              <a:t>细小而繁多（的事）。</a:t>
            </a:r>
            <a:endParaRPr lang="zh-CN" altLang="en-US" sz="2400" b="1" dirty="0">
              <a:solidFill>
                <a:srgbClr val="00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6" name="AutoShape 12"/>
          <p:cNvSpPr>
            <a:spLocks noChangeArrowheads="1"/>
          </p:cNvSpPr>
          <p:nvPr/>
        </p:nvSpPr>
        <p:spPr bwMode="auto">
          <a:xfrm>
            <a:off x="1763713" y="3284538"/>
            <a:ext cx="863600" cy="604838"/>
          </a:xfrm>
          <a:prstGeom prst="wedgeRoundRectCallout">
            <a:avLst>
              <a:gd name="adj1" fmla="val 70222"/>
              <a:gd name="adj2" fmla="val 119292"/>
              <a:gd name="adj3" fmla="val 16667"/>
            </a:avLst>
          </a:prstGeom>
          <a:solidFill>
            <a:srgbClr val="CCFFFF"/>
          </a:solidFill>
          <a:ln w="38100">
            <a:solidFill>
              <a:srgbClr val="9933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pPr lvl="0" algn="ctr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只</a:t>
            </a:r>
            <a:endParaRPr lang="zh-CN" altLang="en-US" sz="24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7" name="AutoShape 13"/>
          <p:cNvSpPr>
            <a:spLocks noChangeArrowheads="1"/>
          </p:cNvSpPr>
          <p:nvPr/>
        </p:nvSpPr>
        <p:spPr bwMode="auto">
          <a:xfrm>
            <a:off x="5292725" y="3284538"/>
            <a:ext cx="1633538" cy="723900"/>
          </a:xfrm>
          <a:prstGeom prst="wedgeRoundRectCallout">
            <a:avLst>
              <a:gd name="adj1" fmla="val 1602"/>
              <a:gd name="adj2" fmla="val 90352"/>
              <a:gd name="adj3" fmla="val 16667"/>
            </a:avLst>
          </a:prstGeom>
          <a:solidFill>
            <a:srgbClr val="CCFFFF"/>
          </a:solidFill>
          <a:ln w="38100">
            <a:solidFill>
              <a:srgbClr val="9933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pPr lvl="0" algn="ctr" eaLnBrk="1" hangingPunct="1">
              <a:spcBef>
                <a:spcPct val="50000"/>
              </a:spcBef>
            </a:pPr>
            <a:r>
              <a:rPr lang="en-US" altLang="zh-CN" sz="2400" b="1" err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zhù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筷子</a:t>
            </a:r>
            <a:endParaRPr lang="zh-CN" altLang="en-US" sz="24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8" name="AutoShape 14"/>
          <p:cNvSpPr>
            <a:spLocks noChangeArrowheads="1"/>
          </p:cNvSpPr>
          <p:nvPr/>
        </p:nvSpPr>
        <p:spPr bwMode="auto">
          <a:xfrm>
            <a:off x="2413000" y="5445125"/>
            <a:ext cx="2087563" cy="1079500"/>
          </a:xfrm>
          <a:prstGeom prst="wedgeRoundRectCallout">
            <a:avLst>
              <a:gd name="adj1" fmla="val -51065"/>
              <a:gd name="adj2" fmla="val -93088"/>
              <a:gd name="adj3" fmla="val 16667"/>
            </a:avLst>
          </a:prstGeom>
          <a:solidFill>
            <a:srgbClr val="CCFFFF"/>
          </a:solidFill>
          <a:ln w="38100">
            <a:solidFill>
              <a:srgbClr val="9933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pPr lvl="0" algn="ctr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“去世”的委婉说法。</a:t>
            </a:r>
            <a:endParaRPr lang="zh-CN" altLang="en-US" sz="24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1" name="AutoShape 7"/>
          <p:cNvSpPr/>
          <p:nvPr/>
        </p:nvSpPr>
        <p:spPr>
          <a:xfrm>
            <a:off x="3779838" y="981075"/>
            <a:ext cx="1152525" cy="698500"/>
          </a:xfrm>
          <a:prstGeom prst="wedgeRoundRectCallout">
            <a:avLst>
              <a:gd name="adj1" fmla="val 7574"/>
              <a:gd name="adj2" fmla="val 149546"/>
              <a:gd name="adj3" fmla="val 16667"/>
            </a:avLst>
          </a:prstGeom>
          <a:solidFill>
            <a:srgbClr val="CCFFFF"/>
          </a:solidFill>
          <a:ln w="38100" cap="flat" cmpd="sng">
            <a:solidFill>
              <a:srgbClr val="99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>
              <a:spcBef>
                <a:spcPct val="50000"/>
              </a:spcBef>
            </a:pPr>
            <a:r>
              <a:rPr lang="en-US" altLang="zh-CN" sz="2400" b="1" err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tuí</a:t>
            </a:r>
            <a:endParaRPr lang="zh-CN" altLang="en-US" sz="24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2" name="AutoShape 8"/>
          <p:cNvSpPr>
            <a:spLocks noChangeArrowheads="1"/>
          </p:cNvSpPr>
          <p:nvPr/>
        </p:nvSpPr>
        <p:spPr bwMode="auto">
          <a:xfrm>
            <a:off x="4932363" y="592138"/>
            <a:ext cx="3025775" cy="1397000"/>
          </a:xfrm>
          <a:prstGeom prst="wedgeRoundRectCallout">
            <a:avLst>
              <a:gd name="adj1" fmla="val -157"/>
              <a:gd name="adj2" fmla="val 80000"/>
              <a:gd name="adj3" fmla="val 16667"/>
            </a:avLst>
          </a:prstGeom>
          <a:solidFill>
            <a:srgbClr val="CCFFFF"/>
          </a:solidFill>
          <a:ln w="38100">
            <a:solidFill>
              <a:srgbClr val="9933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pPr lvl="0" algn="ctr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522AF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看到（家庭败落的情况）心里感到悲伤。怀：心。</a:t>
            </a:r>
            <a:endParaRPr lang="zh-CN" altLang="en-US" sz="2400" b="1" dirty="0">
              <a:solidFill>
                <a:srgbClr val="522AF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3" grpId="0" animBg="1"/>
      <p:bldP spid="57354" grpId="0" animBg="1"/>
      <p:bldP spid="57355" grpId="0" animBg="1"/>
      <p:bldP spid="57356" grpId="0" animBg="1"/>
      <p:bldP spid="57357" grpId="0" animBg="1"/>
      <p:bldP spid="57358" grpId="0" animBg="1"/>
      <p:bldP spid="57351" grpId="0" animBg="1"/>
      <p:bldP spid="5735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6725" y="898525"/>
            <a:ext cx="8137525" cy="22431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近几年来，父亲和我都是东奔西走，家中光景是一日不如一日。他少年出外谋生，独立支持，做了许多大事。哪知老境却如此颓唐！</a:t>
            </a:r>
            <a:b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“颓唐”在这里是什么意思？蕴含作者怎样的思想情感？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168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900113" y="3429000"/>
            <a:ext cx="7499350" cy="1008063"/>
          </a:xfrm>
        </p:spPr>
        <p:txBody>
          <a:bodyPr vert="horz" wrap="square" lIns="91440" tIns="45720" rIns="91440" bIns="45720" numCol="1" anchor="t" anchorCtr="0" compatLnSpc="1"/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楷体_GB2312" pitchFamily="49" charset="-122"/>
              </a:rPr>
              <a:t>原意是精神不振作。这里是衰颓败落。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ea typeface="楷体_GB2312" pitchFamily="49" charset="-122"/>
            </a:endParaRPr>
          </a:p>
        </p:txBody>
      </p:sp>
      <p:sp>
        <p:nvSpPr>
          <p:cNvPr id="40964" name="AutoShape 4">
            <a:hlinkClick r:id="" action="ppaction://hlinkshowjump?jump=firstslide"/>
          </p:cNvPr>
          <p:cNvSpPr/>
          <p:nvPr/>
        </p:nvSpPr>
        <p:spPr>
          <a:xfrm>
            <a:off x="6396038" y="6188075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0965" name="AutoShape 5">
            <a:hlinkClick r:id="" action="ppaction://hlinkshowjump?jump=previousslide"/>
          </p:cNvPr>
          <p:cNvSpPr/>
          <p:nvPr/>
        </p:nvSpPr>
        <p:spPr>
          <a:xfrm>
            <a:off x="55626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0966" name="AutoShape 6">
            <a:hlinkClick r:id="" action="ppaction://hlinkshowjump?jump=nextslide"/>
          </p:cNvPr>
          <p:cNvSpPr/>
          <p:nvPr/>
        </p:nvSpPr>
        <p:spPr>
          <a:xfrm>
            <a:off x="72390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8136" name="Text Box 8"/>
          <p:cNvSpPr txBox="1"/>
          <p:nvPr/>
        </p:nvSpPr>
        <p:spPr>
          <a:xfrm>
            <a:off x="468313" y="4508500"/>
            <a:ext cx="7042150" cy="17367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为父亲晚年的艰辛困顿</a:t>
            </a:r>
            <a:endParaRPr lang="zh-CN" altLang="en-US" sz="5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深感痛心。</a:t>
            </a:r>
            <a:endParaRPr lang="zh-CN" altLang="en-US" sz="5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168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168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7168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7168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7168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4813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813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813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4813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 tmFilter="0,0; .5, 1; 1, 1"/>
                                        <p:tgtEl>
                                          <p:spTgt spid="4813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>
                                            <p:txEl>
                                              <p:charRg st="11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48136">
                                            <p:txEl>
                                              <p:charRg st="11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8136">
                                            <p:txEl>
                                              <p:charRg st="11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48136">
                                            <p:txEl>
                                              <p:charRg st="11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48136">
                                            <p:txEl>
                                              <p:charRg st="11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 tmFilter="0,0; .5, 1; 1, 1"/>
                                        <p:tgtEl>
                                          <p:spTgt spid="48136">
                                            <p:txEl>
                                              <p:charRg st="11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7168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2"/>
          <p:cNvSpPr>
            <a:spLocks noGrp="1" noRot="1"/>
          </p:cNvSpPr>
          <p:nvPr>
            <p:ph type="title"/>
          </p:nvPr>
        </p:nvSpPr>
        <p:spPr>
          <a:xfrm>
            <a:off x="468313" y="1052513"/>
            <a:ext cx="8675687" cy="2736850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200" b="1" dirty="0">
                <a:solidFill>
                  <a:srgbClr val="000000"/>
                </a:solidFill>
              </a:rPr>
              <a:t>我读到此处，在晶莹的泪光中，又看见那肥胖的、青布棉袍黑布马褂的背影。唉！我不知何时能与他相见！</a:t>
            </a:r>
            <a:br>
              <a:rPr lang="zh-CN" altLang="en-US" sz="3200" b="1" dirty="0">
                <a:solidFill>
                  <a:srgbClr val="000000"/>
                </a:solidFill>
              </a:rPr>
            </a:br>
            <a:r>
              <a:rPr lang="zh-CN" altLang="en-US" sz="3200" dirty="0"/>
              <a:t>      </a:t>
            </a:r>
            <a:br>
              <a:rPr lang="zh-CN" altLang="en-US" sz="3200" dirty="0"/>
            </a:br>
            <a:br>
              <a:rPr lang="zh-CN" altLang="en-US" sz="3200" dirty="0"/>
            </a:br>
            <a:r>
              <a:rPr lang="zh-CN" altLang="en-US" sz="3200" dirty="0"/>
              <a:t>课文最后又写到父亲的背影，有什么作用？</a:t>
            </a:r>
            <a:endParaRPr lang="zh-CN" altLang="en-US" sz="3200" dirty="0"/>
          </a:p>
        </p:txBody>
      </p:sp>
      <p:sp>
        <p:nvSpPr>
          <p:cNvPr id="7373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666750" y="3905250"/>
            <a:ext cx="7943850" cy="1687513"/>
          </a:xfrm>
        </p:spPr>
        <p:txBody>
          <a:bodyPr vert="horz" wrap="square" lIns="91440" tIns="45720" rIns="91440" bIns="45720" numCol="1" anchor="t" anchorCtr="0" compatLnSpc="1"/>
          <a:p>
            <a:pPr eaLnBrk="1" hangingPunct="1"/>
            <a:r>
              <a:rPr lang="zh-CN" altLang="en-US" b="1" dirty="0">
                <a:solidFill>
                  <a:srgbClr val="098303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楷体_GB2312" pitchFamily="49" charset="-122"/>
              </a:rPr>
              <a:t>这个“背影”寄托着作者对父亲的深沉的思念，在思念中烘托出父亲的爱子之深和儿子对父亲的珍爱之情，深化文章主题。</a:t>
            </a:r>
            <a:endParaRPr lang="zh-CN" altLang="en-US" b="1" dirty="0">
              <a:solidFill>
                <a:srgbClr val="098303"/>
              </a:solidFill>
              <a:effectLst>
                <a:outerShdw blurRad="38100" dist="38100" dir="2700000">
                  <a:srgbClr val="000000"/>
                </a:outerShdw>
              </a:effectLst>
              <a:ea typeface="楷体_GB2312" pitchFamily="49" charset="-122"/>
            </a:endParaRPr>
          </a:p>
        </p:txBody>
      </p:sp>
      <p:sp>
        <p:nvSpPr>
          <p:cNvPr id="41988" name="AutoShape 4">
            <a:hlinkClick r:id="" action="ppaction://hlinkshowjump?jump=firstslide"/>
          </p:cNvPr>
          <p:cNvSpPr/>
          <p:nvPr/>
        </p:nvSpPr>
        <p:spPr>
          <a:xfrm>
            <a:off x="6396038" y="6188075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989" name="AutoShape 5">
            <a:hlinkClick r:id="" action="ppaction://hlinkshowjump?jump=previousslide"/>
          </p:cNvPr>
          <p:cNvSpPr/>
          <p:nvPr/>
        </p:nvSpPr>
        <p:spPr>
          <a:xfrm>
            <a:off x="55626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990" name="AutoShape 6">
            <a:hlinkClick r:id="" action="ppaction://hlinkshowjump?jump=nextslide"/>
          </p:cNvPr>
          <p:cNvSpPr/>
          <p:nvPr/>
        </p:nvSpPr>
        <p:spPr>
          <a:xfrm>
            <a:off x="7239000" y="6188075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731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731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3731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3731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3731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73731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68962" name="矩形 3368961"/>
          <p:cNvSpPr/>
          <p:nvPr/>
        </p:nvSpPr>
        <p:spPr>
          <a:xfrm>
            <a:off x="304800" y="1219200"/>
            <a:ext cx="8839200" cy="4800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120000"/>
              </a:lnSpc>
              <a:buClrTx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1: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请找出本文的文眼。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lnSpc>
                <a:spcPct val="120000"/>
              </a:lnSpc>
              <a:buClrTx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（文眼就是文章的字眼儿，读出了文眼，就读出了中心。文眼常常出现在开头或结尾。）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lnSpc>
                <a:spcPct val="120000"/>
              </a:lnSpc>
              <a:buClrTx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2:“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我”与父亲最后一次相见于什么时候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什么地点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lnSpc>
                <a:spcPct val="120000"/>
              </a:lnSpc>
              <a:buClrTx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3:“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我”与父亲见面的背景如何？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lnSpc>
                <a:spcPct val="120000"/>
              </a:lnSpc>
              <a:buClrTx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4: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课文写了“我”几次流泪？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lnSpc>
                <a:spcPct val="120000"/>
              </a:lnSpc>
              <a:buClrTx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5: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文中一共写了父亲几个背影？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68963" name="矩形 3368962"/>
          <p:cNvSpPr/>
          <p:nvPr/>
        </p:nvSpPr>
        <p:spPr>
          <a:xfrm>
            <a:off x="1676400" y="1752600"/>
            <a:ext cx="70866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sz="28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68974" name="矩形 3368973"/>
          <p:cNvSpPr/>
          <p:nvPr/>
        </p:nvSpPr>
        <p:spPr>
          <a:xfrm>
            <a:off x="1219200" y="457200"/>
            <a:ext cx="27432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思考讨论</a:t>
            </a:r>
            <a:endParaRPr lang="zh-CN" altLang="en-US" sz="4000" b="1" dirty="0">
              <a:solidFill>
                <a:schemeClr val="tx2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1010" name="矩形 3371009"/>
          <p:cNvSpPr/>
          <p:nvPr/>
        </p:nvSpPr>
        <p:spPr>
          <a:xfrm>
            <a:off x="304800" y="1219200"/>
            <a:ext cx="6629400" cy="1066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120000"/>
              </a:lnSpc>
              <a:buClrTx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1: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请找出本文的文眼。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lnSpc>
                <a:spcPct val="12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（我最不有忘记的是他的背影。）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1022" name="矩形 3371021"/>
          <p:cNvSpPr/>
          <p:nvPr/>
        </p:nvSpPr>
        <p:spPr>
          <a:xfrm>
            <a:off x="457200" y="228600"/>
            <a:ext cx="27432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思考讨论</a:t>
            </a:r>
            <a:endParaRPr lang="zh-CN" altLang="en-US" sz="4000" b="1" dirty="0">
              <a:solidFill>
                <a:srgbClr val="FF3300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3371023" name="矩形 3371022"/>
          <p:cNvSpPr/>
          <p:nvPr/>
        </p:nvSpPr>
        <p:spPr>
          <a:xfrm>
            <a:off x="228600" y="2895600"/>
            <a:ext cx="8153400" cy="1066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12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2:“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我”与父亲最后一次相见于什么时候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什么地点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lnSpc>
                <a:spcPct val="120000"/>
              </a:lnSpc>
              <a:buClrTx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（二年前的冬天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徐州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1024" name="矩形 3371023"/>
          <p:cNvSpPr/>
          <p:nvPr/>
        </p:nvSpPr>
        <p:spPr>
          <a:xfrm>
            <a:off x="381000" y="4191000"/>
            <a:ext cx="8001000" cy="167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120000"/>
              </a:lnSpc>
              <a:buClrTx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3:“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我”与父亲见面的背景如何？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2900" lvl="0" indent="-342900">
              <a:lnSpc>
                <a:spcPct val="120000"/>
              </a:lnSpc>
              <a:buClrTx/>
            </a:pP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en-US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①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祖母死了      </a:t>
            </a:r>
            <a:r>
              <a:rPr lang="en-US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②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父亲的差使也交卸了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  <a:p>
            <a:pPr marL="342900" lvl="0" indent="-342900" algn="just">
              <a:lnSpc>
                <a:spcPct val="120000"/>
              </a:lnSpc>
              <a:buClrTx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祸不单行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家境惨淡）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101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101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101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1010">
                                            <p:txEl>
                                              <p:charRg st="12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1010">
                                            <p:txEl>
                                              <p:charRg st="12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1010">
                                            <p:txEl>
                                              <p:charRg st="12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102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102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102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1023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1023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1023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102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102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102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1024">
                                            <p:txEl>
                                              <p:charRg st="2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71024">
                                            <p:txEl>
                                              <p:charRg st="2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71024">
                                            <p:txEl>
                                              <p:charRg st="2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1024">
                                            <p:txEl>
                                              <p:charRg st="4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71024">
                                            <p:txEl>
                                              <p:charRg st="4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71024">
                                            <p:txEl>
                                              <p:charRg st="4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3058" name="矩形 3373057"/>
          <p:cNvSpPr/>
          <p:nvPr/>
        </p:nvSpPr>
        <p:spPr>
          <a:xfrm>
            <a:off x="609600" y="1295400"/>
            <a:ext cx="7391400" cy="2514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algn="just">
              <a:lnSpc>
                <a:spcPct val="120000"/>
              </a:lnSpc>
              <a:buClrTx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4: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课文写了“我”几次流泪？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 algn="just">
              <a:lnSpc>
                <a:spcPct val="120000"/>
              </a:lnSpc>
              <a:buClrTx/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en-US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①</a:t>
            </a: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悲哀之泪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：见父亲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睹家境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想祖母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  <a:p>
            <a:pPr marL="342900" lvl="0" indent="-342900" algn="just">
              <a:lnSpc>
                <a:spcPct val="120000"/>
              </a:lnSpc>
              <a:buClrTx/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en-US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②</a:t>
            </a: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感动之泪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：望亲买橘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父子离别  </a:t>
            </a:r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  <a:p>
            <a:pPr marL="342900" lvl="0" indent="-342900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③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pitchFamily="49" charset="-122"/>
              </a:rPr>
              <a:t>: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感伤之泪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:  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背影远去，依依惜别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lvl="0" indent="-342900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en-US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④</a:t>
            </a: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伤心之泪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：再现背影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泪光莹莹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73070" name="矩形 3373069"/>
          <p:cNvSpPr/>
          <p:nvPr/>
        </p:nvSpPr>
        <p:spPr>
          <a:xfrm>
            <a:off x="1219200" y="457200"/>
            <a:ext cx="27432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思考讨论</a:t>
            </a:r>
            <a:endParaRPr lang="zh-CN" altLang="en-US" sz="4000" b="1" dirty="0">
              <a:solidFill>
                <a:schemeClr val="tx2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sp>
        <p:nvSpPr>
          <p:cNvPr id="3373071" name="矩形 3373070"/>
          <p:cNvSpPr/>
          <p:nvPr/>
        </p:nvSpPr>
        <p:spPr>
          <a:xfrm>
            <a:off x="762000" y="4191000"/>
            <a:ext cx="6553200" cy="2209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algn="just">
              <a:buClrTx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5: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文中一共写了父亲几个背影？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2900" lvl="0" indent="-342900" algn="just"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①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惦记背影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（思念父亲）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2900" lvl="0" indent="-342900"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②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刻画背影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（望父买橘）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2900" lvl="0" indent="-342900"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③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惜别背影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（父子分手）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lvl="0" indent="-342900">
              <a:buClrTx/>
            </a:pP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④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再现背影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（别后怀念）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305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305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3058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3058">
                                            <p:txEl>
                                              <p:charRg st="15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3058">
                                            <p:txEl>
                                              <p:charRg st="15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3058">
                                            <p:txEl>
                                              <p:charRg st="15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3058">
                                            <p:txEl>
                                              <p:charRg st="39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3058">
                                            <p:txEl>
                                              <p:charRg st="39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3058">
                                            <p:txEl>
                                              <p:charRg st="39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3058">
                                            <p:txEl>
                                              <p:charRg st="64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3058">
                                            <p:txEl>
                                              <p:charRg st="64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3058">
                                            <p:txEl>
                                              <p:charRg st="64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3058">
                                            <p:txEl>
                                              <p:charRg st="88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3058">
                                            <p:txEl>
                                              <p:charRg st="88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3058">
                                            <p:txEl>
                                              <p:charRg st="88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307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7307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7307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3071">
                                            <p:txEl>
                                              <p:charRg st="1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73071">
                                            <p:txEl>
                                              <p:charRg st="1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73071">
                                            <p:txEl>
                                              <p:charRg st="1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3071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73071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73071">
                                            <p:txEl>
                                              <p:charRg st="2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3071">
                                            <p:txEl>
                                              <p:charRg st="4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73071">
                                            <p:txEl>
                                              <p:charRg st="4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73071">
                                            <p:txEl>
                                              <p:charRg st="4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3071">
                                            <p:txEl>
                                              <p:charRg st="52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73071">
                                            <p:txEl>
                                              <p:charRg st="52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73071">
                                            <p:txEl>
                                              <p:charRg st="52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428625" y="2571750"/>
            <a:ext cx="923925" cy="1752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背影</a:t>
            </a: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59" name="AutoShape 3"/>
          <p:cNvSpPr/>
          <p:nvPr/>
        </p:nvSpPr>
        <p:spPr>
          <a:xfrm>
            <a:off x="1219200" y="1066800"/>
            <a:ext cx="304800" cy="4495800"/>
          </a:xfrm>
          <a:prstGeom prst="leftBrace">
            <a:avLst>
              <a:gd name="adj1" fmla="val 122916"/>
              <a:gd name="adj2" fmla="val 50000"/>
            </a:avLst>
          </a:prstGeom>
          <a:noFill/>
          <a:ln w="28575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56" name="Text Box 4"/>
          <p:cNvSpPr txBox="1"/>
          <p:nvPr/>
        </p:nvSpPr>
        <p:spPr>
          <a:xfrm>
            <a:off x="1676400" y="923925"/>
            <a:ext cx="7239000" cy="4838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[一]、难忘“背影”（1）开门见山，点出背影。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[二]、回忆“背影”（2～6）中间叙事，车站送别。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[三]、思念“背影”（7）呼应前文，再现背影。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7" name="Text Box 5"/>
          <p:cNvSpPr txBox="1"/>
          <p:nvPr/>
        </p:nvSpPr>
        <p:spPr>
          <a:xfrm>
            <a:off x="1547813" y="1352550"/>
            <a:ext cx="20161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（虚写）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8" name="Text Box 6"/>
          <p:cNvSpPr txBox="1"/>
          <p:nvPr/>
        </p:nvSpPr>
        <p:spPr>
          <a:xfrm>
            <a:off x="1562100" y="2466975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（实写）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9" name="AutoShape 7"/>
          <p:cNvSpPr/>
          <p:nvPr/>
        </p:nvSpPr>
        <p:spPr>
          <a:xfrm>
            <a:off x="2743200" y="2590800"/>
            <a:ext cx="228600" cy="2209800"/>
          </a:xfrm>
          <a:prstGeom prst="leftBrace">
            <a:avLst>
              <a:gd name="adj1" fmla="val 80555"/>
              <a:gd name="adj2" fmla="val 50000"/>
            </a:avLst>
          </a:prstGeom>
          <a:noFill/>
          <a:ln w="9525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0" name="Text Box 8"/>
          <p:cNvSpPr txBox="1"/>
          <p:nvPr/>
        </p:nvSpPr>
        <p:spPr>
          <a:xfrm>
            <a:off x="3048000" y="2514600"/>
            <a:ext cx="5791200" cy="210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家境：</a:t>
            </a:r>
            <a:endParaRPr lang="zh-CN" altLang="en-US" sz="2400" b="1" dirty="0">
              <a:solidFill>
                <a:srgbClr val="00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送别前：</a:t>
            </a:r>
            <a:endParaRPr lang="zh-CN" altLang="en-US" sz="2400" b="1" dirty="0">
              <a:solidFill>
                <a:srgbClr val="00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</a:t>
            </a:r>
            <a:endParaRPr lang="zh-CN" altLang="en-US" sz="2400" b="1" dirty="0">
              <a:solidFill>
                <a:srgbClr val="00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送别时：</a:t>
            </a:r>
            <a:endParaRPr lang="zh-CN" altLang="en-US" sz="2400" b="1" dirty="0">
              <a:solidFill>
                <a:srgbClr val="00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61" name="Line 9"/>
          <p:cNvSpPr/>
          <p:nvPr/>
        </p:nvSpPr>
        <p:spPr>
          <a:xfrm flipH="1">
            <a:off x="4191000" y="3810000"/>
            <a:ext cx="228600" cy="533400"/>
          </a:xfrm>
          <a:prstGeom prst="line">
            <a:avLst/>
          </a:prstGeom>
          <a:ln w="9525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4762" name="Line 10"/>
          <p:cNvSpPr/>
          <p:nvPr/>
        </p:nvSpPr>
        <p:spPr>
          <a:xfrm>
            <a:off x="4191000" y="4343400"/>
            <a:ext cx="304800" cy="533400"/>
          </a:xfrm>
          <a:prstGeom prst="line">
            <a:avLst/>
          </a:prstGeom>
          <a:ln w="9525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4763" name="AutoShape 11"/>
          <p:cNvSpPr/>
          <p:nvPr/>
        </p:nvSpPr>
        <p:spPr>
          <a:xfrm>
            <a:off x="7010400" y="3886200"/>
            <a:ext cx="76200" cy="1143000"/>
          </a:xfrm>
          <a:prstGeom prst="rightBrace">
            <a:avLst>
              <a:gd name="adj1" fmla="val 125000"/>
              <a:gd name="adj2" fmla="val 50000"/>
            </a:avLst>
          </a:prstGeom>
          <a:noFill/>
          <a:ln w="9525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4" name="Text Box 12"/>
          <p:cNvSpPr txBox="1"/>
          <p:nvPr/>
        </p:nvSpPr>
        <p:spPr>
          <a:xfrm>
            <a:off x="4038600" y="2590800"/>
            <a:ext cx="426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祸不单行（2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～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3）=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65" name="Text Box 13"/>
          <p:cNvSpPr txBox="1"/>
          <p:nvPr/>
        </p:nvSpPr>
        <p:spPr>
          <a:xfrm>
            <a:off x="4343400" y="3048000"/>
            <a:ext cx="3886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细心关照（4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～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5）=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66" name="Text Box 14"/>
          <p:cNvSpPr txBox="1"/>
          <p:nvPr/>
        </p:nvSpPr>
        <p:spPr>
          <a:xfrm>
            <a:off x="4495800" y="3657600"/>
            <a:ext cx="2438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买橘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67" name="Text Box 15"/>
          <p:cNvSpPr txBox="1"/>
          <p:nvPr/>
        </p:nvSpPr>
        <p:spPr>
          <a:xfrm>
            <a:off x="4419600" y="4648200"/>
            <a:ext cx="2438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离去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68" name="Text Box 16"/>
          <p:cNvSpPr txBox="1"/>
          <p:nvPr/>
        </p:nvSpPr>
        <p:spPr>
          <a:xfrm>
            <a:off x="7239000" y="4267200"/>
            <a:ext cx="16764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抒发情感</a:t>
            </a:r>
            <a:endParaRPr lang="zh-CN" altLang="en-US" sz="2400" b="1" dirty="0">
              <a:solidFill>
                <a:srgbClr val="00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69" name="Text Box 17"/>
          <p:cNvSpPr txBox="1"/>
          <p:nvPr/>
        </p:nvSpPr>
        <p:spPr>
          <a:xfrm>
            <a:off x="6729413" y="2562225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渲染气氛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70" name="Text Box 18"/>
          <p:cNvSpPr txBox="1"/>
          <p:nvPr/>
        </p:nvSpPr>
        <p:spPr>
          <a:xfrm>
            <a:off x="7019925" y="304800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铺垫背影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71" name="Text Box 19"/>
          <p:cNvSpPr txBox="1"/>
          <p:nvPr/>
        </p:nvSpPr>
        <p:spPr>
          <a:xfrm>
            <a:off x="5029200" y="3657600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（详写背影）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72" name="Text Box 20"/>
          <p:cNvSpPr txBox="1"/>
          <p:nvPr/>
        </p:nvSpPr>
        <p:spPr>
          <a:xfrm>
            <a:off x="4953000" y="46482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（略写背影）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4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4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74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74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74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74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/>
      <p:bldP spid="74757" grpId="0"/>
      <p:bldP spid="74758" grpId="0"/>
      <p:bldP spid="74759" grpId="0" bldLvl="0" animBg="1"/>
      <p:bldP spid="74760" grpId="0"/>
      <p:bldP spid="74763" grpId="0" bldLvl="0" animBg="1"/>
      <p:bldP spid="74764" grpId="0"/>
      <p:bldP spid="74765" grpId="0"/>
      <p:bldP spid="74766" grpId="0"/>
      <p:bldP spid="74767" grpId="0"/>
      <p:bldP spid="74768" grpId="0"/>
      <p:bldP spid="74769" grpId="0"/>
      <p:bldP spid="74770" grpId="0"/>
      <p:bldP spid="74771" grpId="0"/>
      <p:bldP spid="747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WordArt 2"/>
          <p:cNvSpPr>
            <a:spLocks noTextEdit="1"/>
          </p:cNvSpPr>
          <p:nvPr/>
        </p:nvSpPr>
        <p:spPr>
          <a:xfrm>
            <a:off x="1066800" y="0"/>
            <a:ext cx="2895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 spc="720"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预习测评</a:t>
            </a:r>
            <a:endParaRPr lang="zh-CN" altLang="en-US" sz="3600" b="1" spc="720">
              <a:gradFill rotWithShape="1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effectLst>
                <a:outerShdw dist="45791" dir="3378595" algn="ctr" rotWithShape="0">
                  <a:srgbClr val="4D4D4D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5" name="WordArt 3"/>
          <p:cNvSpPr>
            <a:spLocks noTextEdit="1"/>
          </p:cNvSpPr>
          <p:nvPr/>
        </p:nvSpPr>
        <p:spPr>
          <a:xfrm>
            <a:off x="914400" y="1143000"/>
            <a:ext cx="3276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给加点的字注音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316" name="Picture 4" descr="线条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38200"/>
            <a:ext cx="8458200" cy="147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5" descr="标记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0"/>
            <a:ext cx="838200" cy="685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8" name="Group 6"/>
          <p:cNvGrpSpPr/>
          <p:nvPr/>
        </p:nvGrpSpPr>
        <p:grpSpPr>
          <a:xfrm>
            <a:off x="457200" y="2362200"/>
            <a:ext cx="8001000" cy="2270125"/>
            <a:chOff x="336" y="2006"/>
            <a:chExt cx="5040" cy="1543"/>
          </a:xfrm>
        </p:grpSpPr>
        <p:sp>
          <p:nvSpPr>
            <p:cNvPr id="13351" name="Text Box 7"/>
            <p:cNvSpPr txBox="1"/>
            <p:nvPr/>
          </p:nvSpPr>
          <p:spPr>
            <a:xfrm>
              <a:off x="336" y="2016"/>
              <a:ext cx="960" cy="4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交  卸</a:t>
              </a:r>
              <a:endPara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52" name="Text Box 8"/>
            <p:cNvSpPr txBox="1"/>
            <p:nvPr/>
          </p:nvSpPr>
          <p:spPr>
            <a:xfrm>
              <a:off x="1776" y="2006"/>
              <a:ext cx="960" cy="4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奔  丧</a:t>
              </a:r>
              <a:endPara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53" name="Text Box 9"/>
            <p:cNvSpPr txBox="1"/>
            <p:nvPr/>
          </p:nvSpPr>
          <p:spPr>
            <a:xfrm>
              <a:off x="3024" y="2006"/>
              <a:ext cx="1008" cy="4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踌  躇</a:t>
              </a:r>
              <a:endPara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54" name="Text Box 10"/>
            <p:cNvSpPr txBox="1"/>
            <p:nvPr/>
          </p:nvSpPr>
          <p:spPr>
            <a:xfrm>
              <a:off x="4368" y="2006"/>
              <a:ext cx="1008" cy="4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迂  腐</a:t>
              </a:r>
              <a:endPara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55" name="Text Box 11"/>
            <p:cNvSpPr txBox="1"/>
            <p:nvPr/>
          </p:nvSpPr>
          <p:spPr>
            <a:xfrm>
              <a:off x="336" y="3072"/>
              <a:ext cx="1152" cy="4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蹒  跚</a:t>
              </a:r>
              <a:endPara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56" name="Text Box 12"/>
            <p:cNvSpPr txBox="1"/>
            <p:nvPr/>
          </p:nvSpPr>
          <p:spPr>
            <a:xfrm>
              <a:off x="4368" y="3072"/>
              <a:ext cx="960" cy="4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晶  莹</a:t>
              </a:r>
              <a:endPara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57" name="Text Box 13"/>
            <p:cNvSpPr txBox="1"/>
            <p:nvPr/>
          </p:nvSpPr>
          <p:spPr>
            <a:xfrm>
              <a:off x="1776" y="3072"/>
              <a:ext cx="1008" cy="4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颓  唐</a:t>
              </a:r>
              <a:endPara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58" name="Text Box 14"/>
            <p:cNvSpPr txBox="1"/>
            <p:nvPr/>
          </p:nvSpPr>
          <p:spPr>
            <a:xfrm>
              <a:off x="3024" y="3062"/>
              <a:ext cx="1008" cy="4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琐  屑</a:t>
              </a:r>
              <a:endPara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3319" name="Picture 15" descr="标记点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925" y="3013075"/>
            <a:ext cx="320675" cy="15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Picture 16" descr="标记点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0" y="3013075"/>
            <a:ext cx="320675" cy="15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1" name="Picture 17" descr="标记点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7125" y="3013075"/>
            <a:ext cx="320675" cy="15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2" name="Picture 18" descr="标记点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3013075"/>
            <a:ext cx="320675" cy="15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3" name="Picture 19" descr="标记点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0725" y="3013075"/>
            <a:ext cx="320675" cy="15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4" name="Picture 20" descr="标记点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0" y="4572000"/>
            <a:ext cx="320675" cy="15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5" name="Picture 21" descr="标记点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7125" y="4565650"/>
            <a:ext cx="320675" cy="15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6" name="Picture 22" descr="标记点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4565650"/>
            <a:ext cx="320675" cy="15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7" name="Picture 23" descr="标记点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4565650"/>
            <a:ext cx="320675" cy="15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8" name="Picture 24" descr="标记点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4565650"/>
            <a:ext cx="320675" cy="15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9" name="Text Box 25"/>
          <p:cNvSpPr txBox="1"/>
          <p:nvPr/>
        </p:nvSpPr>
        <p:spPr>
          <a:xfrm>
            <a:off x="457200" y="5257800"/>
            <a:ext cx="17303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差  使</a:t>
            </a: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3330" name="Picture 26" descr="标记点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5943600"/>
            <a:ext cx="320675" cy="15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1" name="Text Box 27"/>
          <p:cNvSpPr txBox="1"/>
          <p:nvPr/>
        </p:nvSpPr>
        <p:spPr>
          <a:xfrm>
            <a:off x="2743200" y="5257800"/>
            <a:ext cx="17303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狼  藉  </a:t>
            </a: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3332" name="Picture 28" descr="标记点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4572000"/>
            <a:ext cx="320675" cy="15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3" name="Picture 29" descr="标记点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0" y="5943600"/>
            <a:ext cx="320675" cy="15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4" name="Text Box 30"/>
          <p:cNvSpPr txBox="1"/>
          <p:nvPr/>
        </p:nvSpPr>
        <p:spPr>
          <a:xfrm>
            <a:off x="4724400" y="5257800"/>
            <a:ext cx="17303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簌  簌</a:t>
            </a: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3335" name="Picture 31" descr="标记点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5943600"/>
            <a:ext cx="320675" cy="15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6" name="Text Box 32"/>
          <p:cNvSpPr txBox="1"/>
          <p:nvPr/>
        </p:nvSpPr>
        <p:spPr>
          <a:xfrm>
            <a:off x="7315200" y="5181600"/>
            <a:ext cx="838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拭</a:t>
            </a: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3337" name="Picture 33" descr="标记点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800" y="5867400"/>
            <a:ext cx="320675" cy="158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5202" name="Group 34"/>
          <p:cNvGrpSpPr/>
          <p:nvPr/>
        </p:nvGrpSpPr>
        <p:grpSpPr>
          <a:xfrm>
            <a:off x="323850" y="1773238"/>
            <a:ext cx="8534400" cy="3597275"/>
            <a:chOff x="144" y="1152"/>
            <a:chExt cx="5376" cy="2266"/>
          </a:xfrm>
        </p:grpSpPr>
        <p:sp>
          <p:nvSpPr>
            <p:cNvPr id="13339" name="Text Box 35"/>
            <p:cNvSpPr txBox="1"/>
            <p:nvPr/>
          </p:nvSpPr>
          <p:spPr>
            <a:xfrm>
              <a:off x="768" y="1152"/>
              <a:ext cx="81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000" b="1" err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xiè</a:t>
              </a:r>
              <a:endParaRPr lang="en-US" altLang="zh-CN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0" name="Text Box 36"/>
            <p:cNvSpPr txBox="1"/>
            <p:nvPr/>
          </p:nvSpPr>
          <p:spPr>
            <a:xfrm>
              <a:off x="1968" y="1152"/>
              <a:ext cx="81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000" b="1" err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sāng</a:t>
              </a:r>
              <a:endParaRPr lang="en-US" altLang="zh-CN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1" name="Text Box 37"/>
            <p:cNvSpPr txBox="1"/>
            <p:nvPr/>
          </p:nvSpPr>
          <p:spPr>
            <a:xfrm>
              <a:off x="2736" y="1152"/>
              <a:ext cx="148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000" b="1" err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chóu</a:t>
              </a:r>
              <a:r>
                <a:rPr lang="en-US" altLang="zh-CN" sz="4000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en-US" altLang="zh-CN" sz="4000" b="1" err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chú</a:t>
              </a:r>
              <a:endParaRPr lang="en-US" altLang="zh-CN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2" name="Text Box 38"/>
            <p:cNvSpPr txBox="1"/>
            <p:nvPr/>
          </p:nvSpPr>
          <p:spPr>
            <a:xfrm>
              <a:off x="4320" y="1152"/>
              <a:ext cx="81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000" b="1" err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yū</a:t>
              </a:r>
              <a:endParaRPr lang="en-US" altLang="zh-CN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3" name="Text Box 39"/>
            <p:cNvSpPr txBox="1"/>
            <p:nvPr/>
          </p:nvSpPr>
          <p:spPr>
            <a:xfrm>
              <a:off x="144" y="2112"/>
              <a:ext cx="148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000" b="1" err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pánshān</a:t>
              </a:r>
              <a:endParaRPr lang="en-US" altLang="zh-CN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4" name="Text Box 40"/>
            <p:cNvSpPr txBox="1"/>
            <p:nvPr/>
          </p:nvSpPr>
          <p:spPr>
            <a:xfrm>
              <a:off x="1728" y="2112"/>
              <a:ext cx="81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000" b="1" err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tuí</a:t>
              </a:r>
              <a:endParaRPr lang="en-US" altLang="zh-CN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5" name="Text Box 41"/>
            <p:cNvSpPr txBox="1"/>
            <p:nvPr/>
          </p:nvSpPr>
          <p:spPr>
            <a:xfrm>
              <a:off x="2928" y="2112"/>
              <a:ext cx="105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000" b="1" err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suǒxiè</a:t>
              </a:r>
              <a:endParaRPr lang="en-US" altLang="zh-CN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6" name="Text Box 42"/>
            <p:cNvSpPr txBox="1"/>
            <p:nvPr/>
          </p:nvSpPr>
          <p:spPr>
            <a:xfrm>
              <a:off x="4704" y="2160"/>
              <a:ext cx="81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000" b="1" err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yíng</a:t>
              </a:r>
              <a:endParaRPr lang="en-US" altLang="zh-CN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7" name="Text Box 43"/>
            <p:cNvSpPr txBox="1"/>
            <p:nvPr/>
          </p:nvSpPr>
          <p:spPr>
            <a:xfrm>
              <a:off x="192" y="2976"/>
              <a:ext cx="81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000" b="1" err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chāi</a:t>
              </a:r>
              <a:endParaRPr lang="en-US" altLang="zh-CN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8" name="Text Box 44"/>
            <p:cNvSpPr txBox="1"/>
            <p:nvPr/>
          </p:nvSpPr>
          <p:spPr>
            <a:xfrm>
              <a:off x="2256" y="2976"/>
              <a:ext cx="38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000" b="1" err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jí</a:t>
              </a:r>
              <a:endParaRPr lang="en-US" altLang="zh-CN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49" name="Text Box 45"/>
            <p:cNvSpPr txBox="1"/>
            <p:nvPr/>
          </p:nvSpPr>
          <p:spPr>
            <a:xfrm>
              <a:off x="3024" y="2976"/>
              <a:ext cx="48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000" b="1" err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sù</a:t>
              </a:r>
              <a:endParaRPr lang="en-US" altLang="zh-CN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50" name="Text Box 46"/>
            <p:cNvSpPr txBox="1"/>
            <p:nvPr/>
          </p:nvSpPr>
          <p:spPr>
            <a:xfrm>
              <a:off x="4560" y="2928"/>
              <a:ext cx="81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en-US" altLang="zh-CN" sz="4000" b="1" err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shì</a:t>
              </a:r>
              <a:endParaRPr lang="en-US" altLang="zh-CN" sz="4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2"/>
          <p:cNvSpPr txBox="1"/>
          <p:nvPr/>
        </p:nvSpPr>
        <p:spPr>
          <a:xfrm>
            <a:off x="747713" y="1577975"/>
            <a:ext cx="24384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865505" lvl="0" indent="-865505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狼藉：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865505" lvl="0" indent="-865505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簌簌：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865505" lvl="0" indent="-865505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变卖典质  ：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2579" name="Text Box 3"/>
          <p:cNvSpPr txBox="1">
            <a:spLocks noChangeArrowheads="1"/>
          </p:cNvSpPr>
          <p:nvPr/>
        </p:nvSpPr>
        <p:spPr bwMode="auto">
          <a:xfrm>
            <a:off x="2195513" y="1595438"/>
            <a:ext cx="6553200" cy="399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乱七八糟的样子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纷纷落下的样子。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　（把财产、衣物）出卖和典当出　　去。典：当。质：抵押。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凄惨暗淡，不景气。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丢了工作，在家闲住，即失业。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40" name="AutoShape 4">
            <a:hlinkClick r:id="" action="ppaction://hlinkshowjump?jump=firstslide"/>
          </p:cNvPr>
          <p:cNvSpPr/>
          <p:nvPr/>
        </p:nvSpPr>
        <p:spPr>
          <a:xfrm>
            <a:off x="6053138" y="6227763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341" name="AutoShape 5">
            <a:hlinkClick r:id="" action="ppaction://hlinkshowjump?jump=previousslide"/>
          </p:cNvPr>
          <p:cNvSpPr/>
          <p:nvPr/>
        </p:nvSpPr>
        <p:spPr>
          <a:xfrm>
            <a:off x="5219700" y="6227763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342" name="AutoShape 6">
            <a:hlinkClick r:id="" action="ppaction://hlinkshowjump?jump=nextslide"/>
          </p:cNvPr>
          <p:cNvSpPr/>
          <p:nvPr/>
        </p:nvSpPr>
        <p:spPr>
          <a:xfrm>
            <a:off x="6896100" y="6227763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685800" y="520700"/>
            <a:ext cx="5562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sz="4400" dirty="0">
              <a:solidFill>
                <a:schemeClr val="accent1"/>
              </a:solidFill>
              <a:latin typeface="Times New Roman" panose="02020603050405020304" pitchFamily="18" charset="0"/>
              <a:ea typeface="方正琥珀简体" pitchFamily="65" charset="-122"/>
            </a:endParaRPr>
          </a:p>
        </p:txBody>
      </p:sp>
      <p:sp>
        <p:nvSpPr>
          <p:cNvPr id="14344" name="Text Box 8"/>
          <p:cNvSpPr txBox="1"/>
          <p:nvPr/>
        </p:nvSpPr>
        <p:spPr>
          <a:xfrm>
            <a:off x="823913" y="4262438"/>
            <a:ext cx="1524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惨淡：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赋闲：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5" name="Rectangle 9"/>
          <p:cNvSpPr>
            <a:spLocks noGrp="1" noRot="1"/>
          </p:cNvSpPr>
          <p:nvPr>
            <p:ph type="title"/>
          </p:nvPr>
        </p:nvSpPr>
        <p:spPr>
          <a:xfrm>
            <a:off x="685800" y="536575"/>
            <a:ext cx="7772400" cy="990600"/>
          </a:xfrm>
          <a:ln/>
        </p:spPr>
        <p:txBody>
          <a:bodyPr vert="horz" wrap="square" lIns="91440" tIns="45720" rIns="91440" bIns="45720" anchor="ctr"/>
          <a:p>
            <a:pPr lvl="0" eaLnBrk="1" hangingPunct="1"/>
            <a:r>
              <a:rPr lang="zh-CN" altLang="en-US" sz="3600" dirty="0">
                <a:solidFill>
                  <a:srgbClr val="2F6E73"/>
                </a:solidFill>
                <a:ea typeface="方正琥珀简体" pitchFamily="65" charset="-122"/>
              </a:rPr>
              <a:t>解释词语：</a:t>
            </a:r>
            <a:endParaRPr lang="zh-CN" altLang="en-US" sz="3600" dirty="0">
              <a:solidFill>
                <a:srgbClr val="2F6E73"/>
              </a:solidFill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25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2579">
                                            <p:txEl>
                                              <p:charRg st="8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charRg st="1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52579">
                                            <p:txEl>
                                              <p:charRg st="17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charRg st="4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52579">
                                            <p:txEl>
                                              <p:charRg st="46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charRg st="56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52579">
                                            <p:txEl>
                                              <p:charRg st="56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533400" y="923925"/>
            <a:ext cx="2667000" cy="423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233805" lvl="0" indent="-1233805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勾留：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233805" lvl="0" indent="-1233805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踌躇：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233805" lvl="0" indent="-1233805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迂：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233805" lvl="0" indent="-1233805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蹒跚：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233805" lvl="0" indent="-1233805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颓唐：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233805" lvl="0" indent="-1233805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触目伤怀：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03" name="Text Box 3"/>
          <p:cNvSpPr txBox="1">
            <a:spLocks noChangeArrowheads="1"/>
          </p:cNvSpPr>
          <p:nvPr/>
        </p:nvSpPr>
        <p:spPr bwMode="auto">
          <a:xfrm>
            <a:off x="1752600" y="923925"/>
            <a:ext cx="7140575" cy="545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逗留、羁留、耽搁；短时间停留。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犹豫。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言行守旧，不合时宜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腿脚不灵便，走路缓慢摇摆的样子。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衰颓败落。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　　看到（家庭败落的情况）心里感到悲伤。怀：心。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just" eaLnBrk="1" hangingPunct="1">
              <a:spcBef>
                <a:spcPct val="50000"/>
              </a:spcBef>
            </a:pP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1371600" y="6135688"/>
            <a:ext cx="3200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5" name="AutoShape 5">
            <a:hlinkClick r:id="" action="ppaction://hlinkshowjump?jump=firstslide"/>
          </p:cNvPr>
          <p:cNvSpPr/>
          <p:nvPr/>
        </p:nvSpPr>
        <p:spPr>
          <a:xfrm>
            <a:off x="6251575" y="6227763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366" name="AutoShape 6">
            <a:hlinkClick r:id="" action="ppaction://hlinkshowjump?jump=previousslide"/>
          </p:cNvPr>
          <p:cNvSpPr/>
          <p:nvPr/>
        </p:nvSpPr>
        <p:spPr>
          <a:xfrm>
            <a:off x="5418138" y="6227763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367" name="AutoShape 7">
            <a:hlinkClick r:id="" action="ppaction://hlinkshowjump?jump=nextslide"/>
          </p:cNvPr>
          <p:cNvSpPr/>
          <p:nvPr/>
        </p:nvSpPr>
        <p:spPr>
          <a:xfrm>
            <a:off x="7094538" y="6227763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360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charRg st="16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3603">
                                            <p:txEl>
                                              <p:charRg st="16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53603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charRg st="3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53603">
                                            <p:txEl>
                                              <p:charRg st="3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charRg st="47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53603">
                                            <p:txEl>
                                              <p:charRg st="47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charRg st="53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53603">
                                            <p:txEl>
                                              <p:charRg st="53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2"/>
          <p:cNvSpPr txBox="1"/>
          <p:nvPr/>
        </p:nvSpPr>
        <p:spPr>
          <a:xfrm>
            <a:off x="762000" y="1150938"/>
            <a:ext cx="2441575" cy="423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233805" lvl="0" indent="-1233805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自已：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233805" lvl="0" indent="-1233805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情郁其中：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233805" lvl="0" indent="-1233805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琐屑：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233805" lvl="0" indent="-1233805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惟：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233805" lvl="0" indent="-1233805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箸：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233805" lvl="0" indent="-1233805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大去：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4627" name="Text Box 3"/>
          <p:cNvSpPr txBox="1">
            <a:spLocks noChangeArrowheads="1"/>
          </p:cNvSpPr>
          <p:nvPr/>
        </p:nvSpPr>
        <p:spPr bwMode="auto">
          <a:xfrm>
            <a:off x="1828800" y="1150938"/>
            <a:ext cx="7086600" cy="423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自我控制。已，停止，引申为控制。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　　　感情聚积在心里不得发泄。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细小而繁多（的事）。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只。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筷子。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指死，是一种忌讳的说法。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8" name="AutoShape 4">
            <a:hlinkClick r:id="" action="ppaction://hlinkshowjump?jump=firstslide"/>
          </p:cNvPr>
          <p:cNvSpPr/>
          <p:nvPr/>
        </p:nvSpPr>
        <p:spPr>
          <a:xfrm>
            <a:off x="6403975" y="6227763"/>
            <a:ext cx="830263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b="1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返回</a:t>
            </a:r>
            <a:endParaRPr lang="zh-CN" altLang="en-US" sz="2000" b="1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389" name="AutoShape 5">
            <a:hlinkClick r:id="" action="ppaction://hlinkshowjump?jump=previousslide"/>
          </p:cNvPr>
          <p:cNvSpPr/>
          <p:nvPr/>
        </p:nvSpPr>
        <p:spPr>
          <a:xfrm>
            <a:off x="5570538" y="6227763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b="1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上页                  </a:t>
            </a:r>
            <a:endParaRPr lang="zh-CN" altLang="en-US" sz="2000" b="1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390" name="AutoShape 6">
            <a:hlinkClick r:id="" action="ppaction://hlinkshowjump?jump=nextslide"/>
          </p:cNvPr>
          <p:cNvSpPr/>
          <p:nvPr/>
        </p:nvSpPr>
        <p:spPr>
          <a:xfrm>
            <a:off x="7246938" y="6227763"/>
            <a:ext cx="830262" cy="441325"/>
          </a:xfrm>
          <a:prstGeom prst="actionButtonBlank">
            <a:avLst/>
          </a:prstGeom>
          <a:solidFill>
            <a:srgbClr val="CCFFFF"/>
          </a:solidFill>
          <a:ln w="9525">
            <a:noFill/>
          </a:ln>
        </p:spPr>
        <p:txBody>
          <a:bodyPr lIns="90000" tIns="46800" rIns="90000" bIns="46800" anchor="ctr">
            <a:spAutoFit/>
          </a:bodyPr>
          <a:p>
            <a:pPr lvl="0" algn="ctr" eaLnBrk="0" hangingPunct="0"/>
            <a:r>
              <a:rPr lang="zh-CN" altLang="en-US" sz="2000" b="1" dirty="0">
                <a:solidFill>
                  <a:srgbClr val="66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下页                  </a:t>
            </a:r>
            <a:endParaRPr lang="zh-CN" altLang="en-US" sz="2000" b="1" dirty="0">
              <a:solidFill>
                <a:srgbClr val="66006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462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4627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charRg st="33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54627">
                                            <p:txEl>
                                              <p:charRg st="33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charRg st="4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54627">
                                            <p:txEl>
                                              <p:charRg st="44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charRg st="47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54627">
                                            <p:txEl>
                                              <p:charRg st="47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charRg st="51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54627">
                                            <p:txEl>
                                              <p:charRg st="51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4"/>
          <p:cNvSpPr txBox="1"/>
          <p:nvPr/>
        </p:nvSpPr>
        <p:spPr>
          <a:xfrm>
            <a:off x="838200" y="3810000"/>
            <a:ext cx="7848600" cy="11906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algn="just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这篇文章以什么为线索？ 主要写谁？  反映的主题是什么？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1" name="Text Box 7"/>
          <p:cNvSpPr txBox="1"/>
          <p:nvPr/>
        </p:nvSpPr>
        <p:spPr>
          <a:xfrm>
            <a:off x="1143000" y="990600"/>
            <a:ext cx="59753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整体感知   理清文脉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6172200" y="2743200"/>
            <a:ext cx="1828800" cy="914400"/>
            <a:chOff x="3888" y="1728"/>
            <a:chExt cx="1152" cy="576"/>
          </a:xfrm>
        </p:grpSpPr>
        <p:sp>
          <p:nvSpPr>
            <p:cNvPr id="12299" name="AutoShape 10"/>
            <p:cNvSpPr/>
            <p:nvPr/>
          </p:nvSpPr>
          <p:spPr>
            <a:xfrm>
              <a:off x="3888" y="1728"/>
              <a:ext cx="1152" cy="576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lvl="0" algn="ctr" eaLnBrk="1" hangingPunct="1"/>
              <a:endPara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300" name="Text Box 12"/>
            <p:cNvSpPr txBox="1"/>
            <p:nvPr/>
          </p:nvSpPr>
          <p:spPr>
            <a:xfrm>
              <a:off x="4080" y="1776"/>
              <a:ext cx="76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FF33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背影</a:t>
              </a:r>
              <a:endParaRPr lang="zh-CN" altLang="en-US" sz="4000" b="1" dirty="0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3" name="Group 17"/>
          <p:cNvGrpSpPr/>
          <p:nvPr/>
        </p:nvGrpSpPr>
        <p:grpSpPr>
          <a:xfrm>
            <a:off x="1600200" y="5257800"/>
            <a:ext cx="2819400" cy="1066800"/>
            <a:chOff x="1008" y="3312"/>
            <a:chExt cx="1776" cy="672"/>
          </a:xfrm>
        </p:grpSpPr>
        <p:sp>
          <p:nvSpPr>
            <p:cNvPr id="12297" name="AutoShape 14"/>
            <p:cNvSpPr/>
            <p:nvPr/>
          </p:nvSpPr>
          <p:spPr>
            <a:xfrm>
              <a:off x="1008" y="3312"/>
              <a:ext cx="1776" cy="672"/>
            </a:xfrm>
            <a:prstGeom prst="wedgeRoundRectCallout">
              <a:avLst>
                <a:gd name="adj1" fmla="val -47806"/>
                <a:gd name="adj2" fmla="val -76486"/>
                <a:gd name="adj3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ctr" eaLnBrk="1" hangingPunct="1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298" name="Text Box 5"/>
            <p:cNvSpPr txBox="1"/>
            <p:nvPr/>
          </p:nvSpPr>
          <p:spPr>
            <a:xfrm>
              <a:off x="1152" y="3408"/>
              <a:ext cx="154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FF33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我的父亲</a:t>
              </a:r>
              <a:endParaRPr lang="zh-CN" altLang="en-US" sz="4000" b="1" dirty="0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4" name="Group 18"/>
          <p:cNvGrpSpPr/>
          <p:nvPr/>
        </p:nvGrpSpPr>
        <p:grpSpPr>
          <a:xfrm>
            <a:off x="5638800" y="5181600"/>
            <a:ext cx="2971800" cy="1295400"/>
            <a:chOff x="3552" y="3264"/>
            <a:chExt cx="1872" cy="816"/>
          </a:xfrm>
        </p:grpSpPr>
        <p:sp>
          <p:nvSpPr>
            <p:cNvPr id="12295" name="AutoShape 15"/>
            <p:cNvSpPr/>
            <p:nvPr/>
          </p:nvSpPr>
          <p:spPr>
            <a:xfrm>
              <a:off x="3552" y="3264"/>
              <a:ext cx="1872" cy="816"/>
            </a:xfrm>
            <a:prstGeom prst="cloudCallout">
              <a:avLst>
                <a:gd name="adj1" fmla="val -79806"/>
                <a:gd name="adj2" fmla="val -6372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ctr" eaLnBrk="1" hangingPunct="1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296" name="Text Box 6"/>
            <p:cNvSpPr txBox="1"/>
            <p:nvPr/>
          </p:nvSpPr>
          <p:spPr>
            <a:xfrm>
              <a:off x="3984" y="3456"/>
              <a:ext cx="76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000" b="1" dirty="0">
                  <a:solidFill>
                    <a:srgbClr val="FF33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父爱</a:t>
              </a:r>
              <a:endParaRPr lang="zh-CN" altLang="en-US" sz="4000" b="1" dirty="0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7698" name="Rectangle 2"/>
          <p:cNvSpPr>
            <a:spLocks noGrp="1" noRot="1"/>
          </p:cNvSpPr>
          <p:nvPr>
            <p:ph type="ctrTitle"/>
          </p:nvPr>
        </p:nvSpPr>
        <p:spPr>
          <a:xfrm>
            <a:off x="381000" y="0"/>
            <a:ext cx="7772400" cy="1143000"/>
          </a:xfrm>
          <a:ln/>
        </p:spPr>
        <p:txBody>
          <a:bodyPr vert="horz" wrap="square" lIns="91440" tIns="45720" rIns="91440" bIns="45720" anchor="ctr"/>
          <a:lstStyle>
            <a:lvl1pPr lvl="0">
              <a:defRPr/>
            </a:lvl1pPr>
          </a:lstStyle>
          <a:p>
            <a:pPr lvl="0" algn="r" eaLnBrk="1" hangingPunct="1"/>
            <a:r>
              <a:rPr lang="zh-CN" altLang="en-US" sz="4800" dirty="0"/>
              <a:t>思考讨论</a:t>
            </a:r>
            <a:endParaRPr lang="zh-CN" altLang="en-US" sz="4800" dirty="0"/>
          </a:p>
        </p:txBody>
      </p:sp>
      <p:sp>
        <p:nvSpPr>
          <p:cNvPr id="157699" name="Rectangle 3"/>
          <p:cNvSpPr>
            <a:spLocks noGrp="1" noRot="1"/>
          </p:cNvSpPr>
          <p:nvPr>
            <p:ph type="subTitle"/>
          </p:nvPr>
        </p:nvSpPr>
        <p:spPr>
          <a:xfrm>
            <a:off x="0" y="1143000"/>
            <a:ext cx="6400800" cy="1752600"/>
          </a:xfrm>
          <a:ln/>
        </p:spPr>
        <p:txBody>
          <a:bodyPr vert="horz" wrap="square" lIns="91440" tIns="45720" rIns="91440" bIns="45720" anchor="t"/>
          <a:lstStyle>
            <a:lvl1pPr marL="0" lvl="0" indent="0" algn="ctr">
              <a:buNone/>
              <a:defRPr/>
            </a:lvl1pPr>
            <a:lvl2pPr marL="344805" lvl="1" indent="0" algn="ctr">
              <a:buNone/>
              <a:defRPr/>
            </a:lvl2pPr>
            <a:lvl3pPr marL="694055" lvl="2" indent="0" algn="ctr">
              <a:buNone/>
              <a:defRPr/>
            </a:lvl3pPr>
            <a:lvl4pPr marL="989330" lvl="3" indent="0" algn="ctr">
              <a:buNone/>
              <a:defRPr/>
            </a:lvl4pPr>
            <a:lvl5pPr marL="1282700" lvl="4" indent="0" algn="ctr">
              <a:buNone/>
              <a:defRPr/>
            </a:lvl5pPr>
          </a:lstStyle>
          <a:p>
            <a:pPr lvl="0" algn="r" eaLnBrk="1" hangingPunct="1"/>
            <a:r>
              <a:rPr lang="zh-CN" altLang="en-US" sz="3200" dirty="0"/>
              <a:t>文中写到了父亲几次背影？</a:t>
            </a:r>
            <a:endParaRPr lang="zh-CN" altLang="en-US" sz="3200" dirty="0"/>
          </a:p>
        </p:txBody>
      </p:sp>
      <p:sp>
        <p:nvSpPr>
          <p:cNvPr id="157700" name="Text Box 4"/>
          <p:cNvSpPr txBox="1"/>
          <p:nvPr/>
        </p:nvSpPr>
        <p:spPr>
          <a:xfrm>
            <a:off x="914400" y="2133600"/>
            <a:ext cx="4495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7701" name="Text Box 5"/>
          <p:cNvSpPr txBox="1"/>
          <p:nvPr/>
        </p:nvSpPr>
        <p:spPr>
          <a:xfrm>
            <a:off x="0" y="2057400"/>
            <a:ext cx="5943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&lt;1&gt;     </a:t>
            </a:r>
            <a:r>
              <a:rPr lang="zh-CN" altLang="en-US" sz="3200" b="1" dirty="0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背影</a:t>
            </a:r>
            <a:r>
              <a:rPr lang="zh-CN" altLang="en-US" sz="3200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（想念父亲）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7702" name="Text Box 6"/>
          <p:cNvSpPr txBox="1"/>
          <p:nvPr/>
        </p:nvSpPr>
        <p:spPr>
          <a:xfrm>
            <a:off x="0" y="2971800"/>
            <a:ext cx="571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&lt;2&gt;     </a:t>
            </a:r>
            <a:r>
              <a:rPr lang="zh-CN" altLang="en-US" sz="3200" b="1" dirty="0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背影</a:t>
            </a:r>
            <a:r>
              <a:rPr lang="zh-CN" altLang="en-US" sz="3200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（望父买橘）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7703" name="Text Box 7"/>
          <p:cNvSpPr txBox="1"/>
          <p:nvPr/>
        </p:nvSpPr>
        <p:spPr>
          <a:xfrm>
            <a:off x="0" y="3886200"/>
            <a:ext cx="5638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&lt;3&gt;    </a:t>
            </a:r>
            <a:r>
              <a:rPr lang="zh-CN" altLang="en-US" sz="3200" dirty="0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背影</a:t>
            </a:r>
            <a:r>
              <a:rPr lang="zh-CN" altLang="en-US" sz="3200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（父子分手）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7704" name="Text Box 8"/>
          <p:cNvSpPr txBox="1"/>
          <p:nvPr/>
        </p:nvSpPr>
        <p:spPr>
          <a:xfrm>
            <a:off x="0" y="4800600"/>
            <a:ext cx="586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32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&lt;4&gt;    </a:t>
            </a:r>
            <a:r>
              <a:rPr lang="zh-CN" altLang="en-US" sz="3200" dirty="0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背影</a:t>
            </a:r>
            <a:r>
              <a:rPr lang="zh-CN" altLang="en-US" sz="3200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（别后怀念）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7705" name="Text Box 9"/>
          <p:cNvSpPr txBox="1"/>
          <p:nvPr/>
        </p:nvSpPr>
        <p:spPr>
          <a:xfrm>
            <a:off x="457200" y="2057400"/>
            <a:ext cx="17383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难忘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7706" name="Text Box 10"/>
          <p:cNvSpPr txBox="1"/>
          <p:nvPr/>
        </p:nvSpPr>
        <p:spPr>
          <a:xfrm>
            <a:off x="762000" y="2971800"/>
            <a:ext cx="11461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凝望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7707" name="Text Box 11"/>
          <p:cNvSpPr txBox="1"/>
          <p:nvPr/>
        </p:nvSpPr>
        <p:spPr>
          <a:xfrm>
            <a:off x="609600" y="3886200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7708" name="Text Box 12"/>
          <p:cNvSpPr txBox="1"/>
          <p:nvPr/>
        </p:nvSpPr>
        <p:spPr>
          <a:xfrm>
            <a:off x="609600" y="3902075"/>
            <a:ext cx="13573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惜别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7709" name="Text Box 13"/>
          <p:cNvSpPr txBox="1"/>
          <p:nvPr/>
        </p:nvSpPr>
        <p:spPr>
          <a:xfrm>
            <a:off x="677863" y="4873625"/>
            <a:ext cx="106997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思念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7710" name="Text Box 14"/>
          <p:cNvSpPr txBox="1"/>
          <p:nvPr/>
        </p:nvSpPr>
        <p:spPr>
          <a:xfrm>
            <a:off x="4876800" y="1905000"/>
            <a:ext cx="1905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点题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57711" name="Text Box 15"/>
          <p:cNvSpPr txBox="1"/>
          <p:nvPr/>
        </p:nvSpPr>
        <p:spPr>
          <a:xfrm>
            <a:off x="5181600" y="2971800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刻画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7712" name="Text Box 16"/>
          <p:cNvSpPr txBox="1"/>
          <p:nvPr/>
        </p:nvSpPr>
        <p:spPr>
          <a:xfrm>
            <a:off x="5181600" y="39624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惜别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7713" name="Text Box 17"/>
          <p:cNvSpPr txBox="1"/>
          <p:nvPr/>
        </p:nvSpPr>
        <p:spPr>
          <a:xfrm>
            <a:off x="4953000" y="4814888"/>
            <a:ext cx="2057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回忆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57714" name="Text Box 18"/>
          <p:cNvSpPr txBox="1"/>
          <p:nvPr/>
        </p:nvSpPr>
        <p:spPr>
          <a:xfrm>
            <a:off x="6248400" y="2057400"/>
            <a:ext cx="2057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（进入回忆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7715" name="AutoShape 19">
            <a:hlinkClick r:id="" action="ppaction://noaction"/>
          </p:cNvPr>
          <p:cNvSpPr/>
          <p:nvPr/>
        </p:nvSpPr>
        <p:spPr>
          <a:xfrm>
            <a:off x="5943600" y="3048000"/>
            <a:ext cx="381000" cy="1371600"/>
          </a:xfrm>
          <a:prstGeom prst="rightBrace">
            <a:avLst>
              <a:gd name="adj1" fmla="val 3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7716" name="Text Box 20"/>
          <p:cNvSpPr txBox="1"/>
          <p:nvPr/>
        </p:nvSpPr>
        <p:spPr>
          <a:xfrm>
            <a:off x="6477000" y="3048000"/>
            <a:ext cx="549275" cy="1524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hlinkClick r:id="" action="ppaction://noaction"/>
              </a:rPr>
              <a:t>回忆部分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7717" name="Text Box 21"/>
          <p:cNvSpPr txBox="1"/>
          <p:nvPr/>
        </p:nvSpPr>
        <p:spPr>
          <a:xfrm>
            <a:off x="6172200" y="4876800"/>
            <a:ext cx="2514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（回忆结束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7718" name="AutoShape 22"/>
          <p:cNvSpPr/>
          <p:nvPr/>
        </p:nvSpPr>
        <p:spPr>
          <a:xfrm>
            <a:off x="6934200" y="2514600"/>
            <a:ext cx="1143000" cy="2362200"/>
          </a:xfrm>
          <a:prstGeom prst="upDownArrow">
            <a:avLst>
              <a:gd name="adj1" fmla="val 50000"/>
              <a:gd name="adj2" fmla="val 41333"/>
            </a:avLst>
          </a:prstGeom>
          <a:gradFill rotWithShape="0">
            <a:gsLst>
              <a:gs pos="0">
                <a:srgbClr val="FF8200">
                  <a:alpha val="100000"/>
                </a:srgbClr>
              </a:gs>
              <a:gs pos="5000">
                <a:srgbClr val="FF0000">
                  <a:alpha val="100000"/>
                </a:srgbClr>
              </a:gs>
              <a:gs pos="17500">
                <a:srgbClr val="BA0066">
                  <a:alpha val="100000"/>
                </a:srgbClr>
              </a:gs>
              <a:gs pos="35001">
                <a:srgbClr val="66008F">
                  <a:alpha val="100000"/>
                </a:srgbClr>
              </a:gs>
              <a:gs pos="50000">
                <a:srgbClr val="000082">
                  <a:alpha val="100000"/>
                </a:srgbClr>
              </a:gs>
              <a:gs pos="64999">
                <a:srgbClr val="66008F">
                  <a:alpha val="100000"/>
                </a:srgbClr>
              </a:gs>
              <a:gs pos="82500">
                <a:srgbClr val="BA0066">
                  <a:alpha val="100000"/>
                </a:srgbClr>
              </a:gs>
              <a:gs pos="95000">
                <a:srgbClr val="FF0000">
                  <a:alpha val="100000"/>
                </a:srgbClr>
              </a:gs>
              <a:gs pos="100000">
                <a:srgbClr val="FF8200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algn="ctr" eaLnBrk="0" hangingPunct="0"/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倒叙</a:t>
            </a:r>
            <a:endParaRPr lang="zh-CN" altLang="en-US" sz="2400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769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769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7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7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7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0" fill="hold"/>
                                        <p:tgtEl>
                                          <p:spTgt spid="157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0" fill="hold"/>
                                        <p:tgtEl>
                                          <p:spTgt spid="157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7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7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0" fill="hold"/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0" fill="hold"/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57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57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7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57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57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57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57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57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0" fill="hold"/>
                                        <p:tgtEl>
                                          <p:spTgt spid="157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0" fill="hold"/>
                                        <p:tgtEl>
                                          <p:spTgt spid="157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8" grpId="0"/>
      <p:bldP spid="157699" grpId="0" build="p"/>
      <p:bldP spid="157700" grpId="0"/>
      <p:bldP spid="157701" grpId="0"/>
      <p:bldP spid="157702" grpId="0"/>
      <p:bldP spid="157703" grpId="0"/>
      <p:bldP spid="157704" grpId="0"/>
      <p:bldP spid="157705" grpId="0"/>
      <p:bldP spid="157706" grpId="0"/>
      <p:bldP spid="157707" grpId="0"/>
      <p:bldP spid="157708" grpId="0"/>
      <p:bldP spid="157709" grpId="0"/>
      <p:bldP spid="157710" grpId="0"/>
      <p:bldP spid="157711" grpId="0"/>
      <p:bldP spid="157712" grpId="0"/>
      <p:bldP spid="157713" grpId="0"/>
      <p:bldP spid="157714" grpId="0"/>
      <p:bldP spid="157715" grpId="0" animBg="1"/>
      <p:bldP spid="157716" grpId="0"/>
      <p:bldP spid="157717" grpId="0"/>
      <p:bldP spid="157718" grpId="0" animBg="1"/>
    </p:bldLst>
  </p:timing>
</p:sld>
</file>

<file path=ppt/theme/theme1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4610</Words>
  <Application>WPS 演示</Application>
  <PresentationFormat>在屏幕上显示</PresentationFormat>
  <Paragraphs>563</Paragraphs>
  <Slides>38</Slides>
  <Notes>3</Notes>
  <HiddenSlides>0</HiddenSlides>
  <MMClips>2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38</vt:i4>
      </vt:variant>
    </vt:vector>
  </HeadingPairs>
  <TitlesOfParts>
    <vt:vector size="60" baseType="lpstr">
      <vt:lpstr>Arial</vt:lpstr>
      <vt:lpstr>宋体</vt:lpstr>
      <vt:lpstr>Wingdings</vt:lpstr>
      <vt:lpstr>Times New Roman</vt:lpstr>
      <vt:lpstr>隶书</vt:lpstr>
      <vt:lpstr>黑体</vt:lpstr>
      <vt:lpstr>Tahoma</vt:lpstr>
      <vt:lpstr>楷体_GB2312</vt:lpstr>
      <vt:lpstr>新宋体</vt:lpstr>
      <vt:lpstr>华文新魏</vt:lpstr>
      <vt:lpstr>方正琥珀简体</vt:lpstr>
      <vt:lpstr>Verdana</vt:lpstr>
      <vt:lpstr>华文行楷</vt:lpstr>
      <vt:lpstr>微软雅黑</vt:lpstr>
      <vt:lpstr>Arial Unicode MS</vt:lpstr>
      <vt:lpstr>华文隶书</vt:lpstr>
      <vt:lpstr>古瓶荷花</vt:lpstr>
      <vt:lpstr>Network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fj60</cp:lastModifiedBy>
  <cp:revision>246</cp:revision>
  <dcterms:created xsi:type="dcterms:W3CDTF">2017-03-17T01:06:23Z</dcterms:created>
  <dcterms:modified xsi:type="dcterms:W3CDTF">2017-03-17T01:27:33Z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