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dp" ContentType="image/vnd.ms-photo"/>
  <Default Extension="emf" ContentType="image/x-emf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6" r:id="rId3"/>
    <p:sldMasterId id="2147483688" r:id="rId4"/>
    <p:sldMasterId id="2147483701" r:id="rId5"/>
  </p:sldMasterIdLst>
  <p:notesMasterIdLst>
    <p:notesMasterId r:id="rId6"/>
  </p:notesMasterIdLst>
  <p:sldIdLst>
    <p:sldId id="257" r:id="rId7"/>
    <p:sldId id="258" r:id="rId8"/>
    <p:sldId id="294" r:id="rId9"/>
    <p:sldId id="295" r:id="rId10"/>
    <p:sldId id="265" r:id="rId11"/>
    <p:sldId id="296" r:id="rId12"/>
    <p:sldId id="298" r:id="rId13"/>
    <p:sldId id="261" r:id="rId14"/>
    <p:sldId id="274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4" r:id="rId29"/>
    <p:sldId id="313" r:id="rId30"/>
    <p:sldId id="315" r:id="rId31"/>
    <p:sldId id="316" r:id="rId32"/>
    <p:sldId id="317" r:id="rId33"/>
    <p:sldId id="328" r:id="rId34"/>
    <p:sldId id="318" r:id="rId35"/>
    <p:sldId id="319" r:id="rId36"/>
    <p:sldId id="324" r:id="rId37"/>
    <p:sldId id="325" r:id="rId38"/>
    <p:sldId id="326" r:id="rId39"/>
    <p:sldId id="327" r:id="rId40"/>
    <p:sldId id="321" r:id="rId41"/>
    <p:sldId id="320" r:id="rId42"/>
    <p:sldId id="280" r:id="rId43"/>
  </p:sldIdLst>
  <p:sldSz cx="9144000" cy="5143500" type="screen16x9"/>
  <p:notesSz cx="6858000" cy="9144000"/>
  <p:custDataLst>
    <p:tags r:id="rId4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533" y="91"/>
      </p:cViewPr>
      <p:guideLst>
        <p:guide orient="horz" pos="1688"/>
        <p:guide pos="28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slide" Target="slides/slide31.xml" /><Relationship Id="rId38" Type="http://schemas.openxmlformats.org/officeDocument/2006/relationships/slide" Target="slides/slide32.xml" /><Relationship Id="rId39" Type="http://schemas.openxmlformats.org/officeDocument/2006/relationships/slide" Target="slides/slide33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4.xml" /><Relationship Id="rId41" Type="http://schemas.openxmlformats.org/officeDocument/2006/relationships/slide" Target="slides/slide35.xml" /><Relationship Id="rId42" Type="http://schemas.openxmlformats.org/officeDocument/2006/relationships/slide" Target="slides/slide36.xml" /><Relationship Id="rId43" Type="http://schemas.openxmlformats.org/officeDocument/2006/relationships/slide" Target="slides/slide37.xml" /><Relationship Id="rId44" Type="http://schemas.openxmlformats.org/officeDocument/2006/relationships/tags" Target="tags/tag3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Master" Target="slideMasters/slideMaster5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5585-6077-44CE-B77D-462792527D3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F47F6-D8A5-40FE-87C1-D178FDD67C2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image" Target="../media/image10.png" /><Relationship Id="rId11" Type="http://schemas.microsoft.com/office/2007/relationships/hdphoto" Target="../media/image11.wdp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Group 5"/>
          <p:cNvGrpSpPr/>
          <p:nvPr userDrawn="1"/>
        </p:nvGrpSpPr>
        <p:grpSpPr>
          <a:xfrm>
            <a:off x="3632200" y="3667805"/>
            <a:ext cx="4876800" cy="238805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0" y="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2908" y="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7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4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8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22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633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040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45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26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6922"/>
            <a:ext cx="2133600" cy="2755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6922"/>
            <a:ext cx="2895600" cy="2755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6922"/>
            <a:ext cx="2133600" cy="27554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zh-CN" altLang="en-US">
                <a:solidFill>
                  <a:srgbClr val="89898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alibri"/>
                <a:ea typeface="宋体" panose="02010600030101010101" pitchFamily="2" charset="-122"/>
              </a:rPr>
              <a:t/>
            </a:fld>
            <a:endParaRPr lang="zh-CN" altLang="en-US">
              <a:solidFill>
                <a:srgbClr val="898989"/>
              </a:solidFill>
              <a:effectLst>
                <a:outerShdw blurRad="38100" dist="38100" dir="2700000">
                  <a:srgbClr val="C0C0C0"/>
                </a:outerShdw>
              </a:effectLst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385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930">
                <a:solidFill>
                  <a:schemeClr val="tx1">
                    <a:tint val="75000"/>
                  </a:schemeClr>
                </a:solidFill>
              </a:defRPr>
            </a:lvl1pPr>
            <a:lvl2pPr marL="440690" indent="0">
              <a:buNone/>
              <a:defRPr sz="1735">
                <a:solidFill>
                  <a:schemeClr val="tx1">
                    <a:tint val="75000"/>
                  </a:schemeClr>
                </a:solidFill>
              </a:defRPr>
            </a:lvl2pPr>
            <a:lvl3pPr marL="882015" indent="0">
              <a:buNone/>
              <a:defRPr sz="1545">
                <a:solidFill>
                  <a:schemeClr val="tx1">
                    <a:tint val="75000"/>
                  </a:schemeClr>
                </a:solidFill>
              </a:defRPr>
            </a:lvl3pPr>
            <a:lvl4pPr marL="132270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4pPr>
            <a:lvl5pPr marL="176339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5pPr>
            <a:lvl6pPr marL="220408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6pPr>
            <a:lvl7pPr marL="264541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7pPr>
            <a:lvl8pPr marL="30861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8pPr>
            <a:lvl9pPr marL="352679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700"/>
            </a:lvl1pPr>
            <a:lvl2pPr>
              <a:defRPr sz="2315"/>
            </a:lvl2pPr>
            <a:lvl3pPr>
              <a:defRPr sz="1930"/>
            </a:lvl3pPr>
            <a:lvl4pPr>
              <a:defRPr sz="1735"/>
            </a:lvl4pPr>
            <a:lvl5pPr>
              <a:defRPr sz="1735"/>
            </a:lvl5pPr>
            <a:lvl6pPr>
              <a:defRPr sz="1735"/>
            </a:lvl6pPr>
            <a:lvl7pPr>
              <a:defRPr sz="1735"/>
            </a:lvl7pPr>
            <a:lvl8pPr>
              <a:defRPr sz="1735"/>
            </a:lvl8pPr>
            <a:lvl9pPr>
              <a:defRPr sz="17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700"/>
            </a:lvl1pPr>
            <a:lvl2pPr>
              <a:defRPr sz="2315"/>
            </a:lvl2pPr>
            <a:lvl3pPr>
              <a:defRPr sz="1930"/>
            </a:lvl3pPr>
            <a:lvl4pPr>
              <a:defRPr sz="1735"/>
            </a:lvl4pPr>
            <a:lvl5pPr>
              <a:defRPr sz="1735"/>
            </a:lvl5pPr>
            <a:lvl6pPr>
              <a:defRPr sz="1735"/>
            </a:lvl6pPr>
            <a:lvl7pPr>
              <a:defRPr sz="1735"/>
            </a:lvl7pPr>
            <a:lvl8pPr>
              <a:defRPr sz="1735"/>
            </a:lvl8pPr>
            <a:lvl9pPr>
              <a:defRPr sz="17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315" b="1"/>
            </a:lvl1pPr>
            <a:lvl2pPr marL="440690" indent="0">
              <a:buNone/>
              <a:defRPr sz="1930" b="1"/>
            </a:lvl2pPr>
            <a:lvl3pPr marL="882015" indent="0">
              <a:buNone/>
              <a:defRPr sz="1735" b="1"/>
            </a:lvl3pPr>
            <a:lvl4pPr marL="1322705" indent="0">
              <a:buNone/>
              <a:defRPr sz="1545" b="1"/>
            </a:lvl4pPr>
            <a:lvl5pPr marL="1763395" indent="0">
              <a:buNone/>
              <a:defRPr sz="1545" b="1"/>
            </a:lvl5pPr>
            <a:lvl6pPr marL="2204085" indent="0">
              <a:buNone/>
              <a:defRPr sz="1545" b="1"/>
            </a:lvl6pPr>
            <a:lvl7pPr marL="2645410" indent="0">
              <a:buNone/>
              <a:defRPr sz="1545" b="1"/>
            </a:lvl7pPr>
            <a:lvl8pPr marL="3086100" indent="0">
              <a:buNone/>
              <a:defRPr sz="1545" b="1"/>
            </a:lvl8pPr>
            <a:lvl9pPr marL="3526790" indent="0">
              <a:buNone/>
              <a:defRPr sz="154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315"/>
            </a:lvl1pPr>
            <a:lvl2pPr>
              <a:defRPr sz="1930"/>
            </a:lvl2pPr>
            <a:lvl3pPr>
              <a:defRPr sz="1735"/>
            </a:lvl3pPr>
            <a:lvl4pPr>
              <a:defRPr sz="1545"/>
            </a:lvl4pPr>
            <a:lvl5pPr>
              <a:defRPr sz="1545"/>
            </a:lvl5pPr>
            <a:lvl6pPr>
              <a:defRPr sz="1545"/>
            </a:lvl6pPr>
            <a:lvl7pPr>
              <a:defRPr sz="1545"/>
            </a:lvl7pPr>
            <a:lvl8pPr>
              <a:defRPr sz="1545"/>
            </a:lvl8pPr>
            <a:lvl9pPr>
              <a:defRPr sz="154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315" b="1"/>
            </a:lvl1pPr>
            <a:lvl2pPr marL="440690" indent="0">
              <a:buNone/>
              <a:defRPr sz="1930" b="1"/>
            </a:lvl2pPr>
            <a:lvl3pPr marL="882015" indent="0">
              <a:buNone/>
              <a:defRPr sz="1735" b="1"/>
            </a:lvl3pPr>
            <a:lvl4pPr marL="1322705" indent="0">
              <a:buNone/>
              <a:defRPr sz="1545" b="1"/>
            </a:lvl4pPr>
            <a:lvl5pPr marL="1763395" indent="0">
              <a:buNone/>
              <a:defRPr sz="1545" b="1"/>
            </a:lvl5pPr>
            <a:lvl6pPr marL="2204085" indent="0">
              <a:buNone/>
              <a:defRPr sz="1545" b="1"/>
            </a:lvl6pPr>
            <a:lvl7pPr marL="2645410" indent="0">
              <a:buNone/>
              <a:defRPr sz="1545" b="1"/>
            </a:lvl7pPr>
            <a:lvl8pPr marL="3086100" indent="0">
              <a:buNone/>
              <a:defRPr sz="1545" b="1"/>
            </a:lvl8pPr>
            <a:lvl9pPr marL="3526790" indent="0">
              <a:buNone/>
              <a:defRPr sz="154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315"/>
            </a:lvl1pPr>
            <a:lvl2pPr>
              <a:defRPr sz="1930"/>
            </a:lvl2pPr>
            <a:lvl3pPr>
              <a:defRPr sz="1735"/>
            </a:lvl3pPr>
            <a:lvl4pPr>
              <a:defRPr sz="1545"/>
            </a:lvl4pPr>
            <a:lvl5pPr>
              <a:defRPr sz="1545"/>
            </a:lvl5pPr>
            <a:lvl6pPr>
              <a:defRPr sz="1545"/>
            </a:lvl6pPr>
            <a:lvl7pPr>
              <a:defRPr sz="1545"/>
            </a:lvl7pPr>
            <a:lvl8pPr>
              <a:defRPr sz="1545"/>
            </a:lvl8pPr>
            <a:lvl9pPr>
              <a:defRPr sz="154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93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085"/>
            </a:lvl1pPr>
            <a:lvl2pPr>
              <a:defRPr sz="2700"/>
            </a:lvl2pPr>
            <a:lvl3pPr>
              <a:defRPr sz="2315"/>
            </a:lvl3pPr>
            <a:lvl4pPr>
              <a:defRPr sz="1930"/>
            </a:lvl4pPr>
            <a:lvl5pPr>
              <a:defRPr sz="1930"/>
            </a:lvl5pPr>
            <a:lvl6pPr>
              <a:defRPr sz="1930"/>
            </a:lvl6pPr>
            <a:lvl7pPr>
              <a:defRPr sz="1930"/>
            </a:lvl7pPr>
            <a:lvl8pPr>
              <a:defRPr sz="1930"/>
            </a:lvl8pPr>
            <a:lvl9pPr>
              <a:defRPr sz="193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8"/>
          </a:xfrm>
        </p:spPr>
        <p:txBody>
          <a:bodyPr/>
          <a:lstStyle>
            <a:lvl1pPr marL="0" indent="0">
              <a:buNone/>
              <a:defRPr sz="1350"/>
            </a:lvl1pPr>
            <a:lvl2pPr marL="440690" indent="0">
              <a:buNone/>
              <a:defRPr sz="1155"/>
            </a:lvl2pPr>
            <a:lvl3pPr marL="882015" indent="0">
              <a:buNone/>
              <a:defRPr sz="965"/>
            </a:lvl3pPr>
            <a:lvl4pPr marL="1322705" indent="0">
              <a:buNone/>
              <a:defRPr sz="870"/>
            </a:lvl4pPr>
            <a:lvl5pPr marL="1763395" indent="0">
              <a:buNone/>
              <a:defRPr sz="870"/>
            </a:lvl5pPr>
            <a:lvl6pPr marL="2204085" indent="0">
              <a:buNone/>
              <a:defRPr sz="870"/>
            </a:lvl6pPr>
            <a:lvl7pPr marL="2645410" indent="0">
              <a:buNone/>
              <a:defRPr sz="870"/>
            </a:lvl7pPr>
            <a:lvl8pPr marL="3086100" indent="0">
              <a:buNone/>
              <a:defRPr sz="870"/>
            </a:lvl8pPr>
            <a:lvl9pPr marL="3526790" indent="0">
              <a:buNone/>
              <a:defRPr sz="87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93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085"/>
            </a:lvl1pPr>
            <a:lvl2pPr marL="440690" indent="0">
              <a:buNone/>
              <a:defRPr sz="2700"/>
            </a:lvl2pPr>
            <a:lvl3pPr marL="882015" indent="0">
              <a:buNone/>
              <a:defRPr sz="2315"/>
            </a:lvl3pPr>
            <a:lvl4pPr marL="1322705" indent="0">
              <a:buNone/>
              <a:defRPr sz="1930"/>
            </a:lvl4pPr>
            <a:lvl5pPr marL="1763395" indent="0">
              <a:buNone/>
              <a:defRPr sz="1930"/>
            </a:lvl5pPr>
            <a:lvl6pPr marL="2204085" indent="0">
              <a:buNone/>
              <a:defRPr sz="1930"/>
            </a:lvl6pPr>
            <a:lvl7pPr marL="2645410" indent="0">
              <a:buNone/>
              <a:defRPr sz="1930"/>
            </a:lvl7pPr>
            <a:lvl8pPr marL="3086100" indent="0">
              <a:buNone/>
              <a:defRPr sz="1930"/>
            </a:lvl8pPr>
            <a:lvl9pPr marL="3526790" indent="0">
              <a:buNone/>
              <a:defRPr sz="193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8"/>
          </a:xfrm>
        </p:spPr>
        <p:txBody>
          <a:bodyPr/>
          <a:lstStyle>
            <a:lvl1pPr marL="0" indent="0">
              <a:buNone/>
              <a:defRPr sz="1350"/>
            </a:lvl1pPr>
            <a:lvl2pPr marL="440690" indent="0">
              <a:buNone/>
              <a:defRPr sz="1155"/>
            </a:lvl2pPr>
            <a:lvl3pPr marL="882015" indent="0">
              <a:buNone/>
              <a:defRPr sz="965"/>
            </a:lvl3pPr>
            <a:lvl4pPr marL="1322705" indent="0">
              <a:buNone/>
              <a:defRPr sz="870"/>
            </a:lvl4pPr>
            <a:lvl5pPr marL="1763395" indent="0">
              <a:buNone/>
              <a:defRPr sz="870"/>
            </a:lvl5pPr>
            <a:lvl6pPr marL="2204085" indent="0">
              <a:buNone/>
              <a:defRPr sz="870"/>
            </a:lvl6pPr>
            <a:lvl7pPr marL="2645410" indent="0">
              <a:buNone/>
              <a:defRPr sz="870"/>
            </a:lvl7pPr>
            <a:lvl8pPr marL="3086100" indent="0">
              <a:buNone/>
              <a:defRPr sz="870"/>
            </a:lvl8pPr>
            <a:lvl9pPr marL="3526790" indent="0">
              <a:buNone/>
              <a:defRPr sz="87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68314" y="205979"/>
            <a:ext cx="7775575" cy="69175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2953942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07194"/>
            <a:ext cx="77724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685800" y="1560910"/>
            <a:ext cx="7772400" cy="30861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单击图标添加表格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85800" y="4753146"/>
            <a:ext cx="19050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53146"/>
            <a:ext cx="28956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53146"/>
            <a:ext cx="19050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07194"/>
            <a:ext cx="77724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560910"/>
            <a:ext cx="38100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 hasCustomPrompt="1"/>
          </p:nvPr>
        </p:nvSpPr>
        <p:spPr>
          <a:xfrm>
            <a:off x="4648200" y="1560910"/>
            <a:ext cx="3810000" cy="30861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单击图标添加剪 贴画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85800" y="4753146"/>
            <a:ext cx="19050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753146"/>
            <a:ext cx="28956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753146"/>
            <a:ext cx="19050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57711"/>
            <a:ext cx="77724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486411"/>
            <a:ext cx="38100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6411"/>
            <a:ext cx="38100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85800" y="4685790"/>
            <a:ext cx="19050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5790"/>
            <a:ext cx="28956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5790"/>
            <a:ext cx="19050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zh-CN" altLang="en-US">
                <a:solidFill>
                  <a:srgbClr val="89898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alibri"/>
                <a:ea typeface="宋体" panose="02010600030101010101" pitchFamily="2" charset="-122"/>
              </a:rPr>
              <a:t/>
            </a:fld>
            <a:endParaRPr lang="zh-CN" altLang="en-US">
              <a:solidFill>
                <a:srgbClr val="898989"/>
              </a:solidFill>
              <a:effectLst>
                <a:outerShdw blurRad="38100" dist="38100" dir="2700000">
                  <a:srgbClr val="C0C0C0"/>
                </a:outerShdw>
              </a:effectLst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14500"/>
            <a:ext cx="7772400" cy="857250"/>
          </a:xfrm>
        </p:spPr>
        <p:txBody>
          <a:bodyPr/>
          <a:lstStyle>
            <a:lvl1pPr>
              <a:defRPr sz="345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55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F957925-0CBE-4DFD-A414-1EF4C96BD18F}" type="datetime1">
              <a:rPr lang="en-US" altLang="zh-CN"/>
              <a:t/>
            </a:fld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BFB8A0E-9422-4BED-B097-AA07EA5DAFE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9A44C78-B3CA-4DED-B4C0-DC42CA9013F5}" type="datetime1">
              <a:rPr lang="en-US" altLang="zh-CN"/>
              <a:t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A24226B-C07D-4350-A31A-67A35CA9F38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EAA507E-97B9-47E7-A1B4-0904D86E199D}" type="datetime1">
              <a:rPr lang="en-US" altLang="zh-CN"/>
              <a:t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0CCCCA5-E737-4FE4-B58A-BE2B2ADE5B31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2266347-EAFF-47B4-A787-E554E26C3E2B}" type="datetime1">
              <a:rPr lang="en-US" altLang="zh-CN"/>
              <a:t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0AA5C48-BC5F-44D9-8419-3F98060A653B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2806DD6-8FE6-468F-9F14-3C200EE1CC2E}" type="datetime1">
              <a:rPr lang="en-US" altLang="zh-CN"/>
              <a:t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DDAB632-D243-408B-91D3-7C67D79A8F4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BD96317-1157-48B0-9D51-2DC6DEF7AB0B}" type="datetime1">
              <a:rPr lang="en-US" altLang="zh-CN"/>
              <a:t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3B98C67-5DAC-4512-8833-C639E9DE28E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086F745-4E74-461E-B03A-72143E6762F2}" type="datetime1">
              <a:rPr lang="en-US" altLang="zh-CN"/>
              <a:t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E79B5E3-A10A-4EC6-90F0-D84DBB548309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9C8A196-5DC2-4CA6-9613-67F2CD4240C4}" type="datetime1">
              <a:rPr lang="en-US" altLang="zh-CN"/>
              <a:t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792B93E-9594-40A4-AEAE-AEF690030B56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B61C6DA-C334-4EA1-8D69-C66804C38074}" type="datetime1">
              <a:rPr lang="en-US" altLang="zh-CN"/>
              <a:t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3F247A2-1939-4A26-9433-3EE8AC11E106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88B46AC-6FE3-4612-8E90-A7EBA6F4925C}" type="datetime1">
              <a:rPr lang="en-US" altLang="zh-CN"/>
              <a:t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DACC0A5-128E-41F0-A41B-DB7C4D489E25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4114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4114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99858A3-7B3F-4BC5-BC2C-FAA6EBC3660A}" type="datetime1">
              <a:rPr lang="en-US" altLang="zh-CN"/>
              <a:t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A33D2F3-4E78-4DDD-9FC8-8936325EF8CE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208568" y="46996"/>
            <a:ext cx="8890779" cy="5113411"/>
            <a:chOff x="208568" y="46996"/>
            <a:chExt cx="8890779" cy="5113411"/>
          </a:xfrm>
        </p:grpSpPr>
        <p:grpSp>
          <p:nvGrpSpPr>
            <p:cNvPr id="7" name="组合 6"/>
            <p:cNvGrpSpPr/>
            <p:nvPr/>
          </p:nvGrpSpPr>
          <p:grpSpPr>
            <a:xfrm>
              <a:off x="451708" y="46996"/>
              <a:ext cx="8483722" cy="4957759"/>
              <a:chOff x="451708" y="46996"/>
              <a:chExt cx="8483722" cy="4957759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271173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736972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2178" y="281677"/>
                <a:ext cx="2103302" cy="1902117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1708" y="3083820"/>
                <a:ext cx="2975106" cy="1908213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40934" y="2663688"/>
                <a:ext cx="3694496" cy="234106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26174" y="145182"/>
                <a:ext cx="1566808" cy="2517866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63150" y="298630"/>
                <a:ext cx="5236918" cy="163387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79535" y="3072960"/>
                <a:ext cx="2584928" cy="1920406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1465" y="1583586"/>
                <a:ext cx="164606" cy="224961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04523" y="46996"/>
                <a:ext cx="262151" cy="499915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138724" y="46996"/>
                <a:ext cx="262151" cy="49991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68" y="3098389"/>
              <a:ext cx="989769" cy="20620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09578" y="3098389"/>
              <a:ext cx="989769" cy="2062018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10" Type="http://schemas.openxmlformats.org/officeDocument/2006/relationships/slideLayout" Target="../slideLayouts/slideLayout36.xml" /><Relationship Id="rId11" Type="http://schemas.openxmlformats.org/officeDocument/2006/relationships/slideLayout" Target="../slideLayouts/slideLayout37.xml" /><Relationship Id="rId12" Type="http://schemas.openxmlformats.org/officeDocument/2006/relationships/image" Target="../media/image12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8.xml" /><Relationship Id="rId3" Type="http://schemas.openxmlformats.org/officeDocument/2006/relationships/slideLayout" Target="../slideLayouts/slideLayout29.xml" /><Relationship Id="rId4" Type="http://schemas.openxmlformats.org/officeDocument/2006/relationships/slideLayout" Target="../slideLayouts/slideLayout30.xml" /><Relationship Id="rId5" Type="http://schemas.openxmlformats.org/officeDocument/2006/relationships/slideLayout" Target="../slideLayouts/slideLayout31.xml" /><Relationship Id="rId6" Type="http://schemas.openxmlformats.org/officeDocument/2006/relationships/slideLayout" Target="../slideLayouts/slideLayout32.xml" /><Relationship Id="rId7" Type="http://schemas.openxmlformats.org/officeDocument/2006/relationships/slideLayout" Target="../slideLayouts/slideLayout33.xml" /><Relationship Id="rId8" Type="http://schemas.openxmlformats.org/officeDocument/2006/relationships/slideLayout" Target="../slideLayouts/slideLayout34.xml" /><Relationship Id="rId9" Type="http://schemas.openxmlformats.org/officeDocument/2006/relationships/slideLayout" Target="../slideLayouts/slideLayout35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slideLayout" Target="../slideLayouts/slideLayout47.xml" /><Relationship Id="rId11" Type="http://schemas.openxmlformats.org/officeDocument/2006/relationships/slideLayout" Target="../slideLayouts/slideLayout48.xml" /><Relationship Id="rId12" Type="http://schemas.openxmlformats.org/officeDocument/2006/relationships/slideLayout" Target="../slideLayouts/slideLayout49.xml" /><Relationship Id="rId13" Type="http://schemas.openxmlformats.org/officeDocument/2006/relationships/image" Target="../media/image13.jpeg" /><Relationship Id="rId14" Type="http://schemas.openxmlformats.org/officeDocument/2006/relationships/theme" Target="../theme/theme4.xml" /><Relationship Id="rId2" Type="http://schemas.openxmlformats.org/officeDocument/2006/relationships/slideLayout" Target="../slideLayouts/slideLayout39.xml" /><Relationship Id="rId3" Type="http://schemas.openxmlformats.org/officeDocument/2006/relationships/slideLayout" Target="../slideLayouts/slideLayout40.xml" /><Relationship Id="rId4" Type="http://schemas.openxmlformats.org/officeDocument/2006/relationships/slideLayout" Target="../slideLayouts/slideLayout41.xml" /><Relationship Id="rId5" Type="http://schemas.openxmlformats.org/officeDocument/2006/relationships/slideLayout" Target="../slideLayouts/slideLayout42.xml" /><Relationship Id="rId6" Type="http://schemas.openxmlformats.org/officeDocument/2006/relationships/slideLayout" Target="../slideLayouts/slideLayout43.xml" /><Relationship Id="rId7" Type="http://schemas.openxmlformats.org/officeDocument/2006/relationships/slideLayout" Target="../slideLayouts/slideLayout44.xml" /><Relationship Id="rId8" Type="http://schemas.openxmlformats.org/officeDocument/2006/relationships/slideLayout" Target="../slideLayouts/slideLayout45.xml" /><Relationship Id="rId9" Type="http://schemas.openxmlformats.org/officeDocument/2006/relationships/slideLayout" Target="../slideLayouts/slideLayout46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10" Type="http://schemas.openxmlformats.org/officeDocument/2006/relationships/slideLayout" Target="../slideLayouts/slideLayout59.xml" /><Relationship Id="rId11" Type="http://schemas.openxmlformats.org/officeDocument/2006/relationships/theme" Target="../theme/theme5.xml" /><Relationship Id="rId2" Type="http://schemas.openxmlformats.org/officeDocument/2006/relationships/slideLayout" Target="../slideLayouts/slideLayout51.xml" /><Relationship Id="rId3" Type="http://schemas.openxmlformats.org/officeDocument/2006/relationships/slideLayout" Target="../slideLayouts/slideLayout52.xml" /><Relationship Id="rId4" Type="http://schemas.openxmlformats.org/officeDocument/2006/relationships/slideLayout" Target="../slideLayouts/slideLayout53.xml" /><Relationship Id="rId5" Type="http://schemas.openxmlformats.org/officeDocument/2006/relationships/slideLayout" Target="../slideLayouts/slideLayout54.xml" /><Relationship Id="rId6" Type="http://schemas.openxmlformats.org/officeDocument/2006/relationships/slideLayout" Target="../slideLayouts/slideLayout55.xml" /><Relationship Id="rId7" Type="http://schemas.openxmlformats.org/officeDocument/2006/relationships/slideLayout" Target="../slideLayouts/slideLayout56.xml" /><Relationship Id="rId8" Type="http://schemas.openxmlformats.org/officeDocument/2006/relationships/slideLayout" Target="../slideLayouts/slideLayout57.xml" /><Relationship Id="rId9" Type="http://schemas.openxmlformats.org/officeDocument/2006/relationships/slideLayout" Target="../slideLayouts/slideLayout5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8826-EDE3-4A49-BB8E-BF2E35DA2BE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D7FA-B065-4D7D-A9F3-9CCDAC29143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65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379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6922"/>
            <a:ext cx="2133600" cy="2755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155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6922"/>
            <a:ext cx="2895600" cy="2755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155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6922"/>
            <a:ext cx="2133600" cy="2755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155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 spd="slow">
    <p:randomBar dir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4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9pPr>
    </p:titleStyle>
    <p:bodyStyle>
      <a:lvl1pPr marL="330835" indent="-33083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3085" kern="1200">
          <a:solidFill>
            <a:schemeClr val="tx1"/>
          </a:solidFill>
          <a:latin typeface="+mn-lt"/>
          <a:ea typeface="+mn-ea"/>
          <a:cs typeface="+mn-cs"/>
        </a:defRPr>
      </a:lvl1pPr>
      <a:lvl2pPr marL="716280" indent="-27559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02360" indent="-22034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22034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930" kern="1200">
          <a:solidFill>
            <a:schemeClr val="tx1"/>
          </a:solidFill>
          <a:latin typeface="+mn-lt"/>
          <a:ea typeface="+mn-ea"/>
          <a:cs typeface="+mn-cs"/>
        </a:defRPr>
      </a:lvl4pPr>
      <a:lvl5pPr marL="1983740" indent="-22034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930" kern="1200">
          <a:solidFill>
            <a:schemeClr val="tx1"/>
          </a:solidFill>
          <a:latin typeface="+mn-lt"/>
          <a:ea typeface="+mn-ea"/>
          <a:cs typeface="+mn-cs"/>
        </a:defRPr>
      </a:lvl5pPr>
      <a:lvl6pPr marL="2425065" indent="-220345" algn="l" defTabSz="882015" rtl="0" eaLnBrk="1" latinLnBrk="0" hangingPunct="1">
        <a:spcBef>
          <a:spcPct val="19000"/>
        </a:spcBef>
        <a:buFont typeface="Arial" panose="020b0604020202020204" pitchFamily="34" charset="0"/>
        <a:buChar char="•"/>
        <a:defRPr sz="1930" kern="1200">
          <a:solidFill>
            <a:schemeClr val="tx1"/>
          </a:solidFill>
          <a:latin typeface="+mn-lt"/>
          <a:ea typeface="+mn-ea"/>
          <a:cs typeface="+mn-cs"/>
        </a:defRPr>
      </a:lvl6pPr>
      <a:lvl7pPr marL="2865755" indent="-220345" algn="l" defTabSz="882015" rtl="0" eaLnBrk="1" latinLnBrk="0" hangingPunct="1">
        <a:spcBef>
          <a:spcPct val="19000"/>
        </a:spcBef>
        <a:buFont typeface="Arial" panose="020b0604020202020204" pitchFamily="34" charset="0"/>
        <a:buChar char="•"/>
        <a:defRPr sz="1930" kern="1200">
          <a:solidFill>
            <a:schemeClr val="tx1"/>
          </a:solidFill>
          <a:latin typeface="+mn-lt"/>
          <a:ea typeface="+mn-ea"/>
          <a:cs typeface="+mn-cs"/>
        </a:defRPr>
      </a:lvl7pPr>
      <a:lvl8pPr marL="3306445" indent="-220345" algn="l" defTabSz="882015" rtl="0" eaLnBrk="1" latinLnBrk="0" hangingPunct="1">
        <a:spcBef>
          <a:spcPct val="19000"/>
        </a:spcBef>
        <a:buFont typeface="Arial" panose="020b0604020202020204" pitchFamily="34" charset="0"/>
        <a:buChar char="•"/>
        <a:defRPr sz="1930" kern="1200">
          <a:solidFill>
            <a:schemeClr val="tx1"/>
          </a:solidFill>
          <a:latin typeface="+mn-lt"/>
          <a:ea typeface="+mn-ea"/>
          <a:cs typeface="+mn-cs"/>
        </a:defRPr>
      </a:lvl8pPr>
      <a:lvl9pPr marL="3747135" indent="-220345" algn="l" defTabSz="882015" rtl="0" eaLnBrk="1" latinLnBrk="0" hangingPunct="1">
        <a:spcBef>
          <a:spcPct val="19000"/>
        </a:spcBef>
        <a:buFont typeface="Arial" panose="020b0604020202020204" pitchFamily="34" charset="0"/>
        <a:buChar char="•"/>
        <a:defRPr sz="19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8201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1pPr>
      <a:lvl2pPr marL="440690" algn="l" defTabSz="88201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2pPr>
      <a:lvl3pPr marL="882015" algn="l" defTabSz="88201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3pPr>
      <a:lvl4pPr marL="1322705" algn="l" defTabSz="88201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1763395" algn="l" defTabSz="88201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204085" algn="l" defTabSz="88201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6pPr>
      <a:lvl7pPr marL="2645410" algn="l" defTabSz="88201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algn="l" defTabSz="88201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8pPr>
      <a:lvl9pPr marL="3526790" algn="l" defTabSz="882015" rtl="0" eaLnBrk="1" latinLnBrk="0" hangingPunct="1">
        <a:defRPr sz="17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kumimoji="0" sz="105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816314-5F9B-45C1-89EE-319894AE2ACC}" type="datetime1">
              <a:rPr lang="en-US" altLang="zh-CN"/>
              <a:t/>
            </a:fld>
            <a:endParaRPr lang="en-US" altLang="zh-CN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05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05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9149001-19D8-44B1-BB18-39F700C6CA80}" type="slidenum">
              <a:rPr lang="en-US" altLang="zh-CN"/>
              <a:t/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857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5900"/>
            <a:ext cx="7772400" cy="30861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/>
  <p:timing/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3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21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15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15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1885950" indent="-171450" algn="l" rtl="0" fontAlgn="base">
        <a:spcBef>
          <a:spcPct val="15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15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228850" indent="-171450" algn="l" rtl="0" fontAlgn="base">
        <a:spcBef>
          <a:spcPct val="15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15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2571750" indent="-171450" algn="l" rtl="0" fontAlgn="base">
        <a:spcBef>
          <a:spcPct val="15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15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2914650" indent="-171450" algn="l" rtl="0" fontAlgn="base">
        <a:spcBef>
          <a:spcPct val="15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kumimoji="1" sz="15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/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ransition/>
  <p:timing/>
  <p:txStyles>
    <p:titleStyle>
      <a:lvl1pPr marL="0" lvl="0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8.png" /><Relationship Id="rId11" Type="http://schemas.microsoft.com/office/2007/relationships/media" Target="../media/media1.mp3" /><Relationship Id="rId12" Type="http://schemas.microsoft.com/office/2007/relationships/media" Target="../media/media1.mp3" TargetMode="Internal" /><Relationship Id="rId13" Type="http://schemas.openxmlformats.org/officeDocument/2006/relationships/image" Target="../media/image19.jpeg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1.xml" /><Relationship Id="rId4" Type="http://schemas.openxmlformats.org/officeDocument/2006/relationships/image" Target="../media/image14.emf" /><Relationship Id="rId5" Type="http://schemas.openxmlformats.org/officeDocument/2006/relationships/image" Target="../media/image15.emf" /><Relationship Id="rId6" Type="http://schemas.openxmlformats.org/officeDocument/2006/relationships/image" Target="../media/image16.emf" /><Relationship Id="rId7" Type="http://schemas.openxmlformats.org/officeDocument/2006/relationships/image" Target="../media/image17.png" /><Relationship Id="rId8" Type="http://schemas.openxmlformats.org/officeDocument/2006/relationships/image" Target="../media/image10.png" /><Relationship Id="rId9" Type="http://schemas.microsoft.com/office/2007/relationships/hdphoto" Target="../media/image11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2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0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4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5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6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7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8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0.png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2.xml" /><Relationship Id="rId4" Type="http://schemas.openxmlformats.org/officeDocument/2006/relationships/image" Target="../media/image14.emf" /><Relationship Id="rId5" Type="http://schemas.openxmlformats.org/officeDocument/2006/relationships/image" Target="../media/image15.emf" /><Relationship Id="rId6" Type="http://schemas.openxmlformats.org/officeDocument/2006/relationships/image" Target="../media/image16.emf" /><Relationship Id="rId7" Type="http://schemas.openxmlformats.org/officeDocument/2006/relationships/image" Target="../media/image10.png" /><Relationship Id="rId8" Type="http://schemas.microsoft.com/office/2007/relationships/hdphoto" Target="../media/image11.wdp" /><Relationship Id="rId9" Type="http://schemas.openxmlformats.org/officeDocument/2006/relationships/image" Target="../media/image1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9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40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4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4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4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44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45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46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2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2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1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24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4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7.png" /><Relationship Id="rId3" Type="http://schemas.openxmlformats.org/officeDocument/2006/relationships/slide" Target="slide1.xml" TargetMode="In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7.png" /><Relationship Id="rId3" Type="http://schemas.openxmlformats.org/officeDocument/2006/relationships/slide" Target="slide1.xml" TargetMode="In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7.png" /><Relationship Id="rId3" Type="http://schemas.openxmlformats.org/officeDocument/2006/relationships/slide" Target="slide1.xml" TargetMode="In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image" Target="../media/image47.png" /><Relationship Id="rId3" Type="http://schemas.openxmlformats.org/officeDocument/2006/relationships/image" Target="../media/image48.jpeg" /><Relationship Id="rId4" Type="http://schemas.openxmlformats.org/officeDocument/2006/relationships/audio" Target="../media/audio12.wav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2" Type="http://schemas.openxmlformats.org/officeDocument/2006/relationships/image" Target="../media/image47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4.emf" /><Relationship Id="rId4" Type="http://schemas.openxmlformats.org/officeDocument/2006/relationships/image" Target="../media/image15.emf" /><Relationship Id="rId5" Type="http://schemas.openxmlformats.org/officeDocument/2006/relationships/image" Target="../media/image16.emf" /><Relationship Id="rId6" Type="http://schemas.openxmlformats.org/officeDocument/2006/relationships/image" Target="../media/image17.png" /><Relationship Id="rId7" Type="http://schemas.openxmlformats.org/officeDocument/2006/relationships/image" Target="../media/image10.png" /><Relationship Id="rId8" Type="http://schemas.microsoft.com/office/2007/relationships/hdphoto" Target="../media/image11.wdp" /><Relationship Id="rId9" Type="http://schemas.openxmlformats.org/officeDocument/2006/relationships/image" Target="../media/image4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24.png" /><Relationship Id="rId3" Type="http://schemas.openxmlformats.org/officeDocument/2006/relationships/image" Target="../media/image2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6.png" /><Relationship Id="rId4" Type="http://schemas.openxmlformats.org/officeDocument/2006/relationships/image" Target="../media/image2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image" Target="../media/image2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903639" y="1265102"/>
            <a:ext cx="533672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600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安塞腰鼓</a:t>
            </a:r>
            <a:endParaRPr lang="zh-CN" altLang="zh-CN" sz="600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85666" y="2434929"/>
            <a:ext cx="417266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刘成章</a:t>
            </a:r>
            <a:endParaRPr lang="zh-CN" altLang="en-US" sz="2000" spc="30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rcRect l="32794" r="16079" b="94184"/>
          <a:stretch>
            <a:fillRect/>
          </a:stretch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rcRect l="32794" r="16079" b="94184"/>
          <a:stretch>
            <a:fillRect/>
          </a:stretch>
        </p:blipFill>
        <p:spPr>
          <a:xfrm flipH="1">
            <a:off x="2765976" y="3077721"/>
            <a:ext cx="3612049" cy="4591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691640" y="3681730"/>
            <a:ext cx="554926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30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安塞腰鼓</a:t>
            </a:r>
            <a:endParaRPr lang="zh-CN" altLang="en-US" sz="8800" b="1" spc="30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18961084" flipH="1">
            <a:off x="2512480" y="1349244"/>
            <a:ext cx="274658" cy="2279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0785728" flipH="1">
            <a:off x="3908360" y="1936697"/>
            <a:ext cx="252313" cy="2093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966129" flipH="1">
            <a:off x="6348868" y="1368914"/>
            <a:ext cx="271383" cy="22518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1107494" flipH="1">
            <a:off x="4431468" y="1339096"/>
            <a:ext cx="255664" cy="21214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18878504" flipH="1">
            <a:off x="5411404" y="2010277"/>
            <a:ext cx="224433" cy="186226"/>
          </a:xfrm>
          <a:prstGeom prst="rect">
            <a:avLst/>
          </a:prstGeom>
        </p:spPr>
      </p:pic>
      <p:pic>
        <p:nvPicPr>
          <p:cNvPr id="31" name="Lullatone - checking things off of a to-do list early in the morning">
            <a:hlinkClick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>
                  <p14:fade in="250.000000" out="250.000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572000" y="-1024728"/>
            <a:ext cx="609600" cy="6096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827623" y="3284656"/>
            <a:ext cx="41768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抒情散文</a:t>
            </a:r>
            <a:endParaRPr lang="zh-CN" altLang="en-US" sz="2000" spc="30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146" name="Picture 2" descr="腰鼓1"/>
          <p:cNvPicPr>
            <a:picLocks noChangeAspect="1"/>
          </p:cNvPicPr>
          <p:nvPr/>
        </p:nvPicPr>
        <p:blipFill>
          <a:blip r:embed="rId13">
            <a:lum contrast="30000"/>
          </a:blip>
          <a:stretch>
            <a:fillRect/>
          </a:stretch>
        </p:blipFill>
        <p:spPr>
          <a:xfrm>
            <a:off x="69215" y="2038985"/>
            <a:ext cx="2402840" cy="28905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4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1899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1899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1899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1899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1899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649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2399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2399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1" nodeType="withEffect">
                                  <p:stCondLst>
                                    <p:cond delay="2399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4" nodeType="withEffect">
                                  <p:stCondLst>
                                    <p:cond delay="2399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4" grpId="0"/>
      <p:bldP spid="14" grpId="1"/>
      <p:bldP spid="17" grpId="2"/>
      <p:bldP spid="25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467480-7322-49DD-BA17-19D37D6E9AB4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0F0558-AB59-4F8C-9FCC-D58BD01CAD63}" type="slidenum">
              <a:rPr lang="en-US" altLang="zh-CN" sz="790" smtClean="0"/>
              <a:t>10</a:t>
            </a:fld>
            <a:endParaRPr lang="en-US" altLang="zh-CN" sz="790" smtClean="0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35" y="0"/>
            <a:ext cx="9063355" cy="1167765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一捶起来就发狠了，忘情了，没命了！百十个斜背腰鼓的后生，如百十块被强震不断击起的石头，狂舞在你的面前。 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4036" name="Picture 3" descr="28975025929cb97935a80f5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113155"/>
            <a:ext cx="9144000" cy="403034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15D376-610C-42D4-A8D5-54D53C57A6F1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8F9F64-4E5E-4DE6-8890-83AF0E3CDA56}" type="slidenum">
              <a:rPr lang="en-US" altLang="zh-CN" sz="790" smtClean="0"/>
              <a:t>11</a:t>
            </a:fld>
            <a:endParaRPr lang="en-US" altLang="zh-CN" sz="790" smtClean="0"/>
          </a:p>
        </p:txBody>
      </p:sp>
      <p:pic>
        <p:nvPicPr>
          <p:cNvPr id="45059" name="Picture 2" descr="5a3118098973799bd0581b5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635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0075" y="250031"/>
            <a:ext cx="3835004" cy="124301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3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骤雨一样，</a:t>
            </a:r>
            <a:endParaRPr lang="zh-CN" altLang="en-US" sz="3300" b="1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300" b="1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   是急促的鼓点； </a:t>
            </a:r>
            <a:endParaRPr lang="zh-CN" altLang="en-US" sz="3300" b="1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946935-65B0-497B-806F-2F9A8CBD3294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4608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6A5EA6-5B96-4D38-84B7-2D402593AC5D}" type="slidenum">
              <a:rPr lang="en-US" altLang="zh-CN" sz="790" smtClean="0"/>
              <a:t>12</a:t>
            </a:fld>
            <a:endParaRPr lang="en-US" altLang="zh-CN" sz="790" smtClean="0"/>
          </a:p>
        </p:txBody>
      </p:sp>
      <p:pic>
        <p:nvPicPr>
          <p:cNvPr id="46083" name="Picture 2" descr="200793113812850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28624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0619" y="627460"/>
            <a:ext cx="3186113" cy="1188244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300" b="1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旋风一样，</a:t>
            </a:r>
            <a:endParaRPr lang="zh-CN" altLang="en-US" sz="3300" b="1">
              <a:solidFill>
                <a:srgbClr val="FFFF00"/>
              </a:solidFill>
              <a:latin typeface="方正舒体" pitchFamily="2" charset="-122"/>
              <a:ea typeface="方正舒体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300" b="1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是飞扬的流苏；</a:t>
            </a:r>
            <a:r>
              <a:rPr lang="zh-CN" altLang="en-US" sz="3300" b="1">
                <a:latin typeface="方正舒体" pitchFamily="2" charset="-122"/>
                <a:ea typeface="方正舒体" pitchFamily="2" charset="-122"/>
              </a:rPr>
              <a:t> </a:t>
            </a:r>
            <a:endParaRPr lang="zh-CN" altLang="en-US" sz="3300" b="1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42BE99-FFEE-4361-8503-374CE3C04BA6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3C714D-9400-445A-A27B-B06AF77394D3}" type="slidenum">
              <a:rPr lang="en-US" altLang="zh-CN" sz="790" smtClean="0"/>
              <a:t>13</a:t>
            </a:fld>
            <a:endParaRPr lang="en-US" altLang="zh-CN" sz="790" smtClean="0"/>
          </a:p>
        </p:txBody>
      </p:sp>
      <p:pic>
        <p:nvPicPr>
          <p:cNvPr id="47107" name="Picture 2" descr="4f2d22f8fae0b416d8f9fd5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4117181"/>
            <a:ext cx="5751910" cy="669131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乱蛙一样，是蹦跳的脚步；</a:t>
            </a:r>
            <a:r>
              <a:rPr lang="zh-CN" altLang="en-US" sz="3600" b="1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 </a:t>
            </a:r>
            <a:endParaRPr lang="zh-CN" altLang="en-US" sz="3600" b="1">
              <a:solidFill>
                <a:srgbClr val="FFFF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308C8E-6969-40F4-8F7E-D55BC8978D77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4813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0C3C0F-EE90-42EA-BB90-2F7000A4F3AC}" type="slidenum">
              <a:rPr lang="en-US" altLang="zh-CN" sz="790" smtClean="0"/>
              <a:t>14</a:t>
            </a:fld>
            <a:endParaRPr lang="en-US" altLang="zh-CN" sz="790" smtClean="0"/>
          </a:p>
        </p:txBody>
      </p:sp>
      <p:pic>
        <p:nvPicPr>
          <p:cNvPr id="48131" name="Picture 2" descr="71_1297_42b7bd755758da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880" y="0"/>
            <a:ext cx="903986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41685"/>
            <a:ext cx="6020991" cy="70127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0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火花一样，是闪射的瞳</a:t>
            </a:r>
            <a:r>
              <a:rPr lang="en-US" altLang="zh-CN" sz="30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(tóng)</a:t>
            </a:r>
            <a:r>
              <a:rPr lang="zh-CN" altLang="en-US" sz="30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仁；</a:t>
            </a:r>
            <a:r>
              <a:rPr lang="zh-CN" altLang="en-US" sz="3000" b="1">
                <a:solidFill>
                  <a:schemeClr val="accent2"/>
                </a:solidFill>
              </a:rPr>
              <a:t> </a:t>
            </a:r>
            <a:endParaRPr lang="zh-CN" altLang="en-US" sz="30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ED7602-C014-4B2D-B847-E9741ABF5BBA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0B6DDD-21AF-4651-AC3B-369D4A6E43DF}" type="slidenum">
              <a:rPr lang="en-US" altLang="zh-CN" sz="790" smtClean="0"/>
              <a:t>15</a:t>
            </a:fld>
            <a:endParaRPr lang="en-US" altLang="zh-CN" sz="790" smtClean="0"/>
          </a:p>
        </p:txBody>
      </p:sp>
      <p:pic>
        <p:nvPicPr>
          <p:cNvPr id="49155" name="Picture 2" descr="200805071159223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635" cy="514223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119" y="195263"/>
            <a:ext cx="3194447" cy="1587104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斗虎一样，</a:t>
            </a:r>
            <a:endParaRPr lang="zh-CN" altLang="en-US" sz="3600" b="1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6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是强健的风姿</a:t>
            </a:r>
            <a:r>
              <a:rPr lang="zh-CN" altLang="en-US" sz="3600" b="1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。 </a:t>
            </a:r>
            <a:endParaRPr lang="zh-CN" altLang="en-US" sz="3600" b="1">
              <a:solidFill>
                <a:srgbClr val="FFFF00"/>
              </a:solidFill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957E59-89BA-4D0F-BDA4-505FDB670E2B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C6A607-60DF-491D-B4D9-A4EA86ADB9EA}" type="slidenum">
              <a:rPr lang="en-US" altLang="zh-CN" sz="790" smtClean="0"/>
              <a:t>16</a:t>
            </a:fld>
            <a:endParaRPr lang="en-US" altLang="zh-CN" sz="790" smtClean="0"/>
          </a:p>
        </p:txBody>
      </p:sp>
      <p:pic>
        <p:nvPicPr>
          <p:cNvPr id="50179" name="Picture 2" descr="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635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41685"/>
            <a:ext cx="6615113" cy="126325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700" b="1"/>
              <a:t>   </a:t>
            </a:r>
            <a:r>
              <a:rPr lang="zh-CN" altLang="en-US" sz="27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黄土高原上，爆出一场多么壮阔、多么豪放、多么火烈的舞蹈哇</a:t>
            </a:r>
            <a:r>
              <a:rPr lang="en-US" altLang="zh-CN" sz="2700" b="1">
                <a:solidFill>
                  <a:srgbClr val="FF0000"/>
                </a:solidFill>
                <a:ea typeface="华文新魏" pitchFamily="2" charset="-122"/>
              </a:rPr>
              <a:t>——</a:t>
            </a:r>
            <a:r>
              <a:rPr lang="zh-CN" altLang="en-US" sz="27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安塞腰鼓！ </a:t>
            </a:r>
            <a:br>
              <a:rPr lang="zh-CN" altLang="en-US" sz="27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</a:br>
            <a:endParaRPr lang="zh-CN" altLang="en-US" sz="27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2AB14C-09D3-492E-B339-865B17957D4D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5120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DE314E-D1FF-45DC-BBFE-07A992F4BC23}" type="slidenum">
              <a:rPr lang="en-US" altLang="zh-CN" sz="790" smtClean="0"/>
              <a:t>17</a:t>
            </a:fld>
            <a:endParaRPr lang="en-US" altLang="zh-CN" sz="790" smtClean="0"/>
          </a:p>
        </p:txBody>
      </p:sp>
      <p:pic>
        <p:nvPicPr>
          <p:cNvPr id="51203" name="Picture 2" descr="1a72c7f472794877dcc4745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20650" y="0"/>
            <a:ext cx="9264650" cy="52228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29540" y="93345"/>
            <a:ext cx="6682740" cy="111315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7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27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这腰鼓，使冰冷的空气立即变得燥热了，使恬</a:t>
            </a:r>
            <a:r>
              <a:rPr lang="en-US" altLang="zh-CN" sz="27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(ti</a:t>
            </a:r>
            <a:r>
              <a:rPr lang="en-US" altLang="zh-CN" sz="2700" b="1">
                <a:solidFill>
                  <a:schemeClr val="tx1"/>
                </a:solidFill>
                <a:ea typeface="华文新魏" pitchFamily="2" charset="-122"/>
              </a:rPr>
              <a:t>á</a:t>
            </a:r>
            <a:r>
              <a:rPr lang="en-US" altLang="zh-CN" sz="27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n)</a:t>
            </a:r>
            <a:r>
              <a:rPr lang="zh-CN" altLang="en-US" sz="27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静的阳光立即变得飞溅了，使困倦的世界立即变得亢</a:t>
            </a:r>
            <a:r>
              <a:rPr lang="en-US" altLang="zh-CN" sz="27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(k</a:t>
            </a:r>
            <a:r>
              <a:rPr lang="en-US" altLang="zh-CN" sz="2700" b="1">
                <a:solidFill>
                  <a:schemeClr val="tx1"/>
                </a:solidFill>
                <a:ea typeface="华文新魏" pitchFamily="2" charset="-122"/>
              </a:rPr>
              <a:t>à</a:t>
            </a:r>
            <a:r>
              <a:rPr lang="en-US" altLang="zh-CN" sz="27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ng)</a:t>
            </a:r>
            <a:r>
              <a:rPr lang="zh-CN" altLang="en-US" sz="27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奋了。 </a:t>
            </a:r>
            <a:endParaRPr lang="zh-CN" altLang="en-US" sz="27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3BB245-CA89-4B65-8195-626F45842885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52226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887DD8-8BAC-4A82-9779-997851D81FA8}" type="slidenum">
              <a:rPr lang="en-US" altLang="zh-CN" sz="790" smtClean="0"/>
              <a:t>18</a:t>
            </a:fld>
            <a:endParaRPr lang="en-US" altLang="zh-CN" sz="790" smtClean="0"/>
          </a:p>
        </p:txBody>
      </p:sp>
      <p:pic>
        <p:nvPicPr>
          <p:cNvPr id="52227" name="Picture 2" descr="200711518311491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635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1391" y="2842022"/>
            <a:ext cx="6237684" cy="107989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700" b="1">
                <a:solidFill>
                  <a:srgbClr val="DDDDDD"/>
                </a:solidFill>
                <a:ea typeface="华文行楷" pitchFamily="2" charset="-122"/>
              </a:rPr>
              <a:t>使人想起：</a:t>
            </a:r>
            <a:endParaRPr lang="zh-CN" altLang="en-US" sz="2700" b="1">
              <a:solidFill>
                <a:srgbClr val="DDDDDD"/>
              </a:solidFill>
              <a:ea typeface="华文行楷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 b="1">
                <a:solidFill>
                  <a:srgbClr val="DDDDDD"/>
                </a:solidFill>
                <a:ea typeface="华文行楷" pitchFamily="2" charset="-122"/>
              </a:rPr>
              <a:t>         落日照大旗，马鸣风萧萧！</a:t>
            </a:r>
            <a:r>
              <a:rPr lang="zh-CN" altLang="en-US" b="1"/>
              <a:t> 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49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B046D3-D312-4CC2-98BD-A6097C7C7340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53250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82AF9C-F923-4156-8220-991CF687BD67}" type="slidenum">
              <a:rPr lang="en-US" altLang="zh-CN" sz="790" smtClean="0"/>
              <a:t>19</a:t>
            </a:fld>
            <a:endParaRPr lang="en-US" altLang="zh-CN" sz="790" smtClean="0"/>
          </a:p>
        </p:txBody>
      </p:sp>
      <p:pic>
        <p:nvPicPr>
          <p:cNvPr id="53251" name="Picture 2" descr="20075918193781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85888" y="357188"/>
            <a:ext cx="6615113" cy="91797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000" b="1">
                <a:solidFill>
                  <a:schemeClr val="bg1"/>
                </a:solidFill>
                <a:ea typeface="华文行楷" pitchFamily="2" charset="-122"/>
              </a:rPr>
              <a:t>使人想起：千里的雷声万里的闪！</a:t>
            </a:r>
            <a:r>
              <a:rPr lang="zh-CN" altLang="en-US" sz="3000" b="1">
                <a:solidFill>
                  <a:schemeClr val="bg1"/>
                </a:solidFill>
              </a:rPr>
              <a:t> </a:t>
            </a:r>
            <a:br>
              <a:rPr lang="zh-CN" altLang="en-US" sz="3000" b="1">
                <a:solidFill>
                  <a:schemeClr val="bg1"/>
                </a:solidFill>
              </a:rPr>
            </a:br>
            <a:endParaRPr lang="zh-CN" altLang="en-US" sz="3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249645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438150" y="673735"/>
            <a:ext cx="1816100" cy="19380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知识卡片</a:t>
            </a:r>
            <a:endParaRPr lang="zh-CN" altLang="en-US" sz="6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3471560" y="1326752"/>
            <a:ext cx="501551" cy="4547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9371724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3471560" y="1995790"/>
            <a:ext cx="501551" cy="4547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3471560" y="2664828"/>
            <a:ext cx="501551" cy="45471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18961084" flipH="1">
            <a:off x="3471560" y="3333867"/>
            <a:ext cx="501551" cy="45471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>
            <a:fillRect/>
          </a:stretch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9100" y="626745"/>
            <a:ext cx="49072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Blip>
                <a:blip r:embed="rId10"/>
              </a:buBlip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你们知道中国的“腰鼓之乡”是哪里吗？</a:t>
            </a:r>
            <a:endParaRPr lang="zh-CN" altLang="en-US" sz="2400" b="1" noProof="0">
              <a:ln>
                <a:noFill/>
              </a:ln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797425" y="1086485"/>
            <a:ext cx="2284730" cy="5835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陕北的安塞</a:t>
            </a:r>
            <a:endParaRPr kumimoji="0" lang="zh-CN" altLang="en-US" sz="3200" kern="1200" cap="none" spc="0" normalizeH="0" baseline="0" noProof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684145" y="1860550"/>
            <a:ext cx="4906736" cy="953135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  <a:ln w="9525">
            <a:solidFill>
              <a:schemeClr val="accent5">
                <a:lumMod val="60000"/>
                <a:lumOff val="4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1996</a:t>
            </a:r>
            <a:r>
              <a:rPr kumimoji="0" lang="zh-CN" altLang="en-US" sz="2800" kern="1200" cap="none" spc="0" normalizeH="0" baseline="0" noProof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年，安塞县被国家文化部命名为“中国腰鼓之乡”。</a:t>
            </a:r>
            <a:endParaRPr kumimoji="0" lang="zh-CN" altLang="en-US" sz="2800" b="0" kern="1200" cap="none" spc="0" normalizeH="0" baseline="0" noProof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070" y="2836545"/>
            <a:ext cx="9044940" cy="23069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安塞腰鼓产生于距延安四十公里处的安塞县，是产生于北方黄土高原的一种民间艺术，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具有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2000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年以上的历史。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充满原始和浓郁的乡土气息。它是黄土高原的产物，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其粗犷、雄浑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的风格与当地的自然环境、地理风貌、民风民情浑然一体 。</a:t>
            </a:r>
            <a:b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安塞腰鼓表演可由几人或上千人一同进行，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融舞蹈、音乐、武术于一体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具有队行多变、刚劲、豪放的特点。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2" presetClass="entr" presetSubtype="4" fill="hold" grpId="1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2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48" presetID="3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  <p:cond evt="onBegin" delay="0">
                          <p:tn val="95"/>
                        </p:cond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  <p:cond evt="onBegin" delay="0">
                          <p:tn val="101"/>
                        </p:cond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8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8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8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  <p:cond evt="onBegin" delay="0">
                          <p:tn val="108"/>
                        </p:cond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3" grpId="10"/>
      <p:bldP spid="1229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3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43516-5001-4D0C-A204-9E5BAA57991D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54274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6B3C7E-EAF5-46AE-99CD-23FF44B691C3}" type="slidenum">
              <a:rPr lang="en-US" altLang="zh-CN" sz="790" smtClean="0"/>
              <a:t>20</a:t>
            </a:fld>
            <a:endParaRPr lang="en-US" altLang="zh-CN" sz="790" smtClean="0"/>
          </a:p>
        </p:txBody>
      </p:sp>
      <p:pic>
        <p:nvPicPr>
          <p:cNvPr id="54275" name="Picture 2" descr="g200602212258224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635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56160" y="3489722"/>
            <a:ext cx="5724525" cy="1426369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7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7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使人想起：晦（</a:t>
            </a:r>
            <a:r>
              <a:rPr lang="en-US" altLang="zh-CN" sz="27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huì</a:t>
            </a:r>
            <a:r>
              <a:rPr lang="zh-CN" altLang="en-US" sz="27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）暗了又明晰、明晰了又晦暗、尔后最终永远明晰了的大彻大悟！ </a:t>
            </a:r>
            <a:endParaRPr lang="zh-CN" altLang="en-US" sz="2700" b="1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7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CE261E-A929-417E-A90B-80E4C9356D02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55298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0B60EB-676F-45A4-BDB8-984203DDEC76}" type="slidenum">
              <a:rPr lang="en-US" altLang="zh-CN" sz="790" smtClean="0"/>
              <a:t>21</a:t>
            </a:fld>
            <a:endParaRPr lang="en-US" altLang="zh-CN" sz="790" smtClean="0"/>
          </a:p>
        </p:txBody>
      </p:sp>
      <p:pic>
        <p:nvPicPr>
          <p:cNvPr id="55299" name="Picture 2" descr="a54b864aee08a33a08f7ef5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25272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2865" y="3840956"/>
            <a:ext cx="6858000" cy="1188244"/>
          </a:xfrm>
          <a:solidFill>
            <a:srgbClr val="FFFFFF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700" b="1">
                <a:solidFill>
                  <a:schemeClr val="tx1"/>
                </a:solidFill>
                <a:ea typeface="华文楷体" pitchFamily="2" charset="-122"/>
              </a:rPr>
              <a:t>  </a:t>
            </a:r>
            <a:r>
              <a:rPr lang="zh-CN" altLang="en-US" sz="27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容不得束缚，容不得羁绊 </a:t>
            </a:r>
            <a:r>
              <a:rPr lang="en-US" altLang="zh-CN" sz="27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(</a:t>
            </a:r>
            <a:r>
              <a:rPr lang="en-US" altLang="zh-CN" sz="2700" b="1">
                <a:solidFill>
                  <a:schemeClr val="tx1"/>
                </a:solidFill>
                <a:latin typeface="宋体" panose="02010600030101010101" pitchFamily="2" charset="-122"/>
              </a:rPr>
              <a:t>jī bàn</a:t>
            </a:r>
            <a:r>
              <a:rPr lang="en-US" altLang="zh-CN" sz="27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)</a:t>
            </a:r>
            <a:r>
              <a:rPr lang="zh-CN" altLang="en-US" sz="27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，容不得闭塞。</a:t>
            </a:r>
            <a:endParaRPr lang="zh-CN" altLang="en-US" sz="2700" b="1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700" b="1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 是挣脱了、冲破了、撞开了的那么一股劲！ </a:t>
            </a:r>
            <a:endParaRPr lang="zh-CN" altLang="en-US" sz="2700" b="1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1" name="日期占位符 3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8DF9C7-FD4E-4EDE-9CE9-CE371C2ABC53}" type="datetime1">
              <a:rPr lang="en-US" altLang="zh-CN" sz="790" smtClean="0"/>
              <a:t>2/22/2021</a:t>
            </a:fld>
            <a:endParaRPr lang="en-US" altLang="zh-CN" sz="790" smtClean="0"/>
          </a:p>
        </p:txBody>
      </p:sp>
      <p:sp>
        <p:nvSpPr>
          <p:cNvPr id="56322" name="灯片编号占位符 5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49D2C-DBB6-450F-8471-4CBC5052D269}" type="slidenum">
              <a:rPr lang="en-US" altLang="zh-CN" sz="790" smtClean="0"/>
              <a:t>22</a:t>
            </a:fld>
            <a:endParaRPr lang="en-US" altLang="zh-CN" sz="790" smtClean="0"/>
          </a:p>
        </p:txBody>
      </p:sp>
      <p:sp>
        <p:nvSpPr>
          <p:cNvPr id="186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2619375" cy="5143500"/>
          </a:xfrm>
          <a:solidFill>
            <a:srgbClr val="FF0000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3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</a:t>
            </a:r>
            <a:endParaRPr lang="en-US" altLang="zh-CN" sz="33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3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</a:t>
            </a:r>
            <a:r>
              <a:rPr lang="zh-CN" altLang="en-US" sz="3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好</a:t>
            </a:r>
            <a:endParaRPr lang="zh-CN" altLang="en-US" sz="33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一</a:t>
            </a:r>
            <a:endParaRPr lang="zh-CN" altLang="en-US" sz="33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个</a:t>
            </a:r>
            <a:endParaRPr lang="zh-CN" altLang="en-US" sz="33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安</a:t>
            </a:r>
            <a:endParaRPr lang="zh-CN" altLang="en-US" sz="33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塞</a:t>
            </a:r>
            <a:endParaRPr lang="zh-CN" altLang="en-US" sz="33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腰</a:t>
            </a:r>
            <a:endParaRPr lang="zh-CN" altLang="en-US" sz="33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鼓</a:t>
            </a:r>
            <a:endParaRPr lang="zh-CN" altLang="en-US" sz="33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新魏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33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新魏" pitchFamily="2" charset="-122"/>
              </a:rPr>
              <a:t>         ！</a:t>
            </a:r>
            <a:r>
              <a:rPr lang="zh-CN" altLang="en-US" sz="1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br>
              <a:rPr lang="zh-CN" altLang="en-US" sz="1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zh-CN" altLang="en-US" sz="18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6324" name="Picture 3" descr="10345_20070622165152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20010" y="0"/>
            <a:ext cx="652399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0420" name="图片 60419" descr="10345_2007062216515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569" y="0"/>
            <a:ext cx="538924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3" name="矩形 60422"/>
          <p:cNvSpPr/>
          <p:nvPr/>
        </p:nvSpPr>
        <p:spPr>
          <a:xfrm>
            <a:off x="0" y="0"/>
            <a:ext cx="3762375" cy="51435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80000"/>
              </a:lnSpc>
              <a:buNone/>
            </a:pPr>
            <a:r>
              <a:rPr lang="en-US" altLang="zh-CN" sz="3300">
                <a:solidFill>
                  <a:srgbClr val="FF0000"/>
                </a:solidFill>
                <a:ea typeface="华文新魏" pitchFamily="2" charset="-122"/>
              </a:rPr>
              <a:t>     </a:t>
            </a:r>
            <a:endParaRPr lang="en-US" altLang="zh-CN" sz="3300">
              <a:solidFill>
                <a:srgbClr val="FF0000"/>
              </a:solidFill>
              <a:ea typeface="华文新魏" pitchFamily="2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en-US" altLang="zh-CN" sz="3300">
                <a:solidFill>
                  <a:srgbClr val="FF0000"/>
                </a:solidFill>
                <a:ea typeface="华文新魏" pitchFamily="2" charset="-122"/>
              </a:rPr>
              <a:t>         </a:t>
            </a:r>
            <a:r>
              <a:rPr lang="zh-CN" altLang="en-US" sz="3300">
                <a:solidFill>
                  <a:schemeClr val="bg1"/>
                </a:solidFill>
                <a:ea typeface="华文新魏" pitchFamily="2" charset="-122"/>
              </a:rPr>
              <a:t>好</a:t>
            </a:r>
            <a:endParaRPr lang="zh-CN" altLang="en-US" sz="3300">
              <a:solidFill>
                <a:schemeClr val="bg1"/>
              </a:solidFill>
              <a:ea typeface="华文新魏" pitchFamily="2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zh-CN" altLang="en-US" sz="3300">
                <a:solidFill>
                  <a:schemeClr val="bg1"/>
                </a:solidFill>
                <a:ea typeface="华文新魏" pitchFamily="2" charset="-122"/>
              </a:rPr>
              <a:t>         一</a:t>
            </a:r>
            <a:endParaRPr lang="zh-CN" altLang="en-US" sz="3300">
              <a:solidFill>
                <a:schemeClr val="bg1"/>
              </a:solidFill>
              <a:ea typeface="华文新魏" pitchFamily="2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zh-CN" altLang="en-US" sz="3300">
                <a:solidFill>
                  <a:schemeClr val="bg1"/>
                </a:solidFill>
                <a:ea typeface="华文新魏" pitchFamily="2" charset="-122"/>
              </a:rPr>
              <a:t>         个</a:t>
            </a:r>
            <a:endParaRPr lang="zh-CN" altLang="en-US" sz="3300">
              <a:solidFill>
                <a:schemeClr val="bg1"/>
              </a:solidFill>
              <a:ea typeface="华文新魏" pitchFamily="2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zh-CN" altLang="en-US" sz="3300">
                <a:solidFill>
                  <a:schemeClr val="bg1"/>
                </a:solidFill>
                <a:ea typeface="华文新魏" pitchFamily="2" charset="-122"/>
              </a:rPr>
              <a:t>         安</a:t>
            </a:r>
            <a:endParaRPr lang="zh-CN" altLang="en-US" sz="3300">
              <a:solidFill>
                <a:schemeClr val="bg1"/>
              </a:solidFill>
              <a:ea typeface="华文新魏" pitchFamily="2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zh-CN" altLang="en-US" sz="3300">
                <a:solidFill>
                  <a:schemeClr val="bg1"/>
                </a:solidFill>
                <a:ea typeface="华文新魏" pitchFamily="2" charset="-122"/>
              </a:rPr>
              <a:t>         塞</a:t>
            </a:r>
            <a:endParaRPr lang="zh-CN" altLang="en-US" sz="3300">
              <a:solidFill>
                <a:schemeClr val="bg1"/>
              </a:solidFill>
              <a:ea typeface="华文新魏" pitchFamily="2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zh-CN" altLang="en-US" sz="3300">
                <a:solidFill>
                  <a:schemeClr val="bg1"/>
                </a:solidFill>
                <a:ea typeface="华文新魏" pitchFamily="2" charset="-122"/>
              </a:rPr>
              <a:t>         腰</a:t>
            </a:r>
            <a:endParaRPr lang="zh-CN" altLang="en-US" sz="3300">
              <a:solidFill>
                <a:schemeClr val="bg1"/>
              </a:solidFill>
              <a:ea typeface="华文新魏" pitchFamily="2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zh-CN" altLang="en-US" sz="3300">
                <a:solidFill>
                  <a:schemeClr val="bg1"/>
                </a:solidFill>
                <a:ea typeface="华文新魏" pitchFamily="2" charset="-122"/>
              </a:rPr>
              <a:t>         鼓</a:t>
            </a:r>
            <a:endParaRPr lang="zh-CN" altLang="en-US" sz="3300">
              <a:solidFill>
                <a:schemeClr val="bg1"/>
              </a:solidFill>
              <a:ea typeface="华文新魏" pitchFamily="2" charset="-122"/>
            </a:endParaRPr>
          </a:p>
          <a:p>
            <a:pPr lvl="0">
              <a:lnSpc>
                <a:spcPct val="80000"/>
              </a:lnSpc>
              <a:buNone/>
            </a:pPr>
            <a:r>
              <a:rPr lang="zh-CN" altLang="en-US" sz="3300">
                <a:solidFill>
                  <a:schemeClr val="bg1"/>
                </a:solidFill>
                <a:ea typeface="华文新魏" pitchFamily="2" charset="-122"/>
              </a:rPr>
              <a:t>         ！</a:t>
            </a:r>
            <a:r>
              <a:rPr lang="zh-CN" altLang="en-US" sz="1800">
                <a:solidFill>
                  <a:srgbClr val="FF0000"/>
                </a:solidFill>
              </a:rPr>
              <a:t> </a:t>
            </a:r>
            <a:br>
              <a:rPr lang="zh-CN" altLang="en-US" sz="1800">
                <a:solidFill>
                  <a:srgbClr val="FF0000"/>
                </a:solidFill>
              </a:rPr>
            </a:br>
            <a:endParaRPr lang="zh-CN" altLang="en-US" sz="1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文本占位符 61441"/>
          <p:cNvSpPr>
            <a:spLocks noGrp="1"/>
          </p:cNvSpPr>
          <p:nvPr>
            <p:ph type="body" idx="1"/>
          </p:nvPr>
        </p:nvSpPr>
        <p:spPr>
          <a:xfrm>
            <a:off x="11906" y="0"/>
            <a:ext cx="3588544" cy="5143500"/>
          </a:xfrm>
          <a:solidFill>
            <a:srgbClr val="FF0000"/>
          </a:solidFill>
        </p:spPr>
        <p:txBody>
          <a:bodyPr vert="eaVert"/>
          <a:lstStyle/>
          <a:p>
            <a:pPr>
              <a:buNone/>
            </a:pPr>
            <a:endParaRPr lang="en-US" altLang="zh-CN" sz="360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sz="360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60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好一个黄土高原！</a:t>
            </a:r>
            <a:endParaRPr lang="zh-CN" altLang="en-US" sz="360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zh-CN" altLang="en-US" sz="360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好一个安塞腰鼓！ </a:t>
            </a:r>
            <a:endParaRPr lang="zh-CN" altLang="en-US" sz="360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61444" name="图片 61443" descr="10345_2007062216515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0"/>
            <a:ext cx="5554504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2467" name="图片 62466" descr="11Z9605c6103514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290" y="0"/>
            <a:ext cx="9154954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6" name="文本占位符 62465"/>
          <p:cNvSpPr>
            <a:spLocks noGrp="1"/>
          </p:cNvSpPr>
          <p:nvPr>
            <p:ph type="body" idx="1"/>
          </p:nvPr>
        </p:nvSpPr>
        <p:spPr>
          <a:xfrm>
            <a:off x="3294460" y="195263"/>
            <a:ext cx="4706540" cy="885825"/>
          </a:xfrm>
        </p:spPr>
        <p:txBody>
          <a:bodyPr/>
          <a:lstStyle/>
          <a:p>
            <a:pPr>
              <a:buNone/>
            </a:pPr>
            <a:r>
              <a:rPr lang="zh-CN" altLang="en-US" sz="3300" b="1">
                <a:solidFill>
                  <a:srgbClr val="FFFF99"/>
                </a:solidFill>
                <a:ea typeface="华文新魏" pitchFamily="2" charset="-122"/>
              </a:rPr>
              <a:t>每一个舞姿都呼呼作响。</a:t>
            </a:r>
            <a:r>
              <a:rPr lang="zh-CN" altLang="en-US" b="1"/>
              <a:t> 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8" name="图片 21507" descr="6ba5b5d983bde4f038012f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" y="0"/>
            <a:ext cx="9143524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1143000" y="0"/>
            <a:ext cx="6858000" cy="594122"/>
          </a:xfrm>
          <a:solidFill>
            <a:srgbClr val="FF0000"/>
          </a:solidFill>
        </p:spPr>
        <p:txBody>
          <a:bodyPr/>
          <a:lstStyle/>
          <a:p>
            <a:pPr>
              <a:buNone/>
            </a:pPr>
            <a:r>
              <a:rPr lang="zh-CN" altLang="en-US" b="1">
                <a:solidFill>
                  <a:srgbClr val="FFFF99"/>
                </a:solidFill>
                <a:latin typeface="黑体" panose="02010609060101010101" charset="-122"/>
                <a:ea typeface="黑体" panose="02010609060101010101" charset="-122"/>
              </a:rPr>
              <a:t>好一个痛快了山河、蓬勃了想象力的安塞腰鼓！ </a:t>
            </a:r>
            <a:endParaRPr lang="zh-CN" altLang="en-US" b="1">
              <a:solidFill>
                <a:srgbClr val="FFFF9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2" name="图片 12291" descr="3"/>
          <p:cNvPicPr>
            <a:picLocks noChangeAspect="1"/>
          </p:cNvPicPr>
          <p:nvPr/>
        </p:nvPicPr>
        <p:blipFill>
          <a:blip r:embed="rId2">
            <a:lum bright="17999"/>
          </a:blip>
          <a:stretch>
            <a:fillRect/>
          </a:stretch>
        </p:blipFill>
        <p:spPr>
          <a:xfrm>
            <a:off x="0" y="0"/>
            <a:ext cx="9154954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5543550" y="465535"/>
            <a:ext cx="2268141" cy="1026319"/>
          </a:xfrm>
        </p:spPr>
        <p:txBody>
          <a:bodyPr/>
          <a:lstStyle/>
          <a:p>
            <a:pPr>
              <a:buNone/>
            </a:pPr>
            <a:r>
              <a:rPr lang="zh-CN" altLang="en-US" sz="7200" b="1">
                <a:solidFill>
                  <a:srgbClr val="FF0000"/>
                </a:solidFill>
                <a:ea typeface="华文行楷" pitchFamily="2" charset="-122"/>
              </a:rPr>
              <a:t>升华</a:t>
            </a:r>
            <a:endParaRPr lang="zh-CN" altLang="en-US" sz="7200" b="1">
              <a:solidFill>
                <a:srgbClr val="FF0000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375" t="889" r="24833" b="25296"/>
          <a:stretch>
            <a:fillRect/>
          </a:stretch>
        </p:blipFill>
        <p:spPr>
          <a:xfrm>
            <a:off x="1668780" y="887730"/>
            <a:ext cx="7475220" cy="4264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50" t="667" r="24083" b="25296"/>
          <a:stretch>
            <a:fillRect/>
          </a:stretch>
        </p:blipFill>
        <p:spPr>
          <a:xfrm>
            <a:off x="0" y="-145415"/>
            <a:ext cx="9144635" cy="5289550"/>
          </a:xfrm>
          <a:prstGeom prst="rect">
            <a:avLst/>
          </a:prstGeom>
        </p:spPr>
      </p:pic>
      <p:sp>
        <p:nvSpPr>
          <p:cNvPr id="89090" name="文本框 89089"/>
          <p:cNvSpPr txBox="1"/>
          <p:nvPr/>
        </p:nvSpPr>
        <p:spPr>
          <a:xfrm>
            <a:off x="1143000" y="285750"/>
            <a:ext cx="61150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    </a:t>
            </a:r>
            <a:r>
              <a:rPr lang="zh-CN" altLang="en-US" sz="2700" b="1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完成下列填空</a:t>
            </a:r>
            <a:r>
              <a:rPr lang="en-US" altLang="zh-CN" sz="2700" b="1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:</a:t>
            </a:r>
            <a:endParaRPr lang="en-US" altLang="zh-CN" sz="2700" b="1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091" name="文本框 89090"/>
          <p:cNvSpPr txBox="1"/>
          <p:nvPr/>
        </p:nvSpPr>
        <p:spPr>
          <a:xfrm>
            <a:off x="1265238" y="1314450"/>
            <a:ext cx="644525" cy="23431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latin typeface="方正楷体简体" pitchFamily="2" charset="-122"/>
                <a:ea typeface="方正楷体简体" pitchFamily="2" charset="-122"/>
              </a:rPr>
              <a:t>安塞腰鼓</a:t>
            </a:r>
            <a:endParaRPr lang="zh-CN" altLang="en-US" sz="3000" b="1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092" name="文本框 89091"/>
          <p:cNvSpPr txBox="1"/>
          <p:nvPr/>
        </p:nvSpPr>
        <p:spPr>
          <a:xfrm>
            <a:off x="2114550" y="857250"/>
            <a:ext cx="38290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(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一</a:t>
            </a: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)1-4: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打鼓前的（　　）</a:t>
            </a:r>
            <a:endParaRPr lang="zh-CN" altLang="en-US" sz="2700" b="1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093" name="文本框 89092"/>
          <p:cNvSpPr txBox="1"/>
          <p:nvPr/>
        </p:nvSpPr>
        <p:spPr>
          <a:xfrm>
            <a:off x="2114550" y="1371600"/>
            <a:ext cx="56578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(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二</a:t>
            </a: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)5-27: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　隆隆隆隆的腰鼓</a:t>
            </a:r>
            <a:endParaRPr lang="zh-CN" altLang="en-US" sz="2100" b="1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094" name="文本框 89093"/>
          <p:cNvSpPr txBox="1"/>
          <p:nvPr/>
        </p:nvSpPr>
        <p:spPr>
          <a:xfrm>
            <a:off x="2800350" y="1771650"/>
            <a:ext cx="32575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5-13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：宏伟的</a:t>
            </a:r>
            <a:endParaRPr lang="zh-CN" altLang="en-US" sz="2100" b="1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095" name="文本框 89094"/>
          <p:cNvSpPr txBox="1"/>
          <p:nvPr/>
        </p:nvSpPr>
        <p:spPr>
          <a:xfrm>
            <a:off x="2800350" y="2228850"/>
            <a:ext cx="36576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14-17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：雄壮的（　　）</a:t>
            </a:r>
            <a:endParaRPr lang="zh-CN" altLang="en-US" sz="2100" b="1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096" name="文本框 89095"/>
          <p:cNvSpPr txBox="1"/>
          <p:nvPr/>
        </p:nvSpPr>
        <p:spPr>
          <a:xfrm>
            <a:off x="2800350" y="2686050"/>
            <a:ext cx="37147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18-22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：击鼓的（　　）</a:t>
            </a:r>
            <a:endParaRPr lang="zh-CN" altLang="en-US" sz="2100" b="1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097" name="文本框 89096"/>
          <p:cNvSpPr txBox="1"/>
          <p:nvPr/>
        </p:nvSpPr>
        <p:spPr>
          <a:xfrm>
            <a:off x="2857500" y="3143250"/>
            <a:ext cx="36004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23-27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：奇丽的（    ）</a:t>
            </a:r>
            <a:endParaRPr lang="zh-CN" altLang="en-US" sz="2100" b="1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098" name="文本框 89097"/>
          <p:cNvSpPr txBox="1"/>
          <p:nvPr/>
        </p:nvSpPr>
        <p:spPr>
          <a:xfrm>
            <a:off x="2228850" y="3486150"/>
            <a:ext cx="42862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(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三</a:t>
            </a:r>
            <a:r>
              <a:rPr lang="en-US" altLang="zh-CN" sz="2100" b="1">
                <a:latin typeface="方正楷体简体" pitchFamily="2" charset="-122"/>
                <a:ea typeface="方正楷体简体" pitchFamily="2" charset="-122"/>
              </a:rPr>
              <a:t>)28-30</a:t>
            </a:r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：结束后的（　　）</a:t>
            </a:r>
            <a:r>
              <a:rPr lang="zh-CN" altLang="en-US" sz="2700" b="1">
                <a:latin typeface="方正楷体简体" pitchFamily="2" charset="-122"/>
                <a:ea typeface="方正楷体简体" pitchFamily="2" charset="-122"/>
              </a:rPr>
              <a:t>　</a:t>
            </a:r>
            <a:r>
              <a:rPr lang="zh-CN" altLang="en-US" sz="2700" b="1" u="sng">
                <a:latin typeface="方正楷体简体" pitchFamily="2" charset="-122"/>
                <a:ea typeface="方正楷体简体" pitchFamily="2" charset="-122"/>
              </a:rPr>
              <a:t>       </a:t>
            </a:r>
            <a:endParaRPr lang="zh-CN" altLang="en-US" sz="2700" b="1" u="sng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099" name="左大括号 89098"/>
          <p:cNvSpPr/>
          <p:nvPr/>
        </p:nvSpPr>
        <p:spPr>
          <a:xfrm>
            <a:off x="1828800" y="1085850"/>
            <a:ext cx="285750" cy="2343150"/>
          </a:xfrm>
          <a:prstGeom prst="leftBrace">
            <a:avLst>
              <a:gd name="adj1" fmla="val 68333"/>
              <a:gd name="adj2" fmla="val 47704"/>
            </a:avLst>
          </a:prstGeom>
          <a:noFill/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9100" name="左大括号 89099"/>
          <p:cNvSpPr/>
          <p:nvPr/>
        </p:nvSpPr>
        <p:spPr>
          <a:xfrm>
            <a:off x="2571750" y="1771650"/>
            <a:ext cx="228600" cy="1485900"/>
          </a:xfrm>
          <a:prstGeom prst="leftBrace">
            <a:avLst>
              <a:gd name="adj1" fmla="val 54166"/>
              <a:gd name="adj2" fmla="val 50875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9101" name="文本框 89100"/>
          <p:cNvSpPr txBox="1"/>
          <p:nvPr/>
        </p:nvSpPr>
        <p:spPr>
          <a:xfrm>
            <a:off x="4457700" y="800100"/>
            <a:ext cx="1143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安静</a:t>
            </a:r>
            <a:endParaRPr lang="zh-CN" altLang="en-US" sz="2400" b="1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102" name="文本框 89101"/>
          <p:cNvSpPr txBox="1"/>
          <p:nvPr/>
        </p:nvSpPr>
        <p:spPr>
          <a:xfrm>
            <a:off x="4800600" y="2171700"/>
            <a:ext cx="1028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响声</a:t>
            </a:r>
            <a:endParaRPr lang="zh-CN" altLang="en-US" sz="2400" b="1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103" name="文本框 89102"/>
          <p:cNvSpPr txBox="1"/>
          <p:nvPr/>
        </p:nvSpPr>
        <p:spPr>
          <a:xfrm>
            <a:off x="4743450" y="2628900"/>
            <a:ext cx="9715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后生</a:t>
            </a:r>
            <a:endParaRPr lang="zh-CN" altLang="en-US" sz="2400" b="1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104" name="文本框 89103"/>
          <p:cNvSpPr txBox="1"/>
          <p:nvPr/>
        </p:nvSpPr>
        <p:spPr>
          <a:xfrm>
            <a:off x="4972050" y="3543300"/>
            <a:ext cx="12573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寂静</a:t>
            </a:r>
            <a:endParaRPr lang="zh-CN" altLang="en-US" sz="2400" b="1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105" name="文本框 89104"/>
          <p:cNvSpPr txBox="1"/>
          <p:nvPr/>
        </p:nvSpPr>
        <p:spPr>
          <a:xfrm>
            <a:off x="4857750" y="3086100"/>
            <a:ext cx="1085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方正楷体简体" pitchFamily="2" charset="-122"/>
                <a:ea typeface="方正楷体简体" pitchFamily="2" charset="-122"/>
              </a:rPr>
              <a:t>舞姿</a:t>
            </a:r>
            <a:endParaRPr lang="zh-CN" altLang="en-US" sz="2400" b="1">
              <a:solidFill>
                <a:srgbClr val="FF0000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106" name="文本框 89105"/>
          <p:cNvSpPr txBox="1"/>
          <p:nvPr/>
        </p:nvSpPr>
        <p:spPr>
          <a:xfrm>
            <a:off x="4686300" y="171450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方正楷体简体" pitchFamily="2" charset="-122"/>
                <a:ea typeface="方正楷体简体" pitchFamily="2" charset="-122"/>
              </a:rPr>
              <a:t>场面</a:t>
            </a:r>
            <a:endParaRPr lang="zh-CN" altLang="en-US" sz="24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89107" name="矩形 89106"/>
          <p:cNvSpPr/>
          <p:nvPr/>
        </p:nvSpPr>
        <p:spPr>
          <a:xfrm>
            <a:off x="4343400" y="1771650"/>
            <a:ext cx="13919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100" b="1">
                <a:latin typeface="方正楷体简体" pitchFamily="2" charset="-122"/>
                <a:ea typeface="方正楷体简体" pitchFamily="2" charset="-122"/>
              </a:rPr>
              <a:t>（     ）</a:t>
            </a:r>
            <a:endParaRPr lang="zh-CN" altLang="en-US" sz="2100" b="1"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89108" name="文本框 89107"/>
          <p:cNvSpPr txBox="1"/>
          <p:nvPr/>
        </p:nvSpPr>
        <p:spPr>
          <a:xfrm>
            <a:off x="5829300" y="34290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语速</a:t>
            </a:r>
            <a:endParaRPr lang="zh-CN" altLang="en-US" sz="2400" b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9109" name="文本框 89108"/>
          <p:cNvSpPr txBox="1"/>
          <p:nvPr/>
        </p:nvSpPr>
        <p:spPr>
          <a:xfrm>
            <a:off x="6972300" y="34290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语调</a:t>
            </a:r>
            <a:endParaRPr lang="zh-CN" altLang="en-US" sz="2400" b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9110" name="文本框 89109"/>
          <p:cNvSpPr txBox="1"/>
          <p:nvPr/>
        </p:nvSpPr>
        <p:spPr>
          <a:xfrm>
            <a:off x="5760244" y="844154"/>
            <a:ext cx="8966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100" b="1">
                <a:solidFill>
                  <a:srgbClr val="CC3300"/>
                </a:solidFill>
                <a:latin typeface="Times New Roman" panose="02020603050405020304" pitchFamily="18" charset="0"/>
              </a:rPr>
              <a:t>较慢</a:t>
            </a:r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111" name="文本框 89110"/>
          <p:cNvSpPr txBox="1"/>
          <p:nvPr/>
        </p:nvSpPr>
        <p:spPr>
          <a:xfrm>
            <a:off x="6607969" y="844154"/>
            <a:ext cx="143256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100" b="1">
                <a:solidFill>
                  <a:srgbClr val="CC3300"/>
                </a:solidFill>
                <a:latin typeface="Times New Roman" panose="02020603050405020304" pitchFamily="18" charset="0"/>
              </a:rPr>
              <a:t>沉稳有力</a:t>
            </a:r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112" name="文本框 89111"/>
          <p:cNvSpPr txBox="1"/>
          <p:nvPr/>
        </p:nvSpPr>
        <p:spPr>
          <a:xfrm>
            <a:off x="5813822" y="1329929"/>
            <a:ext cx="8966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100" b="1">
                <a:solidFill>
                  <a:srgbClr val="CC3300"/>
                </a:solidFill>
                <a:latin typeface="Times New Roman" panose="02020603050405020304" pitchFamily="18" charset="0"/>
              </a:rPr>
              <a:t>较快</a:t>
            </a:r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113" name="文本框 89112"/>
          <p:cNvSpPr txBox="1"/>
          <p:nvPr/>
        </p:nvSpPr>
        <p:spPr>
          <a:xfrm>
            <a:off x="6607969" y="1329929"/>
            <a:ext cx="143256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100" b="1">
                <a:solidFill>
                  <a:srgbClr val="CC3300"/>
                </a:solidFill>
                <a:latin typeface="Times New Roman" panose="02020603050405020304" pitchFamily="18" charset="0"/>
              </a:rPr>
              <a:t>高昂激越</a:t>
            </a:r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114" name="文本框 89113"/>
          <p:cNvSpPr txBox="1"/>
          <p:nvPr/>
        </p:nvSpPr>
        <p:spPr>
          <a:xfrm>
            <a:off x="5829300" y="3600450"/>
            <a:ext cx="8966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100" b="1">
                <a:solidFill>
                  <a:srgbClr val="CC3300"/>
                </a:solidFill>
                <a:latin typeface="Times New Roman" panose="02020603050405020304" pitchFamily="18" charset="0"/>
              </a:rPr>
              <a:t>舒缓</a:t>
            </a:r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115" name="文本框 89114"/>
          <p:cNvSpPr txBox="1"/>
          <p:nvPr/>
        </p:nvSpPr>
        <p:spPr>
          <a:xfrm>
            <a:off x="6607969" y="3600450"/>
            <a:ext cx="1432560" cy="783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100" b="1">
                <a:solidFill>
                  <a:srgbClr val="CC3300"/>
                </a:solidFill>
                <a:latin typeface="Times New Roman" panose="02020603050405020304" pitchFamily="18" charset="0"/>
              </a:rPr>
              <a:t>语调轻柔</a:t>
            </a:r>
            <a:r>
              <a:rPr lang="en-US" altLang="zh-CN" sz="2100" b="1">
                <a:solidFill>
                  <a:srgbClr val="CC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endParaRPr lang="en-US" altLang="zh-CN" sz="2400" b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9955" name="Text Box 19"/>
          <p:cNvSpPr txBox="1"/>
          <p:nvPr/>
        </p:nvSpPr>
        <p:spPr>
          <a:xfrm>
            <a:off x="6514919" y="1743745"/>
            <a:ext cx="539115" cy="187523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eaVert">
            <a:spAutoFit/>
          </a:bodyPr>
          <a:lstStyle/>
          <a:p>
            <a:r>
              <a:rPr lang="zh-CN" altLang="en-US" sz="2315">
                <a:solidFill>
                  <a:srgbClr val="F40000"/>
                </a:solidFill>
                <a:latin typeface="Arial" panose="020b0604020202020204" pitchFamily="34" charset="0"/>
              </a:rPr>
              <a:t>激昂宣泄生命</a:t>
            </a:r>
            <a:endParaRPr lang="zh-CN" altLang="en-US" sz="2315">
              <a:solidFill>
                <a:srgbClr val="F40000"/>
              </a:solidFill>
              <a:latin typeface="Arial" panose="020b0604020202020204" pitchFamily="34" charset="0"/>
            </a:endParaRPr>
          </a:p>
        </p:txBody>
      </p:sp>
      <p:sp>
        <p:nvSpPr>
          <p:cNvPr id="39939" name="Text Box 3"/>
          <p:cNvSpPr txBox="1"/>
          <p:nvPr/>
        </p:nvSpPr>
        <p:spPr>
          <a:xfrm>
            <a:off x="840740" y="830580"/>
            <a:ext cx="1494790" cy="3987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蓄势待发          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7973060" y="622935"/>
            <a:ext cx="1170940" cy="70675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4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静态铺垫力量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1143000" y="3657600"/>
            <a:ext cx="1306830" cy="3987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戛然而止</a:t>
            </a:r>
            <a:r>
              <a:rPr lang="zh-CN" altLang="en-US" sz="20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7398385" y="3912235"/>
            <a:ext cx="1884045" cy="3987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4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寂静反衬热烈</a:t>
            </a:r>
            <a:r>
              <a:rPr lang="zh-CN" altLang="en-US" sz="20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8150" name="Text Box 22"/>
          <p:cNvSpPr txBox="1">
            <a:spLocks noChangeArrowheads="1"/>
          </p:cNvSpPr>
          <p:nvPr/>
        </p:nvSpPr>
        <p:spPr bwMode="auto">
          <a:xfrm>
            <a:off x="1971040" y="1771650"/>
            <a:ext cx="539750" cy="151701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315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火烈表演</a:t>
            </a:r>
            <a:endParaRPr kumimoji="0" lang="zh-CN" altLang="en-US" sz="2315" kern="1200" cap="none" spc="0" normalizeH="0" baseline="0" noProof="0"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9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9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9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9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1" grpId="0"/>
      <p:bldP spid="89102" grpId="0"/>
      <p:bldP spid="89103" grpId="0"/>
      <p:bldP spid="89104" grpId="0"/>
      <p:bldP spid="89105" grpId="0"/>
      <p:bldP spid="89106" grpId="0"/>
      <p:bldP spid="89110" grpId="0"/>
      <p:bldP spid="89111" grpId="0"/>
      <p:bldP spid="89112" grpId="0"/>
      <p:bldP spid="89113" grpId="0"/>
      <p:bldP spid="89114" grpId="0"/>
      <p:bldP spid="891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500" r="24958" b="25944"/>
          <a:stretch>
            <a:fillRect/>
          </a:stretch>
        </p:blipFill>
        <p:spPr>
          <a:xfrm>
            <a:off x="0" y="-57785"/>
            <a:ext cx="9143365" cy="5179060"/>
          </a:xfrm>
          <a:prstGeom prst="rect">
            <a:avLst/>
          </a:prstGeom>
        </p:spPr>
      </p:pic>
      <p:sp>
        <p:nvSpPr>
          <p:cNvPr id="108546" name="标题 108545"/>
          <p:cNvSpPr>
            <a:spLocks noGrp="1"/>
          </p:cNvSpPr>
          <p:nvPr>
            <p:ph type="title"/>
          </p:nvPr>
        </p:nvSpPr>
        <p:spPr>
          <a:xfrm>
            <a:off x="1385888" y="86916"/>
            <a:ext cx="6405563" cy="702469"/>
          </a:xfrm>
        </p:spPr>
        <p:txBody>
          <a:bodyPr anchor="ctr"/>
          <a:lstStyle/>
          <a:p>
            <a:r>
              <a:rPr lang="zh-CN" altLang="en-US" b="1">
                <a:solidFill>
                  <a:schemeClr val="accent2"/>
                </a:solidFill>
                <a:ea typeface="微软雅黑" panose="020b0503020204020204" charset="-122"/>
              </a:rPr>
              <a:t>喜闻乐见谈感受</a:t>
            </a:r>
            <a:endParaRPr lang="zh-CN" altLang="en-US" b="1">
              <a:solidFill>
                <a:schemeClr val="accent2"/>
              </a:solidFill>
              <a:ea typeface="微软雅黑" panose="020b0503020204020204" charset="-122"/>
            </a:endParaRPr>
          </a:p>
        </p:txBody>
      </p:sp>
      <p:sp>
        <p:nvSpPr>
          <p:cNvPr id="108547" name="文本占位符 108546"/>
          <p:cNvSpPr>
            <a:spLocks noGrp="1"/>
          </p:cNvSpPr>
          <p:nvPr>
            <p:ph type="body"/>
          </p:nvPr>
        </p:nvSpPr>
        <p:spPr>
          <a:xfrm>
            <a:off x="308610" y="844391"/>
            <a:ext cx="8834914" cy="3725228"/>
          </a:xfrm>
        </p:spPr>
        <p:txBody>
          <a:bodyPr/>
          <a:lstStyle/>
          <a:p>
            <a:pPr>
              <a:lnSpc>
                <a:spcPct val="110000"/>
              </a:lnSpc>
              <a:buNone/>
            </a:pPr>
            <a:r>
              <a:rPr lang="zh-CN" altLang="en-US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、安塞腰鼓的总体特征是什么？（用原文中的三个连续的词语回答。）</a:t>
            </a:r>
            <a:endParaRPr lang="zh-CN" altLang="en-US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（壮阔   豪放    火烈）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、简单说说安塞腰鼓给了你什么样的感受？ </a:t>
            </a:r>
            <a:endParaRPr lang="zh-CN" altLang="en-US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（生命的强健刚劲  旺盛的生命力  强大的力量  气势宏大  气势磅礴等等</a:t>
            </a: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文章的中心句子是？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b="1" noProof="0">
                <a:ln>
                  <a:noFill/>
                </a:ln>
                <a:solidFill>
                  <a:srgbClr val="F4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sym typeface="+mn-ea"/>
              </a:rPr>
              <a:t>好一个安塞腰鼓！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rgbClr val="F4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10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altLang="zh-CN" sz="210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210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charRg st="6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7">
                                            <p:txEl>
                                              <p:charRg st="6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7">
                                            <p:txEl>
                                              <p:charRg st="6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1" y="0"/>
            <a:ext cx="8921523" cy="52674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196963" y="358208"/>
            <a:ext cx="8820490" cy="115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47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安塞腰鼓展示出西北黄土高原农民朴素而豪放的性格。</a:t>
            </a:r>
            <a:endParaRPr lang="zh-CN" altLang="en-US" sz="347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5583" b="25519"/>
          <a:stretch>
            <a:fillRect/>
          </a:stretch>
        </p:blipFill>
        <p:spPr>
          <a:xfrm>
            <a:off x="0" y="635"/>
            <a:ext cx="9144000" cy="5146675"/>
          </a:xfrm>
          <a:prstGeom prst="rect">
            <a:avLst/>
          </a:prstGeom>
        </p:spPr>
      </p:pic>
      <p:sp>
        <p:nvSpPr>
          <p:cNvPr id="109570" name="标题 109569"/>
          <p:cNvSpPr>
            <a:spLocks noGrp="1"/>
          </p:cNvSpPr>
          <p:nvPr>
            <p:ph type="title"/>
          </p:nvPr>
        </p:nvSpPr>
        <p:spPr>
          <a:xfrm>
            <a:off x="1641475" y="148590"/>
            <a:ext cx="5860415" cy="9112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br>
              <a:rPr lang="en-US" altLang="zh-CN" sz="3600"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</a:br>
            <a:r>
              <a:rPr lang="zh-CN" altLang="en-US" sz="3600" b="1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含英咀华赏美点</a:t>
            </a:r>
            <a:br>
              <a:rPr lang="zh-CN" altLang="en-US" sz="3600"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</a:br>
            <a:endParaRPr lang="zh-CN" altLang="en-US" sz="3600">
              <a:latin typeface="叶根友毛笔行书2.0版" panose="02010601030101010101" charset="-122"/>
              <a:ea typeface="叶根友毛笔行书2.0版" panose="02010601030101010101" charset="-122"/>
              <a:cs typeface="叶根友毛笔行书2.0版" panose="02010601030101010101" charset="-122"/>
            </a:endParaRPr>
          </a:p>
        </p:txBody>
      </p:sp>
      <p:sp>
        <p:nvSpPr>
          <p:cNvPr id="109571" name="文本占位符 109570"/>
          <p:cNvSpPr>
            <a:spLocks noGrp="1"/>
          </p:cNvSpPr>
          <p:nvPr>
            <p:ph type="body" idx="1"/>
          </p:nvPr>
        </p:nvSpPr>
        <p:spPr>
          <a:xfrm>
            <a:off x="270034" y="1059656"/>
            <a:ext cx="8679656" cy="3138488"/>
          </a:xfrm>
        </p:spPr>
        <p:txBody>
          <a:bodyPr/>
          <a:lstStyle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本文好词佳句俯拾皆是。既适合声情并茂地</a:t>
            </a:r>
            <a:r>
              <a:rPr lang="zh-CN" altLang="en-US" b="1" i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，又适合有滋有味地</a:t>
            </a:r>
            <a:r>
              <a:rPr lang="zh-CN" altLang="en-US" b="1" i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赏析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。选择你喜欢的句段做有感情的朗读，然后做美点赏析。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句式：我喜欢朗读第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自然段（朗读），因为它用＿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修辞手法（或者其他手法）表现（达）出了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赏析角度提示：修辞、短句、叠词、文章结构等。</a:t>
            </a:r>
            <a:endParaRPr lang="zh-CN" altLang="en-US" b="1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6583" b="25519"/>
          <a:stretch>
            <a:fillRect/>
          </a:stretch>
        </p:blipFill>
        <p:spPr>
          <a:xfrm>
            <a:off x="635" y="-12065"/>
            <a:ext cx="9193530" cy="5190490"/>
          </a:xfrm>
          <a:prstGeom prst="rect">
            <a:avLst/>
          </a:prstGeom>
        </p:spPr>
      </p:pic>
      <p:sp>
        <p:nvSpPr>
          <p:cNvPr id="51202" name="Text Box 2">
            <a:hlinkClick action="ppaction://hlinkshowjump?jump=previousslide"/>
          </p:cNvPr>
          <p:cNvSpPr txBox="1"/>
          <p:nvPr/>
        </p:nvSpPr>
        <p:spPr>
          <a:xfrm>
            <a:off x="145778" y="228340"/>
            <a:ext cx="8852638" cy="20866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  <a:buChar char="•"/>
            </a:pPr>
            <a:r>
              <a:rPr lang="zh-CN" altLang="en-US" sz="308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容不得束缚，容不得羁绊，容不得闭塞。是挣脱了、冲破了、撞开了的那么一股劲！</a:t>
            </a:r>
            <a:endParaRPr lang="zh-CN" altLang="en-US" sz="308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20000"/>
              </a:spcBef>
              <a:buChar char="•"/>
            </a:pPr>
            <a:r>
              <a:rPr lang="zh-CN" altLang="en-US" sz="308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“那么一股劲”要“挣脱”“冲破”“撞开”什么？是什么“束缚”“羁绊”“闭塞”了“那一股劲”？</a:t>
            </a:r>
            <a:r>
              <a:rPr lang="zh-CN" altLang="en-US" sz="308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08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9395" name="Text Box 3"/>
          <p:cNvSpPr txBox="1"/>
          <p:nvPr/>
        </p:nvSpPr>
        <p:spPr>
          <a:xfrm>
            <a:off x="84898" y="2891847"/>
            <a:ext cx="8783751" cy="18148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  <a:buChar char="•"/>
            </a:pPr>
            <a:r>
              <a:rPr lang="zh-CN" altLang="en-US" sz="2800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贫瘠的黄土地、闭塞的生活，让生活在这儿的人们在物质和精神上受到太多的压抑和束缚，安塞腰鼓正是要</a:t>
            </a:r>
            <a:r>
              <a:rPr lang="zh-CN" altLang="en-US" sz="2800" i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打破这种束缚，让生命宣泄在天地间</a:t>
            </a:r>
            <a:r>
              <a:rPr lang="zh-CN" altLang="en-US" sz="2800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，“痛快了山河、蓬勃了想象力”。</a:t>
            </a:r>
            <a:endParaRPr lang="zh-CN" altLang="en-US" sz="2800" i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41275"/>
            <a:ext cx="9209405" cy="5262880"/>
          </a:xfrm>
          <a:prstGeom prst="rect">
            <a:avLst/>
          </a:prstGeom>
        </p:spPr>
      </p:pic>
      <p:sp>
        <p:nvSpPr>
          <p:cNvPr id="52226" name="Text Box 2">
            <a:hlinkClick r:id="rId3" action="ppaction://hlinksldjump"/>
          </p:cNvPr>
          <p:cNvSpPr txBox="1"/>
          <p:nvPr/>
        </p:nvSpPr>
        <p:spPr>
          <a:xfrm>
            <a:off x="111102" y="299312"/>
            <a:ext cx="8783751" cy="24612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他们朴实得就像那片高粱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它使你惊异于那农民衣着包裹着的躯体，那消化        着红豆角角老南瓜的躯体，居然可以释放出那么奇伟磅礴的能量！（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过着贫困生活的农民，哪里来的这么强大的力量？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0419" name="Text Box 3"/>
          <p:cNvSpPr txBox="1"/>
          <p:nvPr/>
        </p:nvSpPr>
        <p:spPr>
          <a:xfrm>
            <a:off x="158694" y="3644844"/>
            <a:ext cx="8736296" cy="1383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i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这是自然健康的生命，是原始的</a:t>
            </a:r>
            <a:r>
              <a:rPr lang="zh-CN" altLang="en-US" sz="2800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 i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未经</a:t>
            </a:r>
            <a:r>
              <a:rPr lang="zh-CN" altLang="en-US" sz="2800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人工雕饰的、没有半点</a:t>
            </a:r>
            <a:r>
              <a:rPr lang="zh-CN" altLang="en-US" sz="2800" i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污染的</a:t>
            </a:r>
            <a:r>
              <a:rPr lang="zh-CN" altLang="en-US" sz="2800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、不掺杂任何杂质的完完全全的</a:t>
            </a:r>
            <a:r>
              <a:rPr lang="zh-CN" altLang="en-US" sz="2800" i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生命</a:t>
            </a:r>
            <a:r>
              <a:rPr lang="zh-CN" altLang="en-US" sz="2800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。这是他们力量的源泉</a:t>
            </a:r>
            <a:r>
              <a:rPr lang="zh-CN" altLang="en-US" sz="2800" i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i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41275"/>
            <a:ext cx="9144000" cy="5225415"/>
          </a:xfrm>
          <a:prstGeom prst="rect">
            <a:avLst/>
          </a:prstGeom>
        </p:spPr>
      </p:pic>
      <p:sp>
        <p:nvSpPr>
          <p:cNvPr id="53250" name="Text Box 2">
            <a:hlinkClick r:id="rId3" action="ppaction://hlinksldjump"/>
          </p:cNvPr>
          <p:cNvSpPr txBox="1"/>
          <p:nvPr/>
        </p:nvSpPr>
        <p:spPr>
          <a:xfrm>
            <a:off x="180567" y="392147"/>
            <a:ext cx="8783751" cy="17532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多水的江南是易碎的玻璃，在那儿，打不得这样的腰鼓。(</a:t>
            </a:r>
            <a:r>
              <a:rPr lang="zh-CN" altLang="en-US" sz="36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为什么“多水的江南”打不得这样的腰鼓？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1445" name="Text Box 5"/>
          <p:cNvSpPr txBox="1"/>
          <p:nvPr/>
        </p:nvSpPr>
        <p:spPr>
          <a:xfrm>
            <a:off x="336267" y="2711054"/>
            <a:ext cx="8471467" cy="15684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i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把多水的江南比作易碎的玻璃，生动形象地表现了</a:t>
            </a:r>
            <a:r>
              <a:rPr lang="zh-CN" altLang="en-US" sz="2400" i="1" u="sng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江南的柔美秀丽</a:t>
            </a:r>
            <a:r>
              <a:rPr lang="zh-CN" altLang="en-US" sz="2400" i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，与文中气势磅礴、震天动地的安塞腰鼓形成了鲜明的</a:t>
            </a:r>
            <a:r>
              <a:rPr lang="zh-CN" altLang="en-US" sz="2400" i="1" u="sng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</a:t>
            </a:r>
            <a:r>
              <a:rPr lang="zh-CN" altLang="en-US" sz="2400" i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，所以只有黄土高原这样</a:t>
            </a:r>
            <a:r>
              <a:rPr lang="zh-CN" altLang="en-US" sz="2400" i="1" u="sng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原始粗犷的生命力量的“厚土” </a:t>
            </a:r>
            <a:r>
              <a:rPr lang="zh-CN" altLang="en-US" sz="2400" i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才能承载安塞腰鼓的雄伟豪迈气势。</a:t>
            </a:r>
            <a:endParaRPr lang="zh-CN" altLang="en-US" sz="2400" i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8255"/>
            <a:ext cx="9145270" cy="5193030"/>
          </a:xfrm>
          <a:prstGeom prst="rect">
            <a:avLst/>
          </a:prstGeom>
        </p:spPr>
      </p:pic>
      <p:sp>
        <p:nvSpPr>
          <p:cNvPr id="2" name="Text Box 3"/>
          <p:cNvSpPr txBox="1"/>
          <p:nvPr/>
        </p:nvSpPr>
        <p:spPr>
          <a:xfrm>
            <a:off x="140959" y="2427356"/>
            <a:ext cx="8737827" cy="9817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85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700" i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</a:t>
            </a:r>
            <a:r>
              <a:rPr lang="zh-CN" altLang="en-US" sz="2700" i="1" u="sng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以动衬静</a:t>
            </a:r>
            <a:r>
              <a:rPr lang="zh-CN" altLang="en-US" sz="2700" i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的写作手法。激烈的鼓声突然停息后，用鸡啼声反衬寂静。</a:t>
            </a:r>
            <a:endParaRPr lang="zh-CN" altLang="en-US" sz="2700" i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4275" name="Text Box 4">
            <a:hlinkClick r:id="rId3" action="ppaction://hlinksldjump"/>
          </p:cNvPr>
          <p:cNvSpPr txBox="1"/>
          <p:nvPr/>
        </p:nvSpPr>
        <p:spPr>
          <a:xfrm>
            <a:off x="140834" y="120866"/>
            <a:ext cx="8471467" cy="11601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855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3085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耳畔是一声渺远的鸡啼。（</a:t>
            </a:r>
            <a:r>
              <a:rPr lang="zh-CN" altLang="en-US" sz="27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为什么听到这样的“鸡啼”？</a:t>
            </a:r>
            <a:r>
              <a:rPr lang="zh-CN" altLang="en-US" sz="3085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3085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" y="-3175"/>
            <a:ext cx="9079230" cy="5187950"/>
          </a:xfrm>
          <a:prstGeom prst="rect">
            <a:avLst/>
          </a:prstGeom>
        </p:spPr>
      </p:pic>
      <p:sp>
        <p:nvSpPr>
          <p:cNvPr id="126978" name="标题 126977"/>
          <p:cNvSpPr>
            <a:spLocks noGrp="1"/>
          </p:cNvSpPr>
          <p:nvPr>
            <p:ph type="title"/>
          </p:nvPr>
        </p:nvSpPr>
        <p:spPr>
          <a:xfrm>
            <a:off x="574358" y="380048"/>
            <a:ext cx="6372225" cy="8572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zh-CN" sz="27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这篇文章歌颂了什么？（主题）</a:t>
            </a:r>
            <a:b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作者通过安塞腰鼓想要表达了什么？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6979" name="文本占位符 126978"/>
          <p:cNvSpPr>
            <a:spLocks noGrp="1"/>
          </p:cNvSpPr>
          <p:nvPr>
            <p:ph type="body" idx="1"/>
          </p:nvPr>
        </p:nvSpPr>
        <p:spPr>
          <a:xfrm>
            <a:off x="574120" y="1373267"/>
            <a:ext cx="5891213" cy="932259"/>
          </a:xfrm>
        </p:spPr>
        <p:txBody>
          <a:bodyPr/>
          <a:lstStyle/>
          <a:p>
            <a:r>
              <a:rPr lang="zh-CN" altLang="en-US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歌颂了生命和力量</a:t>
            </a:r>
            <a:r>
              <a:rPr lang="en-US" altLang="zh-CN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由西北汉子热情奔放的腰鼓表现出来。</a:t>
            </a:r>
            <a:endParaRPr lang="zh-CN" altLang="en-US" b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6980" name="文本框 126979"/>
          <p:cNvSpPr txBox="1"/>
          <p:nvPr/>
        </p:nvSpPr>
        <p:spPr>
          <a:xfrm>
            <a:off x="492681" y="2439432"/>
            <a:ext cx="583287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▲</a:t>
            </a:r>
            <a:r>
              <a:rPr lang="zh-CN" altLang="en-US" sz="2400" b="1">
                <a:solidFill>
                  <a:srgbClr val="3333CC"/>
                </a:solidFill>
                <a:latin typeface="楷体" panose="02010609060101010101" charset="-122"/>
                <a:ea typeface="楷体" panose="02010609060101010101" charset="-122"/>
              </a:rPr>
              <a:t>表现要冲破束缚、阻碍的强烈渴望。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贫瘠的黄土地、困倦的生活，生活在这里的人们，物质上、精神上受到太多的压抑、羁绊。安塞腰鼓，表现了挣脱、冲破、撞开这一切束缚的力量。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268" name="图片 11267" descr="655d9082b11a35bb0df4d255"/>
          <p:cNvPicPr>
            <a:picLocks noChangeAspect="1"/>
          </p:cNvPicPr>
          <p:nvPr/>
        </p:nvPicPr>
        <p:blipFill>
          <a:blip r:embed="rId3"/>
          <a:srcRect l="14167" t="14183" r="33500" b="9751"/>
          <a:stretch>
            <a:fillRect/>
          </a:stretch>
        </p:blipFill>
        <p:spPr>
          <a:xfrm>
            <a:off x="6325553" y="610076"/>
            <a:ext cx="2780348" cy="392334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 build="p"/>
      <p:bldP spid="12698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41275"/>
            <a:ext cx="9144635" cy="5225415"/>
          </a:xfrm>
          <a:prstGeom prst="rect">
            <a:avLst/>
          </a:prstGeom>
        </p:spPr>
      </p:pic>
      <p:sp>
        <p:nvSpPr>
          <p:cNvPr id="118786" name="矩形 118785"/>
          <p:cNvSpPr/>
          <p:nvPr/>
        </p:nvSpPr>
        <p:spPr>
          <a:xfrm>
            <a:off x="188595" y="765810"/>
            <a:ext cx="8766334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文章结构严谨，层次清晰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按表演前、表演中、表演后分成三个部分。第二部分又以“好一个安塞腰鼓”作为标志，分为四层，分别从</a:t>
            </a:r>
            <a:r>
              <a:rPr lang="zh-CN" altLang="en-US" sz="24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宏伟的场面、雄壮的声响、击鼓的后生、奇丽的舞姿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等角度进行描写。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动静相衬，首尾呼应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开头由静入动，意在蓄势，由高粱、后生构成了一组沉静的背景，映衬了后来腰鼓表演时的动感；结尾处动静转换，意在酝酿余味，以静衬动，留下悠长的余味，呼应开头。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语言特色：</a:t>
            </a:r>
            <a:r>
              <a:rPr lang="zh-CN" altLang="en-US" sz="2400" b="1">
                <a:solidFill>
                  <a:srgbClr val="EC39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铿锵的短句，多样的修辞（排比、反复、比喻）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使文章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很有气势，有强烈的节奏感，象鼓点一样使人震撼。</a:t>
            </a: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8787" name="文本框 118786"/>
          <p:cNvSpPr txBox="1"/>
          <p:nvPr/>
        </p:nvSpPr>
        <p:spPr>
          <a:xfrm>
            <a:off x="2651760" y="137160"/>
            <a:ext cx="2325370" cy="460375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</a:rPr>
              <a:t>本文的写作特点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903639" y="1366702"/>
            <a:ext cx="53367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感谢聆听</a:t>
            </a:r>
            <a:endParaRPr lang="zh-CN" altLang="en-US" sz="660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 l="32794" r="16079" b="94184"/>
          <a:stretch>
            <a:fillRect/>
          </a:stretch>
        </p:blipFill>
        <p:spPr>
          <a:xfrm>
            <a:off x="2765976" y="1204838"/>
            <a:ext cx="3612049" cy="459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 l="32794" r="16079" b="94184"/>
          <a:stretch>
            <a:fillRect/>
          </a:stretch>
        </p:blipFill>
        <p:spPr>
          <a:xfrm flipH="1">
            <a:off x="2765976" y="2931671"/>
            <a:ext cx="3612049" cy="4591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63414" y="2410374"/>
            <a:ext cx="3017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Thanks for your listening.</a:t>
            </a:r>
            <a:endParaRPr lang="en-US" altLang="zh-CN">
              <a:solidFill>
                <a:srgbClr val="9CBE5B"/>
              </a:solidFill>
              <a:latin typeface="DFPWaWaW5-GB5" panose="040b0500000000000000" pitchFamily="82" charset="-120"/>
              <a:ea typeface="DFPWaWaW5-GB5" panose="040b0500000000000000" pitchFamily="82" charset="-12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18961084" flipH="1">
            <a:off x="2833193" y="1513828"/>
            <a:ext cx="274658" cy="2279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19116800" flipH="1">
            <a:off x="4256444" y="2187992"/>
            <a:ext cx="252313" cy="20935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21107494" flipH="1">
            <a:off x="4987093" y="1454882"/>
            <a:ext cx="255664" cy="21214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>
            <a:fillRect/>
          </a:stretch>
        </p:blipFill>
        <p:spPr>
          <a:xfrm rot="18878504" flipH="1">
            <a:off x="5411404" y="2111877"/>
            <a:ext cx="224433" cy="186226"/>
          </a:xfrm>
          <a:prstGeom prst="rect">
            <a:avLst/>
          </a:prstGeom>
        </p:spPr>
      </p:pic>
      <p:pic>
        <p:nvPicPr>
          <p:cNvPr id="28" name="New picture"/>
          <p:cNvPicPr/>
          <p:nvPr/>
        </p:nvPicPr>
        <p:blipFill>
          <a:blip r:embed="rId9"/>
          <a:stretch>
            <a:fillRect/>
          </a:stretch>
        </p:blipFill>
        <p:spPr>
          <a:xfrm>
            <a:off x="11582400" y="125603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2" presetClass="entr" presetSubtype="4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1899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1899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1899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1899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649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2399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399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3548"/>
                            </p:stCondLst>
                            <p:childTnLst>
                              <p:par>
                                <p:cTn id="63" presetID="2" presetClass="entr" presetSubtype="2" fill="hold" grpId="2" nodeType="afterEffect">
                                  <p:stCondLst>
                                    <p:cond delay="2899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1"/>
      <p:bldP spid="8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Picture 2" descr="a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901827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406684" y="142365"/>
            <a:ext cx="8263278" cy="1872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855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表演可由几人或上千人一同进行</a:t>
            </a:r>
            <a:r>
              <a:rPr lang="en-US" altLang="zh-CN" sz="3855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855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磅礴的气势，精湛的表现力令人陶醉，被称为“天下第一鼓”。</a:t>
            </a:r>
            <a:r>
              <a:rPr lang="zh-CN" altLang="en-US" sz="3855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855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文本框 30"/>
          <p:cNvSpPr txBox="1"/>
          <p:nvPr/>
        </p:nvSpPr>
        <p:spPr>
          <a:xfrm>
            <a:off x="2485667" y="482391"/>
            <a:ext cx="4172667" cy="76835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300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1.</a:t>
            </a:r>
            <a:r>
              <a:rPr lang="zh-CN" altLang="en-US" sz="4400" spc="300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</a:rPr>
              <a:t>作者简介</a:t>
            </a:r>
            <a:endParaRPr lang="zh-CN" altLang="en-US" sz="4400" spc="300">
              <a:solidFill>
                <a:srgbClr val="FF0000"/>
              </a:solidFill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4572000" y="1727200"/>
            <a:ext cx="0" cy="247650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698240" y="1305560"/>
            <a:ext cx="5260340" cy="3538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kumimoji="1"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刘成章：</a:t>
            </a: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1937</a:t>
            </a:r>
            <a:r>
              <a:rPr lang="zh-CN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年生，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陕西省延安市人，</a:t>
            </a:r>
            <a:r>
              <a:rPr lang="zh-CN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作家。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现任陕西省作家协会副主席、中国散文学会常务理事。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世纪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80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年代以来主要以散文创作活跃于文坛。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代表作有《黄土情》《转九曲》《羊想云彩》等，其中《羊想云彩》获首届鲁迅文学奖。</a:t>
            </a:r>
            <a:endParaRPr lang="zh-CN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4820" name="Picture 3" descr="f6428f8f56d12ce9513d92f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63600" y="1306195"/>
            <a:ext cx="2755265" cy="331914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5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615" t="3111" r="25552" b="27278"/>
          <a:stretch>
            <a:fillRect/>
          </a:stretch>
        </p:blipFill>
        <p:spPr>
          <a:xfrm>
            <a:off x="635" y="0"/>
            <a:ext cx="9073515" cy="5143500"/>
          </a:xfrm>
          <a:prstGeom prst="rect">
            <a:avLst/>
          </a:prstGeom>
        </p:spPr>
      </p:pic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244E4A-2C9A-476F-A7CC-FCDD1613C416}" type="slidenum">
              <a:rPr lang="en-US" altLang="zh-CN" sz="790" smtClean="0"/>
              <a:t>6</a:t>
            </a:fld>
            <a:endParaRPr lang="en-US" altLang="zh-CN" sz="790" smtClean="0"/>
          </a:p>
        </p:txBody>
      </p:sp>
      <p:sp>
        <p:nvSpPr>
          <p:cNvPr id="35843" name="AutoShape 2" descr="安塞腰鼓3"/>
          <p:cNvSpPr>
            <a:spLocks noChangeArrowheads="1"/>
          </p:cNvSpPr>
          <p:nvPr/>
        </p:nvSpPr>
        <p:spPr bwMode="auto">
          <a:xfrm>
            <a:off x="1439466" y="573881"/>
            <a:ext cx="378619" cy="594122"/>
          </a:xfrm>
          <a:prstGeom prst="wave">
            <a:avLst>
              <a:gd name="adj1" fmla="val 13005"/>
              <a:gd name="adj2" fmla="val 0"/>
            </a:avLst>
          </a:prstGeom>
          <a:blipFill dpi="0" rotWithShape="0">
            <a:blip r:embed="rId3"/>
            <a:stretch>
              <a:fillRect/>
            </a:stretch>
          </a:blip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kumimoji="1" lang="zh-CN" altLang="zh-CN" sz="36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143000" y="1363266"/>
            <a:ext cx="6858000" cy="3102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2700" b="1">
                <a:solidFill>
                  <a:srgbClr val="FFFFFF"/>
                </a:solidFill>
                <a:latin typeface="Times New Roman" panose="02020603050405020304" pitchFamily="18" charset="0"/>
              </a:rPr>
              <a:t>              </a:t>
            </a:r>
            <a:r>
              <a:rPr kumimoji="1"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xuàn                 tóng                   tián </a:t>
            </a:r>
            <a:endParaRPr kumimoji="1" lang="en-US" altLang="zh-CN" sz="27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kàng                 huì                     jī                              </a:t>
            </a:r>
            <a:endParaRPr kumimoji="1" lang="en-US" altLang="zh-CN" sz="27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zhuó                 rǒng                   mò</a:t>
            </a:r>
            <a:endParaRPr kumimoji="1" lang="en-US" altLang="zh-CN" sz="27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2700" b="1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jiá                           páng  bó</a:t>
            </a:r>
            <a:r>
              <a:rPr kumimoji="1" lang="en-US" altLang="zh-CN" sz="2700" b="1">
                <a:solidFill>
                  <a:srgbClr val="FFFFFF"/>
                </a:solidFill>
                <a:latin typeface="Times New Roman" panose="02020603050405020304" pitchFamily="18" charset="0"/>
              </a:rPr>
              <a:t>                          </a:t>
            </a:r>
            <a:endParaRPr kumimoji="1" lang="en-US" altLang="zh-CN" sz="2700" b="1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2700" b="1">
                <a:solidFill>
                  <a:srgbClr val="FFFFFF"/>
                </a:solidFill>
                <a:latin typeface="Times New Roman" panose="02020603050405020304" pitchFamily="18" charset="0"/>
              </a:rPr>
              <a:t>                          </a:t>
            </a:r>
            <a:endParaRPr kumimoji="1" lang="en-US" altLang="zh-CN" sz="2700" b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277541" y="1383506"/>
            <a:ext cx="7199709" cy="242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700" b="1">
                <a:solidFill>
                  <a:srgbClr val="F943BC"/>
                </a:solidFill>
                <a:latin typeface="Times New Roman" panose="02020603050405020304" pitchFamily="18" charset="0"/>
              </a:rPr>
              <a:t>旋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风（         ）</a:t>
            </a:r>
            <a:r>
              <a:rPr kumimoji="1" lang="zh-CN" altLang="en-US" sz="3000" b="1">
                <a:solidFill>
                  <a:srgbClr val="F943BC"/>
                </a:solidFill>
                <a:latin typeface="Times New Roman" panose="02020603050405020304" pitchFamily="18" charset="0"/>
              </a:rPr>
              <a:t>瞳</a:t>
            </a:r>
            <a:r>
              <a:rPr kumimoji="1" lang="zh-CN" altLang="en-US" sz="3000" b="1">
                <a:solidFill>
                  <a:srgbClr val="3D3DFF"/>
                </a:solidFill>
                <a:latin typeface="Times New Roman" panose="02020603050405020304" pitchFamily="18" charset="0"/>
              </a:rPr>
              <a:t>仁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（        ） </a:t>
            </a:r>
            <a:r>
              <a:rPr kumimoji="1" lang="zh-CN" altLang="en-US" sz="3000" b="1">
                <a:solidFill>
                  <a:srgbClr val="F943BC"/>
                </a:solidFill>
                <a:latin typeface="Times New Roman" panose="02020603050405020304" pitchFamily="18" charset="0"/>
              </a:rPr>
              <a:t>恬</a:t>
            </a:r>
            <a:r>
              <a:rPr kumimoji="1" lang="zh-CN" altLang="en-US" sz="3000" b="1">
                <a:solidFill>
                  <a:srgbClr val="3D3DFF"/>
                </a:solidFill>
                <a:latin typeface="Times New Roman" panose="02020603050405020304" pitchFamily="18" charset="0"/>
              </a:rPr>
              <a:t>静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（          ）</a:t>
            </a:r>
            <a:endParaRPr kumimoji="1" lang="zh-CN" altLang="en-US" sz="2700" b="1">
              <a:solidFill>
                <a:srgbClr val="3D3D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700" b="1">
                <a:solidFill>
                  <a:srgbClr val="F943BC"/>
                </a:solidFill>
                <a:latin typeface="Times New Roman" panose="02020603050405020304" pitchFamily="18" charset="0"/>
              </a:rPr>
              <a:t>亢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奋（         ）</a:t>
            </a:r>
            <a:r>
              <a:rPr kumimoji="1" lang="zh-CN" altLang="en-US" sz="2700" b="1">
                <a:solidFill>
                  <a:srgbClr val="F943BC"/>
                </a:solidFill>
                <a:latin typeface="Times New Roman" panose="02020603050405020304" pitchFamily="18" charset="0"/>
              </a:rPr>
              <a:t>晦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暗（        ）   </a:t>
            </a:r>
            <a:r>
              <a:rPr kumimoji="1" lang="zh-CN" altLang="en-US" sz="2700" b="1">
                <a:solidFill>
                  <a:srgbClr val="F943BC"/>
                </a:solidFill>
                <a:latin typeface="Times New Roman" panose="02020603050405020304" pitchFamily="18" charset="0"/>
              </a:rPr>
              <a:t>羁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绊（         ）</a:t>
            </a:r>
            <a:endParaRPr kumimoji="1" lang="zh-CN" altLang="en-US" sz="2700" b="1">
              <a:solidFill>
                <a:srgbClr val="3D3D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烧</a:t>
            </a:r>
            <a:r>
              <a:rPr kumimoji="1" lang="zh-CN" altLang="en-US" sz="2700" b="1">
                <a:solidFill>
                  <a:srgbClr val="F943BC"/>
                </a:solidFill>
                <a:latin typeface="Times New Roman" panose="02020603050405020304" pitchFamily="18" charset="0"/>
              </a:rPr>
              <a:t>灼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（        ）</a:t>
            </a:r>
            <a:r>
              <a:rPr kumimoji="1" lang="zh-CN" altLang="en-US" sz="2700" b="1">
                <a:solidFill>
                  <a:srgbClr val="F943BC"/>
                </a:solidFill>
                <a:latin typeface="Times New Roman" panose="02020603050405020304" pitchFamily="18" charset="0"/>
              </a:rPr>
              <a:t>冗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杂（         ）</a:t>
            </a:r>
            <a:r>
              <a:rPr kumimoji="1" lang="zh-CN" altLang="en-US" sz="2700" b="1">
                <a:solidFill>
                  <a:srgbClr val="F943BC"/>
                </a:solidFill>
                <a:latin typeface="Times New Roman" panose="02020603050405020304" pitchFamily="18" charset="0"/>
              </a:rPr>
              <a:t>蓦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然（             ）</a:t>
            </a:r>
            <a:endParaRPr kumimoji="1" lang="zh-CN" altLang="en-US" sz="2700" b="1">
              <a:solidFill>
                <a:srgbClr val="3D3D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700" b="1">
                <a:solidFill>
                  <a:srgbClr val="F943BC"/>
                </a:solidFill>
                <a:latin typeface="Times New Roman" panose="02020603050405020304" pitchFamily="18" charset="0"/>
              </a:rPr>
              <a:t>戛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然而止（            ）      </a:t>
            </a:r>
            <a:r>
              <a:rPr kumimoji="1" lang="zh-CN" altLang="en-US" sz="2700" b="1">
                <a:solidFill>
                  <a:srgbClr val="F943BC"/>
                </a:solidFill>
                <a:latin typeface="Times New Roman" panose="02020603050405020304" pitchFamily="18" charset="0"/>
              </a:rPr>
              <a:t>磅礴</a:t>
            </a:r>
            <a:r>
              <a:rPr kumimoji="1" lang="zh-CN" altLang="en-US" sz="2700" b="1">
                <a:solidFill>
                  <a:srgbClr val="3D3DFF"/>
                </a:solidFill>
                <a:latin typeface="Times New Roman" panose="02020603050405020304" pitchFamily="18" charset="0"/>
              </a:rPr>
              <a:t>（                   ）</a:t>
            </a:r>
            <a:endParaRPr kumimoji="1" lang="zh-CN" altLang="en-US" sz="2700" b="1">
              <a:solidFill>
                <a:srgbClr val="3D3D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1871663" y="553641"/>
            <a:ext cx="3931285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2.</a:t>
            </a: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生   字    注   音</a:t>
            </a:r>
            <a:endParaRPr kumimoji="1"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  <a:cs typeface="叶根友毛笔行书2.0版" panose="02010601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870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文本框 30"/>
          <p:cNvSpPr txBox="1"/>
          <p:nvPr/>
        </p:nvSpPr>
        <p:spPr>
          <a:xfrm>
            <a:off x="2485667" y="482391"/>
            <a:ext cx="4172667" cy="70675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spc="300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3.</a:t>
            </a:r>
            <a:r>
              <a:rPr lang="zh-CN" altLang="en-US" sz="4000" spc="300">
                <a:solidFill>
                  <a:srgbClr val="FF000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内容感知</a:t>
            </a:r>
            <a:endParaRPr lang="zh-CN" altLang="en-US" sz="4000" spc="300">
              <a:solidFill>
                <a:srgbClr val="FF0000"/>
              </a:solidFill>
              <a:latin typeface="叶根友毛笔行书2.0版" panose="02010601030101010101" charset="-122"/>
              <a:ea typeface="叶根友毛笔行书2.0版" panose="02010601030101010101" charset="-122"/>
              <a:cs typeface="叶根友毛笔行书2.0版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6660" y="1189355"/>
            <a:ext cx="1491615" cy="39878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eaLnBrk="1" hangingPunct="1">
              <a:buClrTx/>
              <a:buSzTx/>
              <a:buFont typeface="Arial" panose="020b0604020202020204" pitchFamily="34" charset="0"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听读、感知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3666" name="文本占位符 113665"/>
          <p:cNvSpPr>
            <a:spLocks noGrp="1"/>
          </p:cNvSpPr>
          <p:nvPr>
            <p:ph type="body" idx="1"/>
          </p:nvPr>
        </p:nvSpPr>
        <p:spPr>
          <a:xfrm>
            <a:off x="1071880" y="1588135"/>
            <a:ext cx="7393940" cy="2981960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en-US" altLang="zh-CN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1-4</a:t>
            </a:r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自然段语速较慢，语调沉稳有力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，表现腰鼓表演前安静中蓄积力量的特点。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5-27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自然段：语速较快，语调高昂激越，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表现腰鼓表演的欢快、火爆、热烈的特点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28-30</a:t>
            </a:r>
            <a:r>
              <a: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自然段：语速较舒缓，语调轻柔，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表现腰鼓表演结束后场面寂静的特点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3666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5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3666">
                                            <p:txEl>
                                              <p:charRg st="55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10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3666">
                                            <p:txEl>
                                              <p:charRg st="101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366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弧形 3"/>
          <p:cNvSpPr/>
          <p:nvPr/>
        </p:nvSpPr>
        <p:spPr>
          <a:xfrm rot="5400000">
            <a:off x="4584475" y="2373899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 rot="16200000" flipH="1">
            <a:off x="439465" y="2373878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1516" y="2345278"/>
            <a:ext cx="491084" cy="1951592"/>
            <a:chOff x="2940371" y="1822038"/>
            <a:chExt cx="491084" cy="1951592"/>
          </a:xfrm>
        </p:grpSpPr>
        <p:sp>
          <p:nvSpPr>
            <p:cNvPr id="5" name="椭圆 4"/>
            <p:cNvSpPr/>
            <p:nvPr/>
          </p:nvSpPr>
          <p:spPr>
            <a:xfrm>
              <a:off x="3137864" y="1822038"/>
              <a:ext cx="292100" cy="292100"/>
            </a:xfrm>
            <a:prstGeom prst="ellipse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940371" y="2651784"/>
              <a:ext cx="292100" cy="292100"/>
            </a:xfrm>
            <a:prstGeom prst="ellipse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139355" y="3481530"/>
              <a:ext cx="292100" cy="292100"/>
            </a:xfrm>
            <a:prstGeom prst="ellipse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71384" y="2270983"/>
            <a:ext cx="476570" cy="1951592"/>
            <a:chOff x="5749694" y="1822038"/>
            <a:chExt cx="476570" cy="1951592"/>
          </a:xfrm>
        </p:grpSpPr>
        <p:sp>
          <p:nvSpPr>
            <p:cNvPr id="13" name="椭圆 12"/>
            <p:cNvSpPr/>
            <p:nvPr/>
          </p:nvSpPr>
          <p:spPr>
            <a:xfrm flipH="1">
              <a:off x="5751185" y="1822038"/>
              <a:ext cx="292100" cy="292100"/>
            </a:xfrm>
            <a:prstGeom prst="ellipse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5934164" y="2637270"/>
              <a:ext cx="292100" cy="292100"/>
            </a:xfrm>
            <a:prstGeom prst="ellipse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5749694" y="3481530"/>
              <a:ext cx="292100" cy="292100"/>
            </a:xfrm>
            <a:prstGeom prst="ellipse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t="8160"/>
          <a:stretch>
            <a:fillRect/>
          </a:stretch>
        </p:blipFill>
        <p:spPr>
          <a:xfrm>
            <a:off x="421640" y="642620"/>
            <a:ext cx="4084955" cy="4307840"/>
          </a:xfrm>
          <a:prstGeom prst="ellipse">
            <a:avLst/>
          </a:prstGeom>
        </p:spPr>
      </p:pic>
      <p:sp>
        <p:nvSpPr>
          <p:cNvPr id="22531" name="Text Box 3"/>
          <p:cNvSpPr txBox="1"/>
          <p:nvPr/>
        </p:nvSpPr>
        <p:spPr>
          <a:xfrm>
            <a:off x="4500880" y="772160"/>
            <a:ext cx="443293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一群茂腾腾的后生。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他们的身后是一片高粱地。他们朴实得就像那片高粱。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咝溜溜的南风吹动了高粱叶子，也吹动了他们的衣衫。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他们的神情沉稳而安静。紧贴在他们身体一侧的腰鼓，呆呆地，似乎从来不曾响过。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  <p:bldP spid="7" grpId="3"/>
      <p:bldP spid="225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MH_SubTitle_2"/>
          <p:cNvSpPr/>
          <p:nvPr>
            <p:custDataLst>
              <p:tags r:id="rId3"/>
            </p:custDataLst>
          </p:nvPr>
        </p:nvSpPr>
        <p:spPr>
          <a:xfrm>
            <a:off x="3995738" y="1607344"/>
            <a:ext cx="1152525" cy="1151335"/>
          </a:xfrm>
          <a:custGeom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  <a:endParaRPr lang="zh-CN" altLang="en-US" sz="140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MH_Other_2"/>
          <p:cNvSpPr/>
          <p:nvPr>
            <p:custDataLst>
              <p:tags r:id="rId4"/>
            </p:custDataLst>
          </p:nvPr>
        </p:nvSpPr>
        <p:spPr>
          <a:xfrm>
            <a:off x="3721894" y="2437210"/>
            <a:ext cx="1700213" cy="301228"/>
          </a:xfrm>
          <a:custGeom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r="23458"/>
          <a:stretch>
            <a:fillRect/>
          </a:stretch>
        </p:blipFill>
        <p:spPr>
          <a:xfrm>
            <a:off x="695325" y="370840"/>
            <a:ext cx="7927975" cy="441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4"/>
      <p:bldP spid="9" grpId="5"/>
    </p:bldLst>
  </p:timing>
</p:sld>
</file>

<file path=ppt/tags/tag1.xml><?xml version="1.0" encoding="utf-8"?>
<p:tagLst xmlns:p="http://schemas.openxmlformats.org/presentationml/2006/main">
  <p:tag name="MH" val="20170730140225"/>
  <p:tag name="MH_LIBRARY" val="GRAPHIC"/>
  <p:tag name="MH_ORDER" val="2"/>
  <p:tag name="MH_TYPE" val="SubTitle"/>
</p:tagLst>
</file>

<file path=ppt/tags/tag2.xml><?xml version="1.0" encoding="utf-8"?>
<p:tagLst xmlns:p="http://schemas.openxmlformats.org/presentationml/2006/main">
  <p:tag name="MH" val="20170730140225"/>
  <p:tag name="MH_LIBRARY" val="GRAPHIC"/>
  <p:tag name="MH_ORDER" val="2"/>
  <p:tag name="MH_TYPE" val="Other"/>
</p:tagLst>
</file>

<file path=ppt/tags/tag3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ISPRING_PRESENTATION_TITLE" val="www.33ppt.com"/>
</p:tagLst>
</file>

<file path=ppt/theme/theme1.xml><?xml version="1.0" encoding="utf-8"?>
<a:theme xmlns:r="http://schemas.openxmlformats.org/officeDocument/2006/relationships" xmlns:a="http://schemas.openxmlformats.org/drawingml/2006/main" name="www.33ppt.com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CDESIGNA">
  <a:themeElements>
    <a:clrScheme name="CDESIGN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DESIGNA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DESIGN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167</Paragraphs>
  <Slides>37</Slides>
  <Notes>7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60">
      <vt:lpstr>Arial</vt:lpstr>
      <vt:lpstr>Calibri Light</vt:lpstr>
      <vt:lpstr>Calibri</vt:lpstr>
      <vt:lpstr>宋体</vt:lpstr>
      <vt:lpstr>楷体_GB2312</vt:lpstr>
      <vt:lpstr>Times New Roman</vt:lpstr>
      <vt:lpstr>Wingdings</vt:lpstr>
      <vt:lpstr>等线 Light</vt:lpstr>
      <vt:lpstr>等线</vt:lpstr>
      <vt:lpstr>幼圆</vt:lpstr>
      <vt:lpstr>Lucida Handwriting</vt:lpstr>
      <vt:lpstr>创艺简行楷</vt:lpstr>
      <vt:lpstr>黑体</vt:lpstr>
      <vt:lpstr>楷体</vt:lpstr>
      <vt:lpstr>叶根友毛笔行书2.0版</vt:lpstr>
      <vt:lpstr>微软雅黑</vt:lpstr>
      <vt:lpstr>方正舒体</vt:lpstr>
      <vt:lpstr>华文行楷</vt:lpstr>
      <vt:lpstr>华文新魏</vt:lpstr>
      <vt:lpstr>华文楷体</vt:lpstr>
      <vt:lpstr>方正楷体简体</vt:lpstr>
      <vt:lpstr>DFPWaWaW5-GB5</vt:lpstr>
      <vt:lpstr>www.33ppt.com​​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喜闻乐见谈感受</vt:lpstr>
      <vt:lpstr>含英咀华赏美点</vt:lpstr>
      <vt:lpstr>PowerPoint Presentation</vt:lpstr>
      <vt:lpstr>PowerPoint Presentation</vt:lpstr>
      <vt:lpstr>PowerPoint Presentation</vt:lpstr>
      <vt:lpstr>PowerPoint Presentation</vt:lpstr>
      <vt:lpstr>●这篇文章歌颂了什么？（主题）作者通过安塞腰鼓想要表达了什么？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2021-02-22T09:35:39.984</cp:lastPrinted>
  <dcterms:created xsi:type="dcterms:W3CDTF">2021-02-22T09:35:39Z</dcterms:created>
  <dcterms:modified xsi:type="dcterms:W3CDTF">2021-02-22T01:35:43Z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