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71" r:id="rId4"/>
    <p:sldId id="261" r:id="rId5"/>
    <p:sldId id="260" r:id="rId6"/>
    <p:sldId id="265" r:id="rId7"/>
    <p:sldId id="262" r:id="rId8"/>
    <p:sldId id="263" r:id="rId9"/>
    <p:sldId id="264" r:id="rId10"/>
    <p:sldId id="268" r:id="rId11"/>
    <p:sldId id="267" r:id="rId12"/>
    <p:sldId id="269" r:id="rId13"/>
    <p:sldId id="257" r:id="rId14"/>
    <p:sldId id="256" r:id="rId15"/>
    <p:sldId id="25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541AE-48D8-4EE0-84DC-DB9372089C05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12D10-3158-4A71-9668-1F8B41297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3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解答第三题，引出第四题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13D0E1-49B2-45E4-811B-14CAF7040579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解答第三题，引出第四题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125788-1548-4F12-8ADD-B47A12CEE98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07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66726-448E-4E56-877D-75C212533C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880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B9043-3FDE-4A71-9FED-BE8B73AD6FC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99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DDC9F-54BD-4CB8-BD6F-C3EB60B3BA0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38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A9E85-6900-4903-B8FF-60FEB9AEAE7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28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A7401-9410-4AF4-97B3-194E392C17F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38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B854C-6A86-4F3B-AB1A-59134C3F34B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21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25DE7-A5D3-4A5B-91E0-78B3C9A4FD4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1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48E4A-80C4-4628-8D79-6B9C73EE0D1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560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383B1-980A-4D7E-8F79-157F114A66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41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18895-90CE-48CB-BD77-114DF689720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18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E47E9E-CEAD-4813-8437-7013490925B3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12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405AA-D3F5-47CC-B72B-6881F2C4A12E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39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42FAF-EB7C-43F0-B0C0-C1A4A9F41749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8469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1033E-C96D-4757-8846-6EB66D7849EA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481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2E77F-1E45-48B3-A7AA-7F0A0B17CBFA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642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1ADEE-52DA-4BA6-AD53-8764AFF1F66D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112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8B343-7A09-4F45-A69A-0FC1F29BC3F7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5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5DEA5-289E-4384-87C8-C721AD5FCFA9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913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509A9-0A59-4F63-853A-4D843374D410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780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2E75B-A1E6-4B7C-9E18-0E0362A5ACC9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4691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76E54-EF9C-4D2B-A289-4418D344E218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150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1210F8-0201-4582-991D-3F0950C4F98F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2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7A77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7A77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9A220F-BC68-41C7-97C8-A7A39432308C}" type="slidenum">
              <a:rPr lang="zh-CN" altLang="en-US" smtClean="0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2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5876925"/>
            <a:ext cx="9144000" cy="981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zh-CN" sz="200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/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1676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dirty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7" t="23332" r="23697" b="21666"/>
          <a:stretch>
            <a:fillRect/>
          </a:stretch>
        </p:blipFill>
        <p:spPr bwMode="auto">
          <a:xfrm>
            <a:off x="0" y="1341438"/>
            <a:ext cx="9324975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28600" y="64008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81000" y="0"/>
            <a:ext cx="839946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　</a:t>
            </a:r>
            <a:r>
              <a:rPr lang="zh-CN" altLang="en-US" sz="8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　</a:t>
            </a:r>
            <a:endParaRPr lang="zh-CN" altLang="en-US" sz="2800" b="1" i="1" dirty="0">
              <a:solidFill>
                <a:srgbClr val="FFFF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67544" y="153888"/>
            <a:ext cx="77771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000FF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大堰河</a:t>
            </a:r>
            <a:r>
              <a:rPr lang="en-US" altLang="zh-CN" sz="6600" b="1" dirty="0">
                <a:solidFill>
                  <a:srgbClr val="3333CC"/>
                </a:solidFill>
                <a:latin typeface="Arial Unicode MS"/>
                <a:ea typeface="黑体" pitchFamily="49" charset="-122"/>
              </a:rPr>
              <a:t>——</a:t>
            </a:r>
            <a:r>
              <a:rPr lang="zh-CN" altLang="en-US" sz="66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我的保姆</a:t>
            </a:r>
          </a:p>
        </p:txBody>
      </p:sp>
    </p:spTree>
    <p:extLst>
      <p:ext uri="{BB962C8B-B14F-4D97-AF65-F5344CB8AC3E}">
        <p14:creationId xmlns:p14="http://schemas.microsoft.com/office/powerpoint/2010/main" val="1295790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241425" y="1744663"/>
            <a:ext cx="333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11188" y="549275"/>
            <a:ext cx="79216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、第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节是诗人呈给大堰河的挽歌，诗人赞美的仅仅是大堰河吗？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11188" y="1628775"/>
            <a:ext cx="813752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accent5">
                  <a:lumMod val="25000"/>
                </a:schemeClr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25000"/>
                  </a:schemeClr>
                </a:solidFill>
                <a:ea typeface="楷体_GB2312" pitchFamily="49" charset="-122"/>
              </a:rPr>
              <a:t>　　诗人把对大堰河的爱升华为对广大劳动人民的爱，本节诗中诗人深情地写道：“呈给大地上一切的，我的大堰河般的保姆和她们的儿子，呈给爱我如爱她自己的儿子般的大堰河。”</a:t>
            </a:r>
          </a:p>
        </p:txBody>
      </p:sp>
    </p:spTree>
    <p:extLst>
      <p:ext uri="{BB962C8B-B14F-4D97-AF65-F5344CB8AC3E}">
        <p14:creationId xmlns:p14="http://schemas.microsoft.com/office/powerpoint/2010/main" val="3014243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反复</a:t>
            </a:r>
            <a:endParaRPr lang="zh-CN" alt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/>
              <a:t>如开头第一节，第一行和第四行都说“大堰河，是我的保姆”，第二节中再作重复。反复并不是简单的重复</a:t>
            </a:r>
            <a:r>
              <a:rPr lang="zh-CN" altLang="en-US" sz="3600" dirty="0" smtClean="0"/>
              <a:t>，</a:t>
            </a:r>
            <a:r>
              <a:rPr lang="zh-CN" altLang="en-US" sz="3600" dirty="0" smtClean="0">
                <a:solidFill>
                  <a:srgbClr val="9900FF"/>
                </a:solidFill>
              </a:rPr>
              <a:t>一</a:t>
            </a:r>
            <a:r>
              <a:rPr lang="zh-CN" altLang="en-US" sz="3600" dirty="0">
                <a:solidFill>
                  <a:srgbClr val="9900FF"/>
                </a:solidFill>
              </a:rPr>
              <a:t>咏三叹，强化抒情，从而起到以情感人的</a:t>
            </a:r>
            <a:r>
              <a:rPr lang="zh-CN" altLang="en-US" sz="3600" dirty="0" smtClean="0">
                <a:solidFill>
                  <a:srgbClr val="9900FF"/>
                </a:solidFill>
              </a:rPr>
              <a:t>作用。</a:t>
            </a:r>
            <a:endParaRPr lang="zh-CN" altLang="en-US" sz="3600" dirty="0">
              <a:solidFill>
                <a:srgbClr val="9900FF"/>
              </a:solidFill>
            </a:endParaRPr>
          </a:p>
          <a:p>
            <a:endParaRPr lang="en-US" altLang="zh-CN" sz="3600" dirty="0">
              <a:solidFill>
                <a:srgbClr val="99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8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对比</a:t>
            </a:r>
            <a:endParaRPr lang="zh-CN" alt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569325" cy="482441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 dirty="0"/>
          </a:p>
          <a:p>
            <a:pPr>
              <a:lnSpc>
                <a:spcPct val="80000"/>
              </a:lnSpc>
            </a:pPr>
            <a:endParaRPr lang="en-US" altLang="zh-CN" dirty="0"/>
          </a:p>
          <a:p>
            <a:pPr>
              <a:lnSpc>
                <a:spcPct val="80000"/>
              </a:lnSpc>
            </a:pPr>
            <a:r>
              <a:rPr lang="zh-CN" altLang="en-US" sz="4000" dirty="0" smtClean="0"/>
              <a:t>如</a:t>
            </a:r>
            <a:r>
              <a:rPr lang="zh-CN" altLang="en-US" sz="4000" dirty="0"/>
              <a:t>大堰河生前与死后的对比，大堰河的梦与现实的对比。农民生活与地主生活的对比，我在生父母家和在乳母家的感情对比等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pPr>
              <a:lnSpc>
                <a:spcPct val="80000"/>
              </a:lnSpc>
            </a:pPr>
            <a:r>
              <a:rPr lang="zh-CN" altLang="en-US" sz="4000" b="1" dirty="0" smtClean="0">
                <a:solidFill>
                  <a:schemeClr val="accent2"/>
                </a:solidFill>
              </a:rPr>
              <a:t>突出</a:t>
            </a:r>
            <a:r>
              <a:rPr lang="zh-CN" altLang="en-US" sz="4000" b="1" dirty="0">
                <a:solidFill>
                  <a:schemeClr val="accent2"/>
                </a:solidFill>
              </a:rPr>
              <a:t>作者在诗中所要表明的主旨</a:t>
            </a:r>
            <a:r>
              <a:rPr lang="zh-CN" altLang="en-US" sz="4000" dirty="0">
                <a:solidFill>
                  <a:schemeClr val="accent2"/>
                </a:solidFill>
              </a:rPr>
              <a:t>。                                                                            </a:t>
            </a:r>
          </a:p>
          <a:p>
            <a:pPr>
              <a:lnSpc>
                <a:spcPct val="80000"/>
              </a:lnSpc>
            </a:pPr>
            <a:endParaRPr lang="en-US" altLang="zh-CN" sz="4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10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排比</a:t>
            </a:r>
            <a:endParaRPr lang="zh-CN" alt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如诗的第四节写大堰河对“我”的挚爱，第七节写大堰河辛勤的劳作，第十节写大堰河去世的凄凉，第十二节写“我”对大堰河的敬意，举凡诗人感情最为激荡、难以自抑之处，几乎都用排比。</a:t>
            </a:r>
            <a:r>
              <a:rPr lang="zh-CN" altLang="en-US">
                <a:solidFill>
                  <a:srgbClr val="990099"/>
                </a:solidFill>
              </a:rPr>
              <a:t>排比是情感的喷涌，是强烈的渲染，具有极好的抒情效果。</a:t>
            </a:r>
            <a:br>
              <a:rPr lang="zh-CN" altLang="en-US">
                <a:solidFill>
                  <a:srgbClr val="990099"/>
                </a:solidFill>
              </a:rPr>
            </a:b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676400" y="1752600"/>
            <a:ext cx="7086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fontAlgn="base">
              <a:spcBef>
                <a:spcPct val="20000"/>
              </a:spcBef>
              <a:spcAft>
                <a:spcPct val="0"/>
              </a:spcAft>
              <a:buClr>
                <a:srgbClr val="7979A5"/>
              </a:buClr>
              <a:buSzPct val="60000"/>
              <a:buFont typeface="Wingdings" pitchFamily="2" charset="2"/>
              <a:buNone/>
            </a:pPr>
            <a:endParaRPr lang="zh-CN" altLang="en-US" sz="2800" b="1" smtClean="0">
              <a:solidFill>
                <a:srgbClr val="0033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276600" y="79375"/>
            <a:ext cx="252253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7979A5"/>
              </a:buClr>
              <a:buSzPct val="60000"/>
              <a:buFont typeface="Wingdings" pitchFamily="2" charset="2"/>
              <a:buNone/>
            </a:pPr>
            <a:r>
              <a:rPr lang="zh-CN" altLang="en-US" sz="4400" b="1" dirty="0" smtClean="0">
                <a:solidFill>
                  <a:schemeClr val="tx1">
                    <a:lumMod val="50000"/>
                  </a:schemeClr>
                </a:solidFill>
                <a:ea typeface="隶书" pitchFamily="49" charset="-122"/>
              </a:rPr>
              <a:t>写作背景</a:t>
            </a:r>
            <a:endParaRPr lang="zh-CN" altLang="en-US" sz="4400" b="1" dirty="0" smtClean="0">
              <a:solidFill>
                <a:schemeClr val="tx1">
                  <a:lumMod val="50000"/>
                </a:schemeClr>
              </a:solidFill>
              <a:latin typeface="Tahoma" pitchFamily="34" charset="0"/>
              <a:ea typeface="隶书" pitchFamily="49" charset="-122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63253" y="1196752"/>
            <a:ext cx="87122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艾青出生时因母亲难产，算命先生说他会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克死父母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因此他一出生就受家人歧视，被寄养到大堰河家。直到五岁才被领回家，仍受冷遇，规定他不能叫父母为爸爸妈妈，而要叫叔叔婶婶。“我是在一种被冷漠的环境中生活的。”“只有在大堰河家里，我才感到温暖，得到宠爱，大堰河爱我，我也爱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她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。”因此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在艾青的情感世界里，对大堰河的爱远远超过了对父母的爱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他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长大一点后，总想早点离开家庭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岁就离开了家。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1933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月，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23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岁的他由于参加进步活动被捕入狱，在狱中他满怀深情写下了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大堰河－－我的保姆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019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676400" y="1752600"/>
            <a:ext cx="7086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60000"/>
              <a:buFont typeface="Wingdings" pitchFamily="2" charset="2"/>
              <a:buNone/>
            </a:pPr>
            <a:endParaRPr kumimoji="1" lang="zh-CN" altLang="en-US" sz="28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09600" y="0"/>
            <a:ext cx="4038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60000"/>
              <a:buFont typeface="Wingdings" pitchFamily="2" charset="2"/>
              <a:buNone/>
            </a:pPr>
            <a:r>
              <a:rPr kumimoji="1" lang="zh-CN" altLang="en-US" sz="4400" b="1" smtClean="0">
                <a:solidFill>
                  <a:srgbClr val="000000"/>
                </a:solidFill>
                <a:ea typeface="隶书" pitchFamily="49" charset="-122"/>
              </a:rPr>
              <a:t>关于大堰河：</a:t>
            </a:r>
            <a:endParaRPr kumimoji="1" lang="zh-CN" altLang="en-US" sz="4400" b="1" smtClean="0">
              <a:solidFill>
                <a:srgbClr val="000000"/>
              </a:solidFill>
              <a:latin typeface="Tahoma" pitchFamily="34" charset="0"/>
              <a:ea typeface="隶书" pitchFamily="49" charset="-122"/>
            </a:endParaRPr>
          </a:p>
        </p:txBody>
      </p:sp>
      <p:pic>
        <p:nvPicPr>
          <p:cNvPr id="30724" name="Picture 4" descr="线条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31788" y="717550"/>
            <a:ext cx="84169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4360863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2400" b="1" dirty="0" smtClean="0">
                <a:latin typeface="黑体" pitchFamily="49" charset="-122"/>
                <a:ea typeface="黑体" pitchFamily="49" charset="-122"/>
              </a:rPr>
              <a:t>大堰河，原出生于离艾青老家五里远的大叶荷村，很小就被卖到艾青的家乡当童养媳。人们用她的出生地称呼她</a:t>
            </a:r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2400" b="1" dirty="0" smtClean="0">
                <a:latin typeface="黑体" pitchFamily="49" charset="-122"/>
                <a:ea typeface="黑体" pitchFamily="49" charset="-122"/>
              </a:rPr>
              <a:t>她一生命运非常悲惨：与前夫生了三个孩子；前夫死后，另嫁，又生了两个孩子。当时农民生活非常艰难，苛捐杂税，还有地主盘剥。大堰河孩子多，生活更是艰难，她受尽煎熬，仅四十多岁就离开了人世。</a:t>
            </a:r>
            <a:r>
              <a:rPr kumimoji="1"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　</a:t>
            </a:r>
            <a:r>
              <a:rPr kumimoji="1"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　　　　　　　　</a:t>
            </a:r>
            <a:endParaRPr kumimoji="1" lang="zh-CN" altLang="en-US" sz="2400" dirty="0" smtClean="0">
              <a:solidFill>
                <a:srgbClr val="CC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7" t="23332" r="23697" b="21666"/>
          <a:stretch>
            <a:fillRect/>
          </a:stretch>
        </p:blipFill>
        <p:spPr bwMode="auto">
          <a:xfrm>
            <a:off x="276225" y="1112838"/>
            <a:ext cx="4186238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21666" r="22501" b="21667"/>
          <a:stretch>
            <a:fillRect/>
          </a:stretch>
        </p:blipFill>
        <p:spPr bwMode="auto">
          <a:xfrm>
            <a:off x="4716463" y="1117600"/>
            <a:ext cx="4108450" cy="312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887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777126" y="1487488"/>
            <a:ext cx="34307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介绍大堰河的</a:t>
            </a:r>
            <a:r>
              <a:rPr lang="zh-CN" altLang="en-US" sz="2800" b="1" dirty="0" smtClean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身份。</a:t>
            </a:r>
            <a:endParaRPr lang="zh-CN" altLang="en-US" sz="2800" b="1" dirty="0">
              <a:solidFill>
                <a:srgbClr val="3333C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42988" y="908050"/>
            <a:ext cx="546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前二节主要写了什么内容？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116013" y="2205038"/>
            <a:ext cx="6840537" cy="33813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大堰河，是我的保姆。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她的名字就是生她的村庄的名字，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她是童养媳，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大堰河，是我的保姆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  <a:p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endParaRPr lang="zh-CN" altLang="en-US" sz="3200" b="1" dirty="0">
              <a:solidFill>
                <a:srgbClr val="FF0000"/>
              </a:solidFill>
              <a:ea typeface="楷体_GB2312" pitchFamily="49" charset="-122"/>
            </a:endParaRPr>
          </a:p>
          <a:p>
            <a:endParaRPr lang="en-US" altLang="zh-CN" sz="32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0246" name="WordArt 6"/>
          <p:cNvSpPr>
            <a:spLocks noChangeArrowheads="1" noChangeShapeType="1"/>
          </p:cNvSpPr>
          <p:nvPr/>
        </p:nvSpPr>
        <p:spPr bwMode="auto">
          <a:xfrm>
            <a:off x="1258888" y="5734050"/>
            <a:ext cx="6480175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8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520925" y="5734050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身世悲苦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5975350" y="1989137"/>
            <a:ext cx="3168650" cy="2879725"/>
          </a:xfrm>
          <a:prstGeom prst="wedgeRoundRectCallout">
            <a:avLst>
              <a:gd name="adj1" fmla="val -74046"/>
              <a:gd name="adj2" fmla="val 6731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反复</a:t>
            </a:r>
            <a:r>
              <a:rPr lang="zh-CN" altLang="en-US" sz="2800" b="1" dirty="0"/>
              <a:t>的作用</a:t>
            </a:r>
            <a:r>
              <a:rPr lang="en-US" altLang="zh-CN" sz="2800" b="1" dirty="0"/>
              <a:t>: </a:t>
            </a:r>
            <a:r>
              <a:rPr lang="zh-CN" altLang="en-US" sz="2800" b="1" dirty="0"/>
              <a:t>加强感情和音节的旋律，一唱三叹，回环婉转，增强诗歌的抒情效果。</a:t>
            </a:r>
          </a:p>
        </p:txBody>
      </p:sp>
    </p:spTree>
    <p:extLst>
      <p:ext uri="{BB962C8B-B14F-4D97-AF65-F5344CB8AC3E}">
        <p14:creationId xmlns:p14="http://schemas.microsoft.com/office/powerpoint/2010/main" val="41272834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5" grpId="0" animBg="1" autoUpdateAnimBg="0"/>
      <p:bldP spid="10246" grpId="0" animBg="1"/>
      <p:bldP spid="1024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539750" y="2276475"/>
            <a:ext cx="2338388" cy="2049463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0093"/>
                </a:solidFill>
                <a:latin typeface="Times New Roman" pitchFamily="18" charset="0"/>
                <a:ea typeface="华文新魏" pitchFamily="2" charset="-122"/>
              </a:rPr>
              <a:t>意象</a:t>
            </a:r>
          </a:p>
          <a:p>
            <a:pPr algn="ctr"/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雪压草盖的坟墓</a:t>
            </a:r>
          </a:p>
          <a:p>
            <a:pPr algn="ctr"/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檐头枯死的瓦菲</a:t>
            </a:r>
          </a:p>
          <a:p>
            <a:pPr algn="ctr"/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被典押了的园地</a:t>
            </a:r>
          </a:p>
          <a:p>
            <a:pPr algn="ctr"/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长了青苔的石椅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059113" y="2924175"/>
            <a:ext cx="762000" cy="838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995738" y="2636838"/>
            <a:ext cx="1622425" cy="1382712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华文新魏" pitchFamily="2" charset="-122"/>
              </a:rPr>
              <a:t>意境</a:t>
            </a:r>
          </a:p>
          <a:p>
            <a:pPr algn="ctr"/>
            <a:r>
              <a:rPr lang="zh-CN" altLang="en-US" sz="2800" b="1" u="sng">
                <a:latin typeface="Times New Roman" pitchFamily="18" charset="0"/>
                <a:ea typeface="楷体_GB2312" pitchFamily="49" charset="-122"/>
              </a:rPr>
              <a:t>荒寂衰败</a:t>
            </a:r>
          </a:p>
          <a:p>
            <a:pPr algn="ctr"/>
            <a:r>
              <a:rPr lang="zh-CN" altLang="en-US" sz="2800" b="1" u="sng">
                <a:latin typeface="Times New Roman" pitchFamily="18" charset="0"/>
                <a:ea typeface="楷体_GB2312" pitchFamily="49" charset="-122"/>
              </a:rPr>
              <a:t>萧索凄凉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655347" y="2636838"/>
            <a:ext cx="1988044" cy="1384995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itchFamily="18" charset="0"/>
                <a:ea typeface="华文新魏" pitchFamily="2" charset="-122"/>
              </a:rPr>
              <a:t>感情</a:t>
            </a:r>
          </a:p>
          <a:p>
            <a:pPr algn="ctr"/>
            <a:r>
              <a:rPr lang="zh-CN" altLang="en-US" sz="2800" b="1" u="sng" dirty="0">
                <a:latin typeface="Times New Roman" pitchFamily="18" charset="0"/>
                <a:ea typeface="楷体_GB2312" pitchFamily="49" charset="-122"/>
              </a:rPr>
              <a:t>深情的怀念</a:t>
            </a:r>
          </a:p>
          <a:p>
            <a:pPr algn="ctr"/>
            <a:r>
              <a:rPr lang="zh-CN" altLang="en-US" sz="2800" b="1" u="sng" dirty="0" smtClean="0">
                <a:latin typeface="Times New Roman" pitchFamily="18" charset="0"/>
                <a:ea typeface="楷体_GB2312" pitchFamily="49" charset="-122"/>
              </a:rPr>
              <a:t>真挚的痛悼</a:t>
            </a:r>
            <a:endParaRPr lang="zh-CN" altLang="en-US" sz="2800" b="1" u="sng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5795963" y="2924175"/>
            <a:ext cx="762000" cy="838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33CCFF"/>
              </a:solidFill>
              <a:latin typeface="Times New Roman" pitchFamily="18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684213" y="1268413"/>
            <a:ext cx="7570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第三节运用了哪些意象？创造了怎样的意境？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39750" y="4868863"/>
            <a:ext cx="815340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 Unicode MS" pitchFamily="34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Arial Unicode MS" pitchFamily="34" charset="-122"/>
                <a:ea typeface="楷体_GB2312" pitchFamily="49" charset="-122"/>
              </a:rPr>
              <a:t>一组冷落凄清的景物构成一幅令人伤感悲凉的画面，为全诗罩上悲剧的气氛。</a:t>
            </a:r>
          </a:p>
        </p:txBody>
      </p:sp>
    </p:spTree>
    <p:extLst>
      <p:ext uri="{BB962C8B-B14F-4D97-AF65-F5344CB8AC3E}">
        <p14:creationId xmlns:p14="http://schemas.microsoft.com/office/powerpoint/2010/main" val="906493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animBg="1" autoUpdateAnimBg="0"/>
      <p:bldP spid="11268" grpId="0" animBg="1" autoUpdateAnimBg="0"/>
      <p:bldP spid="11269" grpId="0" animBg="1" autoUpdateAnimBg="0"/>
      <p:bldP spid="11270" grpId="0" animBg="1" autoUpdateAnimBg="0"/>
      <p:bldP spid="1127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419475" y="1125538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搭好灶火后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940425" y="2708275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尝过熟饭后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5940425" y="3716338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放好酱碗后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419475" y="4437063"/>
            <a:ext cx="2133600" cy="649287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补好破衣后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900113" y="3789363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包扎伤手后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900113" y="2636838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掐死虱子后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900113" y="1773238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拾起鸡蛋后</a:t>
            </a:r>
          </a:p>
        </p:txBody>
      </p:sp>
      <p:sp>
        <p:nvSpPr>
          <p:cNvPr id="12305" name="Oval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79838" y="2349500"/>
            <a:ext cx="1371600" cy="13716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抱</a:t>
            </a:r>
          </a:p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抚摸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5940425" y="1700213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拍去炭灰后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179388" y="333375"/>
            <a:ext cx="8764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第四节诗人回忆了在大堰河家的生活，摄取了哪些生活场景？</a:t>
            </a:r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323850" y="5157788"/>
            <a:ext cx="84963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　　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八个排比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句，八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个细节，铺叙大堰河极度贫穷和繁重的家务劳动；写出关心、照料、温暖、爱抚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乳儿。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抒写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大堰河的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勤劳与善良。 </a:t>
            </a:r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auto">
          <a:xfrm>
            <a:off x="97065" y="1289050"/>
            <a:ext cx="3673475" cy="2736850"/>
          </a:xfrm>
          <a:prstGeom prst="wedgeRoundRectCallout">
            <a:avLst>
              <a:gd name="adj1" fmla="val -7306"/>
              <a:gd name="adj2" fmla="val 839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的作用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: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内容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凝炼，形式整齐，节奏鲜明，气势酣畅</a:t>
            </a:r>
          </a:p>
          <a:p>
            <a:pPr algn="ctr"/>
            <a:endParaRPr lang="en-US" altLang="zh-CN" dirty="0"/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5945060" y="1392238"/>
            <a:ext cx="3168650" cy="2879725"/>
          </a:xfrm>
          <a:prstGeom prst="wedgeRoundRectCallout">
            <a:avLst>
              <a:gd name="adj1" fmla="val -74046"/>
              <a:gd name="adj2" fmla="val 6731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细节描写</a:t>
            </a:r>
            <a:r>
              <a:rPr lang="zh-CN" altLang="en-US" sz="2800" b="1" dirty="0" smtClean="0"/>
              <a:t>的作用</a:t>
            </a:r>
            <a:r>
              <a:rPr lang="zh-CN" altLang="en-US" sz="2800" b="1" dirty="0"/>
              <a:t>：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刻画人物形象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展示人物性格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加深读者印象和作品感染力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33846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0" grpId="0" animBg="1" autoUpdateAnimBg="0"/>
      <p:bldP spid="2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3276600" y="1844675"/>
            <a:ext cx="2590800" cy="838200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4400" dirty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含着笑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755650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洗衣</a:t>
            </a:r>
            <a:r>
              <a:rPr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051050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洗菜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3419475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切菜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4787900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喂猪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011863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烧肉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7308850" y="4149725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晒麦</a:t>
            </a:r>
          </a:p>
        </p:txBody>
      </p:sp>
      <p:sp>
        <p:nvSpPr>
          <p:cNvPr id="15375" name="Text Box 1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549275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阅读第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节思考：大堰河在地主家劳动要做哪些事？大堰河从事这些劳动时的神情怎样？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11188" y="1341438"/>
            <a:ext cx="8207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95288" y="4941888"/>
            <a:ext cx="8458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六个排比</a:t>
            </a:r>
            <a:r>
              <a:rPr lang="en-US" altLang="zh-CN" sz="24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24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不论冬夏，不分寒暑，年复一年承担着繁重的</a:t>
            </a:r>
            <a:r>
              <a:rPr lang="zh-CN" altLang="en-US" sz="2400" b="1" dirty="0" smtClean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劳动，且含着笑。表现</a:t>
            </a:r>
            <a:r>
              <a:rPr lang="zh-CN" altLang="en-US" sz="24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了大堰</a:t>
            </a:r>
            <a:r>
              <a:rPr lang="zh-CN" altLang="en-US" sz="2400" b="1" dirty="0" smtClean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河的勤劳</a:t>
            </a:r>
            <a:r>
              <a:rPr lang="zh-CN" altLang="en-US" sz="24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、纯朴</a:t>
            </a:r>
            <a:r>
              <a:rPr lang="zh-CN" altLang="en-US" sz="2400" b="1" dirty="0" smtClean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、本分、乐观，也渗透作者对大堰河悲苦命运的同情。</a:t>
            </a:r>
            <a:endParaRPr lang="en-US" altLang="zh-CN" sz="2400" b="1" dirty="0" smtClean="0">
              <a:solidFill>
                <a:srgbClr val="11111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214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  <p:bldP spid="15369" grpId="0" animBg="1" autoUpdateAnimBg="0"/>
      <p:bldP spid="15370" grpId="0" animBg="1" autoUpdateAnimBg="0"/>
      <p:bldP spid="15371" grpId="0" animBg="1" autoUpdateAnimBg="0"/>
      <p:bldP spid="15372" grpId="0" animBg="1" autoUpdateAnimBg="0"/>
      <p:bldP spid="15373" grpId="0" animBg="1" autoUpdateAnimBg="0"/>
      <p:bldP spid="15374" grpId="0" animBg="1" autoUpdateAnimBg="0"/>
      <p:bldP spid="15376" grpId="0" autoUpdateAnimBg="0"/>
      <p:bldP spid="1537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3" y="620713"/>
            <a:ext cx="77771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4213" y="692696"/>
            <a:ext cx="6840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做了一个不能对人说的梦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068960"/>
            <a:ext cx="7200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  梦醒之后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73188" y="3715291"/>
            <a:ext cx="74881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幸福的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梦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真实的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痛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强烈的、最使人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动容的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对比。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52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3" y="620713"/>
            <a:ext cx="77771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32594" y="882323"/>
            <a:ext cx="82804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节运用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了不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少数量词，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找出来，说说这些修饰语的作用？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07053" y="2492896"/>
            <a:ext cx="82819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ea typeface="楷体_GB2312" pitchFamily="49" charset="-122"/>
              </a:rPr>
              <a:t>“</a:t>
            </a:r>
            <a:r>
              <a:rPr lang="zh-CN" altLang="en-US" sz="2400" b="1" dirty="0">
                <a:ea typeface="楷体_GB2312" pitchFamily="49" charset="-122"/>
              </a:rPr>
              <a:t>四十几年的”“数不尽的”表明大堰河</a:t>
            </a:r>
            <a:r>
              <a:rPr lang="zh-CN" altLang="en-US" sz="2400" b="1" u="sng" dirty="0">
                <a:solidFill>
                  <a:srgbClr val="3333CC"/>
                </a:solidFill>
                <a:ea typeface="楷体_GB2312" pitchFamily="49" charset="-122"/>
              </a:rPr>
              <a:t>一生凄苦之沉重</a:t>
            </a:r>
            <a:r>
              <a:rPr lang="zh-CN" altLang="en-US" sz="2400" b="1" dirty="0" smtClean="0">
                <a:ea typeface="楷体_GB2312" pitchFamily="49" charset="-122"/>
              </a:rPr>
              <a:t>；</a:t>
            </a:r>
            <a:endParaRPr lang="en-US" altLang="zh-CN" sz="2400" b="1" dirty="0" smtClean="0">
              <a:ea typeface="楷体_GB2312" pitchFamily="49" charset="-122"/>
            </a:endParaRPr>
          </a:p>
          <a:p>
            <a:r>
              <a:rPr lang="zh-CN" altLang="en-US" sz="2400" b="1" dirty="0" smtClean="0">
                <a:ea typeface="楷体_GB2312" pitchFamily="49" charset="-122"/>
              </a:rPr>
              <a:t>“</a:t>
            </a:r>
            <a:r>
              <a:rPr lang="zh-CN" altLang="en-US" sz="2400" b="1" dirty="0">
                <a:ea typeface="楷体_GB2312" pitchFamily="49" charset="-122"/>
              </a:rPr>
              <a:t>四块钱的”“几尺见方的”“一手把的”表明</a:t>
            </a:r>
            <a:r>
              <a:rPr lang="zh-CN" altLang="en-US" sz="2400" b="1" u="sng" dirty="0">
                <a:solidFill>
                  <a:srgbClr val="3333CC"/>
                </a:solidFill>
                <a:ea typeface="楷体_GB2312" pitchFamily="49" charset="-122"/>
              </a:rPr>
              <a:t>安葬之简陋</a:t>
            </a:r>
            <a:r>
              <a:rPr lang="zh-CN" altLang="en-US" sz="2400" b="1" dirty="0" smtClean="0">
                <a:ea typeface="楷体_GB2312" pitchFamily="49" charset="-122"/>
              </a:rPr>
              <a:t>。</a:t>
            </a:r>
            <a:endParaRPr lang="en-US" altLang="zh-CN" sz="2400" b="1" dirty="0" smtClean="0">
              <a:ea typeface="楷体_GB2312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386104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7A77"/>
                </a:solidFill>
                <a:ea typeface="楷体_GB2312" pitchFamily="49" charset="-122"/>
              </a:rPr>
              <a:t>蕴涵了诗人对不公正的社会的愤慨，</a:t>
            </a:r>
            <a:endParaRPr lang="en-US" altLang="zh-CN" sz="2400" b="1" dirty="0">
              <a:solidFill>
                <a:srgbClr val="007A77"/>
              </a:solidFill>
              <a:ea typeface="楷体_GB2312" pitchFamily="49" charset="-122"/>
            </a:endParaRPr>
          </a:p>
          <a:p>
            <a:pPr lvl="0"/>
            <a:r>
              <a:rPr lang="zh-CN" altLang="en-US" sz="2400" b="1" dirty="0">
                <a:solidFill>
                  <a:srgbClr val="007A77"/>
                </a:solidFill>
                <a:ea typeface="楷体_GB2312" pitchFamily="49" charset="-122"/>
              </a:rPr>
              <a:t>含着对大堰河深深的悼念与歉疚。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5975779" y="3539917"/>
            <a:ext cx="3168650" cy="2879725"/>
          </a:xfrm>
          <a:prstGeom prst="wedgeRoundRectCallout">
            <a:avLst>
              <a:gd name="adj1" fmla="val -74046"/>
              <a:gd name="adj2" fmla="val 6731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对比</a:t>
            </a:r>
            <a:r>
              <a:rPr lang="zh-CN" altLang="en-US" sz="2800" b="1" dirty="0" smtClean="0"/>
              <a:t>的作用</a:t>
            </a:r>
            <a:endParaRPr lang="en-US" altLang="zh-CN" sz="2800" b="1" dirty="0" smtClean="0"/>
          </a:p>
          <a:p>
            <a:pPr algn="ctr"/>
            <a:r>
              <a:rPr lang="zh-CN" altLang="en-US" sz="2800" dirty="0" smtClean="0"/>
              <a:t>显示</a:t>
            </a:r>
            <a:r>
              <a:rPr lang="zh-CN" altLang="en-US" sz="2800" dirty="0"/>
              <a:t>事物的矛盾，突出被表现事物的本质</a:t>
            </a:r>
            <a:r>
              <a:rPr lang="zh-CN" altLang="en-US" sz="2800" dirty="0" smtClean="0"/>
              <a:t>特征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加强</a:t>
            </a:r>
            <a:r>
              <a:rPr lang="zh-CN" altLang="en-US" sz="2800" dirty="0"/>
              <a:t>文章的艺术效果和感染力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67565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" grpId="0"/>
      <p:bldP spid="7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107763" dir="18900000" algn="ctr" rotWithShape="0">
            <a:schemeClr val="bg2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eaVert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107763" dir="18900000" algn="ctr" rotWithShape="0">
            <a:schemeClr val="bg2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eaVert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107763" dir="18900000" algn="ctr" rotWithShape="0">
            <a:schemeClr val="bg2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eaVert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>
          <a:outerShdw dist="107763" dir="18900000" algn="ctr" rotWithShape="0">
            <a:schemeClr val="bg2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eaVert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861</Words>
  <Application>Microsoft Office PowerPoint</Application>
  <PresentationFormat>全屏显示(4:3)</PresentationFormat>
  <Paragraphs>89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Office 主题</vt:lpstr>
      <vt:lpstr>默认设计模板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反复</vt:lpstr>
      <vt:lpstr>对比</vt:lpstr>
      <vt:lpstr>排比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24</cp:revision>
  <dcterms:created xsi:type="dcterms:W3CDTF">2016-09-30T07:12:17Z</dcterms:created>
  <dcterms:modified xsi:type="dcterms:W3CDTF">2016-10-10T04:05:58Z</dcterms:modified>
</cp:coreProperties>
</file>