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sldIdLst>
    <p:sldId id="307" r:id="rId2"/>
    <p:sldId id="258" r:id="rId3"/>
    <p:sldId id="289" r:id="rId4"/>
    <p:sldId id="274" r:id="rId5"/>
    <p:sldId id="275" r:id="rId6"/>
    <p:sldId id="256" r:id="rId7"/>
    <p:sldId id="299" r:id="rId8"/>
    <p:sldId id="277" r:id="rId9"/>
    <p:sldId id="298" r:id="rId10"/>
    <p:sldId id="278" r:id="rId11"/>
    <p:sldId id="279" r:id="rId12"/>
    <p:sldId id="301" r:id="rId13"/>
    <p:sldId id="261" r:id="rId14"/>
    <p:sldId id="281" r:id="rId15"/>
    <p:sldId id="310" r:id="rId16"/>
    <p:sldId id="309" r:id="rId17"/>
    <p:sldId id="266" r:id="rId18"/>
    <p:sldId id="282" r:id="rId19"/>
    <p:sldId id="304" r:id="rId20"/>
    <p:sldId id="305" r:id="rId21"/>
    <p:sldId id="295" r:id="rId22"/>
    <p:sldId id="294" r:id="rId23"/>
    <p:sldId id="302" r:id="rId24"/>
    <p:sldId id="306" r:id="rId25"/>
    <p:sldId id="311" r:id="rId26"/>
    <p:sldId id="271" r:id="rId27"/>
    <p:sldId id="272" r:id="rId28"/>
    <p:sldId id="273"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96" autoAdjust="0"/>
    <p:restoredTop sz="94660"/>
  </p:normalViewPr>
  <p:slideViewPr>
    <p:cSldViewPr>
      <p:cViewPr varScale="1">
        <p:scale>
          <a:sx n="66" d="100"/>
          <a:sy n="66" d="100"/>
        </p:scale>
        <p:origin x="-1458"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2"/>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pPr eaLnBrk="1" latinLnBrk="0" hangingPunct="1"/>
            <a:fld id="{0D0EC791-D078-4631-9937-E8318C63790B}" type="datetimeFigureOut">
              <a:rPr lang="en-US" smtClean="0"/>
              <a:pPr eaLnBrk="1" latinLnBrk="0" hangingPunct="1"/>
              <a:t>9/25/2016</a:t>
            </a:fld>
            <a:endParaRPr lang="en-US"/>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170ADD11-4055-44D3-AD09-D611CD509B89}" type="slidenum">
              <a:rPr kumimoji="0" lang="en-US" smtClean="0"/>
              <a:pPr eaLnBrk="1" latinLnBrk="0" hangingPunct="1"/>
              <a:t>‹#›</a:t>
            </a:fld>
            <a:endParaRPr kumimoji="0"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9/25/2016</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9"/>
            <a:ext cx="661513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9/25/2016</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过度页">
    <p:spTree>
      <p:nvGrpSpPr>
        <p:cNvPr id="1" name=""/>
        <p:cNvGrpSpPr/>
        <p:nvPr/>
      </p:nvGrpSpPr>
      <p:grpSpPr>
        <a:xfrm>
          <a:off x="0" y="0"/>
          <a:ext cx="0" cy="0"/>
          <a:chOff x="0" y="0"/>
          <a:chExt cx="0" cy="0"/>
        </a:xfrm>
      </p:grpSpPr>
      <p:sp>
        <p:nvSpPr>
          <p:cNvPr id="3" name="矩形 9"/>
          <p:cNvSpPr/>
          <p:nvPr userDrawn="1"/>
        </p:nvSpPr>
        <p:spPr>
          <a:xfrm>
            <a:off x="0" y="2349500"/>
            <a:ext cx="2124075" cy="1511300"/>
          </a:xfrm>
          <a:prstGeom prst="rect">
            <a:avLst/>
          </a:prstGeom>
          <a:solidFill>
            <a:srgbClr val="D8B6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10"/>
          <p:cNvSpPr/>
          <p:nvPr userDrawn="1"/>
        </p:nvSpPr>
        <p:spPr>
          <a:xfrm>
            <a:off x="2144713" y="2349500"/>
            <a:ext cx="7019925" cy="1511300"/>
          </a:xfrm>
          <a:prstGeom prst="rect">
            <a:avLst/>
          </a:prstGeom>
          <a:solidFill>
            <a:srgbClr val="A71A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标题 1"/>
          <p:cNvSpPr>
            <a:spLocks noGrp="1"/>
          </p:cNvSpPr>
          <p:nvPr>
            <p:ph type="title"/>
          </p:nvPr>
        </p:nvSpPr>
        <p:spPr>
          <a:xfrm>
            <a:off x="2483768" y="2492896"/>
            <a:ext cx="6552728" cy="1224136"/>
          </a:xfrm>
          <a:prstGeom prst="rect">
            <a:avLst/>
          </a:prstGeom>
        </p:spPr>
        <p:txBody>
          <a:bodyPr anchor="ctr"/>
          <a:lstStyle>
            <a:lvl1pPr algn="l">
              <a:defRPr sz="32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9/25/2016</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9/25/2016</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9/25/2016</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9/25/2016</a:t>
            </a:fld>
            <a:endParaRPr lang="en-US"/>
          </a:p>
        </p:txBody>
      </p:sp>
      <p:sp>
        <p:nvSpPr>
          <p:cNvPr id="8" name="页脚占位符 7"/>
          <p:cNvSpPr>
            <a:spLocks noGrp="1"/>
          </p:cNvSpPr>
          <p:nvPr>
            <p:ph type="ftr" sz="quarter" idx="11"/>
          </p:nvPr>
        </p:nvSpPr>
        <p:spPr/>
        <p:txBody>
          <a:bodyPr/>
          <a:lstStyle/>
          <a:p>
            <a:endParaRPr kumimoji="0" lang="en-US"/>
          </a:p>
        </p:txBody>
      </p:sp>
      <p:sp>
        <p:nvSpPr>
          <p:cNvPr id="9" name="灯片编号占位符 8"/>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9/25/2016</a:t>
            </a:fld>
            <a:endParaRPr lang="en-US"/>
          </a:p>
        </p:txBody>
      </p:sp>
      <p:sp>
        <p:nvSpPr>
          <p:cNvPr id="4" name="页脚占位符 3"/>
          <p:cNvSpPr>
            <a:spLocks noGrp="1"/>
          </p:cNvSpPr>
          <p:nvPr>
            <p:ph type="ftr" sz="quarter" idx="11"/>
          </p:nvPr>
        </p:nvSpPr>
        <p:spPr/>
        <p:txBody>
          <a:bodyPr/>
          <a:lstStyle/>
          <a:p>
            <a:endParaRPr kumimoji="0" lang="en-US"/>
          </a:p>
        </p:txBody>
      </p:sp>
      <p:sp>
        <p:nvSpPr>
          <p:cNvPr id="5" name="灯片编号占位符 4"/>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eaLnBrk="1" latinLnBrk="0" hangingPunct="1"/>
            <a:fld id="{0D0EC791-D078-4631-9937-E8318C63790B}" type="datetimeFigureOut">
              <a:rPr lang="en-US" smtClean="0"/>
              <a:pPr eaLnBrk="1" latinLnBrk="0" hangingPunct="1"/>
              <a:t>9/25/2016</a:t>
            </a:fld>
            <a:endParaRPr lang="en-US"/>
          </a:p>
        </p:txBody>
      </p:sp>
      <p:sp>
        <p:nvSpPr>
          <p:cNvPr id="3" name="页脚占位符 2"/>
          <p:cNvSpPr>
            <a:spLocks noGrp="1"/>
          </p:cNvSpPr>
          <p:nvPr>
            <p:ph type="ftr" sz="quarter" idx="11"/>
          </p:nvPr>
        </p:nvSpPr>
        <p:spPr/>
        <p:txBody>
          <a:bodyPr/>
          <a:lstStyle/>
          <a:p>
            <a:endParaRPr kumimoji="0" lang="zh-CN" altLang="en-US"/>
          </a:p>
        </p:txBody>
      </p:sp>
      <p:sp>
        <p:nvSpPr>
          <p:cNvPr id="4" name="灯片编号占位符 3"/>
          <p:cNvSpPr>
            <a:spLocks noGrp="1"/>
          </p:cNvSpPr>
          <p:nvPr>
            <p:ph type="sldNum" sz="quarter" idx="12"/>
          </p:nvPr>
        </p:nvSpPr>
        <p:spPr/>
        <p:txBody>
          <a:bodyPr/>
          <a:lstStyle/>
          <a:p>
            <a:fld id="{170ADD11-4055-44D3-AD09-D611CD509B89}" type="slidenum">
              <a:rPr kumimoji="0" lang="en-US" smtClean="0"/>
              <a:pPr eaLnBrk="1" latinLnBrk="0" hangingPunct="1"/>
              <a:t>‹#›</a:t>
            </a:fld>
            <a:endParaRPr kumimoji="0"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9/25/2016</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r>
              <a:rPr kumimoji="0" lang="zh-CN" altLang="en-US" smtClean="0"/>
              <a:t>单击此处编辑母版标题样式</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9/25/2016</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4.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8" name="图片 7"/>
          <p:cNvPicPr>
            <a:picLocks noChangeAspect="1"/>
          </p:cNvPicPr>
          <p:nvPr/>
        </p:nvPicPr>
        <p:blipFill>
          <a:blip r:embed="rId14">
            <a:duotone>
              <a:schemeClr val="accent1"/>
              <a:srgbClr val="FFFFFF"/>
            </a:duotone>
            <a:lum bright="12000" contrast="40000"/>
          </a:blip>
          <a:stretch>
            <a:fillRect/>
          </a:stretch>
        </p:blipFill>
        <p:spPr>
          <a:xfrm>
            <a:off x="6667809" y="4915143"/>
            <a:ext cx="2476191" cy="1942857"/>
          </a:xfrm>
          <a:prstGeom prst="rect">
            <a:avLst/>
          </a:prstGeom>
          <a:noFill/>
          <a:ln>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sp>
        <p:nvSpPr>
          <p:cNvPr id="11" name="矩形 10"/>
          <p:cNvSpPr/>
          <p:nvPr/>
        </p:nvSpPr>
        <p:spPr>
          <a:xfrm>
            <a:off x="0" y="40951"/>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pic>
        <p:nvPicPr>
          <p:cNvPr id="9" name="图片 8"/>
          <p:cNvPicPr>
            <a:picLocks noChangeAspect="1"/>
          </p:cNvPicPr>
          <p:nvPr/>
        </p:nvPicPr>
        <p:blipFill>
          <a:blip r:embed="rId15">
            <a:duotone>
              <a:schemeClr val="accent1"/>
              <a:srgbClr val="FFFFFF"/>
            </a:duotone>
            <a:lum bright="35000" contrast="40000"/>
          </a:blip>
          <a:stretch>
            <a:fillRect/>
          </a:stretch>
        </p:blipFill>
        <p:spPr>
          <a:xfrm>
            <a:off x="0" y="6420445"/>
            <a:ext cx="9144000" cy="437555"/>
          </a:xfrm>
          <a:prstGeom prst="rect">
            <a:avLst/>
          </a:prstGeom>
          <a:noFill/>
          <a:ln>
            <a:noFill/>
          </a:ln>
          <a:effectLst/>
        </p:spPr>
      </p:pic>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pPr eaLnBrk="1" latinLnBrk="0" hangingPunct="1"/>
            <a:fld id="{54122987-CD27-4AB6-B5EE-BBB2825D6C9B}" type="datetimeFigureOut">
              <a:rPr lang="en-US" smtClean="0"/>
              <a:pPr eaLnBrk="1" latinLnBrk="0" hangingPunct="1"/>
              <a:t>9/25/2016</a:t>
            </a:fld>
            <a:endParaRPr 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kumimoji="0"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3236937C-4296-4F09-BFBF-208432D16C49}" type="slidenum">
              <a:rPr kumimoji="0" lang="en-US" smtClean="0"/>
              <a:pPr eaLnBrk="1" latinLnBrk="0" hangingPunct="1"/>
              <a:t>‹#›</a:t>
            </a:fld>
            <a:endParaRPr kumimoji="0" lang="zh-CN" alt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15" r:id="rId12"/>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baike.baidu.com/view/1689.htm" TargetMode="External"/><Relationship Id="rId2" Type="http://schemas.openxmlformats.org/officeDocument/2006/relationships/hyperlink" Target="http://baike.baidu.com/view/1921.htm" TargetMode="External"/><Relationship Id="rId1" Type="http://schemas.openxmlformats.org/officeDocument/2006/relationships/slideLayout" Target="../slideLayouts/slideLayout2.xml"/><Relationship Id="rId5" Type="http://schemas.openxmlformats.org/officeDocument/2006/relationships/hyperlink" Target="http://baike.baidu.com/view/11154.htm" TargetMode="External"/><Relationship Id="rId4" Type="http://schemas.openxmlformats.org/officeDocument/2006/relationships/hyperlink" Target="http://baike.baidu.com/view/1835.htm"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7.xml"/><Relationship Id="rId1" Type="http://schemas.openxmlformats.org/officeDocument/2006/relationships/audio" Target="file:///F:\Music\&#20551;&#22914;&#29233;&#26377;&#22825;&#24847;&#38050;&#29748;.mp3" TargetMode="External"/><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4294967295"/>
          </p:nvPr>
        </p:nvSpPr>
        <p:spPr>
          <a:xfrm>
            <a:off x="323528" y="1196752"/>
            <a:ext cx="8496944" cy="4752528"/>
          </a:xfrm>
        </p:spPr>
        <p:txBody>
          <a:bodyPr>
            <a:normAutofit fontScale="55000" lnSpcReduction="20000"/>
          </a:bodyPr>
          <a:lstStyle/>
          <a:p>
            <a:pPr marL="0" indent="0">
              <a:buNone/>
            </a:pPr>
            <a:r>
              <a:rPr lang="zh-CN" altLang="en-US" sz="8000" dirty="0" smtClean="0"/>
              <a:t>   </a:t>
            </a:r>
            <a:r>
              <a:rPr lang="zh-CN" altLang="en-US" sz="8000" dirty="0" smtClean="0">
                <a:solidFill>
                  <a:srgbClr val="00B050"/>
                </a:solidFill>
                <a:latin typeface="华文行楷" pitchFamily="2" charset="-122"/>
                <a:ea typeface="华文行楷" pitchFamily="2" charset="-122"/>
              </a:rPr>
              <a:t>“穿越</a:t>
            </a:r>
            <a:r>
              <a:rPr lang="zh-CN" altLang="en-US" sz="8000" dirty="0">
                <a:solidFill>
                  <a:srgbClr val="00B050"/>
                </a:solidFill>
                <a:latin typeface="华文行楷" pitchFamily="2" charset="-122"/>
                <a:ea typeface="华文行楷" pitchFamily="2" charset="-122"/>
              </a:rPr>
              <a:t>一个世纪，见证沧桑百年，刻画历史巨变，一个</a:t>
            </a:r>
            <a:r>
              <a:rPr lang="zh-CN" altLang="en-US" sz="8000" dirty="0" smtClean="0">
                <a:solidFill>
                  <a:srgbClr val="00B050"/>
                </a:solidFill>
                <a:latin typeface="华文行楷" pitchFamily="2" charset="-122"/>
                <a:ea typeface="华文行楷" pitchFamily="2" charset="-122"/>
              </a:rPr>
              <a:t>生命</a:t>
            </a:r>
            <a:r>
              <a:rPr lang="zh-CN" altLang="en-US" sz="8000" dirty="0">
                <a:solidFill>
                  <a:srgbClr val="00B050"/>
                </a:solidFill>
                <a:latin typeface="华文行楷" pitchFamily="2" charset="-122"/>
                <a:ea typeface="华文行楷" pitchFamily="2" charset="-122"/>
              </a:rPr>
              <a:t>竟如此厚重。他在字里行间燃烧的激情，点亮多少人</a:t>
            </a:r>
            <a:r>
              <a:rPr lang="zh-CN" altLang="en-US" sz="8000" dirty="0" smtClean="0">
                <a:solidFill>
                  <a:srgbClr val="00B050"/>
                </a:solidFill>
                <a:latin typeface="华文行楷" pitchFamily="2" charset="-122"/>
                <a:ea typeface="华文行楷" pitchFamily="2" charset="-122"/>
              </a:rPr>
              <a:t>灵魂的</a:t>
            </a:r>
            <a:r>
              <a:rPr lang="zh-CN" altLang="en-US" sz="8000" dirty="0">
                <a:solidFill>
                  <a:srgbClr val="00B050"/>
                </a:solidFill>
                <a:latin typeface="华文行楷" pitchFamily="2" charset="-122"/>
                <a:ea typeface="华文行楷" pitchFamily="2" charset="-122"/>
              </a:rPr>
              <a:t>灯塔；他在人生中真诚地行走，叩响多少人心灵的大门</a:t>
            </a:r>
            <a:r>
              <a:rPr lang="zh-CN" altLang="en-US" sz="8000" dirty="0" smtClean="0">
                <a:solidFill>
                  <a:srgbClr val="00B050"/>
                </a:solidFill>
                <a:latin typeface="华文行楷" pitchFamily="2" charset="-122"/>
                <a:ea typeface="华文行楷" pitchFamily="2" charset="-122"/>
              </a:rPr>
              <a:t>。他</a:t>
            </a:r>
            <a:r>
              <a:rPr lang="zh-CN" altLang="en-US" sz="8000" dirty="0">
                <a:solidFill>
                  <a:srgbClr val="00B050"/>
                </a:solidFill>
                <a:latin typeface="华文行楷" pitchFamily="2" charset="-122"/>
                <a:ea typeface="华文行楷" pitchFamily="2" charset="-122"/>
              </a:rPr>
              <a:t>贯穿于文字和生命中的热情、忧患、良知，将在文学</a:t>
            </a:r>
            <a:r>
              <a:rPr lang="zh-CN" altLang="en-US" sz="8000" dirty="0" smtClean="0">
                <a:solidFill>
                  <a:srgbClr val="00B050"/>
                </a:solidFill>
                <a:latin typeface="华文行楷" pitchFamily="2" charset="-122"/>
                <a:ea typeface="华文行楷" pitchFamily="2" charset="-122"/>
              </a:rPr>
              <a:t>史册中</a:t>
            </a:r>
            <a:r>
              <a:rPr lang="zh-CN" altLang="en-US" sz="8000" dirty="0">
                <a:solidFill>
                  <a:srgbClr val="00B050"/>
                </a:solidFill>
                <a:latin typeface="华文行楷" pitchFamily="2" charset="-122"/>
                <a:ea typeface="华文行楷" pitchFamily="2" charset="-122"/>
              </a:rPr>
              <a:t>永远闪耀着璀璨的</a:t>
            </a:r>
            <a:r>
              <a:rPr lang="zh-CN" altLang="en-US" sz="8000" dirty="0" smtClean="0">
                <a:solidFill>
                  <a:srgbClr val="00B050"/>
                </a:solidFill>
                <a:latin typeface="华文行楷" pitchFamily="2" charset="-122"/>
                <a:ea typeface="华文行楷" pitchFamily="2" charset="-122"/>
              </a:rPr>
              <a:t>光辉</a:t>
            </a:r>
            <a:r>
              <a:rPr lang="zh-CN" altLang="en-US" sz="8000" dirty="0">
                <a:solidFill>
                  <a:srgbClr val="00B050"/>
                </a:solidFill>
                <a:latin typeface="华文行楷" pitchFamily="2" charset="-122"/>
                <a:ea typeface="华文行楷" pitchFamily="2" charset="-122"/>
              </a:rPr>
              <a:t>”</a:t>
            </a:r>
            <a:endParaRPr lang="en-US" altLang="zh-CN" sz="8000" dirty="0" smtClean="0">
              <a:solidFill>
                <a:srgbClr val="00B050"/>
              </a:solidFill>
              <a:latin typeface="华文行楷" pitchFamily="2" charset="-122"/>
              <a:ea typeface="华文行楷" pitchFamily="2" charset="-122"/>
            </a:endParaRPr>
          </a:p>
          <a:p>
            <a:pPr marL="0" indent="0" algn="r">
              <a:buNone/>
            </a:pPr>
            <a:endParaRPr lang="en-US" altLang="zh-CN" sz="5100" dirty="0" smtClean="0"/>
          </a:p>
          <a:p>
            <a:pPr marL="0" indent="0" algn="r">
              <a:buNone/>
            </a:pPr>
            <a:endParaRPr lang="zh-CN" altLang="en-US" sz="5100" dirty="0"/>
          </a:p>
        </p:txBody>
      </p:sp>
    </p:spTree>
    <p:extLst>
      <p:ext uri="{BB962C8B-B14F-4D97-AF65-F5344CB8AC3E}">
        <p14:creationId xmlns:p14="http://schemas.microsoft.com/office/powerpoint/2010/main" val="6001799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4"/>
          <p:cNvSpPr txBox="1">
            <a:spLocks noChangeArrowheads="1"/>
          </p:cNvSpPr>
          <p:nvPr/>
        </p:nvSpPr>
        <p:spPr bwMode="auto">
          <a:xfrm>
            <a:off x="808038" y="1979885"/>
            <a:ext cx="184150" cy="366713"/>
          </a:xfrm>
          <a:prstGeom prst="rect">
            <a:avLst/>
          </a:prstGeom>
          <a:noFill/>
          <a:ln w="38100" algn="ctr">
            <a:noFill/>
            <a:miter lim="800000"/>
            <a:headEnd/>
            <a:tailEnd/>
          </a:ln>
        </p:spPr>
        <p:txBody>
          <a:bodyPr wrap="none">
            <a:spAutoFit/>
          </a:bodyPr>
          <a:lstStyle/>
          <a:p>
            <a:pPr algn="ctr"/>
            <a:endParaRPr lang="zh-CN" altLang="en-US" b="1"/>
          </a:p>
        </p:txBody>
      </p:sp>
      <p:sp>
        <p:nvSpPr>
          <p:cNvPr id="45061" name="Text Box 5"/>
          <p:cNvSpPr txBox="1">
            <a:spLocks noChangeArrowheads="1"/>
          </p:cNvSpPr>
          <p:nvPr/>
        </p:nvSpPr>
        <p:spPr bwMode="auto">
          <a:xfrm>
            <a:off x="0" y="1613173"/>
            <a:ext cx="4859338" cy="519112"/>
          </a:xfrm>
          <a:prstGeom prst="rect">
            <a:avLst/>
          </a:prstGeom>
          <a:noFill/>
          <a:ln w="9525">
            <a:noFill/>
            <a:miter lim="800000"/>
            <a:headEnd/>
            <a:tailEnd/>
          </a:ln>
        </p:spPr>
        <p:txBody>
          <a:bodyPr>
            <a:spAutoFit/>
          </a:bodyPr>
          <a:lstStyle/>
          <a:p>
            <a:r>
              <a:rPr lang="zh-CN" altLang="en-US" sz="2800" b="1" dirty="0">
                <a:solidFill>
                  <a:srgbClr val="990000"/>
                </a:solidFill>
                <a:ea typeface="黑体" pitchFamily="49" charset="-122"/>
              </a:rPr>
              <a:t>它不咬人</a:t>
            </a:r>
            <a:r>
              <a:rPr lang="en-US" altLang="zh-CN" sz="2800" b="1" dirty="0">
                <a:solidFill>
                  <a:srgbClr val="990000"/>
                </a:solidFill>
                <a:ea typeface="黑体" pitchFamily="49" charset="-122"/>
              </a:rPr>
              <a:t>……</a:t>
            </a:r>
            <a:r>
              <a:rPr lang="zh-CN" altLang="en-US" sz="2800" b="1" dirty="0">
                <a:solidFill>
                  <a:srgbClr val="990000"/>
                </a:solidFill>
                <a:ea typeface="黑体" pitchFamily="49" charset="-122"/>
              </a:rPr>
              <a:t>叫几声就安静了</a:t>
            </a:r>
          </a:p>
        </p:txBody>
      </p:sp>
      <p:sp>
        <p:nvSpPr>
          <p:cNvPr id="45062" name="Text Box 6"/>
          <p:cNvSpPr txBox="1">
            <a:spLocks noChangeArrowheads="1"/>
          </p:cNvSpPr>
          <p:nvPr/>
        </p:nvSpPr>
        <p:spPr bwMode="auto">
          <a:xfrm>
            <a:off x="971550" y="2189435"/>
            <a:ext cx="3886200" cy="519113"/>
          </a:xfrm>
          <a:prstGeom prst="rect">
            <a:avLst/>
          </a:prstGeom>
          <a:noFill/>
          <a:ln w="38100" algn="ctr">
            <a:noFill/>
            <a:miter lim="800000"/>
            <a:headEnd/>
            <a:tailEnd/>
          </a:ln>
        </p:spPr>
        <p:txBody>
          <a:bodyPr>
            <a:spAutoFit/>
          </a:bodyPr>
          <a:lstStyle/>
          <a:p>
            <a:pPr algn="ctr"/>
            <a:r>
              <a:rPr lang="zh-CN" altLang="en-US" sz="2800" b="1">
                <a:solidFill>
                  <a:srgbClr val="990000"/>
                </a:solidFill>
                <a:ea typeface="黑体" pitchFamily="49" charset="-122"/>
              </a:rPr>
              <a:t>客厅作揖，讨糖果吃</a:t>
            </a:r>
          </a:p>
        </p:txBody>
      </p:sp>
      <p:sp>
        <p:nvSpPr>
          <p:cNvPr id="45063" name="Text Box 7"/>
          <p:cNvSpPr txBox="1">
            <a:spLocks noChangeArrowheads="1"/>
          </p:cNvSpPr>
          <p:nvPr/>
        </p:nvSpPr>
        <p:spPr bwMode="auto">
          <a:xfrm>
            <a:off x="1042988" y="3413398"/>
            <a:ext cx="4248150" cy="519112"/>
          </a:xfrm>
          <a:prstGeom prst="rect">
            <a:avLst/>
          </a:prstGeom>
          <a:noFill/>
          <a:ln w="38100" algn="ctr">
            <a:noFill/>
            <a:miter lim="800000"/>
            <a:headEnd/>
            <a:tailEnd/>
          </a:ln>
        </p:spPr>
        <p:txBody>
          <a:bodyPr>
            <a:spAutoFit/>
          </a:bodyPr>
          <a:lstStyle/>
          <a:p>
            <a:pPr algn="ctr"/>
            <a:r>
              <a:rPr lang="zh-CN" altLang="en-US" sz="2800" b="1">
                <a:solidFill>
                  <a:srgbClr val="990000"/>
                </a:solidFill>
                <a:ea typeface="黑体" pitchFamily="49" charset="-122"/>
              </a:rPr>
              <a:t>日本客人拍摄包弟</a:t>
            </a:r>
          </a:p>
        </p:txBody>
      </p:sp>
      <p:sp>
        <p:nvSpPr>
          <p:cNvPr id="45064" name="Text Box 8"/>
          <p:cNvSpPr txBox="1">
            <a:spLocks noChangeArrowheads="1"/>
          </p:cNvSpPr>
          <p:nvPr/>
        </p:nvSpPr>
        <p:spPr bwMode="auto">
          <a:xfrm>
            <a:off x="1042988" y="3845198"/>
            <a:ext cx="4248150" cy="519112"/>
          </a:xfrm>
          <a:prstGeom prst="rect">
            <a:avLst/>
          </a:prstGeom>
          <a:noFill/>
          <a:ln w="38100" algn="ctr">
            <a:noFill/>
            <a:miter lim="800000"/>
            <a:headEnd/>
            <a:tailEnd/>
          </a:ln>
        </p:spPr>
        <p:txBody>
          <a:bodyPr>
            <a:spAutoFit/>
          </a:bodyPr>
          <a:lstStyle/>
          <a:p>
            <a:pPr algn="ctr"/>
            <a:r>
              <a:rPr lang="zh-CN" altLang="en-US" sz="2800" b="1">
                <a:solidFill>
                  <a:srgbClr val="990000"/>
                </a:solidFill>
                <a:ea typeface="黑体" pitchFamily="49" charset="-122"/>
              </a:rPr>
              <a:t>日本女士过问包弟</a:t>
            </a:r>
          </a:p>
        </p:txBody>
      </p:sp>
      <p:sp>
        <p:nvSpPr>
          <p:cNvPr id="45065" name="Text Box 9"/>
          <p:cNvSpPr txBox="1">
            <a:spLocks noChangeArrowheads="1"/>
          </p:cNvSpPr>
          <p:nvPr/>
        </p:nvSpPr>
        <p:spPr bwMode="auto">
          <a:xfrm>
            <a:off x="971550" y="4278585"/>
            <a:ext cx="4248150" cy="519113"/>
          </a:xfrm>
          <a:prstGeom prst="rect">
            <a:avLst/>
          </a:prstGeom>
          <a:noFill/>
          <a:ln w="38100" algn="ctr">
            <a:noFill/>
            <a:miter lim="800000"/>
            <a:headEnd/>
            <a:tailEnd/>
          </a:ln>
        </p:spPr>
        <p:txBody>
          <a:bodyPr>
            <a:spAutoFit/>
          </a:bodyPr>
          <a:lstStyle/>
          <a:p>
            <a:pPr algn="ctr"/>
            <a:r>
              <a:rPr lang="zh-CN" altLang="en-US" sz="2800" b="1">
                <a:solidFill>
                  <a:srgbClr val="990000"/>
                </a:solidFill>
                <a:ea typeface="黑体" pitchFamily="49" charset="-122"/>
              </a:rPr>
              <a:t>爱人讨骨头喂包弟</a:t>
            </a:r>
          </a:p>
        </p:txBody>
      </p:sp>
      <p:sp>
        <p:nvSpPr>
          <p:cNvPr id="21511" name="Text Box 10"/>
          <p:cNvSpPr txBox="1">
            <a:spLocks noChangeArrowheads="1"/>
          </p:cNvSpPr>
          <p:nvPr/>
        </p:nvSpPr>
        <p:spPr bwMode="auto">
          <a:xfrm>
            <a:off x="4840288" y="2770460"/>
            <a:ext cx="184150" cy="366713"/>
          </a:xfrm>
          <a:prstGeom prst="rect">
            <a:avLst/>
          </a:prstGeom>
          <a:noFill/>
          <a:ln w="38100" algn="ctr">
            <a:noFill/>
            <a:miter lim="800000"/>
            <a:headEnd/>
            <a:tailEnd/>
          </a:ln>
        </p:spPr>
        <p:txBody>
          <a:bodyPr wrap="none">
            <a:spAutoFit/>
          </a:bodyPr>
          <a:lstStyle/>
          <a:p>
            <a:pPr algn="ctr"/>
            <a:endParaRPr lang="zh-CN" altLang="en-US" b="1"/>
          </a:p>
        </p:txBody>
      </p:sp>
      <p:grpSp>
        <p:nvGrpSpPr>
          <p:cNvPr id="45067" name="Group 11"/>
          <p:cNvGrpSpPr>
            <a:grpSpLocks/>
          </p:cNvGrpSpPr>
          <p:nvPr/>
        </p:nvGrpSpPr>
        <p:grpSpPr bwMode="auto">
          <a:xfrm>
            <a:off x="4724400" y="1805260"/>
            <a:ext cx="3962400" cy="1152525"/>
            <a:chOff x="2744" y="1225"/>
            <a:chExt cx="2496" cy="726"/>
          </a:xfrm>
        </p:grpSpPr>
        <p:sp>
          <p:nvSpPr>
            <p:cNvPr id="21522" name="AutoShape 12"/>
            <p:cNvSpPr>
              <a:spLocks/>
            </p:cNvSpPr>
            <p:nvPr/>
          </p:nvSpPr>
          <p:spPr bwMode="auto">
            <a:xfrm>
              <a:off x="2744" y="1225"/>
              <a:ext cx="272" cy="726"/>
            </a:xfrm>
            <a:prstGeom prst="rightBrace">
              <a:avLst>
                <a:gd name="adj1" fmla="val 22243"/>
                <a:gd name="adj2" fmla="val 53301"/>
              </a:avLst>
            </a:prstGeom>
            <a:noFill/>
            <a:ln w="25400">
              <a:solidFill>
                <a:srgbClr val="FF0000"/>
              </a:solidFill>
              <a:round/>
              <a:headEnd/>
              <a:tailEnd/>
            </a:ln>
          </p:spPr>
          <p:txBody>
            <a:bodyPr wrap="none" anchor="ctr"/>
            <a:lstStyle/>
            <a:p>
              <a:endParaRPr lang="zh-CN" altLang="en-US"/>
            </a:p>
          </p:txBody>
        </p:sp>
        <p:sp>
          <p:nvSpPr>
            <p:cNvPr id="21523" name="Text Box 13"/>
            <p:cNvSpPr txBox="1">
              <a:spLocks noChangeArrowheads="1"/>
            </p:cNvSpPr>
            <p:nvPr/>
          </p:nvSpPr>
          <p:spPr bwMode="auto">
            <a:xfrm>
              <a:off x="3198" y="1389"/>
              <a:ext cx="2042" cy="442"/>
            </a:xfrm>
            <a:prstGeom prst="rect">
              <a:avLst/>
            </a:prstGeom>
            <a:noFill/>
            <a:ln w="9525">
              <a:noFill/>
              <a:miter lim="800000"/>
              <a:headEnd/>
              <a:tailEnd/>
            </a:ln>
          </p:spPr>
          <p:txBody>
            <a:bodyPr wrap="none">
              <a:spAutoFit/>
            </a:bodyPr>
            <a:lstStyle/>
            <a:p>
              <a:r>
                <a:rPr lang="zh-CN" altLang="en-US" sz="4000" b="1">
                  <a:solidFill>
                    <a:srgbClr val="FF3300"/>
                  </a:solidFill>
                  <a:ea typeface="黑体" pitchFamily="49" charset="-122"/>
                </a:rPr>
                <a:t>（</a:t>
              </a:r>
              <a:r>
                <a:rPr lang="zh-CN" altLang="en-US" sz="4000" b="1">
                  <a:solidFill>
                    <a:srgbClr val="FF0000"/>
                  </a:solidFill>
                  <a:ea typeface="黑体" pitchFamily="49" charset="-122"/>
                </a:rPr>
                <a:t>正面描写）</a:t>
              </a:r>
            </a:p>
          </p:txBody>
        </p:sp>
      </p:grpSp>
      <p:sp>
        <p:nvSpPr>
          <p:cNvPr id="21513" name="Text Box 14"/>
          <p:cNvSpPr txBox="1">
            <a:spLocks noChangeArrowheads="1"/>
          </p:cNvSpPr>
          <p:nvPr/>
        </p:nvSpPr>
        <p:spPr bwMode="auto">
          <a:xfrm>
            <a:off x="5200650" y="3996010"/>
            <a:ext cx="184150" cy="366713"/>
          </a:xfrm>
          <a:prstGeom prst="rect">
            <a:avLst/>
          </a:prstGeom>
          <a:noFill/>
          <a:ln w="38100" algn="ctr">
            <a:noFill/>
            <a:miter lim="800000"/>
            <a:headEnd/>
            <a:tailEnd/>
          </a:ln>
        </p:spPr>
        <p:txBody>
          <a:bodyPr wrap="none">
            <a:spAutoFit/>
          </a:bodyPr>
          <a:lstStyle/>
          <a:p>
            <a:pPr algn="ctr"/>
            <a:endParaRPr lang="zh-CN" altLang="en-US" b="1"/>
          </a:p>
        </p:txBody>
      </p:sp>
      <p:grpSp>
        <p:nvGrpSpPr>
          <p:cNvPr id="45071" name="Group 15"/>
          <p:cNvGrpSpPr>
            <a:grpSpLocks/>
          </p:cNvGrpSpPr>
          <p:nvPr/>
        </p:nvGrpSpPr>
        <p:grpSpPr bwMode="auto">
          <a:xfrm>
            <a:off x="4859338" y="3629298"/>
            <a:ext cx="3459162" cy="1512887"/>
            <a:chOff x="3061" y="2205"/>
            <a:chExt cx="2179" cy="953"/>
          </a:xfrm>
        </p:grpSpPr>
        <p:sp>
          <p:nvSpPr>
            <p:cNvPr id="21520" name="AutoShape 16"/>
            <p:cNvSpPr>
              <a:spLocks/>
            </p:cNvSpPr>
            <p:nvPr/>
          </p:nvSpPr>
          <p:spPr bwMode="auto">
            <a:xfrm>
              <a:off x="3061" y="2205"/>
              <a:ext cx="266" cy="953"/>
            </a:xfrm>
            <a:prstGeom prst="rightBrace">
              <a:avLst>
                <a:gd name="adj1" fmla="val 29856"/>
                <a:gd name="adj2" fmla="val 53301"/>
              </a:avLst>
            </a:prstGeom>
            <a:noFill/>
            <a:ln w="25400">
              <a:solidFill>
                <a:srgbClr val="FF0000"/>
              </a:solidFill>
              <a:round/>
              <a:headEnd/>
              <a:tailEnd/>
            </a:ln>
          </p:spPr>
          <p:txBody>
            <a:bodyPr wrap="none" anchor="ctr"/>
            <a:lstStyle/>
            <a:p>
              <a:endParaRPr lang="zh-CN" altLang="en-US"/>
            </a:p>
          </p:txBody>
        </p:sp>
        <p:sp>
          <p:nvSpPr>
            <p:cNvPr id="21521" name="Text Box 17"/>
            <p:cNvSpPr txBox="1">
              <a:spLocks noChangeArrowheads="1"/>
            </p:cNvSpPr>
            <p:nvPr/>
          </p:nvSpPr>
          <p:spPr bwMode="auto">
            <a:xfrm>
              <a:off x="3198" y="2432"/>
              <a:ext cx="2042" cy="442"/>
            </a:xfrm>
            <a:prstGeom prst="rect">
              <a:avLst/>
            </a:prstGeom>
            <a:noFill/>
            <a:ln w="9525">
              <a:noFill/>
              <a:miter lim="800000"/>
              <a:headEnd/>
              <a:tailEnd/>
            </a:ln>
          </p:spPr>
          <p:txBody>
            <a:bodyPr wrap="none">
              <a:spAutoFit/>
            </a:bodyPr>
            <a:lstStyle/>
            <a:p>
              <a:r>
                <a:rPr lang="zh-CN" altLang="en-US" sz="4000" b="1">
                  <a:solidFill>
                    <a:srgbClr val="FF0000"/>
                  </a:solidFill>
                  <a:ea typeface="黑体" pitchFamily="49" charset="-122"/>
                </a:rPr>
                <a:t>（侧面描写）</a:t>
              </a:r>
            </a:p>
          </p:txBody>
        </p:sp>
      </p:grpSp>
      <p:sp>
        <p:nvSpPr>
          <p:cNvPr id="45074" name="Text Box 18"/>
          <p:cNvSpPr txBox="1">
            <a:spLocks noChangeArrowheads="1"/>
          </p:cNvSpPr>
          <p:nvPr/>
        </p:nvSpPr>
        <p:spPr bwMode="auto">
          <a:xfrm>
            <a:off x="0" y="5645423"/>
            <a:ext cx="2936875" cy="641350"/>
          </a:xfrm>
          <a:prstGeom prst="rect">
            <a:avLst/>
          </a:prstGeom>
          <a:noFill/>
          <a:ln w="38100" algn="ctr">
            <a:noFill/>
            <a:miter lim="800000"/>
            <a:headEnd/>
            <a:tailEnd/>
          </a:ln>
        </p:spPr>
        <p:txBody>
          <a:bodyPr wrap="none">
            <a:spAutoFit/>
          </a:bodyPr>
          <a:lstStyle/>
          <a:p>
            <a:pPr algn="ctr"/>
            <a:r>
              <a:rPr lang="zh-CN" altLang="en-US" sz="3600" b="1">
                <a:ea typeface="楷体_GB2312"/>
                <a:cs typeface="楷体_GB2312"/>
              </a:rPr>
              <a:t>小狗的特点：</a:t>
            </a:r>
          </a:p>
        </p:txBody>
      </p:sp>
      <p:sp>
        <p:nvSpPr>
          <p:cNvPr id="45075" name="Text Box 19"/>
          <p:cNvSpPr txBox="1">
            <a:spLocks noChangeArrowheads="1"/>
          </p:cNvSpPr>
          <p:nvPr/>
        </p:nvSpPr>
        <p:spPr bwMode="auto">
          <a:xfrm>
            <a:off x="539750" y="6150248"/>
            <a:ext cx="7542213" cy="519112"/>
          </a:xfrm>
          <a:prstGeom prst="rect">
            <a:avLst/>
          </a:prstGeom>
          <a:noFill/>
          <a:ln w="38100" algn="ctr">
            <a:noFill/>
            <a:miter lim="800000"/>
            <a:headEnd/>
            <a:tailEnd/>
          </a:ln>
        </p:spPr>
        <p:txBody>
          <a:bodyPr>
            <a:spAutoFit/>
          </a:bodyPr>
          <a:lstStyle/>
          <a:p>
            <a:pPr algn="ctr"/>
            <a:r>
              <a:rPr lang="zh-CN" altLang="en-US" sz="2800" b="1">
                <a:solidFill>
                  <a:srgbClr val="0000FF"/>
                </a:solidFill>
                <a:ea typeface="黑体" pitchFamily="49" charset="-122"/>
              </a:rPr>
              <a:t>乖巧、聪明可爱、通人性、有情义</a:t>
            </a:r>
          </a:p>
        </p:txBody>
      </p:sp>
      <p:sp>
        <p:nvSpPr>
          <p:cNvPr id="45076" name="Text Box 20"/>
          <p:cNvSpPr txBox="1">
            <a:spLocks noChangeArrowheads="1"/>
          </p:cNvSpPr>
          <p:nvPr/>
        </p:nvSpPr>
        <p:spPr bwMode="auto">
          <a:xfrm>
            <a:off x="900113" y="2765698"/>
            <a:ext cx="4114800" cy="519112"/>
          </a:xfrm>
          <a:prstGeom prst="rect">
            <a:avLst/>
          </a:prstGeom>
          <a:noFill/>
          <a:ln w="9525">
            <a:noFill/>
            <a:miter lim="800000"/>
            <a:headEnd/>
            <a:tailEnd/>
          </a:ln>
        </p:spPr>
        <p:txBody>
          <a:bodyPr>
            <a:spAutoFit/>
          </a:bodyPr>
          <a:lstStyle/>
          <a:p>
            <a:pPr>
              <a:spcBef>
                <a:spcPct val="50000"/>
              </a:spcBef>
            </a:pPr>
            <a:r>
              <a:rPr lang="zh-CN" altLang="en-US" sz="2800" b="1">
                <a:solidFill>
                  <a:srgbClr val="990000"/>
                </a:solidFill>
                <a:ea typeface="黑体" pitchFamily="49" charset="-122"/>
              </a:rPr>
              <a:t>见我们回来，摇头摆尾</a:t>
            </a:r>
          </a:p>
        </p:txBody>
      </p:sp>
      <p:sp>
        <p:nvSpPr>
          <p:cNvPr id="45077" name="Text Box 21"/>
          <p:cNvSpPr txBox="1">
            <a:spLocks noChangeArrowheads="1"/>
          </p:cNvSpPr>
          <p:nvPr/>
        </p:nvSpPr>
        <p:spPr bwMode="auto">
          <a:xfrm>
            <a:off x="179388" y="4781823"/>
            <a:ext cx="4724400" cy="946150"/>
          </a:xfrm>
          <a:prstGeom prst="rect">
            <a:avLst/>
          </a:prstGeom>
          <a:noFill/>
          <a:ln w="9525">
            <a:noFill/>
            <a:miter lim="800000"/>
            <a:headEnd/>
            <a:tailEnd/>
          </a:ln>
        </p:spPr>
        <p:txBody>
          <a:bodyPr>
            <a:spAutoFit/>
          </a:bodyPr>
          <a:lstStyle/>
          <a:p>
            <a:pPr>
              <a:spcBef>
                <a:spcPct val="50000"/>
              </a:spcBef>
            </a:pPr>
            <a:r>
              <a:rPr lang="zh-CN" altLang="en-US" sz="2800" b="1" dirty="0">
                <a:solidFill>
                  <a:srgbClr val="990000"/>
                </a:solidFill>
                <a:ea typeface="黑体" pitchFamily="49" charset="-122"/>
              </a:rPr>
              <a:t>妹妹说包弟每天在门口等候我们</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61"/>
                                        </p:tgtEl>
                                        <p:attrNameLst>
                                          <p:attrName>style.visibility</p:attrName>
                                        </p:attrNameLst>
                                      </p:cBhvr>
                                      <p:to>
                                        <p:strVal val="visible"/>
                                      </p:to>
                                    </p:set>
                                    <p:animEffect transition="in" filter="blinds(horizontal)">
                                      <p:cBhvr>
                                        <p:cTn id="7" dur="500"/>
                                        <p:tgtEl>
                                          <p:spTgt spid="45061"/>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45062"/>
                                        </p:tgtEl>
                                        <p:attrNameLst>
                                          <p:attrName>style.visibility</p:attrName>
                                        </p:attrNameLst>
                                      </p:cBhvr>
                                      <p:to>
                                        <p:strVal val="visible"/>
                                      </p:to>
                                    </p:set>
                                    <p:anim calcmode="lin" valueType="num">
                                      <p:cBhvr>
                                        <p:cTn id="12" dur="500" fill="hold"/>
                                        <p:tgtEl>
                                          <p:spTgt spid="45062"/>
                                        </p:tgtEl>
                                        <p:attrNameLst>
                                          <p:attrName>ppt_w</p:attrName>
                                        </p:attrNameLst>
                                      </p:cBhvr>
                                      <p:tavLst>
                                        <p:tav tm="0">
                                          <p:val>
                                            <p:fltVal val="0"/>
                                          </p:val>
                                        </p:tav>
                                        <p:tav tm="100000">
                                          <p:val>
                                            <p:strVal val="#ppt_w"/>
                                          </p:val>
                                        </p:tav>
                                      </p:tavLst>
                                    </p:anim>
                                    <p:anim calcmode="lin" valueType="num">
                                      <p:cBhvr>
                                        <p:cTn id="13" dur="500" fill="hold"/>
                                        <p:tgtEl>
                                          <p:spTgt spid="45062"/>
                                        </p:tgtEl>
                                        <p:attrNameLst>
                                          <p:attrName>ppt_h</p:attrName>
                                        </p:attrNameLst>
                                      </p:cBhvr>
                                      <p:tavLst>
                                        <p:tav tm="0">
                                          <p:val>
                                            <p:fltVal val="0"/>
                                          </p:val>
                                        </p:tav>
                                        <p:tav tm="100000">
                                          <p:val>
                                            <p:strVal val="#ppt_h"/>
                                          </p:val>
                                        </p:tav>
                                      </p:tavLst>
                                    </p:anim>
                                    <p:animEffect transition="in" filter="fade">
                                      <p:cBhvr>
                                        <p:cTn id="14" dur="500"/>
                                        <p:tgtEl>
                                          <p:spTgt spid="45062"/>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45076"/>
                                        </p:tgtEl>
                                        <p:attrNameLst>
                                          <p:attrName>style.visibility</p:attrName>
                                        </p:attrNameLst>
                                      </p:cBhvr>
                                      <p:to>
                                        <p:strVal val="visible"/>
                                      </p:to>
                                    </p:set>
                                    <p:animEffect transition="in" filter="blinds(horizontal)">
                                      <p:cBhvr>
                                        <p:cTn id="19" dur="500"/>
                                        <p:tgtEl>
                                          <p:spTgt spid="45076"/>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0" fill="hold" grpId="0" nodeType="clickEffect">
                                  <p:stCondLst>
                                    <p:cond delay="0"/>
                                  </p:stCondLst>
                                  <p:childTnLst>
                                    <p:set>
                                      <p:cBhvr>
                                        <p:cTn id="23" dur="1" fill="hold">
                                          <p:stCondLst>
                                            <p:cond delay="0"/>
                                          </p:stCondLst>
                                        </p:cTn>
                                        <p:tgtEl>
                                          <p:spTgt spid="45063"/>
                                        </p:tgtEl>
                                        <p:attrNameLst>
                                          <p:attrName>style.visibility</p:attrName>
                                        </p:attrNameLst>
                                      </p:cBhvr>
                                      <p:to>
                                        <p:strVal val="visible"/>
                                      </p:to>
                                    </p:set>
                                    <p:anim calcmode="lin" valueType="num">
                                      <p:cBhvr>
                                        <p:cTn id="24" dur="500" fill="hold"/>
                                        <p:tgtEl>
                                          <p:spTgt spid="45063"/>
                                        </p:tgtEl>
                                        <p:attrNameLst>
                                          <p:attrName>ppt_w</p:attrName>
                                        </p:attrNameLst>
                                      </p:cBhvr>
                                      <p:tavLst>
                                        <p:tav tm="0">
                                          <p:val>
                                            <p:fltVal val="0"/>
                                          </p:val>
                                        </p:tav>
                                        <p:tav tm="100000">
                                          <p:val>
                                            <p:strVal val="#ppt_w"/>
                                          </p:val>
                                        </p:tav>
                                      </p:tavLst>
                                    </p:anim>
                                    <p:anim calcmode="lin" valueType="num">
                                      <p:cBhvr>
                                        <p:cTn id="25" dur="500" fill="hold"/>
                                        <p:tgtEl>
                                          <p:spTgt spid="45063"/>
                                        </p:tgtEl>
                                        <p:attrNameLst>
                                          <p:attrName>ppt_h</p:attrName>
                                        </p:attrNameLst>
                                      </p:cBhvr>
                                      <p:tavLst>
                                        <p:tav tm="0">
                                          <p:val>
                                            <p:fltVal val="0"/>
                                          </p:val>
                                        </p:tav>
                                        <p:tav tm="100000">
                                          <p:val>
                                            <p:strVal val="#ppt_h"/>
                                          </p:val>
                                        </p:tav>
                                      </p:tavLst>
                                    </p:anim>
                                    <p:animEffect transition="in" filter="fade">
                                      <p:cBhvr>
                                        <p:cTn id="26" dur="500"/>
                                        <p:tgtEl>
                                          <p:spTgt spid="45063"/>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45064"/>
                                        </p:tgtEl>
                                        <p:attrNameLst>
                                          <p:attrName>style.visibility</p:attrName>
                                        </p:attrNameLst>
                                      </p:cBhvr>
                                      <p:to>
                                        <p:strVal val="visible"/>
                                      </p:to>
                                    </p:set>
                                    <p:animEffect transition="in" filter="box(in)">
                                      <p:cBhvr>
                                        <p:cTn id="31" dur="500"/>
                                        <p:tgtEl>
                                          <p:spTgt spid="45064"/>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grpId="0" nodeType="clickEffect">
                                  <p:stCondLst>
                                    <p:cond delay="0"/>
                                  </p:stCondLst>
                                  <p:childTnLst>
                                    <p:set>
                                      <p:cBhvr>
                                        <p:cTn id="35" dur="1" fill="hold">
                                          <p:stCondLst>
                                            <p:cond delay="0"/>
                                          </p:stCondLst>
                                        </p:cTn>
                                        <p:tgtEl>
                                          <p:spTgt spid="45065"/>
                                        </p:tgtEl>
                                        <p:attrNameLst>
                                          <p:attrName>style.visibility</p:attrName>
                                        </p:attrNameLst>
                                      </p:cBhvr>
                                      <p:to>
                                        <p:strVal val="visible"/>
                                      </p:to>
                                    </p:set>
                                    <p:animEffect transition="in" filter="diamond(in)">
                                      <p:cBhvr>
                                        <p:cTn id="36" dur="2000"/>
                                        <p:tgtEl>
                                          <p:spTgt spid="45065"/>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45077">
                                            <p:txEl>
                                              <p:pRg st="0" end="0"/>
                                            </p:txEl>
                                          </p:spTgt>
                                        </p:tgtEl>
                                        <p:attrNameLst>
                                          <p:attrName>style.visibility</p:attrName>
                                        </p:attrNameLst>
                                      </p:cBhvr>
                                      <p:to>
                                        <p:strVal val="visible"/>
                                      </p:to>
                                    </p:set>
                                    <p:animEffect transition="in" filter="blinds(horizontal)">
                                      <p:cBhvr>
                                        <p:cTn id="41" dur="500"/>
                                        <p:tgtEl>
                                          <p:spTgt spid="45077">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0" fill="hold" nodeType="clickEffect">
                                  <p:stCondLst>
                                    <p:cond delay="0"/>
                                  </p:stCondLst>
                                  <p:childTnLst>
                                    <p:set>
                                      <p:cBhvr>
                                        <p:cTn id="45" dur="1" fill="hold">
                                          <p:stCondLst>
                                            <p:cond delay="0"/>
                                          </p:stCondLst>
                                        </p:cTn>
                                        <p:tgtEl>
                                          <p:spTgt spid="45067"/>
                                        </p:tgtEl>
                                        <p:attrNameLst>
                                          <p:attrName>style.visibility</p:attrName>
                                        </p:attrNameLst>
                                      </p:cBhvr>
                                      <p:to>
                                        <p:strVal val="visible"/>
                                      </p:to>
                                    </p:set>
                                    <p:anim calcmode="lin" valueType="num">
                                      <p:cBhvr>
                                        <p:cTn id="46" dur="500" fill="hold"/>
                                        <p:tgtEl>
                                          <p:spTgt spid="45067"/>
                                        </p:tgtEl>
                                        <p:attrNameLst>
                                          <p:attrName>ppt_w</p:attrName>
                                        </p:attrNameLst>
                                      </p:cBhvr>
                                      <p:tavLst>
                                        <p:tav tm="0">
                                          <p:val>
                                            <p:fltVal val="0"/>
                                          </p:val>
                                        </p:tav>
                                        <p:tav tm="100000">
                                          <p:val>
                                            <p:strVal val="#ppt_w"/>
                                          </p:val>
                                        </p:tav>
                                      </p:tavLst>
                                    </p:anim>
                                    <p:anim calcmode="lin" valueType="num">
                                      <p:cBhvr>
                                        <p:cTn id="47" dur="500" fill="hold"/>
                                        <p:tgtEl>
                                          <p:spTgt spid="45067"/>
                                        </p:tgtEl>
                                        <p:attrNameLst>
                                          <p:attrName>ppt_h</p:attrName>
                                        </p:attrNameLst>
                                      </p:cBhvr>
                                      <p:tavLst>
                                        <p:tav tm="0">
                                          <p:val>
                                            <p:fltVal val="0"/>
                                          </p:val>
                                        </p:tav>
                                        <p:tav tm="100000">
                                          <p:val>
                                            <p:strVal val="#ppt_h"/>
                                          </p:val>
                                        </p:tav>
                                      </p:tavLst>
                                    </p:anim>
                                    <p:animEffect transition="in" filter="fade">
                                      <p:cBhvr>
                                        <p:cTn id="48" dur="500"/>
                                        <p:tgtEl>
                                          <p:spTgt spid="4506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45071"/>
                                        </p:tgtEl>
                                        <p:attrNameLst>
                                          <p:attrName>style.visibility</p:attrName>
                                        </p:attrNameLst>
                                      </p:cBhvr>
                                      <p:to>
                                        <p:strVal val="visible"/>
                                      </p:to>
                                    </p:set>
                                    <p:animEffect transition="in" filter="wipe(down)">
                                      <p:cBhvr>
                                        <p:cTn id="53" dur="500"/>
                                        <p:tgtEl>
                                          <p:spTgt spid="45071"/>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45074"/>
                                        </p:tgtEl>
                                        <p:attrNameLst>
                                          <p:attrName>style.visibility</p:attrName>
                                        </p:attrNameLst>
                                      </p:cBhvr>
                                      <p:to>
                                        <p:strVal val="visible"/>
                                      </p:to>
                                    </p:set>
                                    <p:anim calcmode="lin" valueType="num">
                                      <p:cBhvr additive="base">
                                        <p:cTn id="58" dur="500" fill="hold"/>
                                        <p:tgtEl>
                                          <p:spTgt spid="45074"/>
                                        </p:tgtEl>
                                        <p:attrNameLst>
                                          <p:attrName>ppt_x</p:attrName>
                                        </p:attrNameLst>
                                      </p:cBhvr>
                                      <p:tavLst>
                                        <p:tav tm="0">
                                          <p:val>
                                            <p:strVal val="#ppt_x"/>
                                          </p:val>
                                        </p:tav>
                                        <p:tav tm="100000">
                                          <p:val>
                                            <p:strVal val="#ppt_x"/>
                                          </p:val>
                                        </p:tav>
                                      </p:tavLst>
                                    </p:anim>
                                    <p:anim calcmode="lin" valueType="num">
                                      <p:cBhvr additive="base">
                                        <p:cTn id="59" dur="500" fill="hold"/>
                                        <p:tgtEl>
                                          <p:spTgt spid="45074"/>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45075"/>
                                        </p:tgtEl>
                                        <p:attrNameLst>
                                          <p:attrName>style.visibility</p:attrName>
                                        </p:attrNameLst>
                                      </p:cBhvr>
                                      <p:to>
                                        <p:strVal val="visible"/>
                                      </p:to>
                                    </p:set>
                                    <p:animEffect transition="in" filter="wipe(left)">
                                      <p:cBhvr>
                                        <p:cTn id="64" dur="500"/>
                                        <p:tgtEl>
                                          <p:spTgt spid="45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p:bldP spid="45062" grpId="0"/>
      <p:bldP spid="45063" grpId="0"/>
      <p:bldP spid="45064" grpId="0"/>
      <p:bldP spid="45065" grpId="0"/>
      <p:bldP spid="45074" grpId="0"/>
      <p:bldP spid="45075" grpId="0"/>
      <p:bldP spid="4507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bwMode="auto">
          <a:xfrm>
            <a:off x="457200" y="557808"/>
            <a:ext cx="8229600" cy="1143000"/>
          </a:xfrm>
          <a:noFill/>
          <a:ln>
            <a:miter lim="800000"/>
            <a:headEnd/>
            <a:tailEnd/>
          </a:ln>
        </p:spPr>
        <p:txBody>
          <a:bodyPr vert="horz" wrap="square" lIns="91440" tIns="45720" rIns="91440" bIns="45720" numCol="1" anchor="t" anchorCtr="0" compatLnSpc="1">
            <a:prstTxWarp prst="textNoShape">
              <a:avLst/>
            </a:prstTxWarp>
          </a:bodyPr>
          <a:lstStyle/>
          <a:p>
            <a:pPr marL="742950" indent="-742950" algn="l">
              <a:buFont typeface="+mj-lt"/>
              <a:buAutoNum type="arabicPeriod" startAt="2"/>
            </a:pPr>
            <a:r>
              <a:rPr lang="zh-CN" altLang="en-US" dirty="0" smtClean="0">
                <a:solidFill>
                  <a:srgbClr val="00B050"/>
                </a:solidFill>
              </a:rPr>
              <a:t>讨论分析</a:t>
            </a:r>
          </a:p>
        </p:txBody>
      </p:sp>
      <p:sp>
        <p:nvSpPr>
          <p:cNvPr id="22530" name="Rectangle 3"/>
          <p:cNvSpPr>
            <a:spLocks noGrp="1" noChangeArrowheads="1"/>
          </p:cNvSpPr>
          <p:nvPr>
            <p:ph idx="1"/>
          </p:nvPr>
        </p:nvSpPr>
        <p:spPr bwMode="auto">
          <a:xfrm>
            <a:off x="107504" y="2436912"/>
            <a:ext cx="9036496" cy="4421088"/>
          </a:xfrm>
          <a:noFill/>
          <a:ln>
            <a:miter lim="800000"/>
            <a:headEnd/>
            <a:tailEnd/>
          </a:ln>
        </p:spPr>
        <p:txBody>
          <a:bodyPr vert="horz" wrap="square" lIns="91440" tIns="45720" rIns="91440" bIns="45720" numCol="1" anchor="t" anchorCtr="0" compatLnSpc="1">
            <a:prstTxWarp prst="textNoShape">
              <a:avLst/>
            </a:prstTxWarp>
          </a:bodyPr>
          <a:lstStyle/>
          <a:p>
            <a:pPr>
              <a:buFont typeface="Arial" charset="0"/>
              <a:buNone/>
            </a:pPr>
            <a:r>
              <a:rPr lang="zh-CN" altLang="en-US" sz="2800" b="1" dirty="0" smtClean="0"/>
              <a:t>        对于这样一只可爱、聪明、善解人意、有情有义，而一家人都很喜欢的小狗，巴金最后是如何处理的？你怎样看待巴金把包弟送上解剖台这一行为？</a:t>
            </a:r>
          </a:p>
          <a:p>
            <a:endParaRPr lang="zh-CN" altLang="en-US" sz="2800"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L="571500" indent="-571500" algn="l">
              <a:buFont typeface="华文行楷" pitchFamily="2" charset="-122"/>
              <a:buChar char="*"/>
            </a:pPr>
            <a:r>
              <a:rPr lang="zh-CN" altLang="en-US" dirty="0" smtClean="0">
                <a:solidFill>
                  <a:srgbClr val="92D050"/>
                </a:solidFill>
                <a:latin typeface="华文行楷" pitchFamily="2" charset="-122"/>
                <a:ea typeface="华文行楷" pitchFamily="2" charset="-122"/>
              </a:rPr>
              <a:t>巴金把包弟送上解剖台的原因</a:t>
            </a:r>
            <a:endParaRPr lang="zh-CN" altLang="en-US" dirty="0">
              <a:solidFill>
                <a:srgbClr val="92D050"/>
              </a:solidFill>
              <a:latin typeface="华文行楷" pitchFamily="2" charset="-122"/>
              <a:ea typeface="华文行楷" pitchFamily="2" charset="-122"/>
            </a:endParaRPr>
          </a:p>
        </p:txBody>
      </p:sp>
      <p:sp>
        <p:nvSpPr>
          <p:cNvPr id="3" name="内容占位符 2"/>
          <p:cNvSpPr>
            <a:spLocks noGrp="1"/>
          </p:cNvSpPr>
          <p:nvPr>
            <p:ph idx="1"/>
          </p:nvPr>
        </p:nvSpPr>
        <p:spPr>
          <a:xfrm>
            <a:off x="611560" y="1556792"/>
            <a:ext cx="8075240" cy="4569371"/>
          </a:xfrm>
        </p:spPr>
        <p:txBody>
          <a:bodyPr/>
          <a:lstStyle/>
          <a:p>
            <a:pPr marL="0" indent="0">
              <a:buNone/>
            </a:pPr>
            <a:r>
              <a:rPr lang="zh-CN" altLang="en-US" dirty="0" smtClean="0"/>
              <a:t>   </a:t>
            </a:r>
            <a:r>
              <a:rPr lang="zh-CN" altLang="en-US" dirty="0" smtClean="0">
                <a:latin typeface="华文楷体" pitchFamily="2" charset="-122"/>
                <a:ea typeface="华文楷体" pitchFamily="2" charset="-122"/>
              </a:rPr>
              <a:t>因为文革抄“四旧”，一则养狗可能会被当作是小资情调；二则这只小狗的来历非同寻常，我们可能会因此背上“里通外国”的罪名。三则为了保全家人，才将小狗送上解剖台，实属无奈。</a:t>
            </a:r>
            <a:r>
              <a:rPr lang="zh-CN" altLang="en-US" u="sng" dirty="0" smtClean="0">
                <a:solidFill>
                  <a:srgbClr val="00B0F0"/>
                </a:solidFill>
                <a:latin typeface="华文楷体" pitchFamily="2" charset="-122"/>
                <a:ea typeface="华文楷体" pitchFamily="2" charset="-122"/>
              </a:rPr>
              <a:t>文革</a:t>
            </a:r>
            <a:r>
              <a:rPr lang="zh-CN" altLang="en-US" dirty="0" smtClean="0">
                <a:latin typeface="华文楷体" pitchFamily="2" charset="-122"/>
                <a:ea typeface="华文楷体" pitchFamily="2" charset="-122"/>
              </a:rPr>
              <a:t>才是小狗走上死路的根本原因。</a:t>
            </a:r>
            <a:endParaRPr lang="zh-CN" altLang="en-US" dirty="0">
              <a:latin typeface="华文楷体" pitchFamily="2" charset="-122"/>
              <a:ea typeface="华文楷体" pitchFamily="2" charset="-122"/>
            </a:endParaRPr>
          </a:p>
        </p:txBody>
      </p:sp>
    </p:spTree>
    <p:extLst>
      <p:ext uri="{BB962C8B-B14F-4D97-AF65-F5344CB8AC3E}">
        <p14:creationId xmlns:p14="http://schemas.microsoft.com/office/powerpoint/2010/main" val="33270892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bwMode="auto">
          <a:xfrm>
            <a:off x="457200" y="485800"/>
            <a:ext cx="8229600" cy="1143000"/>
          </a:xfrm>
          <a:noFill/>
          <a:ln>
            <a:miter lim="800000"/>
            <a:headEnd/>
            <a:tailEnd/>
          </a:ln>
        </p:spPr>
        <p:txBody>
          <a:bodyPr vert="horz" wrap="square" lIns="91440" tIns="45720" rIns="91440" bIns="45720" numCol="1" anchor="t" anchorCtr="0" compatLnSpc="1">
            <a:prstTxWarp prst="textNoShape">
              <a:avLst/>
            </a:prstTxWarp>
          </a:bodyPr>
          <a:lstStyle/>
          <a:p>
            <a:r>
              <a:rPr lang="zh-CN" altLang="en-US" sz="5400" smtClean="0">
                <a:ea typeface="黑体" pitchFamily="49" charset="-122"/>
              </a:rPr>
              <a:t>文革</a:t>
            </a:r>
          </a:p>
        </p:txBody>
      </p:sp>
      <p:sp>
        <p:nvSpPr>
          <p:cNvPr id="19458" name="Rectangle 3"/>
          <p:cNvSpPr>
            <a:spLocks noGrp="1" noChangeArrowheads="1"/>
          </p:cNvSpPr>
          <p:nvPr>
            <p:ph idx="1"/>
          </p:nvPr>
        </p:nvSpPr>
        <p:spPr bwMode="auto">
          <a:xfrm>
            <a:off x="0" y="1600200"/>
            <a:ext cx="8964613" cy="4525963"/>
          </a:xfrm>
          <a:noFill/>
          <a:ln>
            <a:miter lim="800000"/>
            <a:headEnd/>
            <a:tailEnd/>
          </a:ln>
        </p:spPr>
        <p:txBody>
          <a:bodyPr vert="horz" wrap="square" lIns="91440" tIns="45720" rIns="91440" bIns="45720" numCol="1" anchor="t" anchorCtr="0" compatLnSpc="1">
            <a:prstTxWarp prst="textNoShape">
              <a:avLst/>
            </a:prstTxWarp>
          </a:bodyPr>
          <a:lstStyle/>
          <a:p>
            <a:r>
              <a:rPr lang="zh-CN" altLang="en-US" sz="2800" dirty="0"/>
              <a:t>“</a:t>
            </a:r>
            <a:r>
              <a:rPr lang="zh-CN" altLang="en-US" sz="2800" dirty="0">
                <a:hlinkClick r:id="rId2" action="ppaction://hlinkfile"/>
              </a:rPr>
              <a:t>文化大革命</a:t>
            </a:r>
            <a:r>
              <a:rPr lang="zh-CN" altLang="en-US" sz="2800" dirty="0"/>
              <a:t>”是</a:t>
            </a:r>
            <a:r>
              <a:rPr lang="en-US" altLang="zh-CN" sz="2800" dirty="0"/>
              <a:t>1966</a:t>
            </a:r>
            <a:r>
              <a:rPr lang="zh-CN" altLang="en-US" sz="2800" dirty="0"/>
              <a:t>年</a:t>
            </a:r>
            <a:r>
              <a:rPr lang="en-US" altLang="zh-CN" sz="2800" dirty="0"/>
              <a:t>5</a:t>
            </a:r>
            <a:r>
              <a:rPr lang="zh-CN" altLang="en-US" sz="2800" dirty="0"/>
              <a:t>月到</a:t>
            </a:r>
            <a:r>
              <a:rPr lang="en-US" altLang="zh-CN" sz="2800" dirty="0"/>
              <a:t>1976</a:t>
            </a:r>
            <a:r>
              <a:rPr lang="zh-CN" altLang="en-US" sz="2800" dirty="0"/>
              <a:t>年</a:t>
            </a:r>
            <a:r>
              <a:rPr lang="en-US" altLang="zh-CN" sz="2800" dirty="0"/>
              <a:t>10</a:t>
            </a:r>
            <a:r>
              <a:rPr lang="zh-CN" altLang="en-US" sz="2800" dirty="0"/>
              <a:t>月间由</a:t>
            </a:r>
            <a:r>
              <a:rPr lang="zh-CN" altLang="en-US" sz="2800" dirty="0">
                <a:hlinkClick r:id="rId3" action="ppaction://hlinkfile"/>
              </a:rPr>
              <a:t>毛泽东</a:t>
            </a:r>
            <a:r>
              <a:rPr lang="zh-CN" altLang="en-US" sz="2800" dirty="0"/>
              <a:t>主席</a:t>
            </a:r>
            <a:r>
              <a:rPr lang="zh-CN" altLang="en-US" sz="2800" dirty="0" smtClean="0"/>
              <a:t>发动</a:t>
            </a:r>
            <a:r>
              <a:rPr lang="zh-CN" altLang="en-US" sz="2800" dirty="0"/>
              <a:t>和</a:t>
            </a:r>
            <a:r>
              <a:rPr lang="zh-CN" altLang="en-US" sz="2800" dirty="0" smtClean="0"/>
              <a:t>领导</a:t>
            </a:r>
            <a:r>
              <a:rPr lang="zh-CN" altLang="en-US" sz="2800" dirty="0"/>
              <a:t>的一次政治运动，历时</a:t>
            </a:r>
            <a:r>
              <a:rPr lang="en-US" altLang="zh-CN" sz="2800" dirty="0"/>
              <a:t>10</a:t>
            </a:r>
            <a:r>
              <a:rPr lang="zh-CN" altLang="en-US" sz="2800" dirty="0"/>
              <a:t>年。是由于毛泽东同志错误的评估当时我国的政治形势及党和国家的政治状况而发动的，并被</a:t>
            </a:r>
            <a:r>
              <a:rPr lang="zh-CN" altLang="en-US" sz="2800" dirty="0">
                <a:hlinkClick r:id="rId4" action="ppaction://hlinkfile"/>
              </a:rPr>
              <a:t>林彪</a:t>
            </a:r>
            <a:r>
              <a:rPr lang="zh-CN" altLang="en-US" sz="2800" dirty="0"/>
              <a:t>和</a:t>
            </a:r>
            <a:r>
              <a:rPr lang="zh-CN" altLang="en-US" sz="2800" dirty="0">
                <a:hlinkClick r:id="rId5" action="ppaction://hlinkfile"/>
              </a:rPr>
              <a:t>江青</a:t>
            </a:r>
            <a:r>
              <a:rPr lang="zh-CN" altLang="en-US" sz="2800" dirty="0"/>
              <a:t>的反革命集团利用，给党、国家和各族人民带来严重的灾难、内乱，造成了极大的负面影响。</a:t>
            </a:r>
            <a:endParaRPr lang="zh-CN" altLang="en-US" sz="2800" b="1" dirty="0" smtClean="0">
              <a:ea typeface="黑体" pitchFamily="49"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2" descr="图片1"/>
          <p:cNvPicPr>
            <a:picLocks noChangeAspect="1" noChangeArrowheads="1"/>
          </p:cNvPicPr>
          <p:nvPr/>
        </p:nvPicPr>
        <p:blipFill>
          <a:blip r:embed="rId3"/>
          <a:srcRect/>
          <a:stretch>
            <a:fillRect/>
          </a:stretch>
        </p:blipFill>
        <p:spPr bwMode="auto">
          <a:xfrm>
            <a:off x="33536" y="188640"/>
            <a:ext cx="6266656" cy="4089259"/>
          </a:xfrm>
          <a:prstGeom prst="rect">
            <a:avLst/>
          </a:prstGeom>
          <a:noFill/>
          <a:ln w="9525">
            <a:noFill/>
            <a:miter lim="800000"/>
            <a:headEnd/>
            <a:tailEnd/>
          </a:ln>
        </p:spPr>
      </p:pic>
      <p:pic>
        <p:nvPicPr>
          <p:cNvPr id="48131" name="假如爱有天意钢琴.mp3">
            <a:hlinkClick r:id="" action="ppaction://media"/>
          </p:cNvPr>
          <p:cNvPicPr>
            <a:picLocks noRot="1" noChangeAspect="1" noChangeArrowheads="1"/>
          </p:cNvPicPr>
          <p:nvPr>
            <a:audioFile r:link="rId1"/>
          </p:nvPr>
        </p:nvPicPr>
        <p:blipFill>
          <a:blip r:embed="rId4"/>
          <a:srcRect/>
          <a:stretch>
            <a:fillRect/>
          </a:stretch>
        </p:blipFill>
        <p:spPr bwMode="auto">
          <a:xfrm>
            <a:off x="7956550" y="5876925"/>
            <a:ext cx="304800" cy="304800"/>
          </a:xfrm>
          <a:prstGeom prst="rect">
            <a:avLst/>
          </a:prstGeom>
          <a:noFill/>
          <a:ln w="9525">
            <a:noFill/>
            <a:miter lim="800000"/>
            <a:headEnd/>
            <a:tailEnd/>
          </a:ln>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2080" y="4394137"/>
            <a:ext cx="3467447" cy="2292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advClick="0" advTm="6000"/>
  <p:timing>
    <p:tnLst>
      <p:par>
        <p:cTn id="1" dur="indefinite" restart="never" nodeType="tmRoot">
          <p:childTnLst>
            <p:audio>
              <p:cMediaNode vol="90000" numSld="7" showWhenStopped="0">
                <p:cTn id="2" fill="hold" display="0">
                  <p:stCondLst>
                    <p:cond delay="indefinite"/>
                  </p:stCondLst>
                  <p:endCondLst>
                    <p:cond evt="onPrev" delay="0">
                      <p:tgtEl>
                        <p:sldTgt/>
                      </p:tgtEl>
                    </p:cond>
                    <p:cond evt="onStopAudio" delay="0">
                      <p:tgtEl>
                        <p:sldTgt/>
                      </p:tgtEl>
                    </p:cond>
                  </p:endCondLst>
                </p:cTn>
                <p:tgtEl>
                  <p:spTgt spid="48131"/>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8" name="Group 4"/>
          <p:cNvGrpSpPr>
            <a:grpSpLocks/>
          </p:cNvGrpSpPr>
          <p:nvPr/>
        </p:nvGrpSpPr>
        <p:grpSpPr bwMode="auto">
          <a:xfrm>
            <a:off x="59309" y="404664"/>
            <a:ext cx="8892480" cy="5256584"/>
            <a:chOff x="-4831" y="0"/>
            <a:chExt cx="10841" cy="4320"/>
          </a:xfrm>
        </p:grpSpPr>
        <p:grpSp>
          <p:nvGrpSpPr>
            <p:cNvPr id="22532" name="Group 5"/>
            <p:cNvGrpSpPr>
              <a:grpSpLocks/>
            </p:cNvGrpSpPr>
            <p:nvPr/>
          </p:nvGrpSpPr>
          <p:grpSpPr bwMode="auto">
            <a:xfrm>
              <a:off x="-4831" y="0"/>
              <a:ext cx="7053" cy="4320"/>
              <a:chOff x="-2404" y="0"/>
              <a:chExt cx="7053" cy="4320"/>
            </a:xfrm>
          </p:grpSpPr>
          <p:grpSp>
            <p:nvGrpSpPr>
              <p:cNvPr id="22534" name="Group 6"/>
              <p:cNvGrpSpPr>
                <a:grpSpLocks/>
              </p:cNvGrpSpPr>
              <p:nvPr/>
            </p:nvGrpSpPr>
            <p:grpSpPr bwMode="auto">
              <a:xfrm>
                <a:off x="-2404" y="0"/>
                <a:ext cx="4808" cy="4320"/>
                <a:chOff x="0" y="0"/>
                <a:chExt cx="4808" cy="4320"/>
              </a:xfrm>
            </p:grpSpPr>
            <p:sp>
              <p:nvSpPr>
                <p:cNvPr id="22536" name="Rectangle 7" descr="}C7C6TD148J69(K]NRROM99"/>
                <p:cNvSpPr>
                  <a:spLocks noChangeArrowheads="1"/>
                </p:cNvSpPr>
                <p:nvPr/>
              </p:nvSpPr>
              <p:spPr bwMode="auto">
                <a:xfrm>
                  <a:off x="2472" y="0"/>
                  <a:ext cx="2336" cy="4320"/>
                </a:xfrm>
                <a:prstGeom prst="rect">
                  <a:avLst/>
                </a:prstGeom>
                <a:blipFill dpi="0" rotWithShape="1">
                  <a:blip r:embed="rId2"/>
                  <a:srcRect/>
                  <a:stretch>
                    <a:fillRect/>
                  </a:stretch>
                </a:blipFill>
                <a:ln w="9525">
                  <a:solidFill>
                    <a:schemeClr val="tx1"/>
                  </a:solidFill>
                  <a:miter lim="800000"/>
                  <a:headEnd/>
                  <a:tailEnd/>
                </a:ln>
              </p:spPr>
              <p:txBody>
                <a:bodyPr wrap="none" anchor="ctr"/>
                <a:lstStyle/>
                <a:p>
                  <a:endParaRPr lang="zh-CN" altLang="en-US" sz="1800"/>
                </a:p>
              </p:txBody>
            </p:sp>
            <p:sp>
              <p:nvSpPr>
                <p:cNvPr id="22537" name="Rectangle 8" descr="R730TJ`UF6618QUQSMSIHPI"/>
                <p:cNvSpPr>
                  <a:spLocks noChangeArrowheads="1"/>
                </p:cNvSpPr>
                <p:nvPr/>
              </p:nvSpPr>
              <p:spPr bwMode="auto">
                <a:xfrm>
                  <a:off x="0" y="0"/>
                  <a:ext cx="2381" cy="4320"/>
                </a:xfrm>
                <a:prstGeom prst="rect">
                  <a:avLst/>
                </a:prstGeom>
                <a:blipFill dpi="0" rotWithShape="1">
                  <a:blip r:embed="rId3"/>
                  <a:srcRect/>
                  <a:stretch>
                    <a:fillRect/>
                  </a:stretch>
                </a:blipFill>
                <a:ln w="9525">
                  <a:solidFill>
                    <a:schemeClr val="tx1"/>
                  </a:solidFill>
                  <a:miter lim="800000"/>
                  <a:headEnd/>
                  <a:tailEnd/>
                </a:ln>
              </p:spPr>
              <p:txBody>
                <a:bodyPr wrap="none" anchor="ctr"/>
                <a:lstStyle/>
                <a:p>
                  <a:endParaRPr lang="zh-CN" altLang="en-US" sz="1800"/>
                </a:p>
              </p:txBody>
            </p:sp>
          </p:grpSp>
          <p:sp>
            <p:nvSpPr>
              <p:cNvPr id="22535" name="Rectangle 9" descr="5IKM8AN}$YNM)`QC6D6I`JI"/>
              <p:cNvSpPr>
                <a:spLocks noChangeArrowheads="1"/>
              </p:cNvSpPr>
              <p:nvPr/>
            </p:nvSpPr>
            <p:spPr bwMode="auto">
              <a:xfrm>
                <a:off x="2472" y="0"/>
                <a:ext cx="2177" cy="4320"/>
              </a:xfrm>
              <a:prstGeom prst="rect">
                <a:avLst/>
              </a:prstGeom>
              <a:blipFill dpi="0" rotWithShape="1">
                <a:blip r:embed="rId4"/>
                <a:srcRect/>
                <a:stretch>
                  <a:fillRect/>
                </a:stretch>
              </a:blipFill>
              <a:ln w="9525">
                <a:solidFill>
                  <a:schemeClr val="tx1"/>
                </a:solidFill>
                <a:miter lim="800000"/>
                <a:headEnd/>
                <a:tailEnd/>
              </a:ln>
            </p:spPr>
            <p:txBody>
              <a:bodyPr wrap="none" anchor="ctr"/>
              <a:lstStyle/>
              <a:p>
                <a:endParaRPr lang="zh-CN" altLang="en-US" sz="1800"/>
              </a:p>
            </p:txBody>
          </p:sp>
        </p:grpSp>
        <p:sp>
          <p:nvSpPr>
            <p:cNvPr id="22533" name="Rectangle 10" descr="G1%{Y[CW3]Y_JD@EX0GG_~5"/>
            <p:cNvSpPr>
              <a:spLocks noChangeArrowheads="1"/>
            </p:cNvSpPr>
            <p:nvPr/>
          </p:nvSpPr>
          <p:spPr bwMode="auto">
            <a:xfrm>
              <a:off x="2290" y="0"/>
              <a:ext cx="3720" cy="4320"/>
            </a:xfrm>
            <a:prstGeom prst="rect">
              <a:avLst/>
            </a:prstGeom>
            <a:blipFill dpi="0" rotWithShape="1">
              <a:blip r:embed="rId5"/>
              <a:srcRect/>
              <a:stretch>
                <a:fillRect/>
              </a:stretch>
            </a:blipFill>
            <a:ln w="9525">
              <a:solidFill>
                <a:schemeClr val="tx1"/>
              </a:solidFill>
              <a:miter lim="800000"/>
              <a:headEnd/>
              <a:tailEnd/>
            </a:ln>
          </p:spPr>
          <p:txBody>
            <a:bodyPr wrap="none" anchor="ctr"/>
            <a:lstStyle/>
            <a:p>
              <a:endParaRPr lang="zh-CN" altLang="en-US" sz="1800"/>
            </a:p>
          </p:txBody>
        </p:sp>
      </p:gr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7108"/>
                                        </p:tgtEl>
                                        <p:attrNameLst>
                                          <p:attrName>style.visibility</p:attrName>
                                        </p:attrNameLst>
                                      </p:cBhvr>
                                      <p:to>
                                        <p:strVal val="visible"/>
                                      </p:to>
                                    </p:set>
                                    <p:animEffect transition="in" filter="wipe(down)">
                                      <p:cBhvr>
                                        <p:cTn id="7" dur="500"/>
                                        <p:tgtEl>
                                          <p:spTgt spid="47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Box 4"/>
          <p:cNvSpPr txBox="1">
            <a:spLocks noChangeArrowheads="1"/>
          </p:cNvSpPr>
          <p:nvPr/>
        </p:nvSpPr>
        <p:spPr bwMode="auto">
          <a:xfrm>
            <a:off x="0" y="332656"/>
            <a:ext cx="9144000" cy="4576763"/>
          </a:xfrm>
          <a:prstGeom prst="rect">
            <a:avLst/>
          </a:prstGeom>
          <a:noFill/>
          <a:ln w="9525">
            <a:noFill/>
            <a:miter lim="800000"/>
            <a:headEnd/>
            <a:tailEnd/>
          </a:ln>
        </p:spPr>
        <p:txBody>
          <a:bodyPr>
            <a:spAutoFit/>
          </a:bodyPr>
          <a:lstStyle/>
          <a:p>
            <a:pPr eaLnBrk="0" hangingPunct="0">
              <a:spcBef>
                <a:spcPct val="20000"/>
              </a:spcBef>
              <a:buFont typeface="Arial" charset="0"/>
              <a:buNone/>
            </a:pPr>
            <a:r>
              <a:rPr lang="zh-CN" altLang="en-US" sz="2800" b="1" dirty="0"/>
              <a:t>      多少无辜的人惨遭杀害，多少千年古迹毁于一旦。那是一个非人的疯狂的年代，亲友疏远，骨肉相残，人情殆尽。作家秦牧曾这样记述“文革”期间在广州街头的所见：“人们咬着匕首，抬着尸体游行。”“一天早上，当我走回报社的时候，一路看到在树上吊尸的景象。那些尸体，大多是被打破头颅、鲜血迸流的。在一德路到人民中路短短 一段路程中，我竟见到八具这样的尸体。”可见，这是一个多么动乱的年代，人的生命贱如草芥、一钱不值，人性被扭曲变形。</a:t>
            </a:r>
          </a:p>
          <a:p>
            <a:pPr>
              <a:spcBef>
                <a:spcPct val="50000"/>
              </a:spcBef>
            </a:pPr>
            <a:endParaRPr lang="zh-CN" altLang="en-US" sz="2800" b="1" dirty="0"/>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4019812"/>
            <a:ext cx="3571842" cy="27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 Box 2"/>
          <p:cNvSpPr txBox="1">
            <a:spLocks noChangeArrowheads="1"/>
          </p:cNvSpPr>
          <p:nvPr/>
        </p:nvSpPr>
        <p:spPr bwMode="auto">
          <a:xfrm>
            <a:off x="304800" y="609600"/>
            <a:ext cx="8534400" cy="3990975"/>
          </a:xfrm>
          <a:prstGeom prst="rect">
            <a:avLst/>
          </a:prstGeom>
          <a:noFill/>
          <a:ln w="9525">
            <a:noFill/>
            <a:miter lim="800000"/>
            <a:headEnd/>
            <a:tailEnd/>
          </a:ln>
        </p:spPr>
        <p:txBody>
          <a:bodyPr>
            <a:spAutoFit/>
          </a:bodyPr>
          <a:lstStyle/>
          <a:p>
            <a:pPr algn="ctr" fontAlgn="base">
              <a:spcBef>
                <a:spcPct val="0"/>
              </a:spcBef>
              <a:spcAft>
                <a:spcPct val="0"/>
              </a:spcAft>
            </a:pPr>
            <a:endParaRPr lang="zh-CN" altLang="en-US" sz="3200" b="1" i="1">
              <a:solidFill>
                <a:prstClr val="black"/>
              </a:solidFill>
              <a:latin typeface="Arial" charset="0"/>
            </a:endParaRPr>
          </a:p>
          <a:p>
            <a:pPr fontAlgn="base">
              <a:spcBef>
                <a:spcPct val="0"/>
              </a:spcBef>
              <a:spcAft>
                <a:spcPct val="0"/>
              </a:spcAft>
            </a:pPr>
            <a:r>
              <a:rPr lang="zh-CN" altLang="en-US" sz="3200">
                <a:solidFill>
                  <a:prstClr val="black"/>
                </a:solidFill>
                <a:latin typeface="Arial" charset="0"/>
              </a:rPr>
              <a:t/>
            </a:r>
            <a:br>
              <a:rPr lang="zh-CN" altLang="en-US" sz="3200">
                <a:solidFill>
                  <a:prstClr val="black"/>
                </a:solidFill>
                <a:latin typeface="Arial" charset="0"/>
              </a:rPr>
            </a:br>
            <a:endParaRPr lang="zh-CN" altLang="en-US" sz="3200">
              <a:solidFill>
                <a:prstClr val="black"/>
              </a:solidFill>
              <a:latin typeface="Arial" charset="0"/>
            </a:endParaRPr>
          </a:p>
          <a:p>
            <a:pPr fontAlgn="base">
              <a:spcBef>
                <a:spcPct val="0"/>
              </a:spcBef>
              <a:spcAft>
                <a:spcPct val="0"/>
              </a:spcAft>
            </a:pPr>
            <a:r>
              <a:rPr lang="zh-CN" altLang="en-US" sz="3200">
                <a:solidFill>
                  <a:prstClr val="black"/>
                </a:solidFill>
                <a:latin typeface="Arial" charset="0"/>
              </a:rPr>
              <a:t>　　</a:t>
            </a:r>
            <a:r>
              <a:rPr lang="zh-CN" altLang="en-US" sz="3200" b="1">
                <a:solidFill>
                  <a:prstClr val="black"/>
                </a:solidFill>
                <a:latin typeface="黑体" pitchFamily="49" charset="-122"/>
                <a:ea typeface="黑体" pitchFamily="49" charset="-122"/>
              </a:rPr>
              <a:t>叶剑英元帅曾经沉痛地说过：</a:t>
            </a:r>
            <a:r>
              <a:rPr lang="zh-CN" altLang="en-US" sz="3200" b="1">
                <a:solidFill>
                  <a:prstClr val="black"/>
                </a:solidFill>
                <a:latin typeface="Arial" charset="0"/>
                <a:ea typeface="黑体" pitchFamily="49" charset="-122"/>
              </a:rPr>
              <a:t>“</a:t>
            </a:r>
            <a:r>
              <a:rPr lang="zh-CN" altLang="en-US" sz="3200" b="1">
                <a:solidFill>
                  <a:prstClr val="black"/>
                </a:solidFill>
                <a:latin typeface="黑体" pitchFamily="49" charset="-122"/>
                <a:ea typeface="黑体" pitchFamily="49" charset="-122"/>
              </a:rPr>
              <a:t>文化大革命死了两千万人，整了一亿人，浪费了八千亿人民币。</a:t>
            </a:r>
            <a:r>
              <a:rPr lang="zh-CN" altLang="en-US" sz="3200" b="1">
                <a:solidFill>
                  <a:prstClr val="black"/>
                </a:solidFill>
                <a:latin typeface="Arial" charset="0"/>
                <a:ea typeface="黑体" pitchFamily="49" charset="-122"/>
              </a:rPr>
              <a:t>”</a:t>
            </a:r>
            <a:r>
              <a:rPr lang="zh-CN" altLang="en-US" sz="3200" b="1">
                <a:solidFill>
                  <a:prstClr val="black"/>
                </a:solidFill>
                <a:latin typeface="黑体" pitchFamily="49" charset="-122"/>
                <a:ea typeface="黑体" pitchFamily="49" charset="-122"/>
              </a:rPr>
              <a:t> 　　　　</a:t>
            </a:r>
          </a:p>
          <a:p>
            <a:pPr algn="r" fontAlgn="base">
              <a:spcBef>
                <a:spcPct val="0"/>
              </a:spcBef>
              <a:spcAft>
                <a:spcPct val="0"/>
              </a:spcAft>
            </a:pPr>
            <a:r>
              <a:rPr lang="zh-CN" altLang="en-US" sz="3200" b="1">
                <a:solidFill>
                  <a:prstClr val="black"/>
                </a:solidFill>
                <a:latin typeface="黑体" pitchFamily="49" charset="-122"/>
                <a:ea typeface="黑体" pitchFamily="49" charset="-122"/>
              </a:rPr>
              <a:t>          ──（转引自</a:t>
            </a:r>
            <a:r>
              <a:rPr lang="en-US" altLang="zh-CN" sz="3200" b="1">
                <a:solidFill>
                  <a:prstClr val="black"/>
                </a:solidFill>
                <a:latin typeface="黑体" pitchFamily="49" charset="-122"/>
                <a:ea typeface="黑体" pitchFamily="49" charset="-122"/>
              </a:rPr>
              <a:t>《</a:t>
            </a:r>
            <a:r>
              <a:rPr lang="zh-CN" altLang="en-US" sz="3200" b="1">
                <a:solidFill>
                  <a:prstClr val="black"/>
                </a:solidFill>
                <a:latin typeface="黑体" pitchFamily="49" charset="-122"/>
                <a:ea typeface="黑体" pitchFamily="49" charset="-122"/>
              </a:rPr>
              <a:t>往事──</a:t>
            </a:r>
            <a:r>
              <a:rPr lang="en-US" altLang="zh-CN" sz="3200" b="1">
                <a:solidFill>
                  <a:prstClr val="black"/>
                </a:solidFill>
                <a:latin typeface="黑体" pitchFamily="49" charset="-122"/>
                <a:ea typeface="黑体" pitchFamily="49" charset="-122"/>
              </a:rPr>
              <a:t>1966</a:t>
            </a:r>
            <a:r>
              <a:rPr lang="zh-CN" altLang="en-US" sz="3200" b="1">
                <a:solidFill>
                  <a:prstClr val="black"/>
                </a:solidFill>
                <a:latin typeface="黑体" pitchFamily="49" charset="-122"/>
                <a:ea typeface="黑体" pitchFamily="49" charset="-122"/>
              </a:rPr>
              <a:t>写真</a:t>
            </a:r>
            <a:r>
              <a:rPr lang="en-US" altLang="zh-CN" sz="3200" b="1">
                <a:solidFill>
                  <a:prstClr val="black"/>
                </a:solidFill>
                <a:latin typeface="黑体" pitchFamily="49" charset="-122"/>
                <a:ea typeface="黑体" pitchFamily="49" charset="-122"/>
              </a:rPr>
              <a:t>》</a:t>
            </a:r>
            <a:br>
              <a:rPr lang="en-US" altLang="zh-CN" sz="3200" b="1">
                <a:solidFill>
                  <a:prstClr val="black"/>
                </a:solidFill>
                <a:latin typeface="黑体" pitchFamily="49" charset="-122"/>
                <a:ea typeface="黑体" pitchFamily="49" charset="-122"/>
              </a:rPr>
            </a:br>
            <a:endParaRPr lang="en-US" altLang="zh-CN" sz="3200" b="1">
              <a:solidFill>
                <a:prstClr val="black"/>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bwMode="auto">
          <a:xfrm>
            <a:off x="457200" y="745827"/>
            <a:ext cx="8229600" cy="1143000"/>
          </a:xfrm>
          <a:noFill/>
          <a:ln>
            <a:miter lim="800000"/>
            <a:headEnd/>
            <a:tailEnd/>
          </a:ln>
        </p:spPr>
        <p:txBody>
          <a:bodyPr vert="horz" wrap="square" lIns="91440" tIns="45720" rIns="91440" bIns="45720" numCol="1" anchor="t" anchorCtr="0" compatLnSpc="1">
            <a:prstTxWarp prst="textNoShape">
              <a:avLst/>
            </a:prstTxWarp>
          </a:bodyPr>
          <a:lstStyle/>
          <a:p>
            <a:r>
              <a:rPr lang="zh-CN" altLang="en-US" b="1" dirty="0" smtClean="0">
                <a:solidFill>
                  <a:srgbClr val="00B0F0"/>
                </a:solidFill>
              </a:rPr>
              <a:t>巴金在十年浩劫中的大致经历：</a:t>
            </a:r>
          </a:p>
        </p:txBody>
      </p:sp>
      <p:sp>
        <p:nvSpPr>
          <p:cNvPr id="29698" name="Rectangle 3"/>
          <p:cNvSpPr>
            <a:spLocks noGrp="1" noChangeArrowheads="1"/>
          </p:cNvSpPr>
          <p:nvPr>
            <p:ph idx="1"/>
          </p:nvPr>
        </p:nvSpPr>
        <p:spPr bwMode="auto">
          <a:xfrm>
            <a:off x="0" y="1523702"/>
            <a:ext cx="9144000" cy="5073650"/>
          </a:xfrm>
          <a:noFill/>
          <a:ln>
            <a:miter lim="800000"/>
            <a:headEnd/>
            <a:tailEnd/>
          </a:ln>
        </p:spPr>
        <p:txBody>
          <a:bodyPr vert="horz" wrap="square" lIns="91440" tIns="45720" rIns="91440" bIns="45720" numCol="1" anchor="t" anchorCtr="0" compatLnSpc="1">
            <a:prstTxWarp prst="textNoShape">
              <a:avLst/>
            </a:prstTxWarp>
            <a:normAutofit/>
          </a:bodyPr>
          <a:lstStyle/>
          <a:p>
            <a:pPr>
              <a:lnSpc>
                <a:spcPct val="90000"/>
              </a:lnSpc>
            </a:pPr>
            <a:r>
              <a:rPr lang="zh-CN" altLang="en-US" sz="2800" b="1" dirty="0" smtClean="0"/>
              <a:t>放弃包弟并没有换得保全一家人，</a:t>
            </a:r>
            <a:r>
              <a:rPr lang="en-US" altLang="zh-CN" sz="2800" b="1" dirty="0" smtClean="0"/>
              <a:t>1968</a:t>
            </a:r>
            <a:r>
              <a:rPr lang="zh-CN" altLang="en-US" sz="2800" b="1" dirty="0" smtClean="0"/>
              <a:t>年</a:t>
            </a:r>
            <a:r>
              <a:rPr lang="en-US" altLang="zh-CN" sz="2800" b="1" dirty="0" smtClean="0"/>
              <a:t>8</a:t>
            </a:r>
            <a:r>
              <a:rPr lang="zh-CN" altLang="en-US" sz="2800" b="1" dirty="0" smtClean="0"/>
              <a:t>月，巴金被关进牛棚改造，随后经受了大字报、挂牌游街等形式的批斗。</a:t>
            </a:r>
          </a:p>
          <a:p>
            <a:pPr>
              <a:lnSpc>
                <a:spcPct val="90000"/>
              </a:lnSpc>
            </a:pPr>
            <a:r>
              <a:rPr lang="en-US" altLang="zh-CN" sz="2800" b="1" dirty="0" smtClean="0"/>
              <a:t>1970</a:t>
            </a:r>
            <a:r>
              <a:rPr lang="zh-CN" altLang="en-US" sz="2800" b="1" dirty="0" smtClean="0"/>
              <a:t>年，到农村改造，掏大粪、喂猪、背稻草、种地</a:t>
            </a:r>
            <a:r>
              <a:rPr lang="en-US" altLang="zh-CN" sz="2800" b="1" dirty="0" smtClean="0"/>
              <a:t>……</a:t>
            </a:r>
          </a:p>
          <a:p>
            <a:pPr>
              <a:lnSpc>
                <a:spcPct val="90000"/>
              </a:lnSpc>
            </a:pPr>
            <a:r>
              <a:rPr lang="en-US" altLang="zh-CN" sz="2800" b="1" dirty="0" smtClean="0"/>
              <a:t>1972</a:t>
            </a:r>
            <a:r>
              <a:rPr lang="zh-CN" altLang="en-US" sz="2800" b="1" dirty="0" smtClean="0"/>
              <a:t>年，妻子萧珊在饱受精神折磨后患上癌症，病逝。</a:t>
            </a:r>
          </a:p>
          <a:p>
            <a:pPr>
              <a:lnSpc>
                <a:spcPct val="90000"/>
              </a:lnSpc>
            </a:pPr>
            <a:r>
              <a:rPr lang="zh-CN" altLang="en-US" sz="2800" b="1" dirty="0" smtClean="0"/>
              <a:t>巴金的儿子在劳动改造的过程中也饱受精神和肉体上的折磨，性格变得内向抑郁，疾病缠身。此时，巴金</a:t>
            </a:r>
            <a:r>
              <a:rPr lang="en-US" altLang="zh-CN" sz="2800" b="1" dirty="0" smtClean="0"/>
              <a:t>69</a:t>
            </a:r>
            <a:r>
              <a:rPr lang="zh-CN" altLang="en-US" sz="2800" b="1" dirty="0" smtClean="0"/>
              <a:t>岁。</a:t>
            </a:r>
          </a:p>
          <a:p>
            <a:pPr>
              <a:lnSpc>
                <a:spcPct val="90000"/>
              </a:lnSpc>
            </a:pPr>
            <a:r>
              <a:rPr lang="zh-CN" altLang="en-US" sz="2800" b="1" dirty="0" smtClean="0"/>
              <a:t>巴金曾在</a:t>
            </a:r>
            <a:r>
              <a:rPr lang="en-US" altLang="zh-CN" sz="2800" b="1" dirty="0" smtClean="0"/>
              <a:t>《</a:t>
            </a:r>
            <a:r>
              <a:rPr lang="zh-CN" altLang="en-US" sz="2800" b="1" dirty="0" smtClean="0"/>
              <a:t>病中</a:t>
            </a:r>
            <a:r>
              <a:rPr lang="en-US" altLang="zh-CN" sz="2800" b="1" dirty="0" smtClean="0"/>
              <a:t>》</a:t>
            </a:r>
            <a:r>
              <a:rPr lang="zh-CN" altLang="en-US" sz="2800" b="1" dirty="0" smtClean="0"/>
              <a:t>一文写道：“当姚文元拿着棒子的时候，我给关在牛棚里除了唯唯诺诺之外，敢于做过什么事情？十年间我不过是一条含着眼泪等人宰割的牛。”</a:t>
            </a:r>
          </a:p>
          <a:p>
            <a:pPr>
              <a:lnSpc>
                <a:spcPct val="90000"/>
              </a:lnSpc>
            </a:pPr>
            <a:endParaRPr lang="zh-CN" altLang="en-US" sz="2800" b="1"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457200" indent="-457200" algn="l">
              <a:buFont typeface="Wingdings" pitchFamily="2" charset="2"/>
              <a:buChar char="u"/>
            </a:pPr>
            <a:r>
              <a:rPr lang="en-US" altLang="zh-CN" sz="3200" dirty="0" smtClean="0">
                <a:solidFill>
                  <a:srgbClr val="00B050"/>
                </a:solidFill>
              </a:rPr>
              <a:t>“</a:t>
            </a:r>
            <a:r>
              <a:rPr lang="zh-CN" altLang="en-US" sz="3200" dirty="0" smtClean="0">
                <a:solidFill>
                  <a:srgbClr val="00B050"/>
                </a:solidFill>
              </a:rPr>
              <a:t>我自己终于也变成了包弟，没有死在解剖桌上，倒是我的幸运</a:t>
            </a:r>
            <a:r>
              <a:rPr lang="en-US" altLang="zh-CN" sz="3200" dirty="0" smtClean="0">
                <a:solidFill>
                  <a:srgbClr val="00B050"/>
                </a:solidFill>
              </a:rPr>
              <a:t>”</a:t>
            </a:r>
            <a:endParaRPr lang="zh-CN" altLang="en-US" sz="3200" dirty="0">
              <a:solidFill>
                <a:srgbClr val="00B050"/>
              </a:solidFill>
            </a:endParaRPr>
          </a:p>
        </p:txBody>
      </p:sp>
      <p:sp>
        <p:nvSpPr>
          <p:cNvPr id="3" name="内容占位符 2"/>
          <p:cNvSpPr>
            <a:spLocks noGrp="1"/>
          </p:cNvSpPr>
          <p:nvPr>
            <p:ph idx="1"/>
          </p:nvPr>
        </p:nvSpPr>
        <p:spPr/>
        <p:txBody>
          <a:bodyPr>
            <a:normAutofit fontScale="92500" lnSpcReduction="20000"/>
          </a:bodyPr>
          <a:lstStyle/>
          <a:p>
            <a:pPr marL="514350" indent="-514350">
              <a:buClr>
                <a:schemeClr val="tx1"/>
              </a:buClr>
              <a:buSzPct val="100000"/>
              <a:buFont typeface="+mj-lt"/>
              <a:buAutoNum type="arabicPeriod"/>
            </a:pPr>
            <a:r>
              <a:rPr lang="en-US" altLang="zh-CN" dirty="0"/>
              <a:t> </a:t>
            </a:r>
            <a:r>
              <a:rPr lang="zh-CN" altLang="en-US" dirty="0" smtClean="0"/>
              <a:t>我把小狗送到了医院的解剖桌上，人们也把我送到了“文革”的解剖桌上。所以作者说，</a:t>
            </a:r>
            <a:r>
              <a:rPr lang="en-US" altLang="zh-CN" dirty="0" smtClean="0"/>
              <a:t>”</a:t>
            </a:r>
            <a:r>
              <a:rPr lang="zh-CN" altLang="en-US" dirty="0" smtClean="0"/>
              <a:t>我自己终于也变成了包弟。</a:t>
            </a:r>
            <a:r>
              <a:rPr lang="en-US" altLang="zh-CN" dirty="0" smtClean="0"/>
              <a:t>” </a:t>
            </a:r>
            <a:r>
              <a:rPr lang="zh-CN" altLang="en-US" dirty="0" smtClean="0"/>
              <a:t>只是作者在“文革”中挺过来了。</a:t>
            </a:r>
            <a:endParaRPr lang="en-US" altLang="zh-CN" dirty="0" smtClean="0"/>
          </a:p>
          <a:p>
            <a:pPr marL="514350" indent="-514350">
              <a:buClrTx/>
              <a:buSzPct val="100000"/>
              <a:buFont typeface="+mj-lt"/>
              <a:buAutoNum type="arabicPeriod"/>
            </a:pPr>
            <a:r>
              <a:rPr lang="zh-CN" altLang="en-US" dirty="0"/>
              <a:t>这</a:t>
            </a:r>
            <a:r>
              <a:rPr lang="zh-CN" altLang="en-US" dirty="0" smtClean="0"/>
              <a:t>一句包含了作者深深的自责，责怪自己没能保护好包弟。表现了作者严于解剖自己的可贵精神。</a:t>
            </a:r>
            <a:endParaRPr lang="en-US" altLang="zh-CN" dirty="0" smtClean="0"/>
          </a:p>
          <a:p>
            <a:pPr marL="514350" indent="-514350">
              <a:buFont typeface="+mj-lt"/>
              <a:buAutoNum type="arabicPeriod"/>
            </a:pPr>
            <a:endParaRPr lang="en-US" altLang="zh-CN" dirty="0"/>
          </a:p>
          <a:p>
            <a:pPr>
              <a:buClr>
                <a:srgbClr val="00B050"/>
              </a:buClr>
              <a:buSzPct val="100000"/>
              <a:buFont typeface="Wingdings" pitchFamily="2" charset="2"/>
              <a:buChar char="u"/>
            </a:pPr>
            <a:r>
              <a:rPr lang="zh-CN" altLang="en-US" dirty="0" smtClean="0">
                <a:solidFill>
                  <a:srgbClr val="00B050"/>
                </a:solidFill>
                <a:latin typeface="华文楷体" pitchFamily="2" charset="-122"/>
                <a:ea typeface="华文楷体" pitchFamily="2" charset="-122"/>
              </a:rPr>
              <a:t>“满园的创伤使我的心仿佛又给放在油锅里熬煎”</a:t>
            </a:r>
            <a:endParaRPr lang="en-US" altLang="zh-CN" dirty="0" smtClean="0">
              <a:solidFill>
                <a:srgbClr val="00B050"/>
              </a:solidFill>
              <a:latin typeface="华文楷体" pitchFamily="2" charset="-122"/>
              <a:ea typeface="华文楷体" pitchFamily="2" charset="-122"/>
            </a:endParaRPr>
          </a:p>
          <a:p>
            <a:r>
              <a:rPr lang="zh-CN" altLang="en-US" dirty="0" smtClean="0">
                <a:latin typeface="华文楷体" pitchFamily="2" charset="-122"/>
                <a:ea typeface="华文楷体" pitchFamily="2" charset="-122"/>
              </a:rPr>
              <a:t>触景生情，情景交融</a:t>
            </a:r>
            <a:endParaRPr lang="zh-CN" altLang="en-US" dirty="0">
              <a:latin typeface="华文楷体" pitchFamily="2" charset="-122"/>
              <a:ea typeface="华文楷体" pitchFamily="2" charset="-122"/>
            </a:endParaRPr>
          </a:p>
        </p:txBody>
      </p:sp>
    </p:spTree>
    <p:extLst>
      <p:ext uri="{BB962C8B-B14F-4D97-AF65-F5344CB8AC3E}">
        <p14:creationId xmlns:p14="http://schemas.microsoft.com/office/powerpoint/2010/main" val="10408482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circle(in)">
                                      <p:cBhvr>
                                        <p:cTn id="17" dur="2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circle(in)">
                                      <p:cBhvr>
                                        <p:cTn id="2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bajin2"/>
          <p:cNvPicPr>
            <a:picLocks noChangeAspect="1" noChangeArrowheads="1"/>
          </p:cNvPicPr>
          <p:nvPr/>
        </p:nvPicPr>
        <p:blipFill>
          <a:blip r:embed="rId2"/>
          <a:srcRect/>
          <a:stretch>
            <a:fillRect/>
          </a:stretch>
        </p:blipFill>
        <p:spPr bwMode="auto">
          <a:xfrm>
            <a:off x="4643438" y="1125538"/>
            <a:ext cx="4071937" cy="5327650"/>
          </a:xfrm>
          <a:prstGeom prst="rect">
            <a:avLst/>
          </a:prstGeom>
          <a:noFill/>
          <a:ln w="9525">
            <a:noFill/>
            <a:miter lim="800000"/>
            <a:headEnd/>
            <a:tailEnd/>
          </a:ln>
        </p:spPr>
      </p:pic>
      <p:sp>
        <p:nvSpPr>
          <p:cNvPr id="16386" name="Text Box 3"/>
          <p:cNvSpPr txBox="1">
            <a:spLocks noChangeArrowheads="1"/>
          </p:cNvSpPr>
          <p:nvPr/>
        </p:nvSpPr>
        <p:spPr bwMode="auto">
          <a:xfrm>
            <a:off x="4500563" y="1052513"/>
            <a:ext cx="4321175" cy="396875"/>
          </a:xfrm>
          <a:prstGeom prst="rect">
            <a:avLst/>
          </a:prstGeom>
          <a:noFill/>
          <a:ln w="9525">
            <a:noFill/>
            <a:miter lim="800000"/>
            <a:headEnd/>
            <a:tailEnd/>
          </a:ln>
        </p:spPr>
        <p:txBody>
          <a:bodyPr>
            <a:spAutoFit/>
          </a:bodyPr>
          <a:lstStyle/>
          <a:p>
            <a:pPr fontAlgn="base">
              <a:spcBef>
                <a:spcPct val="0"/>
              </a:spcBef>
              <a:spcAft>
                <a:spcPct val="0"/>
              </a:spcAft>
              <a:buFont typeface="Wingdings" pitchFamily="2" charset="2"/>
              <a:buChar char="u"/>
            </a:pPr>
            <a:endParaRPr kumimoji="1" lang="zh-CN" altLang="en-US" sz="2000" b="1">
              <a:solidFill>
                <a:srgbClr val="000000"/>
              </a:solidFill>
              <a:latin typeface="楷体_GB2312"/>
              <a:ea typeface="楷体_GB2312"/>
              <a:cs typeface="楷体_GB2312"/>
            </a:endParaRPr>
          </a:p>
        </p:txBody>
      </p:sp>
      <p:pic>
        <p:nvPicPr>
          <p:cNvPr id="46084" name="Picture 4" descr="青年时的巴金"/>
          <p:cNvPicPr>
            <a:picLocks noChangeAspect="1" noChangeArrowheads="1"/>
          </p:cNvPicPr>
          <p:nvPr/>
        </p:nvPicPr>
        <p:blipFill>
          <a:blip r:embed="rId3"/>
          <a:srcRect/>
          <a:stretch>
            <a:fillRect/>
          </a:stretch>
        </p:blipFill>
        <p:spPr bwMode="auto">
          <a:xfrm>
            <a:off x="468313" y="1125538"/>
            <a:ext cx="3706812" cy="5351462"/>
          </a:xfrm>
          <a:prstGeom prst="rect">
            <a:avLst/>
          </a:prstGeom>
          <a:noFill/>
          <a:ln w="9525">
            <a:noFill/>
            <a:miter lim="800000"/>
            <a:headEnd/>
            <a:tailEnd/>
          </a:ln>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fade">
                                      <p:cBhvr>
                                        <p:cTn id="7" dur="800" decel="100000"/>
                                        <p:tgtEl>
                                          <p:spTgt spid="46084"/>
                                        </p:tgtEl>
                                      </p:cBhvr>
                                    </p:animEffect>
                                    <p:anim calcmode="lin" valueType="num">
                                      <p:cBhvr>
                                        <p:cTn id="8" dur="800" decel="100000" fill="hold"/>
                                        <p:tgtEl>
                                          <p:spTgt spid="46084"/>
                                        </p:tgtEl>
                                        <p:attrNameLst>
                                          <p:attrName>style.rotation</p:attrName>
                                        </p:attrNameLst>
                                      </p:cBhvr>
                                      <p:tavLst>
                                        <p:tav tm="0">
                                          <p:val>
                                            <p:fltVal val="-90"/>
                                          </p:val>
                                        </p:tav>
                                        <p:tav tm="100000">
                                          <p:val>
                                            <p:fltVal val="0"/>
                                          </p:val>
                                        </p:tav>
                                      </p:tavLst>
                                    </p:anim>
                                    <p:anim calcmode="lin" valueType="num">
                                      <p:cBhvr>
                                        <p:cTn id="9" dur="800" decel="100000" fill="hold"/>
                                        <p:tgtEl>
                                          <p:spTgt spid="46084"/>
                                        </p:tgtEl>
                                        <p:attrNameLst>
                                          <p:attrName>ppt_x</p:attrName>
                                        </p:attrNameLst>
                                      </p:cBhvr>
                                      <p:tavLst>
                                        <p:tav tm="0">
                                          <p:val>
                                            <p:strVal val="#ppt_x+0.4"/>
                                          </p:val>
                                        </p:tav>
                                        <p:tav tm="100000">
                                          <p:val>
                                            <p:strVal val="#ppt_x-0.05"/>
                                          </p:val>
                                        </p:tav>
                                      </p:tavLst>
                                    </p:anim>
                                    <p:anim calcmode="lin" valueType="num">
                                      <p:cBhvr>
                                        <p:cTn id="10" dur="800" decel="100000" fill="hold"/>
                                        <p:tgtEl>
                                          <p:spTgt spid="4608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608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6084"/>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0962"/>
                                        </p:tgtEl>
                                        <p:attrNameLst>
                                          <p:attrName>style.visibility</p:attrName>
                                        </p:attrNameLst>
                                      </p:cBhvr>
                                      <p:to>
                                        <p:strVal val="visible"/>
                                      </p:to>
                                    </p:set>
                                    <p:animEffect transition="in" filter="blinds(horizontal)">
                                      <p:cBhvr>
                                        <p:cTn id="17" dur="3000"/>
                                        <p:tgtEl>
                                          <p:spTgt spid="40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1556792"/>
            <a:ext cx="8229600" cy="1143000"/>
          </a:xfrm>
        </p:spPr>
        <p:txBody>
          <a:bodyPr>
            <a:normAutofit fontScale="90000"/>
          </a:bodyPr>
          <a:lstStyle/>
          <a:p>
            <a:pPr algn="l"/>
            <a:r>
              <a:rPr lang="zh-CN" altLang="en-US" sz="3600" dirty="0" smtClean="0">
                <a:solidFill>
                  <a:srgbClr val="00B050"/>
                </a:solidFill>
              </a:rPr>
              <a:t>“这样的熬煎是不会有</a:t>
            </a:r>
            <a:r>
              <a:rPr lang="zh-CN" altLang="en-US" sz="3600" dirty="0">
                <a:solidFill>
                  <a:srgbClr val="00B050"/>
                </a:solidFill>
              </a:rPr>
              <a:t>终结</a:t>
            </a:r>
            <a:r>
              <a:rPr lang="zh-CN" altLang="en-US" sz="3600" dirty="0" smtClean="0">
                <a:solidFill>
                  <a:srgbClr val="00B050"/>
                </a:solidFill>
              </a:rPr>
              <a:t>的。除非</a:t>
            </a:r>
            <a:r>
              <a:rPr lang="zh-CN" altLang="en-US" sz="3600" dirty="0">
                <a:solidFill>
                  <a:srgbClr val="00B050"/>
                </a:solidFill>
              </a:rPr>
              <a:t>我给自己过去十年的苦难生活作了总结，还清了心灵上的债</a:t>
            </a:r>
            <a:r>
              <a:rPr lang="en-US" altLang="zh-CN" sz="3600" dirty="0" smtClean="0">
                <a:solidFill>
                  <a:srgbClr val="00B050"/>
                </a:solidFill>
              </a:rPr>
              <a:t>……</a:t>
            </a:r>
            <a:r>
              <a:rPr lang="zh-CN" altLang="en-US" sz="3600" dirty="0" smtClean="0">
                <a:solidFill>
                  <a:srgbClr val="00B050"/>
                </a:solidFill>
              </a:rPr>
              <a:t>”</a:t>
            </a:r>
            <a:r>
              <a:rPr lang="en-US" altLang="zh-CN" sz="3600" dirty="0">
                <a:solidFill>
                  <a:srgbClr val="00B050"/>
                </a:solidFill>
              </a:rPr>
              <a:t/>
            </a:r>
            <a:br>
              <a:rPr lang="en-US" altLang="zh-CN" sz="3600" dirty="0">
                <a:solidFill>
                  <a:srgbClr val="00B050"/>
                </a:solidFill>
              </a:rPr>
            </a:br>
            <a:endParaRPr lang="zh-CN" altLang="en-US" sz="3600" dirty="0">
              <a:solidFill>
                <a:srgbClr val="00B050"/>
              </a:solidFill>
            </a:endParaRPr>
          </a:p>
        </p:txBody>
      </p:sp>
      <p:sp>
        <p:nvSpPr>
          <p:cNvPr id="3" name="内容占位符 2"/>
          <p:cNvSpPr>
            <a:spLocks noGrp="1"/>
          </p:cNvSpPr>
          <p:nvPr>
            <p:ph idx="1"/>
          </p:nvPr>
        </p:nvSpPr>
        <p:spPr>
          <a:xfrm>
            <a:off x="971600" y="3068960"/>
            <a:ext cx="7797552" cy="3489251"/>
          </a:xfrm>
        </p:spPr>
        <p:txBody>
          <a:bodyPr/>
          <a:lstStyle/>
          <a:p>
            <a:r>
              <a:rPr lang="zh-CN" altLang="en-US" dirty="0" smtClean="0"/>
              <a:t>揭示了写作目的：不仅仅是怀念、道歉，还有反思、忏悔。</a:t>
            </a:r>
            <a:endParaRPr lang="zh-CN" altLang="en-US" dirty="0"/>
          </a:p>
        </p:txBody>
      </p:sp>
    </p:spTree>
    <p:extLst>
      <p:ext uri="{BB962C8B-B14F-4D97-AF65-F5344CB8AC3E}">
        <p14:creationId xmlns:p14="http://schemas.microsoft.com/office/powerpoint/2010/main" val="450745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3"/>
          <p:cNvSpPr>
            <a:spLocks noGrp="1" noChangeArrowheads="1"/>
          </p:cNvSpPr>
          <p:nvPr>
            <p:ph idx="1"/>
          </p:nvPr>
        </p:nvSpPr>
        <p:spPr bwMode="auto">
          <a:xfrm>
            <a:off x="250825" y="2420938"/>
            <a:ext cx="8893175" cy="3705225"/>
          </a:xfrm>
          <a:noFill/>
          <a:ln>
            <a:miter lim="800000"/>
            <a:headEnd/>
            <a:tailEnd/>
          </a:ln>
        </p:spPr>
        <p:txBody>
          <a:bodyPr vert="horz" wrap="square" lIns="91440" tIns="45720" rIns="91440" bIns="45720" numCol="1" anchor="t" anchorCtr="0" compatLnSpc="1">
            <a:prstTxWarp prst="textNoShape">
              <a:avLst/>
            </a:prstTxWarp>
          </a:bodyPr>
          <a:lstStyle/>
          <a:p>
            <a:pPr>
              <a:buFont typeface="Arial" charset="0"/>
              <a:buNone/>
            </a:pPr>
            <a:r>
              <a:rPr lang="zh-CN" altLang="en-US" dirty="0" smtClean="0"/>
              <a:t>              </a:t>
            </a:r>
            <a:r>
              <a:rPr lang="zh-CN" altLang="en-US" b="1" dirty="0" smtClean="0"/>
              <a:t>巴金是一个敢讲真话、勇于反省的人；巴金是一个敢于解剖自己，解剖社会的人。</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3"/>
          <p:cNvSpPr>
            <a:spLocks noGrp="1" noChangeArrowheads="1"/>
          </p:cNvSpPr>
          <p:nvPr>
            <p:ph idx="1"/>
          </p:nvPr>
        </p:nvSpPr>
        <p:spPr bwMode="auto">
          <a:xfrm>
            <a:off x="539552" y="692696"/>
            <a:ext cx="8147248" cy="5433467"/>
          </a:xfrm>
          <a:noFill/>
          <a:ln>
            <a:miter lim="800000"/>
            <a:headEnd/>
            <a:tailEnd/>
          </a:ln>
        </p:spPr>
        <p:txBody>
          <a:bodyPr vert="horz" wrap="square" lIns="91440" tIns="45720" rIns="91440" bIns="45720" numCol="1" anchor="t" anchorCtr="0" compatLnSpc="1">
            <a:prstTxWarp prst="textNoShape">
              <a:avLst/>
            </a:prstTxWarp>
          </a:bodyPr>
          <a:lstStyle/>
          <a:p>
            <a:pPr>
              <a:buFont typeface="Arial" charset="0"/>
              <a:buNone/>
            </a:pPr>
            <a:r>
              <a:rPr lang="zh-CN" altLang="en-US" b="1" dirty="0" smtClean="0">
                <a:ea typeface="楷体" pitchFamily="49" charset="-122"/>
              </a:rPr>
              <a:t>“</a:t>
            </a:r>
            <a:r>
              <a:rPr lang="zh-CN" altLang="en-US" b="1" dirty="0">
                <a:ea typeface="楷体" pitchFamily="49" charset="-122"/>
              </a:rPr>
              <a:t>我吃够了谎言的了，现在到了讲真话的时候了。</a:t>
            </a:r>
            <a:r>
              <a:rPr lang="zh-CN" altLang="en-US" b="1" dirty="0" smtClean="0">
                <a:ea typeface="楷体" pitchFamily="49" charset="-122"/>
              </a:rPr>
              <a:t>”</a:t>
            </a:r>
            <a:endParaRPr lang="en-US" altLang="zh-CN" b="1" dirty="0" smtClean="0">
              <a:ea typeface="楷体" pitchFamily="49" charset="-122"/>
            </a:endParaRPr>
          </a:p>
          <a:p>
            <a:pPr>
              <a:buFont typeface="Arial" charset="0"/>
              <a:buNone/>
            </a:pPr>
            <a:endParaRPr lang="en-US" altLang="zh-CN" b="1" dirty="0" smtClean="0">
              <a:ea typeface="楷体" pitchFamily="49" charset="-122"/>
            </a:endParaRPr>
          </a:p>
          <a:p>
            <a:pPr>
              <a:buFont typeface="Arial" charset="0"/>
              <a:buNone/>
            </a:pPr>
            <a:r>
              <a:rPr lang="zh-CN" altLang="en-US" b="1" dirty="0" smtClean="0">
                <a:ea typeface="楷体" pitchFamily="49" charset="-122"/>
              </a:rPr>
              <a:t>“</a:t>
            </a:r>
            <a:r>
              <a:rPr lang="zh-CN" altLang="en-US" b="1" dirty="0">
                <a:ea typeface="楷体" pitchFamily="49" charset="-122"/>
              </a:rPr>
              <a:t>人人只有讲真话才能认真的活下去。</a:t>
            </a:r>
            <a:r>
              <a:rPr lang="zh-CN" altLang="en-US" b="1" dirty="0" smtClean="0">
                <a:ea typeface="楷体" pitchFamily="49" charset="-122"/>
              </a:rPr>
              <a:t>”</a:t>
            </a:r>
            <a:endParaRPr lang="en-US" altLang="zh-CN" b="1" dirty="0" smtClean="0">
              <a:ea typeface="楷体" pitchFamily="49" charset="-122"/>
            </a:endParaRPr>
          </a:p>
          <a:p>
            <a:pPr>
              <a:buFont typeface="Arial" charset="0"/>
              <a:buNone/>
            </a:pPr>
            <a:endParaRPr lang="en-US" altLang="zh-CN" b="1" dirty="0" smtClean="0">
              <a:ea typeface="楷体" pitchFamily="49" charset="-122"/>
            </a:endParaRPr>
          </a:p>
          <a:p>
            <a:pPr>
              <a:buFont typeface="Arial" charset="0"/>
              <a:buNone/>
            </a:pPr>
            <a:r>
              <a:rPr lang="zh-CN" altLang="en-US" b="1" dirty="0" smtClean="0">
                <a:ea typeface="楷体" pitchFamily="49" charset="-122"/>
              </a:rPr>
              <a:t>“</a:t>
            </a:r>
            <a:r>
              <a:rPr lang="zh-CN" altLang="en-US" b="1" dirty="0">
                <a:ea typeface="楷体" pitchFamily="49" charset="-122"/>
              </a:rPr>
              <a:t>我必须用最后的言行证明我不是一个骗子。”                               </a:t>
            </a:r>
            <a:endParaRPr lang="en-US" altLang="zh-CN" b="1" dirty="0" smtClean="0">
              <a:ea typeface="楷体" pitchFamily="49" charset="-122"/>
            </a:endParaRPr>
          </a:p>
          <a:p>
            <a:pPr algn="r">
              <a:buFont typeface="Arial" charset="0"/>
              <a:buNone/>
            </a:pPr>
            <a:r>
              <a:rPr lang="zh-CN" altLang="en-US" b="1" dirty="0" smtClean="0">
                <a:ea typeface="楷体" pitchFamily="49" charset="-122"/>
              </a:rPr>
              <a:t> </a:t>
            </a:r>
            <a:r>
              <a:rPr lang="en-US" altLang="zh-CN" b="1" dirty="0">
                <a:ea typeface="楷体" pitchFamily="49" charset="-122"/>
              </a:rPr>
              <a:t>——《</a:t>
            </a:r>
            <a:r>
              <a:rPr lang="zh-CN" altLang="en-US" b="1" dirty="0">
                <a:ea typeface="楷体" pitchFamily="49" charset="-122"/>
              </a:rPr>
              <a:t>随想录</a:t>
            </a:r>
            <a:r>
              <a:rPr lang="en-US" altLang="zh-CN" b="1" dirty="0">
                <a:ea typeface="楷体" pitchFamily="49" charset="-122"/>
              </a:rPr>
              <a:t>》</a:t>
            </a:r>
            <a:endParaRPr lang="zh-CN" altLang="en-US" sz="3600" b="1"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457200" indent="-457200" algn="l">
              <a:buFont typeface="Maiandra GD" pitchFamily="34" charset="0"/>
              <a:buChar char="*"/>
            </a:pPr>
            <a:r>
              <a:rPr lang="zh-CN" altLang="en-US" sz="3200" dirty="0" smtClean="0"/>
              <a:t>作者“反映”文革的现实，为什么要写一条小狗？</a:t>
            </a:r>
            <a:endParaRPr lang="zh-CN" altLang="en-US" sz="3200" dirty="0"/>
          </a:p>
        </p:txBody>
      </p:sp>
      <p:sp>
        <p:nvSpPr>
          <p:cNvPr id="3" name="内容占位符 2"/>
          <p:cNvSpPr>
            <a:spLocks noGrp="1"/>
          </p:cNvSpPr>
          <p:nvPr>
            <p:ph idx="1"/>
          </p:nvPr>
        </p:nvSpPr>
        <p:spPr/>
        <p:txBody>
          <a:bodyPr/>
          <a:lstStyle/>
          <a:p>
            <a:pPr marL="514350" indent="-514350">
              <a:buFont typeface="+mj-lt"/>
              <a:buAutoNum type="arabicPeriod"/>
            </a:pPr>
            <a:r>
              <a:rPr lang="zh-CN" altLang="en-US" sz="2800" dirty="0"/>
              <a:t>以</a:t>
            </a:r>
            <a:r>
              <a:rPr lang="zh-CN" altLang="en-US" sz="2800" dirty="0" smtClean="0"/>
              <a:t>一条小狗来反映社会现实，这样写作能提醒我们，小狗包弟虽小但也是一条生命，凡是有血有肉善良的的生命都应该得到</a:t>
            </a:r>
            <a:r>
              <a:rPr lang="zh-CN" altLang="en-US" sz="2800" u="sng" dirty="0" smtClean="0"/>
              <a:t>生存权</a:t>
            </a:r>
            <a:r>
              <a:rPr lang="zh-CN" altLang="en-US" sz="2800" dirty="0" smtClean="0"/>
              <a:t>，并免受侵害。</a:t>
            </a:r>
            <a:endParaRPr lang="en-US" altLang="zh-CN" sz="2800" dirty="0" smtClean="0"/>
          </a:p>
          <a:p>
            <a:pPr marL="514350" indent="-514350">
              <a:buFont typeface="+mj-lt"/>
              <a:buAutoNum type="arabicPeriod"/>
            </a:pPr>
            <a:r>
              <a:rPr lang="zh-CN" altLang="en-US" sz="2800" dirty="0" smtClean="0"/>
              <a:t>通过一条小狗的遭遇反映“文革”时期任何生命都不能免受侵害的事实。</a:t>
            </a:r>
            <a:r>
              <a:rPr lang="zh-CN" altLang="en-US" sz="2800" b="1" u="sng" dirty="0" smtClean="0">
                <a:solidFill>
                  <a:srgbClr val="FF0000"/>
                </a:solidFill>
              </a:rPr>
              <a:t>以小见大</a:t>
            </a:r>
            <a:r>
              <a:rPr lang="zh-CN" altLang="en-US" sz="2800" dirty="0" smtClean="0"/>
              <a:t>，一条狗都保不住，更何况有思想有感情的人？</a:t>
            </a:r>
            <a:endParaRPr lang="en-US" altLang="zh-CN" sz="2800" dirty="0" smtClean="0"/>
          </a:p>
          <a:p>
            <a:pPr marL="514350" indent="-514350">
              <a:buFont typeface="+mj-lt"/>
              <a:buAutoNum type="arabicPeriod"/>
            </a:pPr>
            <a:r>
              <a:rPr lang="zh-CN" altLang="en-US" sz="2800" dirty="0" smtClean="0"/>
              <a:t>作者写小狗包弟也是为了表现自己的一段心路历程。写小狗是写实，写心灵是</a:t>
            </a:r>
            <a:r>
              <a:rPr lang="zh-CN" altLang="en-US" sz="2800" u="sng" dirty="0" smtClean="0"/>
              <a:t>写虚</a:t>
            </a:r>
            <a:r>
              <a:rPr lang="zh-CN" altLang="en-US" sz="2800" dirty="0" smtClean="0"/>
              <a:t>，按散文的创作规律，写虚必定以</a:t>
            </a:r>
            <a:r>
              <a:rPr lang="zh-CN" altLang="en-US" sz="2800" u="sng" dirty="0" smtClean="0"/>
              <a:t>写实</a:t>
            </a:r>
            <a:r>
              <a:rPr lang="zh-CN" altLang="en-US" sz="2800" dirty="0" smtClean="0"/>
              <a:t>为基础。</a:t>
            </a:r>
            <a:endParaRPr lang="en-US" altLang="zh-CN" sz="2800" dirty="0" smtClean="0"/>
          </a:p>
          <a:p>
            <a:endParaRPr lang="zh-CN" altLang="en-US" dirty="0"/>
          </a:p>
        </p:txBody>
      </p:sp>
    </p:spTree>
    <p:extLst>
      <p:ext uri="{BB962C8B-B14F-4D97-AF65-F5344CB8AC3E}">
        <p14:creationId xmlns:p14="http://schemas.microsoft.com/office/powerpoint/2010/main" val="2394464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marL="571500" indent="-571500" algn="l">
              <a:buFont typeface="Wingdings" pitchFamily="2" charset="2"/>
              <a:buChar char="Ø"/>
            </a:pPr>
            <a:r>
              <a:rPr lang="zh-CN" altLang="en-US" sz="3600" dirty="0" smtClean="0"/>
              <a:t>开篇写一位艺术家与狗的故事，有什么意义？</a:t>
            </a:r>
            <a:endParaRPr lang="zh-CN" altLang="en-US" sz="3600" dirty="0"/>
          </a:p>
        </p:txBody>
      </p:sp>
      <p:sp>
        <p:nvSpPr>
          <p:cNvPr id="3" name="内容占位符 2"/>
          <p:cNvSpPr>
            <a:spLocks noGrp="1"/>
          </p:cNvSpPr>
          <p:nvPr>
            <p:ph idx="1"/>
          </p:nvPr>
        </p:nvSpPr>
        <p:spPr/>
        <p:txBody>
          <a:bodyPr>
            <a:normAutofit fontScale="92500" lnSpcReduction="20000"/>
          </a:bodyPr>
          <a:lstStyle/>
          <a:p>
            <a:r>
              <a:rPr lang="zh-CN" altLang="en-US" dirty="0" smtClean="0"/>
              <a:t>从思路章法说，先说别人的事引出话题，起着</a:t>
            </a:r>
            <a:r>
              <a:rPr lang="zh-CN" altLang="en-US" u="sng" dirty="0" smtClean="0"/>
              <a:t>铺垫</a:t>
            </a:r>
            <a:r>
              <a:rPr lang="zh-CN" altLang="en-US" dirty="0" smtClean="0"/>
              <a:t>，启发的作用</a:t>
            </a:r>
            <a:endParaRPr lang="en-US" altLang="zh-CN" dirty="0" smtClean="0"/>
          </a:p>
          <a:p>
            <a:r>
              <a:rPr lang="zh-CN" altLang="en-US" dirty="0" smtClean="0"/>
              <a:t>从思想内容说，艺术家与狗的故事，巴金与狗的故事，二者似成</a:t>
            </a:r>
            <a:r>
              <a:rPr lang="zh-CN" altLang="en-US" u="sng" dirty="0" smtClean="0"/>
              <a:t>对照</a:t>
            </a:r>
            <a:r>
              <a:rPr lang="zh-CN" altLang="en-US" dirty="0" smtClean="0"/>
              <a:t>，说明人尤其是知识分子，甚至是一条狗，</a:t>
            </a:r>
            <a:r>
              <a:rPr lang="zh-CN" altLang="en-US" u="sng" dirty="0" smtClean="0"/>
              <a:t>被迫害具有普遍性</a:t>
            </a:r>
            <a:r>
              <a:rPr lang="zh-CN" altLang="en-US" dirty="0" smtClean="0"/>
              <a:t>；前一个凸显狗的忠诚，后一个反映人的背弃，折射出</a:t>
            </a:r>
            <a:r>
              <a:rPr lang="zh-CN" altLang="en-US" u="sng" dirty="0" smtClean="0"/>
              <a:t>文革时期人性扭曲，人不如狗</a:t>
            </a:r>
            <a:r>
              <a:rPr lang="zh-CN" altLang="en-US" dirty="0" smtClean="0"/>
              <a:t>的事实，</a:t>
            </a:r>
            <a:r>
              <a:rPr lang="zh-CN" altLang="en-US" u="sng" dirty="0" smtClean="0"/>
              <a:t>深化文章</a:t>
            </a:r>
            <a:r>
              <a:rPr lang="zh-CN" altLang="en-US" dirty="0" smtClean="0"/>
              <a:t>主题。</a:t>
            </a:r>
            <a:endParaRPr lang="en-US" altLang="zh-CN" dirty="0" smtClean="0"/>
          </a:p>
          <a:p>
            <a:r>
              <a:rPr lang="zh-CN" altLang="en-US" dirty="0" smtClean="0"/>
              <a:t>从写作效果说，艺术家与狗的故事似乎更加惨烈，而巴金与狗的故事之悲哀在于心灵，是一种“</a:t>
            </a:r>
            <a:r>
              <a:rPr lang="zh-CN" altLang="en-US" u="sng" dirty="0" smtClean="0"/>
              <a:t>此恨绵绵无绝期”的精神折磨</a:t>
            </a:r>
            <a:r>
              <a:rPr lang="zh-CN" altLang="en-US" dirty="0" smtClean="0"/>
              <a:t>。</a:t>
            </a:r>
            <a:endParaRPr lang="zh-CN" altLang="en-US" dirty="0"/>
          </a:p>
        </p:txBody>
      </p:sp>
    </p:spTree>
    <p:extLst>
      <p:ext uri="{BB962C8B-B14F-4D97-AF65-F5344CB8AC3E}">
        <p14:creationId xmlns:p14="http://schemas.microsoft.com/office/powerpoint/2010/main" val="28402193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571500" indent="-571500" algn="l">
              <a:buFont typeface="Wingdings" pitchFamily="2" charset="2"/>
              <a:buChar char="u"/>
            </a:pPr>
            <a:r>
              <a:rPr lang="zh-CN" altLang="en-US" dirty="0"/>
              <a:t>写作</a:t>
            </a:r>
            <a:r>
              <a:rPr lang="zh-CN" altLang="en-US" dirty="0" smtClean="0"/>
              <a:t>特点</a:t>
            </a:r>
            <a:endParaRPr lang="zh-CN" altLang="en-US" dirty="0"/>
          </a:p>
        </p:txBody>
      </p:sp>
      <p:sp>
        <p:nvSpPr>
          <p:cNvPr id="3" name="内容占位符 2"/>
          <p:cNvSpPr>
            <a:spLocks noGrp="1"/>
          </p:cNvSpPr>
          <p:nvPr>
            <p:ph idx="1"/>
          </p:nvPr>
        </p:nvSpPr>
        <p:spPr/>
        <p:txBody>
          <a:bodyPr/>
          <a:lstStyle/>
          <a:p>
            <a:r>
              <a:rPr lang="zh-CN" altLang="en-US" dirty="0" smtClean="0"/>
              <a:t>故事进展自然顺畅，无生硬的焊接。如中间写宝弟的可爱，借用日本作家的一句“您的小狗怎样”，就自然的过渡到宝弟遭厄运的叙述上来了。</a:t>
            </a:r>
            <a:endParaRPr lang="en-US" altLang="zh-CN" dirty="0" smtClean="0"/>
          </a:p>
          <a:p>
            <a:r>
              <a:rPr lang="zh-CN" altLang="en-US" dirty="0" smtClean="0"/>
              <a:t>语言朴素自然，书面语和口头语相结合。</a:t>
            </a:r>
            <a:endParaRPr lang="en-US" altLang="zh-CN" dirty="0" smtClean="0"/>
          </a:p>
          <a:p>
            <a:r>
              <a:rPr lang="zh-CN" altLang="en-US" dirty="0"/>
              <a:t>自然</a:t>
            </a:r>
            <a:r>
              <a:rPr lang="zh-CN" altLang="en-US" dirty="0" smtClean="0"/>
              <a:t>之中又有深藏的起伏跌宕，绝非完全的平直板滞，有深藏的技巧，如对比手法和以小见大。</a:t>
            </a:r>
            <a:endParaRPr lang="zh-CN" altLang="en-US" dirty="0"/>
          </a:p>
        </p:txBody>
      </p:sp>
    </p:spTree>
    <p:extLst>
      <p:ext uri="{BB962C8B-B14F-4D97-AF65-F5344CB8AC3E}">
        <p14:creationId xmlns:p14="http://schemas.microsoft.com/office/powerpoint/2010/main" val="876843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circle(in)">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circle(in)">
                                      <p:cBhvr>
                                        <p:cTn id="19" dur="20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circle(in)">
                                      <p:cBhvr>
                                        <p:cTn id="24"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4"/>
          <p:cNvPicPr>
            <a:picLocks noGrp="1" noChangeAspect="1" noChangeArrowheads="1"/>
          </p:cNvPicPr>
          <p:nvPr>
            <p:ph idx="1"/>
          </p:nvPr>
        </p:nvPicPr>
        <p:blipFill>
          <a:blip r:embed="rId2"/>
          <a:srcRect/>
          <a:stretch>
            <a:fillRect/>
          </a:stretch>
        </p:blipFill>
        <p:spPr bwMode="auto">
          <a:xfrm>
            <a:off x="5867400" y="1628775"/>
            <a:ext cx="2808288" cy="4032250"/>
          </a:xfrm>
          <a:noFill/>
          <a:ln>
            <a:miter lim="800000"/>
            <a:headEnd/>
            <a:tailEnd/>
          </a:ln>
        </p:spPr>
      </p:pic>
      <p:sp>
        <p:nvSpPr>
          <p:cNvPr id="30722" name="Rectangle 5"/>
          <p:cNvSpPr>
            <a:spLocks noChangeArrowheads="1"/>
          </p:cNvSpPr>
          <p:nvPr/>
        </p:nvSpPr>
        <p:spPr bwMode="auto">
          <a:xfrm>
            <a:off x="250825" y="2145516"/>
            <a:ext cx="5400675" cy="3970318"/>
          </a:xfrm>
          <a:prstGeom prst="rect">
            <a:avLst/>
          </a:prstGeom>
          <a:noFill/>
          <a:ln w="9525">
            <a:noFill/>
            <a:miter lim="800000"/>
            <a:headEnd/>
            <a:tailEnd/>
          </a:ln>
        </p:spPr>
        <p:txBody>
          <a:bodyPr anchor="ctr">
            <a:spAutoFit/>
          </a:bodyPr>
          <a:lstStyle/>
          <a:p>
            <a:pPr fontAlgn="base">
              <a:spcBef>
                <a:spcPct val="0"/>
              </a:spcBef>
              <a:spcAft>
                <a:spcPct val="0"/>
              </a:spcAft>
            </a:pPr>
            <a:r>
              <a:rPr lang="zh-CN" altLang="en-US" sz="2800" dirty="0">
                <a:solidFill>
                  <a:prstClr val="black"/>
                </a:solidFill>
                <a:latin typeface="Arial" charset="0"/>
              </a:rPr>
              <a:t>       </a:t>
            </a:r>
            <a:r>
              <a:rPr lang="zh-CN" altLang="en-US" sz="2800" b="1" dirty="0" smtClean="0">
                <a:solidFill>
                  <a:prstClr val="black"/>
                </a:solidFill>
                <a:latin typeface="楷体_GB2312"/>
                <a:ea typeface="楷体_GB2312"/>
                <a:cs typeface="楷体_GB2312"/>
              </a:rPr>
              <a:t>在</a:t>
            </a:r>
            <a:r>
              <a:rPr lang="zh-CN" altLang="en-US" sz="2800" b="1" dirty="0">
                <a:solidFill>
                  <a:prstClr val="black"/>
                </a:solidFill>
                <a:latin typeface="楷体_GB2312"/>
                <a:ea typeface="楷体_GB2312"/>
                <a:cs typeface="楷体_GB2312"/>
              </a:rPr>
              <a:t>莫斯科举行的欧洲胜利日纪念仪式上，德国总理施罗德和英、美、俄、中等二战的战胜国首脑一道出席纪念活动，并向打败本国军队的苏联阵亡将士鞠躬献花圈，</a:t>
            </a:r>
            <a:r>
              <a:rPr lang="zh-CN" altLang="en-US" sz="2800" b="1" dirty="0">
                <a:solidFill>
                  <a:prstClr val="black"/>
                </a:solidFill>
                <a:latin typeface="Arial" charset="0"/>
                <a:ea typeface="楷体_GB2312"/>
                <a:cs typeface="楷体_GB2312"/>
              </a:rPr>
              <a:t>“</a:t>
            </a:r>
            <a:r>
              <a:rPr lang="zh-CN" altLang="en-US" sz="2800" b="1" dirty="0">
                <a:solidFill>
                  <a:prstClr val="black"/>
                </a:solidFill>
                <a:latin typeface="楷体_GB2312"/>
                <a:ea typeface="楷体_GB2312"/>
                <a:cs typeface="楷体_GB2312"/>
              </a:rPr>
              <a:t>以德国人的名义</a:t>
            </a:r>
            <a:r>
              <a:rPr lang="zh-CN" altLang="en-US" sz="2800" b="1" dirty="0">
                <a:solidFill>
                  <a:prstClr val="black"/>
                </a:solidFill>
                <a:latin typeface="Arial" charset="0"/>
                <a:ea typeface="楷体_GB2312"/>
                <a:cs typeface="楷体_GB2312"/>
              </a:rPr>
              <a:t>”</a:t>
            </a:r>
            <a:r>
              <a:rPr lang="zh-CN" altLang="en-US" sz="2800" b="1" dirty="0">
                <a:solidFill>
                  <a:prstClr val="black"/>
                </a:solidFill>
                <a:latin typeface="楷体_GB2312"/>
                <a:ea typeface="楷体_GB2312"/>
                <a:cs typeface="楷体_GB2312"/>
              </a:rPr>
              <a:t>请求俄罗斯人民和其他国家的人民原谅德国对他们所造成的伤害。</a:t>
            </a:r>
            <a:br>
              <a:rPr lang="zh-CN" altLang="en-US" sz="2800" b="1" dirty="0">
                <a:solidFill>
                  <a:prstClr val="black"/>
                </a:solidFill>
                <a:latin typeface="楷体_GB2312"/>
                <a:ea typeface="楷体_GB2312"/>
                <a:cs typeface="楷体_GB2312"/>
              </a:rPr>
            </a:br>
            <a:endParaRPr lang="zh-CN" altLang="en-US" sz="2800" b="1" dirty="0">
              <a:solidFill>
                <a:prstClr val="black"/>
              </a:solidFill>
              <a:latin typeface="楷体_GB2312"/>
              <a:ea typeface="楷体_GB2312"/>
              <a:cs typeface="楷体_GB2312"/>
            </a:endParaRPr>
          </a:p>
        </p:txBody>
      </p:sp>
      <p:sp>
        <p:nvSpPr>
          <p:cNvPr id="30723" name="WordArt 6"/>
          <p:cNvSpPr>
            <a:spLocks noChangeArrowheads="1" noChangeShapeType="1" noTextEdit="1"/>
          </p:cNvSpPr>
          <p:nvPr/>
        </p:nvSpPr>
        <p:spPr bwMode="auto">
          <a:xfrm>
            <a:off x="3779838" y="5805488"/>
            <a:ext cx="4618037" cy="836612"/>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zh-CN" altLang="en-US" sz="3600" kern="10">
                <a:ln w="9525">
                  <a:solidFill>
                    <a:prstClr val="black"/>
                  </a:solidFill>
                  <a:round/>
                  <a:headEnd/>
                  <a:tailEnd/>
                </a:ln>
                <a:solidFill>
                  <a:srgbClr val="993300"/>
                </a:solidFill>
                <a:effectLst>
                  <a:outerShdw dist="45791" dir="2021404" algn="ctr" rotWithShape="0">
                    <a:srgbClr val="B2B2B2">
                      <a:alpha val="79999"/>
                    </a:srgbClr>
                  </a:outerShdw>
                </a:effectLst>
                <a:latin typeface="黑体"/>
                <a:ea typeface="黑体"/>
              </a:rPr>
              <a:t>关注社会</a:t>
            </a:r>
          </a:p>
        </p:txBody>
      </p:sp>
      <p:sp>
        <p:nvSpPr>
          <p:cNvPr id="30724" name="Text Box 8"/>
          <p:cNvSpPr txBox="1">
            <a:spLocks noChangeArrowheads="1"/>
          </p:cNvSpPr>
          <p:nvPr/>
        </p:nvSpPr>
        <p:spPr bwMode="auto">
          <a:xfrm>
            <a:off x="539750" y="549275"/>
            <a:ext cx="7632700" cy="579438"/>
          </a:xfrm>
          <a:prstGeom prst="rect">
            <a:avLst/>
          </a:prstGeom>
          <a:noFill/>
          <a:ln w="9525">
            <a:noFill/>
            <a:miter lim="800000"/>
            <a:headEnd/>
            <a:tailEnd/>
          </a:ln>
        </p:spPr>
        <p:txBody>
          <a:bodyPr>
            <a:spAutoFit/>
          </a:bodyPr>
          <a:lstStyle/>
          <a:p>
            <a:pPr fontAlgn="base">
              <a:spcBef>
                <a:spcPct val="50000"/>
              </a:spcBef>
              <a:spcAft>
                <a:spcPct val="0"/>
              </a:spcAft>
            </a:pPr>
            <a:r>
              <a:rPr lang="zh-CN" altLang="en-US" sz="3200" b="1">
                <a:solidFill>
                  <a:prstClr val="black"/>
                </a:solidFill>
                <a:latin typeface="Arial" charset="0"/>
              </a:rPr>
              <a:t>德国眼中的二战：在反思中实现灵魂救赎</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3"/>
          <p:cNvPicPr>
            <a:picLocks noChangeAspect="1" noChangeArrowheads="1"/>
          </p:cNvPicPr>
          <p:nvPr/>
        </p:nvPicPr>
        <p:blipFill>
          <a:blip r:embed="rId2"/>
          <a:srcRect/>
          <a:stretch>
            <a:fillRect/>
          </a:stretch>
        </p:blipFill>
        <p:spPr bwMode="auto">
          <a:xfrm>
            <a:off x="0" y="476250"/>
            <a:ext cx="3995738" cy="6192838"/>
          </a:xfrm>
          <a:prstGeom prst="rect">
            <a:avLst/>
          </a:prstGeom>
          <a:noFill/>
          <a:ln w="9525">
            <a:noFill/>
            <a:miter lim="800000"/>
            <a:headEnd/>
            <a:tailEnd/>
          </a:ln>
        </p:spPr>
      </p:pic>
      <p:sp>
        <p:nvSpPr>
          <p:cNvPr id="31746" name="Rectangle 5"/>
          <p:cNvSpPr>
            <a:spLocks noGrp="1" noChangeArrowheads="1"/>
          </p:cNvSpPr>
          <p:nvPr>
            <p:ph idx="1"/>
          </p:nvPr>
        </p:nvSpPr>
        <p:spPr bwMode="auto">
          <a:xfrm>
            <a:off x="3851275" y="1125538"/>
            <a:ext cx="5113338" cy="5472112"/>
          </a:xfrm>
          <a:noFill/>
          <a:ln>
            <a:miter lim="800000"/>
            <a:headEnd/>
            <a:tailEnd/>
          </a:ln>
        </p:spPr>
        <p:txBody>
          <a:bodyPr vert="horz" wrap="square" lIns="91440" tIns="45720" rIns="91440" bIns="45720" numCol="1" anchor="t" anchorCtr="0" compatLnSpc="1">
            <a:prstTxWarp prst="textNoShape">
              <a:avLst/>
            </a:prstTxWarp>
          </a:bodyPr>
          <a:lstStyle/>
          <a:p>
            <a:pPr>
              <a:buFont typeface="Arial" charset="0"/>
              <a:buNone/>
            </a:pPr>
            <a:r>
              <a:rPr lang="zh-CN" altLang="en-US" sz="2800" b="1" smtClean="0">
                <a:ea typeface="楷体_GB2312"/>
                <a:cs typeface="楷体_GB2312"/>
              </a:rPr>
              <a:t>    德国总理施罗德说：“</a:t>
            </a:r>
            <a:r>
              <a:rPr lang="zh-CN" altLang="en-US" sz="2800" b="1" smtClean="0">
                <a:ea typeface="楷体" pitchFamily="49" charset="-122"/>
                <a:cs typeface="楷体_GB2312"/>
              </a:rPr>
              <a:t>对于纳粹暴行，德国负有道义和政治责任来铭记这段历史，永不遗忘，绝不允许历史悲剧重演。我们不能改变历史，但是可以从我们历史上最羞耻的一页中学到很多东西</a:t>
            </a:r>
            <a:r>
              <a:rPr lang="zh-CN" altLang="en-US" sz="2800" b="1" smtClean="0">
                <a:ea typeface="楷体_GB2312"/>
                <a:cs typeface="楷体_GB2312"/>
              </a:rPr>
              <a:t>。”</a:t>
            </a:r>
            <a:endParaRPr lang="zh-CN" altLang="en-US" sz="2800" smtClean="0"/>
          </a:p>
          <a:p>
            <a:endParaRPr lang="zh-CN" altLang="en-US" sz="280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 Box 3"/>
          <p:cNvSpPr txBox="1">
            <a:spLocks noChangeArrowheads="1"/>
          </p:cNvSpPr>
          <p:nvPr/>
        </p:nvSpPr>
        <p:spPr bwMode="auto">
          <a:xfrm>
            <a:off x="0" y="2349500"/>
            <a:ext cx="9144000" cy="3749675"/>
          </a:xfrm>
          <a:prstGeom prst="rect">
            <a:avLst/>
          </a:prstGeom>
          <a:noFill/>
          <a:ln w="9525">
            <a:noFill/>
            <a:miter lim="800000"/>
            <a:headEnd/>
            <a:tailEnd/>
          </a:ln>
        </p:spPr>
        <p:txBody>
          <a:bodyPr>
            <a:spAutoFit/>
          </a:bodyPr>
          <a:lstStyle/>
          <a:p>
            <a:pPr fontAlgn="base">
              <a:spcBef>
                <a:spcPct val="50000"/>
              </a:spcBef>
              <a:spcAft>
                <a:spcPct val="0"/>
              </a:spcAft>
            </a:pPr>
            <a:r>
              <a:rPr lang="zh-CN" altLang="en-US" sz="3200" b="1">
                <a:solidFill>
                  <a:prstClr val="black"/>
                </a:solidFill>
                <a:latin typeface="黑体" pitchFamily="49" charset="-122"/>
                <a:ea typeface="黑体" pitchFamily="49" charset="-122"/>
              </a:rPr>
              <a:t>  </a:t>
            </a:r>
            <a:r>
              <a:rPr lang="en-US" altLang="zh-CN" sz="3200" b="1">
                <a:solidFill>
                  <a:prstClr val="black"/>
                </a:solidFill>
                <a:latin typeface="黑体" pitchFamily="49" charset="-122"/>
                <a:ea typeface="黑体" pitchFamily="49" charset="-122"/>
              </a:rPr>
              <a:t>1.</a:t>
            </a:r>
            <a:r>
              <a:rPr lang="zh-CN" altLang="en-US" sz="3200" b="1">
                <a:solidFill>
                  <a:prstClr val="black"/>
                </a:solidFill>
                <a:latin typeface="黑体" pitchFamily="49" charset="-122"/>
                <a:ea typeface="黑体" pitchFamily="49" charset="-122"/>
              </a:rPr>
              <a:t>在你成长过程中有没有让你难忘的一件小事，使你心存歉疚？（</a:t>
            </a:r>
            <a:r>
              <a:rPr lang="zh-CN" altLang="en-US" sz="3200" b="1">
                <a:solidFill>
                  <a:srgbClr val="0000FF"/>
                </a:solidFill>
                <a:latin typeface="黑体" pitchFamily="49" charset="-122"/>
                <a:ea typeface="黑体" pitchFamily="49" charset="-122"/>
              </a:rPr>
              <a:t>当面或以书信形式向受到过你伤害的同学、亲人、老师或朋友表示歉意</a:t>
            </a:r>
            <a:r>
              <a:rPr lang="zh-CN" altLang="en-US" sz="3200" b="1">
                <a:solidFill>
                  <a:prstClr val="black"/>
                </a:solidFill>
                <a:latin typeface="黑体" pitchFamily="49" charset="-122"/>
                <a:ea typeface="黑体" pitchFamily="49" charset="-122"/>
              </a:rPr>
              <a:t>。）</a:t>
            </a:r>
          </a:p>
          <a:p>
            <a:pPr fontAlgn="base">
              <a:spcBef>
                <a:spcPct val="50000"/>
              </a:spcBef>
              <a:spcAft>
                <a:spcPct val="0"/>
              </a:spcAft>
            </a:pPr>
            <a:r>
              <a:rPr lang="zh-CN" altLang="en-US" sz="3200" b="1">
                <a:solidFill>
                  <a:prstClr val="black"/>
                </a:solidFill>
                <a:latin typeface="黑体" pitchFamily="49" charset="-122"/>
                <a:ea typeface="黑体" pitchFamily="49" charset="-122"/>
              </a:rPr>
              <a:t>  </a:t>
            </a:r>
            <a:r>
              <a:rPr lang="en-US" altLang="zh-CN" sz="3200" b="1">
                <a:solidFill>
                  <a:prstClr val="black"/>
                </a:solidFill>
                <a:latin typeface="黑体" pitchFamily="49" charset="-122"/>
                <a:ea typeface="黑体" pitchFamily="49" charset="-122"/>
              </a:rPr>
              <a:t>2.</a:t>
            </a:r>
            <a:r>
              <a:rPr lang="zh-CN" altLang="en-US" sz="3200" b="1">
                <a:solidFill>
                  <a:prstClr val="black"/>
                </a:solidFill>
                <a:latin typeface="黑体" pitchFamily="49" charset="-122"/>
                <a:ea typeface="黑体" pitchFamily="49" charset="-122"/>
              </a:rPr>
              <a:t>课外选读</a:t>
            </a:r>
            <a:r>
              <a:rPr lang="en-US" altLang="zh-CN" sz="3200" b="1">
                <a:solidFill>
                  <a:prstClr val="black"/>
                </a:solidFill>
                <a:latin typeface="黑体" pitchFamily="49" charset="-122"/>
                <a:ea typeface="黑体" pitchFamily="49" charset="-122"/>
              </a:rPr>
              <a:t>《</a:t>
            </a:r>
            <a:r>
              <a:rPr lang="zh-CN" altLang="en-US" sz="3200" b="1">
                <a:solidFill>
                  <a:prstClr val="black"/>
                </a:solidFill>
                <a:latin typeface="黑体" pitchFamily="49" charset="-122"/>
                <a:ea typeface="黑体" pitchFamily="49" charset="-122"/>
              </a:rPr>
              <a:t>随想录</a:t>
            </a:r>
            <a:r>
              <a:rPr lang="en-US" altLang="zh-CN" sz="3200" b="1">
                <a:solidFill>
                  <a:prstClr val="black"/>
                </a:solidFill>
                <a:latin typeface="黑体" pitchFamily="49" charset="-122"/>
                <a:ea typeface="黑体" pitchFamily="49" charset="-122"/>
              </a:rPr>
              <a:t>》</a:t>
            </a:r>
            <a:r>
              <a:rPr lang="zh-CN" altLang="en-US" sz="3200" b="1">
                <a:solidFill>
                  <a:prstClr val="black"/>
                </a:solidFill>
                <a:latin typeface="黑体" pitchFamily="49" charset="-122"/>
                <a:ea typeface="黑体" pitchFamily="49" charset="-122"/>
              </a:rPr>
              <a:t>篇章，并做读书笔记。</a:t>
            </a:r>
          </a:p>
          <a:p>
            <a:pPr fontAlgn="base">
              <a:spcBef>
                <a:spcPct val="50000"/>
              </a:spcBef>
              <a:spcAft>
                <a:spcPct val="0"/>
              </a:spcAft>
            </a:pPr>
            <a:endParaRPr lang="zh-CN" altLang="en-US" sz="3200" b="1">
              <a:solidFill>
                <a:prstClr val="black"/>
              </a:solidFill>
              <a:latin typeface="黑体" pitchFamily="49" charset="-122"/>
              <a:ea typeface="黑体" pitchFamily="49" charset="-122"/>
            </a:endParaRPr>
          </a:p>
          <a:p>
            <a:pPr fontAlgn="base">
              <a:spcBef>
                <a:spcPct val="50000"/>
              </a:spcBef>
              <a:spcAft>
                <a:spcPct val="0"/>
              </a:spcAft>
            </a:pPr>
            <a:endParaRPr lang="zh-CN" altLang="en-US" sz="3200" b="1">
              <a:solidFill>
                <a:prstClr val="black"/>
              </a:solidFill>
              <a:latin typeface="黑体" pitchFamily="49" charset="-122"/>
              <a:ea typeface="黑体" pitchFamily="49" charset="-122"/>
            </a:endParaRPr>
          </a:p>
        </p:txBody>
      </p:sp>
      <p:pic>
        <p:nvPicPr>
          <p:cNvPr id="32770" name="Picture 4" descr="BD14538_"/>
          <p:cNvPicPr>
            <a:picLocks noChangeAspect="1" noChangeArrowheads="1"/>
          </p:cNvPicPr>
          <p:nvPr/>
        </p:nvPicPr>
        <p:blipFill>
          <a:blip r:embed="rId2"/>
          <a:srcRect/>
          <a:stretch>
            <a:fillRect/>
          </a:stretch>
        </p:blipFill>
        <p:spPr bwMode="auto">
          <a:xfrm>
            <a:off x="0" y="1052513"/>
            <a:ext cx="6227763" cy="225425"/>
          </a:xfrm>
          <a:prstGeom prst="rect">
            <a:avLst/>
          </a:prstGeom>
          <a:noFill/>
          <a:ln w="9525">
            <a:noFill/>
            <a:miter lim="800000"/>
            <a:headEnd/>
            <a:tailEnd/>
          </a:ln>
        </p:spPr>
      </p:pic>
      <p:pic>
        <p:nvPicPr>
          <p:cNvPr id="32771" name="Picture 5" descr="maogou_637b"/>
          <p:cNvPicPr>
            <a:picLocks noChangeAspect="1" noChangeArrowheads="1"/>
          </p:cNvPicPr>
          <p:nvPr/>
        </p:nvPicPr>
        <p:blipFill>
          <a:blip r:embed="rId3" cstate="print"/>
          <a:srcRect/>
          <a:stretch>
            <a:fillRect/>
          </a:stretch>
        </p:blipFill>
        <p:spPr bwMode="auto">
          <a:xfrm>
            <a:off x="6877050" y="476250"/>
            <a:ext cx="2266950" cy="1649413"/>
          </a:xfrm>
          <a:prstGeom prst="rect">
            <a:avLst/>
          </a:prstGeom>
          <a:noFill/>
          <a:ln w="9525">
            <a:noFill/>
            <a:miter lim="800000"/>
            <a:headEnd/>
            <a:tailEnd/>
          </a:ln>
        </p:spPr>
      </p:pic>
      <p:sp>
        <p:nvSpPr>
          <p:cNvPr id="32772" name="WordArt 6"/>
          <p:cNvSpPr>
            <a:spLocks noChangeArrowheads="1" noChangeShapeType="1" noTextEdit="1"/>
          </p:cNvSpPr>
          <p:nvPr/>
        </p:nvSpPr>
        <p:spPr bwMode="auto">
          <a:xfrm>
            <a:off x="179388" y="476250"/>
            <a:ext cx="4105275" cy="4318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zh-CN" altLang="en-US" sz="54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宋体"/>
              </a:rPr>
              <a:t>延伸拓展</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3"/>
          <p:cNvSpPr>
            <a:spLocks noGrp="1" noChangeArrowheads="1"/>
          </p:cNvSpPr>
          <p:nvPr>
            <p:ph idx="1"/>
          </p:nvPr>
        </p:nvSpPr>
        <p:spPr bwMode="auto">
          <a:xfrm>
            <a:off x="251520" y="836712"/>
            <a:ext cx="8280920" cy="3600400"/>
          </a:xfrm>
          <a:noFill/>
          <a:ln>
            <a:miter lim="800000"/>
            <a:headEnd/>
            <a:tailEnd/>
          </a:ln>
        </p:spPr>
        <p:txBody>
          <a:bodyPr vert="horz" wrap="square" lIns="91440" tIns="45720" rIns="91440" bIns="45720" numCol="1" anchor="t" anchorCtr="0" compatLnSpc="1">
            <a:prstTxWarp prst="textNoShape">
              <a:avLst/>
            </a:prstTxWarp>
            <a:normAutofit/>
          </a:bodyPr>
          <a:lstStyle/>
          <a:p>
            <a:pPr>
              <a:buFont typeface="Arial" charset="0"/>
              <a:buNone/>
            </a:pPr>
            <a:r>
              <a:rPr lang="zh-CN" altLang="en-US" sz="4800" dirty="0" smtClean="0">
                <a:latin typeface="楷体" pitchFamily="49" charset="-122"/>
                <a:ea typeface="楷体" pitchFamily="49" charset="-122"/>
              </a:rPr>
              <a:t>      </a:t>
            </a:r>
            <a:r>
              <a:rPr lang="zh-CN" altLang="en-US" sz="4800" b="1" dirty="0" smtClean="0">
                <a:solidFill>
                  <a:srgbClr val="C00000"/>
                </a:solidFill>
                <a:latin typeface="华文行楷" pitchFamily="2" charset="-122"/>
                <a:ea typeface="华文行楷" pitchFamily="2" charset="-122"/>
              </a:rPr>
              <a:t>为着追求光和热，人宁愿舍弃自己的生命。生命是可爱的，但寒冷的、寂寞的生，却不如轰轰烈烈的死。</a:t>
            </a:r>
          </a:p>
        </p:txBody>
      </p:sp>
      <p:sp>
        <p:nvSpPr>
          <p:cNvPr id="2" name="TextBox 1"/>
          <p:cNvSpPr txBox="1"/>
          <p:nvPr/>
        </p:nvSpPr>
        <p:spPr>
          <a:xfrm>
            <a:off x="3419872" y="5013176"/>
            <a:ext cx="5472608" cy="830997"/>
          </a:xfrm>
          <a:prstGeom prst="rect">
            <a:avLst/>
          </a:prstGeom>
          <a:noFill/>
        </p:spPr>
        <p:txBody>
          <a:bodyPr wrap="square" rtlCol="0">
            <a:spAutoFit/>
          </a:bodyPr>
          <a:lstStyle/>
          <a:p>
            <a:r>
              <a:rPr lang="zh-CN" altLang="en-US" sz="4800" dirty="0" smtClean="0">
                <a:solidFill>
                  <a:schemeClr val="tx1">
                    <a:lumMod val="95000"/>
                    <a:lumOff val="5000"/>
                  </a:schemeClr>
                </a:solidFill>
                <a:latin typeface="华文行楷" pitchFamily="2" charset="-122"/>
                <a:ea typeface="华文行楷" pitchFamily="2" charset="-122"/>
              </a:rPr>
              <a:t>        </a:t>
            </a:r>
            <a:r>
              <a:rPr lang="en-US" altLang="zh-CN" sz="4800" dirty="0" smtClean="0">
                <a:solidFill>
                  <a:schemeClr val="tx1">
                    <a:lumMod val="95000"/>
                    <a:lumOff val="5000"/>
                  </a:schemeClr>
                </a:solidFill>
                <a:latin typeface="华文行楷" pitchFamily="2" charset="-122"/>
                <a:ea typeface="华文行楷" pitchFamily="2" charset="-122"/>
              </a:rPr>
              <a:t>——</a:t>
            </a:r>
            <a:r>
              <a:rPr lang="zh-CN" altLang="en-US" sz="4800" dirty="0" smtClean="0">
                <a:solidFill>
                  <a:schemeClr val="tx1">
                    <a:lumMod val="95000"/>
                    <a:lumOff val="5000"/>
                  </a:schemeClr>
                </a:solidFill>
                <a:latin typeface="华文行楷" pitchFamily="2" charset="-122"/>
                <a:ea typeface="华文行楷" pitchFamily="2" charset="-122"/>
              </a:rPr>
              <a:t>巴金</a:t>
            </a:r>
            <a:r>
              <a:rPr lang="en-US" altLang="zh-CN" sz="4800" dirty="0" smtClean="0">
                <a:solidFill>
                  <a:schemeClr val="tx1">
                    <a:lumMod val="95000"/>
                    <a:lumOff val="5000"/>
                  </a:schemeClr>
                </a:solidFill>
                <a:latin typeface="华文行楷" pitchFamily="2" charset="-122"/>
                <a:ea typeface="华文行楷" pitchFamily="2" charset="-122"/>
              </a:rPr>
              <a:t>《</a:t>
            </a:r>
            <a:r>
              <a:rPr lang="zh-CN" altLang="en-US" sz="4800" dirty="0" smtClean="0">
                <a:solidFill>
                  <a:schemeClr val="tx1">
                    <a:lumMod val="95000"/>
                    <a:lumOff val="5000"/>
                  </a:schemeClr>
                </a:solidFill>
                <a:latin typeface="华文行楷" pitchFamily="2" charset="-122"/>
                <a:ea typeface="华文行楷" pitchFamily="2" charset="-122"/>
              </a:rPr>
              <a:t>日</a:t>
            </a:r>
            <a:r>
              <a:rPr lang="en-US" altLang="zh-CN" sz="4800" dirty="0" smtClean="0">
                <a:solidFill>
                  <a:schemeClr val="tx1">
                    <a:lumMod val="95000"/>
                    <a:lumOff val="5000"/>
                  </a:schemeClr>
                </a:solidFill>
                <a:latin typeface="华文行楷" pitchFamily="2" charset="-122"/>
                <a:ea typeface="华文行楷" pitchFamily="2" charset="-122"/>
              </a:rPr>
              <a:t>》</a:t>
            </a:r>
            <a:endParaRPr lang="zh-CN" altLang="en-US" sz="4800" dirty="0">
              <a:solidFill>
                <a:schemeClr val="tx1">
                  <a:lumMod val="95000"/>
                  <a:lumOff val="5000"/>
                </a:schemeClr>
              </a:solidFill>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4" descr="01300000199483122055531892353"/>
          <p:cNvSpPr>
            <a:spLocks noChangeArrowheads="1"/>
          </p:cNvSpPr>
          <p:nvPr/>
        </p:nvSpPr>
        <p:spPr bwMode="auto">
          <a:xfrm>
            <a:off x="7848600" y="476250"/>
            <a:ext cx="1295400" cy="2057400"/>
          </a:xfrm>
          <a:prstGeom prst="rect">
            <a:avLst/>
          </a:prstGeom>
          <a:blipFill dpi="0" rotWithShape="1">
            <a:blip r:embed="rId2"/>
            <a:srcRect/>
            <a:stretch>
              <a:fillRect/>
            </a:stretch>
          </a:blipFill>
          <a:ln w="9525">
            <a:solidFill>
              <a:schemeClr val="tx1"/>
            </a:solidFill>
            <a:miter lim="800000"/>
            <a:headEnd/>
            <a:tailEnd/>
          </a:ln>
        </p:spPr>
        <p:txBody>
          <a:bodyPr wrap="none" anchor="ctr"/>
          <a:lstStyle/>
          <a:p>
            <a:endParaRPr lang="zh-CN" altLang="en-US"/>
          </a:p>
        </p:txBody>
      </p:sp>
      <p:sp>
        <p:nvSpPr>
          <p:cNvPr id="39941" name="Rectangle 5" descr="W020120203409455379606"/>
          <p:cNvSpPr>
            <a:spLocks noChangeArrowheads="1"/>
          </p:cNvSpPr>
          <p:nvPr/>
        </p:nvSpPr>
        <p:spPr bwMode="auto">
          <a:xfrm>
            <a:off x="539552" y="2348880"/>
            <a:ext cx="6019800" cy="4248200"/>
          </a:xfrm>
          <a:prstGeom prst="rect">
            <a:avLst/>
          </a:prstGeom>
          <a:blipFill dpi="0" rotWithShape="1">
            <a:blip r:embed="rId3"/>
            <a:srcRect/>
            <a:stretch>
              <a:fillRect/>
            </a:stretch>
          </a:blipFill>
          <a:ln w="9525">
            <a:solidFill>
              <a:schemeClr val="tx1"/>
            </a:solidFill>
            <a:miter lim="800000"/>
            <a:headEnd/>
            <a:tailEnd/>
          </a:ln>
        </p:spPr>
        <p:txBody>
          <a:bodyPr wrap="none" anchor="ctr"/>
          <a:lstStyle/>
          <a:p>
            <a:endParaRPr lang="zh-CN" altLang="en-US"/>
          </a:p>
        </p:txBody>
      </p:sp>
      <p:sp>
        <p:nvSpPr>
          <p:cNvPr id="17411" name="Text Box 6"/>
          <p:cNvSpPr txBox="1">
            <a:spLocks noChangeArrowheads="1"/>
          </p:cNvSpPr>
          <p:nvPr/>
        </p:nvSpPr>
        <p:spPr bwMode="auto">
          <a:xfrm>
            <a:off x="0" y="946150"/>
            <a:ext cx="9324975" cy="1587500"/>
          </a:xfrm>
          <a:prstGeom prst="rect">
            <a:avLst/>
          </a:prstGeom>
          <a:noFill/>
          <a:ln w="9525">
            <a:noFill/>
            <a:miter lim="800000"/>
            <a:headEnd/>
            <a:tailEnd/>
          </a:ln>
        </p:spPr>
        <p:txBody>
          <a:bodyPr>
            <a:spAutoFit/>
          </a:bodyPr>
          <a:lstStyle/>
          <a:p>
            <a:r>
              <a:rPr lang="zh-CN" altLang="en-US" sz="2800" b="1" dirty="0">
                <a:ea typeface="楷体" pitchFamily="49" charset="-122"/>
              </a:rPr>
              <a:t>寒夜中，斗志激扬追觅繁星，誓除黑雾急呼雨电</a:t>
            </a:r>
          </a:p>
          <a:p>
            <a:r>
              <a:rPr lang="zh-CN" altLang="en-US" sz="2800" b="1" dirty="0">
                <a:ea typeface="楷体" pitchFamily="49" charset="-122"/>
              </a:rPr>
              <a:t>憩园里，闲情难有再擎爝火，彰显大家光照春秋</a:t>
            </a:r>
          </a:p>
          <a:p>
            <a:pPr>
              <a:spcBef>
                <a:spcPct val="50000"/>
              </a:spcBef>
            </a:pPr>
            <a:endParaRPr lang="zh-CN" altLang="en-US" sz="2800" dirty="0">
              <a:ea typeface="楷体"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9940"/>
                                        </p:tgtEl>
                                        <p:attrNameLst>
                                          <p:attrName>style.visibility</p:attrName>
                                        </p:attrNameLst>
                                      </p:cBhvr>
                                      <p:to>
                                        <p:strVal val="visible"/>
                                      </p:to>
                                    </p:set>
                                    <p:animEffect transition="in" filter="box(in)">
                                      <p:cBhvr>
                                        <p:cTn id="7" dur="500"/>
                                        <p:tgtEl>
                                          <p:spTgt spid="3994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9941"/>
                                        </p:tgtEl>
                                        <p:attrNameLst>
                                          <p:attrName>style.visibility</p:attrName>
                                        </p:attrNameLst>
                                      </p:cBhvr>
                                      <p:to>
                                        <p:strVal val="visible"/>
                                      </p:to>
                                    </p:set>
                                    <p:animEffect transition="in" filter="checkerboard(across)">
                                      <p:cBhvr>
                                        <p:cTn id="12" dur="500"/>
                                        <p:tgtEl>
                                          <p:spTgt spid="3994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411"/>
                                        </p:tgtEl>
                                        <p:attrNameLst>
                                          <p:attrName>style.visibility</p:attrName>
                                        </p:attrNameLst>
                                      </p:cBhvr>
                                      <p:to>
                                        <p:strVal val="visible"/>
                                      </p:to>
                                    </p:set>
                                    <p:animEffect transition="in" filter="fade">
                                      <p:cBhvr>
                                        <p:cTn id="17"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animBg="1"/>
      <p:bldP spid="39941" grpId="0" animBg="1"/>
      <p:bldP spid="174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4" descr="xin_4812022713414842629712"/>
          <p:cNvPicPr>
            <a:picLocks noChangeAspect="1" noChangeArrowheads="1"/>
          </p:cNvPicPr>
          <p:nvPr/>
        </p:nvPicPr>
        <p:blipFill>
          <a:blip r:embed="rId2"/>
          <a:srcRect/>
          <a:stretch>
            <a:fillRect/>
          </a:stretch>
        </p:blipFill>
        <p:spPr bwMode="auto">
          <a:xfrm>
            <a:off x="6326807" y="2313111"/>
            <a:ext cx="2332037" cy="3276600"/>
          </a:xfrm>
          <a:prstGeom prst="rect">
            <a:avLst/>
          </a:prstGeom>
          <a:noFill/>
          <a:ln w="9525">
            <a:noFill/>
            <a:miter lim="800000"/>
            <a:headEnd/>
            <a:tailEnd/>
          </a:ln>
        </p:spPr>
      </p:pic>
      <p:sp>
        <p:nvSpPr>
          <p:cNvPr id="41989" name="Text Box 5"/>
          <p:cNvSpPr txBox="1">
            <a:spLocks noChangeArrowheads="1"/>
          </p:cNvSpPr>
          <p:nvPr/>
        </p:nvSpPr>
        <p:spPr bwMode="auto">
          <a:xfrm>
            <a:off x="2293689" y="1124744"/>
            <a:ext cx="2062163" cy="519112"/>
          </a:xfrm>
          <a:prstGeom prst="rect">
            <a:avLst/>
          </a:prstGeom>
          <a:noFill/>
          <a:ln w="9525">
            <a:noFill/>
            <a:miter lim="800000"/>
            <a:headEnd/>
            <a:tailEnd/>
          </a:ln>
        </p:spPr>
        <p:txBody>
          <a:bodyPr>
            <a:spAutoFit/>
          </a:bodyPr>
          <a:lstStyle/>
          <a:p>
            <a:r>
              <a:rPr lang="zh-CN" altLang="en-US" sz="2800" b="1">
                <a:ea typeface="黑体" pitchFamily="49" charset="-122"/>
              </a:rPr>
              <a:t>李尧棠</a:t>
            </a:r>
            <a:r>
              <a:rPr lang="zh-CN" altLang="en-US" sz="2800" b="1"/>
              <a:t>，</a:t>
            </a:r>
          </a:p>
        </p:txBody>
      </p:sp>
      <p:sp>
        <p:nvSpPr>
          <p:cNvPr id="18435" name="Rectangle 6"/>
          <p:cNvSpPr>
            <a:spLocks noGrp="1" noChangeArrowheads="1"/>
          </p:cNvSpPr>
          <p:nvPr>
            <p:ph idx="1"/>
          </p:nvPr>
        </p:nvSpPr>
        <p:spPr bwMode="auto">
          <a:xfrm>
            <a:off x="61664" y="1197769"/>
            <a:ext cx="8686800" cy="4525962"/>
          </a:xfrm>
          <a:noFill/>
          <a:ln>
            <a:miter lim="800000"/>
            <a:headEnd/>
            <a:tailEnd/>
          </a:ln>
        </p:spPr>
        <p:txBody>
          <a:bodyPr vert="horz" wrap="square" lIns="91440" tIns="45720" rIns="91440" bIns="45720" numCol="1" anchor="t" anchorCtr="0" compatLnSpc="1">
            <a:prstTxWarp prst="textNoShape">
              <a:avLst/>
            </a:prstTxWarp>
          </a:bodyPr>
          <a:lstStyle/>
          <a:p>
            <a:pPr>
              <a:lnSpc>
                <a:spcPct val="90000"/>
              </a:lnSpc>
              <a:buFont typeface="Arial" charset="0"/>
              <a:buNone/>
            </a:pPr>
            <a:r>
              <a:rPr lang="zh-CN" altLang="en-US" sz="2400" b="1" dirty="0" smtClean="0">
                <a:latin typeface="黑体" pitchFamily="49" charset="-122"/>
                <a:ea typeface="黑体" pitchFamily="49" charset="-122"/>
              </a:rPr>
              <a:t>    巴金，原名</a:t>
            </a:r>
            <a:r>
              <a:rPr lang="zh-CN" altLang="en-US" sz="2400" u="sng" dirty="0" smtClean="0">
                <a:latin typeface="黑体" pitchFamily="49" charset="-122"/>
                <a:ea typeface="黑体" pitchFamily="49" charset="-122"/>
              </a:rPr>
              <a:t>        </a:t>
            </a:r>
            <a:r>
              <a:rPr lang="zh-CN" altLang="en-US" sz="2400" dirty="0" smtClean="0">
                <a:latin typeface="黑体" pitchFamily="49" charset="-122"/>
                <a:ea typeface="黑体" pitchFamily="49" charset="-122"/>
              </a:rPr>
              <a:t> </a:t>
            </a:r>
            <a:r>
              <a:rPr lang="zh-CN" altLang="en-US" sz="2400" b="1" dirty="0" smtClean="0">
                <a:latin typeface="黑体" pitchFamily="49" charset="-122"/>
                <a:ea typeface="黑体" pitchFamily="49" charset="-122"/>
              </a:rPr>
              <a:t>字芾（</a:t>
            </a:r>
            <a:r>
              <a:rPr lang="en-US" altLang="zh-CN" sz="2400" b="1" dirty="0" err="1" smtClean="0">
                <a:latin typeface="黑体" pitchFamily="49" charset="-122"/>
                <a:ea typeface="黑体" pitchFamily="49" charset="-122"/>
              </a:rPr>
              <a:t>f</a:t>
            </a:r>
            <a:r>
              <a:rPr lang="en-US" altLang="en-US" sz="2400" b="1" dirty="0" err="1" smtClean="0">
                <a:ea typeface="黑体" pitchFamily="49" charset="-122"/>
              </a:rPr>
              <a:t>ú</a:t>
            </a:r>
            <a:r>
              <a:rPr lang="zh-CN" altLang="en-US" sz="2400" b="1" dirty="0" smtClean="0">
                <a:latin typeface="黑体" pitchFamily="49" charset="-122"/>
                <a:ea typeface="黑体" pitchFamily="49" charset="-122"/>
              </a:rPr>
              <a:t>）甘，现代文学家、出版家、翻译家。被誉为是</a:t>
            </a:r>
            <a:r>
              <a:rPr lang="zh-CN" altLang="en-US" sz="2400" b="1" dirty="0" smtClean="0">
                <a:ea typeface="黑体" pitchFamily="49" charset="-122"/>
              </a:rPr>
              <a:t>“</a:t>
            </a:r>
            <a:r>
              <a:rPr lang="zh-CN" altLang="en-US" sz="2400" b="1" dirty="0" smtClean="0">
                <a:latin typeface="黑体" pitchFamily="49" charset="-122"/>
                <a:ea typeface="黑体" pitchFamily="49" charset="-122"/>
              </a:rPr>
              <a:t>五四</a:t>
            </a:r>
            <a:r>
              <a:rPr lang="zh-CN" altLang="en-US" sz="2400" b="1" dirty="0" smtClean="0">
                <a:ea typeface="黑体" pitchFamily="49" charset="-122"/>
              </a:rPr>
              <a:t>”</a:t>
            </a:r>
            <a:r>
              <a:rPr lang="zh-CN" altLang="en-US" sz="2400" b="1" dirty="0" smtClean="0">
                <a:latin typeface="黑体" pitchFamily="49" charset="-122"/>
                <a:ea typeface="黑体" pitchFamily="49" charset="-122"/>
              </a:rPr>
              <a:t>新文化运动以来最有影响的作家之一</a:t>
            </a:r>
            <a:r>
              <a:rPr lang="en-US" altLang="zh-CN" sz="2400" b="1" dirty="0" smtClean="0">
                <a:latin typeface="黑体" pitchFamily="49" charset="-122"/>
                <a:ea typeface="黑体" pitchFamily="49" charset="-122"/>
              </a:rPr>
              <a:t>,</a:t>
            </a:r>
            <a:r>
              <a:rPr lang="zh-CN" altLang="en-US" sz="2400" b="1" dirty="0" smtClean="0">
                <a:latin typeface="黑体" pitchFamily="49" charset="-122"/>
                <a:ea typeface="黑体" pitchFamily="49" charset="-122"/>
              </a:rPr>
              <a:t>被誉为</a:t>
            </a:r>
            <a:r>
              <a:rPr lang="zh-CN" altLang="en-US" sz="2400" b="1" dirty="0" smtClean="0">
                <a:ea typeface="黑体" pitchFamily="49" charset="-122"/>
              </a:rPr>
              <a:t>“</a:t>
            </a:r>
            <a:r>
              <a:rPr lang="zh-CN" altLang="en-US" sz="2400" b="1" dirty="0" smtClean="0">
                <a:solidFill>
                  <a:srgbClr val="FF0000"/>
                </a:solidFill>
                <a:latin typeface="黑体" pitchFamily="49" charset="-122"/>
                <a:ea typeface="黑体" pitchFamily="49" charset="-122"/>
              </a:rPr>
              <a:t>二十世纪中国的良心</a:t>
            </a:r>
            <a:r>
              <a:rPr lang="zh-CN" altLang="en-US" sz="2400" b="1" dirty="0" smtClean="0">
                <a:ea typeface="黑体" pitchFamily="49" charset="-122"/>
              </a:rPr>
              <a:t>”</a:t>
            </a:r>
            <a:r>
              <a:rPr lang="zh-CN" altLang="en-US" sz="2400" b="1" dirty="0" smtClean="0">
                <a:latin typeface="黑体" pitchFamily="49" charset="-122"/>
                <a:ea typeface="黑体" pitchFamily="49" charset="-122"/>
              </a:rPr>
              <a:t> 。</a:t>
            </a:r>
          </a:p>
          <a:p>
            <a:pPr>
              <a:lnSpc>
                <a:spcPct val="90000"/>
              </a:lnSpc>
              <a:buFont typeface="Arial" charset="0"/>
              <a:buNone/>
            </a:pPr>
            <a:r>
              <a:rPr lang="zh-CN" altLang="en-US" sz="2400" b="1" dirty="0" smtClean="0">
                <a:latin typeface="黑体" pitchFamily="49" charset="-122"/>
                <a:ea typeface="黑体" pitchFamily="49" charset="-122"/>
              </a:rPr>
              <a:t>   代表作品</a:t>
            </a:r>
          </a:p>
          <a:p>
            <a:pPr>
              <a:lnSpc>
                <a:spcPct val="90000"/>
              </a:lnSpc>
              <a:buFont typeface="Arial" charset="0"/>
              <a:buNone/>
            </a:pPr>
            <a:r>
              <a:rPr lang="zh-CN" altLang="en-US" sz="2400" b="1" dirty="0" smtClean="0">
                <a:latin typeface="黑体" pitchFamily="49" charset="-122"/>
                <a:ea typeface="黑体" pitchFamily="49" charset="-122"/>
              </a:rPr>
              <a:t>   激流三部曲：</a:t>
            </a:r>
          </a:p>
          <a:p>
            <a:pPr>
              <a:lnSpc>
                <a:spcPct val="90000"/>
              </a:lnSpc>
              <a:buFont typeface="Arial" charset="0"/>
              <a:buNone/>
            </a:pPr>
            <a:r>
              <a:rPr lang="zh-CN" altLang="en-US" sz="2400" b="1" dirty="0" smtClean="0">
                <a:solidFill>
                  <a:srgbClr val="FF0000"/>
                </a:solidFill>
                <a:latin typeface="黑体" pitchFamily="49" charset="-122"/>
                <a:ea typeface="黑体" pitchFamily="49" charset="-122"/>
              </a:rPr>
              <a:t>    </a:t>
            </a:r>
            <a:r>
              <a:rPr lang="en-US" altLang="zh-CN" sz="2400" b="1" dirty="0" smtClean="0">
                <a:solidFill>
                  <a:srgbClr val="FF0000"/>
                </a:solidFill>
                <a:latin typeface="黑体" pitchFamily="49" charset="-122"/>
                <a:ea typeface="黑体" pitchFamily="49" charset="-122"/>
              </a:rPr>
              <a:t>《</a:t>
            </a:r>
            <a:r>
              <a:rPr lang="zh-CN" altLang="en-US" sz="2400" b="1" dirty="0" smtClean="0">
                <a:solidFill>
                  <a:srgbClr val="FF0000"/>
                </a:solidFill>
                <a:latin typeface="黑体" pitchFamily="49" charset="-122"/>
                <a:ea typeface="黑体" pitchFamily="49" charset="-122"/>
              </a:rPr>
              <a:t>家</a:t>
            </a:r>
            <a:r>
              <a:rPr lang="en-US" altLang="zh-CN" sz="2400" b="1" dirty="0" smtClean="0">
                <a:solidFill>
                  <a:srgbClr val="FF0000"/>
                </a:solidFill>
                <a:latin typeface="黑体" pitchFamily="49" charset="-122"/>
                <a:ea typeface="黑体" pitchFamily="49" charset="-122"/>
              </a:rPr>
              <a:t>》《</a:t>
            </a:r>
            <a:r>
              <a:rPr lang="zh-CN" altLang="en-US" sz="2400" b="1" dirty="0" smtClean="0">
                <a:solidFill>
                  <a:srgbClr val="FF0000"/>
                </a:solidFill>
                <a:latin typeface="黑体" pitchFamily="49" charset="-122"/>
                <a:ea typeface="黑体" pitchFamily="49" charset="-122"/>
              </a:rPr>
              <a:t>春</a:t>
            </a:r>
            <a:r>
              <a:rPr lang="en-US" altLang="zh-CN" sz="2400" b="1" dirty="0" smtClean="0">
                <a:solidFill>
                  <a:srgbClr val="FF0000"/>
                </a:solidFill>
                <a:latin typeface="黑体" pitchFamily="49" charset="-122"/>
                <a:ea typeface="黑体" pitchFamily="49" charset="-122"/>
              </a:rPr>
              <a:t>》《</a:t>
            </a:r>
            <a:r>
              <a:rPr lang="zh-CN" altLang="en-US" sz="2400" b="1" dirty="0" smtClean="0">
                <a:solidFill>
                  <a:srgbClr val="FF0000"/>
                </a:solidFill>
                <a:latin typeface="黑体" pitchFamily="49" charset="-122"/>
                <a:ea typeface="黑体" pitchFamily="49" charset="-122"/>
              </a:rPr>
              <a:t>秋</a:t>
            </a:r>
            <a:r>
              <a:rPr lang="en-US" altLang="zh-CN" sz="2400" b="1" dirty="0" smtClean="0">
                <a:solidFill>
                  <a:srgbClr val="FF0000"/>
                </a:solidFill>
                <a:latin typeface="黑体" pitchFamily="49" charset="-122"/>
                <a:ea typeface="黑体" pitchFamily="49" charset="-122"/>
              </a:rPr>
              <a:t>》</a:t>
            </a:r>
          </a:p>
          <a:p>
            <a:pPr>
              <a:lnSpc>
                <a:spcPct val="90000"/>
              </a:lnSpc>
              <a:buFont typeface="Arial" charset="0"/>
              <a:buNone/>
            </a:pPr>
            <a:r>
              <a:rPr lang="en-US" altLang="zh-CN" sz="2400" b="1" dirty="0" smtClean="0">
                <a:latin typeface="黑体" pitchFamily="49" charset="-122"/>
                <a:ea typeface="黑体" pitchFamily="49" charset="-122"/>
              </a:rPr>
              <a:t>   </a:t>
            </a:r>
            <a:r>
              <a:rPr lang="zh-CN" altLang="en-US" sz="2400" b="1" dirty="0" smtClean="0">
                <a:latin typeface="黑体" pitchFamily="49" charset="-122"/>
                <a:ea typeface="黑体" pitchFamily="49" charset="-122"/>
              </a:rPr>
              <a:t>爱情三部曲：</a:t>
            </a:r>
          </a:p>
          <a:p>
            <a:pPr>
              <a:lnSpc>
                <a:spcPct val="90000"/>
              </a:lnSpc>
              <a:buFont typeface="Arial" charset="0"/>
              <a:buNone/>
            </a:pPr>
            <a:r>
              <a:rPr lang="zh-CN" altLang="en-US" sz="2400" b="1" dirty="0" smtClean="0">
                <a:solidFill>
                  <a:srgbClr val="FF0000"/>
                </a:solidFill>
                <a:latin typeface="黑体" pitchFamily="49" charset="-122"/>
                <a:ea typeface="黑体" pitchFamily="49" charset="-122"/>
              </a:rPr>
              <a:t>    </a:t>
            </a:r>
            <a:r>
              <a:rPr lang="en-US" altLang="zh-CN" sz="2400" b="1" dirty="0" smtClean="0">
                <a:solidFill>
                  <a:srgbClr val="FF0000"/>
                </a:solidFill>
                <a:latin typeface="黑体" pitchFamily="49" charset="-122"/>
                <a:ea typeface="黑体" pitchFamily="49" charset="-122"/>
              </a:rPr>
              <a:t>《</a:t>
            </a:r>
            <a:r>
              <a:rPr lang="zh-CN" altLang="en-US" sz="2400" b="1" dirty="0" smtClean="0">
                <a:solidFill>
                  <a:srgbClr val="FF0000"/>
                </a:solidFill>
                <a:latin typeface="黑体" pitchFamily="49" charset="-122"/>
                <a:ea typeface="黑体" pitchFamily="49" charset="-122"/>
              </a:rPr>
              <a:t>雾</a:t>
            </a:r>
            <a:r>
              <a:rPr lang="en-US" altLang="zh-CN" sz="2400" b="1" dirty="0" smtClean="0">
                <a:solidFill>
                  <a:srgbClr val="FF0000"/>
                </a:solidFill>
                <a:latin typeface="黑体" pitchFamily="49" charset="-122"/>
                <a:ea typeface="黑体" pitchFamily="49" charset="-122"/>
              </a:rPr>
              <a:t>》《</a:t>
            </a:r>
            <a:r>
              <a:rPr lang="zh-CN" altLang="en-US" sz="2400" b="1" dirty="0" smtClean="0">
                <a:solidFill>
                  <a:srgbClr val="FF0000"/>
                </a:solidFill>
                <a:latin typeface="黑体" pitchFamily="49" charset="-122"/>
                <a:ea typeface="黑体" pitchFamily="49" charset="-122"/>
              </a:rPr>
              <a:t>雨</a:t>
            </a:r>
            <a:r>
              <a:rPr lang="en-US" altLang="zh-CN" sz="2400" b="1" dirty="0" smtClean="0">
                <a:solidFill>
                  <a:srgbClr val="FF0000"/>
                </a:solidFill>
                <a:latin typeface="黑体" pitchFamily="49" charset="-122"/>
                <a:ea typeface="黑体" pitchFamily="49" charset="-122"/>
              </a:rPr>
              <a:t>》《</a:t>
            </a:r>
            <a:r>
              <a:rPr lang="zh-CN" altLang="en-US" sz="2400" b="1" dirty="0" smtClean="0">
                <a:solidFill>
                  <a:srgbClr val="FF0000"/>
                </a:solidFill>
                <a:latin typeface="黑体" pitchFamily="49" charset="-122"/>
                <a:ea typeface="黑体" pitchFamily="49" charset="-122"/>
              </a:rPr>
              <a:t>电</a:t>
            </a:r>
            <a:r>
              <a:rPr lang="en-US" altLang="zh-CN" sz="2400" b="1" dirty="0" smtClean="0">
                <a:solidFill>
                  <a:srgbClr val="FF0000"/>
                </a:solidFill>
                <a:latin typeface="黑体" pitchFamily="49" charset="-122"/>
                <a:ea typeface="黑体" pitchFamily="49" charset="-122"/>
              </a:rPr>
              <a:t>》</a:t>
            </a:r>
          </a:p>
          <a:p>
            <a:pPr>
              <a:lnSpc>
                <a:spcPct val="90000"/>
              </a:lnSpc>
              <a:buFont typeface="Arial" charset="0"/>
              <a:buNone/>
            </a:pPr>
            <a:r>
              <a:rPr lang="en-US" altLang="zh-CN" sz="2400" b="1" dirty="0" smtClean="0">
                <a:latin typeface="黑体" pitchFamily="49" charset="-122"/>
                <a:ea typeface="黑体" pitchFamily="49" charset="-122"/>
              </a:rPr>
              <a:t>   </a:t>
            </a:r>
            <a:r>
              <a:rPr lang="zh-CN" altLang="en-US" sz="2400" b="1" dirty="0" smtClean="0">
                <a:latin typeface="黑体" pitchFamily="49" charset="-122"/>
                <a:ea typeface="黑体" pitchFamily="49" charset="-122"/>
              </a:rPr>
              <a:t>散文集：</a:t>
            </a:r>
            <a:r>
              <a:rPr lang="en-US" altLang="zh-CN" sz="2400" b="1" dirty="0" smtClean="0">
                <a:latin typeface="黑体" pitchFamily="49" charset="-122"/>
                <a:ea typeface="黑体" pitchFamily="49" charset="-122"/>
              </a:rPr>
              <a:t>《</a:t>
            </a:r>
            <a:r>
              <a:rPr lang="zh-CN" altLang="en-US" sz="2400" b="1" dirty="0" smtClean="0">
                <a:latin typeface="黑体" pitchFamily="49" charset="-122"/>
                <a:ea typeface="黑体" pitchFamily="49" charset="-122"/>
              </a:rPr>
              <a:t>随想录</a:t>
            </a:r>
            <a:r>
              <a:rPr lang="en-US" altLang="zh-CN" sz="2400" b="1" dirty="0" smtClean="0">
                <a:latin typeface="黑体" pitchFamily="49" charset="-122"/>
                <a:ea typeface="黑体" pitchFamily="49" charset="-122"/>
              </a:rPr>
              <a:t>》</a:t>
            </a:r>
            <a:endParaRPr lang="zh-CN" altLang="en-US" sz="2400" b="1" dirty="0" smtClean="0">
              <a:latin typeface="黑体" pitchFamily="49" charset="-122"/>
              <a:ea typeface="黑体" pitchFamily="49" charset="-122"/>
            </a:endParaRPr>
          </a:p>
          <a:p>
            <a:pPr>
              <a:lnSpc>
                <a:spcPct val="90000"/>
              </a:lnSpc>
              <a:buFont typeface="Arial" charset="0"/>
              <a:buNone/>
            </a:pPr>
            <a:r>
              <a:rPr lang="zh-CN" altLang="en-US" sz="2400" b="1" dirty="0" smtClean="0">
                <a:latin typeface="黑体" pitchFamily="49" charset="-122"/>
                <a:ea typeface="黑体" pitchFamily="49" charset="-122"/>
              </a:rPr>
              <a:t>   第一部中篇小说：</a:t>
            </a:r>
            <a:r>
              <a:rPr lang="en-US" altLang="zh-CN" sz="2400" b="1" dirty="0" smtClean="0">
                <a:latin typeface="黑体" pitchFamily="49" charset="-122"/>
                <a:ea typeface="黑体" pitchFamily="49" charset="-122"/>
              </a:rPr>
              <a:t>《</a:t>
            </a:r>
            <a:r>
              <a:rPr lang="zh-CN" altLang="en-US" sz="2400" b="1" dirty="0" smtClean="0">
                <a:latin typeface="黑体" pitchFamily="49" charset="-122"/>
                <a:ea typeface="黑体" pitchFamily="49" charset="-122"/>
              </a:rPr>
              <a:t>灭亡</a:t>
            </a:r>
            <a:r>
              <a:rPr lang="en-US" altLang="zh-CN" sz="2400" b="1" dirty="0" smtClean="0">
                <a:latin typeface="黑体" pitchFamily="49" charset="-122"/>
                <a:ea typeface="黑体" pitchFamily="49" charset="-122"/>
              </a:rPr>
              <a:t>》</a:t>
            </a:r>
          </a:p>
          <a:p>
            <a:pPr>
              <a:lnSpc>
                <a:spcPct val="90000"/>
              </a:lnSpc>
              <a:buFont typeface="Arial" charset="0"/>
              <a:buNone/>
            </a:pPr>
            <a:r>
              <a:rPr kumimoji="1" lang="en-US" altLang="zh-CN" sz="2400" b="1" dirty="0" smtClean="0">
                <a:latin typeface="黑体" pitchFamily="49" charset="-122"/>
                <a:ea typeface="黑体" pitchFamily="49" charset="-122"/>
              </a:rPr>
              <a:t>   </a:t>
            </a:r>
            <a:r>
              <a:rPr kumimoji="1" lang="zh-CN" altLang="en-US" sz="2400" b="1" dirty="0" smtClean="0">
                <a:latin typeface="黑体" pitchFamily="49" charset="-122"/>
                <a:ea typeface="黑体" pitchFamily="49" charset="-122"/>
              </a:rPr>
              <a:t>中篇小说</a:t>
            </a:r>
            <a:r>
              <a:rPr kumimoji="1" lang="en-US" altLang="zh-CN" sz="2400" b="1" dirty="0" smtClean="0">
                <a:latin typeface="黑体" pitchFamily="49" charset="-122"/>
                <a:ea typeface="黑体" pitchFamily="49" charset="-122"/>
              </a:rPr>
              <a:t>《</a:t>
            </a:r>
            <a:r>
              <a:rPr kumimoji="1" lang="zh-CN" altLang="en-US" sz="2400" b="1" dirty="0" smtClean="0">
                <a:latin typeface="黑体" pitchFamily="49" charset="-122"/>
                <a:ea typeface="黑体" pitchFamily="49" charset="-122"/>
              </a:rPr>
              <a:t>寒夜</a:t>
            </a:r>
            <a:r>
              <a:rPr kumimoji="1" lang="en-US" altLang="zh-CN" sz="2400" b="1" dirty="0" smtClean="0">
                <a:latin typeface="黑体" pitchFamily="49" charset="-122"/>
                <a:ea typeface="黑体" pitchFamily="49" charset="-122"/>
              </a:rPr>
              <a:t>》</a:t>
            </a:r>
            <a:r>
              <a:rPr kumimoji="1" lang="zh-CN" altLang="en-US" sz="2400" b="1" dirty="0" smtClean="0">
                <a:latin typeface="黑体" pitchFamily="49" charset="-122"/>
                <a:ea typeface="黑体" pitchFamily="49" charset="-122"/>
              </a:rPr>
              <a:t>、</a:t>
            </a:r>
            <a:r>
              <a:rPr kumimoji="1" lang="en-US" altLang="zh-CN" sz="2400" b="1" dirty="0" smtClean="0">
                <a:latin typeface="黑体" pitchFamily="49" charset="-122"/>
                <a:ea typeface="黑体" pitchFamily="49" charset="-122"/>
              </a:rPr>
              <a:t>《</a:t>
            </a:r>
            <a:r>
              <a:rPr kumimoji="1" lang="zh-CN" altLang="en-US" sz="2400" b="1" dirty="0" smtClean="0">
                <a:latin typeface="黑体" pitchFamily="49" charset="-122"/>
                <a:ea typeface="黑体" pitchFamily="49" charset="-122"/>
              </a:rPr>
              <a:t>憩园</a:t>
            </a:r>
            <a:r>
              <a:rPr kumimoji="1" lang="en-US" altLang="zh-CN" sz="2400" b="1" dirty="0" smtClean="0">
                <a:latin typeface="黑体" pitchFamily="49" charset="-122"/>
                <a:ea typeface="黑体" pitchFamily="49" charset="-122"/>
              </a:rPr>
              <a:t>》</a:t>
            </a:r>
            <a:r>
              <a:rPr kumimoji="1" lang="zh-CN" altLang="en-US" sz="2400" b="1" dirty="0" smtClean="0">
                <a:latin typeface="黑体" pitchFamily="49" charset="-122"/>
                <a:ea typeface="黑体" pitchFamily="49" charset="-122"/>
              </a:rPr>
              <a:t>等。</a:t>
            </a:r>
          </a:p>
          <a:p>
            <a:pPr>
              <a:lnSpc>
                <a:spcPct val="90000"/>
              </a:lnSpc>
            </a:pPr>
            <a:endParaRPr lang="zh-CN" altLang="en-US" sz="2400" dirty="0" smtClean="0"/>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989"/>
                                        </p:tgtEl>
                                        <p:attrNameLst>
                                          <p:attrName>style.visibility</p:attrName>
                                        </p:attrNameLst>
                                      </p:cBhvr>
                                      <p:to>
                                        <p:strVal val="visible"/>
                                      </p:to>
                                    </p:set>
                                    <p:animEffect transition="in" filter="blinds(horizontal)">
                                      <p:cBhvr>
                                        <p:cTn id="7" dur="500"/>
                                        <p:tgtEl>
                                          <p:spTgt spid="41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ctr"/>
            <a:r>
              <a:rPr lang="en-US" altLang="zh-CN" sz="7200" dirty="0" smtClean="0">
                <a:latin typeface="宋体" pitchFamily="2" charset="-122"/>
                <a:ea typeface="宋体" pitchFamily="2" charset="-122"/>
              </a:rPr>
              <a:t>8《</a:t>
            </a:r>
            <a:r>
              <a:rPr lang="zh-CN" altLang="en-US" sz="7200" dirty="0" smtClean="0">
                <a:latin typeface="宋体" pitchFamily="2" charset="-122"/>
                <a:ea typeface="宋体" pitchFamily="2" charset="-122"/>
              </a:rPr>
              <a:t>小狗包弟</a:t>
            </a:r>
            <a:r>
              <a:rPr lang="en-US" altLang="zh-CN" sz="7200" dirty="0" smtClean="0">
                <a:latin typeface="宋体" pitchFamily="2" charset="-122"/>
                <a:ea typeface="宋体" pitchFamily="2" charset="-122"/>
              </a:rPr>
              <a:t>》</a:t>
            </a:r>
            <a:endParaRPr lang="zh-CN" altLang="en-US" sz="7200" dirty="0">
              <a:latin typeface="宋体" pitchFamily="2" charset="-122"/>
              <a:ea typeface="宋体" pitchFamily="2" charset="-122"/>
            </a:endParaRPr>
          </a:p>
        </p:txBody>
      </p:sp>
      <p:sp>
        <p:nvSpPr>
          <p:cNvPr id="3" name="副标题 2"/>
          <p:cNvSpPr>
            <a:spLocks noGrp="1"/>
          </p:cNvSpPr>
          <p:nvPr>
            <p:ph type="subTitle" idx="1"/>
          </p:nvPr>
        </p:nvSpPr>
        <p:spPr>
          <a:xfrm>
            <a:off x="2123728" y="3933056"/>
            <a:ext cx="6670366" cy="1752600"/>
          </a:xfrm>
        </p:spPr>
        <p:txBody>
          <a:bodyPr>
            <a:normAutofit/>
          </a:bodyPr>
          <a:lstStyle/>
          <a:p>
            <a:pPr algn="r"/>
            <a:r>
              <a:rPr lang="en-US" altLang="zh-CN" sz="6600" dirty="0" smtClean="0">
                <a:latin typeface="华文行楷" pitchFamily="2" charset="-122"/>
                <a:ea typeface="华文行楷" pitchFamily="2" charset="-122"/>
              </a:rPr>
              <a:t>——</a:t>
            </a:r>
            <a:r>
              <a:rPr lang="zh-CN" altLang="en-US" sz="6600" dirty="0" smtClean="0">
                <a:latin typeface="华文行楷" pitchFamily="2" charset="-122"/>
                <a:ea typeface="华文行楷" pitchFamily="2" charset="-122"/>
              </a:rPr>
              <a:t>巴金</a:t>
            </a:r>
            <a:endParaRPr lang="zh-CN" altLang="en-US" sz="6600" dirty="0">
              <a:latin typeface="华文行楷" pitchFamily="2" charset="-122"/>
              <a:ea typeface="华文行楷" pitchFamily="2" charset="-122"/>
            </a:endParaRPr>
          </a:p>
        </p:txBody>
      </p:sp>
    </p:spTree>
    <p:extLst>
      <p:ext uri="{BB962C8B-B14F-4D97-AF65-F5344CB8AC3E}">
        <p14:creationId xmlns:p14="http://schemas.microsoft.com/office/powerpoint/2010/main" val="1966618722"/>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95736" y="476672"/>
            <a:ext cx="3672408" cy="923330"/>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zh-CN" altLang="en-U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易</a:t>
            </a:r>
            <a:r>
              <a:rPr lang="zh-CN" altLang="en-US"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错字词</a:t>
            </a:r>
            <a:endParaRPr lang="zh-CN" altLang="en-US"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4" name="标题 3"/>
          <p:cNvSpPr>
            <a:spLocks noGrp="1"/>
          </p:cNvSpPr>
          <p:nvPr>
            <p:ph type="title"/>
          </p:nvPr>
        </p:nvSpPr>
        <p:spPr/>
        <p:txBody>
          <a:bodyPr/>
          <a:lstStyle/>
          <a:p>
            <a:endParaRPr lang="zh-CN" altLang="en-US" dirty="0"/>
          </a:p>
        </p:txBody>
      </p:sp>
      <p:sp>
        <p:nvSpPr>
          <p:cNvPr id="5" name="内容占位符 4"/>
          <p:cNvSpPr>
            <a:spLocks noGrp="1"/>
          </p:cNvSpPr>
          <p:nvPr>
            <p:ph idx="1"/>
          </p:nvPr>
        </p:nvSpPr>
        <p:spPr>
          <a:xfrm>
            <a:off x="611560" y="1932856"/>
            <a:ext cx="8291264" cy="4925144"/>
          </a:xfrm>
        </p:spPr>
        <p:txBody>
          <a:bodyPr>
            <a:normAutofit fontScale="85000" lnSpcReduction="20000"/>
          </a:bodyPr>
          <a:lstStyle/>
          <a:p>
            <a:r>
              <a:rPr lang="zh-CN" altLang="en-US" u="sng" dirty="0" smtClean="0"/>
              <a:t>呻</a:t>
            </a:r>
            <a:r>
              <a:rPr lang="zh-CN" altLang="en-US" dirty="0" smtClean="0"/>
              <a:t>唤（</a:t>
            </a:r>
            <a:r>
              <a:rPr lang="en-US" altLang="zh-CN" dirty="0" err="1" smtClean="0"/>
              <a:t>shēn</a:t>
            </a:r>
            <a:r>
              <a:rPr lang="zh-CN" altLang="en-US" dirty="0" smtClean="0"/>
              <a:t>）                </a:t>
            </a:r>
            <a:r>
              <a:rPr lang="zh-CN" altLang="en-US" u="sng" dirty="0" smtClean="0"/>
              <a:t>叱</a:t>
            </a:r>
            <a:r>
              <a:rPr lang="zh-CN" altLang="en-US" dirty="0" smtClean="0"/>
              <a:t>骂（</a:t>
            </a:r>
            <a:r>
              <a:rPr lang="en-US" altLang="zh-CN" dirty="0" err="1" smtClean="0"/>
              <a:t>chì</a:t>
            </a:r>
            <a:r>
              <a:rPr lang="zh-CN" altLang="en-US" dirty="0" smtClean="0"/>
              <a:t>）</a:t>
            </a:r>
            <a:endParaRPr lang="en-US" altLang="zh-CN" dirty="0" smtClean="0"/>
          </a:p>
          <a:p>
            <a:r>
              <a:rPr lang="zh-CN" altLang="en-US" dirty="0" smtClean="0"/>
              <a:t>解</a:t>
            </a:r>
            <a:r>
              <a:rPr lang="zh-CN" altLang="en-US" u="sng" dirty="0" smtClean="0"/>
              <a:t>剖</a:t>
            </a:r>
            <a:r>
              <a:rPr lang="zh-CN" altLang="en-US" dirty="0" smtClean="0"/>
              <a:t>（</a:t>
            </a:r>
            <a:r>
              <a:rPr lang="en-US" altLang="zh-CN" dirty="0" err="1" smtClean="0"/>
              <a:t>pōu</a:t>
            </a:r>
            <a:r>
              <a:rPr lang="zh-CN" altLang="en-US" dirty="0" smtClean="0"/>
              <a:t>）                 </a:t>
            </a:r>
            <a:r>
              <a:rPr lang="zh-CN" altLang="en-US" u="sng" dirty="0" smtClean="0"/>
              <a:t>缝</a:t>
            </a:r>
            <a:r>
              <a:rPr lang="zh-CN" altLang="en-US" dirty="0" smtClean="0"/>
              <a:t>隙（</a:t>
            </a:r>
            <a:r>
              <a:rPr lang="en-US" altLang="zh-CN" dirty="0" err="1" smtClean="0"/>
              <a:t>fèng</a:t>
            </a:r>
            <a:r>
              <a:rPr lang="zh-CN" altLang="en-US" dirty="0" smtClean="0"/>
              <a:t>）</a:t>
            </a:r>
            <a:endParaRPr lang="en-US" altLang="zh-CN" dirty="0" smtClean="0"/>
          </a:p>
          <a:p>
            <a:r>
              <a:rPr lang="zh-CN" altLang="en-US" u="sng" dirty="0"/>
              <a:t>揪</a:t>
            </a:r>
            <a:r>
              <a:rPr lang="zh-CN" altLang="en-US" dirty="0" smtClean="0"/>
              <a:t>住（</a:t>
            </a:r>
            <a:r>
              <a:rPr lang="en-US" altLang="zh-CN" dirty="0" err="1" smtClean="0"/>
              <a:t>jiū</a:t>
            </a:r>
            <a:r>
              <a:rPr lang="zh-CN" altLang="en-US" dirty="0" smtClean="0"/>
              <a:t>）                     作</a:t>
            </a:r>
            <a:r>
              <a:rPr lang="zh-CN" altLang="en-US" u="sng" dirty="0" smtClean="0"/>
              <a:t>揖</a:t>
            </a:r>
            <a:r>
              <a:rPr lang="zh-CN" altLang="en-US" dirty="0" smtClean="0"/>
              <a:t>（</a:t>
            </a:r>
            <a:r>
              <a:rPr lang="en-US" altLang="zh-CN" dirty="0" err="1" smtClean="0"/>
              <a:t>yī</a:t>
            </a:r>
            <a:r>
              <a:rPr lang="zh-CN" altLang="en-US" dirty="0" smtClean="0"/>
              <a:t>）</a:t>
            </a:r>
            <a:endParaRPr lang="en-US" altLang="zh-CN" dirty="0" smtClean="0"/>
          </a:p>
          <a:p>
            <a:r>
              <a:rPr lang="zh-CN" altLang="en-US" u="sng" dirty="0" smtClean="0"/>
              <a:t>租</a:t>
            </a:r>
            <a:r>
              <a:rPr lang="zh-CN" altLang="en-US" dirty="0"/>
              <a:t>赁</a:t>
            </a:r>
            <a:r>
              <a:rPr lang="zh-CN" altLang="en-US" dirty="0" smtClean="0"/>
              <a:t>（</a:t>
            </a:r>
            <a:r>
              <a:rPr lang="en-US" altLang="zh-CN" dirty="0" err="1" smtClean="0"/>
              <a:t>lìn</a:t>
            </a:r>
            <a:r>
              <a:rPr lang="zh-CN" altLang="en-US" dirty="0" smtClean="0"/>
              <a:t>）                        </a:t>
            </a:r>
            <a:r>
              <a:rPr lang="zh-CN" altLang="en-US" u="sng" dirty="0" smtClean="0"/>
              <a:t>堕</a:t>
            </a:r>
            <a:r>
              <a:rPr lang="zh-CN" altLang="en-US" dirty="0" smtClean="0"/>
              <a:t>入（</a:t>
            </a:r>
            <a:r>
              <a:rPr lang="en-US" altLang="zh-CN" dirty="0" err="1" smtClean="0"/>
              <a:t>duò</a:t>
            </a:r>
            <a:r>
              <a:rPr lang="zh-CN" altLang="en-US" dirty="0" smtClean="0"/>
              <a:t>）</a:t>
            </a:r>
            <a:endParaRPr lang="en-US" altLang="zh-CN" dirty="0" smtClean="0"/>
          </a:p>
          <a:p>
            <a:endParaRPr lang="en-US" altLang="zh-CN" dirty="0"/>
          </a:p>
          <a:p>
            <a:r>
              <a:rPr lang="zh-CN" altLang="en-US" sz="3600" dirty="0"/>
              <a:t>逆来顺受</a:t>
            </a:r>
            <a:r>
              <a:rPr lang="zh-CN" altLang="en-US" dirty="0" smtClean="0"/>
              <a:t>：</a:t>
            </a:r>
            <a:r>
              <a:rPr lang="zh-CN" altLang="en-US" sz="3100" dirty="0" smtClean="0"/>
              <a:t>只对别人的欺负或无理的待遇采取忍受的态度</a:t>
            </a:r>
            <a:r>
              <a:rPr lang="zh-CN" altLang="en-US" sz="2800" dirty="0" smtClean="0"/>
              <a:t>。</a:t>
            </a:r>
            <a:endParaRPr lang="en-US" altLang="zh-CN" sz="2800" dirty="0" smtClean="0"/>
          </a:p>
          <a:p>
            <a:r>
              <a:rPr lang="zh-CN" altLang="en-US" sz="3600" dirty="0"/>
              <a:t>摇头摆尾</a:t>
            </a:r>
            <a:r>
              <a:rPr lang="zh-CN" altLang="en-US" sz="2800" dirty="0"/>
              <a:t>：</a:t>
            </a:r>
            <a:r>
              <a:rPr lang="zh-CN" altLang="en-US" sz="3100" dirty="0"/>
              <a:t>形容得意或轻狂的样子</a:t>
            </a:r>
            <a:r>
              <a:rPr lang="zh-CN" altLang="en-US" sz="2800" dirty="0" smtClean="0"/>
              <a:t>。</a:t>
            </a:r>
            <a:endParaRPr lang="en-US" altLang="zh-CN" sz="2800" dirty="0" smtClean="0"/>
          </a:p>
          <a:p>
            <a:r>
              <a:rPr lang="zh-CN" altLang="en-US" sz="3600" dirty="0"/>
              <a:t>里通外国：</a:t>
            </a:r>
            <a:r>
              <a:rPr lang="zh-CN" altLang="en-US" sz="3100" dirty="0"/>
              <a:t>暗中和外国勾结</a:t>
            </a:r>
            <a:r>
              <a:rPr lang="zh-CN" altLang="en-US" sz="3100" dirty="0" smtClean="0"/>
              <a:t>，</a:t>
            </a:r>
            <a:r>
              <a:rPr lang="zh-CN" altLang="en-US" sz="3100" dirty="0"/>
              <a:t>进行背叛祖国的活动。</a:t>
            </a:r>
            <a:endParaRPr lang="en-US" altLang="zh-CN" sz="3100" dirty="0" smtClean="0"/>
          </a:p>
          <a:p>
            <a:endParaRPr lang="en-US" altLang="zh-CN" sz="3100" dirty="0" smtClean="0"/>
          </a:p>
          <a:p>
            <a:pPr marL="0" indent="0">
              <a:buNone/>
            </a:pPr>
            <a:r>
              <a:rPr lang="zh-CN" altLang="en-US" u="sng" dirty="0" smtClean="0"/>
              <a:t> </a:t>
            </a:r>
            <a:endParaRPr lang="zh-CN" altLang="en-US" u="sng" dirty="0"/>
          </a:p>
        </p:txBody>
      </p:sp>
    </p:spTree>
    <p:extLst>
      <p:ext uri="{BB962C8B-B14F-4D97-AF65-F5344CB8AC3E}">
        <p14:creationId xmlns:p14="http://schemas.microsoft.com/office/powerpoint/2010/main" val="2676203596"/>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6000" dirty="0" smtClean="0">
                <a:solidFill>
                  <a:srgbClr val="00B050"/>
                </a:solidFill>
              </a:rPr>
              <a:t>感情基调、文眼</a:t>
            </a:r>
            <a:endParaRPr lang="zh-CN" altLang="en-US" sz="6000" dirty="0">
              <a:solidFill>
                <a:srgbClr val="00B050"/>
              </a:solidFill>
            </a:endParaRPr>
          </a:p>
        </p:txBody>
      </p:sp>
      <p:sp>
        <p:nvSpPr>
          <p:cNvPr id="20482" name="Rectangle 3"/>
          <p:cNvSpPr>
            <a:spLocks noGrp="1" noChangeArrowheads="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en-US" altLang="zh-CN" b="1" dirty="0" smtClean="0">
              <a:latin typeface="楷体" pitchFamily="49" charset="-122"/>
              <a:ea typeface="楷体" pitchFamily="49" charset="-122"/>
            </a:endParaRPr>
          </a:p>
          <a:p>
            <a:endParaRPr lang="en-US" altLang="zh-CN" b="1" dirty="0">
              <a:latin typeface="楷体" pitchFamily="49" charset="-122"/>
              <a:ea typeface="楷体" pitchFamily="49" charset="-122"/>
            </a:endParaRPr>
          </a:p>
          <a:p>
            <a:r>
              <a:rPr lang="zh-CN" altLang="en-US" b="1" dirty="0" smtClean="0">
                <a:latin typeface="楷体" pitchFamily="49" charset="-122"/>
                <a:ea typeface="楷体" pitchFamily="49" charset="-122"/>
              </a:rPr>
              <a:t>我不怕大家嘲笑，我要说：我怀念包弟，我想向它表示歉意。 </a:t>
            </a:r>
          </a:p>
          <a:p>
            <a:endParaRPr lang="zh-CN" altLang="en-US" dirty="0" smtClean="0">
              <a:latin typeface="楷体" pitchFamily="49" charset="-122"/>
              <a:ea typeface="楷体" pitchFamily="49" charset="-122"/>
            </a:endParaRPr>
          </a:p>
        </p:txBody>
      </p:sp>
      <p:pic>
        <p:nvPicPr>
          <p:cNvPr id="1027" name="Picture 3" descr="C:\Users\Administrator\AppData\Local\Microsoft\Windows\Temporary Internet Files\Content.IE5\GXFHM02B\400605323_20686aba59_b[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4008" y="3928465"/>
            <a:ext cx="4032448" cy="26974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2">
                                            <p:bg/>
                                          </p:spTgt>
                                        </p:tgtEl>
                                        <p:attrNameLst>
                                          <p:attrName>style.visibility</p:attrName>
                                        </p:attrNameLst>
                                      </p:cBhvr>
                                      <p:to>
                                        <p:strVal val="visible"/>
                                      </p:to>
                                    </p:set>
                                    <p:anim calcmode="lin" valueType="num">
                                      <p:cBhvr additive="base">
                                        <p:cTn id="13" dur="500" fill="hold"/>
                                        <p:tgtEl>
                                          <p:spTgt spid="20482">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2">
                                            <p:bg/>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482">
                                            <p:txEl>
                                              <p:pRg st="2" end="2"/>
                                            </p:txEl>
                                          </p:spTgt>
                                        </p:tgtEl>
                                        <p:attrNameLst>
                                          <p:attrName>style.visibility</p:attrName>
                                        </p:attrNameLst>
                                      </p:cBhvr>
                                      <p:to>
                                        <p:strVal val="visible"/>
                                      </p:to>
                                    </p:set>
                                    <p:anim calcmode="lin" valueType="num">
                                      <p:cBhvr additive="base">
                                        <p:cTn id="19" dur="500" fill="hold"/>
                                        <p:tgtEl>
                                          <p:spTgt spid="2048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27"/>
                                        </p:tgtEl>
                                        <p:attrNameLst>
                                          <p:attrName>style.visibility</p:attrName>
                                        </p:attrNameLst>
                                      </p:cBhvr>
                                      <p:to>
                                        <p:strVal val="visible"/>
                                      </p:to>
                                    </p:set>
                                    <p:anim calcmode="lin" valueType="num">
                                      <p:cBhvr additive="base">
                                        <p:cTn id="25" dur="500" fill="hold"/>
                                        <p:tgtEl>
                                          <p:spTgt spid="1027"/>
                                        </p:tgtEl>
                                        <p:attrNameLst>
                                          <p:attrName>ppt_x</p:attrName>
                                        </p:attrNameLst>
                                      </p:cBhvr>
                                      <p:tavLst>
                                        <p:tav tm="0">
                                          <p:val>
                                            <p:strVal val="#ppt_x"/>
                                          </p:val>
                                        </p:tav>
                                        <p:tav tm="100000">
                                          <p:val>
                                            <p:strVal val="#ppt_x"/>
                                          </p:val>
                                        </p:tav>
                                      </p:tavLst>
                                    </p:anim>
                                    <p:anim calcmode="lin" valueType="num">
                                      <p:cBhvr additive="base">
                                        <p:cTn id="26"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482"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L="857250" indent="-857250" algn="l">
              <a:buFont typeface="+mj-ea"/>
              <a:buAutoNum type="ea1JpnChsDbPeriod" startAt="2"/>
            </a:pPr>
            <a:r>
              <a:rPr lang="zh-CN" altLang="en-US" dirty="0" smtClean="0">
                <a:solidFill>
                  <a:srgbClr val="00B050"/>
                </a:solidFill>
              </a:rPr>
              <a:t>文本分析</a:t>
            </a:r>
            <a:endParaRPr lang="zh-CN" altLang="en-US" dirty="0">
              <a:solidFill>
                <a:srgbClr val="00B050"/>
              </a:solidFill>
            </a:endParaRPr>
          </a:p>
        </p:txBody>
      </p:sp>
      <p:sp>
        <p:nvSpPr>
          <p:cNvPr id="3" name="内容占位符 2"/>
          <p:cNvSpPr>
            <a:spLocks noGrp="1"/>
          </p:cNvSpPr>
          <p:nvPr>
            <p:ph idx="1"/>
          </p:nvPr>
        </p:nvSpPr>
        <p:spPr/>
        <p:txBody>
          <a:bodyPr/>
          <a:lstStyle/>
          <a:p>
            <a:pPr marL="514350" indent="-514350">
              <a:buSzPct val="59000"/>
              <a:buFont typeface="+mj-lt"/>
              <a:buAutoNum type="arabicPeriod"/>
            </a:pPr>
            <a:r>
              <a:rPr lang="en-US" altLang="zh-CN" b="1" dirty="0"/>
              <a:t>2-6</a:t>
            </a:r>
            <a:r>
              <a:rPr lang="zh-CN" altLang="en-US" b="1" dirty="0"/>
              <a:t>自然段集中描写了包弟的一些经历，请你根据这些经历的叙述，说说包弟是一只怎样的小狗。</a:t>
            </a:r>
            <a:endParaRPr lang="zh-CN" altLang="en-US" dirty="0"/>
          </a:p>
        </p:txBody>
      </p:sp>
    </p:spTree>
    <p:extLst>
      <p:ext uri="{BB962C8B-B14F-4D97-AF65-F5344CB8AC3E}">
        <p14:creationId xmlns:p14="http://schemas.microsoft.com/office/powerpoint/2010/main" val="80415968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803</TotalTime>
  <Words>1765</Words>
  <Application>Microsoft Office PowerPoint</Application>
  <PresentationFormat>全屏显示(4:3)</PresentationFormat>
  <Paragraphs>96</Paragraphs>
  <Slides>28</Slides>
  <Notes>0</Notes>
  <HiddenSlides>0</HiddenSlides>
  <MMClips>1</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龙腾四海</vt:lpstr>
      <vt:lpstr>PowerPoint 演示文稿</vt:lpstr>
      <vt:lpstr>PowerPoint 演示文稿</vt:lpstr>
      <vt:lpstr>PowerPoint 演示文稿</vt:lpstr>
      <vt:lpstr>PowerPoint 演示文稿</vt:lpstr>
      <vt:lpstr>PowerPoint 演示文稿</vt:lpstr>
      <vt:lpstr>8《小狗包弟》</vt:lpstr>
      <vt:lpstr>PowerPoint 演示文稿</vt:lpstr>
      <vt:lpstr>感情基调、文眼</vt:lpstr>
      <vt:lpstr>文本分析</vt:lpstr>
      <vt:lpstr>PowerPoint 演示文稿</vt:lpstr>
      <vt:lpstr>讨论分析</vt:lpstr>
      <vt:lpstr>巴金把包弟送上解剖台的原因</vt:lpstr>
      <vt:lpstr>文革</vt:lpstr>
      <vt:lpstr>PowerPoint 演示文稿</vt:lpstr>
      <vt:lpstr>PowerPoint 演示文稿</vt:lpstr>
      <vt:lpstr>PowerPoint 演示文稿</vt:lpstr>
      <vt:lpstr>PowerPoint 演示文稿</vt:lpstr>
      <vt:lpstr>巴金在十年浩劫中的大致经历：</vt:lpstr>
      <vt:lpstr>“我自己终于也变成了包弟，没有死在解剖桌上，倒是我的幸运”</vt:lpstr>
      <vt:lpstr>“这样的熬煎是不会有终结的。除非我给自己过去十年的苦难生活作了总结，还清了心灵上的债……” </vt:lpstr>
      <vt:lpstr>PowerPoint 演示文稿</vt:lpstr>
      <vt:lpstr>PowerPoint 演示文稿</vt:lpstr>
      <vt:lpstr>作者“反映”文革的现实，为什么要写一条小狗？</vt:lpstr>
      <vt:lpstr>开篇写一位艺术家与狗的故事，有什么意义？</vt:lpstr>
      <vt:lpstr>写作特点</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53</cp:revision>
  <dcterms:created xsi:type="dcterms:W3CDTF">2016-09-19T12:29:27Z</dcterms:created>
  <dcterms:modified xsi:type="dcterms:W3CDTF">2016-09-25T15:51:10Z</dcterms:modified>
</cp:coreProperties>
</file>