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508" r:id="rId3"/>
    <p:sldId id="614" r:id="rId4"/>
    <p:sldId id="615" r:id="rId5"/>
    <p:sldId id="616" r:id="rId6"/>
    <p:sldId id="617" r:id="rId7"/>
    <p:sldId id="618" r:id="rId8"/>
    <p:sldId id="607" r:id="rId9"/>
    <p:sldId id="611" r:id="rId10"/>
    <p:sldId id="612" r:id="rId11"/>
    <p:sldId id="740" r:id="rId12"/>
    <p:sldId id="608" r:id="rId13"/>
    <p:sldId id="609" r:id="rId14"/>
    <p:sldId id="741" r:id="rId15"/>
    <p:sldId id="749" r:id="rId16"/>
    <p:sldId id="746" r:id="rId17"/>
    <p:sldId id="748" r:id="rId18"/>
    <p:sldId id="747" r:id="rId19"/>
    <p:sldId id="750" r:id="rId20"/>
    <p:sldId id="742" r:id="rId21"/>
    <p:sldId id="743" r:id="rId22"/>
    <p:sldId id="744" r:id="rId23"/>
    <p:sldId id="745" r:id="rId24"/>
    <p:sldId id="724" r:id="rId25"/>
    <p:sldId id="380" r:id="rId26"/>
  </p:sldIdLst>
  <p:sldSz cx="12192000" cy="6858000"/>
  <p:notesSz cx="7104063" cy="10234613"/>
  <p:defaultTextStyle>
    <a:defPPr>
      <a:defRPr lang="zh-CN"/>
    </a:defPPr>
    <a:lvl1pPr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sz="3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32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32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32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32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CC"/>
    <a:srgbClr val="FF3300"/>
    <a:srgbClr val="0033CC"/>
    <a:srgbClr val="FF6600"/>
    <a:srgbClr val="1010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2" d="100"/>
          <a:sy n="72" d="100"/>
        </p:scale>
        <p:origin x="-618" y="-96"/>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9B264109-55D9-412A-AC11-2FA193B902FF}" type="datetimeFigureOut">
              <a:rPr lang="zh-CN" altLang="en-US"/>
              <a:t>2018/9/10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B17B376-5E25-49FB-AB06-DB1AECE0B5A6}" type="slidenum">
              <a:rPr lang="zh-CN" altLang="en-US"/>
              <a:t>‹#›</a:t>
            </a:fld>
            <a:endParaRPr lang="zh-CN" altLang="en-US"/>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3"/>
          <p:cNvSpPr>
            <a:spLocks noGrp="1"/>
          </p:cNvSpPr>
          <p:nvPr>
            <p:ph type="dt" sz="half" idx="10"/>
          </p:nvPr>
        </p:nvSpPr>
        <p:spPr/>
        <p:txBody>
          <a:bodyPr/>
          <a:lstStyle>
            <a:lvl1pPr>
              <a:defRPr/>
            </a:lvl1pPr>
          </a:lstStyle>
          <a:p>
            <a:pPr>
              <a:defRPr/>
            </a:pPr>
            <a:fld id="{AB7D1666-53A1-498B-822E-1AC5106D0B6B}" type="datetimeFigureOut">
              <a:rPr lang="zh-CN" altLang="en-US"/>
              <a:t>2018/9/10</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7FBA31A1-B2FF-43F1-B5A3-90B3D8C08CA2}" type="slidenum">
              <a:rPr lang="zh-CN" altLang="en-US"/>
              <a:t>‹#›</a:t>
            </a:fld>
            <a:endParaRPr lang="zh-CN" alt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7"/>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1"/>
            <a:ext cx="2743200" cy="365125"/>
          </a:xfrm>
        </p:spPr>
        <p:txBody>
          <a:bodyPr/>
          <a:lstStyle>
            <a:lvl1pPr>
              <a:defRPr/>
            </a:lvl1pPr>
          </a:lstStyle>
          <a:p>
            <a:pPr>
              <a:defRPr/>
            </a:pPr>
            <a:fld id="{9EBF7E5B-2FC3-4DF8-A050-F862BD037DA8}" type="datetime1">
              <a:rPr lang="zh-CN" altLang="en-US"/>
              <a:t>2018/9/10</a:t>
            </a:fld>
            <a:endParaRPr lang="zh-CN" altLang="en-US" sz="2400">
              <a:ea typeface="+mn-ea"/>
            </a:endParaRPr>
          </a:p>
        </p:txBody>
      </p:sp>
      <p:sp>
        <p:nvSpPr>
          <p:cNvPr id="4" name="页脚占位符 3"/>
          <p:cNvSpPr>
            <a:spLocks noGrp="1"/>
          </p:cNvSpPr>
          <p:nvPr>
            <p:ph type="ftr" sz="quarter" idx="11"/>
          </p:nvPr>
        </p:nvSpPr>
        <p:spPr>
          <a:xfrm>
            <a:off x="4038600" y="6356351"/>
            <a:ext cx="4114800" cy="365125"/>
          </a:xfrm>
        </p:spPr>
        <p:txBody>
          <a:bodyPr/>
          <a:lstStyle>
            <a:lvl1pPr>
              <a:defRPr/>
            </a:lvl1pPr>
          </a:lstStyle>
          <a:p>
            <a:pPr>
              <a:defRPr/>
            </a:pPr>
            <a:endParaRPr lang="zh-CN" altLang="zh-CN"/>
          </a:p>
        </p:txBody>
      </p:sp>
      <p:sp>
        <p:nvSpPr>
          <p:cNvPr id="5" name="灯片编号占位符 4"/>
          <p:cNvSpPr>
            <a:spLocks noGrp="1"/>
          </p:cNvSpPr>
          <p:nvPr>
            <p:ph type="sldNum" sz="quarter" idx="12"/>
          </p:nvPr>
        </p:nvSpPr>
        <p:spPr>
          <a:xfrm>
            <a:off x="8610600" y="6356351"/>
            <a:ext cx="2743200" cy="365125"/>
          </a:xfrm>
        </p:spPr>
        <p:txBody>
          <a:bodyPr/>
          <a:lstStyle>
            <a:lvl1pPr>
              <a:defRPr/>
            </a:lvl1pPr>
          </a:lstStyle>
          <a:p>
            <a:pPr>
              <a:defRPr/>
            </a:pPr>
            <a:fld id="{28387AEA-0BEA-4982-B57C-36B6CF759833}" type="slidenum">
              <a:rPr lang="zh-CN" altLang="en-US"/>
              <a:t>‹#›</a:t>
            </a:fld>
            <a:endParaRPr lang="zh-CN" altLang="en-US" sz="2400">
              <a:ea typeface="+mn-ea"/>
            </a:endParaRP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ECEB332-7CB3-4822-8C02-A0782C67BF3D}" type="datetimeFigureOut">
              <a:rPr lang="zh-CN" altLang="en-US"/>
              <a:t>2018/9/10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5988998-409D-4591-820D-B24BB47EF19B}" type="slidenum">
              <a:rPr lang="zh-CN" altLang="en-US"/>
              <a:t>‹#›</a:t>
            </a:fld>
            <a:endParaRPr lang="zh-CN" alt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5266D58-8C3A-4E06-8808-63A10FC5E090}" type="datetimeFigureOut">
              <a:rPr lang="zh-CN" altLang="en-US"/>
              <a:t>2018/9/10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9ED7A0E-64DF-4BE4-93C1-D82D91D287FF}" type="slidenum">
              <a:rPr lang="zh-CN" altLang="en-US"/>
              <a:t>‹#›</a:t>
            </a:fld>
            <a:endParaRPr lang="zh-CN" alt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372FC51C-EC78-4C6B-A52A-0F149BCCE77F}" type="datetimeFigureOut">
              <a:rPr lang="zh-CN" altLang="en-US"/>
              <a:t>2018/9/10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D34849E-1DAB-4D9B-A267-E917E18D35F4}" type="slidenum">
              <a:rPr lang="zh-CN" altLang="en-US"/>
              <a:t>‹#›</a:t>
            </a:fld>
            <a:endParaRPr lang="zh-CN" alt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EF89E80F-15E8-4BC9-9764-59408E44DBEF}" type="datetimeFigureOut">
              <a:rPr lang="zh-CN" altLang="en-US"/>
              <a:t>2018/9/10</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911438EC-6FC5-4C51-ACEF-E58776C95EC9}" type="slidenum">
              <a:rPr lang="zh-CN" altLang="en-US"/>
              <a:t>‹#›</a:t>
            </a:fld>
            <a:endParaRPr lang="zh-CN" altLang="en-U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908654DC-A9E9-4981-A03E-39B82F1C0094}" type="datetimeFigureOut">
              <a:rPr lang="zh-CN" altLang="en-US"/>
              <a:t>2018/9/10</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B2DDC4FC-6E11-4695-99D2-136D61208AFF}" type="slidenum">
              <a:rPr lang="zh-CN" altLang="en-US"/>
              <a:t>‹#›</a:t>
            </a:fld>
            <a:endParaRPr lang="zh-CN" alt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136AE75-8AD1-4C99-8520-A3819A0A238C}" type="datetimeFigureOut">
              <a:rPr lang="zh-CN" altLang="en-US"/>
              <a:t>2018/9/10</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FA6CD55A-AFD2-48EB-B138-42CBC1E7FB6B}" type="slidenum">
              <a:rPr lang="zh-CN" altLang="en-US"/>
              <a:t>‹#›</a:t>
            </a:fld>
            <a:endParaRPr lang="zh-CN" alt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713E70C-CE2A-45EB-8C71-5A5BD9B0E585}" type="datetimeFigureOut">
              <a:rPr lang="zh-CN" altLang="en-US"/>
              <a:t>2018/9/10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2BCC3C2-EA1F-4111-9C60-DE19F28EBC69}" type="slidenum">
              <a:rPr lang="zh-CN" altLang="en-US"/>
              <a:t>‹#›</a:t>
            </a:fld>
            <a:endParaRPr lang="zh-CN" alt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B5547018-8B76-4C89-B393-B1B4F36DD504}" type="datetimeFigureOut">
              <a:rPr lang="zh-CN" altLang="en-US"/>
              <a:t>2018/9/10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C6E0B5F-90C5-488B-AAD5-E01240C06706}" type="slidenum">
              <a:rPr lang="zh-CN" altLang="en-US"/>
              <a:t>‹#›</a:t>
            </a:fld>
            <a:endParaRPr lang="zh-CN" alt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B3D7A5D7-DDCB-4861-B717-E63E723BBBAA}" type="datetimeFigureOut">
              <a:rPr lang="zh-CN" altLang="en-US"/>
              <a:t>2018/9/10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66DC484B-657F-41A6-8E6A-7CCD9715E388}"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indefinite"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ppt_x</p:attrName>
                                        </p:attrNameLst>
                                      </p:cBhvr>
                                      <p:tavLst>
                                        <p:tav tm="0">
                                          <p:val>
                                            <p:strVal val="#ppt_x-.2"/>
                                          </p:val>
                                        </p:tav>
                                        <p:tav tm="100000">
                                          <p:val>
                                            <p:strVal val="#ppt_x"/>
                                          </p:val>
                                        </p:tav>
                                      </p:tavLst>
                                    </p:anim>
                                    <p:anim calcmode="lin" valueType="num">
                                      <p:cBhvr>
                                        <p:cTn id="8" dur="1000" fill="hold"/>
                                        <p:tgtEl>
                                          <p:spTgt spid="10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26"/>
                                        </p:tgtEl>
                                      </p:cBhvr>
                                    </p:animEffect>
                                  </p:childTnLst>
                                </p:cTn>
                              </p:par>
                            </p:childTnLst>
                          </p:cTn>
                        </p:par>
                      </p:childTnLst>
                    </p:cTn>
                  </p:par>
                  <p:par>
                    <p:cTn id="10" fill="hold">
                      <p:stCondLst>
                        <p:cond delay="indefinite"/>
                      </p:stCondLst>
                      <p:childTnLst>
                        <p:par>
                          <p:cTn id="11" fill="hold">
                            <p:stCondLst>
                              <p:cond delay="0"/>
                            </p:stCondLst>
                            <p:childTnLst>
                              <p:par>
                                <p:cTn id="12" presetID="44" presetClass="entr" presetSubtype="0" fill="hold" grpId="0" nodeType="clickEffect">
                                  <p:stCondLst>
                                    <p:cond delay="0"/>
                                  </p:stCondLst>
                                  <p:childTnLst>
                                    <p:set>
                                      <p:cBhvr>
                                        <p:cTn id="13" dur="indefinite" fill="hold">
                                          <p:stCondLst>
                                            <p:cond delay="0"/>
                                          </p:stCondLst>
                                        </p:cTn>
                                        <p:tgtEl>
                                          <p:spTgt spid="1027">
                                            <p:txEl>
                                              <p:pRg st="0" end="0"/>
                                            </p:txEl>
                                          </p:spTgt>
                                        </p:tgtEl>
                                        <p:attrNameLst>
                                          <p:attrName>style.visibility</p:attrName>
                                        </p:attrNameLst>
                                      </p:cBhvr>
                                      <p:to>
                                        <p:strVal val="visible"/>
                                      </p:to>
                                    </p:set>
                                    <p:animEffect transition="in" filter="fade">
                                      <p:cBhvr>
                                        <p:cTn id="14" dur="500"/>
                                        <p:tgtEl>
                                          <p:spTgt spid="1027">
                                            <p:txEl>
                                              <p:pRg st="0" end="0"/>
                                            </p:txEl>
                                          </p:spTgt>
                                        </p:tgtEl>
                                      </p:cBhvr>
                                    </p:animEffect>
                                    <p:anim calcmode="lin" valueType="num">
                                      <p:cBhvr>
                                        <p:cTn id="15" dur="500" fill="hold"/>
                                        <p:tgtEl>
                                          <p:spTgt spid="1027">
                                            <p:txEl>
                                              <p:pRg st="0" end="0"/>
                                            </p:txEl>
                                          </p:spTgt>
                                        </p:tgtEl>
                                        <p:attrNameLst>
                                          <p:attrName>ppt_x</p:attrName>
                                        </p:attrNameLst>
                                      </p:cBhvr>
                                      <p:tavLst>
                                        <p:tav tm="0">
                                          <p:val>
                                            <p:strVal val="#ppt_x"/>
                                          </p:val>
                                        </p:tav>
                                        <p:tav tm="100000">
                                          <p:val>
                                            <p:strVal val="#ppt_x"/>
                                          </p:val>
                                        </p:tav>
                                      </p:tavLst>
                                    </p:anim>
                                    <p:anim calcmode="lin" valueType="num">
                                      <p:cBhvr>
                                        <p:cTn id="16" dur="500" fill="hold"/>
                                        <p:tgtEl>
                                          <p:spTgt spid="1027">
                                            <p:txEl>
                                              <p:pRg st="0" end="0"/>
                                            </p:txEl>
                                          </p:spTgt>
                                        </p:tgtEl>
                                        <p:attrNameLst>
                                          <p:attrName>ppt_y</p:attrName>
                                        </p:attrNameLst>
                                      </p:cBhvr>
                                      <p:tavLst>
                                        <p:tav tm="0">
                                          <p:val>
                                            <p:strVal val="#ppt_y+.05"/>
                                          </p:val>
                                        </p:tav>
                                        <p:tav tm="100000">
                                          <p:val>
                                            <p:strVal val="#ppt_y"/>
                                          </p:val>
                                        </p:tav>
                                      </p:tavLst>
                                    </p:anim>
                                  </p:childTnLst>
                                </p:cTn>
                              </p:par>
                              <p:par>
                                <p:cTn id="17" presetID="44" presetClass="entr" presetSubtype="0" fill="hold" grpId="0" nodeType="withEffect">
                                  <p:stCondLst>
                                    <p:cond delay="0"/>
                                  </p:stCondLst>
                                  <p:childTnLst>
                                    <p:set>
                                      <p:cBhvr>
                                        <p:cTn id="18" dur="indefinite" fill="hold">
                                          <p:stCondLst>
                                            <p:cond delay="0"/>
                                          </p:stCondLst>
                                        </p:cTn>
                                        <p:tgtEl>
                                          <p:spTgt spid="1027">
                                            <p:txEl>
                                              <p:pRg st="1" end="1"/>
                                            </p:txEl>
                                          </p:spTgt>
                                        </p:tgtEl>
                                        <p:attrNameLst>
                                          <p:attrName>style.visibility</p:attrName>
                                        </p:attrNameLst>
                                      </p:cBhvr>
                                      <p:to>
                                        <p:strVal val="visible"/>
                                      </p:to>
                                    </p:set>
                                    <p:animEffect transition="in" filter="fade">
                                      <p:cBhvr>
                                        <p:cTn id="19" dur="500"/>
                                        <p:tgtEl>
                                          <p:spTgt spid="1027">
                                            <p:txEl>
                                              <p:pRg st="1" end="1"/>
                                            </p:txEl>
                                          </p:spTgt>
                                        </p:tgtEl>
                                      </p:cBhvr>
                                    </p:animEffect>
                                    <p:anim calcmode="lin" valueType="num">
                                      <p:cBhvr>
                                        <p:cTn id="20" dur="500" fill="hold"/>
                                        <p:tgtEl>
                                          <p:spTgt spid="1027">
                                            <p:txEl>
                                              <p:pRg st="1" end="1"/>
                                            </p:txEl>
                                          </p:spTgt>
                                        </p:tgtEl>
                                        <p:attrNameLst>
                                          <p:attrName>ppt_x</p:attrName>
                                        </p:attrNameLst>
                                      </p:cBhvr>
                                      <p:tavLst>
                                        <p:tav tm="0">
                                          <p:val>
                                            <p:strVal val="#ppt_x"/>
                                          </p:val>
                                        </p:tav>
                                        <p:tav tm="100000">
                                          <p:val>
                                            <p:strVal val="#ppt_x"/>
                                          </p:val>
                                        </p:tav>
                                      </p:tavLst>
                                    </p:anim>
                                    <p:anim calcmode="lin" valueType="num">
                                      <p:cBhvr>
                                        <p:cTn id="21" dur="500" fill="hold"/>
                                        <p:tgtEl>
                                          <p:spTgt spid="1027">
                                            <p:txEl>
                                              <p:pRg st="1" end="1"/>
                                            </p:txEl>
                                          </p:spTgt>
                                        </p:tgtEl>
                                        <p:attrNameLst>
                                          <p:attrName>ppt_y</p:attrName>
                                        </p:attrNameLst>
                                      </p:cBhvr>
                                      <p:tavLst>
                                        <p:tav tm="0">
                                          <p:val>
                                            <p:strVal val="#ppt_y+.05"/>
                                          </p:val>
                                        </p:tav>
                                        <p:tav tm="100000">
                                          <p:val>
                                            <p:strVal val="#ppt_y"/>
                                          </p:val>
                                        </p:tav>
                                      </p:tavLst>
                                    </p:anim>
                                  </p:childTnLst>
                                </p:cTn>
                              </p:par>
                              <p:par>
                                <p:cTn id="22" presetID="44" presetClass="entr" presetSubtype="0" fill="hold" grpId="0" nodeType="withEffect">
                                  <p:stCondLst>
                                    <p:cond delay="0"/>
                                  </p:stCondLst>
                                  <p:childTnLst>
                                    <p:set>
                                      <p:cBhvr>
                                        <p:cTn id="23" dur="indefinite" fill="hold">
                                          <p:stCondLst>
                                            <p:cond delay="0"/>
                                          </p:stCondLst>
                                        </p:cTn>
                                        <p:tgtEl>
                                          <p:spTgt spid="1027">
                                            <p:txEl>
                                              <p:pRg st="2" end="2"/>
                                            </p:txEl>
                                          </p:spTgt>
                                        </p:tgtEl>
                                        <p:attrNameLst>
                                          <p:attrName>style.visibility</p:attrName>
                                        </p:attrNameLst>
                                      </p:cBhvr>
                                      <p:to>
                                        <p:strVal val="visible"/>
                                      </p:to>
                                    </p:set>
                                    <p:animEffect transition="in" filter="fade">
                                      <p:cBhvr>
                                        <p:cTn id="24" dur="500"/>
                                        <p:tgtEl>
                                          <p:spTgt spid="1027">
                                            <p:txEl>
                                              <p:pRg st="2" end="2"/>
                                            </p:txEl>
                                          </p:spTgt>
                                        </p:tgtEl>
                                      </p:cBhvr>
                                    </p:animEffect>
                                    <p:anim calcmode="lin" valueType="num">
                                      <p:cBhvr>
                                        <p:cTn id="25" dur="500" fill="hold"/>
                                        <p:tgtEl>
                                          <p:spTgt spid="1027">
                                            <p:txEl>
                                              <p:pRg st="2" end="2"/>
                                            </p:txEl>
                                          </p:spTgt>
                                        </p:tgtEl>
                                        <p:attrNameLst>
                                          <p:attrName>ppt_x</p:attrName>
                                        </p:attrNameLst>
                                      </p:cBhvr>
                                      <p:tavLst>
                                        <p:tav tm="0">
                                          <p:val>
                                            <p:strVal val="#ppt_x"/>
                                          </p:val>
                                        </p:tav>
                                        <p:tav tm="100000">
                                          <p:val>
                                            <p:strVal val="#ppt_x"/>
                                          </p:val>
                                        </p:tav>
                                      </p:tavLst>
                                    </p:anim>
                                    <p:anim calcmode="lin" valueType="num">
                                      <p:cBhvr>
                                        <p:cTn id="26" dur="500" fill="hold"/>
                                        <p:tgtEl>
                                          <p:spTgt spid="1027">
                                            <p:txEl>
                                              <p:pRg st="2" end="2"/>
                                            </p:txEl>
                                          </p:spTgt>
                                        </p:tgtEl>
                                        <p:attrNameLst>
                                          <p:attrName>ppt_y</p:attrName>
                                        </p:attrNameLst>
                                      </p:cBhvr>
                                      <p:tavLst>
                                        <p:tav tm="0">
                                          <p:val>
                                            <p:strVal val="#ppt_y+.05"/>
                                          </p:val>
                                        </p:tav>
                                        <p:tav tm="100000">
                                          <p:val>
                                            <p:strVal val="#ppt_y"/>
                                          </p:val>
                                        </p:tav>
                                      </p:tavLst>
                                    </p:anim>
                                  </p:childTnLst>
                                </p:cTn>
                              </p:par>
                              <p:par>
                                <p:cTn id="27" presetID="44" presetClass="entr" presetSubtype="0" fill="hold" grpId="0" nodeType="withEffect">
                                  <p:stCondLst>
                                    <p:cond delay="0"/>
                                  </p:stCondLst>
                                  <p:childTnLst>
                                    <p:set>
                                      <p:cBhvr>
                                        <p:cTn id="28" dur="indefinite" fill="hold">
                                          <p:stCondLst>
                                            <p:cond delay="0"/>
                                          </p:stCondLst>
                                        </p:cTn>
                                        <p:tgtEl>
                                          <p:spTgt spid="1027">
                                            <p:txEl>
                                              <p:pRg st="3" end="3"/>
                                            </p:txEl>
                                          </p:spTgt>
                                        </p:tgtEl>
                                        <p:attrNameLst>
                                          <p:attrName>style.visibility</p:attrName>
                                        </p:attrNameLst>
                                      </p:cBhvr>
                                      <p:to>
                                        <p:strVal val="visible"/>
                                      </p:to>
                                    </p:set>
                                    <p:animEffect transition="in" filter="fade">
                                      <p:cBhvr>
                                        <p:cTn id="29" dur="500"/>
                                        <p:tgtEl>
                                          <p:spTgt spid="1027">
                                            <p:txEl>
                                              <p:pRg st="3" end="3"/>
                                            </p:txEl>
                                          </p:spTgt>
                                        </p:tgtEl>
                                      </p:cBhvr>
                                    </p:animEffect>
                                    <p:anim calcmode="lin" valueType="num">
                                      <p:cBhvr>
                                        <p:cTn id="30" dur="500" fill="hold"/>
                                        <p:tgtEl>
                                          <p:spTgt spid="1027">
                                            <p:txEl>
                                              <p:pRg st="3" end="3"/>
                                            </p:txEl>
                                          </p:spTgt>
                                        </p:tgtEl>
                                        <p:attrNameLst>
                                          <p:attrName>ppt_x</p:attrName>
                                        </p:attrNameLst>
                                      </p:cBhvr>
                                      <p:tavLst>
                                        <p:tav tm="0">
                                          <p:val>
                                            <p:strVal val="#ppt_x"/>
                                          </p:val>
                                        </p:tav>
                                        <p:tav tm="100000">
                                          <p:val>
                                            <p:strVal val="#ppt_x"/>
                                          </p:val>
                                        </p:tav>
                                      </p:tavLst>
                                    </p:anim>
                                    <p:anim calcmode="lin" valueType="num">
                                      <p:cBhvr>
                                        <p:cTn id="31" dur="500" fill="hold"/>
                                        <p:tgtEl>
                                          <p:spTgt spid="1027">
                                            <p:txEl>
                                              <p:pRg st="3" end="3"/>
                                            </p:txEl>
                                          </p:spTgt>
                                        </p:tgtEl>
                                        <p:attrNameLst>
                                          <p:attrName>ppt_y</p:attrName>
                                        </p:attrNameLst>
                                      </p:cBhvr>
                                      <p:tavLst>
                                        <p:tav tm="0">
                                          <p:val>
                                            <p:strVal val="#ppt_y+.05"/>
                                          </p:val>
                                        </p:tav>
                                        <p:tav tm="100000">
                                          <p:val>
                                            <p:strVal val="#ppt_y"/>
                                          </p:val>
                                        </p:tav>
                                      </p:tavLst>
                                    </p:anim>
                                  </p:childTnLst>
                                </p:cTn>
                              </p:par>
                              <p:par>
                                <p:cTn id="32" presetID="44" presetClass="entr" presetSubtype="0" fill="hold" grpId="0" nodeType="withEffect">
                                  <p:stCondLst>
                                    <p:cond delay="0"/>
                                  </p:stCondLst>
                                  <p:childTnLst>
                                    <p:set>
                                      <p:cBhvr>
                                        <p:cTn id="33" dur="indefinite" fill="hold">
                                          <p:stCondLst>
                                            <p:cond delay="0"/>
                                          </p:stCondLst>
                                        </p:cTn>
                                        <p:tgtEl>
                                          <p:spTgt spid="1027">
                                            <p:txEl>
                                              <p:pRg st="4" end="4"/>
                                            </p:txEl>
                                          </p:spTgt>
                                        </p:tgtEl>
                                        <p:attrNameLst>
                                          <p:attrName>style.visibility</p:attrName>
                                        </p:attrNameLst>
                                      </p:cBhvr>
                                      <p:to>
                                        <p:strVal val="visible"/>
                                      </p:to>
                                    </p:set>
                                    <p:animEffect transition="in" filter="fade">
                                      <p:cBhvr>
                                        <p:cTn id="34" dur="500"/>
                                        <p:tgtEl>
                                          <p:spTgt spid="1027">
                                            <p:txEl>
                                              <p:pRg st="4" end="4"/>
                                            </p:txEl>
                                          </p:spTgt>
                                        </p:tgtEl>
                                      </p:cBhvr>
                                    </p:animEffect>
                                    <p:anim calcmode="lin" valueType="num">
                                      <p:cBhvr>
                                        <p:cTn id="35" dur="500" fill="hold"/>
                                        <p:tgtEl>
                                          <p:spTgt spid="1027">
                                            <p:txEl>
                                              <p:pRg st="4" end="4"/>
                                            </p:txEl>
                                          </p:spTgt>
                                        </p:tgtEl>
                                        <p:attrNameLst>
                                          <p:attrName>ppt_x</p:attrName>
                                        </p:attrNameLst>
                                      </p:cBhvr>
                                      <p:tavLst>
                                        <p:tav tm="0">
                                          <p:val>
                                            <p:strVal val="#ppt_x"/>
                                          </p:val>
                                        </p:tav>
                                        <p:tav tm="100000">
                                          <p:val>
                                            <p:strVal val="#ppt_x"/>
                                          </p:val>
                                        </p:tav>
                                      </p:tavLst>
                                    </p:anim>
                                    <p:anim calcmode="lin" valueType="num">
                                      <p:cBhvr>
                                        <p:cTn id="36" dur="500" fill="hold"/>
                                        <p:tgtEl>
                                          <p:spTgt spid="1027">
                                            <p:txEl>
                                              <p:pRg st="4" end="4"/>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P spid="1027" grpId="0" build="p">
        <p:tmplLst>
          <p:tmpl lvl="1">
            <p:tnLst>
              <p:par>
                <p:cTn presetID="44" presetClass="entr" presetSubtype="0" fill="hold" nodeType="clickEffect">
                  <p:stCondLst>
                    <p:cond delay="0"/>
                  </p:stCondLst>
                  <p:childTnLst>
                    <p:set>
                      <p:cBhvr>
                        <p:cTn dur="indefinite" fill="hold">
                          <p:stCondLst>
                            <p:cond delay="0"/>
                          </p:stCondLst>
                        </p:cTn>
                        <p:tgtEl>
                          <p:spTgt spid="1027"/>
                        </p:tgtEl>
                        <p:attrNameLst>
                          <p:attrName>style.visibility</p:attrName>
                        </p:attrNameLst>
                      </p:cBhvr>
                      <p:to>
                        <p:strVal val="visible"/>
                      </p:to>
                    </p:set>
                    <p:animEffect transition="in" filter="fade">
                      <p:cBhvr>
                        <p:cTn dur="500"/>
                        <p:tgtEl>
                          <p:spTgt spid="1027"/>
                        </p:tgtEl>
                      </p:cBhvr>
                    </p:animEffect>
                    <p:anim calcmode="lin" valueType="num">
                      <p:cBhvr>
                        <p:cTn dur="500" fill="hold"/>
                        <p:tgtEl>
                          <p:spTgt spid="1027"/>
                        </p:tgtEl>
                        <p:attrNameLst>
                          <p:attrName>ppt_x</p:attrName>
                        </p:attrNameLst>
                      </p:cBhvr>
                      <p:tavLst>
                        <p:tav tm="0">
                          <p:val>
                            <p:strVal val="#ppt_x"/>
                          </p:val>
                        </p:tav>
                        <p:tav tm="100000">
                          <p:val>
                            <p:strVal val="#ppt_x"/>
                          </p:val>
                        </p:tav>
                      </p:tavLst>
                    </p:anim>
                    <p:anim calcmode="lin" valueType="num">
                      <p:cBhvr>
                        <p:cTn dur="500" fill="hold"/>
                        <p:tgtEl>
                          <p:spTgt spid="1027"/>
                        </p:tgtEl>
                        <p:attrNameLst>
                          <p:attrName>ppt_y</p:attrName>
                        </p:attrNameLst>
                      </p:cBhvr>
                      <p:tavLst>
                        <p:tav tm="0">
                          <p:val>
                            <p:strVal val="#ppt_y+.05"/>
                          </p:val>
                        </p:tav>
                        <p:tav tm="100000">
                          <p:val>
                            <p:strVal val="#ppt_y"/>
                          </p:val>
                        </p:tav>
                      </p:tavLst>
                    </p:anim>
                  </p:childTnLst>
                </p:cTn>
              </p:par>
            </p:tnLst>
          </p:tmpl>
          <p:tmpl lvl="2">
            <p:tnLst>
              <p:par>
                <p:cTn presetID="44" presetClass="entr" presetSubtype="0" fill="hold" nodeType="withEffect">
                  <p:stCondLst>
                    <p:cond delay="0"/>
                  </p:stCondLst>
                  <p:childTnLst>
                    <p:set>
                      <p:cBhvr>
                        <p:cTn dur="indefinite" fill="hold">
                          <p:stCondLst>
                            <p:cond delay="0"/>
                          </p:stCondLst>
                        </p:cTn>
                        <p:tgtEl>
                          <p:spTgt spid="1027"/>
                        </p:tgtEl>
                        <p:attrNameLst>
                          <p:attrName>style.visibility</p:attrName>
                        </p:attrNameLst>
                      </p:cBhvr>
                      <p:to>
                        <p:strVal val="visible"/>
                      </p:to>
                    </p:set>
                    <p:animEffect transition="in" filter="fade">
                      <p:cBhvr>
                        <p:cTn dur="500"/>
                        <p:tgtEl>
                          <p:spTgt spid="1027"/>
                        </p:tgtEl>
                      </p:cBhvr>
                    </p:animEffect>
                    <p:anim calcmode="lin" valueType="num">
                      <p:cBhvr>
                        <p:cTn dur="500" fill="hold"/>
                        <p:tgtEl>
                          <p:spTgt spid="1027"/>
                        </p:tgtEl>
                        <p:attrNameLst>
                          <p:attrName>ppt_x</p:attrName>
                        </p:attrNameLst>
                      </p:cBhvr>
                      <p:tavLst>
                        <p:tav tm="0">
                          <p:val>
                            <p:strVal val="#ppt_x"/>
                          </p:val>
                        </p:tav>
                        <p:tav tm="100000">
                          <p:val>
                            <p:strVal val="#ppt_x"/>
                          </p:val>
                        </p:tav>
                      </p:tavLst>
                    </p:anim>
                    <p:anim calcmode="lin" valueType="num">
                      <p:cBhvr>
                        <p:cTn dur="500" fill="hold"/>
                        <p:tgtEl>
                          <p:spTgt spid="1027"/>
                        </p:tgtEl>
                        <p:attrNameLst>
                          <p:attrName>ppt_y</p:attrName>
                        </p:attrNameLst>
                      </p:cBhvr>
                      <p:tavLst>
                        <p:tav tm="0">
                          <p:val>
                            <p:strVal val="#ppt_y+.05"/>
                          </p:val>
                        </p:tav>
                        <p:tav tm="100000">
                          <p:val>
                            <p:strVal val="#ppt_y"/>
                          </p:val>
                        </p:tav>
                      </p:tavLst>
                    </p:anim>
                  </p:childTnLst>
                </p:cTn>
              </p:par>
            </p:tnLst>
          </p:tmpl>
          <p:tmpl lvl="3">
            <p:tnLst>
              <p:par>
                <p:cTn presetID="44" presetClass="entr" presetSubtype="0" fill="hold" nodeType="withEffect">
                  <p:stCondLst>
                    <p:cond delay="0"/>
                  </p:stCondLst>
                  <p:childTnLst>
                    <p:set>
                      <p:cBhvr>
                        <p:cTn dur="indefinite" fill="hold">
                          <p:stCondLst>
                            <p:cond delay="0"/>
                          </p:stCondLst>
                        </p:cTn>
                        <p:tgtEl>
                          <p:spTgt spid="1027"/>
                        </p:tgtEl>
                        <p:attrNameLst>
                          <p:attrName>style.visibility</p:attrName>
                        </p:attrNameLst>
                      </p:cBhvr>
                      <p:to>
                        <p:strVal val="visible"/>
                      </p:to>
                    </p:set>
                    <p:animEffect transition="in" filter="fade">
                      <p:cBhvr>
                        <p:cTn dur="500"/>
                        <p:tgtEl>
                          <p:spTgt spid="1027"/>
                        </p:tgtEl>
                      </p:cBhvr>
                    </p:animEffect>
                    <p:anim calcmode="lin" valueType="num">
                      <p:cBhvr>
                        <p:cTn dur="500" fill="hold"/>
                        <p:tgtEl>
                          <p:spTgt spid="1027"/>
                        </p:tgtEl>
                        <p:attrNameLst>
                          <p:attrName>ppt_x</p:attrName>
                        </p:attrNameLst>
                      </p:cBhvr>
                      <p:tavLst>
                        <p:tav tm="0">
                          <p:val>
                            <p:strVal val="#ppt_x"/>
                          </p:val>
                        </p:tav>
                        <p:tav tm="100000">
                          <p:val>
                            <p:strVal val="#ppt_x"/>
                          </p:val>
                        </p:tav>
                      </p:tavLst>
                    </p:anim>
                    <p:anim calcmode="lin" valueType="num">
                      <p:cBhvr>
                        <p:cTn dur="500" fill="hold"/>
                        <p:tgtEl>
                          <p:spTgt spid="1027"/>
                        </p:tgtEl>
                        <p:attrNameLst>
                          <p:attrName>ppt_y</p:attrName>
                        </p:attrNameLst>
                      </p:cBhvr>
                      <p:tavLst>
                        <p:tav tm="0">
                          <p:val>
                            <p:strVal val="#ppt_y+.05"/>
                          </p:val>
                        </p:tav>
                        <p:tav tm="100000">
                          <p:val>
                            <p:strVal val="#ppt_y"/>
                          </p:val>
                        </p:tav>
                      </p:tavLst>
                    </p:anim>
                  </p:childTnLst>
                </p:cTn>
              </p:par>
            </p:tnLst>
          </p:tmpl>
          <p:tmpl lvl="4">
            <p:tnLst>
              <p:par>
                <p:cTn presetID="44" presetClass="entr" presetSubtype="0" fill="hold" nodeType="withEffect">
                  <p:stCondLst>
                    <p:cond delay="0"/>
                  </p:stCondLst>
                  <p:childTnLst>
                    <p:set>
                      <p:cBhvr>
                        <p:cTn dur="indefinite" fill="hold">
                          <p:stCondLst>
                            <p:cond delay="0"/>
                          </p:stCondLst>
                        </p:cTn>
                        <p:tgtEl>
                          <p:spTgt spid="1027"/>
                        </p:tgtEl>
                        <p:attrNameLst>
                          <p:attrName>style.visibility</p:attrName>
                        </p:attrNameLst>
                      </p:cBhvr>
                      <p:to>
                        <p:strVal val="visible"/>
                      </p:to>
                    </p:set>
                    <p:animEffect transition="in" filter="fade">
                      <p:cBhvr>
                        <p:cTn dur="500"/>
                        <p:tgtEl>
                          <p:spTgt spid="1027"/>
                        </p:tgtEl>
                      </p:cBhvr>
                    </p:animEffect>
                    <p:anim calcmode="lin" valueType="num">
                      <p:cBhvr>
                        <p:cTn dur="500" fill="hold"/>
                        <p:tgtEl>
                          <p:spTgt spid="1027"/>
                        </p:tgtEl>
                        <p:attrNameLst>
                          <p:attrName>ppt_x</p:attrName>
                        </p:attrNameLst>
                      </p:cBhvr>
                      <p:tavLst>
                        <p:tav tm="0">
                          <p:val>
                            <p:strVal val="#ppt_x"/>
                          </p:val>
                        </p:tav>
                        <p:tav tm="100000">
                          <p:val>
                            <p:strVal val="#ppt_x"/>
                          </p:val>
                        </p:tav>
                      </p:tavLst>
                    </p:anim>
                    <p:anim calcmode="lin" valueType="num">
                      <p:cBhvr>
                        <p:cTn dur="500" fill="hold"/>
                        <p:tgtEl>
                          <p:spTgt spid="1027"/>
                        </p:tgtEl>
                        <p:attrNameLst>
                          <p:attrName>ppt_y</p:attrName>
                        </p:attrNameLst>
                      </p:cBhvr>
                      <p:tavLst>
                        <p:tav tm="0">
                          <p:val>
                            <p:strVal val="#ppt_y+.05"/>
                          </p:val>
                        </p:tav>
                        <p:tav tm="100000">
                          <p:val>
                            <p:strVal val="#ppt_y"/>
                          </p:val>
                        </p:tav>
                      </p:tavLst>
                    </p:anim>
                  </p:childTnLst>
                </p:cTn>
              </p:par>
            </p:tnLst>
          </p:tmpl>
          <p:tmpl lvl="5">
            <p:tnLst>
              <p:par>
                <p:cTn presetID="44" presetClass="entr" presetSubtype="0" fill="hold" nodeType="withEffect">
                  <p:stCondLst>
                    <p:cond delay="0"/>
                  </p:stCondLst>
                  <p:childTnLst>
                    <p:set>
                      <p:cBhvr>
                        <p:cTn dur="indefinite" fill="hold">
                          <p:stCondLst>
                            <p:cond delay="0"/>
                          </p:stCondLst>
                        </p:cTn>
                        <p:tgtEl>
                          <p:spTgt spid="1027"/>
                        </p:tgtEl>
                        <p:attrNameLst>
                          <p:attrName>style.visibility</p:attrName>
                        </p:attrNameLst>
                      </p:cBhvr>
                      <p:to>
                        <p:strVal val="visible"/>
                      </p:to>
                    </p:set>
                    <p:animEffect transition="in" filter="fade">
                      <p:cBhvr>
                        <p:cTn dur="500"/>
                        <p:tgtEl>
                          <p:spTgt spid="1027"/>
                        </p:tgtEl>
                      </p:cBhvr>
                    </p:animEffect>
                    <p:anim calcmode="lin" valueType="num">
                      <p:cBhvr>
                        <p:cTn dur="500" fill="hold"/>
                        <p:tgtEl>
                          <p:spTgt spid="1027"/>
                        </p:tgtEl>
                        <p:attrNameLst>
                          <p:attrName>ppt_x</p:attrName>
                        </p:attrNameLst>
                      </p:cBhvr>
                      <p:tavLst>
                        <p:tav tm="0">
                          <p:val>
                            <p:strVal val="#ppt_x"/>
                          </p:val>
                        </p:tav>
                        <p:tav tm="100000">
                          <p:val>
                            <p:strVal val="#ppt_x"/>
                          </p:val>
                        </p:tav>
                      </p:tavLst>
                    </p:anim>
                    <p:anim calcmode="lin" valueType="num">
                      <p:cBhvr>
                        <p:cTn dur="500" fill="hold"/>
                        <p:tgtEl>
                          <p:spTgt spid="1027"/>
                        </p:tgtEl>
                        <p:attrNameLst>
                          <p:attrName>ppt_y</p:attrName>
                        </p:attrNameLst>
                      </p:cBhvr>
                      <p:tavLst>
                        <p:tav tm="0">
                          <p:val>
                            <p:strVal val="#ppt_y+.05"/>
                          </p:val>
                        </p:tav>
                        <p:tav tm="100000">
                          <p:val>
                            <p:strVal val="#ppt_y"/>
                          </p:val>
                        </p:tav>
                      </p:tavLst>
                    </p:anim>
                  </p:childTnLst>
                </p:cTn>
              </p:par>
            </p:tnLst>
          </p:tmpl>
        </p:tmplLst>
      </p:bldP>
    </p:bld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标题 1"/>
          <p:cNvSpPr>
            <a:spLocks noGrp="1"/>
          </p:cNvSpPr>
          <p:nvPr>
            <p:ph type="ctrTitle"/>
          </p:nvPr>
        </p:nvSpPr>
        <p:spPr>
          <a:xfrm>
            <a:off x="231140" y="-16510"/>
            <a:ext cx="11752580" cy="3347720"/>
          </a:xfrm>
        </p:spPr>
        <p:txBody>
          <a:bodyPr rtlCol="0">
            <a:normAutofit/>
            <a:scene3d>
              <a:camera prst="orthographicFront"/>
              <a:lightRig rig="threePt" dir="t"/>
            </a:scene3d>
          </a:bodyPr>
          <a:lstStyle/>
          <a:p>
            <a:pPr algn="ctr" eaLnBrk="1" fontAlgn="auto" hangingPunct="1">
              <a:spcAft>
                <a:spcPts val="0"/>
              </a:spcAft>
              <a:defRPr/>
            </a:pPr>
            <a:r>
              <a:rPr lang="en-US" altLang="zh-CN" dirty="0"/>
              <a:t/>
            </a:r>
            <a:br>
              <a:rPr lang="en-US" altLang="zh-CN" dirty="0"/>
            </a:br>
            <a:endParaRPr lang="zh-CN" altLang="zh-CN" sz="4800" dirty="0">
              <a:effectLst>
                <a:outerShdw blurRad="38100" dist="19050" dir="2700000" algn="tl" rotWithShape="0">
                  <a:schemeClr val="dk1">
                    <a:alpha val="40000"/>
                  </a:schemeClr>
                </a:outerShdw>
              </a:effectLst>
              <a:latin typeface="华文中宋" panose="02010600040101010101" charset="-122"/>
              <a:ea typeface="华文中宋" panose="02010600040101010101" charset="-122"/>
            </a:endParaRPr>
          </a:p>
        </p:txBody>
      </p:sp>
      <p:sp>
        <p:nvSpPr>
          <p:cNvPr id="12290" name="副标题 2"/>
          <p:cNvSpPr>
            <a:spLocks noGrp="1"/>
          </p:cNvSpPr>
          <p:nvPr>
            <p:ph type="subTitle" idx="1"/>
          </p:nvPr>
        </p:nvSpPr>
        <p:spPr>
          <a:xfrm>
            <a:off x="179705" y="131445"/>
            <a:ext cx="11918315" cy="6677660"/>
          </a:xfrm>
        </p:spPr>
        <p:txBody>
          <a:bodyPr/>
          <a:lstStyle/>
          <a:p>
            <a:pPr algn="l" eaLnBrk="1" hangingPunct="1"/>
            <a:r>
              <a:rPr lang="en-US" altLang="zh-CN" sz="4000" dirty="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
            </a:r>
            <a:br>
              <a:rPr lang="en-US" altLang="zh-CN" sz="4000" dirty="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br>
            <a:r>
              <a:rPr lang="en-US" altLang="zh-CN" sz="4000" dirty="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        </a:t>
            </a:r>
          </a:p>
          <a:p>
            <a:pPr algn="ctr" eaLnBrk="1" hangingPunct="1"/>
            <a:r>
              <a:rPr lang="zh-CN" altLang="en-US" sz="6600" dirty="0" smtClean="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适应新形势</a:t>
            </a:r>
            <a:r>
              <a:rPr lang="en-US" altLang="zh-CN" sz="6600" dirty="0" smtClean="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
            </a:r>
            <a:br>
              <a:rPr lang="en-US" altLang="zh-CN" sz="6600" dirty="0" smtClean="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br>
            <a:r>
              <a:rPr lang="en-US" altLang="zh-CN" sz="4000" dirty="0" smtClean="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             </a:t>
            </a:r>
          </a:p>
          <a:p>
            <a:pPr algn="ctr" eaLnBrk="1" hangingPunct="1"/>
            <a:r>
              <a:rPr lang="en-US" altLang="zh-CN" sz="4000" dirty="0" smtClean="0">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---2019</a:t>
            </a:r>
            <a:r>
              <a:rPr lang="zh-CN" altLang="en-US" sz="4000" dirty="0" smtClean="0">
                <a:effectLst>
                  <a:outerShdw blurRad="38100" dist="19050" dir="2700000" algn="tl" rotWithShape="0">
                    <a:schemeClr val="dk1">
                      <a:alpha val="40000"/>
                    </a:schemeClr>
                  </a:outerShdw>
                </a:effectLst>
                <a:latin typeface="华文中宋" panose="02010600040101010101" charset="-122"/>
                <a:ea typeface="华文中宋" panose="02010600040101010101" charset="-122"/>
                <a:sym typeface="+mn-ea"/>
              </a:rPr>
              <a:t>年语文备考漫谈</a:t>
            </a:r>
            <a:r>
              <a:rPr lang="zh-CN" altLang="en-US" sz="4000" b="1" dirty="0" smtClean="0">
                <a:latin typeface="方正舒体" panose="02010601030101010101" charset="-122"/>
                <a:ea typeface="方正舒体" panose="02010601030101010101" charset="-122"/>
                <a:cs typeface="方正舒体" panose="02010601030101010101" charset="-122"/>
              </a:rPr>
              <a:t>    </a:t>
            </a:r>
          </a:p>
          <a:p>
            <a:pPr eaLnBrk="1" hangingPunct="1"/>
            <a:r>
              <a:rPr lang="zh-CN" altLang="en-US" sz="4000" b="1" dirty="0" smtClean="0">
                <a:latin typeface="方正舒体" panose="02010601030101010101" charset="-122"/>
                <a:ea typeface="方正舒体" panose="02010601030101010101" charset="-122"/>
                <a:cs typeface="方正舒体" panose="02010601030101010101" charset="-122"/>
                <a:sym typeface="+mn-ea"/>
              </a:rPr>
              <a:t>李存仁</a:t>
            </a:r>
            <a:endParaRPr lang="zh-CN" altLang="en-US" sz="4000" b="1" dirty="0" smtClean="0">
              <a:latin typeface="方正舒体" panose="02010601030101010101" charset="-122"/>
              <a:ea typeface="方正舒体" panose="02010601030101010101" charset="-122"/>
              <a:cs typeface="方正舒体" panose="02010601030101010101" charset="-122"/>
            </a:endParaRPr>
          </a:p>
          <a:p>
            <a:pPr eaLnBrk="1" hangingPunct="1"/>
            <a:r>
              <a:rPr lang="en-US" altLang="zh-CN" sz="4000" b="1" dirty="0" smtClean="0">
                <a:latin typeface="方正舒体" panose="02010601030101010101" charset="-122"/>
                <a:ea typeface="方正舒体" panose="02010601030101010101" charset="-122"/>
                <a:cs typeface="方正舒体" panose="02010601030101010101" charset="-122"/>
              </a:rPr>
              <a:t>2018.9</a:t>
            </a: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内容占位符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0" y="3701452"/>
            <a:ext cx="11242626" cy="3399680"/>
          </a:xfrm>
        </p:spPr>
      </p:pic>
      <p:graphicFrame>
        <p:nvGraphicFramePr>
          <p:cNvPr id="5" name="表格 4"/>
          <p:cNvGraphicFramePr>
            <a:graphicFrameLocks noGrp="1"/>
          </p:cNvGraphicFramePr>
          <p:nvPr/>
        </p:nvGraphicFramePr>
        <p:xfrm>
          <a:off x="-1" y="1"/>
          <a:ext cx="11137693" cy="3840480"/>
        </p:xfrm>
        <a:graphic>
          <a:graphicData uri="http://schemas.openxmlformats.org/drawingml/2006/table">
            <a:tbl>
              <a:tblPr firstRow="1" firstCol="1" bandRow="1">
                <a:tableStyleId>{5C22544A-7EE6-4342-B048-85BDC9FD1C3A}</a:tableStyleId>
              </a:tblPr>
              <a:tblGrid>
                <a:gridCol w="2273624"/>
                <a:gridCol w="2820013"/>
                <a:gridCol w="1247422"/>
                <a:gridCol w="2376040"/>
                <a:gridCol w="1291972"/>
                <a:gridCol w="1128622"/>
              </a:tblGrid>
              <a:tr h="417790">
                <a:tc rowSpan="7">
                  <a:txBody>
                    <a:bodyPr/>
                    <a:lstStyle/>
                    <a:p>
                      <a:pPr algn="ctr">
                        <a:spcAft>
                          <a:spcPts val="0"/>
                        </a:spcAft>
                      </a:pPr>
                      <a:r>
                        <a:rPr lang="zh-CN" sz="3200" dirty="0">
                          <a:effectLst/>
                        </a:rPr>
                        <a:t>古诗文阅读</a:t>
                      </a:r>
                      <a:endParaRPr lang="zh-CN" sz="3200" dirty="0">
                        <a:effectLst/>
                        <a:latin typeface="Times New Roman" panose="02020603050405020304" pitchFamily="18" charset="0"/>
                        <a:ea typeface="宋体" panose="02010600030101010101" pitchFamily="2" charset="-122"/>
                      </a:endParaRPr>
                    </a:p>
                  </a:txBody>
                  <a:tcPr marL="48862" marR="48862" marT="0" marB="0" anchor="ctr"/>
                </a:tc>
                <a:tc rowSpan="4">
                  <a:txBody>
                    <a:bodyPr/>
                    <a:lstStyle/>
                    <a:p>
                      <a:pPr algn="l">
                        <a:spcAft>
                          <a:spcPts val="0"/>
                        </a:spcAft>
                      </a:pPr>
                      <a:r>
                        <a:rPr lang="zh-CN" sz="3200" b="1" dirty="0" smtClean="0">
                          <a:effectLst/>
                        </a:rPr>
                        <a:t>传记</a:t>
                      </a:r>
                      <a:r>
                        <a:rPr lang="en-US" altLang="zh-CN" sz="3200" b="1" dirty="0" smtClean="0">
                          <a:effectLst/>
                        </a:rPr>
                        <a:t>,</a:t>
                      </a:r>
                      <a:r>
                        <a:rPr lang="zh-CN" sz="3200" b="1" dirty="0" smtClean="0">
                          <a:effectLst/>
                        </a:rPr>
                        <a:t>晋</a:t>
                      </a:r>
                      <a:r>
                        <a:rPr lang="zh-CN" sz="3200" b="1" dirty="0">
                          <a:effectLst/>
                        </a:rPr>
                        <a:t>书</a:t>
                      </a:r>
                      <a:endParaRPr lang="zh-CN" sz="3200" b="1" dirty="0">
                        <a:effectLst/>
                        <a:latin typeface="Times New Roman" panose="02020603050405020304" pitchFamily="18" charset="0"/>
                        <a:ea typeface="宋体" panose="02010600030101010101" pitchFamily="2" charset="-122"/>
                      </a:endParaRPr>
                    </a:p>
                  </a:txBody>
                  <a:tcPr marL="48862" marR="48862" marT="0" marB="0" anchor="ctr"/>
                </a:tc>
                <a:tc>
                  <a:txBody>
                    <a:bodyPr/>
                    <a:lstStyle/>
                    <a:p>
                      <a:pPr algn="r">
                        <a:spcAft>
                          <a:spcPts val="0"/>
                        </a:spcAft>
                      </a:pPr>
                      <a:r>
                        <a:rPr lang="en-US" sz="3600" b="1" dirty="0">
                          <a:effectLst/>
                        </a:rPr>
                        <a:t>10</a:t>
                      </a:r>
                      <a:endParaRPr lang="zh-CN" sz="3600" b="1" dirty="0">
                        <a:effectLst/>
                        <a:latin typeface="Times New Roman" panose="02020603050405020304" pitchFamily="18" charset="0"/>
                        <a:ea typeface="宋体" panose="02010600030101010101" pitchFamily="2" charset="-122"/>
                      </a:endParaRPr>
                    </a:p>
                  </a:txBody>
                  <a:tcPr marL="48862" marR="48862" marT="0" marB="0" anchor="ctr"/>
                </a:tc>
                <a:tc>
                  <a:txBody>
                    <a:bodyPr/>
                    <a:lstStyle/>
                    <a:p>
                      <a:pPr>
                        <a:spcAft>
                          <a:spcPts val="0"/>
                        </a:spcAft>
                      </a:pPr>
                      <a:r>
                        <a:rPr lang="zh-CN" sz="3600" b="1" dirty="0">
                          <a:effectLst/>
                        </a:rPr>
                        <a:t>文言断句</a:t>
                      </a:r>
                      <a:endParaRPr lang="zh-CN" sz="3600" b="1" dirty="0">
                        <a:effectLst/>
                        <a:latin typeface="Times New Roman" panose="02020603050405020304" pitchFamily="18" charset="0"/>
                        <a:ea typeface="宋体" panose="02010600030101010101" pitchFamily="2" charset="-122"/>
                      </a:endParaRPr>
                    </a:p>
                  </a:txBody>
                  <a:tcPr marL="48862" marR="48862" marT="0" marB="0" anchor="ctr"/>
                </a:tc>
                <a:tc>
                  <a:txBody>
                    <a:bodyPr/>
                    <a:lstStyle/>
                    <a:p>
                      <a:pPr>
                        <a:spcAft>
                          <a:spcPts val="0"/>
                        </a:spcAft>
                      </a:pPr>
                      <a:r>
                        <a:rPr lang="zh-CN" sz="3600" b="1" dirty="0">
                          <a:effectLst/>
                        </a:rPr>
                        <a:t>客观</a:t>
                      </a:r>
                      <a:endParaRPr lang="zh-CN" sz="3600" b="1" dirty="0">
                        <a:effectLst/>
                        <a:latin typeface="Times New Roman" panose="02020603050405020304" pitchFamily="18" charset="0"/>
                        <a:ea typeface="宋体" panose="02010600030101010101" pitchFamily="2" charset="-122"/>
                      </a:endParaRPr>
                    </a:p>
                  </a:txBody>
                  <a:tcPr marL="48862" marR="48862" marT="0" marB="0" anchor="ctr"/>
                </a:tc>
                <a:tc>
                  <a:txBody>
                    <a:bodyPr/>
                    <a:lstStyle/>
                    <a:p>
                      <a:pPr algn="r">
                        <a:spcAft>
                          <a:spcPts val="0"/>
                        </a:spcAft>
                      </a:pPr>
                      <a:r>
                        <a:rPr lang="en-US" sz="3600" b="1">
                          <a:effectLst/>
                        </a:rPr>
                        <a:t>3</a:t>
                      </a:r>
                      <a:endParaRPr lang="zh-CN" sz="3600" b="1">
                        <a:effectLst/>
                        <a:latin typeface="Times New Roman" panose="02020603050405020304" pitchFamily="18" charset="0"/>
                        <a:ea typeface="宋体" panose="02010600030101010101" pitchFamily="2" charset="-122"/>
                      </a:endParaRPr>
                    </a:p>
                  </a:txBody>
                  <a:tcPr marL="48862" marR="48862" marT="0" marB="0" anchor="ctr"/>
                </a:tc>
              </a:tr>
              <a:tr h="487422">
                <a:tc vMerge="1">
                  <a:txBody>
                    <a:bodyPr/>
                    <a:lstStyle/>
                    <a:p>
                      <a:endParaRPr lang="zh-CN"/>
                    </a:p>
                  </a:txBody>
                  <a:tcPr/>
                </a:tc>
                <a:tc vMerge="1">
                  <a:txBody>
                    <a:bodyPr/>
                    <a:lstStyle/>
                    <a:p>
                      <a:endParaRPr lang="zh-CN"/>
                    </a:p>
                  </a:txBody>
                  <a:tcPr/>
                </a:tc>
                <a:tc>
                  <a:txBody>
                    <a:bodyPr/>
                    <a:lstStyle/>
                    <a:p>
                      <a:pPr algn="r">
                        <a:spcAft>
                          <a:spcPts val="0"/>
                        </a:spcAft>
                      </a:pPr>
                      <a:r>
                        <a:rPr lang="en-US" sz="3600" b="1" dirty="0">
                          <a:effectLst/>
                        </a:rPr>
                        <a:t>11</a:t>
                      </a:r>
                      <a:endParaRPr lang="zh-CN" sz="3600" b="1" dirty="0">
                        <a:effectLst/>
                        <a:latin typeface="Times New Roman" panose="02020603050405020304" pitchFamily="18" charset="0"/>
                        <a:ea typeface="宋体" panose="02010600030101010101" pitchFamily="2" charset="-122"/>
                      </a:endParaRPr>
                    </a:p>
                  </a:txBody>
                  <a:tcPr marL="48862" marR="48862" marT="0" marB="0" anchor="ctr"/>
                </a:tc>
                <a:tc>
                  <a:txBody>
                    <a:bodyPr/>
                    <a:lstStyle/>
                    <a:p>
                      <a:pPr>
                        <a:spcAft>
                          <a:spcPts val="0"/>
                        </a:spcAft>
                      </a:pPr>
                      <a:r>
                        <a:rPr lang="zh-CN" sz="3600" b="1" dirty="0">
                          <a:effectLst/>
                        </a:rPr>
                        <a:t>文化常识</a:t>
                      </a:r>
                      <a:endParaRPr lang="zh-CN" sz="3600" b="1" dirty="0">
                        <a:effectLst/>
                        <a:latin typeface="Times New Roman" panose="02020603050405020304" pitchFamily="18" charset="0"/>
                        <a:ea typeface="宋体" panose="02010600030101010101" pitchFamily="2" charset="-122"/>
                      </a:endParaRPr>
                    </a:p>
                  </a:txBody>
                  <a:tcPr marL="48862" marR="48862" marT="0" marB="0" anchor="ctr"/>
                </a:tc>
                <a:tc>
                  <a:txBody>
                    <a:bodyPr/>
                    <a:lstStyle/>
                    <a:p>
                      <a:pPr>
                        <a:spcAft>
                          <a:spcPts val="0"/>
                        </a:spcAft>
                      </a:pPr>
                      <a:r>
                        <a:rPr lang="zh-CN" sz="3600" b="1" dirty="0">
                          <a:effectLst/>
                        </a:rPr>
                        <a:t>客观</a:t>
                      </a:r>
                      <a:endParaRPr lang="zh-CN" sz="3600" b="1" dirty="0">
                        <a:effectLst/>
                        <a:latin typeface="Times New Roman" panose="02020603050405020304" pitchFamily="18" charset="0"/>
                        <a:ea typeface="宋体" panose="02010600030101010101" pitchFamily="2" charset="-122"/>
                      </a:endParaRPr>
                    </a:p>
                  </a:txBody>
                  <a:tcPr marL="48862" marR="48862" marT="0" marB="0" anchor="ctr"/>
                </a:tc>
                <a:tc>
                  <a:txBody>
                    <a:bodyPr/>
                    <a:lstStyle/>
                    <a:p>
                      <a:pPr algn="r">
                        <a:spcAft>
                          <a:spcPts val="0"/>
                        </a:spcAft>
                      </a:pPr>
                      <a:r>
                        <a:rPr lang="en-US" sz="3600" b="1" dirty="0">
                          <a:effectLst/>
                        </a:rPr>
                        <a:t>3</a:t>
                      </a:r>
                      <a:endParaRPr lang="zh-CN" sz="3600" b="1" dirty="0">
                        <a:effectLst/>
                        <a:latin typeface="Times New Roman" panose="02020603050405020304" pitchFamily="18" charset="0"/>
                        <a:ea typeface="宋体" panose="02010600030101010101" pitchFamily="2" charset="-122"/>
                      </a:endParaRPr>
                    </a:p>
                  </a:txBody>
                  <a:tcPr marL="48862" marR="48862" marT="0" marB="0" anchor="ctr"/>
                </a:tc>
              </a:tr>
              <a:tr h="487422">
                <a:tc vMerge="1">
                  <a:txBody>
                    <a:bodyPr/>
                    <a:lstStyle/>
                    <a:p>
                      <a:endParaRPr lang="zh-CN"/>
                    </a:p>
                  </a:txBody>
                  <a:tcPr/>
                </a:tc>
                <a:tc vMerge="1">
                  <a:txBody>
                    <a:bodyPr/>
                    <a:lstStyle/>
                    <a:p>
                      <a:endParaRPr lang="zh-CN"/>
                    </a:p>
                  </a:txBody>
                  <a:tcPr/>
                </a:tc>
                <a:tc>
                  <a:txBody>
                    <a:bodyPr/>
                    <a:lstStyle/>
                    <a:p>
                      <a:pPr algn="r">
                        <a:spcAft>
                          <a:spcPts val="0"/>
                        </a:spcAft>
                      </a:pPr>
                      <a:r>
                        <a:rPr lang="en-US" sz="3600" b="1" dirty="0">
                          <a:effectLst/>
                        </a:rPr>
                        <a:t>12</a:t>
                      </a:r>
                      <a:endParaRPr lang="zh-CN" sz="3600" b="1" dirty="0">
                        <a:effectLst/>
                        <a:latin typeface="Times New Roman" panose="02020603050405020304" pitchFamily="18" charset="0"/>
                        <a:ea typeface="宋体" panose="02010600030101010101" pitchFamily="2" charset="-122"/>
                      </a:endParaRPr>
                    </a:p>
                  </a:txBody>
                  <a:tcPr marL="48862" marR="48862" marT="0" marB="0" anchor="ctr"/>
                </a:tc>
                <a:tc>
                  <a:txBody>
                    <a:bodyPr/>
                    <a:lstStyle/>
                    <a:p>
                      <a:pPr>
                        <a:spcAft>
                          <a:spcPts val="0"/>
                        </a:spcAft>
                      </a:pPr>
                      <a:r>
                        <a:rPr lang="zh-CN" sz="3600" b="1" dirty="0">
                          <a:effectLst/>
                        </a:rPr>
                        <a:t>文意理解</a:t>
                      </a:r>
                      <a:endParaRPr lang="zh-CN" sz="3600" b="1" dirty="0">
                        <a:effectLst/>
                        <a:latin typeface="Times New Roman" panose="02020603050405020304" pitchFamily="18" charset="0"/>
                        <a:ea typeface="宋体" panose="02010600030101010101" pitchFamily="2" charset="-122"/>
                      </a:endParaRPr>
                    </a:p>
                  </a:txBody>
                  <a:tcPr marL="48862" marR="48862" marT="0" marB="0" anchor="ctr"/>
                </a:tc>
                <a:tc>
                  <a:txBody>
                    <a:bodyPr/>
                    <a:lstStyle/>
                    <a:p>
                      <a:pPr>
                        <a:spcAft>
                          <a:spcPts val="0"/>
                        </a:spcAft>
                      </a:pPr>
                      <a:r>
                        <a:rPr lang="zh-CN" sz="3600" b="1" dirty="0">
                          <a:effectLst/>
                        </a:rPr>
                        <a:t>客观</a:t>
                      </a:r>
                      <a:endParaRPr lang="zh-CN" sz="3600" b="1" dirty="0">
                        <a:effectLst/>
                        <a:latin typeface="Times New Roman" panose="02020603050405020304" pitchFamily="18" charset="0"/>
                        <a:ea typeface="宋体" panose="02010600030101010101" pitchFamily="2" charset="-122"/>
                      </a:endParaRPr>
                    </a:p>
                  </a:txBody>
                  <a:tcPr marL="48862" marR="48862" marT="0" marB="0" anchor="ctr"/>
                </a:tc>
                <a:tc>
                  <a:txBody>
                    <a:bodyPr/>
                    <a:lstStyle/>
                    <a:p>
                      <a:pPr algn="r">
                        <a:spcAft>
                          <a:spcPts val="0"/>
                        </a:spcAft>
                      </a:pPr>
                      <a:r>
                        <a:rPr lang="en-US" sz="3600" b="1" dirty="0">
                          <a:effectLst/>
                        </a:rPr>
                        <a:t>3</a:t>
                      </a:r>
                      <a:endParaRPr lang="zh-CN" sz="3600" b="1" dirty="0">
                        <a:effectLst/>
                        <a:latin typeface="Times New Roman" panose="02020603050405020304" pitchFamily="18" charset="0"/>
                        <a:ea typeface="宋体" panose="02010600030101010101" pitchFamily="2" charset="-122"/>
                      </a:endParaRPr>
                    </a:p>
                  </a:txBody>
                  <a:tcPr marL="48862" marR="48862" marT="0" marB="0" anchor="ctr"/>
                </a:tc>
              </a:tr>
              <a:tr h="487422">
                <a:tc vMerge="1">
                  <a:txBody>
                    <a:bodyPr/>
                    <a:lstStyle/>
                    <a:p>
                      <a:endParaRPr lang="zh-CN"/>
                    </a:p>
                  </a:txBody>
                  <a:tcPr/>
                </a:tc>
                <a:tc vMerge="1">
                  <a:txBody>
                    <a:bodyPr/>
                    <a:lstStyle/>
                    <a:p>
                      <a:endParaRPr lang="zh-CN"/>
                    </a:p>
                  </a:txBody>
                  <a:tcPr/>
                </a:tc>
                <a:tc>
                  <a:txBody>
                    <a:bodyPr/>
                    <a:lstStyle/>
                    <a:p>
                      <a:pPr algn="r">
                        <a:spcAft>
                          <a:spcPts val="0"/>
                        </a:spcAft>
                      </a:pPr>
                      <a:r>
                        <a:rPr lang="en-US" sz="3600" b="1" dirty="0">
                          <a:effectLst/>
                        </a:rPr>
                        <a:t>13</a:t>
                      </a:r>
                      <a:endParaRPr lang="zh-CN" sz="3600" b="1" dirty="0">
                        <a:effectLst/>
                        <a:latin typeface="Times New Roman" panose="02020603050405020304" pitchFamily="18" charset="0"/>
                        <a:ea typeface="宋体" panose="02010600030101010101" pitchFamily="2" charset="-122"/>
                      </a:endParaRPr>
                    </a:p>
                  </a:txBody>
                  <a:tcPr marL="48862" marR="48862" marT="0" marB="0" anchor="ctr"/>
                </a:tc>
                <a:tc>
                  <a:txBody>
                    <a:bodyPr/>
                    <a:lstStyle/>
                    <a:p>
                      <a:pPr>
                        <a:spcAft>
                          <a:spcPts val="0"/>
                        </a:spcAft>
                      </a:pPr>
                      <a:r>
                        <a:rPr lang="zh-CN" sz="3600" b="1" dirty="0">
                          <a:effectLst/>
                        </a:rPr>
                        <a:t>文言翻译</a:t>
                      </a:r>
                      <a:endParaRPr lang="zh-CN" sz="3600" b="1" dirty="0">
                        <a:effectLst/>
                        <a:latin typeface="Times New Roman" panose="02020603050405020304" pitchFamily="18" charset="0"/>
                        <a:ea typeface="宋体" panose="02010600030101010101" pitchFamily="2" charset="-122"/>
                      </a:endParaRPr>
                    </a:p>
                  </a:txBody>
                  <a:tcPr marL="48862" marR="48862" marT="0" marB="0" anchor="ctr"/>
                </a:tc>
                <a:tc>
                  <a:txBody>
                    <a:bodyPr/>
                    <a:lstStyle/>
                    <a:p>
                      <a:pPr>
                        <a:spcAft>
                          <a:spcPts val="0"/>
                        </a:spcAft>
                      </a:pPr>
                      <a:r>
                        <a:rPr lang="zh-CN" sz="3600" b="1" dirty="0">
                          <a:effectLst/>
                        </a:rPr>
                        <a:t>主观</a:t>
                      </a:r>
                      <a:endParaRPr lang="zh-CN" sz="3600" b="1" dirty="0">
                        <a:effectLst/>
                        <a:latin typeface="Times New Roman" panose="02020603050405020304" pitchFamily="18" charset="0"/>
                        <a:ea typeface="宋体" panose="02010600030101010101" pitchFamily="2" charset="-122"/>
                      </a:endParaRPr>
                    </a:p>
                  </a:txBody>
                  <a:tcPr marL="48862" marR="48862" marT="0" marB="0" anchor="ctr"/>
                </a:tc>
                <a:tc>
                  <a:txBody>
                    <a:bodyPr/>
                    <a:lstStyle/>
                    <a:p>
                      <a:pPr algn="r">
                        <a:spcAft>
                          <a:spcPts val="0"/>
                        </a:spcAft>
                      </a:pPr>
                      <a:r>
                        <a:rPr lang="en-US" sz="3600" b="1" dirty="0">
                          <a:effectLst/>
                        </a:rPr>
                        <a:t>10</a:t>
                      </a:r>
                      <a:endParaRPr lang="zh-CN" sz="3600" b="1" dirty="0">
                        <a:effectLst/>
                        <a:latin typeface="Times New Roman" panose="02020603050405020304" pitchFamily="18" charset="0"/>
                        <a:ea typeface="宋体" panose="02010600030101010101" pitchFamily="2" charset="-122"/>
                      </a:endParaRPr>
                    </a:p>
                  </a:txBody>
                  <a:tcPr marL="48862" marR="48862" marT="0" marB="0" anchor="ctr"/>
                </a:tc>
              </a:tr>
              <a:tr h="487422">
                <a:tc vMerge="1">
                  <a:txBody>
                    <a:bodyPr/>
                    <a:lstStyle/>
                    <a:p>
                      <a:endParaRPr lang="zh-CN"/>
                    </a:p>
                  </a:txBody>
                  <a:tcPr/>
                </a:tc>
                <a:tc rowSpan="2">
                  <a:txBody>
                    <a:bodyPr/>
                    <a:lstStyle/>
                    <a:p>
                      <a:pPr algn="l">
                        <a:spcAft>
                          <a:spcPts val="0"/>
                        </a:spcAft>
                      </a:pPr>
                      <a:r>
                        <a:rPr lang="zh-CN" sz="3200" b="1" dirty="0" smtClean="0">
                          <a:effectLst/>
                        </a:rPr>
                        <a:t>律诗</a:t>
                      </a:r>
                      <a:r>
                        <a:rPr lang="en-US" altLang="zh-CN" sz="3200" b="1" dirty="0" smtClean="0">
                          <a:effectLst/>
                        </a:rPr>
                        <a:t>,</a:t>
                      </a:r>
                      <a:r>
                        <a:rPr lang="zh-CN" sz="3200" b="1" dirty="0" smtClean="0">
                          <a:effectLst/>
                        </a:rPr>
                        <a:t>唐代</a:t>
                      </a:r>
                      <a:r>
                        <a:rPr lang="zh-CN" sz="3200" b="1" dirty="0">
                          <a:effectLst/>
                        </a:rPr>
                        <a:t>著名诗人</a:t>
                      </a:r>
                      <a:endParaRPr lang="zh-CN" sz="3200" b="1" dirty="0">
                        <a:effectLst/>
                        <a:latin typeface="Times New Roman" panose="02020603050405020304" pitchFamily="18" charset="0"/>
                        <a:ea typeface="宋体" panose="02010600030101010101" pitchFamily="2" charset="-122"/>
                      </a:endParaRPr>
                    </a:p>
                  </a:txBody>
                  <a:tcPr marL="48862" marR="48862" marT="0" marB="0" anchor="ctr"/>
                </a:tc>
                <a:tc>
                  <a:txBody>
                    <a:bodyPr/>
                    <a:lstStyle/>
                    <a:p>
                      <a:pPr algn="r">
                        <a:spcAft>
                          <a:spcPts val="0"/>
                        </a:spcAft>
                      </a:pPr>
                      <a:r>
                        <a:rPr lang="en-US" sz="3600" b="1" dirty="0">
                          <a:effectLst/>
                        </a:rPr>
                        <a:t>14</a:t>
                      </a:r>
                      <a:endParaRPr lang="zh-CN" sz="3600" b="1" dirty="0">
                        <a:effectLst/>
                        <a:latin typeface="Times New Roman" panose="02020603050405020304" pitchFamily="18" charset="0"/>
                        <a:ea typeface="宋体" panose="02010600030101010101" pitchFamily="2" charset="-122"/>
                      </a:endParaRPr>
                    </a:p>
                  </a:txBody>
                  <a:tcPr marL="48862" marR="48862" marT="0" marB="0" anchor="ctr"/>
                </a:tc>
                <a:tc>
                  <a:txBody>
                    <a:bodyPr/>
                    <a:lstStyle/>
                    <a:p>
                      <a:pPr>
                        <a:spcAft>
                          <a:spcPts val="0"/>
                        </a:spcAft>
                      </a:pPr>
                      <a:r>
                        <a:rPr lang="zh-CN" sz="3600" b="1" dirty="0">
                          <a:effectLst/>
                        </a:rPr>
                        <a:t>综合鉴赏</a:t>
                      </a:r>
                      <a:endParaRPr lang="zh-CN" sz="3600" b="1" dirty="0">
                        <a:effectLst/>
                        <a:latin typeface="Times New Roman" panose="02020603050405020304" pitchFamily="18" charset="0"/>
                        <a:ea typeface="宋体" panose="02010600030101010101" pitchFamily="2" charset="-122"/>
                      </a:endParaRPr>
                    </a:p>
                  </a:txBody>
                  <a:tcPr marL="48862" marR="48862" marT="0" marB="0" anchor="ctr"/>
                </a:tc>
                <a:tc>
                  <a:txBody>
                    <a:bodyPr/>
                    <a:lstStyle/>
                    <a:p>
                      <a:pPr>
                        <a:spcAft>
                          <a:spcPts val="0"/>
                        </a:spcAft>
                      </a:pPr>
                      <a:r>
                        <a:rPr lang="zh-CN" sz="3600" b="1" dirty="0">
                          <a:effectLst/>
                        </a:rPr>
                        <a:t>客观</a:t>
                      </a:r>
                      <a:endParaRPr lang="zh-CN" sz="3600" b="1" dirty="0">
                        <a:effectLst/>
                        <a:latin typeface="Times New Roman" panose="02020603050405020304" pitchFamily="18" charset="0"/>
                        <a:ea typeface="宋体" panose="02010600030101010101" pitchFamily="2" charset="-122"/>
                      </a:endParaRPr>
                    </a:p>
                  </a:txBody>
                  <a:tcPr marL="48862" marR="48862" marT="0" marB="0" anchor="ctr"/>
                </a:tc>
                <a:tc>
                  <a:txBody>
                    <a:bodyPr/>
                    <a:lstStyle/>
                    <a:p>
                      <a:pPr algn="r">
                        <a:spcAft>
                          <a:spcPts val="0"/>
                        </a:spcAft>
                      </a:pPr>
                      <a:r>
                        <a:rPr lang="en-US" sz="3600" b="1" dirty="0">
                          <a:effectLst/>
                        </a:rPr>
                        <a:t>3</a:t>
                      </a:r>
                      <a:endParaRPr lang="zh-CN" sz="3600" b="1" dirty="0">
                        <a:effectLst/>
                        <a:latin typeface="Times New Roman" panose="02020603050405020304" pitchFamily="18" charset="0"/>
                        <a:ea typeface="宋体" panose="02010600030101010101" pitchFamily="2" charset="-122"/>
                      </a:endParaRPr>
                    </a:p>
                  </a:txBody>
                  <a:tcPr marL="48862" marR="48862" marT="0" marB="0" anchor="ctr"/>
                </a:tc>
              </a:tr>
              <a:tr h="487422">
                <a:tc vMerge="1">
                  <a:txBody>
                    <a:bodyPr/>
                    <a:lstStyle/>
                    <a:p>
                      <a:endParaRPr lang="zh-CN"/>
                    </a:p>
                  </a:txBody>
                  <a:tcPr/>
                </a:tc>
                <a:tc vMerge="1">
                  <a:txBody>
                    <a:bodyPr/>
                    <a:lstStyle/>
                    <a:p>
                      <a:endParaRPr lang="zh-CN"/>
                    </a:p>
                  </a:txBody>
                  <a:tcPr/>
                </a:tc>
                <a:tc>
                  <a:txBody>
                    <a:bodyPr/>
                    <a:lstStyle/>
                    <a:p>
                      <a:pPr algn="r">
                        <a:spcAft>
                          <a:spcPts val="0"/>
                        </a:spcAft>
                      </a:pPr>
                      <a:r>
                        <a:rPr lang="en-US" sz="3600" b="1" dirty="0">
                          <a:effectLst/>
                        </a:rPr>
                        <a:t>15</a:t>
                      </a:r>
                      <a:endParaRPr lang="zh-CN" sz="3600" b="1" dirty="0">
                        <a:effectLst/>
                        <a:latin typeface="Times New Roman" panose="02020603050405020304" pitchFamily="18" charset="0"/>
                        <a:ea typeface="宋体" panose="02010600030101010101" pitchFamily="2" charset="-122"/>
                      </a:endParaRPr>
                    </a:p>
                  </a:txBody>
                  <a:tcPr marL="48862" marR="48862" marT="0" marB="0" anchor="ctr"/>
                </a:tc>
                <a:tc>
                  <a:txBody>
                    <a:bodyPr/>
                    <a:lstStyle/>
                    <a:p>
                      <a:pPr>
                        <a:spcAft>
                          <a:spcPts val="0"/>
                        </a:spcAft>
                      </a:pPr>
                      <a:r>
                        <a:rPr lang="zh-CN" sz="3600" b="1" dirty="0">
                          <a:effectLst/>
                        </a:rPr>
                        <a:t>情感鉴赏</a:t>
                      </a:r>
                      <a:endParaRPr lang="zh-CN" sz="3600" b="1" dirty="0">
                        <a:effectLst/>
                        <a:latin typeface="Times New Roman" panose="02020603050405020304" pitchFamily="18" charset="0"/>
                        <a:ea typeface="宋体" panose="02010600030101010101" pitchFamily="2" charset="-122"/>
                      </a:endParaRPr>
                    </a:p>
                  </a:txBody>
                  <a:tcPr marL="48862" marR="48862" marT="0" marB="0" anchor="ctr"/>
                </a:tc>
                <a:tc>
                  <a:txBody>
                    <a:bodyPr/>
                    <a:lstStyle/>
                    <a:p>
                      <a:pPr>
                        <a:spcAft>
                          <a:spcPts val="0"/>
                        </a:spcAft>
                      </a:pPr>
                      <a:r>
                        <a:rPr lang="zh-CN" sz="3600" b="1" dirty="0">
                          <a:effectLst/>
                        </a:rPr>
                        <a:t>主观</a:t>
                      </a:r>
                      <a:endParaRPr lang="zh-CN" sz="3600" b="1" dirty="0">
                        <a:effectLst/>
                        <a:latin typeface="Times New Roman" panose="02020603050405020304" pitchFamily="18" charset="0"/>
                        <a:ea typeface="宋体" panose="02010600030101010101" pitchFamily="2" charset="-122"/>
                      </a:endParaRPr>
                    </a:p>
                  </a:txBody>
                  <a:tcPr marL="48862" marR="48862" marT="0" marB="0" anchor="ctr"/>
                </a:tc>
                <a:tc>
                  <a:txBody>
                    <a:bodyPr/>
                    <a:lstStyle/>
                    <a:p>
                      <a:pPr algn="r">
                        <a:spcAft>
                          <a:spcPts val="0"/>
                        </a:spcAft>
                      </a:pPr>
                      <a:r>
                        <a:rPr lang="en-US" sz="3600" b="1" dirty="0">
                          <a:effectLst/>
                        </a:rPr>
                        <a:t>6</a:t>
                      </a:r>
                      <a:endParaRPr lang="zh-CN" sz="3600" b="1" dirty="0">
                        <a:effectLst/>
                        <a:latin typeface="Times New Roman" panose="02020603050405020304" pitchFamily="18" charset="0"/>
                        <a:ea typeface="宋体" panose="02010600030101010101" pitchFamily="2" charset="-122"/>
                      </a:endParaRPr>
                    </a:p>
                  </a:txBody>
                  <a:tcPr marL="48862" marR="48862" marT="0" marB="0" anchor="ctr"/>
                </a:tc>
              </a:tr>
              <a:tr h="487422">
                <a:tc vMerge="1">
                  <a:txBody>
                    <a:bodyPr/>
                    <a:lstStyle/>
                    <a:p>
                      <a:endParaRPr lang="zh-CN"/>
                    </a:p>
                  </a:txBody>
                  <a:tcPr/>
                </a:tc>
                <a:tc>
                  <a:txBody>
                    <a:bodyPr/>
                    <a:lstStyle/>
                    <a:p>
                      <a:pPr algn="l"/>
                      <a:endParaRPr lang="zh-CN" sz="3200" b="1" dirty="0">
                        <a:effectLst/>
                        <a:latin typeface="Times New Roman" panose="02020603050405020304" pitchFamily="18" charset="0"/>
                      </a:endParaRPr>
                    </a:p>
                  </a:txBody>
                  <a:tcPr marL="48862" marR="48862" marT="0" marB="0" anchor="ctr"/>
                </a:tc>
                <a:tc>
                  <a:txBody>
                    <a:bodyPr/>
                    <a:lstStyle/>
                    <a:p>
                      <a:pPr algn="r">
                        <a:spcAft>
                          <a:spcPts val="0"/>
                        </a:spcAft>
                      </a:pPr>
                      <a:r>
                        <a:rPr lang="en-US" sz="3600" b="1" dirty="0">
                          <a:effectLst/>
                        </a:rPr>
                        <a:t>16</a:t>
                      </a:r>
                      <a:endParaRPr lang="zh-CN" sz="3600" b="1" dirty="0">
                        <a:effectLst/>
                        <a:latin typeface="Times New Roman" panose="02020603050405020304" pitchFamily="18" charset="0"/>
                        <a:ea typeface="宋体" panose="02010600030101010101" pitchFamily="2" charset="-122"/>
                      </a:endParaRPr>
                    </a:p>
                  </a:txBody>
                  <a:tcPr marL="48862" marR="48862" marT="0" marB="0" anchor="ctr"/>
                </a:tc>
                <a:tc>
                  <a:txBody>
                    <a:bodyPr/>
                    <a:lstStyle/>
                    <a:p>
                      <a:pPr>
                        <a:spcAft>
                          <a:spcPts val="0"/>
                        </a:spcAft>
                      </a:pPr>
                      <a:r>
                        <a:rPr lang="zh-CN" sz="3600" b="1">
                          <a:effectLst/>
                        </a:rPr>
                        <a:t>名句默写</a:t>
                      </a:r>
                      <a:endParaRPr lang="zh-CN" sz="3600" b="1">
                        <a:effectLst/>
                        <a:latin typeface="Times New Roman" panose="02020603050405020304" pitchFamily="18" charset="0"/>
                        <a:ea typeface="宋体" panose="02010600030101010101" pitchFamily="2" charset="-122"/>
                      </a:endParaRPr>
                    </a:p>
                  </a:txBody>
                  <a:tcPr marL="48862" marR="48862" marT="0" marB="0" anchor="ctr"/>
                </a:tc>
                <a:tc>
                  <a:txBody>
                    <a:bodyPr/>
                    <a:lstStyle/>
                    <a:p>
                      <a:pPr>
                        <a:spcAft>
                          <a:spcPts val="0"/>
                        </a:spcAft>
                      </a:pPr>
                      <a:r>
                        <a:rPr lang="zh-CN" sz="3600" b="1" dirty="0">
                          <a:effectLst/>
                        </a:rPr>
                        <a:t>主观</a:t>
                      </a:r>
                      <a:endParaRPr lang="zh-CN" sz="3600" b="1" dirty="0">
                        <a:effectLst/>
                        <a:latin typeface="Times New Roman" panose="02020603050405020304" pitchFamily="18" charset="0"/>
                        <a:ea typeface="宋体" panose="02010600030101010101" pitchFamily="2" charset="-122"/>
                      </a:endParaRPr>
                    </a:p>
                  </a:txBody>
                  <a:tcPr marL="48862" marR="48862" marT="0" marB="0" anchor="ctr"/>
                </a:tc>
                <a:tc>
                  <a:txBody>
                    <a:bodyPr/>
                    <a:lstStyle/>
                    <a:p>
                      <a:pPr algn="r">
                        <a:spcAft>
                          <a:spcPts val="0"/>
                        </a:spcAft>
                      </a:pPr>
                      <a:r>
                        <a:rPr lang="en-US" sz="3600" b="1" dirty="0">
                          <a:effectLst/>
                        </a:rPr>
                        <a:t>6</a:t>
                      </a:r>
                      <a:endParaRPr lang="zh-CN" sz="3600" b="1" dirty="0">
                        <a:effectLst/>
                        <a:latin typeface="Times New Roman" panose="02020603050405020304" pitchFamily="18" charset="0"/>
                        <a:ea typeface="宋体" panose="02010600030101010101" pitchFamily="2" charset="-122"/>
                      </a:endParaRPr>
                    </a:p>
                  </a:txBody>
                  <a:tcPr marL="48862" marR="48862" marT="0" marB="0" anchor="ct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8369" name="内容占位符 2"/>
          <p:cNvSpPr>
            <a:spLocks noGrp="1"/>
          </p:cNvSpPr>
          <p:nvPr>
            <p:ph idx="1"/>
          </p:nvPr>
        </p:nvSpPr>
        <p:spPr>
          <a:xfrm>
            <a:off x="0" y="0"/>
            <a:ext cx="12192000" cy="6858000"/>
          </a:xfrm>
          <a:ln>
            <a:solidFill>
              <a:srgbClr val="FF0000"/>
            </a:solidFill>
          </a:ln>
        </p:spPr>
        <p:txBody>
          <a:bodyPr/>
          <a:lstStyle/>
          <a:p>
            <a:pPr eaLnBrk="1" hangingPunct="1"/>
            <a:endParaRPr lang="en-US" altLang="zh-CN" sz="3200" b="1" dirty="0" smtClean="0">
              <a:latin typeface="黑体" panose="02010609060101010101" pitchFamily="49" charset="-122"/>
              <a:ea typeface="黑体" panose="02010609060101010101" pitchFamily="49" charset="-122"/>
            </a:endParaRPr>
          </a:p>
          <a:p>
            <a:pPr eaLnBrk="1" hangingPunct="1"/>
            <a:r>
              <a:rPr lang="zh-CN" altLang="en-US" sz="3200" b="1" dirty="0" smtClean="0">
                <a:latin typeface="黑体" panose="02010609060101010101" pitchFamily="49" charset="-122"/>
                <a:ea typeface="黑体" panose="02010609060101010101" pitchFamily="49" charset="-122"/>
              </a:rPr>
              <a:t>我国传统的作文向来“</a:t>
            </a:r>
            <a:r>
              <a:rPr lang="zh-CN" altLang="en-US" sz="3200" b="1" dirty="0" smtClean="0">
                <a:solidFill>
                  <a:srgbClr val="FF0000"/>
                </a:solidFill>
                <a:latin typeface="黑体" panose="02010609060101010101" pitchFamily="49" charset="-122"/>
                <a:ea typeface="黑体" panose="02010609060101010101" pitchFamily="49" charset="-122"/>
              </a:rPr>
              <a:t>重表达、轻交流</a:t>
            </a:r>
            <a:r>
              <a:rPr lang="zh-CN" altLang="en-US" sz="3200" b="1" dirty="0" smtClean="0">
                <a:latin typeface="黑体" panose="02010609060101010101" pitchFamily="49" charset="-122"/>
                <a:ea typeface="黑体" panose="02010609060101010101" pitchFamily="49" charset="-122"/>
              </a:rPr>
              <a:t>”。</a:t>
            </a:r>
            <a:endParaRPr lang="en-US" altLang="zh-CN" sz="3200" b="1" dirty="0" smtClean="0">
              <a:latin typeface="黑体" panose="02010609060101010101" pitchFamily="49" charset="-122"/>
              <a:ea typeface="黑体" panose="02010609060101010101" pitchFamily="49" charset="-122"/>
            </a:endParaRPr>
          </a:p>
          <a:p>
            <a:pPr eaLnBrk="1" hangingPunct="1">
              <a:lnSpc>
                <a:spcPct val="110000"/>
              </a:lnSpc>
            </a:pPr>
            <a:r>
              <a:rPr lang="zh-CN" altLang="en-US" sz="3200" b="1" dirty="0" smtClean="0">
                <a:latin typeface="黑体" panose="02010609060101010101" pitchFamily="49" charset="-122"/>
                <a:ea typeface="黑体" panose="02010609060101010101" pitchFamily="49" charset="-122"/>
              </a:rPr>
              <a:t>长期以来，我们以追求“</a:t>
            </a:r>
            <a:r>
              <a:rPr lang="zh-CN" altLang="en-US" sz="3200" b="1" dirty="0" smtClean="0">
                <a:solidFill>
                  <a:srgbClr val="FF0000"/>
                </a:solidFill>
                <a:latin typeface="黑体" panose="02010609060101010101" pitchFamily="49" charset="-122"/>
                <a:ea typeface="黑体" panose="02010609060101010101" pitchFamily="49" charset="-122"/>
              </a:rPr>
              <a:t>立意高、选材精、结构巧、语言美</a:t>
            </a:r>
            <a:r>
              <a:rPr lang="zh-CN" altLang="en-US" sz="3200" b="1" dirty="0" smtClean="0">
                <a:latin typeface="黑体" panose="02010609060101010101" pitchFamily="49" charset="-122"/>
                <a:ea typeface="黑体" panose="02010609060101010101" pitchFamily="49" charset="-122"/>
              </a:rPr>
              <a:t>”为写作目标，注重文章的制作技艺和表达技巧，</a:t>
            </a:r>
            <a:r>
              <a:rPr lang="zh-CN" altLang="en-US" sz="3200" b="1" dirty="0" smtClean="0">
                <a:solidFill>
                  <a:srgbClr val="FF0000"/>
                </a:solidFill>
                <a:latin typeface="黑体" panose="02010609060101010101" pitchFamily="49" charset="-122"/>
                <a:ea typeface="黑体" panose="02010609060101010101" pitchFamily="49" charset="-122"/>
              </a:rPr>
              <a:t>忽视写作的交际技能</a:t>
            </a:r>
            <a:r>
              <a:rPr lang="zh-CN" altLang="en-US" sz="3200" b="1" dirty="0" smtClean="0">
                <a:latin typeface="黑体" panose="02010609060101010101" pitchFamily="49" charset="-122"/>
                <a:ea typeface="黑体" panose="02010609060101010101" pitchFamily="49" charset="-122"/>
              </a:rPr>
              <a:t>和学生语言交际能力培养。</a:t>
            </a:r>
          </a:p>
          <a:p>
            <a:pPr algn="ctr" eaLnBrk="1" hangingPunct="1">
              <a:buFont typeface="Arial" panose="020B0604020202020204" pitchFamily="34" charset="0"/>
              <a:buNone/>
            </a:pPr>
            <a:r>
              <a:rPr lang="zh-CN" altLang="en-US" sz="3200" b="1" dirty="0" smtClean="0">
                <a:solidFill>
                  <a:srgbClr val="FF3300"/>
                </a:solidFill>
                <a:latin typeface="微软雅黑" panose="020B0503020204020204" charset="-122"/>
                <a:ea typeface="微软雅黑" panose="020B0503020204020204" charset="-122"/>
              </a:rPr>
              <a:t>重视交际功能的特殊任务型作文永远值得注意。</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8369">
                                            <p:txEl>
                                              <p:pRg st="2" end="2"/>
                                            </p:txEl>
                                          </p:spTgt>
                                        </p:tgtEl>
                                        <p:attrNameLst>
                                          <p:attrName>style.visibility</p:attrName>
                                        </p:attrNameLst>
                                      </p:cBhvr>
                                      <p:to>
                                        <p:strVal val="visible"/>
                                      </p:to>
                                    </p:set>
                                    <p:animEffect transition="in" filter="blinds(horizontal)">
                                      <p:cBhvr>
                                        <p:cTn id="7" dur="500"/>
                                        <p:tgtEl>
                                          <p:spTgt spid="58369">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8369">
                                            <p:txEl>
                                              <p:pRg st="3" end="3"/>
                                            </p:txEl>
                                          </p:spTgt>
                                        </p:tgtEl>
                                        <p:attrNameLst>
                                          <p:attrName>style.visibility</p:attrName>
                                        </p:attrNameLst>
                                      </p:cBhvr>
                                      <p:to>
                                        <p:strVal val="visible"/>
                                      </p:to>
                                    </p:set>
                                    <p:animEffect transition="in" filter="blinds(horizontal)">
                                      <p:cBhvr>
                                        <p:cTn id="12" dur="500"/>
                                        <p:tgtEl>
                                          <p:spTgt spid="5836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内容占位符 2"/>
          <p:cNvSpPr>
            <a:spLocks noGrp="1" noChangeArrowheads="1"/>
          </p:cNvSpPr>
          <p:nvPr>
            <p:ph idx="4294967295"/>
          </p:nvPr>
        </p:nvSpPr>
        <p:spPr>
          <a:xfrm>
            <a:off x="209862" y="0"/>
            <a:ext cx="11857220" cy="6858000"/>
          </a:xfrm>
          <a:ln>
            <a:solidFill>
              <a:srgbClr val="FF0000"/>
            </a:solidFill>
            <a:miter lim="800000"/>
          </a:ln>
        </p:spPr>
        <p:txBody>
          <a:bodyPr/>
          <a:lstStyle/>
          <a:p>
            <a:pPr algn="ctr"/>
            <a:r>
              <a:rPr lang="zh-CN" altLang="en-US" sz="3200" b="1" dirty="0" smtClean="0">
                <a:solidFill>
                  <a:srgbClr val="FF0000"/>
                </a:solidFill>
                <a:latin typeface="黑体" panose="02010609060101010101" pitchFamily="49" charset="-122"/>
                <a:ea typeface="黑体" panose="02010609060101010101" pitchFamily="49" charset="-122"/>
              </a:rPr>
              <a:t>（四</a:t>
            </a:r>
            <a:r>
              <a:rPr lang="zh-CN" altLang="en-US" sz="3600" b="1" dirty="0" smtClean="0">
                <a:solidFill>
                  <a:srgbClr val="FF0000"/>
                </a:solidFill>
                <a:latin typeface="黑体" panose="02010609060101010101" pitchFamily="49" charset="-122"/>
                <a:ea typeface="黑体" panose="02010609060101010101" pitchFamily="49" charset="-122"/>
              </a:rPr>
              <a:t>）命题常规</a:t>
            </a:r>
            <a:endParaRPr lang="en-US" altLang="zh-CN" sz="3600" b="1" dirty="0" smtClean="0">
              <a:solidFill>
                <a:srgbClr val="FF0000"/>
              </a:solidFill>
              <a:latin typeface="黑体" panose="02010609060101010101" pitchFamily="49" charset="-122"/>
              <a:ea typeface="黑体" panose="02010609060101010101" pitchFamily="49" charset="-122"/>
            </a:endParaRPr>
          </a:p>
          <a:p>
            <a:r>
              <a:rPr lang="zh-CN" altLang="en-US" sz="3200" b="1" dirty="0" smtClean="0">
                <a:latin typeface="黑体" panose="02010609060101010101" pitchFamily="49" charset="-122"/>
                <a:ea typeface="黑体" panose="02010609060101010101" pitchFamily="49" charset="-122"/>
              </a:rPr>
              <a:t>（</a:t>
            </a:r>
            <a:r>
              <a:rPr lang="en-US" altLang="zh-CN" sz="3200" b="1" dirty="0" smtClean="0">
                <a:latin typeface="黑体" panose="02010609060101010101" pitchFamily="49" charset="-122"/>
                <a:ea typeface="黑体" panose="02010609060101010101" pitchFamily="49" charset="-122"/>
              </a:rPr>
              <a:t>1</a:t>
            </a:r>
            <a:r>
              <a:rPr lang="zh-CN" altLang="en-US" sz="3200" b="1" dirty="0" smtClean="0">
                <a:latin typeface="黑体" panose="02010609060101010101" pitchFamily="49" charset="-122"/>
                <a:ea typeface="黑体" panose="02010609060101010101" pitchFamily="49" charset="-122"/>
              </a:rPr>
              <a:t>）高考题</a:t>
            </a:r>
            <a:r>
              <a:rPr lang="zh-CN" altLang="en-US" sz="3200" b="1" dirty="0" smtClean="0">
                <a:solidFill>
                  <a:srgbClr val="FF0000"/>
                </a:solidFill>
                <a:latin typeface="黑体" panose="02010609060101010101" pitchFamily="49" charset="-122"/>
                <a:ea typeface="黑体" panose="02010609060101010101" pitchFamily="49" charset="-122"/>
              </a:rPr>
              <a:t>主要是大学老师</a:t>
            </a:r>
            <a:r>
              <a:rPr lang="zh-CN" altLang="en-US" sz="3200" b="1" dirty="0" smtClean="0">
                <a:latin typeface="黑体" panose="02010609060101010101" pitchFamily="49" charset="-122"/>
                <a:ea typeface="黑体" panose="02010609060101010101" pitchFamily="49" charset="-122"/>
              </a:rPr>
              <a:t>出的。</a:t>
            </a:r>
            <a:endParaRPr lang="en-US" altLang="zh-CN" sz="3200" b="1" dirty="0" smtClean="0">
              <a:latin typeface="黑体" panose="02010609060101010101" pitchFamily="49" charset="-122"/>
              <a:ea typeface="黑体" panose="02010609060101010101" pitchFamily="49" charset="-122"/>
            </a:endParaRPr>
          </a:p>
          <a:p>
            <a:r>
              <a:rPr lang="zh-CN" altLang="en-US" sz="3200" b="1" dirty="0" smtClean="0">
                <a:latin typeface="黑体" panose="02010609060101010101" pitchFamily="49" charset="-122"/>
                <a:ea typeface="黑体" panose="02010609060101010101" pitchFamily="49" charset="-122"/>
              </a:rPr>
              <a:t>（</a:t>
            </a:r>
            <a:r>
              <a:rPr lang="en-US" altLang="zh-CN" sz="3200" b="1" dirty="0" smtClean="0">
                <a:latin typeface="黑体" panose="02010609060101010101" pitchFamily="49" charset="-122"/>
                <a:ea typeface="黑体" panose="02010609060101010101" pitchFamily="49" charset="-122"/>
              </a:rPr>
              <a:t>2</a:t>
            </a:r>
            <a:r>
              <a:rPr lang="zh-CN" altLang="en-US" sz="3200" b="1" dirty="0" smtClean="0">
                <a:latin typeface="黑体" panose="02010609060101010101" pitchFamily="49" charset="-122"/>
                <a:ea typeface="黑体" panose="02010609060101010101" pitchFamily="49" charset="-122"/>
              </a:rPr>
              <a:t>）出题紧扣</a:t>
            </a:r>
            <a:r>
              <a:rPr lang="en-US" altLang="zh-CN" sz="3200" b="1" dirty="0" smtClean="0">
                <a:latin typeface="黑体" panose="02010609060101010101" pitchFamily="49" charset="-122"/>
                <a:ea typeface="黑体" panose="02010609060101010101" pitchFamily="49" charset="-122"/>
              </a:rPr>
              <a:t>《</a:t>
            </a:r>
            <a:r>
              <a:rPr lang="zh-CN" altLang="en-US" sz="3200" b="1" dirty="0" smtClean="0">
                <a:latin typeface="黑体" panose="02010609060101010101" pitchFamily="49" charset="-122"/>
                <a:ea typeface="黑体" panose="02010609060101010101" pitchFamily="49" charset="-122"/>
              </a:rPr>
              <a:t>考试大纲</a:t>
            </a:r>
            <a:r>
              <a:rPr lang="en-US" altLang="zh-CN" sz="3200" b="1" dirty="0" smtClean="0">
                <a:latin typeface="黑体" panose="02010609060101010101" pitchFamily="49" charset="-122"/>
                <a:ea typeface="黑体" panose="02010609060101010101" pitchFamily="49" charset="-122"/>
              </a:rPr>
              <a:t>》</a:t>
            </a:r>
            <a:r>
              <a:rPr lang="zh-CN" altLang="en-US" sz="3200" b="1" dirty="0" smtClean="0">
                <a:latin typeface="黑体" panose="02010609060101010101" pitchFamily="49" charset="-122"/>
                <a:ea typeface="黑体" panose="02010609060101010101" pitchFamily="49" charset="-122"/>
              </a:rPr>
              <a:t>和</a:t>
            </a:r>
            <a:r>
              <a:rPr lang="en-US" altLang="zh-CN" sz="3200" b="1" dirty="0" smtClean="0">
                <a:latin typeface="黑体" panose="02010609060101010101" pitchFamily="49" charset="-122"/>
                <a:ea typeface="黑体" panose="02010609060101010101" pitchFamily="49" charset="-122"/>
              </a:rPr>
              <a:t>《</a:t>
            </a:r>
            <a:r>
              <a:rPr lang="zh-CN" altLang="en-US" sz="3200" b="1" dirty="0" smtClean="0">
                <a:latin typeface="黑体" panose="02010609060101010101" pitchFamily="49" charset="-122"/>
                <a:ea typeface="黑体" panose="02010609060101010101" pitchFamily="49" charset="-122"/>
              </a:rPr>
              <a:t>考试说明</a:t>
            </a:r>
            <a:r>
              <a:rPr lang="en-US" altLang="zh-CN" sz="3200" b="1" dirty="0" smtClean="0">
                <a:latin typeface="黑体" panose="02010609060101010101" pitchFamily="49" charset="-122"/>
                <a:ea typeface="黑体" panose="02010609060101010101" pitchFamily="49" charset="-122"/>
              </a:rPr>
              <a:t>》</a:t>
            </a:r>
            <a:r>
              <a:rPr lang="zh-CN" altLang="en-US" sz="3200" b="1" dirty="0" smtClean="0">
                <a:latin typeface="黑体" panose="02010609060101010101" pitchFamily="49" charset="-122"/>
                <a:ea typeface="黑体" panose="02010609060101010101" pitchFamily="49" charset="-122"/>
              </a:rPr>
              <a:t>，但是通常各地的“模拟卷”基本上押不到真题，因为</a:t>
            </a:r>
            <a:r>
              <a:rPr lang="zh-CN" altLang="en-US" sz="3200" b="1" dirty="0" smtClean="0">
                <a:solidFill>
                  <a:srgbClr val="FF0000"/>
                </a:solidFill>
                <a:latin typeface="黑体" panose="02010609060101010101" pitchFamily="49" charset="-122"/>
                <a:ea typeface="黑体" panose="02010609060101010101" pitchFamily="49" charset="-122"/>
              </a:rPr>
              <a:t>高考命题组有“反押题”措施</a:t>
            </a:r>
            <a:r>
              <a:rPr lang="zh-CN" altLang="en-US" sz="3200" b="1" dirty="0" smtClean="0">
                <a:latin typeface="黑体" panose="02010609060101010101" pitchFamily="49" charset="-122"/>
                <a:ea typeface="黑体" panose="02010609060101010101" pitchFamily="49" charset="-122"/>
              </a:rPr>
              <a:t>。</a:t>
            </a:r>
            <a:endParaRPr lang="en-US" altLang="zh-CN" sz="3200" b="1" dirty="0" smtClean="0">
              <a:latin typeface="黑体" panose="02010609060101010101" pitchFamily="49" charset="-122"/>
              <a:ea typeface="黑体" panose="02010609060101010101" pitchFamily="49" charset="-122"/>
            </a:endParaRPr>
          </a:p>
          <a:p>
            <a:r>
              <a:rPr lang="zh-CN" altLang="en-US" sz="3200" b="1" dirty="0" smtClean="0">
                <a:latin typeface="黑体" panose="02010609060101010101" pitchFamily="49" charset="-122"/>
                <a:ea typeface="黑体" panose="02010609060101010101" pitchFamily="49" charset="-122"/>
              </a:rPr>
              <a:t>（</a:t>
            </a:r>
            <a:r>
              <a:rPr lang="en-US" altLang="zh-CN" sz="3200" b="1" dirty="0" smtClean="0">
                <a:latin typeface="黑体" panose="02010609060101010101" pitchFamily="49" charset="-122"/>
                <a:ea typeface="黑体" panose="02010609060101010101" pitchFamily="49" charset="-122"/>
              </a:rPr>
              <a:t>3</a:t>
            </a:r>
            <a:r>
              <a:rPr lang="zh-CN" altLang="en-US" sz="3200" b="1" dirty="0" smtClean="0">
                <a:latin typeface="黑体" panose="02010609060101010101" pitchFamily="49" charset="-122"/>
                <a:ea typeface="黑体" panose="02010609060101010101" pitchFamily="49" charset="-122"/>
              </a:rPr>
              <a:t>）原则上</a:t>
            </a:r>
            <a:r>
              <a:rPr lang="zh-CN" altLang="en-US" sz="3200" b="1" dirty="0" smtClean="0">
                <a:solidFill>
                  <a:srgbClr val="FF0000"/>
                </a:solidFill>
                <a:latin typeface="黑体" panose="02010609060101010101" pitchFamily="49" charset="-122"/>
                <a:ea typeface="黑体" panose="02010609060101010101" pitchFamily="49" charset="-122"/>
              </a:rPr>
              <a:t>不出怪题、偏题</a:t>
            </a:r>
            <a:r>
              <a:rPr lang="zh-CN" altLang="en-US" sz="3200" b="1" dirty="0" smtClean="0">
                <a:latin typeface="黑体" panose="02010609060101010101" pitchFamily="49" charset="-122"/>
                <a:ea typeface="黑体" panose="02010609060101010101" pitchFamily="49" charset="-122"/>
              </a:rPr>
              <a:t>，更不</a:t>
            </a:r>
            <a:r>
              <a:rPr lang="zh-CN" altLang="en-US" sz="3200" b="1" dirty="0" smtClean="0">
                <a:solidFill>
                  <a:srgbClr val="FF0000"/>
                </a:solidFill>
                <a:latin typeface="黑体" panose="02010609060101010101" pitchFamily="49" charset="-122"/>
                <a:ea typeface="黑体" panose="02010609060101010101" pitchFamily="49" charset="-122"/>
              </a:rPr>
              <a:t>回避“必考点”</a:t>
            </a:r>
            <a:r>
              <a:rPr lang="zh-CN" altLang="en-US" sz="3200" b="1" dirty="0" smtClean="0">
                <a:latin typeface="黑体" panose="02010609060101010101" pitchFamily="49" charset="-122"/>
                <a:ea typeface="黑体" panose="02010609060101010101" pitchFamily="49" charset="-122"/>
              </a:rPr>
              <a:t>，只是在命题</a:t>
            </a:r>
            <a:r>
              <a:rPr lang="zh-CN" altLang="en-US" sz="3200" b="1" dirty="0" smtClean="0">
                <a:solidFill>
                  <a:srgbClr val="FF0000"/>
                </a:solidFill>
                <a:latin typeface="黑体" panose="02010609060101010101" pitchFamily="49" charset="-122"/>
                <a:ea typeface="黑体" panose="02010609060101010101" pitchFamily="49" charset="-122"/>
              </a:rPr>
              <a:t>角度</a:t>
            </a:r>
            <a:r>
              <a:rPr lang="zh-CN" altLang="en-US" sz="3200" b="1" dirty="0" smtClean="0">
                <a:latin typeface="黑体" panose="02010609060101010101" pitchFamily="49" charset="-122"/>
                <a:ea typeface="黑体" panose="02010609060101010101" pitchFamily="49" charset="-122"/>
              </a:rPr>
              <a:t>、</a:t>
            </a:r>
            <a:r>
              <a:rPr lang="zh-CN" altLang="en-US" sz="3200" b="1" dirty="0" smtClean="0">
                <a:solidFill>
                  <a:srgbClr val="FF0000"/>
                </a:solidFill>
                <a:latin typeface="黑体" panose="02010609060101010101" pitchFamily="49" charset="-122"/>
                <a:ea typeface="黑体" panose="02010609060101010101" pitchFamily="49" charset="-122"/>
              </a:rPr>
              <a:t>方法</a:t>
            </a:r>
            <a:r>
              <a:rPr lang="zh-CN" altLang="en-US" sz="3200" b="1" dirty="0" smtClean="0">
                <a:latin typeface="黑体" panose="02010609060101010101" pitchFamily="49" charset="-122"/>
                <a:ea typeface="黑体" panose="02010609060101010101" pitchFamily="49" charset="-122"/>
              </a:rPr>
              <a:t>、</a:t>
            </a:r>
            <a:r>
              <a:rPr lang="zh-CN" altLang="en-US" sz="3200" b="1" dirty="0" smtClean="0">
                <a:solidFill>
                  <a:srgbClr val="FF0000"/>
                </a:solidFill>
                <a:latin typeface="黑体" panose="02010609060101010101" pitchFamily="49" charset="-122"/>
                <a:ea typeface="黑体" panose="02010609060101010101" pitchFamily="49" charset="-122"/>
              </a:rPr>
              <a:t>题型</a:t>
            </a:r>
            <a:r>
              <a:rPr lang="zh-CN" altLang="en-US" sz="3200" b="1" dirty="0" smtClean="0">
                <a:latin typeface="黑体" panose="02010609060101010101" pitchFamily="49" charset="-122"/>
                <a:ea typeface="黑体" panose="02010609060101010101" pitchFamily="49" charset="-122"/>
              </a:rPr>
              <a:t>上下功夫。</a:t>
            </a:r>
            <a:endParaRPr lang="en-US" altLang="zh-CN" sz="3200" b="1" dirty="0" smtClean="0">
              <a:latin typeface="黑体" panose="02010609060101010101" pitchFamily="49" charset="-122"/>
              <a:ea typeface="黑体" panose="02010609060101010101" pitchFamily="49" charset="-122"/>
            </a:endParaRPr>
          </a:p>
          <a:p>
            <a:r>
              <a:rPr lang="zh-CN" altLang="en-US" sz="3200" b="1" dirty="0" smtClean="0">
                <a:latin typeface="黑体" panose="02010609060101010101" pitchFamily="49" charset="-122"/>
                <a:ea typeface="黑体" panose="02010609060101010101" pitchFamily="49" charset="-122"/>
              </a:rPr>
              <a:t>（</a:t>
            </a:r>
            <a:r>
              <a:rPr lang="en-US" altLang="zh-CN" sz="3200" b="1" dirty="0" smtClean="0">
                <a:latin typeface="黑体" panose="02010609060101010101" pitchFamily="49" charset="-122"/>
                <a:ea typeface="黑体" panose="02010609060101010101" pitchFamily="49" charset="-122"/>
              </a:rPr>
              <a:t>4</a:t>
            </a:r>
            <a:r>
              <a:rPr lang="zh-CN" altLang="en-US" sz="3200" b="1" dirty="0" smtClean="0">
                <a:latin typeface="黑体" panose="02010609060101010101" pitchFamily="49" charset="-122"/>
                <a:ea typeface="黑体" panose="02010609060101010101" pitchFamily="49" charset="-122"/>
              </a:rPr>
              <a:t>）高考题通过</a:t>
            </a:r>
            <a:r>
              <a:rPr lang="zh-CN" altLang="en-US" sz="3200" b="1" dirty="0" smtClean="0">
                <a:solidFill>
                  <a:srgbClr val="FF0000"/>
                </a:solidFill>
                <a:latin typeface="黑体" panose="02010609060101010101" pitchFamily="49" charset="-122"/>
                <a:ea typeface="黑体" panose="02010609060101010101" pitchFamily="49" charset="-122"/>
              </a:rPr>
              <a:t>“攻击”</a:t>
            </a:r>
            <a:r>
              <a:rPr lang="zh-CN" altLang="en-US" sz="3200" b="1" dirty="0" smtClean="0">
                <a:latin typeface="黑体" panose="02010609060101010101" pitchFamily="49" charset="-122"/>
                <a:ea typeface="黑体" panose="02010609060101010101" pitchFamily="49" charset="-122"/>
              </a:rPr>
              <a:t>学生群体性</a:t>
            </a:r>
            <a:r>
              <a:rPr lang="zh-CN" altLang="en-US" sz="3200" b="1" dirty="0" smtClean="0">
                <a:solidFill>
                  <a:srgbClr val="FF0000"/>
                </a:solidFill>
                <a:latin typeface="黑体" panose="02010609060101010101" pitchFamily="49" charset="-122"/>
                <a:ea typeface="黑体" panose="02010609060101010101" pitchFamily="49" charset="-122"/>
              </a:rPr>
              <a:t>“软肋”</a:t>
            </a:r>
            <a:r>
              <a:rPr lang="zh-CN" altLang="en-US" sz="3200" b="1" dirty="0" smtClean="0">
                <a:latin typeface="黑体" panose="02010609060101010101" pitchFamily="49" charset="-122"/>
                <a:ea typeface="黑体" panose="02010609060101010101" pitchFamily="49" charset="-122"/>
              </a:rPr>
              <a:t>来突出</a:t>
            </a:r>
            <a:r>
              <a:rPr lang="zh-CN" altLang="en-US" sz="3200" b="1" dirty="0" smtClean="0">
                <a:solidFill>
                  <a:srgbClr val="FF0000"/>
                </a:solidFill>
                <a:latin typeface="黑体" panose="02010609060101010101" pitchFamily="49" charset="-122"/>
                <a:ea typeface="黑体" panose="02010609060101010101" pitchFamily="49" charset="-122"/>
              </a:rPr>
              <a:t>“选拔性”</a:t>
            </a:r>
            <a:r>
              <a:rPr lang="zh-CN" altLang="en-US" sz="3200" b="1" dirty="0" smtClean="0">
                <a:latin typeface="黑体" panose="02010609060101010101" pitchFamily="49" charset="-122"/>
                <a:ea typeface="黑体" panose="02010609060101010101" pitchFamily="49" charset="-122"/>
              </a:rPr>
              <a:t>。那些让大多数学生感到为难的题，恰恰抓住了多数学生在某一知识点上的短处，而让优秀的学生脱颖而出。</a:t>
            </a:r>
            <a:endParaRPr lang="en-US" altLang="zh-CN" sz="3200" b="1" dirty="0" smtClean="0">
              <a:latin typeface="黑体" panose="02010609060101010101" pitchFamily="49" charset="-122"/>
              <a:ea typeface="黑体" panose="02010609060101010101" pitchFamily="49" charset="-122"/>
            </a:endParaRPr>
          </a:p>
          <a:p>
            <a:r>
              <a:rPr lang="zh-CN" altLang="en-US" sz="3200" b="1" dirty="0" smtClean="0">
                <a:latin typeface="黑体" panose="02010609060101010101" pitchFamily="49" charset="-122"/>
                <a:ea typeface="黑体" panose="02010609060101010101" pitchFamily="49" charset="-122"/>
              </a:rPr>
              <a:t>（</a:t>
            </a:r>
            <a:r>
              <a:rPr lang="en-US" altLang="zh-CN" sz="3200" b="1" dirty="0" smtClean="0">
                <a:latin typeface="黑体" panose="02010609060101010101" pitchFamily="49" charset="-122"/>
                <a:ea typeface="黑体" panose="02010609060101010101" pitchFamily="49" charset="-122"/>
              </a:rPr>
              <a:t>5</a:t>
            </a:r>
            <a:r>
              <a:rPr lang="zh-CN" altLang="en-US" sz="3200" b="1" dirty="0" smtClean="0">
                <a:latin typeface="黑体" panose="02010609060101010101" pitchFamily="49" charset="-122"/>
                <a:ea typeface="黑体" panose="02010609060101010101" pitchFamily="49" charset="-122"/>
              </a:rPr>
              <a:t>）语文</a:t>
            </a:r>
            <a:r>
              <a:rPr lang="zh-CN" altLang="en-US" sz="3200" b="1" dirty="0" smtClean="0">
                <a:solidFill>
                  <a:srgbClr val="FF0000"/>
                </a:solidFill>
                <a:latin typeface="黑体" panose="02010609060101010101" pitchFamily="49" charset="-122"/>
                <a:ea typeface="黑体" panose="02010609060101010101" pitchFamily="49" charset="-122"/>
              </a:rPr>
              <a:t>不会回避热点</a:t>
            </a:r>
            <a:r>
              <a:rPr lang="zh-CN" altLang="en-US" sz="3200" b="1" dirty="0" smtClean="0">
                <a:latin typeface="黑体" panose="02010609060101010101" pitchFamily="49" charset="-122"/>
                <a:ea typeface="黑体" panose="02010609060101010101" pitchFamily="49" charset="-122"/>
              </a:rPr>
              <a:t>。</a:t>
            </a:r>
            <a:endParaRPr lang="zh-CN" altLang="en-US" sz="3200" dirty="0" smtClean="0"/>
          </a:p>
        </p:txBody>
      </p:sp>
    </p:spTree>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内容占位符 2"/>
          <p:cNvSpPr>
            <a:spLocks noGrp="1"/>
          </p:cNvSpPr>
          <p:nvPr>
            <p:ph idx="1"/>
          </p:nvPr>
        </p:nvSpPr>
        <p:spPr>
          <a:xfrm>
            <a:off x="104931" y="0"/>
            <a:ext cx="11977141" cy="6858000"/>
          </a:xfrm>
        </p:spPr>
        <p:txBody>
          <a:bodyPr/>
          <a:lstStyle/>
          <a:p>
            <a:pPr algn="ctr"/>
            <a:r>
              <a:rPr lang="zh-CN" altLang="en-US" sz="3200" b="1" dirty="0" smtClean="0">
                <a:solidFill>
                  <a:srgbClr val="FF0000"/>
                </a:solidFill>
                <a:latin typeface="黑体" panose="02010609060101010101" pitchFamily="49" charset="-122"/>
                <a:ea typeface="黑体" panose="02010609060101010101" pitchFamily="49" charset="-122"/>
              </a:rPr>
              <a:t>（五）教育部有关人员言论</a:t>
            </a:r>
            <a:endParaRPr lang="en-US" altLang="zh-CN" sz="3200" b="1" dirty="0" smtClean="0">
              <a:solidFill>
                <a:srgbClr val="FF0000"/>
              </a:solidFill>
              <a:latin typeface="黑体" panose="02010609060101010101" pitchFamily="49" charset="-122"/>
              <a:ea typeface="黑体" panose="02010609060101010101" pitchFamily="49" charset="-122"/>
            </a:endParaRPr>
          </a:p>
          <a:p>
            <a:r>
              <a:rPr lang="zh-CN" altLang="zh-CN" sz="3200" b="1" dirty="0">
                <a:latin typeface="黑体" panose="02010609060101010101" pitchFamily="49" charset="-122"/>
                <a:ea typeface="黑体" panose="02010609060101010101" pitchFamily="49" charset="-122"/>
              </a:rPr>
              <a:t>今后的高考将更加凸显“</a:t>
            </a:r>
            <a:r>
              <a:rPr lang="zh-CN" altLang="zh-CN" sz="3200" b="1" dirty="0">
                <a:solidFill>
                  <a:srgbClr val="FF0000"/>
                </a:solidFill>
                <a:latin typeface="黑体" panose="02010609060101010101" pitchFamily="49" charset="-122"/>
                <a:ea typeface="黑体" panose="02010609060101010101" pitchFamily="49" charset="-122"/>
              </a:rPr>
              <a:t>立德树人</a:t>
            </a:r>
            <a:r>
              <a:rPr lang="zh-CN" altLang="zh-CN" sz="3200" b="1" dirty="0">
                <a:latin typeface="黑体" panose="02010609060101010101" pitchFamily="49" charset="-122"/>
                <a:ea typeface="黑体" panose="02010609060101010101" pitchFamily="49" charset="-122"/>
              </a:rPr>
              <a:t>”的教育功能。</a:t>
            </a:r>
            <a:endParaRPr lang="en-US" altLang="zh-CN" sz="3200" b="1" dirty="0">
              <a:latin typeface="黑体" panose="02010609060101010101" pitchFamily="49" charset="-122"/>
              <a:ea typeface="黑体" panose="02010609060101010101" pitchFamily="49" charset="-122"/>
            </a:endParaRPr>
          </a:p>
          <a:p>
            <a:r>
              <a:rPr lang="zh-CN" altLang="zh-CN" sz="3200" b="1" dirty="0">
                <a:latin typeface="黑体" panose="02010609060101010101" pitchFamily="49" charset="-122"/>
                <a:ea typeface="黑体" panose="02010609060101010101" pitchFamily="49" charset="-122"/>
              </a:rPr>
              <a:t>命题将不拘泥于“固定”的教材，而是从历史到现实，从国际到国内，从社会到个人，从理想到实践，环环相扣，融会贯通，聚焦时代使命。</a:t>
            </a:r>
            <a:endParaRPr lang="en-US" altLang="zh-CN" sz="3200" b="1" dirty="0">
              <a:latin typeface="黑体" panose="02010609060101010101" pitchFamily="49" charset="-122"/>
              <a:ea typeface="黑体" panose="02010609060101010101" pitchFamily="49" charset="-122"/>
            </a:endParaRPr>
          </a:p>
          <a:p>
            <a:r>
              <a:rPr lang="zh-CN" altLang="zh-CN" sz="3200" b="1" dirty="0">
                <a:latin typeface="黑体" panose="02010609060101010101" pitchFamily="49" charset="-122"/>
                <a:ea typeface="黑体" panose="02010609060101010101" pitchFamily="49" charset="-122"/>
              </a:rPr>
              <a:t>一是从</a:t>
            </a:r>
            <a:r>
              <a:rPr lang="zh-CN" altLang="zh-CN" sz="3200" b="1" dirty="0">
                <a:solidFill>
                  <a:srgbClr val="FF0000"/>
                </a:solidFill>
                <a:latin typeface="黑体" panose="02010609060101010101" pitchFamily="49" charset="-122"/>
                <a:ea typeface="黑体" panose="02010609060101010101" pitchFamily="49" charset="-122"/>
              </a:rPr>
              <a:t>历史到现实</a:t>
            </a:r>
            <a:r>
              <a:rPr lang="zh-CN" altLang="zh-CN" sz="3200" b="1" dirty="0" smtClean="0">
                <a:latin typeface="黑体" panose="02010609060101010101" pitchFamily="49" charset="-122"/>
                <a:ea typeface="黑体" panose="02010609060101010101" pitchFamily="49" charset="-122"/>
              </a:rPr>
              <a:t>，正确</a:t>
            </a:r>
            <a:r>
              <a:rPr lang="zh-CN" altLang="zh-CN" sz="3200" b="1" dirty="0">
                <a:solidFill>
                  <a:srgbClr val="FF0000"/>
                </a:solidFill>
                <a:latin typeface="黑体" panose="02010609060101010101" pitchFamily="49" charset="-122"/>
                <a:ea typeface="黑体" panose="02010609060101010101" pitchFamily="49" charset="-122"/>
              </a:rPr>
              <a:t>认识世界和中国发展大势</a:t>
            </a:r>
            <a:r>
              <a:rPr lang="zh-CN" altLang="zh-CN" sz="3200" b="1" dirty="0">
                <a:latin typeface="黑体" panose="02010609060101010101" pitchFamily="49" charset="-122"/>
                <a:ea typeface="黑体" panose="02010609060101010101" pitchFamily="49" charset="-122"/>
              </a:rPr>
              <a:t>。</a:t>
            </a:r>
            <a:endParaRPr lang="en-US" altLang="zh-CN" sz="3200" b="1" dirty="0">
              <a:latin typeface="黑体" panose="02010609060101010101" pitchFamily="49" charset="-122"/>
              <a:ea typeface="黑体" panose="02010609060101010101" pitchFamily="49" charset="-122"/>
            </a:endParaRPr>
          </a:p>
          <a:p>
            <a:r>
              <a:rPr lang="zh-CN" altLang="zh-CN" sz="3200" b="1" dirty="0">
                <a:latin typeface="黑体" panose="02010609060101010101" pitchFamily="49" charset="-122"/>
                <a:ea typeface="黑体" panose="02010609060101010101" pitchFamily="49" charset="-122"/>
              </a:rPr>
              <a:t>二是从</a:t>
            </a:r>
            <a:r>
              <a:rPr lang="zh-CN" altLang="zh-CN" sz="3200" b="1" dirty="0">
                <a:solidFill>
                  <a:srgbClr val="FF0000"/>
                </a:solidFill>
                <a:latin typeface="黑体" panose="02010609060101010101" pitchFamily="49" charset="-122"/>
                <a:ea typeface="黑体" panose="02010609060101010101" pitchFamily="49" charset="-122"/>
              </a:rPr>
              <a:t>国际到国内</a:t>
            </a:r>
            <a:r>
              <a:rPr lang="zh-CN" altLang="zh-CN" sz="3200" b="1" dirty="0" smtClean="0">
                <a:latin typeface="黑体" panose="02010609060101010101" pitchFamily="49" charset="-122"/>
                <a:ea typeface="黑体" panose="02010609060101010101" pitchFamily="49" charset="-122"/>
              </a:rPr>
              <a:t>，正确</a:t>
            </a:r>
            <a:r>
              <a:rPr lang="zh-CN" altLang="zh-CN" sz="3200" b="1" dirty="0">
                <a:solidFill>
                  <a:srgbClr val="FF0000"/>
                </a:solidFill>
                <a:latin typeface="黑体" panose="02010609060101010101" pitchFamily="49" charset="-122"/>
                <a:ea typeface="黑体" panose="02010609060101010101" pitchFamily="49" charset="-122"/>
              </a:rPr>
              <a:t>认识中国特色和国际比较</a:t>
            </a:r>
            <a:r>
              <a:rPr lang="zh-CN" altLang="zh-CN" sz="3200" b="1" dirty="0">
                <a:latin typeface="黑体" panose="02010609060101010101" pitchFamily="49" charset="-122"/>
                <a:ea typeface="黑体" panose="02010609060101010101" pitchFamily="49" charset="-122"/>
              </a:rPr>
              <a:t>。</a:t>
            </a:r>
            <a:endParaRPr lang="en-US" altLang="zh-CN" sz="3200" b="1" dirty="0">
              <a:latin typeface="黑体" panose="02010609060101010101" pitchFamily="49" charset="-122"/>
              <a:ea typeface="黑体" panose="02010609060101010101" pitchFamily="49" charset="-122"/>
            </a:endParaRPr>
          </a:p>
          <a:p>
            <a:r>
              <a:rPr lang="zh-CN" altLang="zh-CN" sz="3200" b="1" dirty="0">
                <a:latin typeface="黑体" panose="02010609060101010101" pitchFamily="49" charset="-122"/>
                <a:ea typeface="黑体" panose="02010609060101010101" pitchFamily="49" charset="-122"/>
              </a:rPr>
              <a:t>三是从</a:t>
            </a:r>
            <a:r>
              <a:rPr lang="zh-CN" altLang="zh-CN" sz="3200" b="1" dirty="0">
                <a:solidFill>
                  <a:srgbClr val="FF0000"/>
                </a:solidFill>
                <a:latin typeface="黑体" panose="02010609060101010101" pitchFamily="49" charset="-122"/>
                <a:ea typeface="黑体" panose="02010609060101010101" pitchFamily="49" charset="-122"/>
              </a:rPr>
              <a:t>社会到个人</a:t>
            </a:r>
            <a:r>
              <a:rPr lang="zh-CN" altLang="zh-CN" sz="3200" b="1" dirty="0" smtClean="0">
                <a:latin typeface="黑体" panose="02010609060101010101" pitchFamily="49" charset="-122"/>
                <a:ea typeface="黑体" panose="02010609060101010101" pitchFamily="49" charset="-122"/>
              </a:rPr>
              <a:t>，正确</a:t>
            </a:r>
            <a:r>
              <a:rPr lang="zh-CN" altLang="zh-CN" sz="3200" b="1" dirty="0">
                <a:solidFill>
                  <a:srgbClr val="FF0000"/>
                </a:solidFill>
                <a:latin typeface="黑体" panose="02010609060101010101" pitchFamily="49" charset="-122"/>
                <a:ea typeface="黑体" panose="02010609060101010101" pitchFamily="49" charset="-122"/>
              </a:rPr>
              <a:t>认识时代责任和历史使命</a:t>
            </a:r>
            <a:r>
              <a:rPr lang="zh-CN" altLang="zh-CN" sz="3200" b="1" dirty="0">
                <a:latin typeface="黑体" panose="02010609060101010101" pitchFamily="49" charset="-122"/>
                <a:ea typeface="黑体" panose="02010609060101010101" pitchFamily="49" charset="-122"/>
              </a:rPr>
              <a:t>。</a:t>
            </a:r>
            <a:endParaRPr lang="en-US" altLang="zh-CN" sz="3200" b="1" dirty="0">
              <a:latin typeface="黑体" panose="02010609060101010101" pitchFamily="49" charset="-122"/>
              <a:ea typeface="黑体" panose="02010609060101010101" pitchFamily="49" charset="-122"/>
            </a:endParaRPr>
          </a:p>
          <a:p>
            <a:r>
              <a:rPr lang="zh-CN" altLang="zh-CN" sz="3200" b="1" dirty="0">
                <a:latin typeface="黑体" panose="02010609060101010101" pitchFamily="49" charset="-122"/>
                <a:ea typeface="黑体" panose="02010609060101010101" pitchFamily="49" charset="-122"/>
              </a:rPr>
              <a:t>四是从</a:t>
            </a:r>
            <a:r>
              <a:rPr lang="zh-CN" altLang="zh-CN" sz="3200" b="1" dirty="0">
                <a:solidFill>
                  <a:srgbClr val="FF0000"/>
                </a:solidFill>
                <a:latin typeface="黑体" panose="02010609060101010101" pitchFamily="49" charset="-122"/>
                <a:ea typeface="黑体" panose="02010609060101010101" pitchFamily="49" charset="-122"/>
              </a:rPr>
              <a:t>理想到实践</a:t>
            </a:r>
            <a:r>
              <a:rPr lang="zh-CN" altLang="zh-CN" sz="3200" b="1" dirty="0" smtClean="0">
                <a:latin typeface="黑体" panose="02010609060101010101" pitchFamily="49" charset="-122"/>
                <a:ea typeface="黑体" panose="02010609060101010101" pitchFamily="49" charset="-122"/>
              </a:rPr>
              <a:t>，正确</a:t>
            </a:r>
            <a:r>
              <a:rPr lang="zh-CN" altLang="zh-CN" sz="3200" b="1" dirty="0">
                <a:solidFill>
                  <a:srgbClr val="FF0000"/>
                </a:solidFill>
                <a:latin typeface="黑体" panose="02010609060101010101" pitchFamily="49" charset="-122"/>
                <a:ea typeface="黑体" panose="02010609060101010101" pitchFamily="49" charset="-122"/>
              </a:rPr>
              <a:t>认识远大抱负和脚踏实地</a:t>
            </a:r>
            <a:r>
              <a:rPr lang="zh-CN" altLang="zh-CN" sz="3200" b="1" dirty="0" smtClean="0">
                <a:latin typeface="黑体" panose="02010609060101010101" pitchFamily="49" charset="-122"/>
                <a:ea typeface="黑体" panose="02010609060101010101" pitchFamily="49" charset="-122"/>
              </a:rPr>
              <a:t>。</a:t>
            </a:r>
            <a:endParaRPr lang="en-US" altLang="zh-CN" sz="3200" b="1" dirty="0" smtClean="0">
              <a:latin typeface="黑体" panose="02010609060101010101" pitchFamily="49" charset="-122"/>
              <a:ea typeface="黑体" panose="02010609060101010101" pitchFamily="49" charset="-122"/>
            </a:endParaRPr>
          </a:p>
          <a:p>
            <a:r>
              <a:rPr lang="zh-CN" altLang="en-US" sz="3200" b="1" dirty="0" smtClean="0">
                <a:solidFill>
                  <a:srgbClr val="0033CC"/>
                </a:solidFill>
                <a:latin typeface="黑体" panose="02010609060101010101" pitchFamily="49" charset="-122"/>
                <a:ea typeface="黑体" panose="02010609060101010101" pitchFamily="49" charset="-122"/>
              </a:rPr>
              <a:t>古</a:t>
            </a:r>
            <a:r>
              <a:rPr lang="en-US" altLang="zh-CN" sz="3200" b="1" dirty="0" smtClean="0">
                <a:solidFill>
                  <a:srgbClr val="0033CC"/>
                </a:solidFill>
                <a:latin typeface="黑体" panose="02010609060101010101" pitchFamily="49" charset="-122"/>
                <a:ea typeface="黑体" panose="02010609060101010101" pitchFamily="49" charset="-122"/>
              </a:rPr>
              <a:t>-</a:t>
            </a:r>
            <a:r>
              <a:rPr lang="zh-CN" altLang="en-US" sz="3200" b="1" dirty="0" smtClean="0">
                <a:solidFill>
                  <a:srgbClr val="0033CC"/>
                </a:solidFill>
                <a:latin typeface="黑体" panose="02010609060101010101" pitchFamily="49" charset="-122"/>
                <a:ea typeface="黑体" panose="02010609060101010101" pitchFamily="49" charset="-122"/>
              </a:rPr>
              <a:t>今、中</a:t>
            </a:r>
            <a:r>
              <a:rPr lang="en-US" altLang="zh-CN" sz="3200" b="1" dirty="0" smtClean="0">
                <a:solidFill>
                  <a:srgbClr val="0033CC"/>
                </a:solidFill>
                <a:latin typeface="黑体" panose="02010609060101010101" pitchFamily="49" charset="-122"/>
                <a:ea typeface="黑体" panose="02010609060101010101" pitchFamily="49" charset="-122"/>
              </a:rPr>
              <a:t>-</a:t>
            </a:r>
            <a:r>
              <a:rPr lang="zh-CN" altLang="en-US" sz="3200" b="1" dirty="0" smtClean="0">
                <a:solidFill>
                  <a:srgbClr val="0033CC"/>
                </a:solidFill>
                <a:latin typeface="黑体" panose="02010609060101010101" pitchFamily="49" charset="-122"/>
                <a:ea typeface="黑体" panose="02010609060101010101" pitchFamily="49" charset="-122"/>
              </a:rPr>
              <a:t>外、大</a:t>
            </a:r>
            <a:r>
              <a:rPr lang="en-US" altLang="zh-CN" sz="3200" b="1" dirty="0" smtClean="0">
                <a:solidFill>
                  <a:srgbClr val="0033CC"/>
                </a:solidFill>
                <a:latin typeface="黑体" panose="02010609060101010101" pitchFamily="49" charset="-122"/>
                <a:ea typeface="黑体" panose="02010609060101010101" pitchFamily="49" charset="-122"/>
              </a:rPr>
              <a:t>-</a:t>
            </a:r>
            <a:r>
              <a:rPr lang="zh-CN" altLang="en-US" sz="3200" b="1" dirty="0" smtClean="0">
                <a:solidFill>
                  <a:srgbClr val="0033CC"/>
                </a:solidFill>
                <a:latin typeface="黑体" panose="02010609060101010101" pitchFamily="49" charset="-122"/>
                <a:ea typeface="黑体" panose="02010609060101010101" pitchFamily="49" charset="-122"/>
              </a:rPr>
              <a:t>小、虚</a:t>
            </a:r>
            <a:r>
              <a:rPr lang="en-US" altLang="zh-CN" sz="3200" b="1" dirty="0" smtClean="0">
                <a:solidFill>
                  <a:srgbClr val="0033CC"/>
                </a:solidFill>
                <a:latin typeface="黑体" panose="02010609060101010101" pitchFamily="49" charset="-122"/>
                <a:ea typeface="黑体" panose="02010609060101010101" pitchFamily="49" charset="-122"/>
              </a:rPr>
              <a:t>-</a:t>
            </a:r>
            <a:r>
              <a:rPr lang="zh-CN" altLang="en-US" sz="3200" b="1" dirty="0" smtClean="0">
                <a:solidFill>
                  <a:srgbClr val="0033CC"/>
                </a:solidFill>
                <a:latin typeface="黑体" panose="02010609060101010101" pitchFamily="49" charset="-122"/>
                <a:ea typeface="黑体" panose="02010609060101010101" pitchFamily="49" charset="-122"/>
              </a:rPr>
              <a:t>实</a:t>
            </a:r>
            <a:endParaRPr lang="zh-CN" altLang="zh-CN" sz="3200" b="1" dirty="0">
              <a:solidFill>
                <a:srgbClr val="0033CC"/>
              </a:solidFill>
              <a:latin typeface="黑体" panose="02010609060101010101" pitchFamily="49" charset="-122"/>
              <a:ea typeface="黑体" panose="02010609060101010101" pitchFamily="49" charset="-122"/>
            </a:endParaRPr>
          </a:p>
          <a:p>
            <a:endParaRPr lang="zh-CN" altLang="en-US" sz="3200" b="1" dirty="0" smtClean="0">
              <a:latin typeface="黑体" panose="02010609060101010101" pitchFamily="49" charset="-122"/>
              <a:ea typeface="黑体" panose="02010609060101010101" pitchFamily="49" charset="-122"/>
            </a:endParaRPr>
          </a:p>
        </p:txBody>
      </p:sp>
    </p:spTree>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3411" y="228600"/>
            <a:ext cx="11524130" cy="6293224"/>
          </a:xfrm>
        </p:spPr>
        <p:txBody>
          <a:bodyPr/>
          <a:lstStyle/>
          <a:p>
            <a:r>
              <a:rPr lang="zh-CN" altLang="en-US" sz="3200" b="1" dirty="0">
                <a:solidFill>
                  <a:srgbClr val="FF0000"/>
                </a:solidFill>
                <a:latin typeface="黑体" panose="02010609060101010101" pitchFamily="49" charset="-122"/>
                <a:ea typeface="黑体" panose="02010609060101010101" pitchFamily="49" charset="-122"/>
              </a:rPr>
              <a:t>（六</a:t>
            </a:r>
            <a:r>
              <a:rPr lang="zh-CN" altLang="en-US" sz="3200" b="1" dirty="0" smtClean="0">
                <a:solidFill>
                  <a:srgbClr val="FF0000"/>
                </a:solidFill>
                <a:latin typeface="黑体" panose="02010609060101010101" pitchFamily="49" charset="-122"/>
                <a:ea typeface="黑体" panose="02010609060101010101" pitchFamily="49" charset="-122"/>
              </a:rPr>
              <a:t>）</a:t>
            </a:r>
            <a:r>
              <a:rPr lang="en-US" altLang="zh-CN" sz="3200" b="1" dirty="0" smtClean="0">
                <a:solidFill>
                  <a:srgbClr val="FF0000"/>
                </a:solidFill>
                <a:latin typeface="黑体" panose="02010609060101010101" pitchFamily="49" charset="-122"/>
                <a:ea typeface="黑体" panose="02010609060101010101" pitchFamily="49" charset="-122"/>
              </a:rPr>
              <a:t>2018</a:t>
            </a:r>
            <a:r>
              <a:rPr lang="zh-CN" altLang="en-US" sz="3200" b="1" dirty="0" smtClean="0">
                <a:solidFill>
                  <a:srgbClr val="FF0000"/>
                </a:solidFill>
                <a:latin typeface="黑体" panose="02010609060101010101" pitchFamily="49" charset="-122"/>
                <a:ea typeface="黑体" panose="02010609060101010101" pitchFamily="49" charset="-122"/>
              </a:rPr>
              <a:t>年全国</a:t>
            </a:r>
            <a:r>
              <a:rPr lang="en-US" altLang="zh-CN" sz="3200" b="1" dirty="0" smtClean="0">
                <a:solidFill>
                  <a:srgbClr val="FF0000"/>
                </a:solidFill>
                <a:latin typeface="黑体" panose="02010609060101010101" pitchFamily="49" charset="-122"/>
                <a:ea typeface="黑体" panose="02010609060101010101" pitchFamily="49" charset="-122"/>
              </a:rPr>
              <a:t>1</a:t>
            </a:r>
            <a:r>
              <a:rPr lang="zh-CN" altLang="en-US" sz="3200" b="1" dirty="0" smtClean="0">
                <a:solidFill>
                  <a:srgbClr val="FF0000"/>
                </a:solidFill>
                <a:latin typeface="黑体" panose="02010609060101010101" pitchFamily="49" charset="-122"/>
                <a:ea typeface="黑体" panose="02010609060101010101" pitchFamily="49" charset="-122"/>
              </a:rPr>
              <a:t>卷特点</a:t>
            </a:r>
            <a:endParaRPr lang="en-US" altLang="zh-CN" sz="3200" b="1" dirty="0" smtClean="0">
              <a:solidFill>
                <a:srgbClr val="FF0000"/>
              </a:solidFill>
              <a:latin typeface="黑体" panose="02010609060101010101" pitchFamily="49" charset="-122"/>
              <a:ea typeface="黑体" panose="02010609060101010101" pitchFamily="49" charset="-122"/>
            </a:endParaRPr>
          </a:p>
          <a:p>
            <a:r>
              <a:rPr lang="en-US" altLang="zh-CN" sz="3200" b="1" dirty="0">
                <a:solidFill>
                  <a:srgbClr val="0000CC"/>
                </a:solidFill>
                <a:latin typeface="黑体" panose="02010609060101010101" pitchFamily="49" charset="-122"/>
                <a:ea typeface="黑体" panose="02010609060101010101" pitchFamily="49" charset="-122"/>
              </a:rPr>
              <a:t>1</a:t>
            </a:r>
            <a:r>
              <a:rPr lang="zh-CN" altLang="en-US" sz="3200" b="1" dirty="0">
                <a:solidFill>
                  <a:srgbClr val="0000CC"/>
                </a:solidFill>
                <a:latin typeface="黑体" panose="02010609060101010101" pitchFamily="49" charset="-122"/>
                <a:ea typeface="黑体" panose="02010609060101010101" pitchFamily="49" charset="-122"/>
              </a:rPr>
              <a:t>、紧跟时代步伐</a:t>
            </a:r>
          </a:p>
          <a:p>
            <a:r>
              <a:rPr lang="zh-CN" altLang="en-US" sz="3200" b="1" dirty="0">
                <a:latin typeface="黑体" panose="02010609060101010101" pitchFamily="49" charset="-122"/>
                <a:ea typeface="黑体" panose="02010609060101010101" pitchFamily="49" charset="-122"/>
              </a:rPr>
              <a:t>试题充分调动学生的文化积淀，同时融会新思想。全国</a:t>
            </a:r>
            <a:r>
              <a:rPr lang="en-US" altLang="zh-CN" sz="3200" b="1" dirty="0">
                <a:latin typeface="黑体" panose="02010609060101010101" pitchFamily="49" charset="-122"/>
                <a:ea typeface="黑体" panose="02010609060101010101" pitchFamily="49" charset="-122"/>
              </a:rPr>
              <a:t>I</a:t>
            </a:r>
            <a:r>
              <a:rPr lang="zh-CN" altLang="en-US" sz="3200" b="1" dirty="0">
                <a:latin typeface="黑体" panose="02010609060101010101" pitchFamily="49" charset="-122"/>
                <a:ea typeface="黑体" panose="02010609060101010101" pitchFamily="49" charset="-122"/>
              </a:rPr>
              <a:t>卷作文试题“世纪宝宝中国梦”，既选取新世纪以来中国在科技、民生以及综合国力、国际影响力等方面的成就作为材料，又选取“</a:t>
            </a:r>
            <a:r>
              <a:rPr lang="en-US" altLang="zh-CN" sz="3200" b="1" dirty="0">
                <a:latin typeface="黑体" panose="02010609060101010101" pitchFamily="49" charset="-122"/>
                <a:ea typeface="黑体" panose="02010609060101010101" pitchFamily="49" charset="-122"/>
              </a:rPr>
              <a:t>2020”“2035”</a:t>
            </a:r>
            <a:r>
              <a:rPr lang="zh-CN" altLang="en-US" sz="3200" b="1" dirty="0">
                <a:latin typeface="黑体" panose="02010609060101010101" pitchFamily="49" charset="-122"/>
                <a:ea typeface="黑体" panose="02010609060101010101" pitchFamily="49" charset="-122"/>
              </a:rPr>
              <a:t>这两个新时代中国发展的关键时间节点，以全面建成小康社会、基本实现社会主义现代化的伟大目标作为材料，充分发挥作文题的积极导向功能</a:t>
            </a:r>
            <a:r>
              <a:rPr lang="zh-CN" altLang="en-US" sz="3200" b="1" dirty="0" smtClean="0">
                <a:latin typeface="黑体" panose="02010609060101010101" pitchFamily="49" charset="-122"/>
                <a:ea typeface="黑体" panose="02010609060101010101" pitchFamily="49" charset="-122"/>
              </a:rPr>
              <a:t>。</a:t>
            </a:r>
            <a:endParaRPr lang="en-US" altLang="zh-CN" sz="3200" b="1" dirty="0" smtClean="0">
              <a:latin typeface="黑体" panose="02010609060101010101" pitchFamily="49" charset="-122"/>
              <a:ea typeface="黑体" panose="02010609060101010101" pitchFamily="49" charset="-122"/>
            </a:endParaRPr>
          </a:p>
          <a:p>
            <a:r>
              <a:rPr lang="en-US" altLang="zh-CN" sz="3200" b="1" dirty="0">
                <a:solidFill>
                  <a:srgbClr val="0000CC"/>
                </a:solidFill>
                <a:latin typeface="黑体" panose="02010609060101010101" pitchFamily="49" charset="-122"/>
                <a:ea typeface="黑体" panose="02010609060101010101" pitchFamily="49" charset="-122"/>
              </a:rPr>
              <a:t>2</a:t>
            </a:r>
            <a:r>
              <a:rPr lang="zh-CN" altLang="en-US" sz="3200" b="1" dirty="0">
                <a:solidFill>
                  <a:srgbClr val="0000CC"/>
                </a:solidFill>
                <a:latin typeface="黑体" panose="02010609060101010101" pitchFamily="49" charset="-122"/>
                <a:ea typeface="黑体" panose="02010609060101010101" pitchFamily="49" charset="-122"/>
              </a:rPr>
              <a:t>、注重身份对象</a:t>
            </a:r>
          </a:p>
          <a:p>
            <a:r>
              <a:rPr lang="en-US" altLang="zh-CN" sz="3200" b="1" dirty="0">
                <a:latin typeface="黑体" panose="02010609060101010101" pitchFamily="49" charset="-122"/>
                <a:ea typeface="黑体" panose="02010609060101010101" pitchFamily="49" charset="-122"/>
              </a:rPr>
              <a:t>2018</a:t>
            </a:r>
            <a:r>
              <a:rPr lang="zh-CN" altLang="en-US" sz="3200" b="1" dirty="0">
                <a:latin typeface="黑体" panose="02010609060101010101" pitchFamily="49" charset="-122"/>
                <a:ea typeface="黑体" panose="02010609060101010101" pitchFamily="49" charset="-122"/>
              </a:rPr>
              <a:t>年参加高考的考生多出生于</a:t>
            </a:r>
            <a:r>
              <a:rPr lang="en-US" altLang="zh-CN" sz="3200" b="1" dirty="0">
                <a:latin typeface="黑体" panose="02010609060101010101" pitchFamily="49" charset="-122"/>
                <a:ea typeface="黑体" panose="02010609060101010101" pitchFamily="49" charset="-122"/>
              </a:rPr>
              <a:t>2000</a:t>
            </a:r>
            <a:r>
              <a:rPr lang="zh-CN" altLang="en-US" sz="3200" b="1" dirty="0">
                <a:latin typeface="黑体" panose="02010609060101010101" pitchFamily="49" charset="-122"/>
                <a:ea typeface="黑体" panose="02010609060101010101" pitchFamily="49" charset="-122"/>
              </a:rPr>
              <a:t>年前后，是名副其实的“世纪宝宝”。唤起考生的身份意识和情感共鸣，激发他们接力奋斗、与祖国一起追梦圆梦的人生理想。要求写一篇文章给现在出生，</a:t>
            </a:r>
            <a:r>
              <a:rPr lang="en-US" altLang="zh-CN" sz="3200" b="1" dirty="0">
                <a:latin typeface="黑体" panose="02010609060101010101" pitchFamily="49" charset="-122"/>
                <a:ea typeface="黑体" panose="02010609060101010101" pitchFamily="49" charset="-122"/>
              </a:rPr>
              <a:t>2035</a:t>
            </a:r>
            <a:r>
              <a:rPr lang="zh-CN" altLang="en-US" sz="3200" b="1" dirty="0">
                <a:latin typeface="黑体" panose="02010609060101010101" pitchFamily="49" charset="-122"/>
                <a:ea typeface="黑体" panose="02010609060101010101" pitchFamily="49" charset="-122"/>
              </a:rPr>
              <a:t>年高中毕业的新时代宝宝。</a:t>
            </a:r>
          </a:p>
          <a:p>
            <a:endParaRPr lang="zh-CN" altLang="en-US" sz="3200" b="1" dirty="0">
              <a:latin typeface="黑体" panose="02010609060101010101" pitchFamily="49" charset="-122"/>
              <a:ea typeface="黑体" panose="02010609060101010101" pitchFamily="49" charset="-122"/>
            </a:endParaRPr>
          </a:p>
          <a:p>
            <a:endParaRPr lang="zh-CN" altLang="en-US" sz="32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3411" y="228600"/>
            <a:ext cx="11389659" cy="6145306"/>
          </a:xfrm>
        </p:spPr>
        <p:txBody>
          <a:bodyPr/>
          <a:lstStyle/>
          <a:p>
            <a:r>
              <a:rPr lang="en-US" altLang="zh-CN" sz="3200" b="1" dirty="0">
                <a:solidFill>
                  <a:srgbClr val="0000CC"/>
                </a:solidFill>
                <a:latin typeface="黑体" panose="02010609060101010101" pitchFamily="49" charset="-122"/>
                <a:ea typeface="黑体" panose="02010609060101010101" pitchFamily="49" charset="-122"/>
              </a:rPr>
              <a:t>3.</a:t>
            </a:r>
            <a:r>
              <a:rPr lang="zh-CN" altLang="en-US" sz="3200" b="1" dirty="0">
                <a:solidFill>
                  <a:srgbClr val="0000CC"/>
                </a:solidFill>
                <a:latin typeface="黑体" panose="02010609060101010101" pitchFamily="49" charset="-122"/>
                <a:ea typeface="黑体" panose="02010609060101010101" pitchFamily="49" charset="-122"/>
              </a:rPr>
              <a:t>突出语文实践</a:t>
            </a:r>
          </a:p>
          <a:p>
            <a:r>
              <a:rPr lang="zh-CN" altLang="en-US" sz="3200" b="1" dirty="0">
                <a:latin typeface="黑体" panose="02010609060101010101" pitchFamily="49" charset="-122"/>
                <a:ea typeface="黑体" panose="02010609060101010101" pitchFamily="49" charset="-122"/>
              </a:rPr>
              <a:t>将具体的</a:t>
            </a:r>
            <a:r>
              <a:rPr lang="zh-CN" altLang="en-US" sz="3200" b="1" dirty="0">
                <a:solidFill>
                  <a:srgbClr val="FF0000"/>
                </a:solidFill>
                <a:latin typeface="黑体" panose="02010609060101010101" pitchFamily="49" charset="-122"/>
                <a:ea typeface="黑体" panose="02010609060101010101" pitchFamily="49" charset="-122"/>
              </a:rPr>
              <a:t>语言文字、文学作品</a:t>
            </a:r>
            <a:r>
              <a:rPr lang="zh-CN" altLang="en-US" sz="3200" b="1" dirty="0">
                <a:latin typeface="黑体" panose="02010609060101010101" pitchFamily="49" charset="-122"/>
                <a:ea typeface="黑体" panose="02010609060101010101" pitchFamily="49" charset="-122"/>
              </a:rPr>
              <a:t>置于特定交际情境和历史文化情境中理解、分析和评价。全国</a:t>
            </a:r>
            <a:r>
              <a:rPr lang="en-US" altLang="zh-CN" sz="3200" b="1" dirty="0">
                <a:latin typeface="黑体" panose="02010609060101010101" pitchFamily="49" charset="-122"/>
                <a:ea typeface="黑体" panose="02010609060101010101" pitchFamily="49" charset="-122"/>
              </a:rPr>
              <a:t>I</a:t>
            </a:r>
            <a:r>
              <a:rPr lang="zh-CN" altLang="en-US" sz="3200" b="1" dirty="0">
                <a:latin typeface="黑体" panose="02010609060101010101" pitchFamily="49" charset="-122"/>
                <a:ea typeface="黑体" panose="02010609060101010101" pitchFamily="49" charset="-122"/>
              </a:rPr>
              <a:t>卷文学类文本阅读选择了小说</a:t>
            </a: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赵一曼女士</a:t>
            </a: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，试题扣住“</a:t>
            </a:r>
            <a:r>
              <a:rPr lang="zh-CN" altLang="en-US" sz="3200" b="1" dirty="0">
                <a:solidFill>
                  <a:srgbClr val="FF0000"/>
                </a:solidFill>
                <a:latin typeface="黑体" panose="02010609060101010101" pitchFamily="49" charset="-122"/>
                <a:ea typeface="黑体" panose="02010609060101010101" pitchFamily="49" charset="-122"/>
              </a:rPr>
              <a:t>历史与现实交织穿插”的叙述方式</a:t>
            </a:r>
            <a:r>
              <a:rPr lang="zh-CN" altLang="en-US" sz="3200" b="1" dirty="0">
                <a:latin typeface="黑体" panose="02010609060101010101" pitchFamily="49" charset="-122"/>
                <a:ea typeface="黑体" panose="02010609060101010101" pitchFamily="49" charset="-122"/>
              </a:rPr>
              <a:t>来设题，让考生关注文本中现实对历史的追问、历史的现场叙事、史料的还原，体现赵一曼精神的当下意义，在感动与思考中自然深化对革命文化的认识。实用类文本阅读选择了</a:t>
            </a:r>
            <a:r>
              <a:rPr lang="en-US" altLang="zh-CN" sz="3200" b="1" dirty="0">
                <a:latin typeface="黑体" panose="02010609060101010101" pitchFamily="49" charset="-122"/>
                <a:ea typeface="黑体" panose="02010609060101010101" pitchFamily="49" charset="-122"/>
              </a:rPr>
              <a:t>3</a:t>
            </a:r>
            <a:r>
              <a:rPr lang="zh-CN" altLang="en-US" sz="3200" b="1" dirty="0">
                <a:latin typeface="黑体" panose="02010609060101010101" pitchFamily="49" charset="-122"/>
                <a:ea typeface="黑体" panose="02010609060101010101" pitchFamily="49" charset="-122"/>
              </a:rPr>
              <a:t>则新闻报道，要求考生分析</a:t>
            </a:r>
            <a:r>
              <a:rPr lang="en-US" altLang="zh-CN" sz="3200" b="1" dirty="0">
                <a:latin typeface="黑体" panose="02010609060101010101" pitchFamily="49" charset="-122"/>
                <a:ea typeface="黑体" panose="02010609060101010101" pitchFamily="49" charset="-122"/>
              </a:rPr>
              <a:t>3</a:t>
            </a:r>
            <a:r>
              <a:rPr lang="zh-CN" altLang="en-US" sz="3200" b="1" dirty="0">
                <a:latin typeface="黑体" panose="02010609060101010101" pitchFamily="49" charset="-122"/>
                <a:ea typeface="黑体" panose="02010609060101010101" pitchFamily="49" charset="-122"/>
              </a:rPr>
              <a:t>则报道的</a:t>
            </a:r>
            <a:r>
              <a:rPr lang="zh-CN" altLang="en-US" sz="3200" b="1" dirty="0">
                <a:solidFill>
                  <a:srgbClr val="FF0000"/>
                </a:solidFill>
                <a:latin typeface="黑体" panose="02010609060101010101" pitchFamily="49" charset="-122"/>
                <a:ea typeface="黑体" panose="02010609060101010101" pitchFamily="49" charset="-122"/>
              </a:rPr>
              <a:t>侧重点有何不同及其原因</a:t>
            </a:r>
            <a:r>
              <a:rPr lang="zh-CN" altLang="en-US" sz="3200" b="1" dirty="0">
                <a:latin typeface="黑体" panose="02010609060101010101" pitchFamily="49" charset="-122"/>
                <a:ea typeface="黑体" panose="02010609060101010101" pitchFamily="49" charset="-122"/>
              </a:rPr>
              <a:t>，引导学生参与生活、观察社会。</a:t>
            </a:r>
          </a:p>
          <a:p>
            <a:endParaRPr lang="zh-CN" altLang="en-US" sz="3200" b="1" dirty="0">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3411" y="228600"/>
            <a:ext cx="11389659" cy="6145306"/>
          </a:xfrm>
        </p:spPr>
        <p:txBody>
          <a:bodyPr/>
          <a:lstStyle/>
          <a:p>
            <a:r>
              <a:rPr lang="en-US" altLang="zh-CN" sz="3200" b="1" dirty="0">
                <a:solidFill>
                  <a:srgbClr val="0033CC"/>
                </a:solidFill>
                <a:latin typeface="黑体" panose="02010609060101010101" pitchFamily="49" charset="-122"/>
                <a:ea typeface="黑体" panose="02010609060101010101" pitchFamily="49" charset="-122"/>
              </a:rPr>
              <a:t>4</a:t>
            </a:r>
            <a:r>
              <a:rPr lang="zh-CN" altLang="en-US" sz="3200" b="1" dirty="0">
                <a:solidFill>
                  <a:srgbClr val="0033CC"/>
                </a:solidFill>
                <a:latin typeface="黑体" panose="02010609060101010101" pitchFamily="49" charset="-122"/>
                <a:ea typeface="黑体" panose="02010609060101010101" pitchFamily="49" charset="-122"/>
              </a:rPr>
              <a:t>、引导自主创新</a:t>
            </a:r>
          </a:p>
          <a:p>
            <a:r>
              <a:rPr lang="zh-CN" altLang="en-US" sz="3200" b="1" dirty="0">
                <a:latin typeface="黑体" panose="02010609060101010101" pitchFamily="49" charset="-122"/>
                <a:ea typeface="黑体" panose="02010609060101010101" pitchFamily="49" charset="-122"/>
              </a:rPr>
              <a:t>试题鼓励考生主动思考，激发考生的想象力、学习能力与创新兴趣，以此引导学生</a:t>
            </a:r>
            <a:r>
              <a:rPr lang="zh-CN" altLang="en-US" sz="3200" b="1" dirty="0">
                <a:solidFill>
                  <a:srgbClr val="0033CC"/>
                </a:solidFill>
                <a:latin typeface="黑体" panose="02010609060101010101" pitchFamily="49" charset="-122"/>
                <a:ea typeface="黑体" panose="02010609060101010101" pitchFamily="49" charset="-122"/>
              </a:rPr>
              <a:t>从不同角度认识问题</a:t>
            </a:r>
            <a:r>
              <a:rPr lang="zh-CN" altLang="en-US" sz="3200" b="1" dirty="0">
                <a:latin typeface="黑体" panose="02010609060101010101" pitchFamily="49" charset="-122"/>
                <a:ea typeface="黑体" panose="02010609060101010101" pitchFamily="49" charset="-122"/>
              </a:rPr>
              <a:t>。</a:t>
            </a:r>
          </a:p>
          <a:p>
            <a:r>
              <a:rPr lang="zh-CN" altLang="en-US" sz="3200" b="1" dirty="0">
                <a:latin typeface="黑体" panose="02010609060101010101" pitchFamily="49" charset="-122"/>
                <a:ea typeface="黑体" panose="02010609060101010101" pitchFamily="49" charset="-122"/>
              </a:rPr>
              <a:t>创新内容与题型，激发学习兴趣，防止刷题、宿构。</a:t>
            </a:r>
            <a:r>
              <a:rPr lang="en-US" altLang="zh-CN" sz="3200" b="1" dirty="0">
                <a:latin typeface="黑体" panose="02010609060101010101" pitchFamily="49" charset="-122"/>
                <a:ea typeface="黑体" panose="02010609060101010101" pitchFamily="49" charset="-122"/>
              </a:rPr>
              <a:t>I</a:t>
            </a:r>
            <a:r>
              <a:rPr lang="zh-CN" altLang="en-US" sz="3200" b="1" dirty="0">
                <a:latin typeface="黑体" panose="02010609060101010101" pitchFamily="49" charset="-122"/>
                <a:ea typeface="黑体" panose="02010609060101010101" pitchFamily="49" charset="-122"/>
              </a:rPr>
              <a:t>卷第</a:t>
            </a:r>
            <a:r>
              <a:rPr lang="en-US" altLang="zh-CN" sz="3200" b="1" dirty="0">
                <a:latin typeface="黑体" panose="02010609060101010101" pitchFamily="49" charset="-122"/>
                <a:ea typeface="黑体" panose="02010609060101010101" pitchFamily="49" charset="-122"/>
              </a:rPr>
              <a:t>21</a:t>
            </a:r>
            <a:r>
              <a:rPr lang="zh-CN" altLang="en-US" sz="3200" b="1" dirty="0">
                <a:latin typeface="黑体" panose="02010609060101010101" pitchFamily="49" charset="-122"/>
                <a:ea typeface="黑体" panose="02010609060101010101" pitchFamily="49" charset="-122"/>
              </a:rPr>
              <a:t>题用</a:t>
            </a:r>
            <a:r>
              <a:rPr lang="zh-CN" altLang="en-US" sz="3200" b="1" dirty="0">
                <a:solidFill>
                  <a:srgbClr val="FF3300"/>
                </a:solidFill>
                <a:latin typeface="黑体" panose="02010609060101010101" pitchFamily="49" charset="-122"/>
                <a:ea typeface="黑体" panose="02010609060101010101" pitchFamily="49" charset="-122"/>
              </a:rPr>
              <a:t>图文转写</a:t>
            </a:r>
            <a:r>
              <a:rPr lang="zh-CN" altLang="en-US" sz="3200" b="1" dirty="0">
                <a:latin typeface="黑体" panose="02010609060101010101" pitchFamily="49" charset="-122"/>
                <a:ea typeface="黑体" panose="02010609060101010101" pitchFamily="49" charset="-122"/>
              </a:rPr>
              <a:t>的方式来进行考核，需要读懂构图，分析关键词与思考路径间的整体关系，从“解答题目”转向了“解</a:t>
            </a:r>
            <a:r>
              <a:rPr lang="zh-CN" altLang="en-US" sz="3200" b="1" dirty="0">
                <a:solidFill>
                  <a:srgbClr val="FF3300"/>
                </a:solidFill>
                <a:latin typeface="黑体" panose="02010609060101010101" pitchFamily="49" charset="-122"/>
                <a:ea typeface="黑体" panose="02010609060101010101" pitchFamily="49" charset="-122"/>
              </a:rPr>
              <a:t>决问题</a:t>
            </a:r>
            <a:r>
              <a:rPr lang="zh-CN" altLang="en-US" sz="3200" b="1" dirty="0">
                <a:latin typeface="黑体" panose="02010609060101010101" pitchFamily="49" charset="-122"/>
                <a:ea typeface="黑体" panose="02010609060101010101" pitchFamily="49" charset="-122"/>
              </a:rPr>
              <a:t>”，对学生的综合素养提出了较高要求。</a:t>
            </a:r>
          </a:p>
          <a:p>
            <a:endParaRPr lang="zh-CN" altLang="en-US" sz="3200" b="1" dirty="0">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3411" y="228600"/>
            <a:ext cx="11389659" cy="6145306"/>
          </a:xfrm>
        </p:spPr>
        <p:txBody>
          <a:bodyPr/>
          <a:lstStyle/>
          <a:p>
            <a:r>
              <a:rPr lang="en-US" altLang="zh-CN" sz="3200" b="1" dirty="0">
                <a:solidFill>
                  <a:srgbClr val="0000CC"/>
                </a:solidFill>
                <a:latin typeface="黑体" panose="02010609060101010101" pitchFamily="49" charset="-122"/>
                <a:ea typeface="黑体" panose="02010609060101010101" pitchFamily="49" charset="-122"/>
              </a:rPr>
              <a:t>5.</a:t>
            </a:r>
            <a:r>
              <a:rPr lang="zh-CN" altLang="en-US" sz="3200" b="1" dirty="0">
                <a:solidFill>
                  <a:srgbClr val="0000CC"/>
                </a:solidFill>
                <a:latin typeface="黑体" panose="02010609060101010101" pitchFamily="49" charset="-122"/>
                <a:ea typeface="黑体" panose="02010609060101010101" pitchFamily="49" charset="-122"/>
              </a:rPr>
              <a:t>彰显文化育人</a:t>
            </a:r>
          </a:p>
          <a:p>
            <a:r>
              <a:rPr lang="zh-CN" altLang="en-US" sz="3200" b="1" dirty="0">
                <a:latin typeface="黑体" panose="02010609060101010101" pitchFamily="49" charset="-122"/>
                <a:ea typeface="黑体" panose="02010609060101010101" pitchFamily="49" charset="-122"/>
              </a:rPr>
              <a:t>优秀历史人物是中国优秀传统文化的主要传承者。全国</a:t>
            </a:r>
            <a:r>
              <a:rPr lang="en-US" altLang="zh-CN" sz="3200" b="1" dirty="0">
                <a:latin typeface="黑体" panose="02010609060101010101" pitchFamily="49" charset="-122"/>
                <a:ea typeface="黑体" panose="02010609060101010101" pitchFamily="49" charset="-122"/>
              </a:rPr>
              <a:t>3</a:t>
            </a:r>
            <a:r>
              <a:rPr lang="zh-CN" altLang="en-US" sz="3200" b="1" dirty="0">
                <a:latin typeface="黑体" panose="02010609060101010101" pitchFamily="49" charset="-122"/>
                <a:ea typeface="黑体" panose="02010609060101010101" pitchFamily="49" charset="-122"/>
              </a:rPr>
              <a:t>套试卷“文言文阅读”材料分别节选</a:t>
            </a:r>
            <a:r>
              <a:rPr lang="zh-CN" altLang="en-US" sz="3200" b="1" dirty="0">
                <a:solidFill>
                  <a:srgbClr val="0000CC"/>
                </a:solidFill>
                <a:latin typeface="黑体" panose="02010609060101010101" pitchFamily="49" charset="-122"/>
                <a:ea typeface="黑体" panose="02010609060101010101" pitchFamily="49" charset="-122"/>
              </a:rPr>
              <a:t>东汉王涣、魏晋鲁芝、北宋范纯礼三</a:t>
            </a:r>
            <a:r>
              <a:rPr lang="zh-CN" altLang="en-US" sz="3200" b="1" dirty="0">
                <a:latin typeface="黑体" panose="02010609060101010101" pitchFamily="49" charset="-122"/>
                <a:ea typeface="黑体" panose="02010609060101010101" pitchFamily="49" charset="-122"/>
              </a:rPr>
              <a:t>位历史人物的传记，集中赞美他们</a:t>
            </a:r>
            <a:r>
              <a:rPr lang="zh-CN" altLang="en-US" sz="3200" b="1" dirty="0">
                <a:solidFill>
                  <a:srgbClr val="FF0000"/>
                </a:solidFill>
                <a:latin typeface="黑体" panose="02010609060101010101" pitchFamily="49" charset="-122"/>
                <a:ea typeface="黑体" panose="02010609060101010101" pitchFamily="49" charset="-122"/>
              </a:rPr>
              <a:t>清忠履正、沉毅刚正、宽厚为政</a:t>
            </a:r>
            <a:r>
              <a:rPr lang="zh-CN" altLang="en-US" sz="3200" b="1" dirty="0">
                <a:latin typeface="黑体" panose="02010609060101010101" pitchFamily="49" charset="-122"/>
                <a:ea typeface="黑体" panose="02010609060101010101" pitchFamily="49" charset="-122"/>
              </a:rPr>
              <a:t>等高尚品质，同时也显示了陈宠</a:t>
            </a:r>
            <a:r>
              <a:rPr lang="zh-CN" altLang="en-US" sz="3200" b="1" dirty="0">
                <a:solidFill>
                  <a:srgbClr val="FF0000"/>
                </a:solidFill>
                <a:latin typeface="黑体" panose="02010609060101010101" pitchFamily="49" charset="-122"/>
                <a:ea typeface="黑体" panose="02010609060101010101" pitchFamily="49" charset="-122"/>
              </a:rPr>
              <a:t>知人善任、任峻勇于为政、羊祜谦逊推让等美德</a:t>
            </a:r>
            <a:r>
              <a:rPr lang="zh-CN" altLang="en-US" sz="3200" b="1" dirty="0">
                <a:latin typeface="黑体" panose="02010609060101010101" pitchFamily="49" charset="-122"/>
                <a:ea typeface="黑体" panose="02010609060101010101" pitchFamily="49" charset="-122"/>
              </a:rPr>
              <a:t>。</a:t>
            </a:r>
          </a:p>
          <a:p>
            <a:r>
              <a:rPr lang="zh-CN" altLang="en-US" sz="3200" b="1" dirty="0">
                <a:latin typeface="黑体" panose="02010609060101010101" pitchFamily="49" charset="-122"/>
                <a:ea typeface="黑体" panose="02010609060101010101" pitchFamily="49" charset="-122"/>
              </a:rPr>
              <a:t>论述类文本的</a:t>
            </a: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历史视域中的诸子学</a:t>
            </a: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，材料从两个层面探讨从“诸子学”到“新子学”的发展，强调“新子学”应该同时致力于中国和世界文化的建构，</a:t>
            </a:r>
            <a:r>
              <a:rPr lang="zh-CN" altLang="en-US" sz="3200" b="1" dirty="0">
                <a:solidFill>
                  <a:srgbClr val="FF0000"/>
                </a:solidFill>
                <a:latin typeface="黑体" panose="02010609060101010101" pitchFamily="49" charset="-122"/>
                <a:ea typeface="黑体" panose="02010609060101010101" pitchFamily="49" charset="-122"/>
              </a:rPr>
              <a:t>引导考生认识到传统思想的当代映射及其重要价值</a:t>
            </a:r>
            <a:r>
              <a:rPr lang="zh-CN" altLang="en-US" sz="3200" b="1" dirty="0">
                <a:latin typeface="黑体" panose="02010609060101010101" pitchFamily="49" charset="-122"/>
                <a:ea typeface="黑体" panose="02010609060101010101" pitchFamily="49" charset="-122"/>
              </a:rPr>
              <a:t>。</a:t>
            </a:r>
          </a:p>
          <a:p>
            <a:endParaRPr lang="zh-CN" altLang="en-US" sz="3200" b="1" dirty="0">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3411" y="228600"/>
            <a:ext cx="11389659" cy="6145306"/>
          </a:xfrm>
        </p:spPr>
        <p:txBody>
          <a:bodyPr/>
          <a:lstStyle/>
          <a:p>
            <a:r>
              <a:rPr lang="zh-CN" altLang="en-US" sz="3200" b="1" dirty="0">
                <a:latin typeface="黑体" panose="02010609060101010101" pitchFamily="49" charset="-122"/>
                <a:ea typeface="黑体" panose="02010609060101010101" pitchFamily="49" charset="-122"/>
              </a:rPr>
              <a:t>教育部考试中心组织高水平专家团队研发构建了“一核四层四翼”的高考评价体系</a:t>
            </a:r>
            <a:r>
              <a:rPr lang="zh-CN" altLang="en-US" sz="3200" b="1" dirty="0" smtClean="0">
                <a:latin typeface="黑体" panose="02010609060101010101" pitchFamily="49" charset="-122"/>
                <a:ea typeface="黑体" panose="02010609060101010101" pitchFamily="49" charset="-122"/>
              </a:rPr>
              <a:t>。</a:t>
            </a:r>
            <a:endParaRPr lang="en-US" altLang="zh-CN" sz="3200" b="1" dirty="0" smtClean="0">
              <a:latin typeface="黑体" panose="02010609060101010101" pitchFamily="49" charset="-122"/>
              <a:ea typeface="黑体" panose="02010609060101010101" pitchFamily="49" charset="-122"/>
            </a:endParaRPr>
          </a:p>
          <a:p>
            <a:r>
              <a:rPr lang="zh-CN" altLang="en-US" sz="3200" b="1" dirty="0" smtClean="0">
                <a:latin typeface="黑体" panose="02010609060101010101" pitchFamily="49" charset="-122"/>
                <a:ea typeface="黑体" panose="02010609060101010101" pitchFamily="49" charset="-122"/>
              </a:rPr>
              <a:t>“一核”</a:t>
            </a:r>
            <a:r>
              <a:rPr lang="zh-CN" altLang="en-US" sz="3200" b="1" dirty="0">
                <a:latin typeface="黑体" panose="02010609060101010101" pitchFamily="49" charset="-122"/>
                <a:ea typeface="黑体" panose="02010609060101010101" pitchFamily="49" charset="-122"/>
              </a:rPr>
              <a:t>为“</a:t>
            </a:r>
            <a:r>
              <a:rPr lang="zh-CN" altLang="en-US" sz="3200" b="1" dirty="0">
                <a:solidFill>
                  <a:srgbClr val="FF0000"/>
                </a:solidFill>
                <a:latin typeface="黑体" panose="02010609060101010101" pitchFamily="49" charset="-122"/>
                <a:ea typeface="黑体" panose="02010609060101010101" pitchFamily="49" charset="-122"/>
              </a:rPr>
              <a:t>立德树人、服务选才、引导教学</a:t>
            </a:r>
            <a:r>
              <a:rPr lang="zh-CN" altLang="en-US" sz="3200" b="1" dirty="0">
                <a:latin typeface="黑体" panose="02010609060101010101" pitchFamily="49" charset="-122"/>
                <a:ea typeface="黑体" panose="02010609060101010101" pitchFamily="49" charset="-122"/>
              </a:rPr>
              <a:t>”，明确高考在新时代素质教育中的定位和核心功能</a:t>
            </a:r>
            <a:r>
              <a:rPr lang="zh-CN" altLang="en-US" sz="3200" b="1" dirty="0" smtClean="0">
                <a:latin typeface="黑体" panose="02010609060101010101" pitchFamily="49" charset="-122"/>
                <a:ea typeface="黑体" panose="02010609060101010101" pitchFamily="49" charset="-122"/>
              </a:rPr>
              <a:t>；</a:t>
            </a:r>
            <a:endParaRPr lang="en-US" altLang="zh-CN" sz="3200" b="1" dirty="0" smtClean="0">
              <a:latin typeface="黑体" panose="02010609060101010101" pitchFamily="49" charset="-122"/>
              <a:ea typeface="黑体" panose="02010609060101010101" pitchFamily="49" charset="-122"/>
            </a:endParaRPr>
          </a:p>
          <a:p>
            <a:r>
              <a:rPr lang="zh-CN" altLang="en-US" sz="3200" b="1" dirty="0" smtClean="0">
                <a:latin typeface="黑体" panose="02010609060101010101" pitchFamily="49" charset="-122"/>
                <a:ea typeface="黑体" panose="02010609060101010101" pitchFamily="49" charset="-122"/>
              </a:rPr>
              <a:t>“四层”</a:t>
            </a:r>
            <a:r>
              <a:rPr lang="zh-CN" altLang="en-US" sz="3200" b="1" dirty="0">
                <a:latin typeface="黑体" panose="02010609060101010101" pitchFamily="49" charset="-122"/>
                <a:ea typeface="黑体" panose="02010609060101010101" pitchFamily="49" charset="-122"/>
              </a:rPr>
              <a:t>为“</a:t>
            </a:r>
            <a:r>
              <a:rPr lang="zh-CN" altLang="en-US" sz="3200" b="1" dirty="0">
                <a:solidFill>
                  <a:srgbClr val="FF0000"/>
                </a:solidFill>
                <a:latin typeface="黑体" panose="02010609060101010101" pitchFamily="49" charset="-122"/>
                <a:ea typeface="黑体" panose="02010609060101010101" pitchFamily="49" charset="-122"/>
              </a:rPr>
              <a:t>必备知识、关键能力、学科素养、核心价值</a:t>
            </a:r>
            <a:r>
              <a:rPr lang="zh-CN" altLang="en-US" sz="3200" b="1" dirty="0">
                <a:latin typeface="黑体" panose="02010609060101010101" pitchFamily="49" charset="-122"/>
                <a:ea typeface="黑体" panose="02010609060101010101" pitchFamily="49" charset="-122"/>
              </a:rPr>
              <a:t>”，通过明确考查内容，对培养什么样的人和需要具备什么样的素质做出回答</a:t>
            </a:r>
            <a:r>
              <a:rPr lang="zh-CN" altLang="en-US" sz="3200" b="1" dirty="0" smtClean="0">
                <a:latin typeface="黑体" panose="02010609060101010101" pitchFamily="49" charset="-122"/>
                <a:ea typeface="黑体" panose="02010609060101010101" pitchFamily="49" charset="-122"/>
              </a:rPr>
              <a:t>；</a:t>
            </a:r>
            <a:endParaRPr lang="en-US" altLang="zh-CN" sz="3200" b="1" dirty="0" smtClean="0">
              <a:latin typeface="黑体" panose="02010609060101010101" pitchFamily="49" charset="-122"/>
              <a:ea typeface="黑体" panose="02010609060101010101" pitchFamily="49" charset="-122"/>
            </a:endParaRPr>
          </a:p>
          <a:p>
            <a:r>
              <a:rPr lang="zh-CN" altLang="en-US" sz="3200" b="1" dirty="0" smtClean="0">
                <a:latin typeface="黑体" panose="02010609060101010101" pitchFamily="49" charset="-122"/>
                <a:ea typeface="黑体" panose="02010609060101010101" pitchFamily="49" charset="-122"/>
              </a:rPr>
              <a:t>“四翼”</a:t>
            </a:r>
            <a:r>
              <a:rPr lang="zh-CN" altLang="en-US" sz="3200" b="1" dirty="0">
                <a:latin typeface="黑体" panose="02010609060101010101" pitchFamily="49" charset="-122"/>
                <a:ea typeface="黑体" panose="02010609060101010101" pitchFamily="49" charset="-122"/>
              </a:rPr>
              <a:t>为“</a:t>
            </a:r>
            <a:r>
              <a:rPr lang="zh-CN" altLang="en-US" sz="3200" b="1" dirty="0">
                <a:solidFill>
                  <a:srgbClr val="FF0000"/>
                </a:solidFill>
                <a:latin typeface="黑体" panose="02010609060101010101" pitchFamily="49" charset="-122"/>
                <a:ea typeface="黑体" panose="02010609060101010101" pitchFamily="49" charset="-122"/>
              </a:rPr>
              <a:t>基础性、综合性、应用性、创新性</a:t>
            </a:r>
            <a:r>
              <a:rPr lang="zh-CN" altLang="en-US" sz="3200" b="1" dirty="0">
                <a:latin typeface="黑体" panose="02010609060101010101" pitchFamily="49" charset="-122"/>
                <a:ea typeface="黑体" panose="02010609060101010101" pitchFamily="49" charset="-122"/>
              </a:rPr>
              <a:t>”，通过明确考查要求，对如何培养人和怎样提升素质做出回答。</a:t>
            </a: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内容占位符 2"/>
          <p:cNvSpPr>
            <a:spLocks noGrp="1"/>
          </p:cNvSpPr>
          <p:nvPr>
            <p:ph idx="1"/>
          </p:nvPr>
        </p:nvSpPr>
        <p:spPr>
          <a:xfrm>
            <a:off x="164892" y="0"/>
            <a:ext cx="11767277" cy="6858000"/>
          </a:xfrm>
        </p:spPr>
        <p:txBody>
          <a:bodyPr/>
          <a:lstStyle/>
          <a:p>
            <a:pPr algn="ctr"/>
            <a:r>
              <a:rPr lang="zh-CN" altLang="en-US" sz="3200" b="1" dirty="0" smtClean="0">
                <a:solidFill>
                  <a:srgbClr val="FF0000"/>
                </a:solidFill>
                <a:latin typeface="黑体" panose="02010609060101010101" pitchFamily="49" charset="-122"/>
                <a:ea typeface="黑体" panose="02010609060101010101" pitchFamily="49" charset="-122"/>
              </a:rPr>
              <a:t>（六）阅卷现状</a:t>
            </a:r>
            <a:endParaRPr lang="en-US" altLang="zh-CN" sz="3200" b="1" dirty="0" smtClean="0">
              <a:solidFill>
                <a:srgbClr val="FF0000"/>
              </a:solidFill>
              <a:latin typeface="黑体" panose="02010609060101010101" pitchFamily="49" charset="-122"/>
              <a:ea typeface="黑体" panose="02010609060101010101" pitchFamily="49" charset="-122"/>
            </a:endParaRPr>
          </a:p>
          <a:p>
            <a:r>
              <a:rPr lang="zh-CN" altLang="en-US" sz="3200" b="1" dirty="0" smtClean="0">
                <a:latin typeface="黑体" panose="02010609060101010101" pitchFamily="49" charset="-122"/>
                <a:ea typeface="黑体" panose="02010609060101010101" pitchFamily="49" charset="-122"/>
                <a:sym typeface="+mn-ea"/>
              </a:rPr>
              <a:t>（</a:t>
            </a:r>
            <a:r>
              <a:rPr lang="en-US" altLang="zh-CN" sz="3200" b="1" dirty="0" smtClean="0">
                <a:latin typeface="黑体" panose="02010609060101010101" pitchFamily="49" charset="-122"/>
                <a:ea typeface="黑体" panose="02010609060101010101" pitchFamily="49" charset="-122"/>
                <a:sym typeface="+mn-ea"/>
              </a:rPr>
              <a:t>1</a:t>
            </a:r>
            <a:r>
              <a:rPr lang="zh-CN" altLang="en-US" sz="3200" b="1" dirty="0" smtClean="0">
                <a:latin typeface="黑体" panose="02010609060101010101" pitchFamily="49" charset="-122"/>
                <a:ea typeface="黑体" panose="02010609060101010101" pitchFamily="49" charset="-122"/>
                <a:sym typeface="+mn-ea"/>
              </a:rPr>
              <a:t>）阅卷</a:t>
            </a:r>
            <a:r>
              <a:rPr lang="zh-CN" altLang="en-US" sz="3200" b="1" dirty="0" smtClean="0">
                <a:latin typeface="黑体" panose="02010609060101010101" pitchFamily="49" charset="-122"/>
                <a:ea typeface="黑体" panose="02010609060101010101" pitchFamily="49" charset="-122"/>
              </a:rPr>
              <a:t>主要是</a:t>
            </a:r>
            <a:r>
              <a:rPr lang="zh-CN" altLang="en-US" sz="3200" b="1" dirty="0" smtClean="0">
                <a:solidFill>
                  <a:srgbClr val="FF0000"/>
                </a:solidFill>
                <a:latin typeface="黑体" panose="02010609060101010101" pitchFamily="49" charset="-122"/>
                <a:ea typeface="黑体" panose="02010609060101010101" pitchFamily="49" charset="-122"/>
              </a:rPr>
              <a:t>大学教师和中学高三老师</a:t>
            </a:r>
            <a:r>
              <a:rPr lang="zh-CN" altLang="en-US" sz="3200" b="1" dirty="0" smtClean="0">
                <a:latin typeface="黑体" panose="02010609060101010101" pitchFamily="49" charset="-122"/>
                <a:ea typeface="黑体" panose="02010609060101010101" pitchFamily="49" charset="-122"/>
              </a:rPr>
              <a:t>。题组长一般为大学老师，副组长和小组长有一些中学教师。</a:t>
            </a:r>
            <a:endParaRPr lang="en-US" altLang="zh-CN" sz="3200" b="1" dirty="0" smtClean="0">
              <a:latin typeface="黑体" panose="02010609060101010101" pitchFamily="49" charset="-122"/>
              <a:ea typeface="黑体" panose="02010609060101010101" pitchFamily="49" charset="-122"/>
            </a:endParaRPr>
          </a:p>
          <a:p>
            <a:r>
              <a:rPr lang="zh-CN" altLang="en-US" sz="3200" b="1" dirty="0" smtClean="0">
                <a:latin typeface="黑体" panose="02010609060101010101" pitchFamily="49" charset="-122"/>
                <a:ea typeface="黑体" panose="02010609060101010101" pitchFamily="49" charset="-122"/>
              </a:rPr>
              <a:t>（</a:t>
            </a:r>
            <a:r>
              <a:rPr lang="en-US" altLang="zh-CN" sz="3200" b="1" dirty="0" smtClean="0">
                <a:latin typeface="黑体" panose="02010609060101010101" pitchFamily="49" charset="-122"/>
                <a:ea typeface="黑体" panose="02010609060101010101" pitchFamily="49" charset="-122"/>
              </a:rPr>
              <a:t>2</a:t>
            </a:r>
            <a:r>
              <a:rPr lang="zh-CN" altLang="en-US" sz="3200" b="1" dirty="0" smtClean="0">
                <a:latin typeface="黑体" panose="02010609060101010101" pitchFamily="49" charset="-122"/>
                <a:ea typeface="黑体" panose="02010609060101010101" pitchFamily="49" charset="-122"/>
              </a:rPr>
              <a:t>）高考试卷</a:t>
            </a:r>
            <a:r>
              <a:rPr lang="zh-CN" altLang="en-US" sz="3200" b="1" dirty="0" smtClean="0">
                <a:solidFill>
                  <a:srgbClr val="FF0000"/>
                </a:solidFill>
                <a:latin typeface="黑体" panose="02010609060101010101" pitchFamily="49" charset="-122"/>
                <a:ea typeface="黑体" panose="02010609060101010101" pitchFamily="49" charset="-122"/>
              </a:rPr>
              <a:t>评分细则</a:t>
            </a:r>
            <a:r>
              <a:rPr lang="zh-CN" altLang="en-US" sz="3200" b="1" dirty="0" smtClean="0">
                <a:latin typeface="黑体" panose="02010609060101010101" pitchFamily="49" charset="-122"/>
                <a:ea typeface="黑体" panose="02010609060101010101" pitchFamily="49" charset="-122"/>
              </a:rPr>
              <a:t>主要是</a:t>
            </a:r>
            <a:r>
              <a:rPr lang="zh-CN" altLang="en-US" sz="3200" b="1" dirty="0" smtClean="0">
                <a:solidFill>
                  <a:srgbClr val="FF0000"/>
                </a:solidFill>
                <a:latin typeface="黑体" panose="02010609060101010101" pitchFamily="49" charset="-122"/>
                <a:ea typeface="黑体" panose="02010609060101010101" pitchFamily="49" charset="-122"/>
              </a:rPr>
              <a:t>各地评卷场制定</a:t>
            </a:r>
            <a:r>
              <a:rPr lang="zh-CN" altLang="en-US" sz="3200" b="1" dirty="0" smtClean="0">
                <a:latin typeface="黑体" panose="02010609060101010101" pitchFamily="49" charset="-122"/>
                <a:ea typeface="黑体" panose="02010609060101010101" pitchFamily="49" charset="-122"/>
              </a:rPr>
              <a:t>的，</a:t>
            </a:r>
            <a:r>
              <a:rPr lang="zh-CN" altLang="en-US" sz="3200" b="1" dirty="0" smtClean="0">
                <a:solidFill>
                  <a:srgbClr val="FF0000"/>
                </a:solidFill>
                <a:latin typeface="黑体" panose="02010609060101010101" pitchFamily="49" charset="-122"/>
                <a:ea typeface="黑体" panose="02010609060101010101" pitchFamily="49" charset="-122"/>
              </a:rPr>
              <a:t>不一定只有一个标准答案</a:t>
            </a:r>
            <a:r>
              <a:rPr lang="zh-CN" altLang="en-US" sz="3200" b="1" dirty="0" smtClean="0">
                <a:latin typeface="黑体" panose="02010609060101010101" pitchFamily="49" charset="-122"/>
                <a:ea typeface="黑体" panose="02010609060101010101" pitchFamily="49" charset="-122"/>
              </a:rPr>
              <a:t>。</a:t>
            </a:r>
            <a:endParaRPr lang="en-US" altLang="zh-CN" sz="3200" b="1" dirty="0" smtClean="0">
              <a:latin typeface="黑体" panose="02010609060101010101" pitchFamily="49" charset="-122"/>
              <a:ea typeface="黑体" panose="02010609060101010101" pitchFamily="49" charset="-122"/>
            </a:endParaRPr>
          </a:p>
          <a:p>
            <a:r>
              <a:rPr lang="zh-CN" altLang="en-US" sz="3200" b="1" dirty="0" smtClean="0">
                <a:latin typeface="黑体" panose="02010609060101010101" pitchFamily="49" charset="-122"/>
                <a:ea typeface="黑体" panose="02010609060101010101" pitchFamily="49" charset="-122"/>
              </a:rPr>
              <a:t>（</a:t>
            </a:r>
            <a:r>
              <a:rPr lang="en-US" altLang="zh-CN" sz="3200" b="1" dirty="0" smtClean="0">
                <a:latin typeface="黑体" panose="02010609060101010101" pitchFamily="49" charset="-122"/>
                <a:ea typeface="黑体" panose="02010609060101010101" pitchFamily="49" charset="-122"/>
              </a:rPr>
              <a:t>3</a:t>
            </a:r>
            <a:r>
              <a:rPr lang="zh-CN" altLang="en-US" sz="3200" b="1" dirty="0" smtClean="0">
                <a:latin typeface="黑体" panose="02010609060101010101" pitchFamily="49" charset="-122"/>
                <a:ea typeface="黑体" panose="02010609060101010101" pitchFamily="49" charset="-122"/>
              </a:rPr>
              <a:t>）具体评卷时，评卷老师只会</a:t>
            </a:r>
            <a:r>
              <a:rPr lang="zh-CN" altLang="en-US" sz="3200" b="1" dirty="0" smtClean="0">
                <a:solidFill>
                  <a:srgbClr val="FF0000"/>
                </a:solidFill>
                <a:latin typeface="黑体" panose="02010609060101010101" pitchFamily="49" charset="-122"/>
                <a:ea typeface="黑体" panose="02010609060101010101" pitchFamily="49" charset="-122"/>
              </a:rPr>
              <a:t>寻找对的，找得分点。</a:t>
            </a:r>
            <a:endParaRPr lang="en-US" altLang="zh-CN" sz="3200" b="1" dirty="0" smtClean="0">
              <a:latin typeface="黑体" panose="02010609060101010101" pitchFamily="49" charset="-122"/>
              <a:ea typeface="黑体" panose="02010609060101010101" pitchFamily="49" charset="-122"/>
            </a:endParaRPr>
          </a:p>
          <a:p>
            <a:r>
              <a:rPr lang="zh-CN" altLang="en-US" sz="3200" b="1" dirty="0" smtClean="0">
                <a:latin typeface="黑体" panose="02010609060101010101" pitchFamily="49" charset="-122"/>
                <a:ea typeface="黑体" panose="02010609060101010101" pitchFamily="49" charset="-122"/>
              </a:rPr>
              <a:t>（</a:t>
            </a:r>
            <a:r>
              <a:rPr lang="en-US" altLang="zh-CN" sz="3200" b="1" dirty="0" smtClean="0">
                <a:latin typeface="黑体" panose="02010609060101010101" pitchFamily="49" charset="-122"/>
                <a:ea typeface="黑体" panose="02010609060101010101" pitchFamily="49" charset="-122"/>
              </a:rPr>
              <a:t>4</a:t>
            </a:r>
            <a:r>
              <a:rPr lang="zh-CN" altLang="en-US" sz="3200" b="1" dirty="0" smtClean="0">
                <a:latin typeface="黑体" panose="02010609060101010101" pitchFamily="49" charset="-122"/>
                <a:ea typeface="黑体" panose="02010609060101010101" pitchFamily="49" charset="-122"/>
              </a:rPr>
              <a:t>）</a:t>
            </a:r>
            <a:r>
              <a:rPr lang="zh-CN" altLang="en-US" sz="3200" b="1" dirty="0" smtClean="0">
                <a:solidFill>
                  <a:srgbClr val="FF0000"/>
                </a:solidFill>
                <a:latin typeface="黑体" panose="02010609060101010101" pitchFamily="49" charset="-122"/>
                <a:ea typeface="黑体" panose="02010609060101010101" pitchFamily="49" charset="-122"/>
              </a:rPr>
              <a:t>作文都往平均分靠</a:t>
            </a:r>
            <a:r>
              <a:rPr lang="zh-CN" altLang="en-US" sz="3200" b="1" dirty="0" smtClean="0">
                <a:latin typeface="黑体" panose="02010609060101010101" pitchFamily="49" charset="-122"/>
                <a:ea typeface="黑体" panose="02010609060101010101" pitchFamily="49" charset="-122"/>
              </a:rPr>
              <a:t>。所以必须写出亮点，与众不同（字迹、篇幅、结构、观点等）</a:t>
            </a:r>
          </a:p>
          <a:p>
            <a:endParaRPr lang="zh-CN" altLang="en-US" b="1" dirty="0" smtClean="0">
              <a:latin typeface="黑体" panose="02010609060101010101" pitchFamily="49" charset="-122"/>
              <a:ea typeface="黑体" panose="02010609060101010101" pitchFamily="49" charset="-122"/>
            </a:endParaRPr>
          </a:p>
        </p:txBody>
      </p:sp>
    </p:spTree>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5" name="内容占位符 2"/>
          <p:cNvSpPr>
            <a:spLocks noGrp="1"/>
          </p:cNvSpPr>
          <p:nvPr>
            <p:ph idx="1"/>
          </p:nvPr>
        </p:nvSpPr>
        <p:spPr>
          <a:xfrm>
            <a:off x="233362" y="0"/>
            <a:ext cx="11958637" cy="6176963"/>
          </a:xfrm>
          <a:ln>
            <a:solidFill>
              <a:srgbClr val="FF0000"/>
            </a:solidFill>
          </a:ln>
        </p:spPr>
        <p:txBody>
          <a:bodyPr/>
          <a:lstStyle/>
          <a:p>
            <a:pPr algn="l">
              <a:lnSpc>
                <a:spcPct val="90000"/>
              </a:lnSpc>
            </a:pPr>
            <a:r>
              <a:rPr lang="zh-CN" altLang="en-US" sz="4400" b="1" dirty="0">
                <a:solidFill>
                  <a:srgbClr val="FF0000"/>
                </a:solidFill>
                <a:ea typeface="黑体" panose="02010609060101010101" pitchFamily="49" charset="-122"/>
                <a:cs typeface="华文隶书" panose="02010800040101010101" charset="-122"/>
              </a:rPr>
              <a:t>一</a:t>
            </a:r>
            <a:r>
              <a:rPr lang="zh-CN" altLang="en-US" sz="4400" b="1" dirty="0">
                <a:solidFill>
                  <a:srgbClr val="FF0000"/>
                </a:solidFill>
                <a:ea typeface="黑体" panose="02010609060101010101" pitchFamily="49" charset="-122"/>
                <a:cs typeface="华文隶书" panose="02010800040101010101" charset="-122"/>
                <a:sym typeface="+mn-ea"/>
              </a:rPr>
              <a:t>、</a:t>
            </a:r>
            <a:r>
              <a:rPr lang="zh-CN" altLang="en-US" sz="4400" b="1" dirty="0">
                <a:solidFill>
                  <a:srgbClr val="FF0000"/>
                </a:solidFill>
                <a:ea typeface="黑体" panose="02010609060101010101" pitchFamily="49" charset="-122"/>
                <a:cs typeface="华文隶书" panose="02010800040101010101" charset="-122"/>
              </a:rPr>
              <a:t>现状</a:t>
            </a:r>
          </a:p>
          <a:p>
            <a:pPr eaLnBrk="1" hangingPunct="1">
              <a:lnSpc>
                <a:spcPct val="100000"/>
              </a:lnSpc>
            </a:pPr>
            <a:r>
              <a:rPr lang="en-US" altLang="zh-CN" sz="3200" b="1" dirty="0" smtClean="0">
                <a:latin typeface="黑体" panose="02010609060101010101" pitchFamily="49" charset="-122"/>
                <a:ea typeface="黑体" panose="02010609060101010101" pitchFamily="49" charset="-122"/>
              </a:rPr>
              <a:t>1</a:t>
            </a:r>
            <a:r>
              <a:rPr lang="zh-CN" altLang="en-US" sz="3200" b="1" dirty="0" smtClean="0">
                <a:latin typeface="黑体" panose="02010609060101010101" pitchFamily="49" charset="-122"/>
                <a:ea typeface="黑体" panose="02010609060101010101" pitchFamily="49" charset="-122"/>
              </a:rPr>
              <a:t>、部分学生学习语文的</a:t>
            </a:r>
            <a:r>
              <a:rPr lang="zh-CN" altLang="en-US" sz="3200" b="1" dirty="0" smtClean="0">
                <a:solidFill>
                  <a:srgbClr val="FF0000"/>
                </a:solidFill>
                <a:latin typeface="黑体" panose="02010609060101010101" pitchFamily="49" charset="-122"/>
                <a:ea typeface="黑体" panose="02010609060101010101" pitchFamily="49" charset="-122"/>
              </a:rPr>
              <a:t>兴趣还</a:t>
            </a:r>
            <a:r>
              <a:rPr lang="zh-CN" altLang="en-US" sz="3200" b="1" dirty="0" smtClean="0">
                <a:latin typeface="黑体" panose="02010609060101010101" pitchFamily="49" charset="-122"/>
                <a:ea typeface="黑体" panose="02010609060101010101" pitchFamily="49" charset="-122"/>
              </a:rPr>
              <a:t>不够浓，</a:t>
            </a:r>
            <a:r>
              <a:rPr lang="zh-CN" altLang="en-US" sz="3200" b="1" dirty="0" smtClean="0">
                <a:solidFill>
                  <a:srgbClr val="FF0000"/>
                </a:solidFill>
                <a:latin typeface="黑体" panose="02010609060101010101" pitchFamily="49" charset="-122"/>
                <a:ea typeface="黑体" panose="02010609060101010101" pitchFamily="49" charset="-122"/>
              </a:rPr>
              <a:t>积极性还</a:t>
            </a:r>
            <a:r>
              <a:rPr lang="zh-CN" altLang="en-US" sz="3200" b="1" dirty="0" smtClean="0">
                <a:latin typeface="黑体" panose="02010609060101010101" pitchFamily="49" charset="-122"/>
                <a:ea typeface="黑体" panose="02010609060101010101" pitchFamily="49" charset="-122"/>
              </a:rPr>
              <a:t>不够高。</a:t>
            </a:r>
            <a:endParaRPr lang="en-US" altLang="zh-CN" sz="3200" b="1" dirty="0" smtClean="0">
              <a:latin typeface="黑体" panose="02010609060101010101" pitchFamily="49" charset="-122"/>
              <a:ea typeface="黑体" panose="02010609060101010101" pitchFamily="49" charset="-122"/>
            </a:endParaRPr>
          </a:p>
          <a:p>
            <a:pPr eaLnBrk="1" hangingPunct="1">
              <a:lnSpc>
                <a:spcPct val="100000"/>
              </a:lnSpc>
            </a:pPr>
            <a:r>
              <a:rPr lang="en-US" altLang="zh-CN" sz="3200" b="1" dirty="0" smtClean="0">
                <a:latin typeface="黑体" panose="02010609060101010101" pitchFamily="49" charset="-122"/>
                <a:ea typeface="黑体" panose="02010609060101010101" pitchFamily="49" charset="-122"/>
              </a:rPr>
              <a:t>2</a:t>
            </a:r>
            <a:r>
              <a:rPr lang="zh-CN" altLang="en-US" sz="3200" b="1" dirty="0" smtClean="0">
                <a:latin typeface="黑体" panose="02010609060101010101" pitchFamily="49" charset="-122"/>
                <a:ea typeface="黑体" panose="02010609060101010101" pitchFamily="49" charset="-122"/>
              </a:rPr>
              <a:t>、学生</a:t>
            </a:r>
            <a:r>
              <a:rPr lang="zh-CN" altLang="en-US" sz="3200" b="1" dirty="0" smtClean="0">
                <a:solidFill>
                  <a:srgbClr val="FF0000"/>
                </a:solidFill>
                <a:latin typeface="黑体" panose="02010609060101010101" pitchFamily="49" charset="-122"/>
                <a:ea typeface="黑体" panose="02010609060101010101" pitchFamily="49" charset="-122"/>
              </a:rPr>
              <a:t>缺少</a:t>
            </a:r>
            <a:r>
              <a:rPr lang="zh-CN" altLang="en-US" sz="3200" b="1" dirty="0" smtClean="0">
                <a:latin typeface="黑体" panose="02010609060101010101" pitchFamily="49" charset="-122"/>
                <a:ea typeface="黑体" panose="02010609060101010101" pitchFamily="49" charset="-122"/>
              </a:rPr>
              <a:t>语文学习</a:t>
            </a:r>
            <a:r>
              <a:rPr lang="zh-CN" altLang="en-US" sz="3200" b="1" dirty="0" smtClean="0">
                <a:solidFill>
                  <a:srgbClr val="FF0000"/>
                </a:solidFill>
                <a:latin typeface="黑体" panose="02010609060101010101" pitchFamily="49" charset="-122"/>
                <a:ea typeface="黑体" panose="02010609060101010101" pitchFamily="49" charset="-122"/>
              </a:rPr>
              <a:t>时间，</a:t>
            </a:r>
            <a:r>
              <a:rPr lang="zh-CN" altLang="en-US" sz="3200" b="1" dirty="0" smtClean="0">
                <a:latin typeface="黑体" panose="02010609060101010101" pitchFamily="49" charset="-122"/>
                <a:ea typeface="黑体" panose="02010609060101010101" pitchFamily="49" charset="-122"/>
              </a:rPr>
              <a:t>有的不愿意多花时间。</a:t>
            </a:r>
            <a:endParaRPr lang="en-US" altLang="zh-CN" sz="3200" b="1" dirty="0" smtClean="0">
              <a:latin typeface="黑体" panose="02010609060101010101" pitchFamily="49" charset="-122"/>
              <a:ea typeface="黑体" panose="02010609060101010101" pitchFamily="49" charset="-122"/>
            </a:endParaRPr>
          </a:p>
          <a:p>
            <a:pPr eaLnBrk="1" hangingPunct="1">
              <a:lnSpc>
                <a:spcPct val="100000"/>
              </a:lnSpc>
            </a:pPr>
            <a:r>
              <a:rPr lang="en-US" altLang="zh-CN" sz="3200" b="1" dirty="0" smtClean="0">
                <a:latin typeface="黑体" panose="02010609060101010101" pitchFamily="49" charset="-122"/>
                <a:ea typeface="黑体" panose="02010609060101010101" pitchFamily="49" charset="-122"/>
                <a:sym typeface="+mn-ea"/>
              </a:rPr>
              <a:t>4</a:t>
            </a:r>
            <a:r>
              <a:rPr lang="zh-CN" altLang="en-US" sz="3200" b="1" dirty="0" smtClean="0">
                <a:latin typeface="黑体" panose="02010609060101010101" pitchFamily="49" charset="-122"/>
                <a:ea typeface="黑体" panose="02010609060101010101" pitchFamily="49" charset="-122"/>
                <a:sym typeface="+mn-ea"/>
              </a:rPr>
              <a:t>、学生缺少</a:t>
            </a:r>
            <a:r>
              <a:rPr lang="zh-CN" altLang="en-US" sz="3200" b="1" dirty="0" smtClean="0">
                <a:solidFill>
                  <a:srgbClr val="FF0000"/>
                </a:solidFill>
                <a:latin typeface="黑体" panose="02010609060101010101" pitchFamily="49" charset="-122"/>
                <a:ea typeface="黑体" panose="02010609060101010101" pitchFamily="49" charset="-122"/>
                <a:sym typeface="+mn-ea"/>
              </a:rPr>
              <a:t>阅读、训练材料</a:t>
            </a:r>
            <a:r>
              <a:rPr lang="zh-CN" altLang="en-US" sz="3200" b="1" dirty="0" smtClean="0">
                <a:latin typeface="黑体" panose="02010609060101010101" pitchFamily="49" charset="-122"/>
                <a:ea typeface="黑体" panose="02010609060101010101" pitchFamily="49" charset="-122"/>
                <a:sym typeface="+mn-ea"/>
              </a:rPr>
              <a:t>和</a:t>
            </a:r>
            <a:r>
              <a:rPr lang="zh-CN" altLang="en-US" sz="3200" b="1" dirty="0" smtClean="0">
                <a:solidFill>
                  <a:srgbClr val="FF0000"/>
                </a:solidFill>
                <a:latin typeface="黑体" panose="02010609060101010101" pitchFamily="49" charset="-122"/>
                <a:ea typeface="黑体" panose="02010609060101010101" pitchFamily="49" charset="-122"/>
                <a:sym typeface="+mn-ea"/>
              </a:rPr>
              <a:t>场景</a:t>
            </a:r>
            <a:r>
              <a:rPr lang="zh-CN" altLang="en-US" sz="3200" b="1" dirty="0" smtClean="0">
                <a:latin typeface="黑体" panose="02010609060101010101" pitchFamily="49" charset="-122"/>
                <a:ea typeface="黑体" panose="02010609060101010101" pitchFamily="49" charset="-122"/>
                <a:sym typeface="+mn-ea"/>
              </a:rPr>
              <a:t>。</a:t>
            </a:r>
            <a:r>
              <a:rPr lang="zh-CN" altLang="en-US" sz="3200" b="1" dirty="0" smtClean="0">
                <a:latin typeface="黑体" panose="02010609060101010101" pitchFamily="49" charset="-122"/>
                <a:ea typeface="黑体" panose="02010609060101010101" pitchFamily="49" charset="-122"/>
              </a:rPr>
              <a:t>活动、阅读量、写作量篇少。</a:t>
            </a:r>
            <a:endParaRPr lang="en-US" altLang="zh-CN" sz="3200" b="1" dirty="0" smtClean="0">
              <a:latin typeface="黑体" panose="02010609060101010101" pitchFamily="49" charset="-122"/>
              <a:ea typeface="黑体" panose="02010609060101010101" pitchFamily="49" charset="-122"/>
            </a:endParaRPr>
          </a:p>
          <a:p>
            <a:pPr eaLnBrk="1" hangingPunct="1">
              <a:lnSpc>
                <a:spcPct val="100000"/>
              </a:lnSpc>
            </a:pPr>
            <a:r>
              <a:rPr lang="en-US" altLang="zh-CN" sz="3200" b="1" dirty="0" smtClean="0">
                <a:latin typeface="黑体" panose="02010609060101010101" pitchFamily="49" charset="-122"/>
                <a:ea typeface="黑体" panose="02010609060101010101" pitchFamily="49" charset="-122"/>
              </a:rPr>
              <a:t>5</a:t>
            </a:r>
            <a:r>
              <a:rPr lang="zh-CN" altLang="en-US" sz="3200" b="1" dirty="0" smtClean="0">
                <a:latin typeface="黑体" panose="02010609060101010101" pitchFamily="49" charset="-122"/>
                <a:ea typeface="黑体" panose="02010609060101010101" pitchFamily="49" charset="-122"/>
              </a:rPr>
              <a:t>、</a:t>
            </a:r>
            <a:r>
              <a:rPr lang="zh-CN" altLang="en-US" sz="3200" b="1" dirty="0" smtClean="0">
                <a:solidFill>
                  <a:srgbClr val="FF0000"/>
                </a:solidFill>
                <a:latin typeface="黑体" panose="02010609060101010101" pitchFamily="49" charset="-122"/>
                <a:ea typeface="黑体" panose="02010609060101010101" pitchFamily="49" charset="-122"/>
              </a:rPr>
              <a:t>规范</a:t>
            </a:r>
            <a:r>
              <a:rPr lang="zh-CN" altLang="en-US" sz="3200" b="1" dirty="0" smtClean="0">
                <a:latin typeface="黑体" panose="02010609060101010101" pitchFamily="49" charset="-122"/>
                <a:ea typeface="黑体" panose="02010609060101010101" pitchFamily="49" charset="-122"/>
              </a:rPr>
              <a:t>不够。追溯小学初中。如书写、涂改等。</a:t>
            </a:r>
            <a:endParaRPr lang="en-US" altLang="zh-CN" sz="3200" b="1" dirty="0" smtClean="0">
              <a:latin typeface="黑体" panose="02010609060101010101" pitchFamily="49" charset="-122"/>
              <a:ea typeface="黑体" panose="02010609060101010101" pitchFamily="49" charset="-122"/>
            </a:endParaRPr>
          </a:p>
          <a:p>
            <a:pPr eaLnBrk="1" hangingPunct="1">
              <a:lnSpc>
                <a:spcPct val="100000"/>
              </a:lnSpc>
            </a:pPr>
            <a:r>
              <a:rPr lang="en-US" altLang="zh-CN" sz="3200" b="1" dirty="0" smtClean="0">
                <a:latin typeface="黑体" panose="02010609060101010101" pitchFamily="49" charset="-122"/>
                <a:ea typeface="黑体" panose="02010609060101010101" pitchFamily="49" charset="-122"/>
              </a:rPr>
              <a:t>6</a:t>
            </a:r>
            <a:r>
              <a:rPr lang="zh-CN" altLang="en-US" sz="3200" b="1" dirty="0" smtClean="0">
                <a:latin typeface="黑体" panose="02010609060101010101" pitchFamily="49" charset="-122"/>
                <a:ea typeface="黑体" panose="02010609060101010101" pitchFamily="49" charset="-122"/>
              </a:rPr>
              <a:t>、复习不知道从何下手，如何下手。</a:t>
            </a:r>
            <a:endParaRPr lang="en-US" altLang="zh-CN" sz="3200" b="1" dirty="0" smtClean="0">
              <a:latin typeface="黑体" panose="02010609060101010101" pitchFamily="49" charset="-122"/>
              <a:ea typeface="黑体" panose="02010609060101010101" pitchFamily="49" charset="-122"/>
            </a:endParaRPr>
          </a:p>
          <a:p>
            <a:pPr eaLnBrk="1" hangingPunct="1">
              <a:lnSpc>
                <a:spcPct val="100000"/>
              </a:lnSpc>
            </a:pPr>
            <a:endParaRPr lang="zh-CN" altLang="en-US" sz="3200" dirty="0" smtClean="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625">
                                            <p:txEl>
                                              <p:pRg st="1" end="1"/>
                                            </p:txEl>
                                          </p:spTgt>
                                        </p:tgtEl>
                                        <p:attrNameLst>
                                          <p:attrName>style.visibility</p:attrName>
                                        </p:attrNameLst>
                                      </p:cBhvr>
                                      <p:to>
                                        <p:strVal val="visible"/>
                                      </p:to>
                                    </p:set>
                                    <p:animEffect transition="in" filter="blinds(horizontal)">
                                      <p:cBhvr>
                                        <p:cTn id="7" dur="500"/>
                                        <p:tgtEl>
                                          <p:spTgt spid="2662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6625">
                                            <p:txEl>
                                              <p:pRg st="3" end="3"/>
                                            </p:txEl>
                                          </p:spTgt>
                                        </p:tgtEl>
                                        <p:attrNameLst>
                                          <p:attrName>style.visibility</p:attrName>
                                        </p:attrNameLst>
                                      </p:cBhvr>
                                      <p:to>
                                        <p:strVal val="visible"/>
                                      </p:to>
                                    </p:set>
                                    <p:animEffect transition="in" filter="blinds(horizontal)">
                                      <p:cBhvr>
                                        <p:cTn id="12" dur="500"/>
                                        <p:tgtEl>
                                          <p:spTgt spid="26625">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6625">
                                            <p:txEl>
                                              <p:pRg st="4" end="4"/>
                                            </p:txEl>
                                          </p:spTgt>
                                        </p:tgtEl>
                                        <p:attrNameLst>
                                          <p:attrName>style.visibility</p:attrName>
                                        </p:attrNameLst>
                                      </p:cBhvr>
                                      <p:to>
                                        <p:strVal val="visible"/>
                                      </p:to>
                                    </p:set>
                                    <p:animEffect transition="in" filter="blinds(horizontal)">
                                      <p:cBhvr>
                                        <p:cTn id="17" dur="500"/>
                                        <p:tgtEl>
                                          <p:spTgt spid="2662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6625">
                                            <p:txEl>
                                              <p:pRg st="5" end="5"/>
                                            </p:txEl>
                                          </p:spTgt>
                                        </p:tgtEl>
                                        <p:attrNameLst>
                                          <p:attrName>style.visibility</p:attrName>
                                        </p:attrNameLst>
                                      </p:cBhvr>
                                      <p:to>
                                        <p:strVal val="visible"/>
                                      </p:to>
                                    </p:set>
                                    <p:animEffect transition="in" filter="blinds(horizontal)">
                                      <p:cBhvr>
                                        <p:cTn id="22" dur="500"/>
                                        <p:tgtEl>
                                          <p:spTgt spid="2662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551329"/>
            <a:ext cx="10739718" cy="5625634"/>
          </a:xfrm>
        </p:spPr>
        <p:txBody>
          <a:bodyPr/>
          <a:lstStyle/>
          <a:p>
            <a:r>
              <a:rPr lang="zh-CN" altLang="en-US" sz="3200" b="1" dirty="0">
                <a:solidFill>
                  <a:srgbClr val="FF0000"/>
                </a:solidFill>
                <a:latin typeface="黑体" panose="02010609060101010101" pitchFamily="49" charset="-122"/>
                <a:ea typeface="黑体" panose="02010609060101010101" pitchFamily="49" charset="-122"/>
              </a:rPr>
              <a:t>语言运用题</a:t>
            </a:r>
          </a:p>
          <a:p>
            <a:r>
              <a:rPr lang="zh-CN" altLang="en-US" sz="3200" b="1" dirty="0" smtClean="0">
                <a:latin typeface="黑体" panose="02010609060101010101" pitchFamily="49" charset="-122"/>
                <a:ea typeface="黑体" panose="02010609060101010101" pitchFamily="49" charset="-122"/>
              </a:rPr>
              <a:t>将病句</a:t>
            </a:r>
            <a:r>
              <a:rPr lang="zh-CN" altLang="en-US" sz="3200" b="1" dirty="0">
                <a:latin typeface="黑体" panose="02010609060101010101" pitchFamily="49" charset="-122"/>
                <a:ea typeface="黑体" panose="02010609060101010101" pitchFamily="49" charset="-122"/>
              </a:rPr>
              <a:t>题、成语题以及衔接题（补充句子题）都放在一个特定语境</a:t>
            </a:r>
            <a:r>
              <a:rPr lang="zh-CN" altLang="en-US" sz="3200" b="1" dirty="0" smtClean="0">
                <a:latin typeface="黑体" panose="02010609060101010101" pitchFamily="49" charset="-122"/>
                <a:ea typeface="黑体" panose="02010609060101010101" pitchFamily="49" charset="-122"/>
              </a:rPr>
              <a:t>中考查，这样</a:t>
            </a:r>
            <a:r>
              <a:rPr lang="zh-CN" altLang="en-US" sz="3200" b="1" dirty="0">
                <a:latin typeface="黑体" panose="02010609060101010101" pitchFamily="49" charset="-122"/>
                <a:ea typeface="黑体" panose="02010609060101010101" pitchFamily="49" charset="-122"/>
              </a:rPr>
              <a:t>命题还是近些年的</a:t>
            </a:r>
            <a:r>
              <a:rPr lang="zh-CN" altLang="en-US" sz="3200" b="1" dirty="0">
                <a:solidFill>
                  <a:srgbClr val="FF0000"/>
                </a:solidFill>
                <a:latin typeface="黑体" panose="02010609060101010101" pitchFamily="49" charset="-122"/>
                <a:ea typeface="黑体" panose="02010609060101010101" pitchFamily="49" charset="-122"/>
              </a:rPr>
              <a:t>第一次</a:t>
            </a:r>
            <a:r>
              <a:rPr lang="zh-CN" altLang="en-US" sz="3200" b="1" dirty="0">
                <a:latin typeface="黑体" panose="02010609060101010101" pitchFamily="49" charset="-122"/>
                <a:ea typeface="黑体" panose="02010609060101010101" pitchFamily="49" charset="-122"/>
              </a:rPr>
              <a:t>。</a:t>
            </a:r>
          </a:p>
          <a:p>
            <a:r>
              <a:rPr lang="zh-CN" altLang="en-US" sz="3200" b="1" dirty="0" smtClean="0">
                <a:latin typeface="黑体" panose="02010609060101010101" pitchFamily="49" charset="-122"/>
                <a:ea typeface="黑体" panose="02010609060101010101" pitchFamily="49" charset="-122"/>
              </a:rPr>
              <a:t>在</a:t>
            </a:r>
            <a:r>
              <a:rPr lang="zh-CN" altLang="en-US" sz="3200" b="1" dirty="0">
                <a:latin typeface="黑体" panose="02010609060101010101" pitchFamily="49" charset="-122"/>
                <a:ea typeface="黑体" panose="02010609060101010101" pitchFamily="49" charset="-122"/>
              </a:rPr>
              <a:t>阅读中考查语言运用，突出了语言运用的</a:t>
            </a:r>
            <a:r>
              <a:rPr lang="zh-CN" altLang="en-US" sz="3200" b="1" dirty="0">
                <a:solidFill>
                  <a:srgbClr val="FF0000"/>
                </a:solidFill>
                <a:latin typeface="黑体" panose="02010609060101010101" pitchFamily="49" charset="-122"/>
                <a:ea typeface="黑体" panose="02010609060101010101" pitchFamily="49" charset="-122"/>
              </a:rPr>
              <a:t>实际功能</a:t>
            </a:r>
            <a:r>
              <a:rPr lang="zh-CN" altLang="en-US" sz="3200" b="1" dirty="0">
                <a:latin typeface="黑体" panose="02010609060101010101" pitchFamily="49" charset="-122"/>
                <a:ea typeface="黑体" panose="02010609060101010101" pitchFamily="49" charset="-122"/>
              </a:rPr>
              <a:t>，且</a:t>
            </a:r>
            <a:r>
              <a:rPr lang="zh-CN" altLang="en-US" sz="3200" b="1" dirty="0">
                <a:solidFill>
                  <a:srgbClr val="FF0000"/>
                </a:solidFill>
                <a:latin typeface="黑体" panose="02010609060101010101" pitchFamily="49" charset="-122"/>
                <a:ea typeface="黑体" panose="02010609060101010101" pitchFamily="49" charset="-122"/>
              </a:rPr>
              <a:t>降低了试题难度</a:t>
            </a:r>
            <a:r>
              <a:rPr lang="zh-CN" altLang="en-US" sz="3200" b="1" dirty="0" smtClean="0">
                <a:latin typeface="黑体" panose="02010609060101010101" pitchFamily="49" charset="-122"/>
                <a:ea typeface="黑体" panose="02010609060101010101" pitchFamily="49" charset="-122"/>
              </a:rPr>
              <a:t>。</a:t>
            </a:r>
            <a:endParaRPr lang="en-US" altLang="zh-CN" sz="3200" b="1" dirty="0" smtClean="0">
              <a:latin typeface="黑体" panose="02010609060101010101" pitchFamily="49" charset="-122"/>
              <a:ea typeface="黑体" panose="02010609060101010101" pitchFamily="49" charset="-122"/>
            </a:endParaRPr>
          </a:p>
          <a:p>
            <a:r>
              <a:rPr lang="zh-CN" altLang="en-US" sz="3200" b="1" dirty="0" smtClean="0">
                <a:latin typeface="黑体" panose="02010609060101010101" pitchFamily="49" charset="-122"/>
                <a:ea typeface="黑体" panose="02010609060101010101" pitchFamily="49" charset="-122"/>
              </a:rPr>
              <a:t>所</a:t>
            </a:r>
            <a:r>
              <a:rPr lang="zh-CN" altLang="en-US" sz="3200" b="1" dirty="0">
                <a:latin typeface="黑体" panose="02010609060101010101" pitchFamily="49" charset="-122"/>
                <a:ea typeface="黑体" panose="02010609060101010101" pitchFamily="49" charset="-122"/>
              </a:rPr>
              <a:t>选语料是说明性语段，内容是介绍中国第一艘现代化的综合性远洋科学考察船“大洋一号”，丰富了阅读文本的语体色彩和表达方式。</a:t>
            </a:r>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416859"/>
            <a:ext cx="10820400" cy="5760104"/>
          </a:xfrm>
        </p:spPr>
        <p:txBody>
          <a:bodyPr/>
          <a:lstStyle/>
          <a:p>
            <a:r>
              <a:rPr lang="zh-CN" altLang="en-US" sz="3200" b="1" dirty="0">
                <a:latin typeface="黑体" panose="02010609060101010101" pitchFamily="49" charset="-122"/>
                <a:ea typeface="黑体" panose="02010609060101010101" pitchFamily="49" charset="-122"/>
              </a:rPr>
              <a:t>第</a:t>
            </a:r>
            <a:r>
              <a:rPr lang="en-US" altLang="zh-CN" sz="3200" b="1" dirty="0">
                <a:latin typeface="黑体" panose="02010609060101010101" pitchFamily="49" charset="-122"/>
                <a:ea typeface="黑体" panose="02010609060101010101" pitchFamily="49" charset="-122"/>
              </a:rPr>
              <a:t>17</a:t>
            </a:r>
            <a:r>
              <a:rPr lang="zh-CN" altLang="en-US" sz="3200" b="1" dirty="0" smtClean="0">
                <a:latin typeface="黑体" panose="02010609060101010101" pitchFamily="49" charset="-122"/>
                <a:ea typeface="黑体" panose="02010609060101010101" pitchFamily="49" charset="-122"/>
              </a:rPr>
              <a:t>题考查</a:t>
            </a:r>
            <a:r>
              <a:rPr lang="zh-CN" altLang="en-US" sz="3200" b="1" dirty="0">
                <a:solidFill>
                  <a:srgbClr val="FF0000"/>
                </a:solidFill>
                <a:latin typeface="黑体" panose="02010609060101010101" pitchFamily="49" charset="-122"/>
                <a:ea typeface="黑体" panose="02010609060101010101" pitchFamily="49" charset="-122"/>
              </a:rPr>
              <a:t>语病辨析</a:t>
            </a:r>
            <a:r>
              <a:rPr lang="zh-CN" altLang="en-US" sz="3200" b="1" dirty="0" smtClean="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由判断是否有语病改为对病句修改后的判断，由考查最少三种语病减为“搭配不当”一种语病，难度降低。</a:t>
            </a:r>
          </a:p>
          <a:p>
            <a:r>
              <a:rPr lang="zh-CN" altLang="en-US" sz="3200" b="1" dirty="0" smtClean="0">
                <a:latin typeface="黑体" panose="02010609060101010101" pitchFamily="49" charset="-122"/>
                <a:ea typeface="黑体" panose="02010609060101010101" pitchFamily="49" charset="-122"/>
              </a:rPr>
              <a:t>第</a:t>
            </a:r>
            <a:r>
              <a:rPr lang="en-US" altLang="zh-CN" sz="3200" b="1" dirty="0" smtClean="0">
                <a:latin typeface="黑体" panose="02010609060101010101" pitchFamily="49" charset="-122"/>
                <a:ea typeface="黑体" panose="02010609060101010101" pitchFamily="49" charset="-122"/>
              </a:rPr>
              <a:t>18</a:t>
            </a:r>
            <a:r>
              <a:rPr lang="zh-CN" altLang="en-US" sz="3200" b="1" dirty="0">
                <a:latin typeface="黑体" panose="02010609060101010101" pitchFamily="49" charset="-122"/>
                <a:ea typeface="黑体" panose="02010609060101010101" pitchFamily="49" charset="-122"/>
              </a:rPr>
              <a:t>题是</a:t>
            </a:r>
            <a:r>
              <a:rPr lang="zh-CN" altLang="en-US" sz="3200" b="1" dirty="0">
                <a:solidFill>
                  <a:srgbClr val="FF0000"/>
                </a:solidFill>
                <a:latin typeface="黑体" panose="02010609060101010101" pitchFamily="49" charset="-122"/>
                <a:ea typeface="黑体" panose="02010609060101010101" pitchFamily="49" charset="-122"/>
              </a:rPr>
              <a:t>补写语句</a:t>
            </a:r>
            <a:r>
              <a:rPr lang="zh-CN" altLang="en-US" sz="3200" b="1" dirty="0">
                <a:latin typeface="黑体" panose="02010609060101010101" pitchFamily="49" charset="-122"/>
                <a:ea typeface="黑体" panose="02010609060101010101" pitchFamily="49" charset="-122"/>
              </a:rPr>
              <a:t>。只要把握了语言连贯的几条标准，结合上下文，很易选择。</a:t>
            </a:r>
          </a:p>
          <a:p>
            <a:r>
              <a:rPr lang="zh-CN" altLang="en-US" sz="3200" b="1" dirty="0" smtClean="0">
                <a:latin typeface="黑体" panose="02010609060101010101" pitchFamily="49" charset="-122"/>
                <a:ea typeface="黑体" panose="02010609060101010101" pitchFamily="49" charset="-122"/>
              </a:rPr>
              <a:t>第</a:t>
            </a:r>
            <a:r>
              <a:rPr lang="en-US" altLang="zh-CN" sz="3200" b="1" dirty="0" smtClean="0">
                <a:latin typeface="黑体" panose="02010609060101010101" pitchFamily="49" charset="-122"/>
                <a:ea typeface="黑体" panose="02010609060101010101" pitchFamily="49" charset="-122"/>
              </a:rPr>
              <a:t>19</a:t>
            </a:r>
            <a:r>
              <a:rPr lang="zh-CN" altLang="en-US" sz="3200" b="1" dirty="0">
                <a:latin typeface="黑体" panose="02010609060101010101" pitchFamily="49" charset="-122"/>
                <a:ea typeface="黑体" panose="02010609060101010101" pitchFamily="49" charset="-122"/>
              </a:rPr>
              <a:t>题</a:t>
            </a:r>
            <a:r>
              <a:rPr lang="zh-CN" altLang="en-US" sz="3200" b="1" dirty="0">
                <a:solidFill>
                  <a:srgbClr val="FF0000"/>
                </a:solidFill>
                <a:latin typeface="黑体" panose="02010609060101010101" pitchFamily="49" charset="-122"/>
                <a:ea typeface="黑体" panose="02010609060101010101" pitchFamily="49" charset="-122"/>
              </a:rPr>
              <a:t>成语理解</a:t>
            </a:r>
            <a:r>
              <a:rPr lang="zh-CN" altLang="en-US" sz="3200" b="1" dirty="0" smtClean="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今年是四组近义成语的辨析：一应俱全、应有尽有，一览无余、一目了然，易如反掌、轻而易举，东山再起、再接再厉</a:t>
            </a:r>
            <a:r>
              <a:rPr lang="zh-CN" altLang="en-US" sz="3200" b="1" dirty="0" smtClean="0">
                <a:latin typeface="黑体" panose="02010609060101010101" pitchFamily="49" charset="-122"/>
                <a:ea typeface="黑体" panose="02010609060101010101" pitchFamily="49" charset="-122"/>
              </a:rPr>
              <a:t>。</a:t>
            </a:r>
            <a:endParaRPr lang="en-US" altLang="zh-CN" sz="3200" b="1" dirty="0" smtClean="0">
              <a:latin typeface="黑体" panose="02010609060101010101" pitchFamily="49" charset="-122"/>
              <a:ea typeface="黑体" panose="02010609060101010101" pitchFamily="49" charset="-122"/>
            </a:endParaRPr>
          </a:p>
          <a:p>
            <a:r>
              <a:rPr lang="zh-CN" altLang="en-US" sz="3200" b="1" dirty="0" smtClean="0">
                <a:latin typeface="黑体" panose="02010609060101010101" pitchFamily="49" charset="-122"/>
                <a:ea typeface="黑体" panose="02010609060101010101" pitchFamily="49" charset="-122"/>
              </a:rPr>
              <a:t>这些</a:t>
            </a:r>
            <a:r>
              <a:rPr lang="zh-CN" altLang="en-US" sz="3200" b="1" dirty="0">
                <a:latin typeface="黑体" panose="02010609060101010101" pitchFamily="49" charset="-122"/>
                <a:ea typeface="黑体" panose="02010609060101010101" pitchFamily="49" charset="-122"/>
              </a:rPr>
              <a:t>成语没有一个是生僻的，均在常用成语的范围内；再加上阅读文段提供了更为充分的语境，很容易做出判断。相较于过去的六选三和四选一，难度降低。</a:t>
            </a: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753035"/>
            <a:ext cx="11022106" cy="5423928"/>
          </a:xfrm>
        </p:spPr>
        <p:txBody>
          <a:bodyPr/>
          <a:lstStyle/>
          <a:p>
            <a:r>
              <a:rPr lang="zh-CN" altLang="en-US" sz="3200" b="1" dirty="0">
                <a:latin typeface="黑体" panose="02010609060101010101" pitchFamily="49" charset="-122"/>
                <a:ea typeface="黑体" panose="02010609060101010101" pitchFamily="49" charset="-122"/>
              </a:rPr>
              <a:t>第</a:t>
            </a:r>
            <a:r>
              <a:rPr lang="en-US" altLang="zh-CN" sz="3200" b="1" dirty="0">
                <a:latin typeface="黑体" panose="02010609060101010101" pitchFamily="49" charset="-122"/>
                <a:ea typeface="黑体" panose="02010609060101010101" pitchFamily="49" charset="-122"/>
              </a:rPr>
              <a:t>20</a:t>
            </a:r>
            <a:r>
              <a:rPr lang="zh-CN" altLang="en-US" sz="3200" b="1" dirty="0">
                <a:latin typeface="黑体" panose="02010609060101010101" pitchFamily="49" charset="-122"/>
                <a:ea typeface="黑体" panose="02010609060101010101" pitchFamily="49" charset="-122"/>
              </a:rPr>
              <a:t>题，语言得体题，去年考查“献丑”“垂询”“内人”等谦敬词，体现的是语言运用的生活化特点</a:t>
            </a:r>
            <a:r>
              <a:rPr lang="zh-CN" altLang="en-US" sz="3200" b="1" dirty="0" smtClean="0">
                <a:latin typeface="黑体" panose="02010609060101010101" pitchFamily="49" charset="-122"/>
                <a:ea typeface="黑体" panose="02010609060101010101" pitchFamily="49" charset="-122"/>
              </a:rPr>
              <a:t>。</a:t>
            </a:r>
            <a:endParaRPr lang="en-US" altLang="zh-CN" sz="3200" b="1" dirty="0" smtClean="0">
              <a:latin typeface="黑体" panose="02010609060101010101" pitchFamily="49" charset="-122"/>
              <a:ea typeface="黑体" panose="02010609060101010101" pitchFamily="49" charset="-122"/>
            </a:endParaRPr>
          </a:p>
          <a:p>
            <a:r>
              <a:rPr lang="zh-CN" altLang="en-US" sz="3200" b="1" dirty="0" smtClean="0">
                <a:latin typeface="黑体" panose="02010609060101010101" pitchFamily="49" charset="-122"/>
                <a:ea typeface="黑体" panose="02010609060101010101" pitchFamily="49" charset="-122"/>
              </a:rPr>
              <a:t>今年</a:t>
            </a:r>
            <a:r>
              <a:rPr lang="zh-CN" altLang="en-US" sz="3200" b="1" dirty="0">
                <a:latin typeface="黑体" panose="02010609060101010101" pitchFamily="49" charset="-122"/>
                <a:ea typeface="黑体" panose="02010609060101010101" pitchFamily="49" charset="-122"/>
              </a:rPr>
              <a:t>则是给出一段应用文</a:t>
            </a: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某校一则</a:t>
            </a:r>
            <a:r>
              <a:rPr lang="zh-CN" altLang="en-US" sz="3200" b="1" dirty="0">
                <a:solidFill>
                  <a:srgbClr val="FF0000"/>
                </a:solidFill>
                <a:latin typeface="黑体" panose="02010609060101010101" pitchFamily="49" charset="-122"/>
                <a:ea typeface="黑体" panose="02010609060101010101" pitchFamily="49" charset="-122"/>
              </a:rPr>
              <a:t>启事</a:t>
            </a:r>
            <a:r>
              <a:rPr lang="zh-CN" altLang="en-US" sz="3200" b="1" dirty="0">
                <a:latin typeface="黑体" panose="02010609060101010101" pitchFamily="49" charset="-122"/>
                <a:ea typeface="黑体" panose="02010609060101010101" pitchFamily="49" charset="-122"/>
              </a:rPr>
              <a:t>初稿的片段，要求考生找出五处</a:t>
            </a:r>
            <a:r>
              <a:rPr lang="zh-CN" altLang="en-US" sz="3200" b="1" dirty="0">
                <a:solidFill>
                  <a:srgbClr val="FF0000"/>
                </a:solidFill>
                <a:latin typeface="黑体" panose="02010609060101010101" pitchFamily="49" charset="-122"/>
                <a:ea typeface="黑体" panose="02010609060101010101" pitchFamily="49" charset="-122"/>
              </a:rPr>
              <a:t>不合书面语体</a:t>
            </a:r>
            <a:r>
              <a:rPr lang="zh-CN" altLang="en-US" sz="3200" b="1" dirty="0">
                <a:latin typeface="黑体" panose="02010609060101010101" pitchFamily="49" charset="-122"/>
                <a:ea typeface="黑体" panose="02010609060101010101" pitchFamily="49" charset="-122"/>
              </a:rPr>
              <a:t>的地方并作修改</a:t>
            </a:r>
            <a:r>
              <a:rPr lang="zh-CN" altLang="en-US" sz="3200" b="1" dirty="0" smtClean="0">
                <a:latin typeface="黑体" panose="02010609060101010101" pitchFamily="49" charset="-122"/>
                <a:ea typeface="黑体" panose="02010609060101010101" pitchFamily="49" charset="-122"/>
              </a:rPr>
              <a:t>。</a:t>
            </a:r>
            <a:endParaRPr lang="en-US" altLang="zh-CN" sz="3200" b="1" dirty="0" smtClean="0">
              <a:latin typeface="黑体" panose="02010609060101010101" pitchFamily="49" charset="-122"/>
              <a:ea typeface="黑体" panose="02010609060101010101" pitchFamily="49" charset="-122"/>
            </a:endParaRPr>
          </a:p>
          <a:p>
            <a:r>
              <a:rPr lang="zh-CN" altLang="en-US" sz="3200" b="1" dirty="0" smtClean="0">
                <a:latin typeface="黑体" panose="02010609060101010101" pitchFamily="49" charset="-122"/>
                <a:ea typeface="黑体" panose="02010609060101010101" pitchFamily="49" charset="-122"/>
              </a:rPr>
              <a:t>所谓</a:t>
            </a:r>
            <a:r>
              <a:rPr lang="zh-CN" altLang="en-US" sz="3200" b="1" dirty="0">
                <a:latin typeface="黑体" panose="02010609060101010101" pitchFamily="49" charset="-122"/>
                <a:ea typeface="黑体" panose="02010609060101010101" pitchFamily="49" charset="-122"/>
              </a:rPr>
              <a:t>“得体”，就是根据内部语境（上下文）和外部语境（语言交际的各种情境条件）选用恰当的语句来表情达意。本题目考查了文体色彩（应用文体）和语体色彩（口语与书面语的区别）</a:t>
            </a:r>
            <a:r>
              <a:rPr lang="zh-CN" altLang="en-US" sz="3200" b="1" dirty="0" smtClean="0">
                <a:latin typeface="黑体" panose="02010609060101010101" pitchFamily="49" charset="-122"/>
                <a:ea typeface="黑体" panose="02010609060101010101" pitchFamily="49" charset="-122"/>
              </a:rPr>
              <a:t>。</a:t>
            </a:r>
            <a:endParaRPr lang="en-US" altLang="zh-CN" sz="3200" b="1" dirty="0" smtClean="0">
              <a:latin typeface="黑体" panose="02010609060101010101" pitchFamily="49" charset="-122"/>
              <a:ea typeface="黑体" panose="02010609060101010101" pitchFamily="49" charset="-122"/>
            </a:endParaRPr>
          </a:p>
          <a:p>
            <a:r>
              <a:rPr lang="en-US" altLang="zh-CN" sz="3200" b="1" dirty="0" smtClean="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回</a:t>
            </a:r>
            <a:r>
              <a:rPr lang="zh-CN" altLang="en-US" sz="3200" b="1" dirty="0" smtClean="0">
                <a:latin typeface="黑体" panose="02010609060101010101" pitchFamily="49" charset="-122"/>
                <a:ea typeface="黑体" panose="02010609060101010101" pitchFamily="49" charset="-122"/>
              </a:rPr>
              <a:t>应考纲中的“</a:t>
            </a:r>
            <a:r>
              <a:rPr lang="zh-CN" altLang="en-US" sz="3200" b="1" dirty="0">
                <a:solidFill>
                  <a:srgbClr val="FF0000"/>
                </a:solidFill>
                <a:latin typeface="黑体" panose="02010609060101010101" pitchFamily="49" charset="-122"/>
                <a:ea typeface="黑体" panose="02010609060101010101" pitchFamily="49" charset="-122"/>
              </a:rPr>
              <a:t>应用</a:t>
            </a:r>
            <a:r>
              <a:rPr lang="zh-CN" altLang="en-US" sz="3200" b="1" dirty="0" smtClean="0">
                <a:latin typeface="黑体" panose="02010609060101010101" pitchFamily="49" charset="-122"/>
                <a:ea typeface="黑体" panose="02010609060101010101" pitchFamily="49" charset="-122"/>
              </a:rPr>
              <a:t>”</a:t>
            </a:r>
            <a:r>
              <a:rPr lang="en-US" altLang="zh-CN" sz="3200" b="1" dirty="0" smtClean="0">
                <a:latin typeface="黑体" panose="02010609060101010101" pitchFamily="49" charset="-122"/>
                <a:ea typeface="黑体" panose="02010609060101010101" pitchFamily="49" charset="-122"/>
              </a:rPr>
              <a:t>】</a:t>
            </a:r>
            <a:endParaRPr lang="zh-CN" altLang="en-US" sz="3200" b="1" dirty="0">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564776"/>
            <a:ext cx="10739718" cy="5612187"/>
          </a:xfrm>
        </p:spPr>
        <p:txBody>
          <a:bodyPr/>
          <a:lstStyle/>
          <a:p>
            <a:r>
              <a:rPr lang="zh-CN" altLang="en-US" sz="3200" b="1" dirty="0" smtClean="0">
                <a:latin typeface="黑体" panose="02010609060101010101" pitchFamily="49" charset="-122"/>
                <a:ea typeface="黑体" panose="02010609060101010101" pitchFamily="49" charset="-122"/>
              </a:rPr>
              <a:t>第</a:t>
            </a:r>
            <a:r>
              <a:rPr lang="en-US" altLang="zh-CN" sz="3200" b="1" dirty="0" smtClean="0">
                <a:latin typeface="黑体" panose="02010609060101010101" pitchFamily="49" charset="-122"/>
                <a:ea typeface="黑体" panose="02010609060101010101" pitchFamily="49" charset="-122"/>
              </a:rPr>
              <a:t>21</a:t>
            </a:r>
            <a:r>
              <a:rPr lang="zh-CN" altLang="en-US" sz="3200" b="1" dirty="0">
                <a:latin typeface="黑体" panose="02010609060101010101" pitchFamily="49" charset="-122"/>
                <a:ea typeface="黑体" panose="02010609060101010101" pitchFamily="49" charset="-122"/>
              </a:rPr>
              <a:t>题是图文转换题（</a:t>
            </a:r>
            <a:r>
              <a:rPr lang="zh-CN" altLang="en-US" sz="3200" b="1" dirty="0">
                <a:solidFill>
                  <a:srgbClr val="FF0000"/>
                </a:solidFill>
                <a:latin typeface="黑体" panose="02010609060101010101" pitchFamily="49" charset="-122"/>
                <a:ea typeface="黑体" panose="02010609060101010101" pitchFamily="49" charset="-122"/>
              </a:rPr>
              <a:t>思维导图</a:t>
            </a:r>
            <a:r>
              <a:rPr lang="zh-CN" altLang="en-US" sz="3200" b="1" dirty="0">
                <a:latin typeface="黑体" panose="02010609060101010101" pitchFamily="49" charset="-122"/>
                <a:ea typeface="黑体" panose="02010609060101010101" pitchFamily="49" charset="-122"/>
              </a:rPr>
              <a:t>题）</a:t>
            </a:r>
            <a:r>
              <a:rPr lang="zh-CN" altLang="en-US" sz="3200" b="1" dirty="0" smtClean="0">
                <a:latin typeface="黑体" panose="02010609060101010101" pitchFamily="49" charset="-122"/>
                <a:ea typeface="黑体" panose="02010609060101010101" pitchFamily="49" charset="-122"/>
              </a:rPr>
              <a:t>。</a:t>
            </a:r>
            <a:endParaRPr lang="en-US" altLang="zh-CN" sz="3200" b="1" dirty="0" smtClean="0">
              <a:latin typeface="黑体" panose="02010609060101010101" pitchFamily="49" charset="-122"/>
              <a:ea typeface="黑体" panose="02010609060101010101" pitchFamily="49" charset="-122"/>
            </a:endParaRPr>
          </a:p>
          <a:p>
            <a:r>
              <a:rPr lang="zh-CN" altLang="en-US" sz="3200" b="1" dirty="0" smtClean="0">
                <a:latin typeface="黑体" panose="02010609060101010101" pitchFamily="49" charset="-122"/>
                <a:ea typeface="黑体" panose="02010609060101010101" pitchFamily="49" charset="-122"/>
              </a:rPr>
              <a:t>前几年</a:t>
            </a:r>
            <a:r>
              <a:rPr lang="zh-CN" altLang="en-US" sz="3200" b="1" dirty="0">
                <a:latin typeface="黑体" panose="02010609060101010101" pitchFamily="49" charset="-122"/>
                <a:ea typeface="黑体" panose="02010609060101010101" pitchFamily="49" charset="-122"/>
              </a:rPr>
              <a:t>多次考查。题目要求把某校为教师编写个人专业发展规划而提供的流程图转写成一段文字介绍，除了考查转述内容完整、表述准确、语言连贯的显性能力外，还考查考生理清图表各要素之间的结构关系的逻辑思维能力</a:t>
            </a:r>
            <a:r>
              <a:rPr lang="zh-CN" altLang="en-US" sz="3200" b="1" dirty="0" smtClean="0">
                <a:latin typeface="黑体" panose="02010609060101010101" pitchFamily="49" charset="-122"/>
                <a:ea typeface="黑体" panose="02010609060101010101" pitchFamily="49" charset="-122"/>
              </a:rPr>
              <a:t>。</a:t>
            </a:r>
            <a:endParaRPr lang="en-US" altLang="zh-CN" sz="3200" b="1" dirty="0" smtClean="0">
              <a:latin typeface="黑体" panose="02010609060101010101" pitchFamily="49" charset="-122"/>
              <a:ea typeface="黑体" panose="02010609060101010101" pitchFamily="49" charset="-122"/>
            </a:endParaRPr>
          </a:p>
          <a:p>
            <a:r>
              <a:rPr lang="zh-CN" altLang="en-US" sz="3200" b="1" dirty="0" smtClean="0">
                <a:latin typeface="黑体" panose="02010609060101010101" pitchFamily="49" charset="-122"/>
                <a:ea typeface="黑体" panose="02010609060101010101" pitchFamily="49" charset="-122"/>
              </a:rPr>
              <a:t>完成</a:t>
            </a:r>
            <a:r>
              <a:rPr lang="zh-CN" altLang="en-US" sz="3200" b="1" dirty="0">
                <a:latin typeface="黑体" panose="02010609060101010101" pitchFamily="49" charset="-122"/>
                <a:ea typeface="黑体" panose="02010609060101010101" pitchFamily="49" charset="-122"/>
              </a:rPr>
              <a:t>这类题目，需要读懂构图，分析</a:t>
            </a:r>
            <a:r>
              <a:rPr lang="zh-CN" altLang="en-US" sz="3200" b="1" dirty="0">
                <a:solidFill>
                  <a:srgbClr val="FF0000"/>
                </a:solidFill>
                <a:latin typeface="黑体" panose="02010609060101010101" pitchFamily="49" charset="-122"/>
                <a:ea typeface="黑体" panose="02010609060101010101" pitchFamily="49" charset="-122"/>
              </a:rPr>
              <a:t>关键词与思考路径</a:t>
            </a:r>
            <a:r>
              <a:rPr lang="zh-CN" altLang="en-US" sz="3200" b="1" dirty="0">
                <a:latin typeface="黑体" panose="02010609060101010101" pitchFamily="49" charset="-122"/>
                <a:ea typeface="黑体" panose="02010609060101010101" pitchFamily="49" charset="-122"/>
              </a:rPr>
              <a:t>间的整体关系，从“解答题目”转向了“</a:t>
            </a:r>
            <a:r>
              <a:rPr lang="zh-CN" altLang="en-US" sz="3200" b="1" dirty="0">
                <a:solidFill>
                  <a:srgbClr val="FF0000"/>
                </a:solidFill>
                <a:latin typeface="黑体" panose="02010609060101010101" pitchFamily="49" charset="-122"/>
                <a:ea typeface="黑体" panose="02010609060101010101" pitchFamily="49" charset="-122"/>
              </a:rPr>
              <a:t>解决问题</a:t>
            </a:r>
            <a:r>
              <a:rPr lang="zh-CN" altLang="en-US" sz="3200" b="1" dirty="0">
                <a:latin typeface="黑体" panose="02010609060101010101" pitchFamily="49" charset="-122"/>
                <a:ea typeface="黑体" panose="02010609060101010101" pitchFamily="49" charset="-122"/>
              </a:rPr>
              <a:t>”，对学生的综合素养提出了较高要求。</a:t>
            </a:r>
          </a:p>
          <a:p>
            <a:endParaRPr lang="zh-CN" altLang="en-US" sz="3200" b="1" dirty="0">
              <a:latin typeface="黑体" panose="02010609060101010101" pitchFamily="49" charset="-122"/>
              <a:ea typeface="黑体" panose="02010609060101010101" pitchFamily="49" charset="-122"/>
            </a:endParaRPr>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7655" y="0"/>
            <a:ext cx="11902966" cy="6747641"/>
          </a:xfrm>
        </p:spPr>
        <p:txBody>
          <a:bodyPr/>
          <a:lstStyle/>
          <a:p>
            <a:r>
              <a:rPr lang="zh-CN" altLang="en-US" sz="4400" b="1" dirty="0" smtClean="0">
                <a:solidFill>
                  <a:srgbClr val="FF0000"/>
                </a:solidFill>
                <a:ea typeface="黑体" panose="02010609060101010101" pitchFamily="49" charset="-122"/>
                <a:cs typeface="华文隶书" panose="02010800040101010101" charset="-122"/>
              </a:rPr>
              <a:t>三、</a:t>
            </a:r>
            <a:r>
              <a:rPr lang="en-US" altLang="zh-CN" sz="4400" b="1" dirty="0" smtClean="0">
                <a:solidFill>
                  <a:srgbClr val="FF0000"/>
                </a:solidFill>
                <a:ea typeface="黑体" panose="02010609060101010101" pitchFamily="49" charset="-122"/>
                <a:cs typeface="华文隶书" panose="02010800040101010101" charset="-122"/>
              </a:rPr>
              <a:t>2019</a:t>
            </a:r>
            <a:r>
              <a:rPr lang="zh-CN" altLang="en-US" sz="4400" b="1" dirty="0" smtClean="0">
                <a:solidFill>
                  <a:srgbClr val="FF0000"/>
                </a:solidFill>
                <a:ea typeface="黑体" panose="02010609060101010101" pitchFamily="49" charset="-122"/>
                <a:cs typeface="华文隶书" panose="02010800040101010101" charset="-122"/>
              </a:rPr>
              <a:t>年预测</a:t>
            </a:r>
            <a:endParaRPr lang="en-US" altLang="zh-CN" sz="4400" b="1" dirty="0">
              <a:solidFill>
                <a:srgbClr val="FF0000"/>
              </a:solidFill>
              <a:ea typeface="黑体" panose="02010609060101010101" pitchFamily="49" charset="-122"/>
              <a:cs typeface="华文隶书" panose="02010800040101010101" charset="-122"/>
            </a:endParaRPr>
          </a:p>
          <a:p>
            <a:r>
              <a:rPr lang="en-US" altLang="zh-CN" sz="3200" b="1" dirty="0">
                <a:solidFill>
                  <a:srgbClr val="FF0000"/>
                </a:solidFill>
                <a:latin typeface="黑体" panose="02010609060101010101" pitchFamily="49" charset="-122"/>
                <a:ea typeface="黑体" panose="02010609060101010101" pitchFamily="49" charset="-122"/>
              </a:rPr>
              <a:t>2019</a:t>
            </a:r>
            <a:r>
              <a:rPr lang="zh-CN" altLang="en-US" sz="3200" b="1" dirty="0">
                <a:solidFill>
                  <a:srgbClr val="FF0000"/>
                </a:solidFill>
                <a:latin typeface="黑体" panose="02010609060101010101" pitchFamily="49" charset="-122"/>
                <a:ea typeface="黑体" panose="02010609060101010101" pitchFamily="49" charset="-122"/>
              </a:rPr>
              <a:t>年</a:t>
            </a:r>
            <a:r>
              <a:rPr lang="zh-CN" altLang="en-US" sz="3200" b="1" dirty="0">
                <a:solidFill>
                  <a:srgbClr val="0000CC"/>
                </a:solidFill>
                <a:latin typeface="黑体" panose="02010609060101010101" pitchFamily="49" charset="-122"/>
                <a:ea typeface="黑体" panose="02010609060101010101" pitchFamily="49" charset="-122"/>
              </a:rPr>
              <a:t>语文试卷</a:t>
            </a:r>
            <a:r>
              <a:rPr lang="zh-CN" altLang="en-US" sz="3200" b="1" dirty="0">
                <a:solidFill>
                  <a:srgbClr val="FF0000"/>
                </a:solidFill>
                <a:latin typeface="黑体" panose="02010609060101010101" pitchFamily="49" charset="-122"/>
                <a:ea typeface="黑体" panose="02010609060101010101" pitchFamily="49" charset="-122"/>
              </a:rPr>
              <a:t>结构、题型、赋分可能有变化，但是</a:t>
            </a:r>
            <a:r>
              <a:rPr lang="zh-CN" altLang="en-US" sz="3200" b="1" dirty="0">
                <a:solidFill>
                  <a:srgbClr val="0000CC"/>
                </a:solidFill>
                <a:latin typeface="黑体" panose="02010609060101010101" pitchFamily="49" charset="-122"/>
                <a:ea typeface="黑体" panose="02010609060101010101" pitchFamily="49" charset="-122"/>
              </a:rPr>
              <a:t>变化不会很大</a:t>
            </a:r>
            <a:r>
              <a:rPr lang="zh-CN" altLang="en-US" sz="3200" b="1" dirty="0">
                <a:solidFill>
                  <a:srgbClr val="FF0000"/>
                </a:solidFill>
                <a:latin typeface="黑体" panose="02010609060101010101" pitchFamily="49" charset="-122"/>
                <a:ea typeface="黑体" panose="02010609060101010101" pitchFamily="49" charset="-122"/>
              </a:rPr>
              <a:t>，应该会</a:t>
            </a:r>
            <a:r>
              <a:rPr lang="zh-CN" altLang="en-US" sz="3200" b="1" dirty="0">
                <a:solidFill>
                  <a:srgbClr val="0000CC"/>
                </a:solidFill>
                <a:latin typeface="黑体" panose="02010609060101010101" pitchFamily="49" charset="-122"/>
                <a:ea typeface="黑体" panose="02010609060101010101" pitchFamily="49" charset="-122"/>
              </a:rPr>
              <a:t>保持稳定</a:t>
            </a:r>
            <a:r>
              <a:rPr lang="zh-CN" altLang="en-US" sz="3200" b="1" dirty="0">
                <a:solidFill>
                  <a:srgbClr val="FF0000"/>
                </a:solidFill>
                <a:latin typeface="黑体" panose="02010609060101010101" pitchFamily="49" charset="-122"/>
                <a:ea typeface="黑体" panose="02010609060101010101" pitchFamily="49" charset="-122"/>
              </a:rPr>
              <a:t>。我们教师要有</a:t>
            </a:r>
            <a:r>
              <a:rPr lang="zh-CN" altLang="en-US" sz="3200" b="1" dirty="0">
                <a:solidFill>
                  <a:srgbClr val="0000CC"/>
                </a:solidFill>
                <a:latin typeface="黑体" panose="02010609060101010101" pitchFamily="49" charset="-122"/>
                <a:ea typeface="黑体" panose="02010609060101010101" pitchFamily="49" charset="-122"/>
              </a:rPr>
              <a:t>常态心理</a:t>
            </a:r>
            <a:r>
              <a:rPr lang="zh-CN" altLang="en-US" sz="3200" b="1" dirty="0">
                <a:solidFill>
                  <a:srgbClr val="FF0000"/>
                </a:solidFill>
                <a:latin typeface="黑体" panose="02010609060101010101" pitchFamily="49" charset="-122"/>
                <a:ea typeface="黑体" panose="02010609060101010101" pitchFamily="49" charset="-122"/>
              </a:rPr>
              <a:t>。</a:t>
            </a:r>
          </a:p>
          <a:p>
            <a:r>
              <a:rPr lang="zh-CN" altLang="en-US" sz="3200" b="1" dirty="0" smtClean="0">
                <a:latin typeface="黑体" panose="02010609060101010101" pitchFamily="49" charset="-122"/>
                <a:ea typeface="黑体" panose="02010609060101010101" pitchFamily="49" charset="-122"/>
              </a:rPr>
              <a:t>（</a:t>
            </a:r>
            <a:r>
              <a:rPr lang="en-US" altLang="zh-CN" sz="3200" b="1" dirty="0" smtClean="0">
                <a:latin typeface="黑体" panose="02010609060101010101" pitchFamily="49" charset="-122"/>
                <a:ea typeface="黑体" panose="02010609060101010101" pitchFamily="49" charset="-122"/>
              </a:rPr>
              <a:t>1</a:t>
            </a:r>
            <a:r>
              <a:rPr lang="zh-CN" altLang="en-US" sz="3200" b="1" dirty="0" smtClean="0">
                <a:latin typeface="黑体" panose="02010609060101010101" pitchFamily="49" charset="-122"/>
                <a:ea typeface="黑体" panose="02010609060101010101" pitchFamily="49" charset="-122"/>
              </a:rPr>
              <a:t>）</a:t>
            </a:r>
            <a:r>
              <a:rPr lang="en-US" altLang="zh-CN" sz="3200" b="1" dirty="0" smtClean="0">
                <a:latin typeface="黑体" panose="02010609060101010101" pitchFamily="49" charset="-122"/>
                <a:ea typeface="黑体" panose="02010609060101010101" pitchFamily="49" charset="-122"/>
              </a:rPr>
              <a:t>2019</a:t>
            </a:r>
            <a:r>
              <a:rPr lang="zh-CN" altLang="en-US" sz="3200" b="1" dirty="0" smtClean="0">
                <a:latin typeface="黑体" panose="02010609060101010101" pitchFamily="49" charset="-122"/>
                <a:ea typeface="黑体" panose="02010609060101010101" pitchFamily="49" charset="-122"/>
              </a:rPr>
              <a:t>年整体难度略有增加。</a:t>
            </a:r>
            <a:endParaRPr lang="en-US" altLang="zh-CN" sz="3200" b="1" dirty="0" smtClean="0">
              <a:latin typeface="黑体" panose="02010609060101010101" pitchFamily="49" charset="-122"/>
              <a:ea typeface="黑体" panose="02010609060101010101" pitchFamily="49" charset="-122"/>
            </a:endParaRPr>
          </a:p>
          <a:p>
            <a:r>
              <a:rPr lang="zh-CN" altLang="en-US" sz="3200" b="1" dirty="0" smtClean="0">
                <a:latin typeface="黑体" panose="02010609060101010101" pitchFamily="49" charset="-122"/>
                <a:ea typeface="黑体" panose="02010609060101010101" pitchFamily="49" charset="-122"/>
              </a:rPr>
              <a:t>（</a:t>
            </a:r>
            <a:r>
              <a:rPr lang="en-US" altLang="zh-CN" sz="3200" b="1" dirty="0" smtClean="0">
                <a:latin typeface="黑体" panose="02010609060101010101" pitchFamily="49" charset="-122"/>
                <a:ea typeface="黑体" panose="02010609060101010101" pitchFamily="49" charset="-122"/>
              </a:rPr>
              <a:t>2</a:t>
            </a:r>
            <a:r>
              <a:rPr lang="zh-CN" altLang="en-US" sz="3200" b="1" dirty="0" smtClean="0">
                <a:latin typeface="黑体" panose="02010609060101010101" pitchFamily="49" charset="-122"/>
                <a:ea typeface="黑体" panose="02010609060101010101" pitchFamily="49" charset="-122"/>
              </a:rPr>
              <a:t>）题型不会有大的变化。</a:t>
            </a:r>
            <a:endParaRPr lang="en-US" altLang="zh-CN" sz="3200" b="1" dirty="0" smtClean="0">
              <a:latin typeface="黑体" panose="02010609060101010101" pitchFamily="49" charset="-122"/>
              <a:ea typeface="黑体" panose="02010609060101010101" pitchFamily="49" charset="-122"/>
            </a:endParaRPr>
          </a:p>
          <a:p>
            <a:r>
              <a:rPr lang="zh-CN" altLang="en-US" sz="3200" b="1" dirty="0" smtClean="0">
                <a:latin typeface="黑体" panose="02010609060101010101" pitchFamily="49" charset="-122"/>
                <a:ea typeface="黑体" panose="02010609060101010101" pitchFamily="49" charset="-122"/>
              </a:rPr>
              <a:t>（</a:t>
            </a:r>
            <a:r>
              <a:rPr lang="en-US" altLang="zh-CN" sz="3200" b="1" dirty="0" smtClean="0">
                <a:latin typeface="黑体" panose="02010609060101010101" pitchFamily="49" charset="-122"/>
                <a:ea typeface="黑体" panose="02010609060101010101" pitchFamily="49" charset="-122"/>
              </a:rPr>
              <a:t>3</a:t>
            </a:r>
            <a:r>
              <a:rPr lang="zh-CN" altLang="en-US" sz="3200" b="1" dirty="0" smtClean="0">
                <a:latin typeface="黑体" panose="02010609060101010101" pitchFamily="49" charset="-122"/>
                <a:ea typeface="黑体" panose="02010609060101010101" pitchFamily="49" charset="-122"/>
              </a:rPr>
              <a:t>）选材多样化。</a:t>
            </a:r>
            <a:endParaRPr lang="en-US" altLang="zh-CN" sz="3200" b="1" dirty="0" smtClean="0">
              <a:latin typeface="黑体" panose="02010609060101010101" pitchFamily="49" charset="-122"/>
              <a:ea typeface="黑体" panose="02010609060101010101" pitchFamily="49" charset="-122"/>
            </a:endParaRPr>
          </a:p>
          <a:p>
            <a:r>
              <a:rPr lang="zh-CN" altLang="en-US" sz="3200" b="1" dirty="0" smtClean="0">
                <a:latin typeface="黑体" panose="02010609060101010101" pitchFamily="49" charset="-122"/>
                <a:ea typeface="黑体" panose="02010609060101010101" pitchFamily="49" charset="-122"/>
              </a:rPr>
              <a:t>（</a:t>
            </a:r>
            <a:r>
              <a:rPr lang="en-US" altLang="zh-CN" sz="3200" b="1" dirty="0" smtClean="0">
                <a:latin typeface="黑体" panose="02010609060101010101" pitchFamily="49" charset="-122"/>
                <a:ea typeface="黑体" panose="02010609060101010101" pitchFamily="49" charset="-122"/>
              </a:rPr>
              <a:t>3</a:t>
            </a:r>
            <a:r>
              <a:rPr lang="zh-CN" altLang="en-US" sz="3200" b="1" dirty="0" smtClean="0">
                <a:latin typeface="黑体" panose="02010609060101010101" pitchFamily="49" charset="-122"/>
                <a:ea typeface="黑体" panose="02010609060101010101" pitchFamily="49" charset="-122"/>
              </a:rPr>
              <a:t>）赋分可能有微调。</a:t>
            </a:r>
            <a:endParaRPr lang="en-US" altLang="zh-CN" sz="3200" b="1" dirty="0" smtClean="0">
              <a:latin typeface="黑体" panose="02010609060101010101" pitchFamily="49" charset="-122"/>
              <a:ea typeface="黑体" panose="02010609060101010101" pitchFamily="49" charset="-122"/>
            </a:endParaRPr>
          </a:p>
          <a:p>
            <a:r>
              <a:rPr lang="zh-CN" altLang="en-US" sz="3200" b="1" dirty="0" smtClean="0">
                <a:latin typeface="黑体" panose="02010609060101010101" pitchFamily="49" charset="-122"/>
                <a:ea typeface="黑体" panose="02010609060101010101" pitchFamily="49" charset="-122"/>
              </a:rPr>
              <a:t>（</a:t>
            </a:r>
            <a:r>
              <a:rPr lang="en-US" altLang="zh-CN" sz="3200" b="1" dirty="0" smtClean="0">
                <a:latin typeface="黑体" panose="02010609060101010101" pitchFamily="49" charset="-122"/>
                <a:ea typeface="黑体" panose="02010609060101010101" pitchFamily="49" charset="-122"/>
              </a:rPr>
              <a:t>4</a:t>
            </a:r>
            <a:r>
              <a:rPr lang="zh-CN" altLang="en-US" sz="3200" b="1" dirty="0" smtClean="0">
                <a:latin typeface="黑体" panose="02010609060101010101" pitchFamily="49" charset="-122"/>
                <a:ea typeface="黑体" panose="02010609060101010101" pitchFamily="49" charset="-122"/>
              </a:rPr>
              <a:t>）作文要重视：</a:t>
            </a:r>
            <a:endParaRPr lang="en-US" altLang="zh-CN" sz="3200" b="1" dirty="0" smtClean="0">
              <a:latin typeface="黑体" panose="02010609060101010101" pitchFamily="49" charset="-122"/>
              <a:ea typeface="黑体" panose="02010609060101010101" pitchFamily="49" charset="-122"/>
            </a:endParaRPr>
          </a:p>
          <a:p>
            <a:r>
              <a:rPr lang="zh-CN" altLang="en-US" sz="3200" b="1" dirty="0" smtClean="0">
                <a:solidFill>
                  <a:srgbClr val="FF0000"/>
                </a:solidFill>
                <a:latin typeface="黑体" panose="02010609060101010101" pitchFamily="49" charset="-122"/>
                <a:ea typeface="黑体" panose="02010609060101010101" pitchFamily="49" charset="-122"/>
              </a:rPr>
              <a:t>比较反思辨是非、明大势</a:t>
            </a:r>
            <a:endParaRPr lang="en-US" altLang="zh-CN" sz="3200" b="1" dirty="0" smtClean="0">
              <a:solidFill>
                <a:srgbClr val="FF0000"/>
              </a:solidFill>
              <a:latin typeface="黑体" panose="02010609060101010101" pitchFamily="49" charset="-122"/>
              <a:ea typeface="黑体" panose="02010609060101010101" pitchFamily="49" charset="-122"/>
            </a:endParaRPr>
          </a:p>
          <a:p>
            <a:r>
              <a:rPr lang="zh-CN" altLang="en-US" sz="3200" b="1" dirty="0" smtClean="0">
                <a:solidFill>
                  <a:srgbClr val="FF0000"/>
                </a:solidFill>
                <a:latin typeface="黑体" panose="02010609060101010101" pitchFamily="49" charset="-122"/>
                <a:ea typeface="黑体" panose="02010609060101010101" pitchFamily="49" charset="-122"/>
              </a:rPr>
              <a:t>理想与现实的关系</a:t>
            </a:r>
            <a:endParaRPr lang="en-US" altLang="zh-CN" sz="3200" b="1" dirty="0" smtClean="0">
              <a:solidFill>
                <a:srgbClr val="FF0000"/>
              </a:solidFill>
              <a:latin typeface="黑体" panose="02010609060101010101" pitchFamily="49" charset="-122"/>
              <a:ea typeface="黑体" panose="02010609060101010101" pitchFamily="49" charset="-122"/>
            </a:endParaRPr>
          </a:p>
          <a:p>
            <a:r>
              <a:rPr lang="zh-CN" altLang="en-US" sz="3200" b="1" dirty="0" smtClean="0">
                <a:solidFill>
                  <a:srgbClr val="FF0000"/>
                </a:solidFill>
                <a:latin typeface="黑体" panose="02010609060101010101" pitchFamily="49" charset="-122"/>
                <a:ea typeface="黑体" panose="02010609060101010101" pitchFamily="49" charset="-122"/>
              </a:rPr>
              <a:t>事物之间或内部的关联</a:t>
            </a:r>
            <a:endParaRPr lang="en-US" altLang="zh-CN" sz="3200" b="1" dirty="0" smtClean="0">
              <a:solidFill>
                <a:srgbClr val="FF0000"/>
              </a:solidFill>
              <a:latin typeface="黑体" panose="02010609060101010101" pitchFamily="49" charset="-122"/>
              <a:ea typeface="黑体" panose="02010609060101010101" pitchFamily="49" charset="-122"/>
            </a:endParaRPr>
          </a:p>
          <a:p>
            <a:r>
              <a:rPr lang="zh-CN" altLang="en-US" sz="3200" b="1" dirty="0" smtClean="0">
                <a:solidFill>
                  <a:srgbClr val="FF0000"/>
                </a:solidFill>
                <a:latin typeface="黑体" panose="02010609060101010101" pitchFamily="49" charset="-122"/>
                <a:ea typeface="黑体" panose="02010609060101010101" pitchFamily="49" charset="-122"/>
              </a:rPr>
              <a:t>写作身份与对象。</a:t>
            </a:r>
            <a:endParaRPr lang="en-US" altLang="zh-CN" sz="3200" b="1" dirty="0" smtClean="0">
              <a:solidFill>
                <a:srgbClr val="FF0000"/>
              </a:solidFill>
              <a:latin typeface="黑体" panose="02010609060101010101" pitchFamily="49" charset="-122"/>
              <a:ea typeface="黑体" panose="02010609060101010101" pitchFamily="49" charset="-122"/>
            </a:endParaRPr>
          </a:p>
          <a:p>
            <a:endParaRPr lang="zh-CN" altLang="en-US" dirty="0"/>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内容占位符 2"/>
          <p:cNvSpPr>
            <a:spLocks noGrp="1"/>
          </p:cNvSpPr>
          <p:nvPr>
            <p:ph idx="1"/>
          </p:nvPr>
        </p:nvSpPr>
        <p:spPr>
          <a:xfrm>
            <a:off x="582613" y="628650"/>
            <a:ext cx="10515600" cy="4351338"/>
          </a:xfrm>
          <a:ln>
            <a:solidFill>
              <a:srgbClr val="FF0000"/>
            </a:solidFill>
          </a:ln>
        </p:spPr>
        <p:txBody>
          <a:bodyPr/>
          <a:lstStyle/>
          <a:p>
            <a:pPr eaLnBrk="1" hangingPunct="1"/>
            <a:r>
              <a:rPr lang="zh-CN" altLang="en-US" sz="4400" b="1" dirty="0" smtClean="0">
                <a:solidFill>
                  <a:srgbClr val="FF0000"/>
                </a:solidFill>
                <a:ea typeface="华文中宋" panose="02010600040101010101" charset="-122"/>
              </a:rPr>
              <a:t>祝全体同仁身体健康、学习进步，佛山语文年年新高！</a:t>
            </a:r>
            <a:endParaRPr lang="zh-CN" altLang="en-US" sz="4400" b="1" dirty="0">
              <a:solidFill>
                <a:srgbClr val="FF0000"/>
              </a:solidFill>
              <a:ea typeface="华文中宋" panose="02010600040101010101" charset="-122"/>
            </a:endParaRPr>
          </a:p>
        </p:txBody>
      </p:sp>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 y="0"/>
            <a:ext cx="12192000" cy="6858000"/>
          </a:xfrm>
        </p:spPr>
        <p:txBody>
          <a:bodyPr>
            <a:normAutofit/>
          </a:bodyPr>
          <a:lstStyle/>
          <a:p>
            <a:r>
              <a:rPr lang="zh-CN" altLang="en-US" sz="4400" b="1" dirty="0">
                <a:solidFill>
                  <a:srgbClr val="FF0000"/>
                </a:solidFill>
                <a:ea typeface="黑体" panose="02010609060101010101" pitchFamily="49" charset="-122"/>
                <a:cs typeface="华文隶书" panose="02010800040101010101" charset="-122"/>
              </a:rPr>
              <a:t>二、回顾</a:t>
            </a:r>
            <a:r>
              <a:rPr lang="en-US" altLang="zh-CN" sz="4400" b="1" dirty="0">
                <a:solidFill>
                  <a:srgbClr val="FF0000"/>
                </a:solidFill>
                <a:ea typeface="黑体" panose="02010609060101010101" pitchFamily="49" charset="-122"/>
                <a:cs typeface="华文隶书" panose="02010800040101010101" charset="-122"/>
              </a:rPr>
              <a:t>2018</a:t>
            </a:r>
          </a:p>
          <a:p>
            <a:pPr algn="ctr"/>
            <a:r>
              <a:rPr lang="zh-CN" altLang="en-US" sz="3200" b="1" dirty="0" smtClean="0">
                <a:solidFill>
                  <a:srgbClr val="FF0000"/>
                </a:solidFill>
                <a:latin typeface="黑体" panose="02010609060101010101" pitchFamily="49" charset="-122"/>
                <a:ea typeface="黑体" panose="02010609060101010101" pitchFamily="49" charset="-122"/>
              </a:rPr>
              <a:t>（一）考试大纲的变化</a:t>
            </a:r>
          </a:p>
          <a:p>
            <a:r>
              <a:rPr lang="zh-CN" altLang="en-US" b="1" dirty="0" smtClean="0">
                <a:solidFill>
                  <a:srgbClr val="0000CC"/>
                </a:solidFill>
                <a:latin typeface="黑体" panose="02010609060101010101" pitchFamily="49" charset="-122"/>
                <a:ea typeface="黑体" panose="02010609060101010101" pitchFamily="49" charset="-122"/>
              </a:rPr>
              <a:t>（仅以</a:t>
            </a:r>
            <a:r>
              <a:rPr lang="en-US" altLang="zh-CN" b="1" dirty="0" smtClean="0">
                <a:solidFill>
                  <a:srgbClr val="0000CC"/>
                </a:solidFill>
                <a:latin typeface="黑体" panose="02010609060101010101" pitchFamily="49" charset="-122"/>
                <a:ea typeface="黑体" panose="02010609060101010101" pitchFamily="49" charset="-122"/>
              </a:rPr>
              <a:t>2018</a:t>
            </a:r>
            <a:r>
              <a:rPr lang="zh-CN" altLang="en-US" b="1" dirty="0" smtClean="0">
                <a:solidFill>
                  <a:srgbClr val="0000CC"/>
                </a:solidFill>
                <a:latin typeface="黑体" panose="02010609060101010101" pitchFamily="49" charset="-122"/>
                <a:ea typeface="黑体" panose="02010609060101010101" pitchFamily="49" charset="-122"/>
              </a:rPr>
              <a:t>年考试大纲为例）</a:t>
            </a:r>
            <a:endParaRPr lang="en-US" altLang="zh-CN" b="1" dirty="0" smtClean="0">
              <a:solidFill>
                <a:srgbClr val="0000CC"/>
              </a:solidFill>
              <a:latin typeface="黑体" panose="02010609060101010101" pitchFamily="49" charset="-122"/>
              <a:ea typeface="黑体" panose="02010609060101010101" pitchFamily="49" charset="-122"/>
            </a:endParaRPr>
          </a:p>
          <a:p>
            <a:r>
              <a:rPr lang="zh-CN" altLang="en-US" b="1" dirty="0" smtClean="0">
                <a:solidFill>
                  <a:srgbClr val="0000CC"/>
                </a:solidFill>
                <a:latin typeface="黑体" panose="02010609060101010101" pitchFamily="49" charset="-122"/>
                <a:ea typeface="黑体" panose="02010609060101010101" pitchFamily="49" charset="-122"/>
              </a:rPr>
              <a:t>考核目标和要求</a:t>
            </a:r>
            <a:endParaRPr lang="en-US" altLang="zh-CN" b="1" dirty="0" smtClean="0">
              <a:solidFill>
                <a:srgbClr val="0000CC"/>
              </a:solidFill>
              <a:latin typeface="黑体" panose="02010609060101010101" pitchFamily="49" charset="-122"/>
              <a:ea typeface="黑体" panose="02010609060101010101" pitchFamily="49" charset="-122"/>
            </a:endParaRPr>
          </a:p>
          <a:p>
            <a:r>
              <a:rPr lang="zh-CN" altLang="en-US" b="1" dirty="0" smtClean="0">
                <a:latin typeface="黑体" panose="02010609060101010101" pitchFamily="49" charset="-122"/>
                <a:ea typeface="黑体" panose="02010609060101010101" pitchFamily="49" charset="-122"/>
              </a:rPr>
              <a:t>（</a:t>
            </a:r>
            <a:r>
              <a:rPr lang="en-US" altLang="zh-CN" b="1" dirty="0">
                <a:latin typeface="黑体" panose="02010609060101010101" pitchFamily="49" charset="-122"/>
                <a:ea typeface="黑体" panose="02010609060101010101" pitchFamily="49" charset="-122"/>
              </a:rPr>
              <a:t>2018</a:t>
            </a:r>
            <a:r>
              <a:rPr lang="zh-CN" altLang="en-US" b="1" dirty="0">
                <a:latin typeface="黑体" panose="02010609060101010101" pitchFamily="49" charset="-122"/>
                <a:ea typeface="黑体" panose="02010609060101010101" pitchFamily="49" charset="-122"/>
              </a:rPr>
              <a:t>年考试大纲</a:t>
            </a:r>
            <a:r>
              <a:rPr lang="zh-CN" altLang="en-US" b="1" dirty="0" smtClean="0">
                <a:latin typeface="黑体" panose="02010609060101010101" pitchFamily="49" charset="-122"/>
                <a:ea typeface="黑体" panose="02010609060101010101" pitchFamily="49" charset="-122"/>
              </a:rPr>
              <a:t>）</a:t>
            </a:r>
            <a:endParaRPr lang="en-US" altLang="zh-CN" b="1" dirty="0" smtClean="0">
              <a:latin typeface="黑体" panose="02010609060101010101" pitchFamily="49" charset="-122"/>
              <a:ea typeface="黑体" panose="02010609060101010101" pitchFamily="49" charset="-122"/>
            </a:endParaRPr>
          </a:p>
          <a:p>
            <a:r>
              <a:rPr lang="en-US" altLang="zh-CN" b="1" dirty="0" smtClean="0">
                <a:latin typeface="黑体" panose="02010609060101010101" pitchFamily="49" charset="-122"/>
                <a:ea typeface="黑体" panose="02010609060101010101" pitchFamily="49" charset="-122"/>
              </a:rPr>
              <a:t>C</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分析综合</a:t>
            </a:r>
            <a:r>
              <a:rPr lang="zh-CN" altLang="en-US" b="1" dirty="0" smtClean="0">
                <a:latin typeface="黑体" panose="02010609060101010101" pitchFamily="49" charset="-122"/>
                <a:ea typeface="黑体" panose="02010609060101010101" pitchFamily="49" charset="-122"/>
              </a:rPr>
              <a:t>：</a:t>
            </a:r>
            <a:r>
              <a:rPr lang="zh-CN" altLang="en-US" b="1" dirty="0" smtClean="0">
                <a:solidFill>
                  <a:srgbClr val="FF0000"/>
                </a:solidFill>
                <a:latin typeface="黑体" panose="02010609060101010101" pitchFamily="49" charset="-122"/>
                <a:ea typeface="黑体" panose="02010609060101010101" pitchFamily="49" charset="-122"/>
              </a:rPr>
              <a:t>分解</a:t>
            </a:r>
            <a:r>
              <a:rPr lang="zh-CN" altLang="en-US" b="1" dirty="0">
                <a:solidFill>
                  <a:srgbClr val="FF0000"/>
                </a:solidFill>
                <a:latin typeface="黑体" panose="02010609060101010101" pitchFamily="49" charset="-122"/>
                <a:ea typeface="黑体" panose="02010609060101010101" pitchFamily="49" charset="-122"/>
              </a:rPr>
              <a:t>剖析相关现象和问题，并予以归纳整合</a:t>
            </a:r>
            <a:r>
              <a:rPr lang="zh-CN" altLang="en-US" b="1" dirty="0" smtClean="0">
                <a:latin typeface="黑体" panose="02010609060101010101" pitchFamily="49" charset="-122"/>
                <a:ea typeface="黑体" panose="02010609060101010101" pitchFamily="49" charset="-122"/>
              </a:rPr>
              <a:t>。</a:t>
            </a:r>
            <a:endParaRPr lang="en-US" altLang="zh-CN" b="1" dirty="0" smtClean="0">
              <a:latin typeface="黑体" panose="02010609060101010101" pitchFamily="49" charset="-122"/>
              <a:ea typeface="黑体" panose="02010609060101010101" pitchFamily="49" charset="-122"/>
            </a:endParaRPr>
          </a:p>
          <a:p>
            <a:r>
              <a:rPr lang="zh-CN" altLang="en-US" b="1" dirty="0" smtClean="0">
                <a:latin typeface="黑体" panose="02010609060101010101" pitchFamily="49" charset="-122"/>
                <a:ea typeface="黑体" panose="02010609060101010101" pitchFamily="49" charset="-122"/>
              </a:rPr>
              <a:t>（</a:t>
            </a:r>
            <a:r>
              <a:rPr lang="en-US" altLang="zh-CN" b="1" dirty="0">
                <a:latin typeface="黑体" panose="02010609060101010101" pitchFamily="49" charset="-122"/>
                <a:ea typeface="黑体" panose="02010609060101010101" pitchFamily="49" charset="-122"/>
              </a:rPr>
              <a:t>2017</a:t>
            </a:r>
            <a:r>
              <a:rPr lang="zh-CN" altLang="en-US" b="1" dirty="0">
                <a:latin typeface="黑体" panose="02010609060101010101" pitchFamily="49" charset="-122"/>
                <a:ea typeface="黑体" panose="02010609060101010101" pitchFamily="49" charset="-122"/>
              </a:rPr>
              <a:t>年考试大纲</a:t>
            </a:r>
            <a:r>
              <a:rPr lang="zh-CN" altLang="en-US" b="1" dirty="0" smtClean="0">
                <a:latin typeface="黑体" panose="02010609060101010101" pitchFamily="49" charset="-122"/>
                <a:ea typeface="黑体" panose="02010609060101010101" pitchFamily="49" charset="-122"/>
              </a:rPr>
              <a:t>）</a:t>
            </a:r>
            <a:endParaRPr lang="en-US" altLang="zh-CN" b="1" dirty="0" smtClean="0">
              <a:latin typeface="黑体" panose="02010609060101010101" pitchFamily="49" charset="-122"/>
              <a:ea typeface="黑体" panose="02010609060101010101" pitchFamily="49" charset="-122"/>
            </a:endParaRPr>
          </a:p>
          <a:p>
            <a:r>
              <a:rPr lang="en-US" altLang="zh-CN" b="1" dirty="0" smtClean="0">
                <a:latin typeface="黑体" panose="02010609060101010101" pitchFamily="49" charset="-122"/>
                <a:ea typeface="黑体" panose="02010609060101010101" pitchFamily="49" charset="-122"/>
              </a:rPr>
              <a:t>C</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分析综合</a:t>
            </a:r>
            <a:r>
              <a:rPr lang="zh-CN" altLang="en-US" b="1" dirty="0" smtClean="0">
                <a:latin typeface="黑体" panose="02010609060101010101" pitchFamily="49" charset="-122"/>
                <a:ea typeface="黑体" panose="02010609060101010101" pitchFamily="49" charset="-122"/>
              </a:rPr>
              <a:t>：</a:t>
            </a:r>
            <a:r>
              <a:rPr lang="zh-CN" altLang="en-US" b="1" dirty="0" smtClean="0">
                <a:solidFill>
                  <a:srgbClr val="FF0000"/>
                </a:solidFill>
                <a:latin typeface="黑体" panose="02010609060101010101" pitchFamily="49" charset="-122"/>
                <a:ea typeface="黑体" panose="02010609060101010101" pitchFamily="49" charset="-122"/>
              </a:rPr>
              <a:t>分解</a:t>
            </a:r>
            <a:r>
              <a:rPr lang="zh-CN" altLang="en-US" b="1" dirty="0">
                <a:solidFill>
                  <a:srgbClr val="FF0000"/>
                </a:solidFill>
                <a:latin typeface="黑体" panose="02010609060101010101" pitchFamily="49" charset="-122"/>
                <a:ea typeface="黑体" panose="02010609060101010101" pitchFamily="49" charset="-122"/>
              </a:rPr>
              <a:t>剖析、归纳整合相关现象和问题</a:t>
            </a:r>
            <a:r>
              <a:rPr lang="zh-CN" altLang="en-US" b="1" dirty="0" smtClean="0">
                <a:latin typeface="黑体" panose="02010609060101010101" pitchFamily="49" charset="-122"/>
                <a:ea typeface="黑体" panose="02010609060101010101" pitchFamily="49" charset="-122"/>
              </a:rPr>
              <a:t>。</a:t>
            </a:r>
            <a:endParaRPr lang="en-US" altLang="zh-CN" b="1" dirty="0" smtClean="0">
              <a:latin typeface="黑体" panose="02010609060101010101" pitchFamily="49" charset="-122"/>
              <a:ea typeface="黑体" panose="02010609060101010101" pitchFamily="49" charset="-122"/>
            </a:endParaRPr>
          </a:p>
          <a:p>
            <a:r>
              <a:rPr lang="en-US" altLang="zh-CN" b="1" dirty="0" smtClean="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顺序</a:t>
            </a:r>
            <a:r>
              <a:rPr lang="zh-CN" altLang="en-US" b="1" dirty="0" smtClean="0">
                <a:latin typeface="黑体" panose="02010609060101010101" pitchFamily="49" charset="-122"/>
                <a:ea typeface="黑体" panose="02010609060101010101" pitchFamily="49" charset="-122"/>
              </a:rPr>
              <a:t>变化</a:t>
            </a:r>
            <a:r>
              <a:rPr lang="en-US" altLang="zh-CN" b="1" dirty="0" smtClean="0">
                <a:latin typeface="黑体" panose="02010609060101010101" pitchFamily="49" charset="-122"/>
                <a:ea typeface="黑体" panose="02010609060101010101" pitchFamily="49" charset="-122"/>
              </a:rPr>
              <a:t>】</a:t>
            </a:r>
            <a:r>
              <a:rPr lang="zh-CN" altLang="en-US" b="1" dirty="0" smtClean="0">
                <a:latin typeface="黑体" panose="02010609060101010101" pitchFamily="49" charset="-122"/>
                <a:ea typeface="黑体" panose="02010609060101010101" pitchFamily="49" charset="-122"/>
              </a:rPr>
              <a:t>突出</a:t>
            </a:r>
            <a:r>
              <a:rPr lang="zh-CN" altLang="en-US" b="1" dirty="0">
                <a:latin typeface="黑体" panose="02010609060101010101" pitchFamily="49" charset="-122"/>
                <a:ea typeface="黑体" panose="02010609060101010101" pitchFamily="49" charset="-122"/>
              </a:rPr>
              <a:t>强调“归纳整合”的能力要求</a:t>
            </a:r>
            <a:r>
              <a:rPr lang="zh-CN" altLang="en-US" b="1" dirty="0" smtClean="0">
                <a:latin typeface="黑体" panose="02010609060101010101" pitchFamily="49" charset="-122"/>
                <a:ea typeface="黑体" panose="02010609060101010101" pitchFamily="49" charset="-122"/>
              </a:rPr>
              <a:t>，</a:t>
            </a:r>
            <a:r>
              <a:rPr lang="en-US" altLang="zh-CN" b="1" dirty="0" smtClean="0">
                <a:latin typeface="黑体" panose="02010609060101010101" pitchFamily="49" charset="-122"/>
                <a:ea typeface="黑体" panose="02010609060101010101" pitchFamily="49" charset="-122"/>
              </a:rPr>
              <a:t>2018</a:t>
            </a:r>
            <a:r>
              <a:rPr lang="zh-CN" altLang="en-US" b="1" dirty="0" smtClean="0">
                <a:latin typeface="黑体" panose="02010609060101010101" pitchFamily="49" charset="-122"/>
                <a:ea typeface="黑体" panose="02010609060101010101" pitchFamily="49" charset="-122"/>
              </a:rPr>
              <a:t>新</a:t>
            </a:r>
            <a:r>
              <a:rPr lang="zh-CN" altLang="en-US" b="1" dirty="0">
                <a:latin typeface="黑体" panose="02010609060101010101" pitchFamily="49" charset="-122"/>
                <a:ea typeface="黑体" panose="02010609060101010101" pitchFamily="49" charset="-122"/>
              </a:rPr>
              <a:t>考查的非连续性文本阅读就</a:t>
            </a:r>
            <a:r>
              <a:rPr lang="zh-CN" altLang="en-US" b="1" dirty="0" smtClean="0">
                <a:latin typeface="黑体" panose="02010609060101010101" pitchFamily="49" charset="-122"/>
                <a:ea typeface="黑体" panose="02010609060101010101" pitchFamily="49" charset="-122"/>
              </a:rPr>
              <a:t>对我们的</a:t>
            </a:r>
            <a:r>
              <a:rPr lang="zh-CN" altLang="en-US" b="1" dirty="0" smtClean="0">
                <a:solidFill>
                  <a:srgbClr val="FF0000"/>
                </a:solidFill>
                <a:latin typeface="黑体" panose="02010609060101010101" pitchFamily="49" charset="-122"/>
                <a:ea typeface="黑体" panose="02010609060101010101" pitchFamily="49" charset="-122"/>
              </a:rPr>
              <a:t>归纳</a:t>
            </a:r>
            <a:r>
              <a:rPr lang="zh-CN" altLang="en-US" b="1" dirty="0">
                <a:solidFill>
                  <a:srgbClr val="FF0000"/>
                </a:solidFill>
                <a:latin typeface="黑体" panose="02010609060101010101" pitchFamily="49" charset="-122"/>
                <a:ea typeface="黑体" panose="02010609060101010101" pitchFamily="49" charset="-122"/>
              </a:rPr>
              <a:t>整合能力</a:t>
            </a:r>
            <a:r>
              <a:rPr lang="zh-CN" altLang="en-US" b="1" dirty="0">
                <a:latin typeface="黑体" panose="02010609060101010101" pitchFamily="49" charset="-122"/>
                <a:ea typeface="黑体" panose="02010609060101010101" pitchFamily="49" charset="-122"/>
              </a:rPr>
              <a:t>提出了更新、更高要求，不仅要</a:t>
            </a:r>
            <a:r>
              <a:rPr lang="zh-CN" altLang="en-US" b="1" dirty="0">
                <a:solidFill>
                  <a:srgbClr val="FF0000"/>
                </a:solidFill>
                <a:latin typeface="黑体" panose="02010609060101010101" pitchFamily="49" charset="-122"/>
                <a:ea typeface="黑体" panose="02010609060101010101" pitchFamily="49" charset="-122"/>
              </a:rPr>
              <a:t>从文中归纳，还要能读懂图表变化并作出准确归纳概括</a:t>
            </a:r>
            <a:r>
              <a:rPr lang="zh-CN" altLang="en-US" b="1" dirty="0" smtClean="0">
                <a:solidFill>
                  <a:srgbClr val="FF0000"/>
                </a:solidFill>
                <a:latin typeface="黑体" panose="02010609060101010101" pitchFamily="49" charset="-122"/>
                <a:ea typeface="黑体" panose="02010609060101010101" pitchFamily="49" charset="-122"/>
              </a:rPr>
              <a:t>。</a:t>
            </a:r>
            <a:endParaRPr lang="zh-CN" altLang="en-US"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69823" y="134910"/>
            <a:ext cx="11782269" cy="6610663"/>
          </a:xfrm>
        </p:spPr>
        <p:txBody>
          <a:bodyPr/>
          <a:lstStyle/>
          <a:p>
            <a:r>
              <a:rPr lang="zh-CN" altLang="en-US" sz="3200" b="1" dirty="0" smtClean="0">
                <a:solidFill>
                  <a:srgbClr val="0000CC"/>
                </a:solidFill>
                <a:latin typeface="黑体" panose="02010609060101010101" pitchFamily="49" charset="-122"/>
                <a:ea typeface="黑体" panose="02010609060101010101" pitchFamily="49" charset="-122"/>
              </a:rPr>
              <a:t>文学</a:t>
            </a:r>
            <a:r>
              <a:rPr lang="zh-CN" altLang="en-US" sz="3200" b="1" dirty="0">
                <a:solidFill>
                  <a:srgbClr val="0000CC"/>
                </a:solidFill>
                <a:latin typeface="黑体" panose="02010609060101010101" pitchFamily="49" charset="-122"/>
                <a:ea typeface="黑体" panose="02010609060101010101" pitchFamily="49" charset="-122"/>
              </a:rPr>
              <a:t>类</a:t>
            </a:r>
            <a:r>
              <a:rPr lang="zh-CN" altLang="en-US" sz="3200" b="1" dirty="0" smtClean="0">
                <a:solidFill>
                  <a:srgbClr val="0000CC"/>
                </a:solidFill>
                <a:latin typeface="黑体" panose="02010609060101010101" pitchFamily="49" charset="-122"/>
                <a:ea typeface="黑体" panose="02010609060101010101" pitchFamily="49" charset="-122"/>
              </a:rPr>
              <a:t>文本</a:t>
            </a:r>
            <a:endParaRPr lang="en-US" altLang="zh-CN" sz="3200" b="1" dirty="0" smtClean="0">
              <a:solidFill>
                <a:srgbClr val="0000CC"/>
              </a:solidFill>
              <a:latin typeface="黑体" panose="02010609060101010101" pitchFamily="49" charset="-122"/>
              <a:ea typeface="黑体" panose="02010609060101010101" pitchFamily="49" charset="-122"/>
            </a:endParaRPr>
          </a:p>
          <a:p>
            <a:r>
              <a:rPr lang="zh-CN" altLang="en-US" sz="3200" b="1" dirty="0" smtClean="0">
                <a:latin typeface="黑体" panose="02010609060101010101" pitchFamily="49" charset="-122"/>
                <a:ea typeface="黑体" panose="02010609060101010101" pitchFamily="49" charset="-122"/>
              </a:rPr>
              <a:t>（</a:t>
            </a:r>
            <a:r>
              <a:rPr lang="en-US" altLang="zh-CN" sz="3200" b="1" dirty="0">
                <a:latin typeface="黑体" panose="02010609060101010101" pitchFamily="49" charset="-122"/>
                <a:ea typeface="黑体" panose="02010609060101010101" pitchFamily="49" charset="-122"/>
              </a:rPr>
              <a:t>2018</a:t>
            </a:r>
            <a:r>
              <a:rPr lang="zh-CN" altLang="en-US" sz="3200" b="1" dirty="0">
                <a:latin typeface="黑体" panose="02010609060101010101" pitchFamily="49" charset="-122"/>
                <a:ea typeface="黑体" panose="02010609060101010101" pitchFamily="49" charset="-122"/>
              </a:rPr>
              <a:t>年考试大纲）理解文中重要</a:t>
            </a:r>
            <a:r>
              <a:rPr lang="zh-CN" altLang="en-US" sz="3200" b="1" dirty="0">
                <a:solidFill>
                  <a:srgbClr val="FF0000"/>
                </a:solidFill>
                <a:latin typeface="黑体" panose="02010609060101010101" pitchFamily="49" charset="-122"/>
                <a:ea typeface="黑体" panose="02010609060101010101" pitchFamily="49" charset="-122"/>
              </a:rPr>
              <a:t>词语</a:t>
            </a:r>
            <a:r>
              <a:rPr lang="zh-CN" altLang="en-US" sz="3200" b="1" dirty="0">
                <a:latin typeface="黑体" panose="02010609060101010101" pitchFamily="49" charset="-122"/>
                <a:ea typeface="黑体" panose="02010609060101010101" pitchFamily="49" charset="-122"/>
              </a:rPr>
              <a:t>的</a:t>
            </a:r>
            <a:r>
              <a:rPr lang="zh-CN" altLang="en-US" sz="3200" b="1" dirty="0" smtClean="0">
                <a:latin typeface="黑体" panose="02010609060101010101" pitchFamily="49" charset="-122"/>
                <a:ea typeface="黑体" panose="02010609060101010101" pitchFamily="49" charset="-122"/>
              </a:rPr>
              <a:t>含义</a:t>
            </a:r>
            <a:endParaRPr lang="en-US" altLang="zh-CN" sz="3200" b="1" dirty="0" smtClean="0">
              <a:latin typeface="黑体" panose="02010609060101010101" pitchFamily="49" charset="-122"/>
              <a:ea typeface="黑体" panose="02010609060101010101" pitchFamily="49" charset="-122"/>
            </a:endParaRPr>
          </a:p>
          <a:p>
            <a:r>
              <a:rPr lang="zh-CN" altLang="en-US" sz="3200" b="1" dirty="0" smtClean="0">
                <a:latin typeface="黑体" panose="02010609060101010101" pitchFamily="49" charset="-122"/>
                <a:ea typeface="黑体" panose="02010609060101010101" pitchFamily="49" charset="-122"/>
              </a:rPr>
              <a:t>（</a:t>
            </a:r>
            <a:r>
              <a:rPr lang="en-US" altLang="zh-CN" sz="3200" b="1" dirty="0">
                <a:latin typeface="黑体" panose="02010609060101010101" pitchFamily="49" charset="-122"/>
                <a:ea typeface="黑体" panose="02010609060101010101" pitchFamily="49" charset="-122"/>
              </a:rPr>
              <a:t>2017</a:t>
            </a:r>
            <a:r>
              <a:rPr lang="zh-CN" altLang="en-US" sz="3200" b="1" dirty="0">
                <a:latin typeface="黑体" panose="02010609060101010101" pitchFamily="49" charset="-122"/>
                <a:ea typeface="黑体" panose="02010609060101010101" pitchFamily="49" charset="-122"/>
              </a:rPr>
              <a:t>年考试大纲）理解文中重要</a:t>
            </a:r>
            <a:r>
              <a:rPr lang="zh-CN" altLang="en-US" sz="3200" b="1" dirty="0">
                <a:solidFill>
                  <a:srgbClr val="FF0000"/>
                </a:solidFill>
                <a:latin typeface="黑体" panose="02010609060101010101" pitchFamily="49" charset="-122"/>
                <a:ea typeface="黑体" panose="02010609060101010101" pitchFamily="49" charset="-122"/>
              </a:rPr>
              <a:t>概念</a:t>
            </a:r>
            <a:r>
              <a:rPr lang="zh-CN" altLang="en-US" sz="3200" b="1" dirty="0">
                <a:latin typeface="黑体" panose="02010609060101010101" pitchFamily="49" charset="-122"/>
                <a:ea typeface="黑体" panose="02010609060101010101" pitchFamily="49" charset="-122"/>
              </a:rPr>
              <a:t>的含义</a:t>
            </a:r>
            <a:r>
              <a:rPr lang="zh-CN" altLang="en-US" sz="3200" b="1" dirty="0" smtClean="0">
                <a:latin typeface="黑体" panose="02010609060101010101" pitchFamily="49" charset="-122"/>
                <a:ea typeface="黑体" panose="02010609060101010101" pitchFamily="49" charset="-122"/>
              </a:rPr>
              <a:t>变化</a:t>
            </a:r>
            <a:endParaRPr lang="en-US" altLang="zh-CN" sz="3200" b="1" dirty="0" smtClean="0">
              <a:latin typeface="黑体" panose="02010609060101010101" pitchFamily="49" charset="-122"/>
              <a:ea typeface="黑体" panose="02010609060101010101" pitchFamily="49" charset="-122"/>
            </a:endParaRPr>
          </a:p>
          <a:p>
            <a:r>
              <a:rPr lang="en-US" altLang="zh-CN" sz="3200" b="1" dirty="0" smtClean="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概念变词语</a:t>
            </a:r>
            <a:r>
              <a:rPr lang="en-US" altLang="zh-CN" sz="3200" b="1" dirty="0" smtClean="0">
                <a:latin typeface="黑体" panose="02010609060101010101" pitchFamily="49" charset="-122"/>
                <a:ea typeface="黑体" panose="02010609060101010101" pitchFamily="49" charset="-122"/>
              </a:rPr>
              <a:t>】2017</a:t>
            </a:r>
            <a:r>
              <a:rPr lang="zh-CN" altLang="en-US" sz="3200" b="1" dirty="0">
                <a:latin typeface="黑体" panose="02010609060101010101" pitchFamily="49" charset="-122"/>
                <a:ea typeface="黑体" panose="02010609060101010101" pitchFamily="49" charset="-122"/>
              </a:rPr>
              <a:t>新课标</a:t>
            </a:r>
            <a:r>
              <a:rPr lang="en-US" altLang="zh-CN" sz="3200" b="1" dirty="0">
                <a:latin typeface="黑体" panose="02010609060101010101" pitchFamily="49" charset="-122"/>
                <a:ea typeface="黑体" panose="02010609060101010101" pitchFamily="49" charset="-122"/>
              </a:rPr>
              <a:t>I</a:t>
            </a:r>
            <a:r>
              <a:rPr lang="zh-CN" altLang="en-US" sz="3200" b="1" dirty="0">
                <a:latin typeface="黑体" panose="02010609060101010101" pitchFamily="49" charset="-122"/>
                <a:ea typeface="黑体" panose="02010609060101010101" pitchFamily="49" charset="-122"/>
              </a:rPr>
              <a:t>卷考查文本为小说，</a:t>
            </a:r>
            <a:r>
              <a:rPr lang="en-US" altLang="zh-CN" sz="3200" b="1" dirty="0">
                <a:latin typeface="黑体" panose="02010609060101010101" pitchFamily="49" charset="-122"/>
                <a:ea typeface="黑体" panose="02010609060101010101" pitchFamily="49" charset="-122"/>
              </a:rPr>
              <a:t>II</a:t>
            </a:r>
            <a:r>
              <a:rPr lang="zh-CN" altLang="en-US" sz="3200" b="1" dirty="0">
                <a:latin typeface="黑体" panose="02010609060101010101" pitchFamily="49" charset="-122"/>
                <a:ea typeface="黑体" panose="02010609060101010101" pitchFamily="49" charset="-122"/>
              </a:rPr>
              <a:t>卷、</a:t>
            </a:r>
            <a:r>
              <a:rPr lang="en-US" altLang="zh-CN" sz="3200" b="1" dirty="0">
                <a:latin typeface="黑体" panose="02010609060101010101" pitchFamily="49" charset="-122"/>
                <a:ea typeface="黑体" panose="02010609060101010101" pitchFamily="49" charset="-122"/>
              </a:rPr>
              <a:t>III</a:t>
            </a:r>
            <a:r>
              <a:rPr lang="zh-CN" altLang="en-US" sz="3200" b="1" dirty="0">
                <a:latin typeface="黑体" panose="02010609060101010101" pitchFamily="49" charset="-122"/>
                <a:ea typeface="黑体" panose="02010609060101010101" pitchFamily="49" charset="-122"/>
              </a:rPr>
              <a:t>卷考查文本为</a:t>
            </a:r>
            <a:r>
              <a:rPr lang="zh-CN" altLang="en-US" sz="3200" b="1" dirty="0" smtClean="0">
                <a:latin typeface="黑体" panose="02010609060101010101" pitchFamily="49" charset="-122"/>
                <a:ea typeface="黑体" panose="02010609060101010101" pitchFamily="49" charset="-122"/>
              </a:rPr>
              <a:t>散文；由于</a:t>
            </a:r>
            <a:r>
              <a:rPr lang="zh-CN" altLang="en-US" sz="3200" b="1" dirty="0">
                <a:latin typeface="黑体" panose="02010609060101010101" pitchFamily="49" charset="-122"/>
                <a:ea typeface="黑体" panose="02010609060101010101" pitchFamily="49" charset="-122"/>
              </a:rPr>
              <a:t>全国各地都在考散文，</a:t>
            </a:r>
            <a:r>
              <a:rPr lang="en-US" altLang="zh-CN" sz="3200" b="1" dirty="0">
                <a:latin typeface="黑体" panose="02010609060101010101" pitchFamily="49" charset="-122"/>
                <a:ea typeface="黑体" panose="02010609060101010101" pitchFamily="49" charset="-122"/>
              </a:rPr>
              <a:t>2018</a:t>
            </a:r>
            <a:r>
              <a:rPr lang="zh-CN" altLang="en-US" sz="3200" b="1" dirty="0">
                <a:latin typeface="黑体" panose="02010609060101010101" pitchFamily="49" charset="-122"/>
                <a:ea typeface="黑体" panose="02010609060101010101" pitchFamily="49" charset="-122"/>
              </a:rPr>
              <a:t>年</a:t>
            </a:r>
            <a:r>
              <a:rPr lang="zh-CN" altLang="en-US" sz="3200" b="1" dirty="0" smtClean="0">
                <a:latin typeface="黑体" panose="02010609060101010101" pitchFamily="49" charset="-122"/>
                <a:ea typeface="黑体" panose="02010609060101010101" pitchFamily="49" charset="-122"/>
              </a:rPr>
              <a:t>全国三套卷仍考小说</a:t>
            </a:r>
            <a:r>
              <a:rPr lang="zh-CN" altLang="en-US" sz="3200" b="1" dirty="0">
                <a:latin typeface="黑体" panose="02010609060101010101" pitchFamily="49" charset="-122"/>
                <a:ea typeface="黑体" panose="02010609060101010101" pitchFamily="49" charset="-122"/>
              </a:rPr>
              <a:t>（</a:t>
            </a:r>
            <a:r>
              <a:rPr lang="zh-CN" altLang="en-US" sz="3200" b="1" dirty="0" smtClean="0">
                <a:latin typeface="黑体" panose="02010609060101010101" pitchFamily="49" charset="-122"/>
                <a:ea typeface="黑体" panose="02010609060101010101" pitchFamily="49" charset="-122"/>
              </a:rPr>
              <a:t>烈士、科幻、一般）。</a:t>
            </a:r>
            <a:endParaRPr lang="zh-CN" altLang="en-US" sz="3200" b="1" dirty="0">
              <a:latin typeface="黑体" panose="02010609060101010101" pitchFamily="49" charset="-122"/>
              <a:ea typeface="黑体" panose="02010609060101010101" pitchFamily="49" charset="-122"/>
            </a:endParaRPr>
          </a:p>
        </p:txBody>
      </p:sp>
    </p:spTree>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79929" y="484094"/>
            <a:ext cx="10573871" cy="5692869"/>
          </a:xfrm>
        </p:spPr>
        <p:txBody>
          <a:bodyPr>
            <a:normAutofit/>
          </a:bodyPr>
          <a:lstStyle/>
          <a:p>
            <a:r>
              <a:rPr lang="zh-CN" altLang="en-US" sz="3200" b="1" dirty="0" smtClean="0">
                <a:solidFill>
                  <a:srgbClr val="0000CC"/>
                </a:solidFill>
                <a:latin typeface="黑体" panose="02010609060101010101" pitchFamily="49" charset="-122"/>
                <a:ea typeface="黑体" panose="02010609060101010101" pitchFamily="49" charset="-122"/>
              </a:rPr>
              <a:t>写作</a:t>
            </a:r>
            <a:endParaRPr lang="en-US" altLang="zh-CN" sz="3200" b="1" dirty="0" smtClean="0">
              <a:solidFill>
                <a:srgbClr val="0000CC"/>
              </a:solidFill>
              <a:latin typeface="黑体" panose="02010609060101010101" pitchFamily="49" charset="-122"/>
              <a:ea typeface="黑体" panose="02010609060101010101" pitchFamily="49" charset="-122"/>
            </a:endParaRPr>
          </a:p>
          <a:p>
            <a:r>
              <a:rPr lang="zh-CN" altLang="en-US" sz="3200" b="1" dirty="0" smtClean="0">
                <a:latin typeface="黑体" panose="02010609060101010101" pitchFamily="49" charset="-122"/>
                <a:ea typeface="黑体" panose="02010609060101010101" pitchFamily="49" charset="-122"/>
              </a:rPr>
              <a:t>（</a:t>
            </a:r>
            <a:r>
              <a:rPr lang="en-US" altLang="zh-CN" sz="3200" b="1" dirty="0">
                <a:latin typeface="黑体" panose="02010609060101010101" pitchFamily="49" charset="-122"/>
                <a:ea typeface="黑体" panose="02010609060101010101" pitchFamily="49" charset="-122"/>
              </a:rPr>
              <a:t>2018</a:t>
            </a:r>
            <a:r>
              <a:rPr lang="zh-CN" altLang="en-US" sz="3200" b="1" dirty="0">
                <a:latin typeface="黑体" panose="02010609060101010101" pitchFamily="49" charset="-122"/>
                <a:ea typeface="黑体" panose="02010609060101010101" pitchFamily="49" charset="-122"/>
              </a:rPr>
              <a:t>年考试大纲） </a:t>
            </a:r>
            <a:endParaRPr lang="en-US" altLang="zh-CN" sz="3200" b="1" dirty="0" smtClean="0">
              <a:latin typeface="黑体" panose="02010609060101010101" pitchFamily="49" charset="-122"/>
              <a:ea typeface="黑体" panose="02010609060101010101" pitchFamily="49" charset="-122"/>
            </a:endParaRPr>
          </a:p>
          <a:p>
            <a:r>
              <a:rPr lang="zh-CN" altLang="en-US" sz="3200" b="1" dirty="0" smtClean="0">
                <a:latin typeface="黑体" panose="02010609060101010101" pitchFamily="49" charset="-122"/>
                <a:ea typeface="黑体" panose="02010609060101010101" pitchFamily="49" charset="-122"/>
              </a:rPr>
              <a:t>⑶ </a:t>
            </a:r>
            <a:r>
              <a:rPr lang="zh-CN" altLang="en-US" sz="3200" b="1" dirty="0">
                <a:latin typeface="黑体" panose="02010609060101010101" pitchFamily="49" charset="-122"/>
                <a:ea typeface="黑体" panose="02010609060101010101" pitchFamily="49" charset="-122"/>
              </a:rPr>
              <a:t>有文采</a:t>
            </a:r>
            <a:r>
              <a:rPr lang="zh-CN" altLang="en-US" sz="3200" b="1" dirty="0">
                <a:solidFill>
                  <a:srgbClr val="FF0000"/>
                </a:solidFill>
                <a:latin typeface="黑体" panose="02010609060101010101" pitchFamily="49" charset="-122"/>
                <a:ea typeface="黑体" panose="02010609060101010101" pitchFamily="49" charset="-122"/>
              </a:rPr>
              <a:t>用语</a:t>
            </a:r>
            <a:r>
              <a:rPr lang="zh-CN" altLang="en-US" sz="3200" b="1" dirty="0">
                <a:latin typeface="黑体" panose="02010609060101010101" pitchFamily="49" charset="-122"/>
                <a:ea typeface="黑体" panose="02010609060101010101" pitchFamily="49" charset="-122"/>
              </a:rPr>
              <a:t>贴切，句式灵活，善于运用修辞手法，文句有表现力</a:t>
            </a:r>
            <a:r>
              <a:rPr lang="zh-CN" altLang="en-US" sz="3200" b="1" dirty="0" smtClean="0">
                <a:latin typeface="黑体" panose="02010609060101010101" pitchFamily="49" charset="-122"/>
                <a:ea typeface="黑体" panose="02010609060101010101" pitchFamily="49" charset="-122"/>
              </a:rPr>
              <a:t>。</a:t>
            </a:r>
            <a:endParaRPr lang="en-US" altLang="zh-CN" sz="3200" b="1" dirty="0" smtClean="0">
              <a:latin typeface="黑体" panose="02010609060101010101" pitchFamily="49" charset="-122"/>
              <a:ea typeface="黑体" panose="02010609060101010101" pitchFamily="49" charset="-122"/>
            </a:endParaRPr>
          </a:p>
          <a:p>
            <a:r>
              <a:rPr lang="zh-CN" altLang="en-US" sz="3200" b="1" dirty="0" smtClean="0">
                <a:latin typeface="黑体" panose="02010609060101010101" pitchFamily="49" charset="-122"/>
                <a:ea typeface="黑体" panose="02010609060101010101" pitchFamily="49" charset="-122"/>
              </a:rPr>
              <a:t>（</a:t>
            </a:r>
            <a:r>
              <a:rPr lang="en-US" altLang="zh-CN" sz="3200" b="1" dirty="0" smtClean="0">
                <a:latin typeface="黑体" panose="02010609060101010101" pitchFamily="49" charset="-122"/>
                <a:ea typeface="黑体" panose="02010609060101010101" pitchFamily="49" charset="-122"/>
              </a:rPr>
              <a:t>2017</a:t>
            </a:r>
            <a:r>
              <a:rPr lang="zh-CN" altLang="en-US" sz="3200" b="1" dirty="0">
                <a:latin typeface="黑体" panose="02010609060101010101" pitchFamily="49" charset="-122"/>
                <a:ea typeface="黑体" panose="02010609060101010101" pitchFamily="49" charset="-122"/>
              </a:rPr>
              <a:t>年考试大纲） </a:t>
            </a:r>
            <a:endParaRPr lang="en-US" altLang="zh-CN" sz="3200" b="1" dirty="0" smtClean="0">
              <a:latin typeface="黑体" panose="02010609060101010101" pitchFamily="49" charset="-122"/>
              <a:ea typeface="黑体" panose="02010609060101010101" pitchFamily="49" charset="-122"/>
            </a:endParaRPr>
          </a:p>
          <a:p>
            <a:r>
              <a:rPr lang="zh-CN" altLang="en-US" sz="3200" b="1" dirty="0" smtClean="0">
                <a:latin typeface="黑体" panose="02010609060101010101" pitchFamily="49" charset="-122"/>
                <a:ea typeface="黑体" panose="02010609060101010101" pitchFamily="49" charset="-122"/>
              </a:rPr>
              <a:t>⑶ </a:t>
            </a:r>
            <a:r>
              <a:rPr lang="zh-CN" altLang="en-US" sz="3200" b="1" dirty="0">
                <a:latin typeface="黑体" panose="02010609060101010101" pitchFamily="49" charset="-122"/>
                <a:ea typeface="黑体" panose="02010609060101010101" pitchFamily="49" charset="-122"/>
              </a:rPr>
              <a:t>有文采</a:t>
            </a:r>
            <a:r>
              <a:rPr lang="zh-CN" altLang="en-US" sz="3200" b="1" dirty="0">
                <a:solidFill>
                  <a:srgbClr val="FF0000"/>
                </a:solidFill>
                <a:latin typeface="黑体" panose="02010609060101010101" pitchFamily="49" charset="-122"/>
                <a:ea typeface="黑体" panose="02010609060101010101" pitchFamily="49" charset="-122"/>
              </a:rPr>
              <a:t>用词</a:t>
            </a:r>
            <a:r>
              <a:rPr lang="zh-CN" altLang="en-US" sz="3200" b="1" dirty="0">
                <a:latin typeface="黑体" panose="02010609060101010101" pitchFamily="49" charset="-122"/>
                <a:ea typeface="黑体" panose="02010609060101010101" pitchFamily="49" charset="-122"/>
              </a:rPr>
              <a:t>贴切，句式灵活，善于运用修辞手法，文句有表现力</a:t>
            </a:r>
            <a:r>
              <a:rPr lang="zh-CN" altLang="en-US" sz="3200" b="1" dirty="0" smtClean="0">
                <a:latin typeface="黑体" panose="02010609060101010101" pitchFamily="49" charset="-122"/>
                <a:ea typeface="黑体" panose="02010609060101010101" pitchFamily="49" charset="-122"/>
              </a:rPr>
              <a:t>。</a:t>
            </a:r>
            <a:endParaRPr lang="en-US" altLang="zh-CN" sz="3200" b="1" dirty="0" smtClean="0">
              <a:latin typeface="黑体" panose="02010609060101010101" pitchFamily="49" charset="-122"/>
              <a:ea typeface="黑体" panose="02010609060101010101" pitchFamily="49" charset="-122"/>
            </a:endParaRPr>
          </a:p>
          <a:p>
            <a:r>
              <a:rPr lang="en-US" altLang="zh-CN" sz="3200" b="1" dirty="0" smtClean="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用词变用语</a:t>
            </a:r>
            <a:r>
              <a:rPr lang="en-US" altLang="zh-CN" sz="3200" b="1" dirty="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要求范围扩大，写作需注意语言要</a:t>
            </a:r>
            <a:r>
              <a:rPr lang="zh-CN" altLang="en-US" sz="3200" b="1" dirty="0">
                <a:solidFill>
                  <a:srgbClr val="FF0000"/>
                </a:solidFill>
                <a:latin typeface="黑体" panose="02010609060101010101" pitchFamily="49" charset="-122"/>
                <a:ea typeface="黑体" panose="02010609060101010101" pitchFamily="49" charset="-122"/>
              </a:rPr>
              <a:t>符合情景、符合文体特点</a:t>
            </a:r>
            <a:r>
              <a:rPr lang="zh-CN" altLang="en-US" sz="3200" b="1" dirty="0" smtClean="0">
                <a:latin typeface="黑体" panose="02010609060101010101" pitchFamily="49" charset="-122"/>
                <a:ea typeface="黑体" panose="02010609060101010101" pitchFamily="49" charset="-122"/>
              </a:rPr>
              <a:t>。也就是要到什么山上唱什么歌，有</a:t>
            </a:r>
            <a:r>
              <a:rPr lang="zh-CN" altLang="en-US" sz="3200" b="1" dirty="0" smtClean="0">
                <a:solidFill>
                  <a:srgbClr val="FF0000"/>
                </a:solidFill>
                <a:latin typeface="黑体" panose="02010609060101010101" pitchFamily="49" charset="-122"/>
                <a:ea typeface="黑体" panose="02010609060101010101" pitchFamily="49" charset="-122"/>
              </a:rPr>
              <a:t>对象感，有身份感。</a:t>
            </a:r>
            <a:endParaRPr lang="en-US" altLang="zh-CN" sz="3200" b="1" dirty="0" smtClean="0">
              <a:solidFill>
                <a:srgbClr val="FF0000"/>
              </a:solidFill>
              <a:latin typeface="黑体" panose="02010609060101010101" pitchFamily="49" charset="-122"/>
              <a:ea typeface="黑体" panose="02010609060101010101" pitchFamily="49" charset="-122"/>
            </a:endParaRPr>
          </a:p>
          <a:p>
            <a:endParaRPr lang="zh-CN" altLang="en-US" b="1" dirty="0" smtClean="0">
              <a:latin typeface="黑体" panose="02010609060101010101" pitchFamily="49" charset="-122"/>
              <a:ea typeface="黑体" panose="02010609060101010101" pitchFamily="49" charset="-122"/>
            </a:endParaRPr>
          </a:p>
        </p:txBody>
      </p:sp>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34911"/>
            <a:ext cx="10515600" cy="6042052"/>
          </a:xfrm>
        </p:spPr>
        <p:txBody>
          <a:bodyPr>
            <a:normAutofit lnSpcReduction="10000"/>
          </a:bodyPr>
          <a:lstStyle/>
          <a:p>
            <a:pPr algn="ctr">
              <a:lnSpc>
                <a:spcPct val="100000"/>
              </a:lnSpc>
            </a:pPr>
            <a:r>
              <a:rPr lang="zh-CN" altLang="en-US" sz="3200" b="1" dirty="0" smtClean="0">
                <a:solidFill>
                  <a:srgbClr val="FF0000"/>
                </a:solidFill>
                <a:latin typeface="黑体" panose="02010609060101010101" pitchFamily="49" charset="-122"/>
                <a:ea typeface="黑体" panose="02010609060101010101" pitchFamily="49" charset="-122"/>
              </a:rPr>
              <a:t>（二）考试说明的变化</a:t>
            </a:r>
            <a:endParaRPr lang="en-US" altLang="zh-CN" sz="4000" b="1" kern="100" dirty="0">
              <a:solidFill>
                <a:srgbClr val="FF0000"/>
              </a:solidFill>
              <a:latin typeface="华文琥珀" panose="02010800040101010101" pitchFamily="2" charset="-122"/>
              <a:ea typeface="华文琥珀" panose="02010800040101010101" pitchFamily="2" charset="-122"/>
              <a:cs typeface="宋体" panose="02010600030101010101" pitchFamily="2" charset="-122"/>
            </a:endParaRPr>
          </a:p>
          <a:p>
            <a:r>
              <a:rPr lang="en-US" altLang="zh-CN" b="1" dirty="0" smtClean="0">
                <a:latin typeface="黑体" panose="02010609060101010101" pitchFamily="49" charset="-122"/>
                <a:ea typeface="黑体" panose="02010609060101010101" pitchFamily="49" charset="-122"/>
              </a:rPr>
              <a:t>1</a:t>
            </a:r>
            <a:r>
              <a:rPr lang="zh-CN" altLang="en-US" b="1" dirty="0" smtClean="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考试形式与试卷结构部分</a:t>
            </a:r>
          </a:p>
          <a:p>
            <a:r>
              <a:rPr lang="zh-CN" altLang="en-US" b="1" dirty="0">
                <a:solidFill>
                  <a:srgbClr val="FF0000"/>
                </a:solidFill>
                <a:latin typeface="黑体" panose="02010609060101010101" pitchFamily="49" charset="-122"/>
                <a:ea typeface="黑体" panose="02010609060101010101" pitchFamily="49" charset="-122"/>
              </a:rPr>
              <a:t>变化</a:t>
            </a:r>
            <a:r>
              <a:rPr lang="en-US" altLang="zh-CN" b="1" dirty="0">
                <a:solidFill>
                  <a:srgbClr val="FF0000"/>
                </a:solidFill>
                <a:latin typeface="黑体" panose="02010609060101010101" pitchFamily="49" charset="-122"/>
                <a:ea typeface="黑体" panose="02010609060101010101" pitchFamily="49" charset="-122"/>
              </a:rPr>
              <a:t>1</a:t>
            </a:r>
            <a:r>
              <a:rPr lang="zh-CN" altLang="en-US" b="1" dirty="0">
                <a:solidFill>
                  <a:srgbClr val="FF0000"/>
                </a:solidFill>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对于个答题具体分值增加了“</a:t>
            </a:r>
            <a:r>
              <a:rPr lang="zh-CN" altLang="en-US" b="1" dirty="0">
                <a:solidFill>
                  <a:srgbClr val="0000CC"/>
                </a:solidFill>
                <a:latin typeface="黑体" panose="02010609060101010101" pitchFamily="49" charset="-122"/>
                <a:ea typeface="黑体" panose="02010609060101010101" pitchFamily="49" charset="-122"/>
              </a:rPr>
              <a:t>约</a:t>
            </a:r>
            <a:r>
              <a:rPr lang="zh-CN" altLang="en-US" b="1" dirty="0">
                <a:latin typeface="黑体" panose="02010609060101010101" pitchFamily="49" charset="-122"/>
                <a:ea typeface="黑体" panose="02010609060101010101" pitchFamily="49" charset="-122"/>
              </a:rPr>
              <a:t>”字。</a:t>
            </a:r>
          </a:p>
          <a:p>
            <a:r>
              <a:rPr lang="zh-CN" altLang="en-US" b="1" dirty="0">
                <a:latin typeface="黑体" panose="02010609060101010101" pitchFamily="49" charset="-122"/>
                <a:ea typeface="黑体" panose="02010609060101010101" pitchFamily="49" charset="-122"/>
              </a:rPr>
              <a:t>新表述</a:t>
            </a:r>
            <a:r>
              <a:rPr lang="zh-CN" altLang="en-US" b="1" dirty="0" smtClean="0">
                <a:latin typeface="黑体" panose="02010609060101010101" pitchFamily="49" charset="-122"/>
                <a:ea typeface="黑体" panose="02010609060101010101" pitchFamily="49" charset="-122"/>
              </a:rPr>
              <a:t>：</a:t>
            </a:r>
            <a:endParaRPr lang="en-US" altLang="zh-CN" b="1" dirty="0" smtClean="0">
              <a:latin typeface="黑体" panose="02010609060101010101" pitchFamily="49" charset="-122"/>
              <a:ea typeface="黑体" panose="02010609060101010101" pitchFamily="49" charset="-122"/>
            </a:endParaRPr>
          </a:p>
          <a:p>
            <a:r>
              <a:rPr lang="zh-CN" altLang="en-US" b="1" dirty="0" smtClean="0">
                <a:latin typeface="黑体" panose="02010609060101010101" pitchFamily="49" charset="-122"/>
                <a:ea typeface="黑体" panose="02010609060101010101" pitchFamily="49" charset="-122"/>
              </a:rPr>
              <a:t>试卷</a:t>
            </a:r>
            <a:r>
              <a:rPr lang="zh-CN" altLang="en-US" b="1" dirty="0">
                <a:latin typeface="黑体" panose="02010609060101010101" pitchFamily="49" charset="-122"/>
                <a:ea typeface="黑体" panose="02010609060101010101" pitchFamily="49" charset="-122"/>
              </a:rPr>
              <a:t>分为阅读题和表达题两部分。阅读题约</a:t>
            </a:r>
            <a:r>
              <a:rPr lang="en-US" altLang="zh-CN" b="1" dirty="0">
                <a:latin typeface="黑体" panose="02010609060101010101" pitchFamily="49" charset="-122"/>
                <a:ea typeface="黑体" panose="02010609060101010101" pitchFamily="49" charset="-122"/>
              </a:rPr>
              <a:t>70</a:t>
            </a:r>
            <a:r>
              <a:rPr lang="zh-CN" altLang="en-US" b="1" dirty="0">
                <a:latin typeface="黑体" panose="02010609060101010101" pitchFamily="49" charset="-122"/>
                <a:ea typeface="黑体" panose="02010609060101010101" pitchFamily="49" charset="-122"/>
              </a:rPr>
              <a:t>分，分为两类：现代文阅读</a:t>
            </a:r>
            <a:r>
              <a:rPr lang="zh-CN" altLang="en-US" b="1" dirty="0" smtClean="0">
                <a:latin typeface="黑体" panose="02010609060101010101" pitchFamily="49" charset="-122"/>
                <a:ea typeface="黑体" panose="02010609060101010101" pitchFamily="49" charset="-122"/>
              </a:rPr>
              <a:t>约</a:t>
            </a:r>
            <a:r>
              <a:rPr lang="en-US" altLang="zh-CN" b="1" dirty="0" smtClean="0">
                <a:latin typeface="黑体" panose="02010609060101010101" pitchFamily="49" charset="-122"/>
                <a:ea typeface="黑体" panose="02010609060101010101" pitchFamily="49" charset="-122"/>
              </a:rPr>
              <a:t>35</a:t>
            </a:r>
            <a:r>
              <a:rPr lang="zh-CN" altLang="en-US" b="1" dirty="0" smtClean="0">
                <a:latin typeface="黑体" panose="02010609060101010101" pitchFamily="49" charset="-122"/>
                <a:ea typeface="黑体" panose="02010609060101010101" pitchFamily="49" charset="-122"/>
              </a:rPr>
              <a:t>分</a:t>
            </a:r>
            <a:r>
              <a:rPr lang="zh-CN" altLang="en-US" b="1" dirty="0">
                <a:latin typeface="黑体" panose="02010609060101010101" pitchFamily="49" charset="-122"/>
                <a:ea typeface="黑体" panose="02010609060101010101" pitchFamily="49" charset="-122"/>
              </a:rPr>
              <a:t>，古代诗文阅读</a:t>
            </a:r>
            <a:r>
              <a:rPr lang="zh-CN" altLang="en-US" b="1" dirty="0" smtClean="0">
                <a:latin typeface="黑体" panose="02010609060101010101" pitchFamily="49" charset="-122"/>
                <a:ea typeface="黑体" panose="02010609060101010101" pitchFamily="49" charset="-122"/>
              </a:rPr>
              <a:t>约</a:t>
            </a:r>
            <a:r>
              <a:rPr lang="en-US" altLang="zh-CN" b="1" dirty="0" smtClean="0">
                <a:latin typeface="黑体" panose="02010609060101010101" pitchFamily="49" charset="-122"/>
                <a:ea typeface="黑体" panose="02010609060101010101" pitchFamily="49" charset="-122"/>
              </a:rPr>
              <a:t>35</a:t>
            </a:r>
            <a:r>
              <a:rPr lang="zh-CN" altLang="en-US" b="1" dirty="0" smtClean="0">
                <a:latin typeface="黑体" panose="02010609060101010101" pitchFamily="49" charset="-122"/>
                <a:ea typeface="黑体" panose="02010609060101010101" pitchFamily="49" charset="-122"/>
              </a:rPr>
              <a:t>分</a:t>
            </a:r>
            <a:r>
              <a:rPr lang="zh-CN" altLang="en-US" b="1" dirty="0">
                <a:latin typeface="黑体" panose="02010609060101010101" pitchFamily="49" charset="-122"/>
                <a:ea typeface="黑体" panose="02010609060101010101" pitchFamily="49" charset="-122"/>
              </a:rPr>
              <a:t>。表达题约</a:t>
            </a:r>
            <a:r>
              <a:rPr lang="en-US" altLang="zh-CN" b="1" dirty="0">
                <a:latin typeface="黑体" panose="02010609060101010101" pitchFamily="49" charset="-122"/>
                <a:ea typeface="黑体" panose="02010609060101010101" pitchFamily="49" charset="-122"/>
              </a:rPr>
              <a:t>80</a:t>
            </a:r>
            <a:r>
              <a:rPr lang="zh-CN" altLang="en-US" b="1" dirty="0">
                <a:latin typeface="黑体" panose="02010609060101010101" pitchFamily="49" charset="-122"/>
                <a:ea typeface="黑体" panose="02010609060101010101" pitchFamily="49" charset="-122"/>
              </a:rPr>
              <a:t>分，分为两类：语言文字运用约</a:t>
            </a:r>
            <a:r>
              <a:rPr lang="en-US" altLang="zh-CN" b="1" dirty="0">
                <a:latin typeface="黑体" panose="02010609060101010101" pitchFamily="49" charset="-122"/>
                <a:ea typeface="黑体" panose="02010609060101010101" pitchFamily="49" charset="-122"/>
              </a:rPr>
              <a:t>20</a:t>
            </a:r>
            <a:r>
              <a:rPr lang="zh-CN" altLang="en-US" b="1" dirty="0">
                <a:latin typeface="黑体" panose="02010609060101010101" pitchFamily="49" charset="-122"/>
                <a:ea typeface="黑体" panose="02010609060101010101" pitchFamily="49" charset="-122"/>
              </a:rPr>
              <a:t>分，写作</a:t>
            </a:r>
            <a:r>
              <a:rPr lang="en-US" altLang="zh-CN" b="1" dirty="0">
                <a:latin typeface="黑体" panose="02010609060101010101" pitchFamily="49" charset="-122"/>
                <a:ea typeface="黑体" panose="02010609060101010101" pitchFamily="49" charset="-122"/>
              </a:rPr>
              <a:t>60</a:t>
            </a:r>
            <a:r>
              <a:rPr lang="zh-CN" altLang="en-US" b="1" dirty="0">
                <a:latin typeface="黑体" panose="02010609060101010101" pitchFamily="49" charset="-122"/>
                <a:ea typeface="黑体" panose="02010609060101010101" pitchFamily="49" charset="-122"/>
              </a:rPr>
              <a:t>分。</a:t>
            </a:r>
          </a:p>
          <a:p>
            <a:r>
              <a:rPr lang="zh-CN" altLang="en-US" b="1" dirty="0">
                <a:solidFill>
                  <a:srgbClr val="FF0000"/>
                </a:solidFill>
                <a:latin typeface="黑体" panose="02010609060101010101" pitchFamily="49" charset="-122"/>
                <a:ea typeface="黑体" panose="02010609060101010101" pitchFamily="49" charset="-122"/>
              </a:rPr>
              <a:t>变化</a:t>
            </a:r>
            <a:r>
              <a:rPr lang="en-US" altLang="zh-CN" b="1" dirty="0">
                <a:solidFill>
                  <a:srgbClr val="FF0000"/>
                </a:solidFill>
                <a:latin typeface="黑体" panose="02010609060101010101" pitchFamily="49" charset="-122"/>
                <a:ea typeface="黑体" panose="02010609060101010101" pitchFamily="49" charset="-122"/>
              </a:rPr>
              <a:t>2</a:t>
            </a:r>
            <a:r>
              <a:rPr lang="zh-CN" altLang="en-US" b="1" dirty="0">
                <a:solidFill>
                  <a:srgbClr val="FF0000"/>
                </a:solidFill>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模糊各小题具体分值，题量采用概数表述。</a:t>
            </a:r>
          </a:p>
          <a:p>
            <a:r>
              <a:rPr lang="zh-CN" altLang="en-US" b="1" dirty="0">
                <a:latin typeface="黑体" panose="02010609060101010101" pitchFamily="49" charset="-122"/>
                <a:ea typeface="黑体" panose="02010609060101010101" pitchFamily="49" charset="-122"/>
              </a:rPr>
              <a:t>新表述：阅读题分为现代文阅读和古代诗文阅读。现代文阅读包括：论述类文本阅读、文学类文本阅读、实用类文本阅读，</a:t>
            </a:r>
            <a:r>
              <a:rPr lang="en-US" altLang="zh-CN" b="1" dirty="0">
                <a:solidFill>
                  <a:srgbClr val="FF0000"/>
                </a:solidFill>
                <a:latin typeface="黑体" panose="02010609060101010101" pitchFamily="49" charset="-122"/>
                <a:ea typeface="黑体" panose="02010609060101010101" pitchFamily="49" charset="-122"/>
              </a:rPr>
              <a:t>9</a:t>
            </a:r>
            <a:r>
              <a:rPr lang="zh-CN" altLang="en-US" b="1" dirty="0">
                <a:solidFill>
                  <a:srgbClr val="FF0000"/>
                </a:solidFill>
                <a:latin typeface="黑体" panose="02010609060101010101" pitchFamily="49" charset="-122"/>
                <a:ea typeface="黑体" panose="02010609060101010101" pitchFamily="49" charset="-122"/>
              </a:rPr>
              <a:t>题左右</a:t>
            </a:r>
            <a:r>
              <a:rPr lang="zh-CN" altLang="en-US" b="1" dirty="0">
                <a:latin typeface="黑体" panose="02010609060101010101" pitchFamily="49" charset="-122"/>
                <a:ea typeface="黑体" panose="02010609060101010101" pitchFamily="49" charset="-122"/>
              </a:rPr>
              <a:t>。古代诗文阅读包括：文言文阅读、古代诗歌鉴赏、名句名篇默写，</a:t>
            </a:r>
            <a:r>
              <a:rPr lang="en-US" altLang="zh-CN" b="1" dirty="0">
                <a:solidFill>
                  <a:srgbClr val="FF0000"/>
                </a:solidFill>
                <a:latin typeface="黑体" panose="02010609060101010101" pitchFamily="49" charset="-122"/>
                <a:ea typeface="黑体" panose="02010609060101010101" pitchFamily="49" charset="-122"/>
              </a:rPr>
              <a:t>7</a:t>
            </a:r>
            <a:r>
              <a:rPr lang="zh-CN" altLang="en-US" b="1" dirty="0">
                <a:solidFill>
                  <a:srgbClr val="FF0000"/>
                </a:solidFill>
                <a:latin typeface="黑体" panose="02010609060101010101" pitchFamily="49" charset="-122"/>
                <a:ea typeface="黑体" panose="02010609060101010101" pitchFamily="49" charset="-122"/>
              </a:rPr>
              <a:t>题左右</a:t>
            </a:r>
            <a:r>
              <a:rPr lang="zh-CN" altLang="en-US" b="1" dirty="0">
                <a:latin typeface="黑体" panose="02010609060101010101" pitchFamily="49" charset="-122"/>
                <a:ea typeface="黑体" panose="02010609060101010101" pitchFamily="49" charset="-122"/>
              </a:rPr>
              <a:t>。</a:t>
            </a:r>
          </a:p>
          <a:p>
            <a:r>
              <a:rPr lang="zh-CN" altLang="en-US" b="1" dirty="0">
                <a:latin typeface="黑体" panose="02010609060101010101" pitchFamily="49" charset="-122"/>
                <a:ea typeface="黑体" panose="02010609060101010101" pitchFamily="49" charset="-122"/>
              </a:rPr>
              <a:t>表达题分为语言文字运用和写作。语言文字运用，</a:t>
            </a:r>
            <a:r>
              <a:rPr lang="en-US" altLang="zh-CN" b="1" dirty="0">
                <a:solidFill>
                  <a:srgbClr val="FF0000"/>
                </a:solidFill>
                <a:latin typeface="黑体" panose="02010609060101010101" pitchFamily="49" charset="-122"/>
                <a:ea typeface="黑体" panose="02010609060101010101" pitchFamily="49" charset="-122"/>
              </a:rPr>
              <a:t>5</a:t>
            </a:r>
            <a:r>
              <a:rPr lang="zh-CN" altLang="en-US" b="1" dirty="0">
                <a:solidFill>
                  <a:srgbClr val="FF0000"/>
                </a:solidFill>
                <a:latin typeface="黑体" panose="02010609060101010101" pitchFamily="49" charset="-122"/>
                <a:ea typeface="黑体" panose="02010609060101010101" pitchFamily="49" charset="-122"/>
              </a:rPr>
              <a:t>题左右</a:t>
            </a:r>
            <a:r>
              <a:rPr lang="zh-CN" altLang="en-US" b="1" dirty="0">
                <a:latin typeface="黑体" panose="02010609060101010101" pitchFamily="49" charset="-122"/>
                <a:ea typeface="黑体" panose="02010609060101010101" pitchFamily="49" charset="-122"/>
              </a:rPr>
              <a:t>；写作，</a:t>
            </a:r>
            <a:r>
              <a:rPr lang="en-US" altLang="zh-CN" b="1" dirty="0">
                <a:latin typeface="黑体" panose="02010609060101010101" pitchFamily="49" charset="-122"/>
                <a:ea typeface="黑体" panose="02010609060101010101" pitchFamily="49" charset="-122"/>
              </a:rPr>
              <a:t>1</a:t>
            </a:r>
            <a:r>
              <a:rPr lang="zh-CN" altLang="en-US" b="1" dirty="0">
                <a:latin typeface="黑体" panose="02010609060101010101" pitchFamily="49" charset="-122"/>
                <a:ea typeface="黑体" panose="02010609060101010101" pitchFamily="49" charset="-122"/>
              </a:rPr>
              <a:t>题</a:t>
            </a:r>
            <a:r>
              <a:rPr lang="zh-CN" altLang="en-US" b="1" dirty="0" smtClean="0">
                <a:latin typeface="黑体" panose="02010609060101010101" pitchFamily="49" charset="-122"/>
                <a:ea typeface="黑体" panose="02010609060101010101" pitchFamily="49" charset="-122"/>
              </a:rPr>
              <a:t>。</a:t>
            </a:r>
            <a:endParaRPr lang="zh-CN" altLang="en-US" b="1" dirty="0">
              <a:latin typeface="黑体" panose="02010609060101010101" pitchFamily="49" charset="-122"/>
              <a:ea typeface="黑体" panose="02010609060101010101" pitchFamily="49" charset="-122"/>
            </a:endParaRPr>
          </a:p>
        </p:txBody>
      </p:sp>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719528"/>
            <a:ext cx="10515600" cy="5457435"/>
          </a:xfrm>
        </p:spPr>
        <p:txBody>
          <a:bodyPr/>
          <a:lstStyle/>
          <a:p>
            <a:r>
              <a:rPr lang="en-US" altLang="zh-CN" sz="3200" b="1" dirty="0" smtClean="0">
                <a:latin typeface="黑体" panose="02010609060101010101" pitchFamily="49" charset="-122"/>
                <a:ea typeface="黑体" panose="02010609060101010101" pitchFamily="49" charset="-122"/>
              </a:rPr>
              <a:t>2</a:t>
            </a:r>
            <a:r>
              <a:rPr lang="zh-CN" altLang="en-US" sz="3200" b="1" dirty="0" smtClean="0">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考试范围与要求部分</a:t>
            </a:r>
          </a:p>
          <a:p>
            <a:r>
              <a:rPr lang="zh-CN" altLang="en-US" sz="3200" b="1" dirty="0">
                <a:solidFill>
                  <a:srgbClr val="FF0000"/>
                </a:solidFill>
                <a:latin typeface="黑体" panose="02010609060101010101" pitchFamily="49" charset="-122"/>
                <a:ea typeface="黑体" panose="02010609060101010101" pitchFamily="49" charset="-122"/>
              </a:rPr>
              <a:t>变化</a:t>
            </a:r>
            <a:r>
              <a:rPr lang="en-US" altLang="zh-CN" sz="3200" b="1" dirty="0">
                <a:solidFill>
                  <a:srgbClr val="FF0000"/>
                </a:solidFill>
                <a:latin typeface="黑体" panose="02010609060101010101" pitchFamily="49" charset="-122"/>
                <a:ea typeface="黑体" panose="02010609060101010101" pitchFamily="49" charset="-122"/>
              </a:rPr>
              <a:t>1</a:t>
            </a:r>
            <a:r>
              <a:rPr lang="zh-CN" altLang="en-US" sz="3200" b="1" dirty="0">
                <a:solidFill>
                  <a:srgbClr val="FF0000"/>
                </a:solidFill>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实用类文本阅读新增一篇有关</a:t>
            </a:r>
            <a:r>
              <a:rPr lang="zh-CN" altLang="en-US" sz="3200" b="1" dirty="0">
                <a:solidFill>
                  <a:srgbClr val="FF0000"/>
                </a:solidFill>
                <a:latin typeface="黑体" panose="02010609060101010101" pitchFamily="49" charset="-122"/>
                <a:ea typeface="黑体" panose="02010609060101010101" pitchFamily="49" charset="-122"/>
              </a:rPr>
              <a:t>文化消费的非连续性文本</a:t>
            </a:r>
            <a:r>
              <a:rPr lang="zh-CN" altLang="en-US" sz="3200" b="1" dirty="0">
                <a:latin typeface="黑体" panose="02010609060101010101" pitchFamily="49" charset="-122"/>
                <a:ea typeface="黑体" panose="02010609060101010101" pitchFamily="49" charset="-122"/>
              </a:rPr>
              <a:t>阅读题</a:t>
            </a:r>
            <a:r>
              <a:rPr lang="zh-CN" altLang="en-US" sz="3200" b="1" dirty="0" smtClean="0">
                <a:latin typeface="黑体" panose="02010609060101010101" pitchFamily="49" charset="-122"/>
                <a:ea typeface="黑体" panose="02010609060101010101" pitchFamily="49" charset="-122"/>
              </a:rPr>
              <a:t>，设</a:t>
            </a:r>
            <a:r>
              <a:rPr lang="zh-CN" altLang="en-US" sz="3200" b="1" dirty="0">
                <a:latin typeface="黑体" panose="02010609060101010101" pitchFamily="49" charset="-122"/>
                <a:ea typeface="黑体" panose="02010609060101010101" pitchFamily="49" charset="-122"/>
              </a:rPr>
              <a:t>题方式</a:t>
            </a:r>
            <a:r>
              <a:rPr lang="zh-CN" altLang="en-US" sz="3200" b="1" dirty="0" smtClean="0">
                <a:latin typeface="黑体" panose="02010609060101010101" pitchFamily="49" charset="-122"/>
                <a:ea typeface="黑体" panose="02010609060101010101" pitchFamily="49" charset="-122"/>
              </a:rPr>
              <a:t>为两</a:t>
            </a:r>
            <a:r>
              <a:rPr lang="zh-CN" altLang="en-US" sz="3200" b="1" dirty="0" smtClean="0">
                <a:solidFill>
                  <a:srgbClr val="FF0000"/>
                </a:solidFill>
                <a:latin typeface="黑体" panose="02010609060101010101" pitchFamily="49" charset="-122"/>
                <a:ea typeface="黑体" panose="02010609060101010101" pitchFamily="49" charset="-122"/>
              </a:rPr>
              <a:t>道</a:t>
            </a:r>
            <a:r>
              <a:rPr lang="zh-CN" altLang="en-US" sz="3200" b="1" dirty="0">
                <a:solidFill>
                  <a:srgbClr val="FF0000"/>
                </a:solidFill>
                <a:latin typeface="黑体" panose="02010609060101010101" pitchFamily="49" charset="-122"/>
                <a:ea typeface="黑体" panose="02010609060101010101" pitchFamily="49" charset="-122"/>
              </a:rPr>
              <a:t>四选一的客观题和</a:t>
            </a:r>
            <a:r>
              <a:rPr lang="en-US" altLang="zh-CN" sz="3200" b="1" dirty="0">
                <a:solidFill>
                  <a:srgbClr val="FF0000"/>
                </a:solidFill>
                <a:latin typeface="黑体" panose="02010609060101010101" pitchFamily="49" charset="-122"/>
                <a:ea typeface="黑体" panose="02010609060101010101" pitchFamily="49" charset="-122"/>
              </a:rPr>
              <a:t>1</a:t>
            </a:r>
            <a:r>
              <a:rPr lang="zh-CN" altLang="en-US" sz="3200" b="1" dirty="0">
                <a:solidFill>
                  <a:srgbClr val="FF0000"/>
                </a:solidFill>
                <a:latin typeface="黑体" panose="02010609060101010101" pitchFamily="49" charset="-122"/>
                <a:ea typeface="黑体" panose="02010609060101010101" pitchFamily="49" charset="-122"/>
              </a:rPr>
              <a:t>道主观</a:t>
            </a:r>
            <a:r>
              <a:rPr lang="zh-CN" altLang="en-US" sz="3200" b="1" dirty="0">
                <a:latin typeface="黑体" panose="02010609060101010101" pitchFamily="49" charset="-122"/>
                <a:ea typeface="黑体" panose="02010609060101010101" pitchFamily="49" charset="-122"/>
              </a:rPr>
              <a:t>简答题。</a:t>
            </a:r>
          </a:p>
          <a:p>
            <a:r>
              <a:rPr lang="zh-CN" altLang="en-US" sz="3200" b="1" dirty="0">
                <a:solidFill>
                  <a:srgbClr val="FF0000"/>
                </a:solidFill>
                <a:latin typeface="黑体" panose="02010609060101010101" pitchFamily="49" charset="-122"/>
                <a:ea typeface="黑体" panose="02010609060101010101" pitchFamily="49" charset="-122"/>
              </a:rPr>
              <a:t>变化</a:t>
            </a:r>
            <a:r>
              <a:rPr lang="en-US" altLang="zh-CN" sz="3200" b="1" dirty="0">
                <a:solidFill>
                  <a:srgbClr val="FF0000"/>
                </a:solidFill>
                <a:latin typeface="黑体" panose="02010609060101010101" pitchFamily="49" charset="-122"/>
                <a:ea typeface="黑体" panose="02010609060101010101" pitchFamily="49" charset="-122"/>
              </a:rPr>
              <a:t>2</a:t>
            </a:r>
            <a:r>
              <a:rPr lang="zh-CN" altLang="en-US" sz="3200" b="1" dirty="0">
                <a:solidFill>
                  <a:srgbClr val="FF0000"/>
                </a:solidFill>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写作部分</a:t>
            </a:r>
            <a:r>
              <a:rPr lang="zh-CN" altLang="en-US" sz="3200" b="1" dirty="0">
                <a:solidFill>
                  <a:srgbClr val="FF0000"/>
                </a:solidFill>
                <a:latin typeface="黑体" panose="02010609060101010101" pitchFamily="49" charset="-122"/>
                <a:ea typeface="黑体" panose="02010609060101010101" pitchFamily="49" charset="-122"/>
              </a:rPr>
              <a:t>增加了</a:t>
            </a:r>
            <a:r>
              <a:rPr lang="en-US" altLang="zh-CN" sz="3200" b="1" dirty="0">
                <a:solidFill>
                  <a:srgbClr val="FF0000"/>
                </a:solidFill>
                <a:latin typeface="黑体" panose="02010609060101010101" pitchFamily="49" charset="-122"/>
                <a:ea typeface="黑体" panose="02010609060101010101" pitchFamily="49" charset="-122"/>
              </a:rPr>
              <a:t>2017</a:t>
            </a:r>
            <a:r>
              <a:rPr lang="zh-CN" altLang="en-US" sz="3200" b="1" dirty="0">
                <a:solidFill>
                  <a:srgbClr val="FF0000"/>
                </a:solidFill>
                <a:latin typeface="黑体" panose="02010609060101010101" pitchFamily="49" charset="-122"/>
                <a:ea typeface="黑体" panose="02010609060101010101" pitchFamily="49" charset="-122"/>
              </a:rPr>
              <a:t>年全国三套试卷</a:t>
            </a:r>
            <a:r>
              <a:rPr lang="zh-CN" altLang="en-US" sz="3200" b="1" dirty="0">
                <a:latin typeface="黑体" panose="02010609060101010101" pitchFamily="49" charset="-122"/>
                <a:ea typeface="黑体" panose="02010609060101010101" pitchFamily="49" charset="-122"/>
              </a:rPr>
              <a:t>的写作题</a:t>
            </a:r>
            <a:r>
              <a:rPr lang="zh-CN" altLang="en-US" sz="3200" b="1" dirty="0" smtClean="0">
                <a:latin typeface="黑体" panose="02010609060101010101" pitchFamily="49" charset="-122"/>
                <a:ea typeface="黑体" panose="02010609060101010101" pitchFamily="49" charset="-122"/>
              </a:rPr>
              <a:t>。</a:t>
            </a:r>
            <a:endParaRPr lang="en-US" altLang="zh-CN" sz="3200" b="1" dirty="0" smtClean="0">
              <a:latin typeface="黑体" panose="02010609060101010101" pitchFamily="49" charset="-122"/>
              <a:ea typeface="黑体" panose="02010609060101010101" pitchFamily="49" charset="-122"/>
            </a:endParaRPr>
          </a:p>
          <a:p>
            <a:endParaRPr lang="en-US" altLang="zh-CN" sz="3600" b="1" dirty="0">
              <a:latin typeface="黑体" panose="02010609060101010101" pitchFamily="49" charset="-122"/>
              <a:ea typeface="黑体" panose="02010609060101010101" pitchFamily="49" charset="-122"/>
            </a:endParaRPr>
          </a:p>
        </p:txBody>
      </p:sp>
    </p:spTree>
  </p:cSld>
  <p:clrMapOvr>
    <a:masterClrMapping/>
  </p:clrMapOvr>
  <p:transition spd="slow">
    <p:push dir="r"/>
    <p:sndAc>
      <p:end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1" y="2"/>
          <a:ext cx="12191998" cy="6689808"/>
        </p:xfrm>
        <a:graphic>
          <a:graphicData uri="http://schemas.openxmlformats.org/drawingml/2006/table">
            <a:tbl>
              <a:tblPr/>
              <a:tblGrid>
                <a:gridCol w="344773"/>
                <a:gridCol w="806109"/>
                <a:gridCol w="1434662"/>
                <a:gridCol w="7647667"/>
                <a:gridCol w="1958787"/>
              </a:tblGrid>
              <a:tr h="669547">
                <a:tc gridSpan="5">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228600" marR="0" lvl="0" indent="-228600" algn="l" defTabSz="914400" rtl="0" eaLnBrk="1" fontAlgn="base" latinLnBrk="0" hangingPunct="1">
                        <a:lnSpc>
                          <a:spcPct val="120000"/>
                        </a:lnSpc>
                        <a:spcBef>
                          <a:spcPts val="1000"/>
                        </a:spcBef>
                        <a:spcAft>
                          <a:spcPct val="0"/>
                        </a:spcAft>
                        <a:buClrTx/>
                        <a:buSzTx/>
                        <a:buFont typeface="Arial" panose="020B0604020202020204" pitchFamily="34" charset="0"/>
                        <a:buNone/>
                      </a:pPr>
                      <a:r>
                        <a:rPr lang="en-US" altLang="zh-CN" sz="3200" b="1" kern="1200" dirty="0" smtClean="0">
                          <a:solidFill>
                            <a:schemeClr val="tx1"/>
                          </a:solidFill>
                          <a:latin typeface="+mn-lt"/>
                          <a:ea typeface="黑体" panose="02010609060101010101" pitchFamily="49" charset="-122"/>
                          <a:cs typeface="华文隶书" panose="02010800040101010101" charset="-122"/>
                        </a:rPr>
                        <a:t>3.</a:t>
                      </a:r>
                      <a:r>
                        <a:rPr lang="zh-CN" altLang="en-US" sz="3200" b="1" kern="1200" dirty="0" smtClean="0">
                          <a:solidFill>
                            <a:schemeClr val="tx1"/>
                          </a:solidFill>
                          <a:latin typeface="+mn-lt"/>
                          <a:ea typeface="黑体" panose="02010609060101010101" pitchFamily="49" charset="-122"/>
                          <a:cs typeface="华文隶书" panose="02010800040101010101" charset="-122"/>
                        </a:rPr>
                        <a:t>样题统计</a:t>
                      </a:r>
                      <a:endParaRPr lang="zh-CN" altLang="zh-CN" sz="3200" b="1" kern="1200" dirty="0" smtClean="0">
                        <a:solidFill>
                          <a:schemeClr val="tx1"/>
                        </a:solidFill>
                        <a:latin typeface="+mn-lt"/>
                        <a:ea typeface="黑体" panose="02010609060101010101" pitchFamily="49" charset="-122"/>
                        <a:cs typeface="华文隶书" panose="02010800040101010101" charset="-122"/>
                      </a:endParaRPr>
                    </a:p>
                  </a:txBody>
                  <a:tcPr marL="51435" marR="51435"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r>
              <a:tr h="366482">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600" b="0"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marL="51435" marR="51435"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600" b="1" i="0" u="none" strike="noStrike" cap="none" normalizeH="0" baseline="0" dirty="0" smtClean="0">
                          <a:ln>
                            <a:noFill/>
                          </a:ln>
                          <a:solidFill>
                            <a:schemeClr val="tx1"/>
                          </a:solidFill>
                          <a:effectLst/>
                          <a:latin typeface="Calibri" panose="020F0502020204030204" charset="0"/>
                          <a:ea typeface="宋体" panose="02010600030101010101" pitchFamily="2" charset="-122"/>
                        </a:rPr>
                        <a:t>大类</a:t>
                      </a:r>
                      <a:endParaRPr kumimoji="0" lang="zh-CN" altLang="zh-CN" sz="2600" b="1"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marL="51435" marR="51435"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en-US"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细</a:t>
                      </a:r>
                      <a:r>
                        <a:rPr kumimoji="0" lang="zh-CN"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类</a:t>
                      </a:r>
                    </a:p>
                  </a:txBody>
                  <a:tcPr marL="51435" marR="51435"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题量、考点及选材</a:t>
                      </a:r>
                      <a:endParaRPr kumimoji="0" lang="zh-CN" altLang="zh-CN" sz="2600" b="0" i="0" u="none" strike="noStrike" cap="none" normalizeH="0" baseline="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endParaRPr>
                    </a:p>
                  </a:txBody>
                  <a:tcPr marL="51435" marR="51435"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题型特点</a:t>
                      </a:r>
                      <a:endParaRPr kumimoji="0" lang="zh-CN" altLang="zh-CN" sz="2600" b="0" i="0" u="none" strike="noStrike" cap="none" normalizeH="0" baseline="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endParaRPr>
                    </a:p>
                  </a:txBody>
                  <a:tcPr marL="51435" marR="51435"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r>
              <a:tr h="507956">
                <a:tc rowSpan="6">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阅读</a:t>
                      </a:r>
                      <a:endParaRPr kumimoji="0" lang="zh-CN" altLang="zh-CN" sz="2600" b="0" i="0" u="none" strike="noStrike" cap="none" normalizeH="0" baseline="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rowSpan="3">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现代文</a:t>
                      </a:r>
                      <a:endParaRPr kumimoji="0" lang="zh-CN" altLang="zh-CN" sz="2600" b="0"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论述文本</a:t>
                      </a:r>
                      <a:endParaRPr kumimoji="0" lang="zh-CN" altLang="zh-CN" sz="2600" b="0"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26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cs typeface="Times New Roman" panose="02020603050405020304" pitchFamily="18" charset="0"/>
                        </a:rPr>
                        <a:t>1</a:t>
                      </a:r>
                      <a:r>
                        <a:rPr kumimoji="0" lang="zh-CN"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大题</a:t>
                      </a:r>
                      <a:r>
                        <a:rPr kumimoji="0" lang="en-US"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3</a:t>
                      </a:r>
                      <a:r>
                        <a:rPr kumimoji="0" lang="zh-CN"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小题</a:t>
                      </a:r>
                      <a:endParaRPr kumimoji="0" lang="zh-CN" altLang="zh-CN" sz="2600" b="0"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1435" marR="51435"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客观题</a:t>
                      </a:r>
                      <a:endParaRPr kumimoji="0" lang="zh-CN" altLang="zh-CN" sz="2600" b="0" i="0" u="none" strike="noStrike" cap="none" normalizeH="0" baseline="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r>
              <a:tr h="732963">
                <a:tc vMerge="1">
                  <a:txBody>
                    <a:bodyPr/>
                    <a:lstStyle/>
                    <a:p>
                      <a:endParaRPr lang="zh-CN"/>
                    </a:p>
                  </a:txBody>
                  <a:tcPr/>
                </a:tc>
                <a:tc vMerge="1">
                  <a:txBody>
                    <a:bodyPr/>
                    <a:lstStyle/>
                    <a:p>
                      <a:endParaRPr lang="zh-CN"/>
                    </a:p>
                  </a:txBody>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文学文本</a:t>
                      </a:r>
                      <a:endParaRPr kumimoji="0" lang="zh-CN" altLang="zh-CN" sz="2600" b="0" i="0" u="none" strike="noStrike" cap="none" normalizeH="0" baseline="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小说</a:t>
                      </a:r>
                      <a:r>
                        <a:rPr kumimoji="0" lang="en-US"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4</a:t>
                      </a:r>
                      <a:r>
                        <a:rPr kumimoji="0" lang="zh-CN"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题，</a:t>
                      </a:r>
                      <a:r>
                        <a:rPr kumimoji="0" lang="zh-CN" altLang="en-US"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古今中外；</a:t>
                      </a:r>
                      <a:r>
                        <a:rPr kumimoji="0" lang="zh-CN" altLang="zh-CN" sz="2600" b="1" i="0" u="none" strike="noStrike" cap="none" normalizeH="0" baseline="0" dirty="0" smtClean="0">
                          <a:ln>
                            <a:noFill/>
                          </a:ln>
                          <a:solidFill>
                            <a:srgbClr val="FF0000"/>
                          </a:solidFill>
                          <a:effectLst/>
                          <a:latin typeface="Calibri" panose="020F0502020204030204" charset="0"/>
                          <a:ea typeface="黑体" panose="02010609060101010101" pitchFamily="49" charset="-122"/>
                          <a:cs typeface="Times New Roman" panose="02020603050405020304" pitchFamily="18" charset="0"/>
                        </a:rPr>
                        <a:t>散文</a:t>
                      </a:r>
                      <a:r>
                        <a:rPr kumimoji="0" lang="en-US" altLang="zh-CN" sz="2600" b="1" i="0" u="none" strike="noStrike" cap="none" normalizeH="0" baseline="0" dirty="0" smtClean="0">
                          <a:ln>
                            <a:noFill/>
                          </a:ln>
                          <a:solidFill>
                            <a:srgbClr val="FF0000"/>
                          </a:solidFill>
                          <a:effectLst/>
                          <a:latin typeface="Calibri" panose="020F0502020204030204" charset="0"/>
                          <a:ea typeface="黑体" panose="02010609060101010101" pitchFamily="49" charset="-122"/>
                          <a:cs typeface="Times New Roman" panose="02020603050405020304" pitchFamily="18" charset="0"/>
                        </a:rPr>
                        <a:t>2</a:t>
                      </a:r>
                      <a:r>
                        <a:rPr kumimoji="0" lang="zh-CN" altLang="zh-CN" sz="2600" b="1" i="0" u="none" strike="noStrike" cap="none" normalizeH="0" baseline="0" dirty="0" smtClean="0">
                          <a:ln>
                            <a:noFill/>
                          </a:ln>
                          <a:solidFill>
                            <a:srgbClr val="FF0000"/>
                          </a:solidFill>
                          <a:effectLst/>
                          <a:latin typeface="Calibri" panose="020F0502020204030204" charset="0"/>
                          <a:ea typeface="黑体" panose="02010609060101010101" pitchFamily="49" charset="-122"/>
                          <a:cs typeface="Times New Roman" panose="02020603050405020304" pitchFamily="18" charset="0"/>
                        </a:rPr>
                        <a:t>题</a:t>
                      </a:r>
                      <a:r>
                        <a:rPr kumimoji="0" lang="zh-CN"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a:t>
                      </a:r>
                      <a:r>
                        <a:rPr kumimoji="0" lang="zh-CN" altLang="en-US"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中国当代。</a:t>
                      </a:r>
                      <a:r>
                        <a:rPr kumimoji="0" lang="en-US"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3</a:t>
                      </a:r>
                      <a:r>
                        <a:rPr kumimoji="0" lang="zh-CN"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小题</a:t>
                      </a:r>
                      <a:endParaRPr kumimoji="0" lang="zh-CN" altLang="zh-CN" sz="2600" b="0"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1435" marR="51435"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rowSpan="4">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主、客观题</a:t>
                      </a:r>
                      <a:endParaRPr kumimoji="0" lang="zh-CN" altLang="zh-CN" sz="2600" b="0"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r>
              <a:tr h="884722">
                <a:tc vMerge="1">
                  <a:txBody>
                    <a:bodyPr/>
                    <a:lstStyle/>
                    <a:p>
                      <a:endParaRPr lang="zh-CN"/>
                    </a:p>
                  </a:txBody>
                  <a:tcPr/>
                </a:tc>
                <a:tc vMerge="1">
                  <a:txBody>
                    <a:bodyPr/>
                    <a:lstStyle/>
                    <a:p>
                      <a:endParaRPr lang="zh-CN"/>
                    </a:p>
                  </a:txBody>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实用文本</a:t>
                      </a:r>
                      <a:endParaRPr kumimoji="0" lang="zh-CN" altLang="zh-CN" sz="2600" b="0"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传记</a:t>
                      </a:r>
                      <a:r>
                        <a:rPr kumimoji="0" lang="en-US"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3</a:t>
                      </a:r>
                      <a:r>
                        <a:rPr kumimoji="0" lang="zh-CN"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题，新闻</a:t>
                      </a:r>
                      <a:r>
                        <a:rPr kumimoji="0" lang="en-US"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1</a:t>
                      </a:r>
                      <a:r>
                        <a:rPr kumimoji="0" lang="zh-CN"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题，</a:t>
                      </a:r>
                      <a:r>
                        <a:rPr kumimoji="0" lang="zh-CN" altLang="zh-CN" sz="2600" b="1" i="0" u="none" strike="noStrike" cap="none" normalizeH="0" baseline="0" dirty="0" smtClean="0">
                          <a:ln>
                            <a:noFill/>
                          </a:ln>
                          <a:solidFill>
                            <a:srgbClr val="FF0000"/>
                          </a:solidFill>
                          <a:effectLst/>
                          <a:latin typeface="Calibri" panose="020F0502020204030204" charset="0"/>
                          <a:ea typeface="黑体" panose="02010609060101010101" pitchFamily="49" charset="-122"/>
                          <a:cs typeface="Times New Roman" panose="02020603050405020304" pitchFamily="18" charset="0"/>
                        </a:rPr>
                        <a:t>新闻、报告</a:t>
                      </a:r>
                      <a:r>
                        <a:rPr kumimoji="0" lang="en-US" altLang="zh-CN" sz="2600" b="1" i="0" u="none" strike="noStrike" cap="none" normalizeH="0" baseline="0" dirty="0" smtClean="0">
                          <a:ln>
                            <a:noFill/>
                          </a:ln>
                          <a:solidFill>
                            <a:srgbClr val="FF0000"/>
                          </a:solidFill>
                          <a:effectLst/>
                          <a:latin typeface="Calibri" panose="020F0502020204030204" charset="0"/>
                          <a:ea typeface="黑体" panose="02010609060101010101" pitchFamily="49" charset="-122"/>
                          <a:cs typeface="Times New Roman" panose="02020603050405020304" pitchFamily="18" charset="0"/>
                        </a:rPr>
                        <a:t>1</a:t>
                      </a:r>
                      <a:r>
                        <a:rPr kumimoji="0" lang="zh-CN" altLang="zh-CN" sz="2600" b="1" i="0" u="none" strike="noStrike" cap="none" normalizeH="0" baseline="0" dirty="0" smtClean="0">
                          <a:ln>
                            <a:noFill/>
                          </a:ln>
                          <a:solidFill>
                            <a:srgbClr val="FF0000"/>
                          </a:solidFill>
                          <a:effectLst/>
                          <a:latin typeface="Calibri" panose="020F0502020204030204" charset="0"/>
                          <a:ea typeface="黑体" panose="02010609060101010101" pitchFamily="49" charset="-122"/>
                          <a:cs typeface="Times New Roman" panose="02020603050405020304" pitchFamily="18" charset="0"/>
                        </a:rPr>
                        <a:t>题（两题四选一），</a:t>
                      </a:r>
                      <a:r>
                        <a:rPr kumimoji="0" lang="zh-CN" altLang="en-US" sz="2600" b="1" i="0" u="none" strike="noStrike" cap="none" normalizeH="0" baseline="0" dirty="0" smtClean="0">
                          <a:ln>
                            <a:noFill/>
                          </a:ln>
                          <a:solidFill>
                            <a:srgbClr val="0000CC"/>
                          </a:solidFill>
                          <a:effectLst/>
                          <a:latin typeface="Calibri" panose="020F0502020204030204" charset="0"/>
                          <a:ea typeface="黑体" panose="02010609060101010101" pitchFamily="49" charset="-122"/>
                          <a:cs typeface="Times New Roman" panose="02020603050405020304" pitchFamily="18" charset="0"/>
                        </a:rPr>
                        <a:t>多为非连续性文本，有的图文结合</a:t>
                      </a:r>
                      <a:r>
                        <a:rPr kumimoji="0" lang="zh-CN" altLang="en-US" sz="2600" b="1" i="0" u="none" strike="noStrike" cap="none" normalizeH="0" baseline="0" dirty="0" smtClean="0">
                          <a:ln>
                            <a:noFill/>
                          </a:ln>
                          <a:solidFill>
                            <a:schemeClr val="tx2"/>
                          </a:solidFill>
                          <a:effectLst/>
                          <a:latin typeface="Calibri" panose="020F0502020204030204" charset="0"/>
                          <a:ea typeface="黑体" panose="02010609060101010101" pitchFamily="49" charset="-122"/>
                          <a:cs typeface="Times New Roman" panose="02020603050405020304" pitchFamily="18" charset="0"/>
                        </a:rPr>
                        <a:t>，</a:t>
                      </a:r>
                      <a:r>
                        <a:rPr kumimoji="0" lang="en-US"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4</a:t>
                      </a:r>
                      <a:r>
                        <a:rPr kumimoji="0" lang="zh-CN"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小题</a:t>
                      </a:r>
                      <a:endParaRPr kumimoji="0" lang="zh-CN" altLang="zh-CN" sz="2600" b="0"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1435" marR="51435"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p>
                  </a:txBody>
                  <a:tcPr/>
                </a:tc>
              </a:tr>
              <a:tr h="495928">
                <a:tc vMerge="1">
                  <a:txBody>
                    <a:bodyPr/>
                    <a:lstStyle/>
                    <a:p>
                      <a:endParaRPr lang="zh-CN"/>
                    </a:p>
                  </a:txBody>
                  <a:tcPr/>
                </a:tc>
                <a:tc rowSpan="3">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古诗文</a:t>
                      </a:r>
                      <a:endParaRPr kumimoji="0" lang="zh-CN" altLang="zh-CN" sz="2600" b="0" i="0" u="none" strike="noStrike" cap="none" normalizeH="0" baseline="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文言文</a:t>
                      </a:r>
                      <a:endParaRPr kumimoji="0" lang="zh-CN" altLang="zh-CN" sz="2600" b="0" i="0" u="none" strike="noStrike" cap="none" normalizeH="0" baseline="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26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cs typeface="Times New Roman" panose="02020603050405020304" pitchFamily="18" charset="0"/>
                        </a:rPr>
                        <a:t>2</a:t>
                      </a:r>
                      <a:r>
                        <a:rPr kumimoji="0" lang="zh-CN"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题，每题</a:t>
                      </a:r>
                      <a:r>
                        <a:rPr kumimoji="0" lang="en-US"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4</a:t>
                      </a:r>
                      <a:r>
                        <a:rPr kumimoji="0" lang="zh-CN"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小题</a:t>
                      </a:r>
                      <a:r>
                        <a:rPr kumimoji="0" lang="zh-CN" altLang="en-US"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。全为传记</a:t>
                      </a:r>
                      <a:endParaRPr kumimoji="0" lang="zh-CN" altLang="zh-CN" sz="2600" b="0"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1435" marR="51435"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p>
                  </a:txBody>
                  <a:tcPr/>
                </a:tc>
              </a:tr>
              <a:tr h="684529">
                <a:tc vMerge="1">
                  <a:txBody>
                    <a:bodyPr/>
                    <a:lstStyle/>
                    <a:p>
                      <a:endParaRPr lang="zh-CN"/>
                    </a:p>
                  </a:txBody>
                  <a:tcPr/>
                </a:tc>
                <a:tc vMerge="1">
                  <a:txBody>
                    <a:bodyPr/>
                    <a:lstStyle/>
                    <a:p>
                      <a:endParaRPr lang="zh-CN"/>
                    </a:p>
                  </a:txBody>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古代诗歌</a:t>
                      </a:r>
                      <a:endParaRPr kumimoji="0" lang="zh-CN" altLang="zh-CN" sz="2600" b="0"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26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cs typeface="Times New Roman" panose="02020603050405020304" pitchFamily="18" charset="0"/>
                        </a:rPr>
                        <a:t>2</a:t>
                      </a:r>
                      <a:r>
                        <a:rPr kumimoji="0" lang="zh-CN"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题，唐诗，每题二小题</a:t>
                      </a:r>
                      <a:r>
                        <a:rPr kumimoji="0" lang="zh-CN" altLang="en-US"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。一题为全主观</a:t>
                      </a:r>
                      <a:endParaRPr kumimoji="0" lang="zh-CN" altLang="zh-CN" sz="2600" b="0"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1435" marR="51435"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p>
                  </a:txBody>
                  <a:tcPr/>
                </a:tc>
              </a:tr>
              <a:tr h="359930">
                <a:tc vMerge="1">
                  <a:txBody>
                    <a:bodyPr/>
                    <a:lstStyle/>
                    <a:p>
                      <a:endParaRPr lang="zh-CN"/>
                    </a:p>
                  </a:txBody>
                  <a:tcPr/>
                </a:tc>
                <a:tc vMerge="1">
                  <a:txBody>
                    <a:bodyPr/>
                    <a:lstStyle/>
                    <a:p>
                      <a:endParaRPr lang="zh-CN"/>
                    </a:p>
                  </a:txBody>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名句默写</a:t>
                      </a:r>
                      <a:endParaRPr kumimoji="0" lang="zh-CN" altLang="zh-CN" sz="2600" b="0" i="0" u="none" strike="noStrike" cap="none" normalizeH="0" baseline="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26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cs typeface="Times New Roman" panose="02020603050405020304" pitchFamily="18" charset="0"/>
                        </a:rPr>
                        <a:t>1</a:t>
                      </a:r>
                      <a:r>
                        <a:rPr kumimoji="0" lang="zh-CN"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题，</a:t>
                      </a:r>
                      <a:r>
                        <a:rPr kumimoji="0" lang="en-US"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7</a:t>
                      </a:r>
                      <a:r>
                        <a:rPr kumimoji="0" lang="zh-CN"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小题，上下句与情景默写</a:t>
                      </a:r>
                      <a:r>
                        <a:rPr kumimoji="0" lang="zh-CN" altLang="en-US"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，初、高中</a:t>
                      </a:r>
                      <a:endParaRPr kumimoji="0" lang="zh-CN" altLang="zh-CN" sz="2600" b="0"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1435" marR="51435"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主观题</a:t>
                      </a:r>
                      <a:endParaRPr kumimoji="0" lang="zh-CN" altLang="zh-CN" sz="2600" b="0" i="0" u="none" strike="noStrike" cap="none" normalizeH="0" baseline="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r>
              <a:tr h="1178553">
                <a:tc rowSpan="2">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表达</a:t>
                      </a:r>
                      <a:endParaRPr kumimoji="0" lang="zh-CN" altLang="zh-CN" sz="2600" b="0" i="0" u="none" strike="noStrike" cap="none" normalizeH="0" baseline="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语言运用</a:t>
                      </a:r>
                      <a:endParaRPr kumimoji="0" lang="zh-CN" altLang="zh-CN" sz="2600" b="0" i="0" u="none" strike="noStrike" cap="none" normalizeH="0" baseline="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综合</a:t>
                      </a:r>
                      <a:endParaRPr kumimoji="0" lang="zh-CN" altLang="zh-CN" sz="2600" b="0" i="0" u="none" strike="noStrike" cap="none" normalizeH="0" baseline="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成语、词语、语病、连贯、衔接、成语、扩展（内容句式、补写）、情景（主题词、串台词、送别语、看法）、修改（语体、得体、连贯、语病）</a:t>
                      </a:r>
                      <a:endParaRPr kumimoji="0" lang="zh-CN" altLang="zh-CN" sz="2600" b="0"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endParaRPr>
                    </a:p>
                  </a:txBody>
                  <a:tcPr marL="51435" marR="51435"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主、客观题</a:t>
                      </a:r>
                      <a:endParaRPr kumimoji="0" lang="zh-CN" altLang="zh-CN" sz="2600" b="0"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r>
              <a:tr h="732963">
                <a:tc vMerge="1">
                  <a:txBody>
                    <a:bodyPr/>
                    <a:lstStyle/>
                    <a:p>
                      <a:endParaRPr lang="zh-CN"/>
                    </a:p>
                  </a:txBody>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写作</a:t>
                      </a:r>
                      <a:endParaRPr kumimoji="0" lang="zh-CN" altLang="zh-CN" sz="2600" b="0" i="0" u="none" strike="noStrike" cap="none" normalizeH="0" baseline="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材料作文</a:t>
                      </a:r>
                      <a:endParaRPr kumimoji="0" lang="zh-CN" altLang="zh-CN" sz="2600" b="0" i="0" u="none" strike="noStrike" cap="none" normalizeH="0" baseline="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en-US" altLang="zh-CN" sz="26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cs typeface="Times New Roman" panose="02020603050405020304" pitchFamily="18" charset="0"/>
                        </a:rPr>
                        <a:t>4</a:t>
                      </a:r>
                      <a:r>
                        <a:rPr kumimoji="0" lang="zh-CN"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题，均为材料作文（见闻思感，</a:t>
                      </a:r>
                      <a:r>
                        <a:rPr kumimoji="0" lang="en-US" altLang="zh-CN" sz="2600" b="1" i="0" u="none" strike="noStrike" cap="none" normalizeH="0" baseline="0" dirty="0" smtClean="0">
                          <a:ln>
                            <a:noFill/>
                          </a:ln>
                          <a:solidFill>
                            <a:srgbClr val="FF0000"/>
                          </a:solidFill>
                          <a:effectLst/>
                          <a:latin typeface="Calibri" panose="020F0502020204030204" charset="0"/>
                          <a:ea typeface="黑体" panose="02010609060101010101" pitchFamily="49" charset="-122"/>
                          <a:cs typeface="Times New Roman" panose="02020603050405020304" pitchFamily="18" charset="0"/>
                        </a:rPr>
                        <a:t>2017</a:t>
                      </a:r>
                      <a:r>
                        <a:rPr kumimoji="0" lang="zh-CN" altLang="zh-CN" sz="2600" b="1" i="0" u="none" strike="noStrike" cap="none" normalizeH="0" baseline="0" dirty="0" smtClean="0">
                          <a:ln>
                            <a:noFill/>
                          </a:ln>
                          <a:solidFill>
                            <a:srgbClr val="FF0000"/>
                          </a:solidFill>
                          <a:effectLst/>
                          <a:latin typeface="Calibri" panose="020F0502020204030204" charset="0"/>
                          <a:ea typeface="黑体" panose="02010609060101010101" pitchFamily="49" charset="-122"/>
                          <a:cs typeface="Times New Roman" panose="02020603050405020304" pitchFamily="18" charset="0"/>
                        </a:rPr>
                        <a:t>三题</a:t>
                      </a:r>
                      <a:r>
                        <a:rPr kumimoji="0" lang="zh-CN"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a:t>
                      </a:r>
                      <a:endParaRPr kumimoji="0" lang="zh-CN" altLang="zh-CN" sz="2600" b="0"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endParaRPr>
                    </a:p>
                  </a:txBody>
                  <a:tcPr marL="51435" marR="51435" marT="0" marB="0"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spcBef>
                          <a:spcPct val="20000"/>
                        </a:spcBef>
                        <a:defRPr>
                          <a:solidFill>
                            <a:schemeClr val="tx1"/>
                          </a:solidFill>
                          <a:latin typeface="Arial" panose="020B0604020202020204" pitchFamily="34" charset="0"/>
                          <a:ea typeface="宋体" panose="02010600030101010101" pitchFamily="2" charset="-122"/>
                        </a:defRPr>
                      </a:lvl4pPr>
                      <a:lvl5pPr marL="2057400" indent="-22860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pPr>
                      <a:r>
                        <a:rPr kumimoji="0" lang="zh-CN" altLang="zh-CN" sz="2600" b="1"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rPr>
                        <a:t>主观题</a:t>
                      </a:r>
                      <a:endParaRPr kumimoji="0" lang="zh-CN" altLang="zh-CN" sz="2600" b="0" i="0" u="none" strike="noStrike" cap="none" normalizeH="0" baseline="0" dirty="0" smtClean="0">
                        <a:ln>
                          <a:noFill/>
                        </a:ln>
                        <a:solidFill>
                          <a:schemeClr val="tx1"/>
                        </a:solidFill>
                        <a:effectLst/>
                        <a:latin typeface="Calibri" panose="020F0502020204030204" charset="0"/>
                        <a:ea typeface="黑体" panose="02010609060101010101" pitchFamily="49" charset="-122"/>
                        <a:cs typeface="Times New Roman" panose="02020603050405020304" pitchFamily="18" charset="0"/>
                      </a:endParaRPr>
                    </a:p>
                  </a:txBody>
                  <a:tcPr marL="51435" marR="51435" marT="0" marB="0" anchor="ctr" horzOverflow="overflow">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a:lstStyle/>
          <a:p>
            <a:endParaRPr lang="zh-CN" altLang="en-US" smtClean="0"/>
          </a:p>
        </p:txBody>
      </p:sp>
      <p:graphicFrame>
        <p:nvGraphicFramePr>
          <p:cNvPr id="6" name="内容占位符 5"/>
          <p:cNvGraphicFramePr>
            <a:graphicFrameLocks noGrp="1"/>
          </p:cNvGraphicFramePr>
          <p:nvPr>
            <p:ph idx="1"/>
          </p:nvPr>
        </p:nvGraphicFramePr>
        <p:xfrm>
          <a:off x="0" y="2"/>
          <a:ext cx="11950262" cy="6747638"/>
        </p:xfrm>
        <a:graphic>
          <a:graphicData uri="http://schemas.openxmlformats.org/drawingml/2006/table">
            <a:tbl>
              <a:tblPr firstRow="1" firstCol="1" bandRow="1">
                <a:tableStyleId>{5C22544A-7EE6-4342-B048-85BDC9FD1C3A}</a:tableStyleId>
              </a:tblPr>
              <a:tblGrid>
                <a:gridCol w="1553043"/>
                <a:gridCol w="2862262"/>
                <a:gridCol w="1320819"/>
                <a:gridCol w="2754850"/>
                <a:gridCol w="1603851"/>
                <a:gridCol w="1855437"/>
              </a:tblGrid>
              <a:tr h="846189">
                <a:tc gridSpan="6">
                  <a:txBody>
                    <a:bodyPr/>
                    <a:lstStyle/>
                    <a:p>
                      <a:pPr algn="ctr">
                        <a:spcAft>
                          <a:spcPts val="0"/>
                        </a:spcAft>
                      </a:pPr>
                      <a:r>
                        <a:rPr lang="zh-CN" altLang="en-US" sz="3200" dirty="0" smtClean="0">
                          <a:solidFill>
                            <a:srgbClr val="FF0000"/>
                          </a:solidFill>
                          <a:latin typeface="黑体" panose="02010609060101010101" pitchFamily="49" charset="-122"/>
                          <a:ea typeface="黑体" panose="02010609060101010101" pitchFamily="49" charset="-122"/>
                        </a:rPr>
                        <a:t>（三）2018高考一卷题目统计</a:t>
                      </a:r>
                    </a:p>
                  </a:txBody>
                  <a:tcPr marL="48872" marR="48872" marT="0" marB="0" anchor="ct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r>
              <a:tr h="705749">
                <a:tc>
                  <a:txBody>
                    <a:bodyPr/>
                    <a:lstStyle/>
                    <a:p>
                      <a:pPr algn="ctr">
                        <a:spcAft>
                          <a:spcPts val="0"/>
                        </a:spcAft>
                      </a:pPr>
                      <a:r>
                        <a:rPr lang="zh-CN" sz="3600" dirty="0">
                          <a:effectLst/>
                        </a:rPr>
                        <a:t>类别</a:t>
                      </a:r>
                      <a:endParaRPr lang="zh-CN" sz="3600" dirty="0">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zh-CN" sz="3600" b="1" dirty="0">
                          <a:effectLst/>
                        </a:rPr>
                        <a:t>选材</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zh-CN" sz="3600" b="1" dirty="0">
                          <a:effectLst/>
                        </a:rPr>
                        <a:t>题号</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zh-CN" sz="3600" b="1" dirty="0">
                          <a:effectLst/>
                        </a:rPr>
                        <a:t>考点</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zh-CN" sz="3600" b="1">
                          <a:effectLst/>
                        </a:rPr>
                        <a:t>题型</a:t>
                      </a:r>
                      <a:endParaRPr lang="zh-CN" sz="3600" b="1">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zh-CN" sz="3600" b="1">
                          <a:effectLst/>
                        </a:rPr>
                        <a:t>分值</a:t>
                      </a:r>
                      <a:endParaRPr lang="zh-CN" sz="3600" b="1">
                        <a:effectLst/>
                        <a:latin typeface="Times New Roman" panose="02020603050405020304" pitchFamily="18" charset="0"/>
                        <a:ea typeface="宋体" panose="02010600030101010101" pitchFamily="2" charset="-122"/>
                      </a:endParaRPr>
                    </a:p>
                  </a:txBody>
                  <a:tcPr marL="48872" marR="48872" marT="0" marB="0" anchor="ctr"/>
                </a:tc>
              </a:tr>
              <a:tr h="577300">
                <a:tc rowSpan="9">
                  <a:txBody>
                    <a:bodyPr/>
                    <a:lstStyle/>
                    <a:p>
                      <a:pPr algn="ctr">
                        <a:spcAft>
                          <a:spcPts val="0"/>
                        </a:spcAft>
                      </a:pPr>
                      <a:r>
                        <a:rPr lang="zh-CN" sz="3600" dirty="0">
                          <a:effectLst/>
                        </a:rPr>
                        <a:t>现代文阅读</a:t>
                      </a:r>
                      <a:endParaRPr lang="zh-CN" sz="3600" dirty="0">
                        <a:effectLst/>
                        <a:latin typeface="Times New Roman" panose="02020603050405020304" pitchFamily="18" charset="0"/>
                        <a:ea typeface="宋体" panose="02010600030101010101" pitchFamily="2" charset="-122"/>
                      </a:endParaRPr>
                    </a:p>
                  </a:txBody>
                  <a:tcPr marL="48872" marR="48872" marT="0" marB="0" anchor="ctr"/>
                </a:tc>
                <a:tc rowSpan="3">
                  <a:txBody>
                    <a:bodyPr/>
                    <a:lstStyle/>
                    <a:p>
                      <a:pPr algn="ctr">
                        <a:spcAft>
                          <a:spcPts val="0"/>
                        </a:spcAft>
                      </a:pPr>
                      <a:r>
                        <a:rPr lang="zh-CN" sz="3600" b="1" dirty="0">
                          <a:effectLst/>
                        </a:rPr>
                        <a:t>论述文本</a:t>
                      </a:r>
                    </a:p>
                    <a:p>
                      <a:pPr algn="ctr">
                        <a:spcAft>
                          <a:spcPts val="0"/>
                        </a:spcAft>
                      </a:pPr>
                      <a:r>
                        <a:rPr lang="zh-CN" sz="3600" b="1" dirty="0">
                          <a:effectLst/>
                        </a:rPr>
                        <a:t>文艺评论</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en-US" sz="3600" b="1" dirty="0">
                          <a:effectLst/>
                        </a:rPr>
                        <a:t>1</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zh-CN" sz="3600" b="1" dirty="0">
                          <a:effectLst/>
                        </a:rPr>
                        <a:t>信息筛选</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zh-CN" sz="3600" b="1">
                          <a:effectLst/>
                        </a:rPr>
                        <a:t>客观</a:t>
                      </a:r>
                      <a:endParaRPr lang="zh-CN" sz="3600" b="1">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en-US" sz="3600" b="1">
                          <a:effectLst/>
                        </a:rPr>
                        <a:t>3</a:t>
                      </a:r>
                      <a:endParaRPr lang="zh-CN" sz="3600" b="1">
                        <a:effectLst/>
                        <a:latin typeface="Times New Roman" panose="02020603050405020304" pitchFamily="18" charset="0"/>
                        <a:ea typeface="宋体" panose="02010600030101010101" pitchFamily="2" charset="-122"/>
                      </a:endParaRPr>
                    </a:p>
                  </a:txBody>
                  <a:tcPr marL="48872" marR="48872" marT="0" marB="0" anchor="ctr"/>
                </a:tc>
              </a:tr>
              <a:tr h="577300">
                <a:tc vMerge="1">
                  <a:txBody>
                    <a:bodyPr/>
                    <a:lstStyle/>
                    <a:p>
                      <a:endParaRPr lang="zh-CN"/>
                    </a:p>
                  </a:txBody>
                  <a:tcPr/>
                </a:tc>
                <a:tc vMerge="1">
                  <a:txBody>
                    <a:bodyPr/>
                    <a:lstStyle/>
                    <a:p>
                      <a:endParaRPr lang="zh-CN"/>
                    </a:p>
                  </a:txBody>
                  <a:tcPr/>
                </a:tc>
                <a:tc>
                  <a:txBody>
                    <a:bodyPr/>
                    <a:lstStyle/>
                    <a:p>
                      <a:pPr algn="ctr">
                        <a:spcAft>
                          <a:spcPts val="0"/>
                        </a:spcAft>
                      </a:pPr>
                      <a:r>
                        <a:rPr lang="en-US" sz="3600" b="1" dirty="0">
                          <a:effectLst/>
                        </a:rPr>
                        <a:t>2</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zh-CN" sz="3600" b="1" dirty="0">
                          <a:effectLst/>
                        </a:rPr>
                        <a:t>综合分析</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zh-CN" sz="3600" b="1" dirty="0">
                          <a:effectLst/>
                        </a:rPr>
                        <a:t>客观</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en-US" sz="3600" b="1">
                          <a:effectLst/>
                        </a:rPr>
                        <a:t>3</a:t>
                      </a:r>
                      <a:endParaRPr lang="zh-CN" sz="3600" b="1">
                        <a:effectLst/>
                        <a:latin typeface="Times New Roman" panose="02020603050405020304" pitchFamily="18" charset="0"/>
                        <a:ea typeface="宋体" panose="02010600030101010101" pitchFamily="2" charset="-122"/>
                      </a:endParaRPr>
                    </a:p>
                  </a:txBody>
                  <a:tcPr marL="48872" marR="48872" marT="0" marB="0" anchor="ctr"/>
                </a:tc>
              </a:tr>
              <a:tr h="577300">
                <a:tc vMerge="1">
                  <a:txBody>
                    <a:bodyPr/>
                    <a:lstStyle/>
                    <a:p>
                      <a:endParaRPr lang="zh-CN"/>
                    </a:p>
                  </a:txBody>
                  <a:tcPr/>
                </a:tc>
                <a:tc vMerge="1">
                  <a:txBody>
                    <a:bodyPr/>
                    <a:lstStyle/>
                    <a:p>
                      <a:endParaRPr lang="zh-CN"/>
                    </a:p>
                  </a:txBody>
                  <a:tcPr/>
                </a:tc>
                <a:tc>
                  <a:txBody>
                    <a:bodyPr/>
                    <a:lstStyle/>
                    <a:p>
                      <a:pPr algn="ctr">
                        <a:spcAft>
                          <a:spcPts val="0"/>
                        </a:spcAft>
                      </a:pPr>
                      <a:r>
                        <a:rPr lang="en-US" sz="3600" b="1" dirty="0">
                          <a:effectLst/>
                        </a:rPr>
                        <a:t>3</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zh-CN" sz="3600" b="1" dirty="0">
                          <a:effectLst/>
                        </a:rPr>
                        <a:t>筛选整合</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zh-CN" sz="3600" b="1" dirty="0">
                          <a:effectLst/>
                        </a:rPr>
                        <a:t>客观</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en-US" sz="3600" b="1" dirty="0">
                          <a:effectLst/>
                        </a:rPr>
                        <a:t>3</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r>
              <a:tr h="577300">
                <a:tc vMerge="1">
                  <a:txBody>
                    <a:bodyPr/>
                    <a:lstStyle/>
                    <a:p>
                      <a:endParaRPr lang="zh-CN"/>
                    </a:p>
                  </a:txBody>
                  <a:tcPr/>
                </a:tc>
                <a:tc rowSpan="3">
                  <a:txBody>
                    <a:bodyPr/>
                    <a:lstStyle/>
                    <a:p>
                      <a:pPr algn="l">
                        <a:spcAft>
                          <a:spcPts val="0"/>
                        </a:spcAft>
                      </a:pPr>
                      <a:r>
                        <a:rPr lang="zh-CN" sz="3600" b="1" dirty="0">
                          <a:effectLst/>
                        </a:rPr>
                        <a:t>小说</a:t>
                      </a:r>
                    </a:p>
                    <a:p>
                      <a:pPr algn="l">
                        <a:spcAft>
                          <a:spcPts val="0"/>
                        </a:spcAft>
                      </a:pPr>
                      <a:r>
                        <a:rPr lang="zh-CN" sz="3600" b="1" dirty="0">
                          <a:effectLst/>
                        </a:rPr>
                        <a:t>革命</a:t>
                      </a:r>
                      <a:r>
                        <a:rPr lang="zh-CN" sz="3600" b="1" dirty="0">
                          <a:solidFill>
                            <a:srgbClr val="0000CC"/>
                          </a:solidFill>
                          <a:effectLst/>
                        </a:rPr>
                        <a:t>烈士</a:t>
                      </a:r>
                      <a:endParaRPr lang="zh-CN" sz="3600" b="1" dirty="0">
                        <a:solidFill>
                          <a:srgbClr val="0000CC"/>
                        </a:solidFill>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en-US" sz="3600" b="1" dirty="0">
                          <a:effectLst/>
                        </a:rPr>
                        <a:t>4</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zh-CN" sz="3600" b="1" dirty="0">
                          <a:effectLst/>
                        </a:rPr>
                        <a:t>综合鉴赏</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zh-CN" sz="3600" b="1" dirty="0">
                          <a:effectLst/>
                        </a:rPr>
                        <a:t>客观</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en-US" sz="3600" b="1" dirty="0">
                          <a:effectLst/>
                        </a:rPr>
                        <a:t>3</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r>
              <a:tr h="577300">
                <a:tc vMerge="1">
                  <a:txBody>
                    <a:bodyPr/>
                    <a:lstStyle/>
                    <a:p>
                      <a:endParaRPr lang="zh-CN"/>
                    </a:p>
                  </a:txBody>
                  <a:tcPr/>
                </a:tc>
                <a:tc vMerge="1">
                  <a:txBody>
                    <a:bodyPr/>
                    <a:lstStyle/>
                    <a:p>
                      <a:endParaRPr lang="zh-CN"/>
                    </a:p>
                  </a:txBody>
                  <a:tcPr/>
                </a:tc>
                <a:tc>
                  <a:txBody>
                    <a:bodyPr/>
                    <a:lstStyle/>
                    <a:p>
                      <a:pPr algn="ctr">
                        <a:spcAft>
                          <a:spcPts val="0"/>
                        </a:spcAft>
                      </a:pPr>
                      <a:r>
                        <a:rPr lang="en-US" sz="3600" b="1" dirty="0">
                          <a:effectLst/>
                        </a:rPr>
                        <a:t>5</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zh-CN" sz="3600" b="1" dirty="0">
                          <a:effectLst/>
                        </a:rPr>
                        <a:t>鉴赏形象</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zh-CN" sz="3600" b="1" dirty="0">
                          <a:effectLst/>
                        </a:rPr>
                        <a:t>主观</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en-US" sz="3600" b="1" dirty="0">
                          <a:effectLst/>
                        </a:rPr>
                        <a:t>6</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r>
              <a:tr h="577300">
                <a:tc vMerge="1">
                  <a:txBody>
                    <a:bodyPr/>
                    <a:lstStyle/>
                    <a:p>
                      <a:endParaRPr lang="zh-CN"/>
                    </a:p>
                  </a:txBody>
                  <a:tcPr/>
                </a:tc>
                <a:tc vMerge="1">
                  <a:txBody>
                    <a:bodyPr/>
                    <a:lstStyle/>
                    <a:p>
                      <a:endParaRPr lang="zh-CN"/>
                    </a:p>
                  </a:txBody>
                  <a:tcPr/>
                </a:tc>
                <a:tc>
                  <a:txBody>
                    <a:bodyPr/>
                    <a:lstStyle/>
                    <a:p>
                      <a:pPr algn="ctr">
                        <a:spcAft>
                          <a:spcPts val="0"/>
                        </a:spcAft>
                      </a:pPr>
                      <a:r>
                        <a:rPr lang="en-US" sz="3600" b="1" dirty="0">
                          <a:effectLst/>
                        </a:rPr>
                        <a:t>6</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zh-CN" sz="3600" b="1" dirty="0">
                          <a:effectLst/>
                        </a:rPr>
                        <a:t>特色探究</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zh-CN" sz="3600" b="1" dirty="0">
                          <a:effectLst/>
                        </a:rPr>
                        <a:t>主观</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en-US" sz="3600" b="1" dirty="0">
                          <a:effectLst/>
                        </a:rPr>
                        <a:t>6</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r>
              <a:tr h="577300">
                <a:tc vMerge="1">
                  <a:txBody>
                    <a:bodyPr/>
                    <a:lstStyle/>
                    <a:p>
                      <a:endParaRPr lang="zh-CN"/>
                    </a:p>
                  </a:txBody>
                  <a:tcPr/>
                </a:tc>
                <a:tc rowSpan="3">
                  <a:txBody>
                    <a:bodyPr/>
                    <a:lstStyle/>
                    <a:p>
                      <a:pPr algn="l">
                        <a:spcAft>
                          <a:spcPts val="0"/>
                        </a:spcAft>
                      </a:pPr>
                      <a:r>
                        <a:rPr lang="zh-CN" sz="3600" b="1" dirty="0">
                          <a:effectLst/>
                        </a:rPr>
                        <a:t>新闻</a:t>
                      </a:r>
                    </a:p>
                    <a:p>
                      <a:pPr algn="l">
                        <a:spcAft>
                          <a:spcPts val="0"/>
                        </a:spcAft>
                      </a:pPr>
                      <a:r>
                        <a:rPr lang="zh-CN" sz="3600" b="1" dirty="0">
                          <a:effectLst/>
                        </a:rPr>
                        <a:t>科学研究状况</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en-US" sz="3600" b="1" dirty="0">
                          <a:effectLst/>
                        </a:rPr>
                        <a:t>7</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zh-CN" sz="3600" b="1" dirty="0">
                          <a:effectLst/>
                        </a:rPr>
                        <a:t>筛选整合</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zh-CN" sz="3600" b="1" dirty="0">
                          <a:effectLst/>
                        </a:rPr>
                        <a:t>客观</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en-US" sz="3600" b="1" dirty="0">
                          <a:effectLst/>
                        </a:rPr>
                        <a:t>3</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r>
              <a:tr h="577300">
                <a:tc vMerge="1">
                  <a:txBody>
                    <a:bodyPr/>
                    <a:lstStyle/>
                    <a:p>
                      <a:endParaRPr lang="zh-CN"/>
                    </a:p>
                  </a:txBody>
                  <a:tcPr/>
                </a:tc>
                <a:tc vMerge="1">
                  <a:txBody>
                    <a:bodyPr/>
                    <a:lstStyle/>
                    <a:p>
                      <a:endParaRPr lang="zh-CN"/>
                    </a:p>
                  </a:txBody>
                  <a:tcPr/>
                </a:tc>
                <a:tc>
                  <a:txBody>
                    <a:bodyPr/>
                    <a:lstStyle/>
                    <a:p>
                      <a:pPr algn="ctr">
                        <a:spcAft>
                          <a:spcPts val="0"/>
                        </a:spcAft>
                      </a:pPr>
                      <a:r>
                        <a:rPr lang="en-US" sz="3600" b="1" dirty="0">
                          <a:effectLst/>
                        </a:rPr>
                        <a:t>8</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zh-CN" sz="3600" b="1" dirty="0">
                          <a:effectLst/>
                        </a:rPr>
                        <a:t>概括分析</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zh-CN" sz="3600" b="1" dirty="0">
                          <a:effectLst/>
                        </a:rPr>
                        <a:t>客观</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en-US" sz="3600" b="1" dirty="0">
                          <a:effectLst/>
                        </a:rPr>
                        <a:t>3</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r>
              <a:tr h="577300">
                <a:tc vMerge="1">
                  <a:txBody>
                    <a:bodyPr/>
                    <a:lstStyle/>
                    <a:p>
                      <a:endParaRPr lang="zh-CN"/>
                    </a:p>
                  </a:txBody>
                  <a:tcPr/>
                </a:tc>
                <a:tc vMerge="1">
                  <a:txBody>
                    <a:bodyPr/>
                    <a:lstStyle/>
                    <a:p>
                      <a:endParaRPr lang="zh-CN"/>
                    </a:p>
                  </a:txBody>
                  <a:tcPr/>
                </a:tc>
                <a:tc>
                  <a:txBody>
                    <a:bodyPr/>
                    <a:lstStyle/>
                    <a:p>
                      <a:pPr algn="ctr">
                        <a:spcAft>
                          <a:spcPts val="0"/>
                        </a:spcAft>
                      </a:pPr>
                      <a:r>
                        <a:rPr lang="en-US" sz="3600" b="1" dirty="0">
                          <a:effectLst/>
                        </a:rPr>
                        <a:t>9</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zh-CN" sz="3600" b="1" dirty="0">
                          <a:effectLst/>
                        </a:rPr>
                        <a:t>意图探究</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zh-CN" sz="3600" b="1" dirty="0">
                          <a:effectLst/>
                        </a:rPr>
                        <a:t>主观</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c>
                  <a:txBody>
                    <a:bodyPr/>
                    <a:lstStyle/>
                    <a:p>
                      <a:pPr algn="ctr">
                        <a:spcAft>
                          <a:spcPts val="0"/>
                        </a:spcAft>
                      </a:pPr>
                      <a:r>
                        <a:rPr lang="en-US" sz="3600" b="1" dirty="0">
                          <a:effectLst/>
                        </a:rPr>
                        <a:t>6</a:t>
                      </a:r>
                      <a:endParaRPr lang="zh-CN" sz="3600" b="1" dirty="0">
                        <a:effectLst/>
                        <a:latin typeface="Times New Roman" panose="02020603050405020304" pitchFamily="18" charset="0"/>
                        <a:ea typeface="宋体" panose="02010600030101010101" pitchFamily="2" charset="-122"/>
                      </a:endParaRPr>
                    </a:p>
                  </a:txBody>
                  <a:tcPr marL="48872" marR="48872" marT="0" marB="0" anchor="ctr"/>
                </a:tc>
              </a:tr>
            </a:tbl>
          </a:graphicData>
        </a:graphic>
      </p:graphicFrame>
      <p:sp>
        <p:nvSpPr>
          <p:cNvPr id="15430" name="Rectangle 1"/>
          <p:cNvSpPr>
            <a:spLocks noChangeArrowheads="1"/>
          </p:cNvSpPr>
          <p:nvPr/>
        </p:nvSpPr>
        <p:spPr bwMode="auto">
          <a:xfrm>
            <a:off x="657226" y="709755"/>
            <a:ext cx="11536363" cy="5616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2573</Words>
  <Application>Microsoft Office PowerPoint</Application>
  <PresentationFormat>自定义</PresentationFormat>
  <Paragraphs>222</Paragraphs>
  <Slides>25</Slides>
  <Notes>0</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lenovo1</cp:lastModifiedBy>
  <cp:revision>185</cp:revision>
  <dcterms:created xsi:type="dcterms:W3CDTF">2017-02-26T03:38:00Z</dcterms:created>
  <dcterms:modified xsi:type="dcterms:W3CDTF">2018-09-10T15:47:16Z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2052-10.1.0.7401</vt:lpwstr>
  </property>
</Properties>
</file>