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notesMaster" Target="notesMasters/notesMaster1.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2" Type="http://schemas.openxmlformats.org/officeDocument/2006/relationships/tableStyles" Target="tableStyles.xml"/><Relationship Id="rId101" Type="http://schemas.openxmlformats.org/officeDocument/2006/relationships/viewProps" Target="viewProps.xml"/><Relationship Id="rId100" Type="http://schemas.openxmlformats.org/officeDocument/2006/relationships/presProps" Target="presProps.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81138" y="2569127"/>
            <a:ext cx="5143501" cy="1337945"/>
          </a:xfrm>
          <a:prstGeom prst="rect">
            <a:avLst/>
          </a:prstGeom>
        </p:spPr>
        <p:txBody>
          <a:bodyPr wrap="square">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课时</a:t>
            </a:r>
            <a:r>
              <a:rPr lang="zh-CN" altLang="en-US" sz="4050" b="1" dirty="0" smtClean="0">
                <a:solidFill>
                  <a:srgbClr val="ED7D31"/>
                </a:solidFill>
                <a:latin typeface="Times New Roman" panose="02020603050405020304" pitchFamily="18" charset="0"/>
                <a:ea typeface="微软雅黑" panose="020B0503020204020204" pitchFamily="34" charset="-122"/>
              </a:rPr>
              <a:t>一 部</a:t>
            </a:r>
            <a:r>
              <a:rPr lang="zh-CN" altLang="en-US" sz="4050" b="1" dirty="0">
                <a:solidFill>
                  <a:srgbClr val="ED7D31"/>
                </a:solidFill>
                <a:latin typeface="Times New Roman" panose="02020603050405020304" pitchFamily="18" charset="0"/>
                <a:ea typeface="微软雅黑" panose="020B0503020204020204" pitchFamily="34" charset="-122"/>
              </a:rPr>
              <a:t>编版</a:t>
            </a:r>
            <a:r>
              <a:rPr lang="zh-CN" altLang="en-US" sz="4050" b="1" dirty="0" smtClean="0">
                <a:solidFill>
                  <a:srgbClr val="ED7D31"/>
                </a:solidFill>
                <a:latin typeface="Times New Roman" panose="02020603050405020304" pitchFamily="18" charset="0"/>
                <a:ea typeface="微软雅黑" panose="020B0503020204020204" pitchFamily="34" charset="-122"/>
              </a:rPr>
              <a:t>教材</a:t>
            </a:r>
            <a:endParaRPr lang="en-US" altLang="zh-CN" sz="4050" b="1" dirty="0" smtClean="0">
              <a:solidFill>
                <a:srgbClr val="ED7D31"/>
              </a:solidFill>
              <a:latin typeface="Times New Roman" panose="02020603050405020304" pitchFamily="18" charset="0"/>
              <a:ea typeface="微软雅黑" panose="020B0503020204020204" pitchFamily="34" charset="-122"/>
            </a:endParaRPr>
          </a:p>
          <a:p>
            <a:pPr algn="ctr"/>
            <a:r>
              <a:rPr lang="zh-CN" altLang="en-US" sz="4050" b="1" dirty="0" smtClean="0">
                <a:solidFill>
                  <a:srgbClr val="ED7D31"/>
                </a:solidFill>
                <a:latin typeface="Times New Roman" panose="02020603050405020304" pitchFamily="18" charset="0"/>
                <a:ea typeface="微软雅黑" panose="020B0503020204020204" pitchFamily="34" charset="-122"/>
              </a:rPr>
              <a:t>七</a:t>
            </a:r>
            <a:r>
              <a:rPr lang="zh-CN" altLang="en-US" sz="4050" b="1" dirty="0">
                <a:solidFill>
                  <a:srgbClr val="ED7D31"/>
                </a:solidFill>
                <a:latin typeface="Times New Roman" panose="02020603050405020304" pitchFamily="18" charset="0"/>
                <a:ea typeface="微软雅黑" panose="020B0503020204020204" pitchFamily="34" charset="-122"/>
              </a:rPr>
              <a:t>年级古诗词</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此诗中作者的情感复杂多变</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从</a:t>
            </a:r>
            <a:r>
              <a:rPr lang="en-US" altLang="zh-CN" sz="2100" u="sng"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到</a:t>
            </a:r>
            <a:r>
              <a:rPr lang="zh-CN" altLang="en-US" sz="2100" dirty="0">
                <a:latin typeface="Times New Roman" panose="02020603050405020304" pitchFamily="18" charset="0"/>
                <a:ea typeface="微软雅黑" panose="020B0503020204020204" pitchFamily="34" charset="-122"/>
              </a:rPr>
              <a:t>悲痛怅惘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a:t>
            </a:r>
            <a:r>
              <a:rPr lang="zh-CN" altLang="en-US" sz="2100" dirty="0" smtClean="0">
                <a:latin typeface="Times New Roman" panose="02020603050405020304" pitchFamily="18" charset="0"/>
                <a:ea typeface="微软雅黑" panose="020B0503020204020204" pitchFamily="34" charset="-122"/>
              </a:rPr>
              <a:t>到</a:t>
            </a:r>
            <a:r>
              <a:rPr lang="en-US" altLang="zh-CN" sz="2100" u="sng" dirty="0" smtClean="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情感真挚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沉郁中见豪放</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4245262" y="1568909"/>
            <a:ext cx="1249680" cy="414020"/>
          </a:xfrm>
          <a:prstGeom prst="rect">
            <a:avLst/>
          </a:prstGeom>
        </p:spPr>
        <p:txBody>
          <a:bodyPr wrap="none">
            <a:spAutoFit/>
          </a:bodyPr>
          <a:lstStyle/>
          <a:p>
            <a:r>
              <a:rPr lang="zh-CN" altLang="en-US" sz="2100" dirty="0">
                <a:solidFill>
                  <a:srgbClr val="C00000"/>
                </a:solidFill>
                <a:latin typeface="Times New Roman" panose="02020603050405020304" pitchFamily="18" charset="0"/>
                <a:ea typeface="微软雅黑" panose="020B0503020204020204" pitchFamily="34" charset="-122"/>
              </a:rPr>
              <a:t>辛酸愤懑</a:t>
            </a:r>
            <a:endParaRPr lang="zh-CN" altLang="en-US" sz="2100" dirty="0">
              <a:solidFill>
                <a:srgbClr val="C00000"/>
              </a:solidFill>
            </a:endParaRPr>
          </a:p>
        </p:txBody>
      </p:sp>
      <p:sp>
        <p:nvSpPr>
          <p:cNvPr id="4" name="矩形 3"/>
          <p:cNvSpPr/>
          <p:nvPr/>
        </p:nvSpPr>
        <p:spPr>
          <a:xfrm>
            <a:off x="533400" y="2536869"/>
            <a:ext cx="8077200" cy="251523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本题考查把握作者的思想感情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本诗首联用“凄凉地”“弃置身”两个词语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表现了诗人坎坷的人生境遇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颔联用典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表达了对友人的怀念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对岁月流逝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人事变迁的感慨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颈联以“沉舟”“病树”自喻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诗人固然感到惆怅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却又相当乐观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尾联“长精神”即“振作精神”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表现了诗人坚定的意志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和乐观的精神</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5" name="矩形 4"/>
          <p:cNvSpPr/>
          <p:nvPr/>
        </p:nvSpPr>
        <p:spPr>
          <a:xfrm>
            <a:off x="533400" y="2022617"/>
            <a:ext cx="2494280" cy="414020"/>
          </a:xfrm>
          <a:prstGeom prst="rect">
            <a:avLst/>
          </a:prstGeom>
        </p:spPr>
        <p:txBody>
          <a:bodyPr wrap="none">
            <a:spAutoFit/>
          </a:bodyPr>
          <a:lstStyle/>
          <a:p>
            <a:r>
              <a:rPr lang="zh-CN" altLang="en-US" sz="2100" dirty="0">
                <a:solidFill>
                  <a:srgbClr val="C00000"/>
                </a:solidFill>
                <a:latin typeface="Times New Roman" panose="02020603050405020304" pitchFamily="18" charset="0"/>
                <a:ea typeface="微软雅黑" panose="020B0503020204020204" pitchFamily="34" charset="-122"/>
              </a:rPr>
              <a:t>慷慨激昂</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坚定乐观</a:t>
            </a:r>
            <a:r>
              <a:rPr lang="en-US" altLang="zh-CN" sz="2100" dirty="0">
                <a:solidFill>
                  <a:srgbClr val="C00000"/>
                </a:solidFill>
                <a:latin typeface="Times New Roman" panose="02020603050405020304" pitchFamily="18" charset="0"/>
                <a:ea typeface="微软雅黑" panose="020B0503020204020204" pitchFamily="34" charset="-122"/>
              </a:rPr>
              <a:t>)</a:t>
            </a:r>
            <a:endParaRPr lang="zh-CN" altLang="en-US" sz="21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51" y="1555997"/>
            <a:ext cx="8077200"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舟”是古诗词中很常见的想象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谈谈你对下面诗句中加点词语的理解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solidFill>
                  <a:srgbClr val="FF00FF"/>
                </a:solidFill>
                <a:latin typeface="Times New Roman" panose="02020603050405020304" pitchFamily="18" charset="0"/>
                <a:ea typeface="微软雅黑" panose="020B0503020204020204" pitchFamily="34" charset="-122"/>
              </a:rPr>
              <a:t>沉舟</a:t>
            </a:r>
            <a:r>
              <a:rPr lang="zh-CN" altLang="en-US" sz="2100" dirty="0">
                <a:latin typeface="Times New Roman" panose="02020603050405020304" pitchFamily="18" charset="0"/>
                <a:ea typeface="微软雅黑" panose="020B0503020204020204" pitchFamily="34" charset="-122"/>
              </a:rPr>
              <a:t>侧畔千帆过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病树前头万木春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刘禹锡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酬乐天扬州初逢席上见赠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诗人</a:t>
            </a:r>
            <a:r>
              <a:rPr lang="zh-CN" altLang="en-US" sz="2100" dirty="0">
                <a:solidFill>
                  <a:srgbClr val="C00000"/>
                </a:solidFill>
                <a:latin typeface="Times New Roman" panose="02020603050405020304" pitchFamily="18" charset="0"/>
                <a:ea typeface="微软雅黑" panose="020B0503020204020204" pitchFamily="34" charset="-122"/>
              </a:rPr>
              <a:t>以“沉舟”自喻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抒发自己被贬谪</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遭弃置的身世感慨</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人生在世不称意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明朝散发</a:t>
            </a:r>
            <a:r>
              <a:rPr lang="zh-CN" altLang="en-US" sz="2100" dirty="0">
                <a:solidFill>
                  <a:srgbClr val="FF00FF"/>
                </a:solidFill>
                <a:latin typeface="Times New Roman" panose="02020603050405020304" pitchFamily="18" charset="0"/>
                <a:ea typeface="微软雅黑" panose="020B0503020204020204" pitchFamily="34" charset="-122"/>
              </a:rPr>
              <a:t>弄扁舟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宣州谢脁楼饯别校书叔云</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弄扁舟”指在江面自由行舟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表现诗人寄情山水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超脱尘世的洒脱</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285" y="1563521"/>
            <a:ext cx="8077201" cy="299974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本题考查理解诗句中重点词语的含义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诗人以“沉舟”自喻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以此表现自己在仕途中的坎坷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即首联提到的“凄凉地”和“弃置身”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题中“扁舟”指小船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弄扁舟”暗指归隐江湖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这两句是人生在世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无法称心如意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不如披头散发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登上长江一叶扁舟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驶向远方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诗人将解除烦恼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获取自由的希望寄托在一叶扁舟之上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这虽然只是一个渺茫的幻想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却表现了诗人不甘沉沦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豁达乐观的精神</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02880" y="1585284"/>
            <a:ext cx="2326481" cy="610076"/>
            <a:chOff x="608" y="1180"/>
            <a:chExt cx="4885" cy="1281"/>
          </a:xfrm>
        </p:grpSpPr>
        <p:sp>
          <p:nvSpPr>
            <p:cNvPr id="5" name="矩形 4"/>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2" name="图片 1"/>
          <p:cNvPicPr>
            <a:picLocks noChangeAspect="1"/>
          </p:cNvPicPr>
          <p:nvPr/>
        </p:nvPicPr>
        <p:blipFill>
          <a:blip r:embed="rId1"/>
          <a:stretch>
            <a:fillRect/>
          </a:stretch>
        </p:blipFill>
        <p:spPr>
          <a:xfrm>
            <a:off x="602880" y="2396516"/>
            <a:ext cx="8029944" cy="2307599"/>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38767" y="2901852"/>
            <a:ext cx="5143501"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备考全攻略</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554276"/>
            <a:ext cx="8101013"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 </a:t>
            </a:r>
            <a:r>
              <a:rPr lang="zh-CN" altLang="en-US" sz="2100" b="1" dirty="0" smtClean="0">
                <a:latin typeface="Times New Roman" panose="02020603050405020304" pitchFamily="18" charset="0"/>
                <a:ea typeface="微软雅黑" panose="020B0503020204020204" pitchFamily="34" charset="-122"/>
              </a:rPr>
              <a:t>观</a:t>
            </a:r>
            <a:r>
              <a:rPr lang="zh-CN" altLang="en-US" sz="2100" b="1" dirty="0">
                <a:latin typeface="Times New Roman" panose="02020603050405020304" pitchFamily="18" charset="0"/>
                <a:ea typeface="微软雅黑" panose="020B0503020204020204" pitchFamily="34" charset="-122"/>
              </a:rPr>
              <a:t>沧海</a:t>
            </a:r>
            <a:r>
              <a:rPr lang="zh-CN" altLang="en-US" sz="2100" dirty="0">
                <a:latin typeface="Times New Roman" panose="02020603050405020304" pitchFamily="18" charset="0"/>
                <a:ea typeface="微软雅黑" panose="020B0503020204020204" pitchFamily="34" charset="-122"/>
              </a:rPr>
              <a:t>（东汉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曹操）</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东临碣石，以观沧海</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水何澹澹，山岛竦峙。</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树木丛生，百草丰茂。</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秋风萧瑟，洪波涌起</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日月之行，若</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出其中；</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星汉灿烂，若出其里</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幸甚至哉，歌以咏志。</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09136"/>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炼字、内容：</a:t>
            </a:r>
            <a:r>
              <a:rPr lang="zh-CN" altLang="en-US" sz="2100" dirty="0">
                <a:latin typeface="Times New Roman" panose="02020603050405020304" pitchFamily="18" charset="0"/>
                <a:ea typeface="微软雅黑" panose="020B0503020204020204" pitchFamily="34" charset="-122"/>
              </a:rPr>
              <a:t>点明“观沧海”的地点，“观”字统领全篇，诗人策马扬鞭、高瞻远瞩，这两句意境开阔，透露出一股雄伟的气势。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写法、画面：</a:t>
            </a:r>
            <a:r>
              <a:rPr lang="zh-CN" altLang="en-US" sz="2100" dirty="0">
                <a:latin typeface="Times New Roman" panose="02020603050405020304" pitchFamily="18" charset="0"/>
                <a:ea typeface="微软雅黑" panose="020B0503020204020204" pitchFamily="34" charset="-122"/>
              </a:rPr>
              <a:t>采用动静结合的写作手法，由近及远，水波荡漾是动态，山岛和草木是静态，动静相互衬托，景象雄奇壮观，有力地刻画出大海的壮阔。</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“若”字为虚写，通过奇特的想象，描绘出一幅大海吞吐日月、包容群星的图景，体现诗人博大的胸怀</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94379"/>
            <a:ext cx="1417665" cy="575945"/>
          </a:xfrm>
          <a:prstGeom prst="rect">
            <a:avLst/>
          </a:prstGeom>
        </p:spPr>
        <p:txBody>
          <a:bodyPr wrap="square">
            <a:spAutoFit/>
          </a:bodyPr>
          <a:lstStyle/>
          <a:p>
            <a:pPr algn="just">
              <a:lnSpc>
                <a:spcPct val="150000"/>
              </a:lnSpc>
            </a:pPr>
            <a:r>
              <a:rPr lang="zh-CN" altLang="en-US" sz="2100" b="1" dirty="0" smtClean="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588425"/>
            <a:ext cx="8090297"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用丰富的联想和夸张的修辞手法，描绘出大海吞吐日月星辰的气势，表现了作者博大的胸怀、开阔的胸襟、宏大的抱负，暗含一种要像大海容纳万物一样把天下纳入自己掌中的胸襟。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诗人将眼前所见的景色和渴望建功立业的雄心壮志融合在一起，表达了诗人渴望统一中原的雄心壮志和宽广的胸襟、豪迈的气概。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63973"/>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 </a:t>
            </a:r>
            <a:r>
              <a:rPr lang="zh-CN" altLang="en-US" sz="2100" b="1" dirty="0" smtClean="0">
                <a:latin typeface="Times New Roman" panose="02020603050405020304" pitchFamily="18" charset="0"/>
                <a:ea typeface="微软雅黑" panose="020B0503020204020204" pitchFamily="34" charset="-122"/>
              </a:rPr>
              <a:t>闻</a:t>
            </a:r>
            <a:r>
              <a:rPr lang="zh-CN" altLang="en-US" sz="2100" b="1" dirty="0">
                <a:latin typeface="Times New Roman" panose="02020603050405020304" pitchFamily="18" charset="0"/>
                <a:ea typeface="微软雅黑" panose="020B0503020204020204" pitchFamily="34" charset="-122"/>
              </a:rPr>
              <a:t>王昌龄左迁龙标遥有此</a:t>
            </a:r>
            <a:r>
              <a:rPr lang="zh-CN" altLang="en-US" sz="2100" b="1" dirty="0" smtClean="0">
                <a:latin typeface="Times New Roman" panose="02020603050405020304" pitchFamily="18" charset="0"/>
                <a:ea typeface="微软雅黑" panose="020B0503020204020204" pitchFamily="34" charset="-122"/>
              </a:rPr>
              <a:t>寄</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杨花落尽子规啼</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，闻道龙标过</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五溪。</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我寄愁心与明月，随君直到夜郎西</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4729"/>
            <a:ext cx="8074166"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画面、修辞、情感：</a:t>
            </a:r>
            <a:r>
              <a:rPr lang="zh-CN" altLang="en-US" sz="2100" dirty="0">
                <a:latin typeface="Times New Roman" panose="02020603050405020304" pitchFamily="18" charset="0"/>
                <a:ea typeface="微软雅黑" panose="020B0503020204020204" pitchFamily="34" charset="-122"/>
              </a:rPr>
              <a:t>暮春时节，清风拂来，杨花随风落尽，杜鹃鸟一声声哀啼，令人揪心，烘托出一种哀伤忧愁的气氛。借用“子规”的典故，渲染了哀伤的氛围，奠定了全诗伤感的感情基调。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“过”字不仅写出了龙标的荒远、道路的艰难，更将诗人同情好友旅途艰辛、牵挂好友的关切之情突显了出来</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3" y="1594379"/>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2" y="1594379"/>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内江考什么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2514" y="1491984"/>
            <a:ext cx="8098972"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③写法、情感、修辞：</a:t>
            </a:r>
            <a:r>
              <a:rPr lang="zh-CN" altLang="en-US" sz="2100" dirty="0">
                <a:latin typeface="Times New Roman" panose="02020603050405020304" pitchFamily="18" charset="0"/>
                <a:ea typeface="微软雅黑" panose="020B0503020204020204" pitchFamily="34" charset="-122"/>
              </a:rPr>
              <a:t>借景抒情，运用拟人的修辞手法，将月亮人格化，表达了作者对好友的同情、担忧、关切之情，表现了诗人与好友之间的深厚情谊。</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此诗是李白因好友王昌龄被贬官而作，以抒发感愤，寄托慰藉，表达了作者对好友王昌龄怀才不遇的惋惜与同情之意</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5"/>
            <a:ext cx="810101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3 </a:t>
            </a:r>
            <a:r>
              <a:rPr lang="zh-CN" altLang="en-US" sz="2100" b="1" dirty="0">
                <a:latin typeface="Times New Roman" panose="02020603050405020304" pitchFamily="18" charset="0"/>
                <a:ea typeface="微软雅黑" panose="020B0503020204020204" pitchFamily="34" charset="-122"/>
              </a:rPr>
              <a:t>次北固山下</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王湾）</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客路青山外，行舟绿水前。</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潮平两岸阔，风正一帆悬</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海日生残夜，江春入旧年</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乡书何处达？归雁洛阳边</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083" y="2100047"/>
            <a:ext cx="8074166"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次，停宿。北固山，江苏镇江三山名胜之一。远眺北固，横枕大江，石壁嵯峨，山势险固，因此得名北固山。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修辞、炼字：</a:t>
            </a:r>
            <a:r>
              <a:rPr lang="zh-CN" altLang="en-US" sz="2100" dirty="0">
                <a:latin typeface="Times New Roman" panose="02020603050405020304" pitchFamily="18" charset="0"/>
                <a:ea typeface="微软雅黑" panose="020B0503020204020204" pitchFamily="34" charset="-122"/>
              </a:rPr>
              <a:t>运用对偶的修辞手法，描绘了平野开阔、大江直流、波平浪静的景象。“阔”是表现“潮平”的结果，写出了江面的恢弘阔大；“悬”是端端直直地高挂着的样子，写出了海上孤帆行船的景象</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3" y="1633718"/>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2" y="1633718"/>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③炼字、修辞、哲理：</a:t>
            </a:r>
            <a:r>
              <a:rPr lang="zh-CN" altLang="en-US" sz="2100" dirty="0">
                <a:latin typeface="Times New Roman" panose="02020603050405020304" pitchFamily="18" charset="0"/>
                <a:ea typeface="微软雅黑" panose="020B0503020204020204" pitchFamily="34" charset="-122"/>
              </a:rPr>
              <a:t>“生”“入”二字用拟人的修辞手法，赋予“日”“春”以人的意志和情思，蕴含着旧事物中孕育新事物的道理，揭示新旧事物交替变化的规律。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面对江南美景，看到北归的雁群，思乡之情油然而生。借用西汉苏武“雁足传书”的典故，抒发了诗人浓烈的思乡之情。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此诗以准确精练的语言描写了冬末春初作者在北固山下停泊时所见到青山绿水、潮平岸阔等壮丽之景，抒发了作者深深的思乡之情。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488963"/>
            <a:ext cx="8111729" cy="2030095"/>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4</a:t>
            </a:r>
            <a:r>
              <a:rPr lang="en-US" altLang="zh-CN" sz="2100" b="1" dirty="0" smtClean="0">
                <a:latin typeface="Times New Roman" panose="02020603050405020304" pitchFamily="18" charset="0"/>
                <a:ea typeface="微软雅黑" panose="020B0503020204020204" pitchFamily="34" charset="-122"/>
              </a:rPr>
              <a:t> </a:t>
            </a:r>
            <a:r>
              <a:rPr lang="zh-CN" altLang="en-US" sz="2100" b="1" dirty="0" smtClean="0">
                <a:latin typeface="Times New Roman" panose="02020603050405020304" pitchFamily="18" charset="0"/>
                <a:ea typeface="微软雅黑" panose="020B0503020204020204" pitchFamily="34" charset="-122"/>
              </a:rPr>
              <a:t>天</a:t>
            </a:r>
            <a:r>
              <a:rPr lang="zh-CN" altLang="en-US" sz="2100" b="1" dirty="0">
                <a:latin typeface="Times New Roman" panose="02020603050405020304" pitchFamily="18" charset="0"/>
                <a:ea typeface="微软雅黑" panose="020B0503020204020204" pitchFamily="34" charset="-122"/>
              </a:rPr>
              <a:t>净沙</a:t>
            </a:r>
            <a:r>
              <a:rPr lang="en-US" altLang="zh-CN" sz="2100" b="1" dirty="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秋思</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马致远）</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枯</a:t>
            </a:r>
            <a:r>
              <a:rPr lang="zh-CN" altLang="en-US" sz="2100" dirty="0">
                <a:latin typeface="Times New Roman" panose="02020603050405020304" pitchFamily="18" charset="0"/>
                <a:ea typeface="微软雅黑" panose="020B0503020204020204" pitchFamily="34" charset="-122"/>
              </a:rPr>
              <a:t>藤老树昏鸦，小桥流水人家</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，古道西风瘦马</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。夕阳西下，断肠人在天涯</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写法：</a:t>
            </a:r>
            <a:r>
              <a:rPr lang="zh-CN" altLang="en-US" sz="2100" dirty="0">
                <a:latin typeface="Times New Roman" panose="02020603050405020304" pitchFamily="18" charset="0"/>
                <a:ea typeface="微软雅黑" panose="020B0503020204020204" pitchFamily="34" charset="-122"/>
              </a:rPr>
              <a:t>寓情于景。描写“枯藤”“老树”“昏鸦”等意象，点明秋末之景，渲染出萧瑟荒凉的意境，含蓄地表现出游子无家可归之态。后一句描绘了一幅幽雅恬静的画面，与前句形成鲜明的对比，更增添游子的思乡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画面、炼字：</a:t>
            </a:r>
            <a:r>
              <a:rPr lang="zh-CN" altLang="en-US" sz="2100" dirty="0">
                <a:latin typeface="Times New Roman" panose="02020603050405020304" pitchFamily="18" charset="0"/>
                <a:ea typeface="微软雅黑" panose="020B0503020204020204" pitchFamily="34" charset="-122"/>
              </a:rPr>
              <a:t>在萧瑟的秋风中，在寂寞的古道上，饱尝乡愁之苦的游子骑着一匹瘦马，在沉沉的暮色中踽踽独行。“瘦”字生动形象地表现了游子无限的凄凉、悲苦之情。</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直抒胸臆，“夕阳西下”点明了时间，照应上文的“昏”字，“断肠”二字为全曲之“眼”，抒发了一个飘零天涯的游子悲秋思乡、倦于漂泊的孤寂、愁苦之情。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这首小令描绘了一幅绝妙的深秋晚景图，真切地表现出天涯沦落人的孤寂、愁苦之情，情调低落，反映了当时沉闷的时代气氛，具有一定的社会意义。</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5782" y="1606835"/>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 </a:t>
            </a:r>
            <a:r>
              <a:rPr lang="zh-CN" altLang="en-US" sz="2100" b="1" dirty="0" smtClean="0">
                <a:latin typeface="Times New Roman" panose="02020603050405020304" pitchFamily="18" charset="0"/>
                <a:ea typeface="微软雅黑" panose="020B0503020204020204" pitchFamily="34" charset="-122"/>
              </a:rPr>
              <a:t>峨眉山</a:t>
            </a:r>
            <a:r>
              <a:rPr lang="zh-CN" altLang="en-US" sz="2100" b="1" dirty="0">
                <a:latin typeface="Times New Roman" panose="02020603050405020304" pitchFamily="18" charset="0"/>
                <a:ea typeface="微软雅黑" panose="020B0503020204020204" pitchFamily="34" charset="-122"/>
              </a:rPr>
              <a:t>月</a:t>
            </a:r>
            <a:r>
              <a:rPr lang="zh-CN" altLang="en-US" sz="2100" b="1" dirty="0" smtClean="0">
                <a:latin typeface="Times New Roman" panose="02020603050405020304" pitchFamily="18" charset="0"/>
                <a:ea typeface="微软雅黑" panose="020B0503020204020204" pitchFamily="34" charset="-122"/>
              </a:rPr>
              <a:t>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峨眉山月半轮秋</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影入平羌江水流</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夜发清溪向三峡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思君不见下渝州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点明了远游的时令是在秋天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秋高气爽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月色明朗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以“秋”字形容月色之美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信手拈来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自然巧妙</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影”指月影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入”和“流”两个动词构成连动式谓语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意言月影映入江水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又随江水流去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此句不仅写出了月映清江的美景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同时暗点秋夜行船之事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意境可谓空灵入妙</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第三句表明作者正连夜从清溪驿出发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向三峡驶去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乍离乡土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透露出对故乡故人的恋恋不舍之情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末句更是极言依依惜别的无限情思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可谓语短情长</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全诗连用五个地名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描绘了一幅千里蜀江的画面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表达了作者对友人无尽的思念与关怀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写山月更突出了心中的思绪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脍炙人口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虽与朋友远隔千里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但情谊依然不改</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090" y="2086143"/>
            <a:ext cx="808039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(2019•</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阅读下面这首唐诗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b="1" dirty="0">
                <a:latin typeface="Times New Roman" panose="02020603050405020304" pitchFamily="18" charset="0"/>
                <a:ea typeface="微软雅黑" panose="020B0503020204020204" pitchFamily="34" charset="-122"/>
              </a:rPr>
              <a:t>望洞庭湖赠</a:t>
            </a:r>
            <a:r>
              <a:rPr lang="zh-CN" altLang="en-US" sz="2100" b="1" dirty="0" smtClean="0">
                <a:latin typeface="Times New Roman" panose="02020603050405020304" pitchFamily="18" charset="0"/>
                <a:ea typeface="微软雅黑" panose="020B0503020204020204" pitchFamily="34" charset="-122"/>
              </a:rPr>
              <a:t>张丞相</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孟浩然</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八月湖水平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涵虚混太清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气蒸云梦泽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波撼岳阳城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欲济无舟楫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端居耻圣明</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坐观垂钓者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徒有羡鱼情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541090" y="1586593"/>
            <a:ext cx="8515826" cy="541020"/>
            <a:chOff x="340995" y="914400"/>
            <a:chExt cx="11354435" cy="721360"/>
          </a:xfrm>
        </p:grpSpPr>
        <p:sp>
          <p:nvSpPr>
            <p:cNvPr id="5" name="矩形 4"/>
            <p:cNvSpPr/>
            <p:nvPr/>
          </p:nvSpPr>
          <p:spPr>
            <a:xfrm>
              <a:off x="340995" y="914400"/>
              <a:ext cx="11354435"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4349" y="1638982"/>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 </a:t>
            </a:r>
            <a:r>
              <a:rPr lang="zh-CN" altLang="en-US" sz="2100" b="1" dirty="0" smtClean="0">
                <a:latin typeface="Times New Roman" panose="02020603050405020304" pitchFamily="18" charset="0"/>
                <a:ea typeface="微软雅黑" panose="020B0503020204020204" pitchFamily="34" charset="-122"/>
              </a:rPr>
              <a:t>江南</a:t>
            </a:r>
            <a:r>
              <a:rPr lang="zh-CN" altLang="en-US" sz="2100" b="1" dirty="0">
                <a:latin typeface="Times New Roman" panose="02020603050405020304" pitchFamily="18" charset="0"/>
                <a:ea typeface="微软雅黑" panose="020B0503020204020204" pitchFamily="34" charset="-122"/>
              </a:rPr>
              <a:t>逢李龟年</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岐王宅里寻常见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崔九堂前几度闻</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正是</a:t>
            </a:r>
            <a:r>
              <a:rPr lang="zh-CN" altLang="en-US" sz="2100" dirty="0">
                <a:latin typeface="Times New Roman" panose="02020603050405020304" pitchFamily="18" charset="0"/>
                <a:ea typeface="微软雅黑" panose="020B0503020204020204" pitchFamily="34" charset="-122"/>
              </a:rPr>
              <a:t>江南好风景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落花时节又逢君</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江南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这里指湖南一带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李龟年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唐玄宗时期著名乐师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擅长唱歌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安史之乱后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流落江南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前两句通过追忆昔日与李龟年的接触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寄寓着诗人对开元初年社会繁华鼎盛的眷怀之情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一位老歌唱家与一位老诗人在漂泊颠沛中重逢了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落花流水的风光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点缀着两位面容憔悴的老人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形成了一幅典型的见证时代沧桑的画面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落花时节”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暗喻了世运的衰颓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社会的动乱和诗人的衰病漂泊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正是”和“又”两个虚词起承转合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更在字里行间蕴藏着无限感慨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这两句表达了诗人对国事凋零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艺人颠沛流离的感慨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全诗语言极平易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而含意极深远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包含着丰富的社会生活内容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表达了诗人对时世凋零丧乱与人生凄凉飘零的无限感慨</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9"/>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 </a:t>
            </a:r>
            <a:r>
              <a:rPr lang="zh-CN" altLang="en-US" sz="2100" b="1" dirty="0" smtClean="0">
                <a:latin typeface="Times New Roman" panose="02020603050405020304" pitchFamily="18" charset="0"/>
                <a:ea typeface="微软雅黑" panose="020B0503020204020204" pitchFamily="34" charset="-122"/>
              </a:rPr>
              <a:t>行军</a:t>
            </a:r>
            <a:r>
              <a:rPr lang="zh-CN" altLang="en-US" sz="2100" b="1" dirty="0">
                <a:latin typeface="Times New Roman" panose="02020603050405020304" pitchFamily="18" charset="0"/>
                <a:ea typeface="微软雅黑" panose="020B0503020204020204" pitchFamily="34" charset="-122"/>
              </a:rPr>
              <a:t>九日思长安故园</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岑参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强欲登高去</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无人送酒来</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遥</a:t>
            </a:r>
            <a:r>
              <a:rPr lang="zh-CN" altLang="en-US" sz="2100" dirty="0">
                <a:latin typeface="Times New Roman" panose="02020603050405020304" pitchFamily="18" charset="0"/>
                <a:ea typeface="微软雅黑" panose="020B0503020204020204" pitchFamily="34" charset="-122"/>
              </a:rPr>
              <a:t>怜故园菊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应傍战场开</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3707765"/>
          </a:xfrm>
          <a:prstGeom prst="rect">
            <a:avLst/>
          </a:prstGeom>
        </p:spPr>
        <p:txBody>
          <a:bodyPr wrap="square">
            <a:spAutoFit/>
          </a:bodyPr>
          <a:lstStyle/>
          <a:p>
            <a:pPr algn="just">
              <a:lnSpc>
                <a:spcPct val="14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行营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九日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指阴历九月九日重阳节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即故乡</a:t>
            </a:r>
            <a:r>
              <a:rPr lang="en-US" altLang="zh-CN" sz="2100" dirty="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登高”二字紧扣题目中的“九日”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点明了写作的时间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一个“强”字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是不愿为之而又不得不为之的心态体现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表现了诗人在战乱中的凄清景况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登高去”前面冠以“强欲”二字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表现出强烈的无可奈何的情绪</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zh-CN" altLang="en-US" sz="2100" b="1" dirty="0">
                <a:latin typeface="Times New Roman" panose="02020603050405020304" pitchFamily="18" charset="0"/>
                <a:ea typeface="微软雅黑" panose="020B0503020204020204" pitchFamily="34" charset="-122"/>
              </a:rPr>
              <a:t>③典故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送酒”化用陶渊明的典故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因为是“登高”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诗人自然联想到饮酒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赏菊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实际上写出了旅途的凄凉萧瑟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无酒可饮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更无菊可赏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暗寓着题目中“行军”的特定环境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遥”字渲染自己和故园长安相隔之远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烘托了诗人深切的思乡之情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怜”字不仅写出诗人对故乡之菊的眷恋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更写出诗人对故园之菊开在战场上的深深叹息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百般怜惜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应傍战场开”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这样的想象扣住诗题中的“行军”二字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寄托着诗人对千万饱经战争忧患的人民的同情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对国事的忧虑和对和平的渴望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此诗以重阳登高为题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表达的不只是单纯的惜花和思乡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更寄托着对饱经战争忧患的人民的同情和对和平的渴望</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5781"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 </a:t>
            </a:r>
            <a:r>
              <a:rPr lang="zh-CN" altLang="en-US" sz="2100" b="1" dirty="0" smtClean="0">
                <a:latin typeface="Times New Roman" panose="02020603050405020304" pitchFamily="18" charset="0"/>
                <a:ea typeface="微软雅黑" panose="020B0503020204020204" pitchFamily="34" charset="-122"/>
              </a:rPr>
              <a:t>夜</a:t>
            </a:r>
            <a:r>
              <a:rPr lang="zh-CN" altLang="en-US" sz="2100" b="1" dirty="0">
                <a:latin typeface="Times New Roman" panose="02020603050405020304" pitchFamily="18" charset="0"/>
                <a:ea typeface="微软雅黑" panose="020B0503020204020204" pitchFamily="34" charset="-122"/>
              </a:rPr>
              <a:t>上受降城闻</a:t>
            </a:r>
            <a:r>
              <a:rPr lang="zh-CN" altLang="en-US" sz="2100" b="1" dirty="0" smtClean="0">
                <a:latin typeface="Times New Roman" panose="02020603050405020304" pitchFamily="18" charset="0"/>
                <a:ea typeface="微软雅黑" panose="020B0503020204020204" pitchFamily="34" charset="-122"/>
              </a:rPr>
              <a:t>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李益</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回乐烽前沙似雪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受降城外月如霜</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不知何处吹芦管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一夜征人尽望乡</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回乐烽前的沙地白得像雪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受降城外的月色犹如秋霜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作者借这寒气袭人的景物来渲染悲惨凄凉的心境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为下文将士们的思乡奠定情感基调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不知何处”写出了诗人月夜闻笛时的迷惘心情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映衬出夜景的空寥寂寞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一夜”和“尽望”又道出征人望乡之情的深重和急切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末句不说思乡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不说盼归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而是以人物的情态行为展现其心理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写出了人物不尽的乡愁</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106045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这是一首抒写戍边将士乡情的诗作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从多角度描绘了戍边将士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包括吹笛人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浓烈的乡思和满满的哀愁之情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35782" y="1606834"/>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9 </a:t>
            </a:r>
            <a:r>
              <a:rPr lang="zh-CN" altLang="en-US" sz="2100" b="1" dirty="0" smtClean="0">
                <a:latin typeface="Times New Roman" panose="02020603050405020304" pitchFamily="18" charset="0"/>
                <a:ea typeface="微软雅黑" panose="020B0503020204020204" pitchFamily="34" charset="-122"/>
              </a:rPr>
              <a:t>秋</a:t>
            </a:r>
            <a:r>
              <a:rPr lang="zh-CN" altLang="en-US" sz="2100" b="1" dirty="0">
                <a:latin typeface="Times New Roman" panose="02020603050405020304" pitchFamily="18" charset="0"/>
                <a:ea typeface="微软雅黑" panose="020B0503020204020204" pitchFamily="34" charset="-122"/>
              </a:rPr>
              <a:t>词</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其一</a:t>
            </a:r>
            <a:r>
              <a:rPr lang="en-US" altLang="zh-CN" sz="2100" b="1" dirty="0">
                <a:latin typeface="Times New Roman" panose="02020603050405020304" pitchFamily="18" charset="0"/>
                <a:ea typeface="微软雅黑" panose="020B0503020204020204" pitchFamily="34" charset="-122"/>
              </a:rPr>
              <a:t>)</a:t>
            </a:r>
            <a:r>
              <a:rPr lang="en-US" altLang="zh-CN"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刘禹锡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自古逢秋悲寂寥</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我言秋日胜春朝</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晴空一鹤排云上</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便引诗情到碧霄</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06045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en-US" altLang="zh-CN" sz="2100" dirty="0" smtClean="0">
                <a:latin typeface="Times New Roman" panose="02020603050405020304" pitchFamily="18" charset="0"/>
                <a:ea typeface="微软雅黑" panose="020B0503020204020204" pitchFamily="34" charset="-122"/>
              </a:rPr>
              <a:t>.</a:t>
            </a:r>
            <a:r>
              <a:rPr lang="en-US" altLang="zh-CN" sz="2100" u="sng" dirty="0" smtClean="0">
                <a:latin typeface="Times New Roman" panose="02020603050405020304" pitchFamily="18" charset="0"/>
                <a:ea typeface="微软雅黑" panose="020B0503020204020204" pitchFamily="34" charset="-122"/>
              </a:rPr>
              <a:t>“					</a:t>
            </a:r>
            <a:r>
              <a:rPr lang="zh-CN" altLang="en-US" sz="2100" u="sng"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两句运用夸张手法描绘了诗人眼中的洞庭湖</a:t>
            </a:r>
            <a:r>
              <a:rPr lang="en-US" altLang="zh-CN" sz="2100" dirty="0" smtClean="0">
                <a:latin typeface="Times New Roman" panose="02020603050405020304" pitchFamily="18" charset="0"/>
                <a:ea typeface="微软雅黑" panose="020B0503020204020204" pitchFamily="34" charset="-122"/>
              </a:rPr>
              <a:t>｡“</a:t>
            </a:r>
            <a:r>
              <a:rPr lang="en-US" altLang="zh-CN" sz="2100" u="sng"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二字的意思是太平盛世</a:t>
            </a:r>
            <a:r>
              <a:rPr lang="en-US" altLang="zh-CN" sz="2100" dirty="0">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1002916" y="1568909"/>
            <a:ext cx="2916555" cy="414020"/>
          </a:xfrm>
          <a:prstGeom prst="rect">
            <a:avLst/>
          </a:prstGeom>
        </p:spPr>
        <p:txBody>
          <a:bodyPr wrap="none">
            <a:spAutoFit/>
          </a:bodyPr>
          <a:lstStyle/>
          <a:p>
            <a:r>
              <a:rPr lang="zh-CN" altLang="en-US" sz="2100" dirty="0">
                <a:solidFill>
                  <a:srgbClr val="C00000"/>
                </a:solidFill>
                <a:latin typeface="Times New Roman" panose="02020603050405020304" pitchFamily="18" charset="0"/>
                <a:ea typeface="微软雅黑" panose="020B0503020204020204" pitchFamily="34" charset="-122"/>
              </a:rPr>
              <a:t>气蒸云梦泽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波撼岳阳城</a:t>
            </a:r>
            <a:endParaRPr lang="zh-CN" altLang="en-US" sz="2100" dirty="0">
              <a:solidFill>
                <a:srgbClr val="C00000"/>
              </a:solidFill>
            </a:endParaRPr>
          </a:p>
        </p:txBody>
      </p:sp>
      <p:sp>
        <p:nvSpPr>
          <p:cNvPr id="4" name="矩形 3"/>
          <p:cNvSpPr/>
          <p:nvPr/>
        </p:nvSpPr>
        <p:spPr>
          <a:xfrm>
            <a:off x="1960859" y="2055449"/>
            <a:ext cx="716280" cy="414020"/>
          </a:xfrm>
          <a:prstGeom prst="rect">
            <a:avLst/>
          </a:prstGeom>
        </p:spPr>
        <p:txBody>
          <a:bodyPr wrap="none">
            <a:spAutoFit/>
          </a:bodyPr>
          <a:lstStyle/>
          <a:p>
            <a:r>
              <a:rPr lang="zh-CN" altLang="en-US" sz="2100" dirty="0">
                <a:solidFill>
                  <a:srgbClr val="C00000"/>
                </a:solidFill>
                <a:latin typeface="Times New Roman" panose="02020603050405020304" pitchFamily="18" charset="0"/>
                <a:ea typeface="微软雅黑" panose="020B0503020204020204" pitchFamily="34" charset="-122"/>
              </a:rPr>
              <a:t>圣明</a:t>
            </a:r>
            <a:endParaRPr lang="zh-CN" altLang="en-US" sz="2100" dirty="0">
              <a:solidFill>
                <a:srgbClr val="C00000"/>
              </a:solidFill>
            </a:endParaRPr>
          </a:p>
        </p:txBody>
      </p:sp>
      <p:sp>
        <p:nvSpPr>
          <p:cNvPr id="5" name="矩形 4"/>
          <p:cNvSpPr/>
          <p:nvPr/>
        </p:nvSpPr>
        <p:spPr>
          <a:xfrm>
            <a:off x="533400" y="2556963"/>
            <a:ext cx="8077200" cy="251523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本题考查赏析诗歌的内容和艺术手法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诗中三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四句写湖的广阔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目光由远而近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从湖面写到湖中倒映的景物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西南风起时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波涛奔腾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涌向东北岸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好像要摇动岳阳城似的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蒸”“撼”二字用夸张的手法勾勒出洞庭湖的景象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端居耻圣明”是说在“圣明”的太平盛世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自己不甘闲居无事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而想做出一番事业来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圣明”二字意指太平盛世</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有两首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这是第一首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诗人开篇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即以议论起笔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断然否定了前人悲秋的观念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表现出一种激越向上的诗情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该句直抒胸臆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秋日胜春朝”用对比手法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热情赞美秋天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说秋天比那万物萌生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欣欣向荣的春天更胜一筹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这是对自古以来那种悲秋论调的有力否定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气势不凡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④画面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选取典型事物具体生动地勾勒出了一幅壮美的画面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诗人抓住秋天“一鹤排云”这一别致的景观的描绘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展现的是秋高气爽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万里晴空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白云漂浮的开阔景象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这幅画面是对“秋日胜春朝”的景象的生动描绘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紧接上句直接抒写自己的感受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看到这一壮美的情境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作者心中那激荡澎湃的诗情勃发出来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也像飞鹤凌空一样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直冲云霄了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字里行间流露出作者乐观旷达的情怀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这首诗一改过去诗文悲秋的传统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热情赞美秋天的美好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并借飞鹤直上云霄的画面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表现了作者奋发向上的精神和豁达乐观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积极向上的情怀</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030095"/>
          </a:xfrm>
          <a:prstGeom prst="rect">
            <a:avLst/>
          </a:prstGeom>
        </p:spPr>
        <p:txBody>
          <a:bodyPr wrap="square">
            <a:spAutoFit/>
          </a:bodyPr>
          <a:lstStyle/>
          <a:p>
            <a:pPr algn="ctr">
              <a:lnSpc>
                <a:spcPct val="150000"/>
              </a:lnSpc>
            </a:pPr>
            <a:r>
              <a:rPr lang="en-US" altLang="zh-CN" sz="2100" b="1" dirty="0" smtClean="0">
                <a:latin typeface="微软雅黑" panose="020B0503020204020204" pitchFamily="34" charset="-122"/>
                <a:ea typeface="微软雅黑" panose="020B0503020204020204" pitchFamily="34" charset="-122"/>
              </a:rPr>
              <a:t>10 </a:t>
            </a:r>
            <a:r>
              <a:rPr lang="zh-CN" altLang="en-US" sz="2100" b="1" dirty="0" smtClean="0">
                <a:latin typeface="微软雅黑" panose="020B0503020204020204" pitchFamily="34" charset="-122"/>
                <a:ea typeface="微软雅黑" panose="020B0503020204020204" pitchFamily="34" charset="-122"/>
              </a:rPr>
              <a:t>夜</a:t>
            </a:r>
            <a:r>
              <a:rPr lang="zh-CN" altLang="en-US" sz="2100" b="1" dirty="0">
                <a:latin typeface="微软雅黑" panose="020B0503020204020204" pitchFamily="34" charset="-122"/>
                <a:ea typeface="微软雅黑" panose="020B0503020204020204" pitchFamily="34" charset="-122"/>
              </a:rPr>
              <a:t>雨寄北</a:t>
            </a:r>
            <a:r>
              <a:rPr lang="zh-CN" altLang="en-US" sz="2100" baseline="30000" dirty="0" smtClean="0">
                <a:latin typeface="微软雅黑" panose="020B0503020204020204" pitchFamily="34" charset="-122"/>
                <a:ea typeface="微软雅黑" panose="020B0503020204020204" pitchFamily="34" charset="-122"/>
              </a:rPr>
              <a:t>①</a:t>
            </a:r>
            <a:endParaRPr lang="en-US" altLang="zh-CN" sz="2100" dirty="0" smtClean="0">
              <a:latin typeface="微软雅黑" panose="020B0503020204020204" pitchFamily="34" charset="-122"/>
              <a:ea typeface="微软雅黑" panose="020B0503020204020204" pitchFamily="34" charset="-122"/>
            </a:endParaRPr>
          </a:p>
          <a:p>
            <a:pPr algn="ctr">
              <a:lnSpc>
                <a:spcPct val="150000"/>
              </a:lnSpc>
            </a:pPr>
            <a:r>
              <a:rPr lang="zh-CN" altLang="en-US" sz="2100" dirty="0" smtClean="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唐</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李商隐）</a:t>
            </a:r>
            <a:endParaRPr lang="zh-CN" altLang="en-US" sz="2100" dirty="0">
              <a:latin typeface="微软雅黑" panose="020B0503020204020204" pitchFamily="34" charset="-122"/>
              <a:ea typeface="微软雅黑" panose="020B0503020204020204" pitchFamily="34" charset="-122"/>
            </a:endParaRPr>
          </a:p>
          <a:p>
            <a:pPr algn="ctr">
              <a:lnSpc>
                <a:spcPct val="150000"/>
              </a:lnSpc>
            </a:pPr>
            <a:r>
              <a:rPr lang="zh-CN" altLang="en-US" sz="2100" dirty="0">
                <a:latin typeface="微软雅黑" panose="020B0503020204020204" pitchFamily="34" charset="-122"/>
                <a:ea typeface="微软雅黑" panose="020B0503020204020204" pitchFamily="34" charset="-122"/>
              </a:rPr>
              <a:t>君问归期未有期，巴山夜雨涨秋池</a:t>
            </a:r>
            <a:r>
              <a:rPr lang="zh-CN" altLang="en-US" sz="2100" baseline="30000" dirty="0">
                <a:latin typeface="微软雅黑" panose="020B0503020204020204" pitchFamily="34" charset="-122"/>
                <a:ea typeface="微软雅黑" panose="020B0503020204020204" pitchFamily="34" charset="-122"/>
              </a:rPr>
              <a:t>②</a:t>
            </a:r>
            <a:r>
              <a:rPr lang="zh-CN" altLang="en-US"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a:p>
            <a:pPr algn="ctr">
              <a:lnSpc>
                <a:spcPct val="150000"/>
              </a:lnSpc>
            </a:pPr>
            <a:r>
              <a:rPr lang="zh-CN" altLang="en-US" sz="2100" dirty="0">
                <a:latin typeface="微软雅黑" panose="020B0503020204020204" pitchFamily="34" charset="-122"/>
                <a:ea typeface="微软雅黑" panose="020B0503020204020204" pitchFamily="34" charset="-122"/>
              </a:rPr>
              <a:t>何当共剪西窗烛，却话巴山夜雨时</a:t>
            </a:r>
            <a:r>
              <a:rPr lang="zh-CN" altLang="en-US" sz="2100" baseline="30000" dirty="0">
                <a:latin typeface="微软雅黑" panose="020B0503020204020204" pitchFamily="34" charset="-122"/>
                <a:ea typeface="微软雅黑" panose="020B0503020204020204" pitchFamily="34" charset="-122"/>
              </a:rPr>
              <a:t>③</a:t>
            </a:r>
            <a:r>
              <a:rPr lang="zh-CN" altLang="en-US" sz="2100" dirty="0">
                <a:latin typeface="微软雅黑" panose="020B0503020204020204" pitchFamily="34" charset="-122"/>
                <a:ea typeface="微软雅黑" panose="020B0503020204020204" pitchFamily="34" charset="-122"/>
              </a:rPr>
              <a:t>。</a:t>
            </a:r>
            <a:endParaRPr lang="zh-CN" altLang="en-US" sz="21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0599" y="2003627"/>
            <a:ext cx="8602803" cy="3969385"/>
          </a:xfrm>
          <a:prstGeom prst="rect">
            <a:avLst/>
          </a:prstGeom>
        </p:spPr>
        <p:txBody>
          <a:bodyPr wrap="square">
            <a:spAutoFit/>
          </a:bodyPr>
          <a:lstStyle/>
          <a:p>
            <a:pPr>
              <a:lnSpc>
                <a:spcPct val="150000"/>
              </a:lnSpc>
            </a:pPr>
            <a:r>
              <a:rPr lang="zh-CN" altLang="en-US" sz="2100" b="1" dirty="0" smtClean="0">
                <a:latin typeface="微软雅黑" panose="020B0503020204020204" pitchFamily="34" charset="-122"/>
                <a:ea typeface="微软雅黑" panose="020B0503020204020204" pitchFamily="34" charset="-122"/>
              </a:rPr>
              <a:t>①</a:t>
            </a:r>
            <a:r>
              <a:rPr lang="zh-CN" altLang="en-US" sz="2100" b="1" dirty="0">
                <a:latin typeface="微软雅黑" panose="020B0503020204020204" pitchFamily="34" charset="-122"/>
                <a:ea typeface="微软雅黑" panose="020B0503020204020204" pitchFamily="34" charset="-122"/>
              </a:rPr>
              <a:t>题解：</a:t>
            </a:r>
            <a:r>
              <a:rPr lang="zh-CN" altLang="en-US" sz="2100" dirty="0">
                <a:latin typeface="微软雅黑" panose="020B0503020204020204" pitchFamily="34" charset="-122"/>
                <a:ea typeface="微软雅黑" panose="020B0503020204020204" pitchFamily="34" charset="-122"/>
              </a:rPr>
              <a:t>寄北，当时诗人在巴蜀，妻子在长安，所以说“寄北”。</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en-US" sz="2100" b="1" dirty="0" smtClean="0">
                <a:latin typeface="微软雅黑" panose="020B0503020204020204" pitchFamily="34" charset="-122"/>
                <a:ea typeface="微软雅黑" panose="020B0503020204020204" pitchFamily="34" charset="-122"/>
              </a:rPr>
              <a:t>②</a:t>
            </a:r>
            <a:r>
              <a:rPr lang="zh-CN" altLang="en-US" sz="2100" b="1" dirty="0">
                <a:latin typeface="微软雅黑" panose="020B0503020204020204" pitchFamily="34" charset="-122"/>
                <a:ea typeface="微软雅黑" panose="020B0503020204020204" pitchFamily="34" charset="-122"/>
              </a:rPr>
              <a:t>炼字、写法：</a:t>
            </a:r>
            <a:r>
              <a:rPr lang="zh-CN" altLang="en-US" sz="2100" dirty="0">
                <a:latin typeface="微软雅黑" panose="020B0503020204020204" pitchFamily="34" charset="-122"/>
                <a:ea typeface="微软雅黑" panose="020B0503020204020204" pitchFamily="34" charset="-122"/>
              </a:rPr>
              <a:t>“期”字两见，其一为妻问归期，一为己答叹其归期无准，一问一答，平铺自然。“涨”字用得极其生动，富于动态形象，既写出了巴山夜雨涨满秋池的景象，又表现出诗人愁思的绵绵深长。</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en-US" sz="2100" b="1" dirty="0" smtClean="0">
                <a:latin typeface="微软雅黑" panose="020B0503020204020204" pitchFamily="34" charset="-122"/>
                <a:ea typeface="微软雅黑" panose="020B0503020204020204" pitchFamily="34" charset="-122"/>
              </a:rPr>
              <a:t>③</a:t>
            </a:r>
            <a:r>
              <a:rPr lang="zh-CN" altLang="en-US" sz="2100" b="1" dirty="0">
                <a:latin typeface="微软雅黑" panose="020B0503020204020204" pitchFamily="34" charset="-122"/>
                <a:ea typeface="微软雅黑" panose="020B0503020204020204" pitchFamily="34" charset="-122"/>
              </a:rPr>
              <a:t>写法、情感：</a:t>
            </a:r>
            <a:r>
              <a:rPr lang="zh-CN" altLang="en-US" sz="2100" dirty="0">
                <a:latin typeface="微软雅黑" panose="020B0503020204020204" pitchFamily="34" charset="-122"/>
                <a:ea typeface="微软雅黑" panose="020B0503020204020204" pitchFamily="34" charset="-122"/>
              </a:rPr>
              <a:t>诗人展开极其丰富的想象，设想未来相聚的场面，衬托了诗人孤寂的心情，表达了诗人对团聚的期盼之情。</a:t>
            </a:r>
            <a:endParaRPr lang="en-US" altLang="zh-CN" sz="2100" dirty="0">
              <a:latin typeface="微软雅黑" panose="020B0503020204020204" pitchFamily="34" charset="-122"/>
              <a:ea typeface="微软雅黑" panose="020B0503020204020204" pitchFamily="34" charset="-122"/>
            </a:endParaRPr>
          </a:p>
          <a:p>
            <a:pPr>
              <a:lnSpc>
                <a:spcPct val="150000"/>
              </a:lnSpc>
            </a:pPr>
            <a:r>
              <a:rPr lang="zh-CN" altLang="en-US" sz="2100" b="1" dirty="0" smtClean="0">
                <a:latin typeface="微软雅黑" panose="020B0503020204020204" pitchFamily="34" charset="-122"/>
                <a:ea typeface="微软雅黑" panose="020B0503020204020204" pitchFamily="34" charset="-122"/>
              </a:rPr>
              <a:t>主旨</a:t>
            </a:r>
            <a:r>
              <a:rPr lang="zh-CN" altLang="en-US" sz="2100" b="1"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这首诗通过对归期的问询与回答，抒发了诗人对妻子的思念之情，表达了诗人在巴山的孤寂之感和盼望重逢的强烈愿望。</a:t>
            </a:r>
            <a:endParaRPr lang="zh-CN" altLang="en-US" sz="2100" dirty="0">
              <a:latin typeface="微软雅黑" panose="020B0503020204020204" pitchFamily="34" charset="-122"/>
              <a:ea typeface="微软雅黑" panose="020B0503020204020204" pitchFamily="34" charset="-122"/>
            </a:endParaRPr>
          </a:p>
        </p:txBody>
      </p:sp>
      <p:sp>
        <p:nvSpPr>
          <p:cNvPr id="3" name="Shape 4116"/>
          <p:cNvSpPr/>
          <p:nvPr/>
        </p:nvSpPr>
        <p:spPr>
          <a:xfrm>
            <a:off x="261934" y="1594379"/>
            <a:ext cx="447929"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endParaRPr sz="2100" dirty="0">
              <a:solidFill>
                <a:srgbClr val="E44B42"/>
              </a:solidFill>
            </a:endParaRPr>
          </a:p>
        </p:txBody>
      </p:sp>
      <p:sp>
        <p:nvSpPr>
          <p:cNvPr id="4" name="矩形 3"/>
          <p:cNvSpPr/>
          <p:nvPr/>
        </p:nvSpPr>
        <p:spPr>
          <a:xfrm>
            <a:off x="709863" y="1594379"/>
            <a:ext cx="1506485" cy="575945"/>
          </a:xfrm>
          <a:prstGeom prst="rect">
            <a:avLst/>
          </a:prstGeom>
        </p:spPr>
        <p:txBody>
          <a:bodyPr wrap="square">
            <a:spAutoFit/>
          </a:bodyPr>
          <a:lstStyle/>
          <a:p>
            <a:pPr>
              <a:lnSpc>
                <a:spcPct val="150000"/>
              </a:lnSpc>
            </a:pPr>
            <a:r>
              <a:rPr lang="zh-CN" altLang="en-US" sz="2100" b="1" dirty="0">
                <a:solidFill>
                  <a:srgbClr val="E44B42"/>
                </a:solidFill>
                <a:latin typeface="微软雅黑" panose="020B0503020204020204" pitchFamily="34" charset="-122"/>
                <a:ea typeface="微软雅黑" panose="020B0503020204020204" pitchFamily="34" charset="-122"/>
              </a:rPr>
              <a:t>重点赏析</a:t>
            </a:r>
            <a:endParaRPr lang="zh-CN" altLang="en-US" sz="2100" b="1" dirty="0">
              <a:solidFill>
                <a:srgbClr val="E44B42"/>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5"/>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11 </a:t>
            </a:r>
            <a:r>
              <a:rPr lang="zh-CN" altLang="en-US" sz="2100" b="1" dirty="0" smtClean="0">
                <a:latin typeface="Times New Roman" panose="02020603050405020304" pitchFamily="18" charset="0"/>
                <a:ea typeface="微软雅黑" panose="020B0503020204020204" pitchFamily="34" charset="-122"/>
              </a:rPr>
              <a:t>十一月四日</a:t>
            </a:r>
            <a:r>
              <a:rPr lang="zh-CN" altLang="en-US" sz="2100" b="1" dirty="0">
                <a:latin typeface="Times New Roman" panose="02020603050405020304" pitchFamily="18" charset="0"/>
                <a:ea typeface="微软雅黑" panose="020B0503020204020204" pitchFamily="34" charset="-122"/>
              </a:rPr>
              <a:t>风雨大作</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其二</a:t>
            </a:r>
            <a:r>
              <a:rPr lang="en-US" altLang="zh-CN" sz="2100" b="1" dirty="0">
                <a:latin typeface="Times New Roman" panose="02020603050405020304" pitchFamily="18" charset="0"/>
                <a:ea typeface="微软雅黑" panose="020B0503020204020204" pitchFamily="34" charset="-122"/>
              </a:rPr>
              <a:t>)</a:t>
            </a:r>
            <a:r>
              <a:rPr lang="en-US" altLang="zh-CN"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陆游</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僵卧孤村不自哀</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尚思为国戍轮台</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夜阑卧听风吹雨</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铁马冰河入梦来</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本组诗共两首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这是第二首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村”四字写出了作者此时凄凉的境遇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写出了作者罢官回乡后处境寂寞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窘迫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冷落的现状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笼罩着一种悲哀的气氛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不自哀”三字情绪急转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又表现出一种乐观豪放之气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解释了为什么“不自哀”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因为作者的爱国热忱达到了忘我的境界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表现出作者坚定不移的报国之志和忧国忧民的爱国之情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因“思”而夜阑不能成眠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不能眠就更真切地感知自然界的风吹雨打声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由自然界的风雨又想到国家的风雨飘摇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由国家的风雨飘摇又自然联想到战争的风云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壮年的军旅生活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诗人有心报国却遭排斥而无法为国杀敌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一腔御敌之情只能形诸梦境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铁马冰河入梦来”正是诗人日夜所思的结果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淋漓尽致地表达了诗人的英雄气概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本诗以“痴情化梦”的手法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表明作者投身抗战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为国雪耻的壮志至老不衰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凝聚了诗人的爱国主义激情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a:latin typeface="Times New Roman" panose="02020603050405020304" pitchFamily="18" charset="0"/>
                <a:ea typeface="微软雅黑" panose="020B0503020204020204" pitchFamily="34" charset="-122"/>
              </a:rPr>
              <a:t>12</a:t>
            </a:r>
            <a:r>
              <a:rPr lang="zh-CN" altLang="en-US" sz="2100" b="1" dirty="0">
                <a:latin typeface="Times New Roman" panose="02020603050405020304" pitchFamily="18" charset="0"/>
                <a:ea typeface="微软雅黑" panose="020B0503020204020204" pitchFamily="34" charset="-122"/>
              </a:rPr>
              <a:t>潼关</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谭嗣同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终古高云簇此城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秋风吹散马蹄声</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河流大野犹嫌束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山入潼关不解平</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潼关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在今陕西潼关北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关城临黄河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依秦岭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当山西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陕西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河南三省要冲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历来为军事重地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首句写高云簇拥古城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不言高而高度自见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异峰突起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令人神往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下一句写清脆的马蹄声被猎猎秋风吹散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又显出孤城的寂寥与辽远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第三句笔锋一转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不说黄河奔腾壮阔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而说其“犹嫌”拘束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末句写秦岭山脉入潼关之态势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不说其巍峨险峻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而说其桀骜不驯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再也不知何谓平坦</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全诗豪迈奔放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写景与言情巧妙结合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含蓄又生动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能够让人强烈感受到诗人渴望冲决罗网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勇往直前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追求个性解放的少年意气</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诗人描绘的洞庭湖具有怎样的特点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诗人描绘这样的景象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意图是什么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气势磅礴</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寄寓自己的理想抱负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希望得到张丞相举荐</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33400" y="2969464"/>
            <a:ext cx="8088086"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本题考查分析诗歌的内容和思想感情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这是一首干谒诗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孟浩然西游长安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写了这首诗赠予当时在相位的张九龄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目的是想得到张相的赏识和录用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诗的前四句写洞庭湖壮丽的景象和磅礴的气势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后四句抒发自己的政治热情和希冀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据此整合概括作答即可</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409183"/>
            <a:ext cx="8122444"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七年级下册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13 </a:t>
            </a:r>
            <a:r>
              <a:rPr lang="zh-CN" altLang="en-US" sz="2100" b="1" dirty="0" smtClean="0">
                <a:latin typeface="Times New Roman" panose="02020603050405020304" pitchFamily="18" charset="0"/>
                <a:ea typeface="微软雅黑" panose="020B0503020204020204" pitchFamily="34" charset="-122"/>
              </a:rPr>
              <a:t>木兰</a:t>
            </a:r>
            <a:r>
              <a:rPr lang="zh-CN" altLang="en-US" sz="2100" b="1" dirty="0">
                <a:latin typeface="Times New Roman" panose="02020603050405020304" pitchFamily="18" charset="0"/>
                <a:ea typeface="微软雅黑" panose="020B0503020204020204" pitchFamily="34" charset="-122"/>
              </a:rPr>
              <a:t>诗</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乐府诗集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唧唧</a:t>
            </a:r>
            <a:r>
              <a:rPr lang="zh-CN" altLang="en-US" sz="2100" dirty="0">
                <a:latin typeface="Times New Roman" panose="02020603050405020304" pitchFamily="18" charset="0"/>
                <a:ea typeface="微软雅黑" panose="020B0503020204020204" pitchFamily="34" charset="-122"/>
              </a:rPr>
              <a:t>复唧唧，木兰当户织。不闻机杼声，唯闻女叹息。</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问</a:t>
            </a:r>
            <a:r>
              <a:rPr lang="zh-CN" altLang="en-US" sz="2100" dirty="0">
                <a:latin typeface="Times New Roman" panose="02020603050405020304" pitchFamily="18" charset="0"/>
                <a:ea typeface="微软雅黑" panose="020B0503020204020204" pitchFamily="34" charset="-122"/>
              </a:rPr>
              <a:t>女何所思，问女何所忆。女亦无所思，女亦无所忆。昨夜见军帖，可汗大点兵，军书十二卷，卷卷有爷名。阿爷无大儿，木兰无长兄，愿为市鞍马，从此替爷征。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东</a:t>
            </a:r>
            <a:r>
              <a:rPr lang="zh-CN" altLang="en-US" sz="2100" dirty="0">
                <a:latin typeface="Times New Roman" panose="02020603050405020304" pitchFamily="18" charset="0"/>
                <a:ea typeface="微软雅黑" panose="020B0503020204020204" pitchFamily="34" charset="-122"/>
              </a:rPr>
              <a:t>市买骏马，西市买鞍鞯，南市买辔头，北市买长鞭。旦辞爷娘去，暮宿黄河边，不闻爷娘唤女声，但闻黄河流水鸣溅溅。旦辞黄河去，暮至黑山头，不闻爷娘唤女声，但闻燕山胡骑鸣啾啾</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86453"/>
            <a:ext cx="8122444" cy="4453890"/>
          </a:xfrm>
          <a:prstGeom prst="rect">
            <a:avLst/>
          </a:prstGeom>
        </p:spPr>
        <p:txBody>
          <a:bodyPr wrap="square">
            <a:spAutoFit/>
          </a:bodyPr>
          <a:lstStyle/>
          <a:p>
            <a:pPr lvl="0" algn="just">
              <a:lnSpc>
                <a:spcPct val="150000"/>
              </a:lnSpc>
            </a:pPr>
            <a:r>
              <a:rPr lang="zh-CN" altLang="en-US" sz="2100" dirty="0" smtClean="0">
                <a:latin typeface="Times New Roman" panose="02020603050405020304" pitchFamily="18" charset="0"/>
                <a:ea typeface="微软雅黑" panose="020B0503020204020204" pitchFamily="34" charset="-122"/>
              </a:rPr>
              <a:t>        万</a:t>
            </a:r>
            <a:r>
              <a:rPr lang="zh-CN" altLang="en-US" sz="2100" dirty="0">
                <a:latin typeface="Times New Roman" panose="02020603050405020304" pitchFamily="18" charset="0"/>
                <a:ea typeface="微软雅黑" panose="020B0503020204020204" pitchFamily="34" charset="-122"/>
              </a:rPr>
              <a:t>里赴戎机，关山度若飞</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。朔气传金柝，寒光照铁衣</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。将军百战死，壮士十年归</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       </a:t>
            </a:r>
            <a:r>
              <a:rPr lang="zh-CN" altLang="en-US" sz="2100" dirty="0" smtClean="0">
                <a:solidFill>
                  <a:prstClr val="black"/>
                </a:solidFill>
                <a:latin typeface="Times New Roman" panose="02020603050405020304" pitchFamily="18" charset="0"/>
                <a:ea typeface="微软雅黑" panose="020B0503020204020204" pitchFamily="34" charset="-122"/>
              </a:rPr>
              <a:t>归来</a:t>
            </a:r>
            <a:r>
              <a:rPr lang="zh-CN" altLang="en-US" sz="2100" dirty="0">
                <a:solidFill>
                  <a:prstClr val="black"/>
                </a:solidFill>
                <a:latin typeface="Times New Roman" panose="02020603050405020304" pitchFamily="18" charset="0"/>
                <a:ea typeface="微软雅黑" panose="020B0503020204020204" pitchFamily="34" charset="-122"/>
              </a:rPr>
              <a:t>见天子，天子坐明堂。策勋十二转，赏赐百千强</a:t>
            </a:r>
            <a:r>
              <a:rPr lang="zh-CN" altLang="en-US" sz="2100" baseline="30000" dirty="0">
                <a:solidFill>
                  <a:prstClr val="black"/>
                </a:solidFill>
                <a:latin typeface="Times New Roman" panose="02020603050405020304" pitchFamily="18" charset="0"/>
                <a:ea typeface="微软雅黑" panose="020B0503020204020204" pitchFamily="34" charset="-122"/>
              </a:rPr>
              <a:t>⑤</a:t>
            </a:r>
            <a:r>
              <a:rPr lang="zh-CN" altLang="en-US" sz="2100" dirty="0">
                <a:solidFill>
                  <a:prstClr val="black"/>
                </a:solidFill>
                <a:latin typeface="Times New Roman" panose="02020603050405020304" pitchFamily="18" charset="0"/>
                <a:ea typeface="微软雅黑" panose="020B0503020204020204" pitchFamily="34" charset="-122"/>
              </a:rPr>
              <a:t>。可汗问所欲，木兰不用尚书郎，愿驰千里足，送儿还故乡</a:t>
            </a:r>
            <a:r>
              <a:rPr lang="zh-CN" altLang="en-US" sz="2100" baseline="30000" dirty="0">
                <a:solidFill>
                  <a:prstClr val="black"/>
                </a:solidFill>
                <a:latin typeface="Times New Roman" panose="02020603050405020304" pitchFamily="18" charset="0"/>
                <a:ea typeface="微软雅黑" panose="020B0503020204020204" pitchFamily="34" charset="-122"/>
              </a:rPr>
              <a:t>⑥</a:t>
            </a:r>
            <a:r>
              <a:rPr lang="zh-CN" altLang="en-US"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       </a:t>
            </a:r>
            <a:r>
              <a:rPr lang="zh-CN" altLang="en-US" sz="2100" dirty="0" smtClean="0">
                <a:solidFill>
                  <a:prstClr val="black"/>
                </a:solidFill>
                <a:latin typeface="Times New Roman" panose="02020603050405020304" pitchFamily="18" charset="0"/>
                <a:ea typeface="微软雅黑" panose="020B0503020204020204" pitchFamily="34" charset="-122"/>
              </a:rPr>
              <a:t>爷娘</a:t>
            </a:r>
            <a:r>
              <a:rPr lang="zh-CN" altLang="en-US" sz="2100" dirty="0">
                <a:solidFill>
                  <a:prstClr val="black"/>
                </a:solidFill>
                <a:latin typeface="Times New Roman" panose="02020603050405020304" pitchFamily="18" charset="0"/>
                <a:ea typeface="微软雅黑" panose="020B0503020204020204" pitchFamily="34" charset="-122"/>
              </a:rPr>
              <a:t>闻女来，出郭相扶将；阿姊闻妹来，当户理红妆；小弟闻姊来，磨刀霍霍向猪羊。开我东阁门，坐我西阁床。脱我战时袍，著我旧时裳。当窗理云鬓，对镜帖花黄</a:t>
            </a:r>
            <a:r>
              <a:rPr lang="zh-CN" altLang="en-US" sz="2100" baseline="30000" dirty="0">
                <a:solidFill>
                  <a:prstClr val="black"/>
                </a:solidFill>
                <a:latin typeface="Times New Roman" panose="02020603050405020304" pitchFamily="18" charset="0"/>
                <a:ea typeface="微软雅黑" panose="020B0503020204020204" pitchFamily="34" charset="-122"/>
              </a:rPr>
              <a:t>⑦</a:t>
            </a:r>
            <a:r>
              <a:rPr lang="zh-CN" altLang="en-US" sz="2100" dirty="0">
                <a:solidFill>
                  <a:prstClr val="black"/>
                </a:solidFill>
                <a:latin typeface="Times New Roman" panose="02020603050405020304" pitchFamily="18" charset="0"/>
                <a:ea typeface="微软雅黑" panose="020B0503020204020204" pitchFamily="34" charset="-122"/>
              </a:rPr>
              <a:t>。出门看火伴，火伴皆惊忙：同行十二年，不知木兰是女郎。</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       </a:t>
            </a:r>
            <a:r>
              <a:rPr lang="zh-CN" altLang="en-US" sz="2100" dirty="0" smtClean="0">
                <a:solidFill>
                  <a:prstClr val="black"/>
                </a:solidFill>
                <a:latin typeface="Times New Roman" panose="02020603050405020304" pitchFamily="18" charset="0"/>
                <a:ea typeface="微软雅黑" panose="020B0503020204020204" pitchFamily="34" charset="-122"/>
              </a:rPr>
              <a:t>雄</a:t>
            </a:r>
            <a:r>
              <a:rPr lang="zh-CN" altLang="en-US" sz="2100" dirty="0">
                <a:solidFill>
                  <a:prstClr val="black"/>
                </a:solidFill>
                <a:latin typeface="Times New Roman" panose="02020603050405020304" pitchFamily="18" charset="0"/>
                <a:ea typeface="微软雅黑" panose="020B0503020204020204" pitchFamily="34" charset="-122"/>
              </a:rPr>
              <a:t>兔脚扑朔，雌兔眼迷离；双兔傍地走，安能辨我是雄雌</a:t>
            </a:r>
            <a:r>
              <a:rPr lang="zh-CN" altLang="en-US" sz="2100" baseline="30000" dirty="0">
                <a:solidFill>
                  <a:prstClr val="black"/>
                </a:solidFill>
                <a:latin typeface="Times New Roman" panose="02020603050405020304" pitchFamily="18" charset="0"/>
                <a:ea typeface="微软雅黑" panose="020B0503020204020204" pitchFamily="34" charset="-122"/>
              </a:rPr>
              <a:t>⑧</a:t>
            </a:r>
            <a:r>
              <a:rPr lang="zh-CN" altLang="en-US" sz="2100" dirty="0">
                <a:solidFill>
                  <a:prstClr val="black"/>
                </a:solidFill>
                <a:latin typeface="Times New Roman" panose="02020603050405020304" pitchFamily="18" charset="0"/>
                <a:ea typeface="微软雅黑" panose="020B0503020204020204" pitchFamily="34" charset="-122"/>
              </a:rPr>
              <a:t>？</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3949" y="2050596"/>
            <a:ext cx="8060698"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写出征前的准备和出征的线路。塑造了木兰策马扬鞭的英雄形象，也表现出征途遥远、行军神速和军情紧急，写出了木兰奔赴战场时的紧张氛围，扣人心弦。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运用夸张的修辞手法，写出了征途的遥远，刻画了木兰矫健的英姿。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运用对偶的修辞手法和环境描写，烘托出战场上雄壮悲凉的气氛，突出战地生活的艰苦卓绝</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950" y="1558472"/>
            <a:ext cx="447929"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879" y="1558472"/>
            <a:ext cx="1506485" cy="575945"/>
          </a:xfrm>
          <a:prstGeom prst="rect">
            <a:avLst/>
          </a:prstGeom>
        </p:spPr>
        <p:txBody>
          <a:bodyPr wrap="square">
            <a:spAutoFit/>
          </a:bodyPr>
          <a:lstStyle/>
          <a:p>
            <a:pPr algn="just">
              <a:lnSpc>
                <a:spcPct val="150000"/>
              </a:lnSpc>
            </a:pPr>
            <a:r>
              <a:rPr lang="zh-CN" altLang="en-US" sz="2100" b="1" dirty="0" smtClean="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54556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修辞、内容：</a:t>
            </a:r>
            <a:r>
              <a:rPr lang="zh-CN" altLang="en-US" sz="2100" dirty="0">
                <a:latin typeface="Times New Roman" panose="02020603050405020304" pitchFamily="18" charset="0"/>
                <a:ea typeface="微软雅黑" panose="020B0503020204020204" pitchFamily="34" charset="-122"/>
              </a:rPr>
              <a:t>运用互文和对偶的修辞手法，概述战事频繁、战争旷日持久和战斗激烈悲壮。</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“十二转”和“百千强”，运用夸张的修辞手法，衬托出木兰英勇善战，战功赫赫。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表现木兰眷恋家乡生活的纯真性格。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⑦</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表达了木兰恢复女装，梳妆打扮的喜悦之情。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⑧</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以“双兔”为喻，赞美木兰的才智，演变成成语“扑朔迷离”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609858"/>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本诗通过对木兰代父从军、征战沙场和荣归故里的叙述，塑造了木兰爱国、不慕荣利、深明大义的巾帼女英雄形象，表现了古代劳动人民乐观勇敢的爱国精神以及对和平生活的向往。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14 </a:t>
            </a:r>
            <a:r>
              <a:rPr lang="zh-CN" altLang="en-US" sz="2100" b="1" dirty="0" smtClean="0">
                <a:latin typeface="Times New Roman" panose="02020603050405020304" pitchFamily="18" charset="0"/>
                <a:ea typeface="微软雅黑" panose="020B0503020204020204" pitchFamily="34" charset="-122"/>
              </a:rPr>
              <a:t>竹</a:t>
            </a:r>
            <a:r>
              <a:rPr lang="zh-CN" altLang="en-US" sz="2100" b="1" dirty="0">
                <a:latin typeface="Times New Roman" panose="02020603050405020304" pitchFamily="18" charset="0"/>
                <a:ea typeface="微软雅黑" panose="020B0503020204020204" pitchFamily="34" charset="-122"/>
              </a:rPr>
              <a:t>里馆</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王维</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独坐幽篁里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弹琴复长啸</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深林人不知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明月来相照</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作者曾在陕西蓝田的辋川居住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辋川集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组诗二十首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这是其中的第十七首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竹里馆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是辋川别墅二十景之一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应当是建在竹林里的屋舍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写诗人独自一人坐在幽深茂密的竹林之中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一边弹着琴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一边发出长长的啸声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不论是“弹琴”还是“长啸”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都体现出了诗人高雅闲淡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超凡脱俗的气质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而这却是不容易引起他人共鸣的</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作者一人僻居深林之中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也并不为此感到孤独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因为那一轮皎洁的月亮还在时时照耀自己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这里使用了拟人的修辞手法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把倾洒着银辉的一轮明月当成心心相印的知己朋友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显示出诗人新颖而独到的想象力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此诗写隐者的闲适生活以及情趣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描绘了诗人月下独坐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弹琴长啸的悠闲生活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遣词造句简朴清丽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传达出诗人宁静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淡泊的心情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表现了清幽宁静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高雅绝俗的境界</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15 </a:t>
            </a:r>
            <a:r>
              <a:rPr lang="zh-CN" altLang="en-US" sz="2100" b="1" dirty="0" smtClean="0">
                <a:latin typeface="Times New Roman" panose="02020603050405020304" pitchFamily="18" charset="0"/>
                <a:ea typeface="微软雅黑" panose="020B0503020204020204" pitchFamily="34" charset="-122"/>
              </a:rPr>
              <a:t>春夜</a:t>
            </a:r>
            <a:r>
              <a:rPr lang="zh-CN" altLang="en-US" sz="2100" b="1" dirty="0">
                <a:latin typeface="Times New Roman" panose="02020603050405020304" pitchFamily="18" charset="0"/>
                <a:ea typeface="微软雅黑" panose="020B0503020204020204" pitchFamily="34" charset="-122"/>
              </a:rPr>
              <a:t>洛城闻笛</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谁家玉笛暗</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飞声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散入春风满洛城</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此夜曲中闻折柳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何人不起故园情</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洛城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即洛阳城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今河南省洛阳市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题作“春夜洛城闻笛”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明示诗人因闻笛声有感而发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洛城”表明是客居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春夜”点出季节及具体时间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暗”字有多重意蕴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主要是说笛声暗送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似乎特意飞来给漂泊在外的游子听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以激起离愁别恨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暗”也有断续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隐约之意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这与诗的情境是一致的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阅读下面这首唐诗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b="1" dirty="0">
                <a:latin typeface="Times New Roman" panose="02020603050405020304" pitchFamily="18" charset="0"/>
                <a:ea typeface="微软雅黑" panose="020B0503020204020204" pitchFamily="34" charset="-122"/>
              </a:rPr>
              <a:t>送杜少府之任蜀州</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王勃</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城阙辅三秦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风烟望五津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与君离别意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同是宦游人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海内存知己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天涯若比邻</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无为在歧路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儿女共沾巾</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4453890"/>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散”字用得妙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散”是均匀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遍布的意思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笛声“散入春风”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仿佛无处不在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无处不闻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满”字从“散”字引绎而出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二者密合无间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同时写出了其城之静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表达了诗人的思乡心切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④内容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第三句说明春风传来的笛声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吹奏的是表现离情别绪的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折杨柳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于是紧接一句说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还有谁能够不被引发思念故乡家园的情感呢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四两句写诗人自己的情怀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却从他人的角度反说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足见诗人的思乡之切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全诗扣紧一个“闻”字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抒发了作者客居洛阳夜深人静之时被笛声引起的思乡之情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16 </a:t>
            </a:r>
            <a:r>
              <a:rPr lang="zh-CN" altLang="en-US" sz="2100" b="1" dirty="0" smtClean="0">
                <a:latin typeface="Times New Roman" panose="02020603050405020304" pitchFamily="18" charset="0"/>
                <a:ea typeface="微软雅黑" panose="020B0503020204020204" pitchFamily="34" charset="-122"/>
              </a:rPr>
              <a:t>逢</a:t>
            </a:r>
            <a:r>
              <a:rPr lang="zh-CN" altLang="en-US" sz="2100" b="1" dirty="0">
                <a:latin typeface="Times New Roman" panose="02020603050405020304" pitchFamily="18" charset="0"/>
                <a:ea typeface="微软雅黑" panose="020B0503020204020204" pitchFamily="34" charset="-122"/>
              </a:rPr>
              <a:t>入京使</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岑参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故园东望路漫漫</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双袖龙钟泪不干</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马上相逢无纸笔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凭君传语报平安</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入京使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回京城长安的使者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该句写的是眼前的景象以及诗人的实际感受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诗人已经离开“故园”多日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正行进在去往边塞的途中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回望东边的家乡长安城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漫漫长路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思念之情不免涌上心头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思乡之泪怎么也擦不干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以至于把两只袖子都擦湿了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此句运用夸张的修辞手法来表现思念亲人之情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也为下文写捎书回家“报平安”做了铺垫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逢”字点题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表现出马上相逢行者匆匆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末句处理得很简单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收束得很干净利落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但简净之中却寄寓着诗人的一片深情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一方面有对帝京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故园相思眷恋的柔情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一方面也表现了诗人渴望建功立业的豪迈胸襟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柔情与豪情交织相融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感人至深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此诗描写了诗人远涉边塞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路逢回京使者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托带平安口信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以安慰悬望的家人的典型场面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具有浓烈的人情味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饱含着思乡之情与渴望功名之情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17551"/>
            <a:ext cx="8111729"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17 </a:t>
            </a:r>
            <a:r>
              <a:rPr lang="zh-CN" altLang="en-US" sz="2100" b="1" dirty="0" smtClean="0">
                <a:latin typeface="Times New Roman" panose="02020603050405020304" pitchFamily="18" charset="0"/>
                <a:ea typeface="微软雅黑" panose="020B0503020204020204" pitchFamily="34" charset="-122"/>
              </a:rPr>
              <a:t>晚春</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韩愈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草树知春不久归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百般红紫斗芳菲</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杨花榆荚无才思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惟解漫天作雪飞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2532" y="2196493"/>
            <a:ext cx="8095597"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这是作者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游城南十六首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组诗的第三首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一个“知”字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一个“斗”字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将花草树木赋予了人的思维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人的情感和人的动作行为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这一拟人修辞手法的运用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有力地表达了诗人珍惜春天的美好情怀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05095"/>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2" y="1491984"/>
            <a:ext cx="806886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无才思”和“惟解”同样运用了拟人修辞手法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赋予了“杨花榆荚”以鲜活的生命力和积极向上的思想感情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这两句似乎是在启示读者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杨花榆荚无才思”尚且能“惟解漫天作雪飞”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我们又有什么理由不抛弃那点小小的自卑心理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抓住时机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利用大好时光投身到为自己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为他人创造美好未来的大环境中呢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这是一首写暮春景物的七绝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全诗表达了诗人惜春的思想感情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同时也蕴含应抓住时机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乘时而进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创造美好未来之意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18 </a:t>
            </a:r>
            <a:r>
              <a:rPr lang="zh-CN" altLang="en-US" sz="2100" b="1" dirty="0" smtClean="0">
                <a:latin typeface="Times New Roman" panose="02020603050405020304" pitchFamily="18" charset="0"/>
                <a:ea typeface="微软雅黑" panose="020B0503020204020204" pitchFamily="34" charset="-122"/>
              </a:rPr>
              <a:t>登</a:t>
            </a:r>
            <a:r>
              <a:rPr lang="zh-CN" altLang="en-US" sz="2100" b="1" dirty="0">
                <a:latin typeface="Times New Roman" panose="02020603050405020304" pitchFamily="18" charset="0"/>
                <a:ea typeface="微软雅黑" panose="020B0503020204020204" pitchFamily="34" charset="-122"/>
              </a:rPr>
              <a:t>幽州台歌</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陈子昂）</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前不见古人，后不见来者</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念天地之悠悠</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，独④怆然而涕下</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36303"/>
            <a:ext cx="80955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幽州台，即蓟北楼，是战国时燕昭王为招纳天下贤士所建，故址在今北京西南。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含义、情感：</a:t>
            </a:r>
            <a:r>
              <a:rPr lang="zh-CN" altLang="en-US" sz="2100" dirty="0">
                <a:latin typeface="Times New Roman" panose="02020603050405020304" pitchFamily="18" charset="0"/>
                <a:ea typeface="微软雅黑" panose="020B0503020204020204" pitchFamily="34" charset="-122"/>
              </a:rPr>
              <a:t>“古人”指古代爱惜人才的贤君明主，“来者”是指诗人以后的贤君明主。表现了诗人生不逢时的感慨，政治抱负不能实现，这使诗人的心情非常苦闷。诗人俯仰古今，表现了自己失意的境遇和寂寞苦闷的思想感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“悠悠”是辽阔、遥远的意思，展现了诗人登楼所见天地的辽阔、苍茫，表达了诗人的沧桑感</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19370"/>
            <a:ext cx="447929"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19370"/>
            <a:ext cx="1506485" cy="575945"/>
          </a:xfrm>
          <a:prstGeom prst="rect">
            <a:avLst/>
          </a:prstGeom>
        </p:spPr>
        <p:txBody>
          <a:bodyPr wrap="square">
            <a:spAutoFit/>
          </a:bodyPr>
          <a:lstStyle/>
          <a:p>
            <a:pPr algn="just">
              <a:lnSpc>
                <a:spcPct val="150000"/>
              </a:lnSpc>
            </a:pPr>
            <a:r>
              <a:rPr lang="zh-CN" altLang="en-US" sz="2100" b="1" dirty="0" smtClean="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68865"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“独”字是全诗的诗眼，诗人登上幽州台，茕茕孑立，悲从中来，不禁潸然泪下。</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诗人登台远眺，只见茫茫宇宙，天长地久，不禁感到孤单寂寞，悲从中来，伤心落泪，这是他内心极度悲哀的反映，再现了诗人慷慨悲壮的形象。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通过描写登楼远眺，凭今吊古所引起的无限感慨，抒发了诗人抑郁已久的悲愤之情，深刻地揭示了封建社会中那些怀才不遇的知识分子遭受压抑的境遇，表达了他们在理想破灭时孤寂郁闷的心情，具有深刻典型的社会意义。</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首联中的“五津”是指蜀州岷江的五个渡口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诗人在长安是无法望见五津的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这里却说“风烟望五津”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为什么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五津”是友人杜少府所去的地方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表达了诗人对朋友的关切之情</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遥远的五津仿佛隐约可见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这是诗人的想象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暗含诗人对朋友的劝慰之意</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33400" y="3938959"/>
            <a:ext cx="8077200"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本题考查赏析诗歌内容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五津”是地点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更是朋友要去的地方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写出了诗人对朋友的关切之情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望”运用想象手法写出了可以隐约看见“五津”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表达了诗人对朋友的劝慰之情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488963"/>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19 </a:t>
            </a:r>
            <a:r>
              <a:rPr lang="zh-CN" altLang="en-US" sz="2100" b="1" dirty="0" smtClean="0">
                <a:latin typeface="Times New Roman" panose="02020603050405020304" pitchFamily="18" charset="0"/>
                <a:ea typeface="微软雅黑" panose="020B0503020204020204" pitchFamily="34" charset="-122"/>
              </a:rPr>
              <a:t>望</a:t>
            </a:r>
            <a:r>
              <a:rPr lang="zh-CN" altLang="en-US" sz="2100" b="1" dirty="0">
                <a:latin typeface="Times New Roman" panose="02020603050405020304" pitchFamily="18" charset="0"/>
                <a:ea typeface="微软雅黑" panose="020B0503020204020204" pitchFamily="34" charset="-122"/>
              </a:rPr>
              <a:t>岳</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岱宗夫如何？齐鲁青未了</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造化钟神秀，阴阳割昏晓</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荡胸生曾云，决眦入归鸟</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会当凌绝顶，一览众山小</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09136"/>
            <a:ext cx="8084882"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题解、炼字：</a:t>
            </a:r>
            <a:r>
              <a:rPr lang="zh-CN" altLang="en-US" sz="2100" dirty="0">
                <a:latin typeface="Times New Roman" panose="02020603050405020304" pitchFamily="18" charset="0"/>
                <a:ea typeface="微软雅黑" panose="020B0503020204020204" pitchFamily="34" charset="-122"/>
              </a:rPr>
              <a:t>岳，高大的山。杜甫共写了三首“望岳”，分别是东岳、西岳和南岳。这首是咏东岳泰山。全诗以诗题中的“望”字统摄全篇，句句写望岳，但通篇并无一个“望”字，而能给人以身临其境之感，可见诗人的谋篇布局和艺术构思之精妙奇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以设问的方式展开全篇，自问自答中突出泰山的绵延和高大。写远望之所见，借齐鲁两地烘托出泰山之高峻</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94379"/>
            <a:ext cx="420962" cy="484452"/>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94379"/>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a:t>
            </a:r>
            <a:r>
              <a:rPr lang="zh-CN" altLang="en-US" sz="2100" b="1" dirty="0" smtClean="0">
                <a:solidFill>
                  <a:srgbClr val="E44B42"/>
                </a:solidFill>
                <a:latin typeface="Times New Roman" panose="02020603050405020304" pitchFamily="18" charset="0"/>
                <a:ea typeface="微软雅黑" panose="020B0503020204020204" pitchFamily="34" charset="-122"/>
              </a:rPr>
              <a:t>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8158" y="1492091"/>
            <a:ext cx="813911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炼字、修辞：</a:t>
            </a:r>
            <a:r>
              <a:rPr lang="zh-CN" altLang="en-US" sz="2100" dirty="0">
                <a:latin typeface="Times New Roman" panose="02020603050405020304" pitchFamily="18" charset="0"/>
                <a:ea typeface="微软雅黑" panose="020B0503020204020204" pitchFamily="34" charset="-122"/>
              </a:rPr>
              <a:t>“钟”在这里是“聚集”的意思，运用拟人的修辞手法，将大自然写得似乎有了感情，写出了远望泰山的神奇秀丽的景象；“割”字运用夸张的修辞手法，使泰山明暗对比强烈，突出了泰山巍峨高大、遮天蔽日的形象。</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由静转动，具体写远望的实景，“曾云”衬托出山高。表现了诗人对大好河山的无限眷恋和热爱之情。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情感、哲理：</a:t>
            </a:r>
            <a:r>
              <a:rPr lang="zh-CN" altLang="en-US" sz="2100" dirty="0">
                <a:latin typeface="Times New Roman" panose="02020603050405020304" pitchFamily="18" charset="0"/>
                <a:ea typeface="微软雅黑" panose="020B0503020204020204" pitchFamily="34" charset="-122"/>
              </a:rPr>
              <a:t>以“众山小”反衬泰山的高大，表现了诗人不怕困难、敢于攀登、俯视一切的雄心和气概，蕴含着只有不畏艰险去攀登，才能俯视一切的哲理</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7204" y="1493520"/>
            <a:ext cx="8104346" cy="1545590"/>
          </a:xfrm>
          <a:prstGeom prst="rect">
            <a:avLst/>
          </a:prstGeom>
        </p:spPr>
        <p:txBody>
          <a:bodyPr wrap="square">
            <a:spAutoFit/>
          </a:bodyPr>
          <a:lstStyle/>
          <a:p>
            <a:pPr algn="just">
              <a:lnSpc>
                <a:spcPct val="150000"/>
              </a:lnSpc>
            </a:pPr>
            <a:r>
              <a:rPr lang="zh-CN" altLang="en-US" sz="2100" b="1" dirty="0">
                <a:solidFill>
                  <a:prstClr val="black"/>
                </a:solidFill>
                <a:latin typeface="Times New Roman" panose="02020603050405020304" pitchFamily="18" charset="0"/>
                <a:ea typeface="微软雅黑" panose="020B0503020204020204" pitchFamily="34" charset="-122"/>
              </a:rPr>
              <a:t>主旨：</a:t>
            </a:r>
            <a:r>
              <a:rPr lang="zh-CN" altLang="en-US" sz="2100" dirty="0">
                <a:solidFill>
                  <a:prstClr val="black"/>
                </a:solidFill>
                <a:latin typeface="Times New Roman" panose="02020603050405020304" pitchFamily="18" charset="0"/>
                <a:ea typeface="微软雅黑" panose="020B0503020204020204" pitchFamily="34" charset="-122"/>
              </a:rPr>
              <a:t>这首诗通过描绘泰山雄伟磅礴的景象，热情赞美了泰山高大巍峨的气势和神奇秀丽的景色，流露出对祖国山河的热爱之情，表达了诗人不怕困难、敢攀顶峰、俯视一切的雄心和气概。</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6"/>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20 </a:t>
            </a:r>
            <a:r>
              <a:rPr lang="zh-CN" altLang="en-US" sz="2100" b="1" dirty="0">
                <a:latin typeface="Times New Roman" panose="02020603050405020304" pitchFamily="18" charset="0"/>
                <a:ea typeface="微软雅黑" panose="020B0503020204020204" pitchFamily="34" charset="-122"/>
              </a:rPr>
              <a:t>登飞来峰</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王安石）</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飞来山上千寻</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塔，闻说鸡鸣见日升</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不畏浮云</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遮望眼，自缘身在最高层</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5559"/>
            <a:ext cx="8213469"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飞来峰，即浙江绍兴城外的宝林山，唐宋时其上建有应天塔，故又俗称“塔山”，古代传说此山自琅琊郡东武（今山东诸城）飞来。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“千寻”运用夸张的修辞手法，突出塔的高。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点明诗人立足点之高，暗含诗人对前途的憧憬，为下文抒怀作铺垫。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炼字、修辞：</a:t>
            </a:r>
            <a:r>
              <a:rPr lang="zh-CN" altLang="en-US" sz="2100" dirty="0">
                <a:latin typeface="Times New Roman" panose="02020603050405020304" pitchFamily="18" charset="0"/>
                <a:ea typeface="微软雅黑" panose="020B0503020204020204" pitchFamily="34" charset="-122"/>
              </a:rPr>
              <a:t>“不畏”道出诗人为实现政治抱负勇往直前、无所畏惧的进取精神；“浮云”既是实写眼前之景，又比喻当时的保守势力</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40802"/>
            <a:ext cx="427658"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40802"/>
            <a:ext cx="1438307"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90297" cy="251523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情感、哲理：</a:t>
            </a:r>
            <a:r>
              <a:rPr lang="zh-CN" altLang="en-US" sz="2100" dirty="0">
                <a:latin typeface="Times New Roman" panose="02020603050405020304" pitchFamily="18" charset="0"/>
                <a:ea typeface="微软雅黑" panose="020B0503020204020204" pitchFamily="34" charset="-122"/>
              </a:rPr>
              <a:t>最后一句是点睛之笔，道出了“不畏浮云”的原因，抒发了诗人的广阔胸襟和远大抱负，升华了全诗的主旨。也蕴含了只有站得高才能看得远的哲理。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这首诗通过描写登飞来峰的所见所感，表达了诗人对前途充满信心和不畏艰难、立志革新的勇气和决心。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21 </a:t>
            </a:r>
            <a:r>
              <a:rPr lang="zh-CN" altLang="en-US" sz="2100" b="1" dirty="0" smtClean="0">
                <a:latin typeface="Times New Roman" panose="02020603050405020304" pitchFamily="18" charset="0"/>
                <a:ea typeface="微软雅黑" panose="020B0503020204020204" pitchFamily="34" charset="-122"/>
              </a:rPr>
              <a:t>游</a:t>
            </a:r>
            <a:r>
              <a:rPr lang="zh-CN" altLang="en-US" sz="2100" b="1" dirty="0">
                <a:latin typeface="Times New Roman" panose="02020603050405020304" pitchFamily="18" charset="0"/>
                <a:ea typeface="微软雅黑" panose="020B0503020204020204" pitchFamily="34" charset="-122"/>
              </a:rPr>
              <a:t>山西村</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陆游）</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莫笑农家腊酒浑，丰年留客足鸡豚</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山重水复疑无路，柳暗花明又一村</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箫鼓追随春社近，衣冠简朴古风存</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从今若许闲乘月，拄杖无时夜叩门</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1913" y="2053516"/>
            <a:ext cx="81063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山西村，作者故乡山阴的一个村庄。</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内容、炼字：</a:t>
            </a:r>
            <a:r>
              <a:rPr lang="zh-CN" altLang="en-US" sz="2100" dirty="0">
                <a:latin typeface="Times New Roman" panose="02020603050405020304" pitchFamily="18" charset="0"/>
                <a:ea typeface="微软雅黑" panose="020B0503020204020204" pitchFamily="34" charset="-122"/>
              </a:rPr>
              <a:t>首联两句写了农家的好客习俗。“莫笑”二字表现了乡民的淳朴，“足”字表现了乡民待客的盛情，体现了农家人的热情好客。</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炼字、哲理：</a:t>
            </a:r>
            <a:r>
              <a:rPr lang="zh-CN" altLang="en-US" sz="2100" dirty="0">
                <a:latin typeface="Times New Roman" panose="02020603050405020304" pitchFamily="18" charset="0"/>
                <a:ea typeface="微软雅黑" panose="020B0503020204020204" pitchFamily="34" charset="-122"/>
              </a:rPr>
              <a:t>“重”“复”写出了山与水的曲折幽深，“暗”字突出了绿柳的繁茂浓荫，“明”则写出了鲜花的娇艳明丽。这两句不仅写出了优美的自然风光，而且蕴含着人在困境中坚持不懈，可能会出现豁然开朗的转变的深刻哲理。</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248" y="1538759"/>
            <a:ext cx="422078"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178" y="1538759"/>
            <a:ext cx="141954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349" y="1502535"/>
            <a:ext cx="8111729"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这两句写出了山西村淳朴的风土人情，抒发了诗人对乡民的淳朴和热情好客的赞美之情。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写出了主人殷勤、客人留恋的情景，表达了他们之间的深厚友谊，抒发了诗人对田园生活的热爱和向往之情。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江南秀丽的山村自然风光与淳朴的民风习俗的描写，既表现了诗人对古老淳朴的乡土民俗的赞美，也表现了诗人对闲适田园生活的向往之情。表达了诗人虽然被弹劾罢官归里，但是并未丧失信心，深信总有一天否极泰来的乐观心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03245"/>
            <a:ext cx="8077200"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离别是古代诗歌中常见的主题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这首诗和大多数送别诗在情感基调上有何不同</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古代</a:t>
            </a:r>
            <a:r>
              <a:rPr lang="zh-CN" altLang="en-US" sz="2100" dirty="0">
                <a:solidFill>
                  <a:srgbClr val="C00000"/>
                </a:solidFill>
                <a:latin typeface="Times New Roman" panose="02020603050405020304" pitchFamily="18" charset="0"/>
                <a:ea typeface="微软雅黑" panose="020B0503020204020204" pitchFamily="34" charset="-122"/>
              </a:rPr>
              <a:t>大多数的送别诗都流露出悲凉伤感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凄婉缠绵的情感</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而这首诗的感情基调却是积极明朗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乐观豁达</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33399" y="3454212"/>
            <a:ext cx="8077201" cy="251523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本题考查赏析诗歌情感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本题应扣住诗歌中表达情感的字词理解本诗的情感基调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并回忆一般的送别诗的情感基调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最后比较出不同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以送别为主题的诗歌一般都是悲凉伤感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凄婉缠绵的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通过“无为”“天涯若比邻”等词句可以理解出本诗对待离别时的积极乐观态度</a:t>
            </a:r>
            <a:r>
              <a:rPr lang="en-US" altLang="zh-CN" sz="2100" dirty="0">
                <a:latin typeface="Times New Roman" panose="02020603050405020304" pitchFamily="18" charset="0"/>
                <a:ea typeface="微软雅黑" panose="020B0503020204020204" pitchFamily="34" charset="-122"/>
              </a:rPr>
              <a:t>｡</a:t>
            </a:r>
            <a:endParaRPr lang="zh-CN"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06835"/>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22 </a:t>
            </a:r>
            <a:r>
              <a:rPr lang="zh-CN" altLang="en-US" sz="2100" b="1" dirty="0" smtClean="0">
                <a:latin typeface="Times New Roman" panose="02020603050405020304" pitchFamily="18" charset="0"/>
                <a:ea typeface="微软雅黑" panose="020B0503020204020204" pitchFamily="34" charset="-122"/>
              </a:rPr>
              <a:t>己亥</a:t>
            </a:r>
            <a:r>
              <a:rPr lang="zh-CN" altLang="en-US" sz="2100" b="1" dirty="0">
                <a:latin typeface="Times New Roman" panose="02020603050405020304" pitchFamily="18" charset="0"/>
                <a:ea typeface="微软雅黑" panose="020B0503020204020204" pitchFamily="34" charset="-122"/>
              </a:rPr>
              <a:t>杂诗</a:t>
            </a:r>
            <a:r>
              <a:rPr lang="zh-CN" altLang="en-US" sz="2100" dirty="0">
                <a:latin typeface="Times New Roman" panose="02020603050405020304" pitchFamily="18" charset="0"/>
                <a:ea typeface="微软雅黑" panose="020B0503020204020204" pitchFamily="34" charset="-122"/>
              </a:rPr>
              <a:t>（其五</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龚自珍）</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浩荡离愁白日斜，吟鞭东指即天涯</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落红不是无情物，化作春泥更护花</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71479"/>
            <a:ext cx="80955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浩荡”一词，除了说明愁绪之浓，还蕴含着诗人对当时社会和当政者的不满、对人民生活的担忧等复杂的思想感情。“白日西斜”和“广阔天涯”两个画面相辅相成，互为映衬，在无限感慨中表现出诗人豪放洒脱的气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修辞、写法、情感：</a:t>
            </a:r>
            <a:r>
              <a:rPr lang="zh-CN" altLang="en-US" sz="2100" dirty="0">
                <a:latin typeface="Times New Roman" panose="02020603050405020304" pitchFamily="18" charset="0"/>
                <a:ea typeface="微软雅黑" panose="020B0503020204020204" pitchFamily="34" charset="-122"/>
              </a:rPr>
              <a:t>“落红”即“落花”，在这里诗人用以自比脱离官场，运用托物言志的写作手法，表面上写“落花”，实际上是借此表露诗人的情怀，寄托诗人虽然脱离官场，但依然关心国家的命运，不忘报国的情怀。</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62232"/>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562232"/>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这首诗将政治抱负和个人志向融为一体，将抒情和议论有机结合，形象地表达了诗人不畏惧挫折，不甘心沉沦，始终都要为国家效力的坚强性格和奉献精神。</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23 </a:t>
            </a:r>
            <a:r>
              <a:rPr lang="zh-CN" altLang="en-US" sz="2100" b="1" dirty="0" smtClean="0">
                <a:latin typeface="Times New Roman" panose="02020603050405020304" pitchFamily="18" charset="0"/>
                <a:ea typeface="微软雅黑" panose="020B0503020204020204" pitchFamily="34" charset="-122"/>
              </a:rPr>
              <a:t>泊</a:t>
            </a:r>
            <a:r>
              <a:rPr lang="zh-CN" altLang="en-US" sz="2100" b="1" dirty="0">
                <a:latin typeface="Times New Roman" panose="02020603050405020304" pitchFamily="18" charset="0"/>
                <a:ea typeface="微软雅黑" panose="020B0503020204020204" pitchFamily="34" charset="-122"/>
              </a:rPr>
              <a:t>秦淮</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杜牧）</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烟笼寒水月笼沙，夜泊秦淮近酒家</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商女不知亡国恨，隔江犹唱后庭花</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57476"/>
            <a:ext cx="8117028"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泊，停船靠岸。秦淮，即秦淮河，长江下游支流，相传是秦时为疏通淮水开凿。秦淮河流经的南京夫子庙一带，在六朝时十分繁华。</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“烟、水、月、沙”四种景物，被两个“笼”字和谐地融合在一起，绘成了一幅极其淡雅的水边夜色图。“犹唱”二字，巧妙而自然地把历史、现实和想象中的未来融为一体，意味深长</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③典故、情感：</a:t>
            </a:r>
            <a:r>
              <a:rPr lang="zh-CN" altLang="en-US" sz="2100" dirty="0">
                <a:latin typeface="Times New Roman" panose="02020603050405020304" pitchFamily="18" charset="0"/>
                <a:ea typeface="微软雅黑" panose="020B0503020204020204" pitchFamily="34" charset="-122"/>
              </a:rPr>
              <a:t>用南朝陈后主溺于声色，作此曲与后宫美女寻欢作乐，终致亡国的典故，讽刺了只顾贪图享乐而不顾国家安危的晚唐统治者，抒发了诗人对当时世风的愤恨之情，以及对国家命运的关切、忧虑。</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作者借古讽今，借陈后主的荒淫亡国讽喻晚唐统治者，含蓄委婉地表达了诗人对国家命运的关怀和忧虑。</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24 </a:t>
            </a:r>
            <a:r>
              <a:rPr lang="zh-CN" altLang="en-US" sz="2100" b="1" dirty="0" smtClean="0">
                <a:latin typeface="Times New Roman" panose="02020603050405020304" pitchFamily="18" charset="0"/>
                <a:ea typeface="微软雅黑" panose="020B0503020204020204" pitchFamily="34" charset="-122"/>
              </a:rPr>
              <a:t>贾</a:t>
            </a:r>
            <a:r>
              <a:rPr lang="zh-CN" altLang="en-US" sz="2100" b="1" dirty="0">
                <a:latin typeface="Times New Roman" panose="02020603050405020304" pitchFamily="18" charset="0"/>
                <a:ea typeface="微软雅黑" panose="020B0503020204020204" pitchFamily="34" charset="-122"/>
              </a:rPr>
              <a:t>生</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李商隐</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宣室求贤访逐臣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贾生才调更无伦</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可怜夜半虚前席</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不问苍生问鬼神</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贾生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指贾谊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西汉著名的政论家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文学家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力主改革弊政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提出了许多重要的政治主张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却遭谗被贬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一生郁郁不得志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求”“访”二字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可看出汉文帝求贤意愿之切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待贤态度之诚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之谦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由“求”而“访”而赞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层层递进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表现了汉文帝对贾谊的推崇器重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如果不看下文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几乎会误认为这是一篇圣主求贤颂</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该句承转交错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即所谓“夜半虚前席”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把汉文帝当时那种虚心垂询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凝神倾听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以至于“不自知膝之前于席”的情状描绘得惟妙惟肖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可怜”即可惜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可怜”与“虚”连用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增强语气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虽只轻轻一点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却使读者对汉文帝“夜半虚前席”的重贤姿态从根本上产生了怀疑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可谓举重而若轻</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末句紧承“可怜”与“虚”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郑重求贤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虚心垂询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推重叹服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乃至“夜半虚前席”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不是为了询求治国安民之道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却是为了“问鬼神”的本原问题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揭露了晚唐皇帝服药求仙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荒于政事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不顾民生的昏庸特性</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106045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此诗寓情于讽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深刻而具有力度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在对贾谊怀才不遇的同情中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寄寓作者在政治上备受排挤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壮志难酬的感伤</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3400" y="1557672"/>
            <a:ext cx="8077200"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阅读下面这首唐诗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b="1" dirty="0" smtClean="0">
                <a:latin typeface="Times New Roman" panose="02020603050405020304" pitchFamily="18" charset="0"/>
                <a:ea typeface="微软雅黑" panose="020B0503020204020204" pitchFamily="34" charset="-122"/>
              </a:rPr>
              <a:t>酬</a:t>
            </a:r>
            <a:r>
              <a:rPr lang="zh-CN" altLang="en-US" sz="2100" b="1" dirty="0">
                <a:latin typeface="Times New Roman" panose="02020603050405020304" pitchFamily="18" charset="0"/>
                <a:ea typeface="微软雅黑" panose="020B0503020204020204" pitchFamily="34" charset="-122"/>
              </a:rPr>
              <a:t>乐天扬州初逢席上见赠</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刘禹锡</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巴山楚水凄凉地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二十三年弃置身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怀旧空吟闻笛赋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到乡翻似烂柯人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沉舟侧畔千帆过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病树前头万木春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今日听君歌一曲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暂凭杯酒长精神</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25 </a:t>
            </a:r>
            <a:r>
              <a:rPr lang="zh-CN" altLang="en-US" sz="2100" b="1" dirty="0" smtClean="0">
                <a:latin typeface="Times New Roman" panose="02020603050405020304" pitchFamily="18" charset="0"/>
                <a:ea typeface="微软雅黑" panose="020B0503020204020204" pitchFamily="34" charset="-122"/>
              </a:rPr>
              <a:t>过</a:t>
            </a:r>
            <a:r>
              <a:rPr lang="zh-CN" altLang="en-US" sz="2100" b="1" dirty="0">
                <a:latin typeface="Times New Roman" panose="02020603050405020304" pitchFamily="18" charset="0"/>
                <a:ea typeface="微软雅黑" panose="020B0503020204020204" pitchFamily="34" charset="-122"/>
              </a:rPr>
              <a:t>松源晨炊漆公店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其五</a:t>
            </a:r>
            <a:r>
              <a:rPr lang="en-US" altLang="zh-CN" sz="2100" b="1" dirty="0">
                <a:latin typeface="Times New Roman" panose="02020603050405020304" pitchFamily="18" charset="0"/>
                <a:ea typeface="微软雅黑" panose="020B0503020204020204" pitchFamily="34" charset="-122"/>
              </a:rPr>
              <a:t>)</a:t>
            </a:r>
            <a:r>
              <a:rPr lang="en-US" altLang="zh-CN"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杨万里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莫言下岭便无难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赚得行人错喜欢</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政入万山围子里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一山放出一山拦</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203009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这个题目下有六首诗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这是第五首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smtClean="0">
                <a:latin typeface="Times New Roman" panose="02020603050405020304" pitchFamily="18" charset="0"/>
                <a:ea typeface="微软雅黑" panose="020B0503020204020204" pitchFamily="34" charset="-122"/>
              </a:rPr>
              <a:t>内容</a:t>
            </a:r>
            <a:r>
              <a:rPr lang="en-US" altLang="zh-CN" sz="2100" b="1" dirty="0" smtClean="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炼字</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首句以否定的形式提出论题</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指出下山并不像通常认为的那样轻松容易</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人们往往会“上当受骗”</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空自欢喜</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一个“错”字突出表现了“行人”的失落神态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当你进入到崇山峻岭的万山之中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刚攀过一座山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另一座山立刻挡在你面前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两句蕴含着深刻的哲理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人生在世就是一个与“难”不断作斗争的过程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无论做什么事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都要对前进道路上的困难作好充分的预测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不要被一时的成功冲昏头脑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在某个阶段突围过后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还应重新振作精神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做好再突围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再次克服困难的心理准备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这样才能一路披荆斩棘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欢歌前行</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49" y="1606834"/>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26 </a:t>
            </a:r>
            <a:r>
              <a:rPr lang="zh-CN" altLang="en-US" sz="2100" b="1" dirty="0" smtClean="0">
                <a:latin typeface="Times New Roman" panose="02020603050405020304" pitchFamily="18" charset="0"/>
                <a:ea typeface="微软雅黑" panose="020B0503020204020204" pitchFamily="34" charset="-122"/>
              </a:rPr>
              <a:t>约客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赵师秀</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黄梅时节家家雨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青草池塘处处蛙</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有约不来过夜半</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闲敲棋子落灯花</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28562"/>
            <a:ext cx="8117028"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家家雨”既描绘出夏季梅雨的无所不在与急骤密集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表现乡村之景的清新静谧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又暗示了客人不能如期赴约的客观原因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流露出诗人对绵绵梅雨这种阴雨天气的无奈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处处蛙”既写池塘中蛙声阵阵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又采用了以声衬静的写作手法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烘托出梅雨时节乡村夜晚的恬静与和谐气氛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同时还折射出诗人落寞孤寂与烦躁不安的心境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这两句诗分别从视觉和听觉两个方面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形象而真切地表现了在夜深人静之时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诗人独自等客而客人却始终没有出现时的独特心理感受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41197" y="1562233"/>
            <a:ext cx="422636"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9126" y="1562233"/>
            <a:ext cx="142141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11729" cy="3484245"/>
          </a:xfrm>
          <a:prstGeom prst="rect">
            <a:avLst/>
          </a:prstGeom>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该句点明了诗题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也使得上面两句景物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声响的描绘有了着落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夜深不寐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足见诗人期待之久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希望之殷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③炼字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敲”字写出了客人迟迟不来的焦急心理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落”字写出了客人不来的失落与无奈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该句传达了诗人焦急等待客人到来而客人迟迟不到的无聊和无奈的心情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这首诗描写的是诗人在一个有雨的夏夜独自等客的情景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采用写景寄情的写作手法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表达了诗人内心含而不露的寂寞之情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1926" y="2633979"/>
            <a:ext cx="8111729" cy="1650365"/>
          </a:xfrm>
          <a:prstGeom prst="rect">
            <a:avLst/>
          </a:prstGeom>
        </p:spPr>
        <p:txBody>
          <a:bodyPr wrap="square">
            <a:spAutoFit/>
          </a:bodyPr>
          <a:lstStyle/>
          <a:p>
            <a:pPr algn="ctr">
              <a:lnSpc>
                <a:spcPct val="150000"/>
              </a:lnSpc>
            </a:pPr>
            <a:r>
              <a:rPr lang="zh-CN" altLang="en-US" sz="3375" b="1" dirty="0">
                <a:solidFill>
                  <a:srgbClr val="ED7D31"/>
                </a:solidFill>
                <a:latin typeface="Times New Roman" panose="02020603050405020304" pitchFamily="18" charset="0"/>
                <a:ea typeface="微软雅黑" panose="020B0503020204020204" pitchFamily="34" charset="-122"/>
              </a:rPr>
              <a:t>请完成</a:t>
            </a:r>
            <a:r>
              <a:rPr lang="en-US" altLang="zh-CN" sz="3375" b="1" dirty="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练测本</a:t>
            </a:r>
            <a:r>
              <a:rPr lang="en-US" altLang="zh-CN" sz="3375" b="1" dirty="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中</a:t>
            </a:r>
            <a:r>
              <a:rPr lang="zh-CN" altLang="en-US" sz="3375" b="1" dirty="0" smtClean="0">
                <a:solidFill>
                  <a:srgbClr val="ED7D31"/>
                </a:solidFill>
                <a:latin typeface="Times New Roman" panose="02020603050405020304" pitchFamily="18" charset="0"/>
                <a:ea typeface="微软雅黑" panose="020B0503020204020204" pitchFamily="34" charset="-122"/>
              </a:rPr>
              <a:t>的</a:t>
            </a:r>
            <a:endParaRPr lang="en-US" altLang="zh-CN" sz="3375" b="1" dirty="0" smtClean="0">
              <a:solidFill>
                <a:srgbClr val="ED7D31"/>
              </a:solidFill>
              <a:latin typeface="Times New Roman" panose="02020603050405020304" pitchFamily="18" charset="0"/>
              <a:ea typeface="微软雅黑" panose="020B0503020204020204" pitchFamily="34" charset="-122"/>
            </a:endParaRPr>
          </a:p>
          <a:p>
            <a:pPr algn="ctr">
              <a:lnSpc>
                <a:spcPct val="150000"/>
              </a:lnSpc>
            </a:pPr>
            <a:r>
              <a:rPr lang="zh-CN" altLang="en-US" sz="3375" b="1" dirty="0" smtClean="0">
                <a:solidFill>
                  <a:srgbClr val="ED7D31"/>
                </a:solidFill>
                <a:latin typeface="Times New Roman" panose="02020603050405020304" pitchFamily="18" charset="0"/>
                <a:ea typeface="微软雅黑" panose="020B0503020204020204" pitchFamily="34" charset="-122"/>
              </a:rPr>
              <a:t>“</a:t>
            </a:r>
            <a:r>
              <a:rPr lang="zh-CN" altLang="en-US" sz="3375" b="1" dirty="0">
                <a:solidFill>
                  <a:srgbClr val="ED7D31"/>
                </a:solidFill>
                <a:latin typeface="Times New Roman" panose="02020603050405020304" pitchFamily="18" charset="0"/>
                <a:ea typeface="微软雅黑" panose="020B0503020204020204" pitchFamily="34" charset="-122"/>
              </a:rPr>
              <a:t>考点过关训练十七”</a:t>
            </a:r>
            <a:endParaRPr lang="en-US" altLang="zh-CN" sz="3375"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12323</Words>
  <Application>WPS 演示</Application>
  <PresentationFormat>在屏幕上显示</PresentationFormat>
  <Paragraphs>452</Paragraphs>
  <Slides>96</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96</vt:i4>
      </vt:variant>
    </vt:vector>
  </HeadingPairs>
  <TitlesOfParts>
    <vt:vector size="103"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