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20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14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66777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2496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915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5585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1376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1852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046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39171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7532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67338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6534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BE646-19F8-4448-85FA-37B9EF0C4B49}" type="datetimeFigureOut">
              <a:rPr lang="zh-CN" altLang="en-US" smtClean="0"/>
              <a:t>2021-12-10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CDCA3-39B7-4BC2-811D-9C16539270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25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0660" y="817563"/>
            <a:ext cx="10455965" cy="2387600"/>
          </a:xfrm>
        </p:spPr>
        <p:txBody>
          <a:bodyPr/>
          <a:lstStyle/>
          <a:p>
            <a:r>
              <a:rPr lang="en-US" altLang="zh-CN" smtClean="0"/>
              <a:t>2022</a:t>
            </a:r>
            <a:r>
              <a:rPr lang="zh-CN" altLang="en-US" smtClean="0"/>
              <a:t>年</a:t>
            </a:r>
            <a:r>
              <a:rPr lang="zh-CN" altLang="en-US" dirty="0" smtClean="0"/>
              <a:t>初中</a:t>
            </a:r>
            <a:r>
              <a:rPr lang="zh-CN" altLang="en-US" dirty="0" smtClean="0"/>
              <a:t>语文中考一轮复习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zh-CN" altLang="en-US" smtClean="0"/>
              <a:t>考场作文专题</a:t>
            </a:r>
            <a:endParaRPr lang="en-US" altLang="zh-CN" smtClean="0"/>
          </a:p>
          <a:p>
            <a:pPr>
              <a:lnSpc>
                <a:spcPct val="200000"/>
              </a:lnSpc>
            </a:pPr>
            <a:r>
              <a:rPr lang="zh-CN" altLang="en-US" smtClean="0"/>
              <a:t>写好考场作文的开头和结尾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04086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2159" y="2022849"/>
            <a:ext cx="10367682" cy="2889810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 smtClean="0">
                <a:solidFill>
                  <a:srgbClr val="7030A0"/>
                </a:solidFill>
              </a:rPr>
              <a:t>如何在考场作文中设置悬念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0070C0"/>
                </a:solidFill>
              </a:rPr>
              <a:t>②</a:t>
            </a:r>
            <a:r>
              <a:rPr lang="zh-CN" altLang="en-US" b="1" smtClean="0">
                <a:solidFill>
                  <a:srgbClr val="0070C0"/>
                </a:solidFill>
              </a:rPr>
              <a:t>开头有悬念词（能够引入疑惑的词语）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zh-CN" altLang="en-US" b="1" smtClean="0">
                <a:solidFill>
                  <a:srgbClr val="7030A0"/>
                </a:solidFill>
              </a:rPr>
              <a:t>示例</a:t>
            </a:r>
            <a:r>
              <a:rPr lang="en-US" altLang="zh-CN" b="1" smtClean="0">
                <a:solidFill>
                  <a:srgbClr val="7030A0"/>
                </a:solidFill>
              </a:rPr>
              <a:t>2</a:t>
            </a:r>
            <a:r>
              <a:rPr lang="zh-CN" altLang="en-US" sz="3600" b="1" smtClean="0">
                <a:solidFill>
                  <a:srgbClr val="7030A0"/>
                </a:solidFill>
              </a:rPr>
              <a:t>：</a:t>
            </a:r>
            <a:endParaRPr lang="en-US" altLang="zh-CN" sz="36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      </a:t>
            </a:r>
            <a:r>
              <a:rPr lang="en-US" altLang="zh-CN" sz="2400" smtClean="0"/>
              <a:t>2014</a:t>
            </a:r>
            <a:r>
              <a:rPr lang="zh-CN" altLang="en-US" sz="2400" smtClean="0"/>
              <a:t>年，小明去了西藏旅行。但他万万没想到，如此简单的一次旅行，却给他带来了终身难忘的回忆，打开了他多年的心结。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70299791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2159" y="2022849"/>
            <a:ext cx="10367682" cy="2889810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 smtClean="0">
                <a:solidFill>
                  <a:srgbClr val="7030A0"/>
                </a:solidFill>
              </a:rPr>
              <a:t>如何在考场作文中设置悬念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0070C0"/>
                </a:solidFill>
              </a:rPr>
              <a:t>③</a:t>
            </a:r>
            <a:r>
              <a:rPr lang="zh-CN" altLang="en-US" b="1" smtClean="0">
                <a:solidFill>
                  <a:srgbClr val="0070C0"/>
                </a:solidFill>
              </a:rPr>
              <a:t>倒序：由果导因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zh-CN" altLang="en-US" b="1" smtClean="0">
                <a:solidFill>
                  <a:srgbClr val="7030A0"/>
                </a:solidFill>
              </a:rPr>
              <a:t>示例</a:t>
            </a:r>
            <a:r>
              <a:rPr lang="en-US" altLang="zh-CN" b="1" smtClean="0">
                <a:solidFill>
                  <a:srgbClr val="7030A0"/>
                </a:solidFill>
              </a:rPr>
              <a:t>3</a:t>
            </a:r>
            <a:r>
              <a:rPr lang="zh-CN" altLang="en-US" sz="3600" b="1" smtClean="0">
                <a:solidFill>
                  <a:srgbClr val="7030A0"/>
                </a:solidFill>
              </a:rPr>
              <a:t>：</a:t>
            </a:r>
            <a:endParaRPr lang="en-US" altLang="zh-CN" sz="36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      黑马！又见黑马！当他第一个冲过终点时，整个赛场沸腾了。不可思议，在高手如云的</a:t>
            </a:r>
            <a:r>
              <a:rPr lang="en-US" altLang="zh-CN" sz="2400" smtClean="0"/>
              <a:t>10</a:t>
            </a:r>
            <a:r>
              <a:rPr lang="zh-CN" altLang="en-US" sz="2400" smtClean="0"/>
              <a:t>公里越野比赛中，冠军竟然是个体重</a:t>
            </a:r>
            <a:r>
              <a:rPr lang="en-US" altLang="zh-CN" sz="2400" smtClean="0"/>
              <a:t>186</a:t>
            </a:r>
            <a:r>
              <a:rPr lang="zh-CN" altLang="en-US" sz="2400" smtClean="0"/>
              <a:t>斤，从没特意训练过的小明！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02938669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3249"/>
            <a:ext cx="10515600" cy="4351338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 smtClean="0">
                <a:solidFill>
                  <a:srgbClr val="7030A0"/>
                </a:solidFill>
              </a:rPr>
              <a:t>技巧四：突出矛盾，渲染气氛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5841763" y="3244334"/>
            <a:ext cx="50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mtClean="0"/>
              <a:t>……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142" y="2263381"/>
            <a:ext cx="10440658" cy="322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08951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“今年夏天太热了</a:t>
            </a:r>
            <a:r>
              <a:rPr lang="en-US" altLang="zh-CN" smtClean="0"/>
              <a:t>,</a:t>
            </a:r>
            <a:r>
              <a:rPr lang="zh-CN" altLang="en-US" smtClean="0"/>
              <a:t>干脆明天去买空调</a:t>
            </a:r>
            <a:r>
              <a:rPr lang="en-US" altLang="zh-CN" smtClean="0"/>
              <a:t>!”</a:t>
            </a:r>
            <a:r>
              <a:rPr lang="zh-CN" altLang="en-US" smtClean="0"/>
              <a:t>妈妈边吃饭边说道</a:t>
            </a:r>
          </a:p>
          <a:p>
            <a:r>
              <a:rPr lang="zh-CN" altLang="en-US" smtClean="0"/>
              <a:t>“买空调</a:t>
            </a:r>
            <a:r>
              <a:rPr lang="en-US" altLang="zh-CN" smtClean="0"/>
              <a:t>,</a:t>
            </a:r>
            <a:r>
              <a:rPr lang="zh-CN" altLang="en-US" smtClean="0"/>
              <a:t>买空调</a:t>
            </a:r>
            <a:r>
              <a:rPr lang="en-US" altLang="zh-CN" smtClean="0"/>
              <a:t>,</a:t>
            </a:r>
            <a:r>
              <a:rPr lang="zh-CN" altLang="en-US" smtClean="0"/>
              <a:t>你只知道享受</a:t>
            </a:r>
            <a:r>
              <a:rPr lang="en-US" altLang="zh-CN" smtClean="0"/>
              <a:t>!</a:t>
            </a:r>
            <a:r>
              <a:rPr lang="zh-CN" altLang="en-US" smtClean="0"/>
              <a:t>应该节约点钱供孩子以后上大学</a:t>
            </a:r>
            <a:r>
              <a:rPr lang="en-US" altLang="zh-CN" smtClean="0"/>
              <a:t>,</a:t>
            </a:r>
            <a:r>
              <a:rPr lang="zh-CN" altLang="en-US" smtClean="0"/>
              <a:t>简直不会打算。”奶奶唠叨着</a:t>
            </a:r>
            <a:r>
              <a:rPr lang="en-US" altLang="zh-CN" smtClean="0"/>
              <a:t>,</a:t>
            </a:r>
            <a:r>
              <a:rPr lang="zh-CN" altLang="en-US" smtClean="0"/>
              <a:t>脸上没有了笑容。</a:t>
            </a:r>
          </a:p>
          <a:p>
            <a:r>
              <a:rPr lang="zh-CN" altLang="en-US" smtClean="0"/>
              <a:t>“你这老人</a:t>
            </a:r>
            <a:r>
              <a:rPr lang="en-US" altLang="zh-CN" smtClean="0"/>
              <a:t>,</a:t>
            </a:r>
            <a:r>
              <a:rPr lang="zh-CN" altLang="en-US" smtClean="0"/>
              <a:t>应该享受享受</a:t>
            </a:r>
            <a:r>
              <a:rPr lang="en-US" altLang="zh-CN" smtClean="0"/>
              <a:t>,</a:t>
            </a:r>
            <a:r>
              <a:rPr lang="zh-CN" altLang="en-US" smtClean="0"/>
              <a:t>今年</a:t>
            </a:r>
            <a:r>
              <a:rPr lang="en-US" altLang="zh-CN" smtClean="0"/>
              <a:t>70</a:t>
            </a:r>
            <a:r>
              <a:rPr lang="zh-CN" altLang="en-US" smtClean="0"/>
              <a:t>岁了</a:t>
            </a:r>
            <a:r>
              <a:rPr lang="en-US" altLang="zh-CN" smtClean="0"/>
              <a:t>,</a:t>
            </a:r>
            <a:r>
              <a:rPr lang="zh-CN" altLang="en-US" smtClean="0"/>
              <a:t>还能活多久嘛</a:t>
            </a:r>
            <a:r>
              <a:rPr lang="en-US" altLang="zh-CN" smtClean="0"/>
              <a:t>?”</a:t>
            </a:r>
            <a:r>
              <a:rPr lang="zh-CN" altLang="en-US" smtClean="0"/>
              <a:t>妈妈随口答道。</a:t>
            </a:r>
          </a:p>
          <a:p>
            <a:r>
              <a:rPr lang="zh-CN" altLang="en-US" smtClean="0"/>
              <a:t>我心里纳闷着</a:t>
            </a:r>
            <a:r>
              <a:rPr lang="en-US" altLang="zh-CN" smtClean="0"/>
              <a:t>:</a:t>
            </a:r>
            <a:r>
              <a:rPr lang="zh-CN" altLang="en-US" smtClean="0"/>
              <a:t>他们有时说话不投机</a:t>
            </a:r>
            <a:r>
              <a:rPr lang="en-US" altLang="zh-CN" smtClean="0"/>
              <a:t>,</a:t>
            </a:r>
            <a:r>
              <a:rPr lang="zh-CN" altLang="en-US" smtClean="0"/>
              <a:t>但很少闹矛盾</a:t>
            </a:r>
            <a:r>
              <a:rPr lang="en-US" altLang="zh-CN" smtClean="0"/>
              <a:t>,</a:t>
            </a:r>
            <a:r>
              <a:rPr lang="zh-CN" altLang="en-US" smtClean="0"/>
              <a:t>今天的气氛很紧张</a:t>
            </a:r>
            <a:r>
              <a:rPr lang="en-US" altLang="zh-CN" smtClean="0"/>
              <a:t>,</a:t>
            </a:r>
            <a:r>
              <a:rPr lang="zh-CN" altLang="en-US" smtClean="0"/>
              <a:t>人们常说婆媳间没有血缘关系</a:t>
            </a:r>
            <a:r>
              <a:rPr lang="en-US" altLang="zh-CN" smtClean="0"/>
              <a:t>,</a:t>
            </a:r>
            <a:r>
              <a:rPr lang="zh-CN" altLang="en-US" smtClean="0"/>
              <a:t>所以很难相处好。</a:t>
            </a:r>
          </a:p>
          <a:p>
            <a:pPr algn="r"/>
            <a:r>
              <a:rPr lang="zh-CN" altLang="en-US" smtClean="0"/>
              <a:t>选自重庆市中考满分文</a:t>
            </a:r>
            <a:r>
              <a:rPr lang="en-US" altLang="zh-CN" smtClean="0"/>
              <a:t>《</a:t>
            </a:r>
            <a:r>
              <a:rPr lang="zh-CN" altLang="en-US" smtClean="0"/>
              <a:t>责任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982720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b="1" smtClean="0">
                <a:solidFill>
                  <a:srgbClr val="7030A0"/>
                </a:solidFill>
              </a:rPr>
              <a:t>技巧五：巧用修辞，展示文采</a:t>
            </a:r>
            <a:endParaRPr lang="en-US" altLang="zh-CN" b="1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mtClean="0"/>
              <a:t>爱心是冬天里的一缕阳光，驱散了凛冽的寒霜；爱心是久旱的一场甘霖，滋润了龟裂的心田；爱心是汪洋中的一个航标，指明了新生的希望。</a:t>
            </a:r>
            <a:endParaRPr lang="en-US" altLang="zh-CN" smtClean="0"/>
          </a:p>
          <a:p>
            <a:pPr marL="0" indent="0" algn="r">
              <a:buNone/>
            </a:pPr>
            <a:r>
              <a:rPr lang="zh-CN" altLang="en-US" smtClean="0"/>
              <a:t>－－（选自湖北荆州中考满分文</a:t>
            </a:r>
            <a:r>
              <a:rPr lang="en-US" altLang="zh-CN" smtClean="0"/>
              <a:t>《</a:t>
            </a:r>
            <a:r>
              <a:rPr lang="zh-CN" altLang="en-US" smtClean="0"/>
              <a:t>把爱心带给他人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假如我是小鸟，我会记住那出生时的巢穴；假如我是树苗，我无法忘记那滋养我的土地；假如我是江河，那雪域高原便成为我记忆中的烙印；假如</a:t>
            </a:r>
            <a:r>
              <a:rPr lang="en-US" altLang="zh-CN" smtClean="0"/>
              <a:t>……</a:t>
            </a:r>
            <a:r>
              <a:rPr lang="zh-CN" altLang="en-US" smtClean="0"/>
              <a:t>无论我是什么，无论我以什么方式存在，我可以忘记周围的一切，甚至可以抛弃自己，但有一样东西是不可泯灭的－－那就是回报。</a:t>
            </a:r>
            <a:endParaRPr lang="en-US" altLang="zh-CN" smtClean="0"/>
          </a:p>
          <a:p>
            <a:pPr marL="0" indent="0" algn="r">
              <a:buNone/>
            </a:pPr>
            <a:r>
              <a:rPr lang="zh-CN" altLang="en-US" smtClean="0"/>
              <a:t>－－（选自贵阳市中考满分</a:t>
            </a:r>
            <a:r>
              <a:rPr lang="en-US" altLang="zh-CN" smtClean="0"/>
              <a:t>《</a:t>
            </a:r>
            <a:r>
              <a:rPr lang="zh-CN" altLang="en-US" smtClean="0"/>
              <a:t>诠释回报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1763" y="3244334"/>
            <a:ext cx="50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702252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14163"/>
          <a:stretch>
            <a:fillRect/>
          </a:stretch>
        </p:blipFill>
        <p:spPr>
          <a:xfrm>
            <a:off x="469591" y="1690688"/>
            <a:ext cx="11252817" cy="314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1446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7030A0"/>
                </a:solidFill>
              </a:rPr>
              <a:t>技巧六：描写环境，烘托背景</a:t>
            </a:r>
            <a:endParaRPr lang="en-US" altLang="zh-CN" b="1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mtClean="0"/>
              <a:t>教室外，呼啸着的北风挟着密集的雨点扑打在墙上，“嚓、嚓”地响。教室内，一场全能竞赛考试进行到了白热化的阶段。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       </a:t>
            </a:r>
            <a:r>
              <a:rPr lang="zh-CN" altLang="en-US" smtClean="0"/>
              <a:t>－－（选自湖北仙桃中考满分作文</a:t>
            </a:r>
            <a:r>
              <a:rPr lang="en-US" altLang="zh-CN" smtClean="0"/>
              <a:t>《</a:t>
            </a:r>
            <a:r>
              <a:rPr lang="zh-CN" altLang="en-US" smtClean="0"/>
              <a:t>心中筑起一堵墙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紫红色的晚霞充满着整片天空，其中还有一轮血似的夕阳，如此暖意的画面显示出“最美不过夕阳红”的温馨与从容之感，暖得让人沉醉，暖得让人迷恋。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</a:t>
            </a:r>
            <a:r>
              <a:rPr lang="zh-CN" altLang="en-US" smtClean="0"/>
              <a:t>－－（选自湖北荆州中考满分作文</a:t>
            </a:r>
            <a:r>
              <a:rPr lang="en-US" altLang="zh-CN" smtClean="0"/>
              <a:t>《</a:t>
            </a:r>
            <a:r>
              <a:rPr lang="zh-CN" altLang="en-US" smtClean="0"/>
              <a:t>把黎明的美丽带给曾失落的我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1763" y="3244334"/>
            <a:ext cx="50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7840127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/>
              <a:t>晚风吹过洛杉矶上最后的一波涟漪，夕阳收起它最后一道余光，秋霜目送去最后一只归雁。我们默默地站着，目光游离在那若即若离的记忆之门上。当许许多多都已逝过，当许许多多都已凋尽，我们起码还可以对自己说：“别伤心，我已体验过那种感觉，虽然只是曾经拥有。”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                                            </a:t>
            </a:r>
            <a:br>
              <a:rPr lang="en-US" altLang="zh-CN" smtClean="0"/>
            </a:br>
            <a:r>
              <a:rPr lang="en-US" altLang="zh-CN" smtClean="0"/>
              <a:t>                                                     </a:t>
            </a:r>
            <a:r>
              <a:rPr lang="zh-CN" altLang="en-US" smtClean="0"/>
              <a:t>选自安徽中考满分文</a:t>
            </a:r>
            <a:r>
              <a:rPr lang="en-US" altLang="zh-CN" smtClean="0"/>
              <a:t>《</a:t>
            </a:r>
            <a:r>
              <a:rPr lang="zh-CN" altLang="en-US" smtClean="0"/>
              <a:t>曾经拥有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3188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马路上没有了行驶的车辆</a:t>
            </a:r>
            <a:r>
              <a:rPr lang="en-US" altLang="zh-CN"/>
              <a:t>,</a:t>
            </a:r>
            <a:r>
              <a:rPr lang="zh-CN" altLang="en-US"/>
              <a:t>对面大楼上仅有几扇窗还有灯火。整个世界被黑色的幕布笼罩着</a:t>
            </a:r>
            <a:r>
              <a:rPr lang="en-US" altLang="zh-CN"/>
              <a:t>,</a:t>
            </a:r>
            <a:r>
              <a:rPr lang="zh-CN" altLang="en-US"/>
              <a:t>万籁俱寂。做完作业的我</a:t>
            </a:r>
            <a:r>
              <a:rPr lang="en-US" altLang="zh-CN"/>
              <a:t>,</a:t>
            </a:r>
            <a:r>
              <a:rPr lang="zh-CN" altLang="en-US"/>
              <a:t>推开书房的门准备回卧室睡觉</a:t>
            </a:r>
            <a:r>
              <a:rPr lang="en-US" altLang="zh-CN"/>
              <a:t>,</a:t>
            </a:r>
            <a:r>
              <a:rPr lang="zh-CN" altLang="en-US"/>
              <a:t>发现客厅还有亮光走进客厅</a:t>
            </a:r>
            <a:r>
              <a:rPr lang="en-US" altLang="zh-CN"/>
              <a:t>,</a:t>
            </a:r>
            <a:r>
              <a:rPr lang="zh-CN" altLang="en-US"/>
              <a:t>发现昏黄幽暗的灯光还在晕染</a:t>
            </a:r>
            <a:r>
              <a:rPr lang="en-US" altLang="zh-CN"/>
              <a:t>,</a:t>
            </a:r>
            <a:r>
              <a:rPr lang="zh-CN" altLang="en-US"/>
              <a:t>一点一点地向黑暗中蔓延</a:t>
            </a:r>
            <a:r>
              <a:rPr lang="en-US" altLang="zh-CN"/>
              <a:t>,</a:t>
            </a:r>
            <a:r>
              <a:rPr lang="zh-CN" altLang="en-US"/>
              <a:t>奶奶坐在沙发上睡着了</a:t>
            </a:r>
            <a:r>
              <a:rPr lang="en-US" altLang="zh-CN"/>
              <a:t>,</a:t>
            </a:r>
            <a:r>
              <a:rPr lang="zh-CN" altLang="en-US"/>
              <a:t>鼻息间散发出轻微的喘息声。我叫醒奶奶</a:t>
            </a:r>
            <a:r>
              <a:rPr lang="en-US" altLang="zh-CN"/>
              <a:t>,</a:t>
            </a:r>
            <a:r>
              <a:rPr lang="zh-CN" altLang="en-US"/>
              <a:t>让她去睡觉</a:t>
            </a:r>
            <a:r>
              <a:rPr lang="en-US" altLang="zh-CN"/>
              <a:t>,</a:t>
            </a:r>
            <a:r>
              <a:rPr lang="zh-CN" altLang="en-US"/>
              <a:t>奶奶睡眼惺忪地回应我“还不能睡</a:t>
            </a:r>
            <a:r>
              <a:rPr lang="en-US" altLang="zh-CN"/>
              <a:t>,</a:t>
            </a:r>
            <a:r>
              <a:rPr lang="zh-CN" altLang="en-US"/>
              <a:t>你爸还没回来。他晚上爱饿</a:t>
            </a:r>
            <a:r>
              <a:rPr lang="en-US" altLang="zh-CN"/>
              <a:t>,</a:t>
            </a:r>
            <a:r>
              <a:rPr lang="zh-CN" altLang="en-US"/>
              <a:t>我还要给你爸包馄炖呢。”</a:t>
            </a:r>
            <a:r>
              <a:rPr lang="en-US" altLang="zh-CN" smtClean="0"/>
              <a:t>                                                      </a:t>
            </a:r>
            <a:br>
              <a:rPr lang="en-US" altLang="zh-CN" smtClean="0"/>
            </a:br>
            <a:r>
              <a:rPr lang="en-US" altLang="zh-CN" smtClean="0"/>
              <a:t>                                                                                    《</a:t>
            </a:r>
            <a:r>
              <a:rPr lang="zh-CN" altLang="en-US" smtClean="0"/>
              <a:t>体贴的伤害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660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秋日的午后</a:t>
            </a:r>
            <a:r>
              <a:rPr lang="en-US" altLang="zh-CN"/>
              <a:t>,</a:t>
            </a:r>
            <a:r>
              <a:rPr lang="zh-CN" altLang="en-US"/>
              <a:t>天高云淡</a:t>
            </a:r>
            <a:r>
              <a:rPr lang="en-US" altLang="zh-CN"/>
              <a:t>,</a:t>
            </a:r>
            <a:r>
              <a:rPr lang="zh-CN" altLang="en-US"/>
              <a:t>冷风在外面广阔的空间里</a:t>
            </a:r>
            <a:r>
              <a:rPr lang="zh-CN" altLang="en-US" smtClean="0"/>
              <a:t>肆虐着</a:t>
            </a:r>
            <a:r>
              <a:rPr lang="en-US" altLang="zh-CN"/>
              <a:t>;</a:t>
            </a:r>
            <a:r>
              <a:rPr lang="zh-CN" altLang="en-US"/>
              <a:t>窗外的大树缀满黄叶</a:t>
            </a:r>
            <a:r>
              <a:rPr lang="en-US" altLang="zh-CN"/>
              <a:t>,</a:t>
            </a:r>
            <a:r>
              <a:rPr lang="zh-CN" altLang="en-US"/>
              <a:t>被冷风撕扯着</a:t>
            </a:r>
            <a:r>
              <a:rPr lang="en-US" altLang="zh-CN"/>
              <a:t>,</a:t>
            </a:r>
            <a:r>
              <a:rPr lang="zh-CN" altLang="en-US"/>
              <a:t>黄叶翻飞</a:t>
            </a:r>
            <a:r>
              <a:rPr lang="en-US" altLang="zh-CN"/>
              <a:t>,</a:t>
            </a:r>
            <a:r>
              <a:rPr lang="zh-CN" altLang="en-US"/>
              <a:t>就像蝴蝶一样翩翩起舞街上的行入不多</a:t>
            </a:r>
            <a:r>
              <a:rPr lang="en-US" altLang="zh-CN"/>
              <a:t>,</a:t>
            </a:r>
            <a:r>
              <a:rPr lang="zh-CN" altLang="en-US"/>
              <a:t>都把自己塞在厚厚的衣服里疾驰而过。书房开着电暖</a:t>
            </a:r>
            <a:r>
              <a:rPr lang="en-US" altLang="zh-CN"/>
              <a:t>,</a:t>
            </a:r>
            <a:r>
              <a:rPr lang="zh-CN" altLang="en-US"/>
              <a:t>热流在这并不大的空间愉快地窜动着</a:t>
            </a:r>
            <a:r>
              <a:rPr lang="en-US" altLang="zh-CN"/>
              <a:t>;</a:t>
            </a:r>
            <a:r>
              <a:rPr lang="zh-CN" altLang="en-US"/>
              <a:t>爱犬安详地睡在脚边</a:t>
            </a:r>
            <a:r>
              <a:rPr lang="en-US" altLang="zh-CN"/>
              <a:t>,</a:t>
            </a:r>
            <a:r>
              <a:rPr lang="zh-CN" altLang="en-US"/>
              <a:t>发出了轻微的呼吸声书桌上的水仙花</a:t>
            </a:r>
            <a:r>
              <a:rPr lang="en-US" altLang="zh-CN"/>
              <a:t>,</a:t>
            </a:r>
            <a:r>
              <a:rPr lang="zh-CN" altLang="en-US"/>
              <a:t>默默地绽放着</a:t>
            </a:r>
            <a:r>
              <a:rPr lang="en-US" altLang="zh-CN"/>
              <a:t>,</a:t>
            </a:r>
            <a:r>
              <a:rPr lang="zh-CN" altLang="en-US"/>
              <a:t>散发着阵阵幽香</a:t>
            </a:r>
            <a:r>
              <a:rPr lang="en-US" altLang="zh-CN"/>
              <a:t>;</a:t>
            </a:r>
            <a:r>
              <a:rPr lang="zh-CN" altLang="en-US"/>
              <a:t>我沉浸在</a:t>
            </a:r>
            <a:r>
              <a:rPr lang="en-US" altLang="zh-CN"/>
              <a:t>《</a:t>
            </a:r>
            <a:r>
              <a:rPr lang="zh-CN" altLang="en-US"/>
              <a:t>小王子</a:t>
            </a:r>
            <a:r>
              <a:rPr lang="en-US" altLang="zh-CN"/>
              <a:t>》</a:t>
            </a:r>
            <a:r>
              <a:rPr lang="zh-CN" altLang="en-US"/>
              <a:t>给我营造的童话世界里</a:t>
            </a:r>
            <a:r>
              <a:rPr lang="en-US" altLang="zh-CN"/>
              <a:t>,</a:t>
            </a:r>
            <a:r>
              <a:rPr lang="zh-CN" altLang="en-US"/>
              <a:t>随着小王子一起在童话里流浪、探险</a:t>
            </a:r>
            <a:r>
              <a:rPr lang="en-US" altLang="zh-CN"/>
              <a:t>,</a:t>
            </a:r>
            <a:r>
              <a:rPr lang="zh-CN" altLang="en-US"/>
              <a:t>寻找人生的</a:t>
            </a:r>
            <a:r>
              <a:rPr lang="zh-CN" altLang="en-US" smtClean="0"/>
              <a:t>真谛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                                                            《</a:t>
            </a:r>
            <a:r>
              <a:rPr lang="zh-CN" altLang="en-US" smtClean="0"/>
              <a:t>感谢有“你”相伴</a:t>
            </a:r>
            <a:r>
              <a:rPr lang="en-US" altLang="zh-CN" smtClean="0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56077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考纲解读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8498" y="1250534"/>
            <a:ext cx="9080558" cy="530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4412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7030A0"/>
                </a:solidFill>
              </a:rPr>
              <a:t>技巧七：广泛引用，突出主题</a:t>
            </a:r>
            <a:r>
              <a:rPr lang="en-US" altLang="zh-CN" b="1" smtClean="0">
                <a:solidFill>
                  <a:srgbClr val="7030A0"/>
                </a:solidFill>
              </a:rPr>
              <a:t/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zh-CN" altLang="en-US"/>
              <a:t>“请把我的歌</a:t>
            </a:r>
            <a:r>
              <a:rPr lang="en-US" altLang="zh-CN"/>
              <a:t>,</a:t>
            </a:r>
            <a:r>
              <a:rPr lang="zh-CN" altLang="en-US"/>
              <a:t>带回你的家</a:t>
            </a:r>
            <a:r>
              <a:rPr lang="en-US" altLang="zh-CN"/>
              <a:t>,</a:t>
            </a:r>
            <a:r>
              <a:rPr lang="zh-CN" altLang="en-US"/>
              <a:t>请把你的微笑</a:t>
            </a:r>
            <a:r>
              <a:rPr lang="zh-CN" altLang="en-US" smtClean="0"/>
              <a:t>留下</a:t>
            </a:r>
            <a:r>
              <a:rPr lang="en-US" altLang="zh-CN" smtClean="0"/>
              <a:t>……</a:t>
            </a:r>
            <a:r>
              <a:rPr lang="zh-CN" altLang="en-US" smtClean="0"/>
              <a:t>“每当</a:t>
            </a:r>
            <a:r>
              <a:rPr lang="zh-CN" altLang="en-US"/>
              <a:t>耳边</a:t>
            </a:r>
          </a:p>
          <a:p>
            <a:r>
              <a:rPr lang="zh-CN" altLang="en-US"/>
              <a:t>响起着熟悉的旋律</a:t>
            </a:r>
            <a:r>
              <a:rPr lang="en-US" altLang="zh-CN"/>
              <a:t>,</a:t>
            </a:r>
            <a:r>
              <a:rPr lang="zh-CN" altLang="en-US"/>
              <a:t>自己就好像遇见了多年不见的老朋友一样</a:t>
            </a:r>
            <a:r>
              <a:rPr lang="en-US" altLang="zh-CN"/>
              <a:t>,</a:t>
            </a:r>
            <a:r>
              <a:rPr lang="zh-CN" altLang="en-US"/>
              <a:t>感觉格外亲切。</a:t>
            </a:r>
          </a:p>
          <a:p>
            <a:r>
              <a:rPr lang="en-US" altLang="zh-CN" smtClean="0"/>
              <a:t>                                       (</a:t>
            </a:r>
            <a:r>
              <a:rPr lang="zh-CN" altLang="en-US"/>
              <a:t>选自甘肃省中考满分文</a:t>
            </a:r>
            <a:r>
              <a:rPr lang="en-US" altLang="zh-CN"/>
              <a:t>《</a:t>
            </a:r>
            <a:r>
              <a:rPr lang="zh-CN" altLang="en-US"/>
              <a:t>歌声与微笑</a:t>
            </a:r>
            <a:r>
              <a:rPr lang="en-US" altLang="zh-CN"/>
              <a:t>》)</a:t>
            </a:r>
          </a:p>
          <a:p>
            <a:r>
              <a:rPr lang="zh-CN" altLang="en-US"/>
              <a:t>著名科学家爱迪生说</a:t>
            </a:r>
            <a:r>
              <a:rPr lang="en-US" altLang="zh-CN"/>
              <a:t>:“</a:t>
            </a:r>
            <a:r>
              <a:rPr lang="zh-CN" altLang="en-US"/>
              <a:t>自信是成功的第一秘诀。”是的</a:t>
            </a:r>
            <a:r>
              <a:rPr lang="en-US" altLang="zh-CN"/>
              <a:t>,</a:t>
            </a:r>
            <a:r>
              <a:rPr lang="zh-CN" altLang="en-US"/>
              <a:t>拥有自信</a:t>
            </a:r>
            <a:r>
              <a:rPr lang="en-US" altLang="zh-CN"/>
              <a:t>,</a:t>
            </a:r>
            <a:r>
              <a:rPr lang="zh-CN" altLang="en-US"/>
              <a:t>不断努力</a:t>
            </a:r>
            <a:r>
              <a:rPr lang="en-US" altLang="zh-CN"/>
              <a:t>,</a:t>
            </a:r>
            <a:r>
              <a:rPr lang="zh-CN" altLang="en-US"/>
              <a:t>就能获得成功。</a:t>
            </a:r>
          </a:p>
          <a:p>
            <a:r>
              <a:rPr lang="en-US" altLang="zh-CN" smtClean="0"/>
              <a:t>                             (</a:t>
            </a:r>
            <a:r>
              <a:rPr lang="zh-CN" altLang="en-US"/>
              <a:t>选自河南省中考满分文</a:t>
            </a:r>
            <a:r>
              <a:rPr lang="en-US" altLang="zh-CN"/>
              <a:t>《</a:t>
            </a:r>
            <a:r>
              <a:rPr lang="zh-CN" altLang="en-US"/>
              <a:t>拥有自信方能成功</a:t>
            </a:r>
            <a:r>
              <a:rPr lang="en-US" altLang="zh-CN"/>
              <a:t>》)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1763" y="3244334"/>
            <a:ext cx="50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6649612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/>
              <a:t>“月朦胧，鸟朦胧，帘卷海棠红。”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每当我吟诵这句诗，心中便有说不出的陶醉。心也朦胧，眼也朦胧，眼前真个展现出一幅画来。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                                        </a:t>
            </a:r>
            <a:r>
              <a:rPr lang="zh-CN" altLang="en-US" smtClean="0"/>
              <a:t>（选自吉林省中考满分文</a:t>
            </a:r>
            <a:r>
              <a:rPr lang="en-US" altLang="zh-CN" smtClean="0"/>
              <a:t>《</a:t>
            </a:r>
            <a:r>
              <a:rPr lang="zh-CN" altLang="en-US" smtClean="0"/>
              <a:t>陶醉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1872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/>
              <a:t>（首</a:t>
            </a:r>
            <a:r>
              <a:rPr lang="zh-CN" altLang="en-US"/>
              <a:t>段</a:t>
            </a:r>
            <a:r>
              <a:rPr lang="en-US" altLang="zh-CN"/>
              <a:t>)“</a:t>
            </a:r>
            <a:r>
              <a:rPr lang="zh-CN" altLang="en-US"/>
              <a:t>秋风清</a:t>
            </a:r>
            <a:r>
              <a:rPr lang="en-US" altLang="zh-CN"/>
              <a:t>,</a:t>
            </a:r>
            <a:r>
              <a:rPr lang="zh-CN" altLang="en-US"/>
              <a:t>秋月明</a:t>
            </a:r>
            <a:r>
              <a:rPr lang="en-US" altLang="zh-CN"/>
              <a:t>,</a:t>
            </a:r>
            <a:r>
              <a:rPr lang="zh-CN" altLang="en-US"/>
              <a:t>落叶聚还散</a:t>
            </a:r>
            <a:r>
              <a:rPr lang="en-US" altLang="zh-CN"/>
              <a:t>,</a:t>
            </a:r>
            <a:r>
              <a:rPr lang="zh-CN" altLang="en-US"/>
              <a:t>寒鸦栖复惊</a:t>
            </a:r>
            <a:r>
              <a:rPr lang="en-US" altLang="zh-CN"/>
              <a:t>,</a:t>
            </a:r>
            <a:r>
              <a:rPr lang="zh-CN" altLang="en-US"/>
              <a:t>相思相见知何日</a:t>
            </a:r>
            <a:r>
              <a:rPr lang="en-US" altLang="zh-CN"/>
              <a:t>,</a:t>
            </a:r>
            <a:r>
              <a:rPr lang="zh-CN" altLang="en-US"/>
              <a:t>此时此夜难为情</a:t>
            </a:r>
            <a:r>
              <a:rPr lang="en-US" altLang="zh-CN"/>
              <a:t>……”</a:t>
            </a:r>
            <a:r>
              <a:rPr lang="zh-CN" altLang="en-US"/>
              <a:t>毕业晚会上老班含泪朗诵了这首词。泪光朦胧了我们的双眼</a:t>
            </a:r>
            <a:r>
              <a:rPr lang="en-US" altLang="zh-CN"/>
              <a:t>,</a:t>
            </a:r>
            <a:r>
              <a:rPr lang="zh-CN" altLang="en-US"/>
              <a:t>此时此刻有多少别情凝聚于心啊</a:t>
            </a:r>
            <a:r>
              <a:rPr lang="en-US" altLang="zh-CN"/>
              <a:t>!</a:t>
            </a:r>
          </a:p>
          <a:p>
            <a:pPr marL="0" indent="0">
              <a:buNone/>
            </a:pPr>
            <a:r>
              <a:rPr lang="en-US" altLang="zh-CN"/>
              <a:t>(</a:t>
            </a:r>
            <a:r>
              <a:rPr lang="zh-CN" altLang="en-US"/>
              <a:t>尾段</a:t>
            </a:r>
            <a:r>
              <a:rPr lang="en-US" altLang="zh-CN"/>
              <a:t>)“</a:t>
            </a:r>
            <a:r>
              <a:rPr lang="zh-CN" altLang="en-US"/>
              <a:t>长相思兮长相忆</a:t>
            </a:r>
            <a:r>
              <a:rPr lang="en-US" altLang="zh-CN"/>
              <a:t>,</a:t>
            </a:r>
            <a:r>
              <a:rPr lang="zh-CN" altLang="en-US"/>
              <a:t>短相思兮无穷极。早知如此绊人心何如当初莫相识。”泪光中您深情地朗读。我们知道</a:t>
            </a:r>
            <a:r>
              <a:rPr lang="en-US" altLang="zh-CN"/>
              <a:t>,</a:t>
            </a:r>
            <a:r>
              <a:rPr lang="zh-CN" altLang="en-US"/>
              <a:t>三年的师生情</a:t>
            </a:r>
            <a:r>
              <a:rPr lang="en-US" altLang="zh-CN"/>
              <a:t>,</a:t>
            </a:r>
            <a:r>
              <a:rPr lang="zh-CN" altLang="en-US"/>
              <a:t>全凝聚在这首词中。</a:t>
            </a:r>
          </a:p>
          <a:p>
            <a:pPr marL="0" indent="0">
              <a:buNone/>
            </a:pPr>
            <a:r>
              <a:rPr lang="zh-CN" altLang="en-US" smtClean="0"/>
              <a:t>                                                       选自北京</a:t>
            </a:r>
            <a:r>
              <a:rPr lang="zh-CN" altLang="en-US"/>
              <a:t>中考满分作文</a:t>
            </a:r>
            <a:r>
              <a:rPr lang="en-US" altLang="zh-CN"/>
              <a:t>《</a:t>
            </a:r>
            <a:r>
              <a:rPr lang="zh-CN" altLang="en-US"/>
              <a:t>凝聚</a:t>
            </a:r>
            <a:r>
              <a:rPr lang="en-US" altLang="zh-CN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9040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mtClean="0"/>
              <a:t>（文章第一段）记得许巍曾唱道：“生活不止眼前的苟且，还有诗和远方的田野</a:t>
            </a:r>
            <a:r>
              <a:rPr lang="en-US" altLang="zh-CN"/>
              <a:t>……</a:t>
            </a:r>
            <a:r>
              <a:rPr lang="zh-CN" altLang="en-US" smtClean="0"/>
              <a:t>”多年来的我，也一直如许巍唱的那样：向往着远方的田野。</a:t>
            </a:r>
            <a:endParaRPr lang="en-US" altLang="zh-CN" smtClean="0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                                                                                       《</a:t>
            </a:r>
            <a:r>
              <a:rPr lang="zh-CN" altLang="en-US"/>
              <a:t>凝聚</a:t>
            </a:r>
            <a:r>
              <a:rPr lang="en-US" altLang="zh-CN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3235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“相见时难别亦难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东风无力百花残。春蚕到死丝方尽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蜡炬成灰泪始干。”</a:t>
            </a:r>
            <a:r>
              <a:rPr lang="zh-CN" altLang="en-US"/>
              <a:t>”读着李商隐的</a:t>
            </a:r>
            <a:r>
              <a:rPr lang="en-US" altLang="zh-CN"/>
              <a:t>《</a:t>
            </a:r>
            <a:r>
              <a:rPr lang="zh-CN" altLang="en-US"/>
              <a:t>无题</a:t>
            </a:r>
            <a:r>
              <a:rPr lang="en-US" altLang="zh-CN"/>
              <a:t>》,</a:t>
            </a:r>
            <a:r>
              <a:rPr lang="zh-CN" altLang="en-US"/>
              <a:t>身处即将离校的七月</a:t>
            </a:r>
            <a:r>
              <a:rPr lang="en-US" altLang="zh-CN"/>
              <a:t>,</a:t>
            </a:r>
            <a:r>
              <a:rPr lang="zh-CN" altLang="en-US"/>
              <a:t>内心不禁感慨</a:t>
            </a:r>
            <a:r>
              <a:rPr lang="en-US" altLang="zh-CN"/>
              <a:t>:</a:t>
            </a:r>
            <a:r>
              <a:rPr lang="zh-CN" altLang="en-US"/>
              <a:t>时光容易把人抛</a:t>
            </a:r>
            <a:r>
              <a:rPr lang="en-US" altLang="zh-CN"/>
              <a:t>,</a:t>
            </a:r>
            <a:r>
              <a:rPr lang="zh-CN" altLang="en-US"/>
              <a:t>红了樱桃</a:t>
            </a:r>
            <a:r>
              <a:rPr lang="en-US" altLang="zh-CN"/>
              <a:t>,</a:t>
            </a:r>
            <a:r>
              <a:rPr lang="zh-CN" altLang="en-US"/>
              <a:t>绿了芭蕉。三年的中学时光</a:t>
            </a:r>
            <a:r>
              <a:rPr lang="en-US" altLang="zh-CN"/>
              <a:t>,</a:t>
            </a:r>
            <a:r>
              <a:rPr lang="zh-CN" altLang="en-US"/>
              <a:t>就像流云一样</a:t>
            </a:r>
            <a:r>
              <a:rPr lang="en-US" altLang="zh-CN"/>
              <a:t>,</a:t>
            </a:r>
            <a:r>
              <a:rPr lang="zh-CN" altLang="en-US"/>
              <a:t>转瞬间就在天际消散了。未来天高海阔</a:t>
            </a:r>
            <a:r>
              <a:rPr lang="en-US" altLang="zh-CN"/>
              <a:t>,</a:t>
            </a:r>
            <a:r>
              <a:rPr lang="zh-CN" altLang="en-US"/>
              <a:t>相见不易</a:t>
            </a:r>
            <a:r>
              <a:rPr lang="en-US" altLang="zh-CN"/>
              <a:t>,</a:t>
            </a:r>
            <a:r>
              <a:rPr lang="zh-CN" altLang="en-US"/>
              <a:t>可是这三年里的点点滴滴的</a:t>
            </a:r>
            <a:r>
              <a:rPr lang="en-US" altLang="zh-CN"/>
              <a:t>,</a:t>
            </a:r>
            <a:r>
              <a:rPr lang="zh-CN" altLang="en-US"/>
              <a:t>所有的用心、用情、用力</a:t>
            </a:r>
            <a:r>
              <a:rPr lang="en-US" altLang="zh-CN"/>
              <a:t>,</a:t>
            </a:r>
            <a:r>
              <a:rPr lang="zh-CN" altLang="en-US"/>
              <a:t>所有的感动与感伤</a:t>
            </a:r>
            <a:r>
              <a:rPr lang="en-US" altLang="zh-CN"/>
              <a:t>,</a:t>
            </a:r>
            <a:r>
              <a:rPr lang="zh-CN" altLang="en-US"/>
              <a:t>所有与您相处的美好记忆都深深地镂刻在心底。</a:t>
            </a:r>
          </a:p>
          <a:p>
            <a:pPr marL="0" indent="0">
              <a:buNone/>
            </a:pPr>
            <a:r>
              <a:rPr lang="en-US" altLang="zh-CN" smtClean="0"/>
              <a:t>                                                                  《</a:t>
            </a:r>
            <a:r>
              <a:rPr lang="zh-CN" altLang="en-US"/>
              <a:t>令我充满感激的记忆</a:t>
            </a:r>
            <a:r>
              <a:rPr lang="en-US" altLang="zh-CN"/>
              <a:t>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77665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一、自然收束式</a:t>
            </a:r>
            <a:endParaRPr lang="en-US" altLang="zh-CN" b="1" smtClean="0">
              <a:solidFill>
                <a:srgbClr val="7030A0"/>
              </a:solidFill>
            </a:endParaRPr>
          </a:p>
          <a:p>
            <a:r>
              <a:rPr lang="zh-CN" altLang="en-US" smtClean="0"/>
              <a:t>不论哪种类型的文章，在把内容表达完了之后，自然而然地收束全文，而不去设计蕴意深刻的哲理语句，这样的结尾就是“自然结束式”。它完全避免了文章画蛇添足、无病呻吟的结尾毛病，显得单纯明快、朴素无华，在中考作文中得到广泛应用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35708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690688"/>
            <a:ext cx="11353800" cy="43513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1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      </a:t>
            </a:r>
            <a:r>
              <a:rPr lang="zh-CN" altLang="en-US" b="1" smtClean="0"/>
              <a:t>味道</a:t>
            </a:r>
            <a:endParaRPr lang="zh-CN" altLang="en-US" b="1"/>
          </a:p>
          <a:p>
            <a:pPr marL="0" indent="0">
              <a:buNone/>
            </a:pPr>
            <a:r>
              <a:rPr lang="zh-CN" altLang="en-US"/>
              <a:t>古朴的小院</a:t>
            </a:r>
            <a:r>
              <a:rPr lang="en-US" altLang="zh-CN"/>
              <a:t>,</a:t>
            </a:r>
            <a:r>
              <a:rPr lang="zh-CN" altLang="en-US"/>
              <a:t>有着淡粉色的桃花在微风轻抚下飘散出淡淡的清香。桃花的味道把我的思绪</a:t>
            </a:r>
            <a:r>
              <a:rPr lang="en-US" altLang="zh-CN"/>
              <a:t>,</a:t>
            </a:r>
            <a:r>
              <a:rPr lang="zh-CN" altLang="en-US"/>
              <a:t>牵引到了遥远的地方。</a:t>
            </a:r>
          </a:p>
          <a:p>
            <a:pPr marL="0" indent="0">
              <a:buNone/>
            </a:pPr>
            <a:r>
              <a:rPr lang="zh-CN" altLang="en-US" smtClean="0"/>
              <a:t>                                                    </a:t>
            </a:r>
            <a:r>
              <a:rPr lang="zh-CN" altLang="en-US" b="1" smtClean="0"/>
              <a:t>小</a:t>
            </a:r>
            <a:r>
              <a:rPr lang="zh-CN" altLang="en-US" b="1"/>
              <a:t>院</a:t>
            </a:r>
            <a:r>
              <a:rPr lang="en-US" altLang="zh-CN" b="1"/>
              <a:t>·</a:t>
            </a:r>
            <a:r>
              <a:rPr lang="zh-CN" altLang="en-US" b="1"/>
              <a:t>回忆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/>
              <a:t>清明时节</a:t>
            </a:r>
            <a:r>
              <a:rPr lang="en-US" altLang="zh-CN"/>
              <a:t>,</a:t>
            </a:r>
            <a:r>
              <a:rPr lang="zh-CN" altLang="en-US"/>
              <a:t>我回到了家乡。故乡的小院</a:t>
            </a:r>
            <a:r>
              <a:rPr lang="en-US" altLang="zh-CN"/>
              <a:t>,</a:t>
            </a:r>
            <a:r>
              <a:rPr lang="zh-CN" altLang="en-US"/>
              <a:t>空气中浮动着桃花淡淡的味道</a:t>
            </a:r>
            <a:r>
              <a:rPr lang="en-US" altLang="zh-CN"/>
              <a:t>,</a:t>
            </a:r>
            <a:r>
              <a:rPr lang="zh-CN" altLang="en-US"/>
              <a:t>令我心神倍感舒畅。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/>
              <a:t>儿时</a:t>
            </a:r>
            <a:r>
              <a:rPr lang="en-US" altLang="zh-CN"/>
              <a:t>,</a:t>
            </a:r>
            <a:r>
              <a:rPr lang="zh-CN" altLang="en-US"/>
              <a:t>我和小伙伴会在桃花树下嬉戏</a:t>
            </a:r>
            <a:r>
              <a:rPr lang="en-US" altLang="zh-CN"/>
              <a:t>,</a:t>
            </a:r>
            <a:r>
              <a:rPr lang="zh-CN" altLang="en-US"/>
              <a:t>清风拂过</a:t>
            </a:r>
            <a:r>
              <a:rPr lang="en-US" altLang="zh-CN"/>
              <a:t>,</a:t>
            </a:r>
            <a:r>
              <a:rPr lang="zh-CN" altLang="en-US"/>
              <a:t>花瓣纷纷飘落。姥姥总是会把这些花瓣收集起来</a:t>
            </a:r>
            <a:r>
              <a:rPr lang="en-US" altLang="zh-CN"/>
              <a:t>,</a:t>
            </a:r>
            <a:r>
              <a:rPr lang="zh-CN" altLang="en-US"/>
              <a:t>准备给我做桃花饼吃。飘落的桃花不够</a:t>
            </a:r>
            <a:r>
              <a:rPr lang="en-US" altLang="zh-CN"/>
              <a:t>,</a:t>
            </a:r>
            <a:r>
              <a:rPr lang="zh-CN" altLang="en-US"/>
              <a:t>姥姥每次都让姥爷去摘新鲜桃花</a:t>
            </a:r>
            <a:r>
              <a:rPr lang="en-US" altLang="zh-CN"/>
              <a:t>,</a:t>
            </a:r>
            <a:r>
              <a:rPr lang="zh-CN" altLang="en-US"/>
              <a:t>我也蹦蹦跳跳的随着去了。回来后</a:t>
            </a:r>
            <a:r>
              <a:rPr lang="en-US" altLang="zh-CN"/>
              <a:t>,</a:t>
            </a:r>
            <a:r>
              <a:rPr lang="zh-CN" altLang="en-US"/>
              <a:t>姥姥已经拿出一块大大的白面团</a:t>
            </a:r>
            <a:r>
              <a:rPr lang="en-US" altLang="zh-CN"/>
              <a:t>,</a:t>
            </a:r>
            <a:r>
              <a:rPr lang="zh-CN" altLang="en-US"/>
              <a:t>它在案板上静静等待着华丽变身。姥姥洗完一大碗桃花</a:t>
            </a:r>
            <a:r>
              <a:rPr lang="en-US" altLang="zh-CN"/>
              <a:t>,</a:t>
            </a:r>
            <a:r>
              <a:rPr lang="zh-CN" altLang="en-US"/>
              <a:t>撒上糖</a:t>
            </a:r>
            <a:r>
              <a:rPr lang="en-US" altLang="zh-CN"/>
              <a:t>,</a:t>
            </a:r>
            <a:r>
              <a:rPr lang="zh-CN" altLang="en-US"/>
              <a:t>拌上</a:t>
            </a:r>
          </a:p>
        </p:txBody>
      </p:sp>
    </p:spTree>
    <p:extLst>
      <p:ext uri="{BB962C8B-B14F-4D97-AF65-F5344CB8AC3E}">
        <p14:creationId xmlns:p14="http://schemas.microsoft.com/office/powerpoint/2010/main" val="218586787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340" y="1553528"/>
            <a:ext cx="1160526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1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zh-CN" altLang="en-US" smtClean="0"/>
              <a:t>少许</a:t>
            </a:r>
            <a:r>
              <a:rPr lang="zh-CN" altLang="en-US"/>
              <a:t>花生油。双手在面团上舞蹈</a:t>
            </a:r>
            <a:r>
              <a:rPr lang="en-US" altLang="zh-CN"/>
              <a:t>,</a:t>
            </a:r>
            <a:r>
              <a:rPr lang="zh-CN" altLang="en-US"/>
              <a:t>浑似刚柔并济的太极</a:t>
            </a:r>
            <a:r>
              <a:rPr lang="en-US" altLang="zh-CN"/>
              <a:t>,</a:t>
            </a:r>
            <a:r>
              <a:rPr lang="zh-CN" altLang="en-US"/>
              <a:t>擀面杖下五除二滚动几次</a:t>
            </a:r>
            <a:r>
              <a:rPr lang="en-US" altLang="zh-CN"/>
              <a:t>,</a:t>
            </a:r>
            <a:r>
              <a:rPr lang="zh-CN" altLang="en-US"/>
              <a:t>白面团便薄如蝉翼</a:t>
            </a:r>
            <a:r>
              <a:rPr lang="en-US" altLang="zh-CN"/>
              <a:t>,</a:t>
            </a:r>
            <a:r>
              <a:rPr lang="zh-CN" altLang="en-US"/>
              <a:t>撒上桃花</a:t>
            </a:r>
            <a:r>
              <a:rPr lang="en-US" altLang="zh-CN"/>
              <a:t>,</a:t>
            </a:r>
            <a:r>
              <a:rPr lang="zh-CN" altLang="en-US"/>
              <a:t>一卷一圈</a:t>
            </a:r>
            <a:r>
              <a:rPr lang="en-US" altLang="zh-CN"/>
              <a:t>,</a:t>
            </a:r>
            <a:r>
              <a:rPr lang="zh-CN" altLang="en-US"/>
              <a:t>擀成饼切成相连的五瓣</a:t>
            </a:r>
            <a:r>
              <a:rPr lang="en-US" altLang="zh-CN"/>
              <a:t>,</a:t>
            </a:r>
            <a:r>
              <a:rPr lang="zh-CN" altLang="en-US"/>
              <a:t>再在每瓣上切上两刀模拟桃花</a:t>
            </a:r>
            <a:r>
              <a:rPr lang="en-US" altLang="zh-CN"/>
              <a:t>,</a:t>
            </a:r>
            <a:r>
              <a:rPr lang="zh-CN" altLang="en-US"/>
              <a:t>单手托起</a:t>
            </a:r>
            <a:r>
              <a:rPr lang="en-US" altLang="zh-CN"/>
              <a:t>,</a:t>
            </a:r>
            <a:r>
              <a:rPr lang="zh-CN" altLang="en-US"/>
              <a:t>以东北二人转里甩手绢的绝活</a:t>
            </a:r>
            <a:r>
              <a:rPr lang="en-US" altLang="zh-CN"/>
              <a:t>,</a:t>
            </a:r>
            <a:r>
              <a:rPr lang="zh-CN" altLang="en-US"/>
              <a:t>一声脆响</a:t>
            </a:r>
            <a:r>
              <a:rPr lang="en-US" altLang="zh-CN"/>
              <a:t>,</a:t>
            </a:r>
            <a:r>
              <a:rPr lang="zh-CN" altLang="en-US"/>
              <a:t>把饼甩到烧热的大锅里</a:t>
            </a:r>
            <a:r>
              <a:rPr lang="en-US" altLang="zh-CN"/>
              <a:t>,</a:t>
            </a:r>
            <a:r>
              <a:rPr lang="zh-CN" altLang="en-US"/>
              <a:t>奇香顿生</a:t>
            </a:r>
            <a:r>
              <a:rPr lang="en-US" altLang="zh-CN"/>
              <a:t>,</a:t>
            </a:r>
            <a:r>
              <a:rPr lang="zh-CN" altLang="en-US"/>
              <a:t>直入鼻腔</a:t>
            </a:r>
            <a:r>
              <a:rPr lang="en-US" altLang="zh-CN"/>
              <a:t>,</a:t>
            </a:r>
            <a:r>
              <a:rPr lang="zh-CN" altLang="en-US"/>
              <a:t>顷之令口舌生津桃花饼便要横空出世了俄迫不及待地拿起一块饼</a:t>
            </a:r>
            <a:r>
              <a:rPr lang="en-US" altLang="zh-CN"/>
              <a:t>,</a:t>
            </a:r>
            <a:r>
              <a:rPr lang="zh-CN" altLang="en-US"/>
              <a:t>狠狠咬下口</a:t>
            </a:r>
            <a:r>
              <a:rPr lang="en-US" altLang="zh-CN"/>
              <a:t>,</a:t>
            </a:r>
            <a:r>
              <a:rPr lang="zh-CN" altLang="en-US"/>
              <a:t>淡淡飘香的味道充溢唇齿</a:t>
            </a:r>
            <a:r>
              <a:rPr lang="zh-CN" altLang="en-US" smtClean="0"/>
              <a:t>之间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                                         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苍翠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野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山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mtClean="0"/>
              <a:t>“</a:t>
            </a:r>
            <a:r>
              <a:rPr lang="zh-CN" altLang="en-US"/>
              <a:t>清明时节雨纷纷”</a:t>
            </a:r>
            <a:r>
              <a:rPr lang="en-US" altLang="zh-CN"/>
              <a:t>,</a:t>
            </a:r>
            <a:r>
              <a:rPr lang="zh-CN" altLang="en-US"/>
              <a:t>桃花春雨伴着我踏访野山。野花烂漫</a:t>
            </a:r>
            <a:r>
              <a:rPr lang="en-US" altLang="zh-CN"/>
              <a:t>,</a:t>
            </a:r>
            <a:r>
              <a:rPr lang="zh-CN" altLang="en-US"/>
              <a:t>鸟鸣啁啾</a:t>
            </a:r>
            <a:r>
              <a:rPr lang="en-US" altLang="zh-CN"/>
              <a:t>,</a:t>
            </a:r>
            <a:r>
              <a:rPr lang="zh-CN" altLang="en-US"/>
              <a:t>青黑藤蔓</a:t>
            </a:r>
            <a:r>
              <a:rPr lang="en-US" altLang="zh-CN"/>
              <a:t>,</a:t>
            </a:r>
            <a:r>
              <a:rPr lang="zh-CN" altLang="en-US"/>
              <a:t>缠绕树间</a:t>
            </a:r>
            <a:r>
              <a:rPr lang="en-US" altLang="zh-CN"/>
              <a:t>,</a:t>
            </a:r>
            <a:r>
              <a:rPr lang="zh-CN" altLang="en-US"/>
              <a:t>一弯溪水</a:t>
            </a:r>
            <a:r>
              <a:rPr lang="en-US" altLang="zh-CN"/>
              <a:t>,</a:t>
            </a:r>
            <a:r>
              <a:rPr lang="zh-CN" altLang="en-US"/>
              <a:t>曲曲折折、潺潺流淌。大人们在谈论家中、工中的趣事</a:t>
            </a:r>
            <a:r>
              <a:rPr lang="en-US" altLang="zh-CN"/>
              <a:t>,</a:t>
            </a:r>
            <a:r>
              <a:rPr lang="zh-CN" altLang="en-US"/>
              <a:t>孩子们四处跑动</a:t>
            </a:r>
            <a:r>
              <a:rPr lang="en-US" altLang="zh-CN"/>
              <a:t>,</a:t>
            </a:r>
            <a:r>
              <a:rPr lang="zh-CN" altLang="en-US"/>
              <a:t>或摘野花、或编草环、或捉蚂蚱</a:t>
            </a:r>
            <a:r>
              <a:rPr lang="en-US" altLang="zh-CN"/>
              <a:t>……,</a:t>
            </a:r>
            <a:r>
              <a:rPr lang="zh-CN" altLang="en-US"/>
              <a:t>从山顶往下看</a:t>
            </a:r>
            <a:r>
              <a:rPr lang="en-US" altLang="zh-CN"/>
              <a:t>,</a:t>
            </a:r>
            <a:r>
              <a:rPr lang="zh-CN" altLang="en-US"/>
              <a:t>深深的山谷中开满了淡粉色的桃花。连成了一片粉红色的花海席地野餐姥姥取出我爱吃的桃花饼</a:t>
            </a:r>
            <a:r>
              <a:rPr lang="en-US" altLang="zh-CN"/>
              <a:t>,</a:t>
            </a:r>
            <a:r>
              <a:rPr lang="zh-CN" altLang="en-US"/>
              <a:t>我急忙咬下一口</a:t>
            </a:r>
            <a:r>
              <a:rPr lang="en-US" altLang="zh-CN"/>
              <a:t>,</a:t>
            </a:r>
            <a:r>
              <a:rPr lang="zh-CN" altLang="en-US"/>
              <a:t>桃花饼的香气就开始在唇齿间窜动</a:t>
            </a:r>
            <a:r>
              <a:rPr lang="en-US" altLang="zh-CN"/>
              <a:t>,</a:t>
            </a:r>
            <a:r>
              <a:rPr lang="zh-CN" altLang="en-US"/>
              <a:t>瞬间打开了我的</a:t>
            </a:r>
            <a:r>
              <a:rPr lang="zh-CN" altLang="en-US" smtClean="0"/>
              <a:t>味蕾</a:t>
            </a:r>
            <a:r>
              <a:rPr lang="en-US" altLang="zh-CN"/>
              <a:t>……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00842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100" y="1690688"/>
            <a:ext cx="1135380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1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                    </a:t>
            </a:r>
            <a:r>
              <a:rPr lang="zh-CN" altLang="en-US" smtClean="0"/>
              <a:t>喧嚣</a:t>
            </a:r>
            <a:r>
              <a:rPr lang="en-US" altLang="zh-CN"/>
              <a:t>·</a:t>
            </a:r>
            <a:r>
              <a:rPr lang="zh-CN" altLang="en-US"/>
              <a:t>归途</a:t>
            </a:r>
          </a:p>
          <a:p>
            <a:pPr marL="0" indent="457200">
              <a:lnSpc>
                <a:spcPct val="160000"/>
              </a:lnSpc>
              <a:buNone/>
            </a:pPr>
            <a:r>
              <a:rPr lang="zh-CN" altLang="en-US"/>
              <a:t>列车飞驰</a:t>
            </a:r>
            <a:r>
              <a:rPr lang="en-US" altLang="zh-CN"/>
              <a:t>,</a:t>
            </a:r>
            <a:r>
              <a:rPr lang="zh-CN" altLang="en-US"/>
              <a:t>车窗外的景物飞速掠过。漫山遍野的桃花扑面而来</a:t>
            </a:r>
            <a:r>
              <a:rPr lang="en-US" altLang="zh-CN"/>
              <a:t>,</a:t>
            </a:r>
            <a:r>
              <a:rPr lang="zh-CN" altLang="en-US"/>
              <a:t>桃林中有隐隐小院的一角。这个小院让觉得无比亲切</a:t>
            </a:r>
            <a:r>
              <a:rPr lang="en-US" altLang="zh-CN"/>
              <a:t>,</a:t>
            </a:r>
            <a:r>
              <a:rPr lang="zh-CN" altLang="en-US"/>
              <a:t>似乎姥姥正倚着朱红色的大门目送我们远去。</a:t>
            </a:r>
          </a:p>
          <a:p>
            <a:pPr marL="0" indent="457200">
              <a:lnSpc>
                <a:spcPct val="160000"/>
              </a:lnSpc>
              <a:buNone/>
            </a:pPr>
            <a:r>
              <a:rPr lang="zh-CN" altLang="en-US"/>
              <a:t>临近中午</a:t>
            </a:r>
            <a:r>
              <a:rPr lang="en-US" altLang="zh-CN"/>
              <a:t>,</a:t>
            </a:r>
            <a:r>
              <a:rPr lang="zh-CN" altLang="en-US"/>
              <a:t>疲惫的的旅客们纷纷冲泡方便面</a:t>
            </a:r>
            <a:r>
              <a:rPr lang="en-US" altLang="zh-CN"/>
              <a:t>,</a:t>
            </a:r>
            <a:r>
              <a:rPr lang="zh-CN" altLang="en-US"/>
              <a:t>车厢中弥漫着浓稠的调料味</a:t>
            </a:r>
            <a:r>
              <a:rPr lang="en-US" altLang="zh-CN"/>
              <a:t>,</a:t>
            </a:r>
            <a:r>
              <a:rPr lang="zh-CN" altLang="en-US"/>
              <a:t>熏得我不禁耸动着鼻子。我也有些饿了</a:t>
            </a:r>
            <a:r>
              <a:rPr lang="en-US" altLang="zh-CN"/>
              <a:t>,</a:t>
            </a:r>
            <a:r>
              <a:rPr lang="zh-CN" altLang="en-US"/>
              <a:t>我取出姥姥为我准备的桃花饼</a:t>
            </a:r>
            <a:r>
              <a:rPr lang="en-US" altLang="zh-CN"/>
              <a:t>,</a:t>
            </a:r>
            <a:r>
              <a:rPr lang="zh-CN" altLang="en-US"/>
              <a:t>饼散发出淡淡的清香。身边的小男孩好奇地问</a:t>
            </a:r>
            <a:r>
              <a:rPr lang="en-US" altLang="zh-CN"/>
              <a:t>:“</a:t>
            </a:r>
            <a:r>
              <a:rPr lang="zh-CN" altLang="en-US"/>
              <a:t>大哥哥</a:t>
            </a:r>
            <a:r>
              <a:rPr lang="en-US" altLang="zh-CN"/>
              <a:t>,</a:t>
            </a:r>
            <a:r>
              <a:rPr lang="zh-CN" altLang="en-US"/>
              <a:t>这是什么呀</a:t>
            </a:r>
            <a:r>
              <a:rPr lang="en-US" altLang="zh-CN"/>
              <a:t>?</a:t>
            </a:r>
            <a:r>
              <a:rPr lang="zh-CN" altLang="en-US"/>
              <a:t>好香啊</a:t>
            </a:r>
            <a:r>
              <a:rPr lang="en-US" altLang="zh-CN"/>
              <a:t>!”</a:t>
            </a:r>
            <a:r>
              <a:rPr lang="zh-CN" altLang="en-US"/>
              <a:t>我拿出了一个鲜花饼</a:t>
            </a:r>
            <a:r>
              <a:rPr lang="en-US" altLang="zh-CN"/>
              <a:t>,</a:t>
            </a:r>
            <a:r>
              <a:rPr lang="zh-CN" altLang="en-US"/>
              <a:t>分给了他</a:t>
            </a:r>
            <a:r>
              <a:rPr lang="en-US" altLang="zh-CN"/>
              <a:t>,</a:t>
            </a:r>
            <a:r>
              <a:rPr lang="zh-CN" altLang="en-US"/>
              <a:t>他咬一口开心地说</a:t>
            </a:r>
            <a:r>
              <a:rPr lang="en-US" altLang="zh-CN"/>
              <a:t>:“</a:t>
            </a:r>
            <a:r>
              <a:rPr lang="zh-CN" altLang="en-US"/>
              <a:t>真香</a:t>
            </a:r>
            <a:r>
              <a:rPr lang="en-US" altLang="zh-CN"/>
              <a:t>!</a:t>
            </a:r>
            <a:r>
              <a:rPr lang="zh-CN" altLang="en-US"/>
              <a:t>真好吃</a:t>
            </a:r>
            <a:r>
              <a:rPr lang="en-US" altLang="zh-CN"/>
              <a:t>!”,</a:t>
            </a:r>
            <a:r>
              <a:rPr lang="zh-CN" altLang="en-US"/>
              <a:t>我笑了笑</a:t>
            </a:r>
            <a:r>
              <a:rPr lang="en-US" altLang="zh-CN"/>
              <a:t>,“</a:t>
            </a:r>
            <a:r>
              <a:rPr lang="zh-CN" altLang="en-US"/>
              <a:t>这是姥姥准备的桃花饼当然香</a:t>
            </a:r>
            <a:r>
              <a:rPr lang="en-US" altLang="zh-CN"/>
              <a:t>!”</a:t>
            </a:r>
            <a:r>
              <a:rPr lang="zh-CN" altLang="en-US"/>
              <a:t>我心里却默默地回答他。我茫然看着窗外</a:t>
            </a:r>
            <a:r>
              <a:rPr lang="en-US" altLang="zh-CN"/>
              <a:t>,</a:t>
            </a:r>
            <a:r>
              <a:rPr lang="zh-CN" altLang="en-US"/>
              <a:t>轻轻咬下一口</a:t>
            </a:r>
            <a:r>
              <a:rPr lang="en-US" altLang="zh-CN"/>
              <a:t>,</a:t>
            </a:r>
            <a:r>
              <a:rPr lang="zh-CN" altLang="en-US"/>
              <a:t>桃花的香味又一次在我的口腔里攻城略地</a:t>
            </a:r>
            <a:r>
              <a:rPr lang="en-US" altLang="zh-CN"/>
              <a:t>,</a:t>
            </a:r>
            <a:r>
              <a:rPr lang="zh-CN" altLang="en-US"/>
              <a:t>开疆</a:t>
            </a:r>
            <a:r>
              <a:rPr lang="zh-CN" altLang="en-US" smtClean="0"/>
              <a:t>破土</a:t>
            </a:r>
            <a:r>
              <a:rPr lang="en-US" altLang="zh-CN"/>
              <a:t>……</a:t>
            </a:r>
            <a:endParaRPr lang="zh-CN" altLang="en-US"/>
          </a:p>
          <a:p>
            <a:pPr marL="0" indent="457200">
              <a:lnSpc>
                <a:spcPct val="160000"/>
              </a:lnSpc>
              <a:buNone/>
            </a:pPr>
            <a:r>
              <a:rPr lang="zh-CN" altLang="en-US">
                <a:solidFill>
                  <a:srgbClr val="FF0000"/>
                </a:solidFill>
              </a:rPr>
              <a:t>古朴的小院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淡粉色的桃花热烈地开放着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桃花上面已是蜂围蝶阵。一阵微风吹过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桃花在风中摇曳着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小院中便开始弥漫着桃花的幽香。一个孩子在吃着桃花饼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感受着亲情的</a:t>
            </a:r>
            <a:r>
              <a:rPr lang="zh-CN" altLang="en-US" smtClean="0">
                <a:solidFill>
                  <a:srgbClr val="FF0000"/>
                </a:solidFill>
              </a:rPr>
              <a:t>味道。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66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二、首尾呼应式</a:t>
            </a:r>
            <a:r>
              <a:rPr lang="en-US" altLang="zh-CN" b="1" smtClean="0">
                <a:solidFill>
                  <a:srgbClr val="7030A0"/>
                </a:solidFill>
              </a:rPr>
              <a:t/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zh-CN" altLang="en-US" smtClean="0"/>
              <a:t>首尾呼应的意思是开头和结尾有相似相关的语句。可以内容相近，可以相对。结尾与开头要相呼应，写出既呼应开头，又不简单重复的语句，这种结尾方式是各类文章极常见的收束方法。这种收束方法能唤起读者心理上的美感，产生一种首尾圆合，浑然一体的感觉。如</a:t>
            </a:r>
            <a:r>
              <a:rPr lang="en-US" altLang="zh-CN" smtClean="0"/>
              <a:t>《</a:t>
            </a:r>
            <a:r>
              <a:rPr lang="zh-CN" altLang="en-US" smtClean="0"/>
              <a:t>一件珍贵的衬衫</a:t>
            </a:r>
            <a:r>
              <a:rPr lang="en-US" altLang="zh-CN" smtClean="0"/>
              <a:t>》</a:t>
            </a:r>
            <a:r>
              <a:rPr lang="zh-CN" altLang="en-US" smtClean="0"/>
              <a:t>，开头写了“在我的家里，珍藏着一种白色的确凉衬衫。”结尾写道：“四年来，这件珍贵的衬衫，我精心地收藏着，没有舍得穿它一次。”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26135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评分标准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164860"/>
              </p:ext>
            </p:extLst>
          </p:nvPr>
        </p:nvGraphicFramePr>
        <p:xfrm>
          <a:off x="1655483" y="1326775"/>
          <a:ext cx="9173880" cy="4715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7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405377235"/>
                    </a:ext>
                  </a:extLst>
                </a:gridCol>
                <a:gridCol w="18347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189567161"/>
                    </a:ext>
                  </a:extLst>
                </a:gridCol>
                <a:gridCol w="18347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1424549245"/>
                    </a:ext>
                  </a:extLst>
                </a:gridCol>
                <a:gridCol w="18347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3881837536"/>
                    </a:ext>
                  </a:extLst>
                </a:gridCol>
                <a:gridCol w="1834776">
                  <a:extLst>
                    <a:ext uri="{9D8B030D-6E8A-4147-A177-3AD203B41FA5}">
                      <a16:col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895771711"/>
                    </a:ext>
                  </a:extLst>
                </a:gridCol>
              </a:tblGrid>
              <a:tr h="423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等级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一等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二等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三等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四等</a:t>
                      </a:r>
                      <a:endParaRPr lang="zh-CN" altLang="en-US" sz="200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4054255386"/>
                  </a:ext>
                </a:extLst>
              </a:tr>
              <a:tr h="38675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/>
                        <a:t>评分标准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紧扣题目</a:t>
                      </a:r>
                      <a:endParaRPr lang="en-US" altLang="zh-CN" sz="200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主题鲜明</a:t>
                      </a:r>
                      <a:endParaRPr lang="en-US" altLang="zh-CN" sz="200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构思巧妙</a:t>
                      </a:r>
                      <a:endParaRPr lang="en-US" altLang="zh-CN" sz="200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内容丰富</a:t>
                      </a:r>
                      <a:endParaRPr lang="en-US" altLang="zh-CN" sz="200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语言流畅</a:t>
                      </a:r>
                      <a:endParaRPr lang="en-US" altLang="zh-CN" sz="2000" smtClean="0"/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000" smtClean="0"/>
                        <a:t>书写美观</a:t>
                      </a:r>
                      <a:endParaRPr lang="zh-CN" altLang="en-US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扣准题目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中心明确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结构完整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内容具体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语句通顺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书写美观</a:t>
                      </a:r>
                      <a:endParaRPr lang="zh-CN" altLang="en-US" sz="20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基本扣题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中心较明确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结构基本完整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内容不够具体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语句不够通顺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书写不够规范</a:t>
                      </a:r>
                      <a:endParaRPr lang="zh-CN" altLang="en-US" sz="20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不扣题目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中心不明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结构散乱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内容单薄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语句不通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zh-CN" altLang="en-US" sz="20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书写潦草</a:t>
                      </a:r>
                      <a:endParaRPr lang="en-US" altLang="zh-CN" sz="20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756795719"/>
                  </a:ext>
                </a:extLst>
              </a:tr>
              <a:tr h="4239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solidFill>
                            <a:srgbClr val="FF0000"/>
                          </a:solidFill>
                        </a:rPr>
                        <a:t>得分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rgbClr val="FF0000"/>
                          </a:solidFill>
                        </a:rPr>
                        <a:t>50-45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rgbClr val="FF0000"/>
                          </a:solidFill>
                        </a:rPr>
                        <a:t>44-40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rgbClr val="FF0000"/>
                          </a:solidFill>
                        </a:rPr>
                        <a:t>39-30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smtClean="0">
                          <a:solidFill>
                            <a:srgbClr val="FF0000"/>
                          </a:solidFill>
                        </a:rPr>
                        <a:t>29-0</a:t>
                      </a:r>
                      <a:endParaRPr lang="zh-CN" altLang="en-US" sz="20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val="2528195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25563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6820" y="1538288"/>
            <a:ext cx="1012698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2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 </a:t>
            </a:r>
            <a:r>
              <a:rPr lang="zh-CN" altLang="en-US" smtClean="0"/>
              <a:t>爱</a:t>
            </a:r>
            <a:r>
              <a:rPr lang="zh-CN" altLang="en-US"/>
              <a:t>在一支笔</a:t>
            </a:r>
          </a:p>
          <a:p>
            <a:pPr marL="0" indent="0">
              <a:buNone/>
            </a:pPr>
            <a:r>
              <a:rPr lang="zh-CN" altLang="en-US" smtClean="0"/>
              <a:t>                                                      董祚煜</a:t>
            </a:r>
            <a:endParaRPr lang="zh-CN" altLang="en-US"/>
          </a:p>
          <a:p>
            <a:pPr marL="0" indent="457200">
              <a:lnSpc>
                <a:spcPct val="160000"/>
              </a:lnSpc>
              <a:buNone/>
            </a:pPr>
            <a:r>
              <a:rPr lang="zh-CN" altLang="en-US"/>
              <a:t>爱在小草</a:t>
            </a:r>
            <a:r>
              <a:rPr lang="en-US" altLang="zh-CN"/>
              <a:t>,</a:t>
            </a:r>
            <a:r>
              <a:rPr lang="zh-CN" altLang="en-US"/>
              <a:t>那是大自然对土地的爱</a:t>
            </a:r>
            <a:r>
              <a:rPr lang="en-US" altLang="zh-CN"/>
              <a:t>;</a:t>
            </a:r>
            <a:r>
              <a:rPr lang="zh-CN" altLang="en-US"/>
              <a:t>爱在彩霞</a:t>
            </a:r>
            <a:r>
              <a:rPr lang="en-US" altLang="zh-CN"/>
              <a:t>,</a:t>
            </a:r>
            <a:r>
              <a:rPr lang="zh-CN" altLang="en-US"/>
              <a:t>那是蓝天对生灵的爱</a:t>
            </a:r>
            <a:r>
              <a:rPr lang="en-US" altLang="zh-CN"/>
              <a:t>;</a:t>
            </a:r>
            <a:r>
              <a:rPr lang="zh-CN" altLang="en-US"/>
              <a:t>爱在湖泊</a:t>
            </a:r>
            <a:r>
              <a:rPr lang="en-US" altLang="zh-CN"/>
              <a:t>,</a:t>
            </a:r>
            <a:r>
              <a:rPr lang="zh-CN" altLang="en-US"/>
              <a:t>那是水对鱼儿的爱。</a:t>
            </a:r>
            <a:r>
              <a:rPr lang="zh-CN" altLang="en-US" b="1">
                <a:solidFill>
                  <a:srgbClr val="FF0000"/>
                </a:solidFill>
              </a:rPr>
              <a:t>而的爱在哪呢</a:t>
            </a:r>
            <a:r>
              <a:rPr lang="en-US" altLang="zh-CN" b="1">
                <a:solidFill>
                  <a:srgbClr val="FF0000"/>
                </a:solidFill>
              </a:rPr>
              <a:t>,</a:t>
            </a:r>
            <a:r>
              <a:rPr lang="zh-CN" altLang="en-US" b="1">
                <a:solidFill>
                  <a:srgbClr val="FF0000"/>
                </a:solidFill>
              </a:rPr>
              <a:t>我又将去哪里寻找呢</a:t>
            </a:r>
            <a:r>
              <a:rPr lang="en-US" altLang="zh-CN" b="1">
                <a:solidFill>
                  <a:srgbClr val="FF0000"/>
                </a:solidFill>
              </a:rPr>
              <a:t>?</a:t>
            </a:r>
          </a:p>
          <a:p>
            <a:pPr marL="0" indent="457200">
              <a:lnSpc>
                <a:spcPct val="160000"/>
              </a:lnSpc>
              <a:buNone/>
            </a:pPr>
            <a:r>
              <a:rPr lang="zh-CN" altLang="en-US"/>
              <a:t>那是我右臂骨折后的几天</a:t>
            </a:r>
            <a:r>
              <a:rPr lang="en-US" altLang="zh-CN"/>
              <a:t>,</a:t>
            </a:r>
            <a:r>
              <a:rPr lang="zh-CN" altLang="en-US"/>
              <a:t>天亮的晚</a:t>
            </a:r>
            <a:r>
              <a:rPr lang="en-US" altLang="zh-CN"/>
              <a:t>,</a:t>
            </a:r>
            <a:r>
              <a:rPr lang="zh-CN" altLang="en-US"/>
              <a:t>我出门时街道上的路灯依旧工作着。但那光</a:t>
            </a:r>
            <a:r>
              <a:rPr lang="en-US" altLang="zh-CN"/>
              <a:t>,</a:t>
            </a:r>
            <a:r>
              <a:rPr lang="zh-CN" altLang="en-US"/>
              <a:t>把自己藏在了朦胧的雾气里。我同那些散碎的光样</a:t>
            </a:r>
            <a:r>
              <a:rPr lang="en-US" altLang="zh-CN"/>
              <a:t>,</a:t>
            </a:r>
            <a:r>
              <a:rPr lang="zh-CN" altLang="en-US"/>
              <a:t>冲不出迷茫的束缚。我仅仅是去学校打发时间去了。上课时</a:t>
            </a:r>
            <a:r>
              <a:rPr lang="en-US" altLang="zh-CN"/>
              <a:t>,</a:t>
            </a:r>
            <a:r>
              <a:rPr lang="zh-CN" altLang="en-US"/>
              <a:t>我并不专注于老师在讲台上细致耐心的讲解。有时只在窗外叽喳的鸟儿都能分散我的目光。此时我的内心</a:t>
            </a:r>
            <a:r>
              <a:rPr lang="en-US" altLang="zh-CN"/>
              <a:t>,</a:t>
            </a:r>
            <a:r>
              <a:rPr lang="zh-CN" altLang="en-US"/>
              <a:t>有多渴望老师对我关切的问一句</a:t>
            </a:r>
            <a:r>
              <a:rPr lang="en-US" altLang="zh-CN"/>
              <a:t>:“</a:t>
            </a:r>
            <a:r>
              <a:rPr lang="zh-CN" altLang="en-US"/>
              <a:t>怎么了</a:t>
            </a:r>
            <a:r>
              <a:rPr lang="en-US" altLang="zh-CN"/>
              <a:t>?</a:t>
            </a:r>
            <a:r>
              <a:rPr lang="zh-CN" altLang="en-US"/>
              <a:t>好点了吗</a:t>
            </a:r>
            <a:r>
              <a:rPr lang="en-US" altLang="zh-CN"/>
              <a:t>?</a:t>
            </a:r>
            <a:r>
              <a:rPr lang="zh-CN" altLang="en-US"/>
              <a:t>现在还疼吗</a:t>
            </a:r>
            <a:r>
              <a:rPr lang="en-US" altLang="zh-CN"/>
              <a:t>?”</a:t>
            </a:r>
            <a:r>
              <a:rPr lang="zh-CN" altLang="en-US"/>
              <a:t>哪怕是装装样子也好。钟表“噔、噔、噔”地在后墙上响着</a:t>
            </a:r>
            <a:r>
              <a:rPr lang="en-US" altLang="zh-CN"/>
              <a:t>,</a:t>
            </a:r>
            <a:r>
              <a:rPr lang="zh-CN" altLang="en-US"/>
              <a:t>而无所事事的</a:t>
            </a:r>
          </a:p>
        </p:txBody>
      </p:sp>
    </p:spTree>
    <p:extLst>
      <p:ext uri="{BB962C8B-B14F-4D97-AF65-F5344CB8AC3E}">
        <p14:creationId xmlns:p14="http://schemas.microsoft.com/office/powerpoint/2010/main" val="144116619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6820" y="1538288"/>
            <a:ext cx="10568940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2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 </a:t>
            </a:r>
            <a:endParaRPr lang="zh-CN" altLang="en-US"/>
          </a:p>
          <a:p>
            <a:pPr marL="0" indent="457200">
              <a:lnSpc>
                <a:spcPct val="170000"/>
              </a:lnSpc>
              <a:buNone/>
            </a:pPr>
            <a:r>
              <a:rPr lang="zh-CN" altLang="en-US"/>
              <a:t>我</a:t>
            </a:r>
            <a:r>
              <a:rPr lang="en-US" altLang="zh-CN"/>
              <a:t>,</a:t>
            </a:r>
            <a:r>
              <a:rPr lang="zh-CN" altLang="en-US"/>
              <a:t>心徘徊在时间的波浪中</a:t>
            </a:r>
            <a:r>
              <a:rPr lang="en-US" altLang="zh-CN"/>
              <a:t>,</a:t>
            </a:r>
            <a:r>
              <a:rPr lang="zh-CN" altLang="en-US"/>
              <a:t>此起彼伏。终于我收到了老师迟到的惊喜</a:t>
            </a:r>
            <a:r>
              <a:rPr lang="en-US" altLang="zh-CN"/>
              <a:t>,</a:t>
            </a:r>
            <a:r>
              <a:rPr lang="zh-CN" altLang="en-US"/>
              <a:t>一份简单却透着温度的关怀。老师所问的</a:t>
            </a:r>
            <a:r>
              <a:rPr lang="en-US" altLang="zh-CN"/>
              <a:t>,</a:t>
            </a:r>
            <a:r>
              <a:rPr lang="zh-CN" altLang="en-US"/>
              <a:t>正和我所想的相同唯独不同的</a:t>
            </a:r>
            <a:r>
              <a:rPr lang="en-US" altLang="zh-CN"/>
              <a:t>,</a:t>
            </a:r>
            <a:r>
              <a:rPr lang="zh-CN" altLang="en-US"/>
              <a:t>莫过于老师那真挚的、同情的目光</a:t>
            </a:r>
            <a:r>
              <a:rPr lang="en-US" altLang="zh-CN"/>
              <a:t>,</a:t>
            </a:r>
            <a:r>
              <a:rPr lang="zh-CN" altLang="en-US"/>
              <a:t>那种感觉</a:t>
            </a:r>
            <a:r>
              <a:rPr lang="en-US" altLang="zh-CN"/>
              <a:t>,</a:t>
            </a:r>
            <a:r>
              <a:rPr lang="zh-CN" altLang="en-US"/>
              <a:t>是无法在脑海里复制的</a:t>
            </a:r>
            <a:r>
              <a:rPr lang="zh-CN" altLang="en-US" smtClean="0"/>
              <a:t>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</a:t>
            </a:r>
            <a:r>
              <a:rPr lang="zh-CN" altLang="en-US" smtClean="0"/>
              <a:t>一天</a:t>
            </a:r>
            <a:r>
              <a:rPr lang="zh-CN" altLang="en-US"/>
              <a:t>的时光并不漫长</a:t>
            </a:r>
            <a:r>
              <a:rPr lang="en-US" altLang="zh-CN"/>
              <a:t>,</a:t>
            </a:r>
            <a:r>
              <a:rPr lang="zh-CN" altLang="en-US"/>
              <a:t>很快我们就放学了。回到家我本想拿起遥控器直接躺在床上看电视</a:t>
            </a:r>
            <a:r>
              <a:rPr lang="en-US" altLang="zh-CN"/>
              <a:t>,</a:t>
            </a:r>
            <a:r>
              <a:rPr lang="zh-CN" altLang="en-US"/>
              <a:t>可一考虑</a:t>
            </a:r>
            <a:r>
              <a:rPr lang="en-US" altLang="zh-CN"/>
              <a:t>,</a:t>
            </a:r>
            <a:r>
              <a:rPr lang="zh-CN" altLang="en-US"/>
              <a:t>如果放着作业不做</a:t>
            </a:r>
            <a:r>
              <a:rPr lang="en-US" altLang="zh-CN"/>
              <a:t>,</a:t>
            </a:r>
            <a:r>
              <a:rPr lang="zh-CN" altLang="en-US"/>
              <a:t>固然有理由</a:t>
            </a:r>
            <a:r>
              <a:rPr lang="en-US" altLang="zh-CN"/>
              <a:t>,</a:t>
            </a:r>
            <a:r>
              <a:rPr lang="zh-CN" altLang="en-US"/>
              <a:t>但这可能让老师和同学甚至我的父母另眼相待</a:t>
            </a:r>
            <a:r>
              <a:rPr lang="en-US" altLang="zh-CN"/>
              <a:t>,</a:t>
            </a:r>
            <a:r>
              <a:rPr lang="zh-CN" altLang="en-US"/>
              <a:t>不仅摧残着我在别人眼中的形象</a:t>
            </a:r>
            <a:r>
              <a:rPr lang="en-US" altLang="zh-CN"/>
              <a:t>,</a:t>
            </a:r>
            <a:r>
              <a:rPr lang="zh-CN" altLang="en-US"/>
              <a:t>更玷污了我的心灵。碰母亲在家</a:t>
            </a:r>
            <a:r>
              <a:rPr lang="en-US" altLang="zh-CN"/>
              <a:t>,</a:t>
            </a:r>
            <a:r>
              <a:rPr lang="zh-CN" altLang="en-US"/>
              <a:t>我便跑过去向母亲请求一件事儿</a:t>
            </a:r>
            <a:r>
              <a:rPr lang="en-US" altLang="zh-CN"/>
              <a:t>—</a:t>
            </a:r>
            <a:r>
              <a:rPr lang="zh-CN" altLang="en-US"/>
              <a:t>我来说</a:t>
            </a:r>
            <a:r>
              <a:rPr lang="en-US" altLang="zh-CN"/>
              <a:t>,</a:t>
            </a:r>
            <a:r>
              <a:rPr lang="zh-CN" altLang="en-US"/>
              <a:t>母亲来写</a:t>
            </a:r>
            <a:r>
              <a:rPr lang="zh-CN" altLang="en-US" smtClean="0"/>
              <a:t>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  </a:t>
            </a:r>
            <a:r>
              <a:rPr lang="zh-CN" altLang="en-US" smtClean="0"/>
              <a:t>出乎意料</a:t>
            </a:r>
            <a:r>
              <a:rPr lang="zh-CN" altLang="en-US"/>
              <a:t>的是</a:t>
            </a:r>
            <a:r>
              <a:rPr lang="en-US" altLang="zh-CN"/>
              <a:t>,</a:t>
            </a:r>
            <a:r>
              <a:rPr lang="zh-CN" altLang="en-US"/>
              <a:t>母亲没有任何犹豫</a:t>
            </a:r>
            <a:r>
              <a:rPr lang="en-US" altLang="zh-CN"/>
              <a:t>,</a:t>
            </a:r>
            <a:r>
              <a:rPr lang="zh-CN" altLang="en-US"/>
              <a:t>也没有找任何工作忙的借口</a:t>
            </a:r>
            <a:r>
              <a:rPr lang="en-US" altLang="zh-CN"/>
              <a:t>,</a:t>
            </a:r>
            <a:r>
              <a:rPr lang="zh-CN" altLang="en-US"/>
              <a:t>一口答应</a:t>
            </a:r>
            <a:r>
              <a:rPr lang="en-US" altLang="zh-CN"/>
              <a:t>,</a:t>
            </a:r>
            <a:r>
              <a:rPr lang="zh-CN" altLang="en-US"/>
              <a:t>放下输到一半的文档</a:t>
            </a:r>
            <a:r>
              <a:rPr lang="en-US" altLang="zh-CN"/>
              <a:t>,</a:t>
            </a:r>
            <a:r>
              <a:rPr lang="zh-CN" altLang="en-US"/>
              <a:t>帮我做作业来了</a:t>
            </a:r>
            <a:r>
              <a:rPr lang="zh-CN" altLang="en-US" smtClean="0"/>
              <a:t>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>        </a:t>
            </a:r>
            <a:r>
              <a:rPr lang="zh-CN" altLang="en-US" smtClean="0"/>
              <a:t>第二天</a:t>
            </a:r>
            <a:r>
              <a:rPr lang="en-US" altLang="zh-CN"/>
              <a:t>,</a:t>
            </a:r>
            <a:r>
              <a:rPr lang="zh-CN" altLang="en-US"/>
              <a:t>我被老师狠狠表扬了一顿</a:t>
            </a:r>
            <a:r>
              <a:rPr lang="en-US" altLang="zh-CN"/>
              <a:t>,</a:t>
            </a:r>
            <a:r>
              <a:rPr lang="zh-CN" altLang="en-US"/>
              <a:t>而母亲却显得十分疲惫</a:t>
            </a:r>
            <a:r>
              <a:rPr lang="en-US" altLang="zh-CN"/>
              <a:t>,</a:t>
            </a:r>
            <a:r>
              <a:rPr lang="zh-CN" altLang="en-US"/>
              <a:t>皱纹也卧在脸上</a:t>
            </a:r>
            <a:r>
              <a:rPr lang="en-US" altLang="zh-CN"/>
              <a:t>,</a:t>
            </a:r>
            <a:r>
              <a:rPr lang="zh-CN" altLang="en-US"/>
              <a:t>老了许多。</a:t>
            </a:r>
          </a:p>
        </p:txBody>
      </p:sp>
    </p:spTree>
    <p:extLst>
      <p:ext uri="{BB962C8B-B14F-4D97-AF65-F5344CB8AC3E}">
        <p14:creationId xmlns:p14="http://schemas.microsoft.com/office/powerpoint/2010/main" val="66684277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6820" y="1538288"/>
            <a:ext cx="10568940" cy="435133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7030A0"/>
                </a:solidFill>
              </a:rPr>
              <a:t>范文</a:t>
            </a:r>
            <a:r>
              <a:rPr lang="en-US" altLang="zh-CN" b="1" smtClean="0">
                <a:solidFill>
                  <a:srgbClr val="7030A0"/>
                </a:solidFill>
              </a:rPr>
              <a:t>2</a:t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 </a:t>
            </a:r>
            <a:endParaRPr lang="zh-CN" altLang="en-US"/>
          </a:p>
          <a:p>
            <a:pPr marL="0" indent="457200">
              <a:lnSpc>
                <a:spcPct val="170000"/>
              </a:lnSpc>
              <a:buNone/>
            </a:pPr>
            <a:r>
              <a:rPr lang="zh-CN" altLang="en-US" sz="3600" smtClean="0"/>
              <a:t>我</a:t>
            </a:r>
            <a:r>
              <a:rPr lang="zh-CN" altLang="en-US" sz="3600"/>
              <a:t>又一次回到家</a:t>
            </a:r>
            <a:r>
              <a:rPr lang="en-US" altLang="zh-CN" sz="3600"/>
              <a:t>,</a:t>
            </a:r>
            <a:r>
              <a:rPr lang="zh-CN" altLang="en-US" sz="3600"/>
              <a:t>遗憾的是这次家里一个人也没有</a:t>
            </a:r>
            <a:r>
              <a:rPr lang="en-US" altLang="zh-CN" sz="3600"/>
              <a:t>,</a:t>
            </a:r>
            <a:r>
              <a:rPr lang="zh-CN" altLang="en-US" sz="3600"/>
              <a:t>只能靠我自己了。可是怎么办</a:t>
            </a:r>
            <a:r>
              <a:rPr lang="en-US" altLang="zh-CN" sz="3600"/>
              <a:t>?</a:t>
            </a:r>
            <a:r>
              <a:rPr lang="zh-CN" altLang="en-US" sz="3600"/>
              <a:t>难道我要用左手写吗</a:t>
            </a:r>
            <a:r>
              <a:rPr lang="en-US" altLang="zh-CN" sz="3600"/>
              <a:t>?</a:t>
            </a:r>
            <a:r>
              <a:rPr lang="zh-CN" altLang="en-US" sz="3600"/>
              <a:t>那一定会写乱的。我无奈下只得掏出左手</a:t>
            </a:r>
            <a:r>
              <a:rPr lang="en-US" altLang="zh-CN" sz="3600"/>
              <a:t>,</a:t>
            </a:r>
            <a:r>
              <a:rPr lang="zh-CN" altLang="en-US" sz="3600"/>
              <a:t>别扭而又死板的拿起笔一笔一画把我的思路写在本上</a:t>
            </a:r>
            <a:r>
              <a:rPr lang="en-US" altLang="zh-CN" sz="3600"/>
              <a:t>,</a:t>
            </a:r>
            <a:r>
              <a:rPr lang="zh-CN" altLang="en-US" sz="3600"/>
              <a:t>依然丑陋的不堪入目。第二天</a:t>
            </a:r>
            <a:r>
              <a:rPr lang="en-US" altLang="zh-CN" sz="3600"/>
              <a:t>,</a:t>
            </a:r>
            <a:r>
              <a:rPr lang="zh-CN" altLang="en-US" sz="3600"/>
              <a:t>我不安地把作业本交给老师</a:t>
            </a:r>
            <a:r>
              <a:rPr lang="en-US" altLang="zh-CN" sz="3600"/>
              <a:t>,</a:t>
            </a:r>
            <a:r>
              <a:rPr lang="zh-CN" altLang="en-US" sz="3600"/>
              <a:t>老师瞧了瞧我的作业</a:t>
            </a:r>
            <a:r>
              <a:rPr lang="en-US" altLang="zh-CN" sz="3600"/>
              <a:t>,</a:t>
            </a:r>
            <a:r>
              <a:rPr lang="zh-CN" altLang="en-US" sz="3600"/>
              <a:t>嘴角上扬我一笑。那一笑仿佛是冬日里的骄阳</a:t>
            </a:r>
            <a:r>
              <a:rPr lang="en-US" altLang="zh-CN" sz="3600"/>
              <a:t>,</a:t>
            </a:r>
            <a:r>
              <a:rPr lang="zh-CN" altLang="en-US" sz="3600"/>
              <a:t>夏日里的树荫</a:t>
            </a:r>
            <a:r>
              <a:rPr lang="en-US" altLang="zh-CN" sz="3600"/>
              <a:t>,</a:t>
            </a:r>
            <a:r>
              <a:rPr lang="zh-CN" altLang="en-US" sz="3600"/>
              <a:t>接连不断地舒适着我的心。课上</a:t>
            </a:r>
            <a:r>
              <a:rPr lang="en-US" altLang="zh-CN" sz="3600"/>
              <a:t>,</a:t>
            </a:r>
            <a:r>
              <a:rPr lang="zh-CN" altLang="en-US" sz="3600"/>
              <a:t>老师走到我的座位旁</a:t>
            </a:r>
            <a:r>
              <a:rPr lang="en-US" altLang="zh-CN" sz="3600"/>
              <a:t>,</a:t>
            </a:r>
            <a:r>
              <a:rPr lang="zh-CN" altLang="en-US" sz="3600"/>
              <a:t>从我的笔袋里掏出那支笔</a:t>
            </a:r>
            <a:r>
              <a:rPr lang="en-US" altLang="zh-CN" sz="3600"/>
              <a:t>,</a:t>
            </a:r>
            <a:r>
              <a:rPr lang="zh-CN" altLang="en-US" sz="3600"/>
              <a:t>说道</a:t>
            </a:r>
            <a:r>
              <a:rPr lang="en-US" altLang="zh-CN" sz="3600"/>
              <a:t>:“</a:t>
            </a:r>
            <a:r>
              <a:rPr lang="zh-CN" altLang="en-US" sz="3600"/>
              <a:t>这是班级里最美的一支笔</a:t>
            </a:r>
            <a:r>
              <a:rPr lang="en-US" altLang="zh-CN" sz="3600"/>
              <a:t>,</a:t>
            </a:r>
            <a:r>
              <a:rPr lang="zh-CN" altLang="en-US" sz="3600"/>
              <a:t>看在座的同学有谁拥有</a:t>
            </a:r>
            <a:r>
              <a:rPr lang="en-US" altLang="zh-CN" sz="3600"/>
              <a:t>?”</a:t>
            </a:r>
            <a:r>
              <a:rPr lang="zh-CN" altLang="en-US" sz="3600"/>
              <a:t>之后又折回讲台</a:t>
            </a:r>
            <a:r>
              <a:rPr lang="en-US" altLang="zh-CN" sz="3600"/>
              <a:t>,</a:t>
            </a:r>
            <a:r>
              <a:rPr lang="zh-CN" altLang="en-US" sz="3600"/>
              <a:t>开始讲课。我当时并没有明白过来</a:t>
            </a:r>
            <a:r>
              <a:rPr lang="en-US" altLang="zh-CN" sz="3600"/>
              <a:t>,</a:t>
            </a:r>
            <a:r>
              <a:rPr lang="zh-CN" altLang="en-US" sz="3600"/>
              <a:t>只是我昨天的作业明明有错误却得了“优</a:t>
            </a:r>
            <a:r>
              <a:rPr lang="en-US" altLang="zh-CN" sz="3600"/>
              <a:t>+”</a:t>
            </a:r>
            <a:r>
              <a:rPr lang="zh-CN" altLang="en-US" sz="3600"/>
              <a:t>。如今我明白了</a:t>
            </a:r>
            <a:r>
              <a:rPr lang="en-US" altLang="zh-CN" sz="3600"/>
              <a:t>,</a:t>
            </a:r>
            <a:r>
              <a:rPr lang="zh-CN" altLang="en-US" sz="3600"/>
              <a:t>也醒悟了。只是太晚了</a:t>
            </a:r>
            <a:r>
              <a:rPr lang="en-US" altLang="zh-CN" sz="3600"/>
              <a:t>,</a:t>
            </a:r>
            <a:r>
              <a:rPr lang="zh-CN" altLang="en-US" sz="3600"/>
              <a:t>我已经毕业了</a:t>
            </a:r>
            <a:r>
              <a:rPr lang="en-US" altLang="zh-CN" sz="3600"/>
              <a:t>,</a:t>
            </a:r>
            <a:r>
              <a:rPr lang="zh-CN" altLang="en-US" sz="3600"/>
              <a:t>到别的学校了</a:t>
            </a:r>
            <a:r>
              <a:rPr lang="en-US" altLang="zh-CN" sz="3600"/>
              <a:t>,</a:t>
            </a:r>
            <a:r>
              <a:rPr lang="zh-CN" altLang="en-US" sz="3600"/>
              <a:t>见老师的机会少了。</a:t>
            </a:r>
          </a:p>
          <a:p>
            <a:pPr marL="0" indent="457200">
              <a:lnSpc>
                <a:spcPct val="170000"/>
              </a:lnSpc>
              <a:buNone/>
            </a:pPr>
            <a:r>
              <a:rPr lang="zh-CN" altLang="en-US" sz="3600"/>
              <a:t>那支笔是我最自豪的一支笔。不仅写出了我的光荣</a:t>
            </a:r>
            <a:r>
              <a:rPr lang="en-US" altLang="zh-CN" sz="3600"/>
              <a:t>,</a:t>
            </a:r>
            <a:r>
              <a:rPr lang="zh-CN" altLang="en-US" sz="3600"/>
              <a:t>写出了母亲对我的爱</a:t>
            </a:r>
            <a:r>
              <a:rPr lang="en-US" altLang="zh-CN" sz="3600"/>
              <a:t>,</a:t>
            </a:r>
            <a:r>
              <a:rPr lang="zh-CN" altLang="en-US" sz="3600"/>
              <a:t>更写出了老师对我的爱</a:t>
            </a:r>
            <a:r>
              <a:rPr lang="en-US" altLang="zh-CN" sz="3600"/>
              <a:t>,</a:t>
            </a:r>
            <a:r>
              <a:rPr lang="zh-CN" altLang="en-US" sz="3600"/>
              <a:t>描绘出我的人生。我的爱终被我寻觅到了</a:t>
            </a:r>
            <a:r>
              <a:rPr lang="en-US" altLang="zh-CN" sz="3600"/>
              <a:t>,</a:t>
            </a:r>
            <a:r>
              <a:rPr lang="zh-CN" altLang="en-US" sz="3600"/>
              <a:t>就在那支笔里。</a:t>
            </a:r>
          </a:p>
        </p:txBody>
      </p:sp>
    </p:spTree>
    <p:extLst>
      <p:ext uri="{BB962C8B-B14F-4D97-AF65-F5344CB8AC3E}">
        <p14:creationId xmlns:p14="http://schemas.microsoft.com/office/powerpoint/2010/main" val="220697266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结尾技巧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7030A0"/>
                </a:solidFill>
              </a:rPr>
              <a:t>三、层递法</a:t>
            </a:r>
            <a:r>
              <a:rPr lang="en-US" altLang="zh-CN" b="1" smtClean="0">
                <a:solidFill>
                  <a:srgbClr val="7030A0"/>
                </a:solidFill>
              </a:rPr>
              <a:t/>
            </a:r>
            <a:br>
              <a:rPr lang="en-US" altLang="zh-CN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7030A0"/>
                </a:solidFill>
              </a:rPr>
              <a:t>                                                 </a:t>
            </a:r>
            <a:r>
              <a:rPr lang="zh-CN" altLang="en-US" b="1" smtClean="0">
                <a:solidFill>
                  <a:srgbClr val="FF0000"/>
                </a:solidFill>
              </a:rPr>
              <a:t>－－层层递进、多角度讨论主旨</a:t>
            </a:r>
            <a:r>
              <a:rPr lang="en-US" altLang="zh-CN" b="1" smtClean="0">
                <a:solidFill>
                  <a:srgbClr val="FF0000"/>
                </a:solidFill>
              </a:rPr>
              <a:t/>
            </a:r>
            <a:br>
              <a:rPr lang="en-US" altLang="zh-CN" b="1" smtClean="0">
                <a:solidFill>
                  <a:srgbClr val="FF0000"/>
                </a:solidFill>
              </a:rPr>
            </a:b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>
                <a:solidFill>
                  <a:srgbClr val="FF0000"/>
                </a:solidFill>
              </a:rPr>
              <a:t>）点明主题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en-US" b="1" smtClean="0">
                <a:solidFill>
                  <a:srgbClr val="FF0000"/>
                </a:solidFill>
              </a:rPr>
              <a:t>）我们要如何去做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en-US" b="1" smtClean="0">
                <a:solidFill>
                  <a:srgbClr val="FF0000"/>
                </a:solidFill>
              </a:rPr>
              <a:t>）带来的意义、价值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en-US" b="1" smtClean="0">
                <a:solidFill>
                  <a:srgbClr val="FF0000"/>
                </a:solidFill>
              </a:rPr>
              <a:t>）点明文题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28400" y="12052300"/>
            <a:ext cx="3429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016697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分值设置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3249"/>
            <a:ext cx="10515600" cy="4351338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lnSpc>
                <a:spcPct val="250000"/>
              </a:lnSpc>
              <a:buNone/>
            </a:pPr>
            <a:r>
              <a:rPr lang="zh-CN" altLang="en-US" sz="3600" smtClean="0"/>
              <a:t>①最少</a:t>
            </a:r>
            <a:r>
              <a:rPr lang="en-US" altLang="zh-CN" sz="3600" smtClean="0"/>
              <a:t>40</a:t>
            </a:r>
            <a:r>
              <a:rPr lang="zh-CN" altLang="en-US" sz="3600" smtClean="0"/>
              <a:t>分</a:t>
            </a:r>
            <a:endParaRPr lang="en-US" altLang="zh-CN" sz="3600" smtClean="0"/>
          </a:p>
          <a:p>
            <a:pPr marL="0" indent="0" algn="ctr">
              <a:lnSpc>
                <a:spcPct val="250000"/>
              </a:lnSpc>
              <a:buNone/>
            </a:pPr>
            <a:r>
              <a:rPr lang="zh-CN" altLang="en-US" sz="3600" smtClean="0"/>
              <a:t>②最多</a:t>
            </a:r>
            <a:r>
              <a:rPr lang="en-US" altLang="zh-CN" sz="3600" smtClean="0"/>
              <a:t>60</a:t>
            </a:r>
            <a:r>
              <a:rPr lang="zh-CN" altLang="en-US" sz="3600" smtClean="0"/>
              <a:t>分</a:t>
            </a:r>
            <a:endParaRPr lang="en-US" altLang="zh-CN" sz="3600" smtClean="0"/>
          </a:p>
          <a:p>
            <a:pPr marL="0" indent="0" algn="ctr">
              <a:lnSpc>
                <a:spcPct val="250000"/>
              </a:lnSpc>
              <a:buNone/>
            </a:pPr>
            <a:r>
              <a:rPr lang="zh-CN" altLang="en-US" sz="3600" smtClean="0"/>
              <a:t>③最常见</a:t>
            </a:r>
            <a:r>
              <a:rPr lang="en-US" altLang="zh-CN" sz="3600" smtClean="0"/>
              <a:t>50</a:t>
            </a:r>
            <a:r>
              <a:rPr lang="zh-CN" altLang="en-US" sz="3600" smtClean="0"/>
              <a:t>分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304492018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57150">
            <a:solidFill>
              <a:srgbClr val="92D050"/>
            </a:solidFill>
          </a:ln>
        </p:spPr>
        <p:txBody>
          <a:bodyPr/>
          <a:lstStyle/>
          <a:p>
            <a:r>
              <a:rPr lang="zh-CN" altLang="en-US" sz="3200" b="1" smtClean="0">
                <a:solidFill>
                  <a:srgbClr val="7030A0"/>
                </a:solidFill>
              </a:rPr>
              <a:t>技巧一：开门见山，亮明主题</a:t>
            </a:r>
            <a:endParaRPr lang="en-US" altLang="zh-CN" sz="3200" b="1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 smtClean="0"/>
              <a:t>      </a:t>
            </a:r>
            <a:r>
              <a:rPr lang="zh-CN" altLang="en-US" smtClean="0"/>
              <a:t>朋友，当你看见一堆堆垃圾高如小山，一条条溪河恶臭难闻，一股股有害气体毒害人体时，你的感想如何？我那时却气愤得想大声呼叫：“请关注人类的生存环境！”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－－（选自广东省中考满分文</a:t>
            </a:r>
            <a:r>
              <a:rPr lang="en-US" altLang="zh-CN" smtClean="0"/>
              <a:t>《</a:t>
            </a:r>
            <a:r>
              <a:rPr lang="zh-CN" altLang="en-US" smtClean="0"/>
              <a:t>我关注人类的生存环境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痛苦的时候，你会回家，用眼泪尽情发泄；心烦的时候，你会回家，让家的温暖驱散心中的乌云；家－－融进去的是悲伤，化解出来的是快乐；家－－接纳的是难过，释放的是开心。家，真好！</a:t>
            </a:r>
            <a:endParaRPr lang="en-US" altLang="zh-CN" smtClean="0"/>
          </a:p>
          <a:p>
            <a:pPr marL="0" indent="0" algn="r">
              <a:buNone/>
            </a:pPr>
            <a:r>
              <a:rPr lang="zh-CN" altLang="en-US" smtClean="0"/>
              <a:t>－－（选自云南省中考作文</a:t>
            </a:r>
            <a:r>
              <a:rPr lang="en-US" altLang="zh-CN" smtClean="0"/>
              <a:t>《</a:t>
            </a:r>
            <a:r>
              <a:rPr lang="zh-CN" altLang="en-US" smtClean="0"/>
              <a:t>家，真好</a:t>
            </a:r>
            <a:r>
              <a:rPr lang="en-US" altLang="zh-CN" smtClean="0"/>
              <a:t>》</a:t>
            </a:r>
            <a:r>
              <a:rPr lang="zh-CN" altLang="en-US" smtClean="0"/>
              <a:t>）</a:t>
            </a:r>
            <a:endParaRPr lang="en-US" altLang="zh-CN" smtClean="0"/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8178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5715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 b="1" smtClean="0">
                <a:solidFill>
                  <a:srgbClr val="7030A0"/>
                </a:solidFill>
              </a:rPr>
              <a:t>事例一：</a:t>
            </a:r>
            <a:r>
              <a:rPr lang="en-US" altLang="zh-CN" smtClean="0"/>
              <a:t>       </a:t>
            </a:r>
            <a:br>
              <a:rPr lang="en-US" altLang="zh-CN" smtClean="0"/>
            </a:br>
            <a:r>
              <a:rPr lang="en-US" altLang="zh-CN" smtClean="0"/>
              <a:t>                                           </a:t>
            </a:r>
            <a:r>
              <a:rPr lang="zh-CN" altLang="en-US" sz="3200" b="1" smtClean="0">
                <a:solidFill>
                  <a:srgbClr val="FF66FF"/>
                </a:solidFill>
              </a:rPr>
              <a:t>那件事改变了我</a:t>
            </a:r>
            <a:endParaRPr lang="en-US" altLang="zh-CN" sz="3200" b="1" smtClean="0">
              <a:solidFill>
                <a:srgbClr val="FF66FF"/>
              </a:solidFill>
            </a:endParaRPr>
          </a:p>
          <a:p>
            <a:pPr marL="0" indent="0">
              <a:buNone/>
            </a:pPr>
            <a:r>
              <a:rPr lang="zh-CN" altLang="en-US" smtClean="0"/>
              <a:t>每个人在成长的路上都会经历坎坷、阴霾或者挫折，正因为有了这些经历，才会使我们渐渐变得成熟起来。那个冬天发生的一件事改变了我，让我明白了生命的意义，亲情的珍贵。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z="3200" b="1" smtClean="0">
                <a:solidFill>
                  <a:srgbClr val="7030A0"/>
                </a:solidFill>
              </a:rPr>
              <a:t>事例</a:t>
            </a:r>
            <a:r>
              <a:rPr lang="zh-CN" altLang="en-US" sz="3200" b="1">
                <a:solidFill>
                  <a:srgbClr val="7030A0"/>
                </a:solidFill>
              </a:rPr>
              <a:t>二：</a:t>
            </a:r>
            <a:endParaRPr lang="en-US" altLang="zh-CN" sz="3200" b="1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3200" b="1" smtClean="0">
                <a:solidFill>
                  <a:srgbClr val="FF66FF"/>
                </a:solidFill>
              </a:rPr>
              <a:t>                                       刹那间的领悟</a:t>
            </a:r>
            <a:r>
              <a:rPr lang="en-US" altLang="zh-CN" sz="3200" b="1" smtClean="0">
                <a:solidFill>
                  <a:srgbClr val="FF66FF"/>
                </a:solidFill>
              </a:rPr>
              <a:t/>
            </a:r>
            <a:br>
              <a:rPr lang="en-US" altLang="zh-CN" sz="3200" b="1" smtClean="0">
                <a:solidFill>
                  <a:srgbClr val="FF66FF"/>
                </a:solidFill>
              </a:rPr>
            </a:br>
            <a:r>
              <a:rPr lang="zh-CN" altLang="en-US" smtClean="0"/>
              <a:t>看着姨婆手机中模糊的照片，我感到心中的某个空洞愈合了。就在那一个刹那，我领悟到了生命这两个字的深刻含义。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5462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开头示例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 w="57150">
            <a:solidFill>
              <a:srgbClr val="92D050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3200" b="1" smtClean="0">
                <a:solidFill>
                  <a:srgbClr val="7030A0"/>
                </a:solidFill>
              </a:rPr>
              <a:t>事例三：</a:t>
            </a:r>
            <a:r>
              <a:rPr lang="en-US" altLang="zh-CN" smtClean="0"/>
              <a:t>       </a:t>
            </a:r>
            <a:br>
              <a:rPr lang="en-US" altLang="zh-CN" smtClean="0"/>
            </a:br>
            <a:r>
              <a:rPr lang="en-US" altLang="zh-CN" smtClean="0"/>
              <a:t>                                           </a:t>
            </a:r>
            <a:r>
              <a:rPr lang="zh-CN" altLang="en-US" sz="3200" b="1" smtClean="0">
                <a:solidFill>
                  <a:srgbClr val="FF66FF"/>
                </a:solidFill>
              </a:rPr>
              <a:t>那温暖</a:t>
            </a:r>
            <a:r>
              <a:rPr lang="en-US" altLang="zh-CN" sz="3200" b="1" smtClean="0">
                <a:solidFill>
                  <a:srgbClr val="FF66FF"/>
                </a:solidFill>
              </a:rPr>
              <a:t/>
            </a:r>
            <a:br>
              <a:rPr lang="en-US" altLang="zh-CN" sz="3200" b="1" smtClean="0">
                <a:solidFill>
                  <a:srgbClr val="FF66FF"/>
                </a:solidFill>
              </a:rPr>
            </a:br>
            <a:r>
              <a:rPr lang="zh-CN" altLang="en-US" smtClean="0"/>
              <a:t>温暖无处不在，它藏在眼神里、藏在微笑里、藏在话语里。它们司空见惯，他们平凡质朴，但却能温暖人心。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zh-CN" altLang="en-US" sz="3200" b="1" smtClean="0">
                <a:solidFill>
                  <a:srgbClr val="7030A0"/>
                </a:solidFill>
              </a:rPr>
              <a:t>事例四：</a:t>
            </a:r>
            <a:endParaRPr lang="en-US" altLang="zh-CN" sz="3200" b="1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zh-CN" altLang="en-US" sz="3200" b="1" smtClean="0">
                <a:solidFill>
                  <a:srgbClr val="FF66FF"/>
                </a:solidFill>
              </a:rPr>
              <a:t>                                       最后一分钟的生命</a:t>
            </a:r>
            <a:r>
              <a:rPr lang="en-US" altLang="zh-CN" sz="3200" b="1" smtClean="0">
                <a:solidFill>
                  <a:srgbClr val="FF66FF"/>
                </a:solidFill>
              </a:rPr>
              <a:t/>
            </a:r>
            <a:br>
              <a:rPr lang="en-US" altLang="zh-CN" sz="3200" b="1" smtClean="0">
                <a:solidFill>
                  <a:srgbClr val="FF66FF"/>
                </a:solidFill>
              </a:rPr>
            </a:br>
            <a:r>
              <a:rPr lang="zh-CN" altLang="en-US" smtClean="0"/>
              <a:t>我的一生很短暂，即使剩下最后一分钟的生命，我也要站在枝头，发出生命的呐喊，完成最美丽的转身。－－题记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/>
              <a:t>我，是一只蝉。我赤裸裸地降临这个世界，最终也要回归自然，化为尘土，完成生命完全的轮回。我虽然平凡，但我也有属于我的故事。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284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3249"/>
            <a:ext cx="10515600" cy="4351338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250000"/>
              </a:lnSpc>
              <a:buNone/>
            </a:pPr>
            <a:r>
              <a:rPr lang="zh-CN" altLang="en-US" sz="3600" b="1" smtClean="0">
                <a:solidFill>
                  <a:srgbClr val="7030A0"/>
                </a:solidFill>
              </a:rPr>
              <a:t>技巧二：设计悬念，吸引读者</a:t>
            </a:r>
            <a:endParaRPr lang="en-US" altLang="zh-CN" sz="36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我快要死了－－</a:t>
            </a:r>
            <a:endParaRPr lang="en-US" altLang="zh-CN" sz="240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我躺在病床上，四周黑漆漆的一片，十分寂静，偌大的房间里，只能听得见我微弱的呼吸声。护士只有到吃药、打针的时候才会进来，而且很少和我说话。我已经习惯了，我不会有太多的抱怨，因为我知道我快要死了。我凝视着窗外，告诉自己要坦然面对死亡。</a:t>
            </a:r>
            <a:endParaRPr lang="en-US" altLang="zh-CN" sz="2400" smtClean="0"/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－－（选自陕西省中考满分文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感受生活之美</a:t>
            </a:r>
            <a:r>
              <a:rPr lang="en-US" altLang="zh-CN" sz="2400" smtClean="0"/>
              <a:t>》</a:t>
            </a:r>
            <a:r>
              <a:rPr lang="zh-CN" altLang="en-US" sz="2400" smtClean="0"/>
              <a:t>）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2156958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开头技巧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2159" y="2022849"/>
            <a:ext cx="10367682" cy="2889810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3600" b="1" smtClean="0">
                <a:solidFill>
                  <a:srgbClr val="7030A0"/>
                </a:solidFill>
              </a:rPr>
              <a:t>如何在考场作文中设置悬念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en-US" altLang="zh-CN" b="1" smtClean="0">
                <a:solidFill>
                  <a:srgbClr val="0070C0"/>
                </a:solidFill>
              </a:rPr>
              <a:t>①</a:t>
            </a:r>
            <a:r>
              <a:rPr lang="zh-CN" altLang="en-US" b="1" smtClean="0">
                <a:solidFill>
                  <a:srgbClr val="0070C0"/>
                </a:solidFill>
              </a:rPr>
              <a:t>开头简短，话未说完</a:t>
            </a:r>
            <a:r>
              <a:rPr lang="en-US" altLang="zh-CN" sz="3600" b="1" smtClean="0">
                <a:solidFill>
                  <a:srgbClr val="7030A0"/>
                </a:solidFill>
              </a:rPr>
              <a:t/>
            </a:r>
            <a:br>
              <a:rPr lang="en-US" altLang="zh-CN" sz="3600" b="1" smtClean="0">
                <a:solidFill>
                  <a:srgbClr val="7030A0"/>
                </a:solidFill>
              </a:rPr>
            </a:br>
            <a:r>
              <a:rPr lang="zh-CN" altLang="en-US" b="1" smtClean="0">
                <a:solidFill>
                  <a:srgbClr val="7030A0"/>
                </a:solidFill>
              </a:rPr>
              <a:t>示例</a:t>
            </a:r>
            <a:r>
              <a:rPr lang="en-US" altLang="zh-CN" b="1" smtClean="0">
                <a:solidFill>
                  <a:srgbClr val="7030A0"/>
                </a:solidFill>
              </a:rPr>
              <a:t>1</a:t>
            </a:r>
            <a:r>
              <a:rPr lang="zh-CN" altLang="en-US" sz="3600" b="1" smtClean="0">
                <a:solidFill>
                  <a:srgbClr val="7030A0"/>
                </a:solidFill>
              </a:rPr>
              <a:t>：</a:t>
            </a:r>
            <a:endParaRPr lang="en-US" altLang="zh-CN" sz="36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400" smtClean="0"/>
              <a:t>      小明手里拿一张照片，孤独地坐在角落里，眼角和腮边挂满了眼泪，彷徨地望向窗外。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74600265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Application>Microsoft Office PowerPoint</Application>
  <PresentationFormat>自定义</PresentationFormat>
  <Paragraphs>155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2022年初中语文中考一轮复习</vt:lpstr>
      <vt:lpstr>考纲解读</vt:lpstr>
      <vt:lpstr>评分标准</vt:lpstr>
      <vt:lpstr>分值设置</vt:lpstr>
      <vt:lpstr>开头技巧</vt:lpstr>
      <vt:lpstr>开头示例</vt:lpstr>
      <vt:lpstr>开头示例</vt:lpstr>
      <vt:lpstr>开头技巧</vt:lpstr>
      <vt:lpstr>开头技巧</vt:lpstr>
      <vt:lpstr>开头技巧</vt:lpstr>
      <vt:lpstr>开头技巧</vt:lpstr>
      <vt:lpstr>开头技巧</vt:lpstr>
      <vt:lpstr>开头示例</vt:lpstr>
      <vt:lpstr>开头技巧</vt:lpstr>
      <vt:lpstr>开头示例</vt:lpstr>
      <vt:lpstr>开头技巧</vt:lpstr>
      <vt:lpstr>开头示例</vt:lpstr>
      <vt:lpstr>开头示例</vt:lpstr>
      <vt:lpstr>开头示例</vt:lpstr>
      <vt:lpstr>开头技巧</vt:lpstr>
      <vt:lpstr>开头示例</vt:lpstr>
      <vt:lpstr>开头示例</vt:lpstr>
      <vt:lpstr>开头示例</vt:lpstr>
      <vt:lpstr>开头示例</vt:lpstr>
      <vt:lpstr>结尾技巧</vt:lpstr>
      <vt:lpstr>结尾示例</vt:lpstr>
      <vt:lpstr>结尾示例</vt:lpstr>
      <vt:lpstr>结尾示例</vt:lpstr>
      <vt:lpstr>结尾技巧</vt:lpstr>
      <vt:lpstr>结尾示例</vt:lpstr>
      <vt:lpstr>结尾示例</vt:lpstr>
      <vt:lpstr>结尾示例</vt:lpstr>
      <vt:lpstr>结尾技巧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2022年初中语文中考一轮复习</dc:title>
  <dc:creator>rbm.xkw.com</dc:creator>
  <cp:lastModifiedBy>hj</cp:lastModifiedBy>
  <cp:revision>2</cp:revision>
  <cp:lastPrinted>2021-10-26T09:40:03Z</cp:lastPrinted>
  <dcterms:created xsi:type="dcterms:W3CDTF">2021-10-26T09:40:03Z</dcterms:created>
  <dcterms:modified xsi:type="dcterms:W3CDTF">2021-12-10T01:26:54Z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