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heme/theme3.xml" ContentType="application/vnd.openxmlformats-officedocument.them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1.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5"/>
  </p:notesMasterIdLst>
  <p:sldIdLst>
    <p:sldId id="257" r:id="rId3"/>
    <p:sldId id="263" r:id="rId4"/>
    <p:sldId id="261"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9" r:id="rId20"/>
    <p:sldId id="278" r:id="rId21"/>
    <p:sldId id="280" r:id="rId22"/>
    <p:sldId id="281" r:id="rId23"/>
    <p:sldId id="282" r:id="rId24"/>
    <p:sldId id="283" r:id="rId25"/>
    <p:sldId id="284" r:id="rId26"/>
    <p:sldId id="285" r:id="rId27"/>
    <p:sldId id="286" r:id="rId28"/>
    <p:sldId id="288" r:id="rId29"/>
    <p:sldId id="287" r:id="rId30"/>
    <p:sldId id="289" r:id="rId31"/>
    <p:sldId id="290" r:id="rId32"/>
    <p:sldId id="291" r:id="rId33"/>
    <p:sldId id="292" r:id="rId34"/>
    <p:sldId id="293" r:id="rId35"/>
    <p:sldId id="295" r:id="rId36"/>
    <p:sldId id="296" r:id="rId37"/>
    <p:sldId id="298" r:id="rId38"/>
    <p:sldId id="297" r:id="rId39"/>
    <p:sldId id="299" r:id="rId40"/>
    <p:sldId id="300" r:id="rId41"/>
    <p:sldId id="301" r:id="rId42"/>
    <p:sldId id="302" r:id="rId43"/>
    <p:sldId id="303"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2" name="Administra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3" d="100"/>
          <a:sy n="113" d="100"/>
        </p:scale>
        <p:origin x="-582"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39928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p:cNvSpPr>
          <p:nvPr>
            <p:ph type="sldImg"/>
          </p:nvPr>
        </p:nvSpPr>
        <p:spPr/>
      </p:sp>
      <p:sp>
        <p:nvSpPr>
          <p:cNvPr id="103427" name="备注占位符 2"/>
          <p:cNvSpPr>
            <a:spLocks noGrp="1"/>
          </p:cNvSpPr>
          <p:nvPr>
            <p:ph type="body" idx="1"/>
          </p:nvPr>
        </p:nvSpPr>
        <p:spPr/>
        <p:txBody>
          <a:bodyPr lIns="91440" tIns="45720" rIns="91440" bIns="45720" anchor="t" anchorCtr="0"/>
          <a:lstStyle/>
          <a:p>
            <a:pPr marL="0" lvl="0" indent="0" algn="l" defTabSz="914400" rtl="0" eaLnBrk="1" fontAlgn="base" latinLnBrk="0" hangingPunct="1">
              <a:lnSpc>
                <a:spcPct val="100000"/>
              </a:lnSpc>
              <a:spcBef>
                <a:spcPct val="0"/>
              </a:spcBef>
              <a:spcAft>
                <a:spcPct val="0"/>
              </a:spcAft>
              <a:buClrTx/>
              <a:buSzTx/>
              <a:buFontTx/>
              <a:buNone/>
            </a:pPr>
            <a:endParaRPr lang="zh-CN" altLang="en-US" sz="1200" u="none" baseline="0">
              <a:solidFill>
                <a:srgbClr val="000000"/>
              </a:solidFill>
              <a:effectLst/>
              <a:latin typeface="Calibri"/>
              <a:ea typeface="宋体" panose="02010600030101010101" pitchFamily="2" charset="-122"/>
            </a:endParaRPr>
          </a:p>
        </p:txBody>
      </p:sp>
      <p:sp>
        <p:nvSpPr>
          <p:cNvPr id="103428" name="灯片编号占位符 3"/>
          <p:cNvSpPr>
            <a:spLocks noGrp="1"/>
          </p:cNvSpPr>
          <p:nvPr>
            <p:ph type="sldNum" sz="quarter" idx="10"/>
          </p:nvPr>
        </p:nvSpPr>
        <p:spPr>
          <a:xfrm>
            <a:off x="3884613" y="8685213"/>
            <a:ext cx="2971800" cy="458787"/>
          </a:xfrm>
          <a:prstGeom prst="rect">
            <a:avLst/>
          </a:prstGeom>
          <a:noFill/>
          <a:ln w="9525">
            <a:noFill/>
          </a:ln>
        </p:spPr>
        <p:txBody>
          <a:bodyPr lIns="91440" tIns="45720" rIns="91440" bIns="45720" anchor="b" anchorCtr="0"/>
          <a:lstStyle/>
          <a:p>
            <a:pPr lvl="0" algn="r"/>
            <a:fld id="{9A0DB2DC-4C9A-4742-B13C-FB6460FD3503}" type="slidenum">
              <a:rPr lang="zh-CN" altLang="en-US" sz="1200"/>
              <a:t>3</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p:cNvSpPr>
          <p:nvPr>
            <p:ph type="sldImg"/>
          </p:nvPr>
        </p:nvSpPr>
        <p:spPr/>
      </p:sp>
      <p:sp>
        <p:nvSpPr>
          <p:cNvPr id="108547" name="备注占位符 2"/>
          <p:cNvSpPr>
            <a:spLocks noGrp="1"/>
          </p:cNvSpPr>
          <p:nvPr>
            <p:ph type="body" idx="1"/>
          </p:nvPr>
        </p:nvSpPr>
        <p:spPr/>
        <p:txBody>
          <a:bodyPr lIns="91440" tIns="45720" rIns="91440" bIns="45720" anchor="t" anchorCtr="0"/>
          <a:lstStyle/>
          <a:p>
            <a:pPr marL="0" lvl="0" indent="0" algn="l" defTabSz="914400" rtl="0" eaLnBrk="1" fontAlgn="base" latinLnBrk="0" hangingPunct="1">
              <a:lnSpc>
                <a:spcPct val="100000"/>
              </a:lnSpc>
              <a:spcBef>
                <a:spcPct val="0"/>
              </a:spcBef>
              <a:spcAft>
                <a:spcPct val="0"/>
              </a:spcAft>
              <a:buClrTx/>
              <a:buSzTx/>
              <a:buFontTx/>
              <a:buNone/>
            </a:pPr>
            <a:endParaRPr lang="zh-CN" altLang="en-US" sz="1200" u="none" baseline="0">
              <a:solidFill>
                <a:srgbClr val="000000"/>
              </a:solidFill>
              <a:effectLst/>
              <a:latin typeface="Calibri"/>
              <a:ea typeface="宋体" panose="02010600030101010101" pitchFamily="2" charset="-122"/>
            </a:endParaRPr>
          </a:p>
        </p:txBody>
      </p:sp>
      <p:sp>
        <p:nvSpPr>
          <p:cNvPr id="108548" name="灯片编号占位符 3"/>
          <p:cNvSpPr>
            <a:spLocks noGrp="1"/>
          </p:cNvSpPr>
          <p:nvPr>
            <p:ph type="sldNum" sz="quarter" idx="10"/>
          </p:nvPr>
        </p:nvSpPr>
        <p:spPr>
          <a:xfrm>
            <a:off x="3884613" y="8685213"/>
            <a:ext cx="2971800" cy="458787"/>
          </a:xfrm>
          <a:prstGeom prst="rect">
            <a:avLst/>
          </a:prstGeom>
          <a:noFill/>
          <a:ln w="9525">
            <a:noFill/>
          </a:ln>
        </p:spPr>
        <p:txBody>
          <a:bodyPr lIns="91440" tIns="45720" rIns="91440" bIns="45720" anchor="b" anchorCtr="0"/>
          <a:lstStyle/>
          <a:p>
            <a:pPr lvl="0" algn="r"/>
            <a:fld id="{9A0DB2DC-4C9A-4742-B13C-FB6460FD3503}" type="slidenum">
              <a:rPr lang="zh-CN" altLang="en-US" sz="1200"/>
              <a:t>42</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18" Type="http://schemas.openxmlformats.org/officeDocument/2006/relationships/tags" Target="../tags/tag87.xml"/><Relationship Id="rId3" Type="http://schemas.openxmlformats.org/officeDocument/2006/relationships/tags" Target="../tags/tag72.xml"/><Relationship Id="rId21" Type="http://schemas.openxmlformats.org/officeDocument/2006/relationships/tags" Target="../tags/tag90.xml"/><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image" Target="../media/image2.png"/><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slideMaster" Target="../slideMasters/slideMaster2.xml"/><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10" Type="http://schemas.openxmlformats.org/officeDocument/2006/relationships/tags" Target="../tags/tag79.xml"/><Relationship Id="rId19" Type="http://schemas.openxmlformats.org/officeDocument/2006/relationships/tags" Target="../tags/tag88.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95.xml"/><Relationship Id="rId7" Type="http://schemas.openxmlformats.org/officeDocument/2006/relationships/image" Target="../media/image3.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2.xml"/><Relationship Id="rId5" Type="http://schemas.openxmlformats.org/officeDocument/2006/relationships/tags" Target="../tags/tag97.xml"/><Relationship Id="rId4" Type="http://schemas.openxmlformats.org/officeDocument/2006/relationships/tags" Target="../tags/tag9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tags" Target="../tags/tag115.xml"/><Relationship Id="rId26" Type="http://schemas.openxmlformats.org/officeDocument/2006/relationships/image" Target="../media/image5.png"/><Relationship Id="rId3" Type="http://schemas.openxmlformats.org/officeDocument/2006/relationships/tags" Target="../tags/tag100.xml"/><Relationship Id="rId21" Type="http://schemas.openxmlformats.org/officeDocument/2006/relationships/tags" Target="../tags/tag118.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5" Type="http://schemas.openxmlformats.org/officeDocument/2006/relationships/slideMaster" Target="../slideMasters/slideMaster2.xml"/><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tags" Target="../tags/tag117.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24" Type="http://schemas.openxmlformats.org/officeDocument/2006/relationships/tags" Target="../tags/tag121.xml"/><Relationship Id="rId5" Type="http://schemas.openxmlformats.org/officeDocument/2006/relationships/tags" Target="../tags/tag102.xml"/><Relationship Id="rId15" Type="http://schemas.openxmlformats.org/officeDocument/2006/relationships/tags" Target="../tags/tag112.xml"/><Relationship Id="rId23" Type="http://schemas.openxmlformats.org/officeDocument/2006/relationships/tags" Target="../tags/tag120.xml"/><Relationship Id="rId28" Type="http://schemas.openxmlformats.org/officeDocument/2006/relationships/image" Target="../media/image7.png"/><Relationship Id="rId10" Type="http://schemas.openxmlformats.org/officeDocument/2006/relationships/tags" Target="../tags/tag107.xml"/><Relationship Id="rId19" Type="http://schemas.openxmlformats.org/officeDocument/2006/relationships/tags" Target="../tags/tag116.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 Id="rId22" Type="http://schemas.openxmlformats.org/officeDocument/2006/relationships/tags" Target="../tags/tag119.xml"/><Relationship Id="rId27"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4.xml"/><Relationship Id="rId7" Type="http://schemas.openxmlformats.org/officeDocument/2006/relationships/image" Target="../media/image3.png"/><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slideMaster" Target="../slideMasters/slideMaster2.xml"/><Relationship Id="rId5" Type="http://schemas.openxmlformats.org/officeDocument/2006/relationships/tags" Target="../tags/tag126.xml"/><Relationship Id="rId4" Type="http://schemas.openxmlformats.org/officeDocument/2006/relationships/tags" Target="../tags/tag125.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9.xml"/><Relationship Id="rId7" Type="http://schemas.openxmlformats.org/officeDocument/2006/relationships/image" Target="../media/image3.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slideMaster" Target="../slideMasters/slideMaster2.xml"/><Relationship Id="rId5" Type="http://schemas.openxmlformats.org/officeDocument/2006/relationships/tags" Target="../tags/tag131.xml"/><Relationship Id="rId4" Type="http://schemas.openxmlformats.org/officeDocument/2006/relationships/tags" Target="../tags/tag130.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18" Type="http://schemas.openxmlformats.org/officeDocument/2006/relationships/tags" Target="../tags/tag149.xml"/><Relationship Id="rId3" Type="http://schemas.openxmlformats.org/officeDocument/2006/relationships/tags" Target="../tags/tag134.xml"/><Relationship Id="rId21" Type="http://schemas.openxmlformats.org/officeDocument/2006/relationships/tags" Target="../tags/tag152.xml"/><Relationship Id="rId7" Type="http://schemas.openxmlformats.org/officeDocument/2006/relationships/tags" Target="../tags/tag138.xml"/><Relationship Id="rId12" Type="http://schemas.openxmlformats.org/officeDocument/2006/relationships/tags" Target="../tags/tag143.xml"/><Relationship Id="rId17" Type="http://schemas.openxmlformats.org/officeDocument/2006/relationships/tags" Target="../tags/tag148.xml"/><Relationship Id="rId25" Type="http://schemas.openxmlformats.org/officeDocument/2006/relationships/image" Target="../media/image9.png"/><Relationship Id="rId2" Type="http://schemas.openxmlformats.org/officeDocument/2006/relationships/tags" Target="../tags/tag133.xml"/><Relationship Id="rId16" Type="http://schemas.openxmlformats.org/officeDocument/2006/relationships/tags" Target="../tags/tag147.xml"/><Relationship Id="rId20" Type="http://schemas.openxmlformats.org/officeDocument/2006/relationships/tags" Target="../tags/tag151.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24" Type="http://schemas.openxmlformats.org/officeDocument/2006/relationships/image" Target="../media/image8.png"/><Relationship Id="rId5" Type="http://schemas.openxmlformats.org/officeDocument/2006/relationships/tags" Target="../tags/tag136.xml"/><Relationship Id="rId15" Type="http://schemas.openxmlformats.org/officeDocument/2006/relationships/tags" Target="../tags/tag146.xml"/><Relationship Id="rId23" Type="http://schemas.openxmlformats.org/officeDocument/2006/relationships/slideMaster" Target="../slideMasters/slideMaster2.xml"/><Relationship Id="rId10" Type="http://schemas.openxmlformats.org/officeDocument/2006/relationships/tags" Target="../tags/tag141.xml"/><Relationship Id="rId19" Type="http://schemas.openxmlformats.org/officeDocument/2006/relationships/tags" Target="../tags/tag150.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 Id="rId22" Type="http://schemas.openxmlformats.org/officeDocument/2006/relationships/tags" Target="../tags/tag15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56.xml"/><Relationship Id="rId7" Type="http://schemas.openxmlformats.org/officeDocument/2006/relationships/image" Target="../media/image3.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Master" Target="../slideMasters/slideMaster2.xml"/><Relationship Id="rId5" Type="http://schemas.openxmlformats.org/officeDocument/2006/relationships/tags" Target="../tags/tag158.xml"/><Relationship Id="rId4" Type="http://schemas.openxmlformats.org/officeDocument/2006/relationships/tags" Target="../tags/tag15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61.xml"/><Relationship Id="rId7" Type="http://schemas.openxmlformats.org/officeDocument/2006/relationships/image" Target="../media/image3.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Master" Target="../slideMasters/slideMaster2.xml"/><Relationship Id="rId5" Type="http://schemas.openxmlformats.org/officeDocument/2006/relationships/tags" Target="../tags/tag163.xml"/><Relationship Id="rId4" Type="http://schemas.openxmlformats.org/officeDocument/2006/relationships/tags" Target="../tags/tag162.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66.xml"/><Relationship Id="rId7" Type="http://schemas.openxmlformats.org/officeDocument/2006/relationships/image" Target="../media/image3.png"/><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Master" Target="../slideMasters/slideMaster2.xml"/><Relationship Id="rId5" Type="http://schemas.openxmlformats.org/officeDocument/2006/relationships/tags" Target="../tags/tag168.xml"/><Relationship Id="rId4" Type="http://schemas.openxmlformats.org/officeDocument/2006/relationships/tags" Target="../tags/tag16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18" Type="http://schemas.openxmlformats.org/officeDocument/2006/relationships/tags" Target="../tags/tag186.xml"/><Relationship Id="rId3" Type="http://schemas.openxmlformats.org/officeDocument/2006/relationships/tags" Target="../tags/tag171.xml"/><Relationship Id="rId21" Type="http://schemas.openxmlformats.org/officeDocument/2006/relationships/tags" Target="../tags/tag189.xml"/><Relationship Id="rId7" Type="http://schemas.openxmlformats.org/officeDocument/2006/relationships/tags" Target="../tags/tag175.xml"/><Relationship Id="rId12" Type="http://schemas.openxmlformats.org/officeDocument/2006/relationships/tags" Target="../tags/tag180.xml"/><Relationship Id="rId17" Type="http://schemas.openxmlformats.org/officeDocument/2006/relationships/tags" Target="../tags/tag185.xml"/><Relationship Id="rId25" Type="http://schemas.openxmlformats.org/officeDocument/2006/relationships/image" Target="../media/image10.png"/><Relationship Id="rId2" Type="http://schemas.openxmlformats.org/officeDocument/2006/relationships/tags" Target="../tags/tag170.xml"/><Relationship Id="rId16" Type="http://schemas.openxmlformats.org/officeDocument/2006/relationships/tags" Target="../tags/tag184.xml"/><Relationship Id="rId20" Type="http://schemas.openxmlformats.org/officeDocument/2006/relationships/tags" Target="../tags/tag188.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24" Type="http://schemas.openxmlformats.org/officeDocument/2006/relationships/slideMaster" Target="../slideMasters/slideMaster2.xml"/><Relationship Id="rId5" Type="http://schemas.openxmlformats.org/officeDocument/2006/relationships/tags" Target="../tags/tag173.xml"/><Relationship Id="rId15" Type="http://schemas.openxmlformats.org/officeDocument/2006/relationships/tags" Target="../tags/tag183.xml"/><Relationship Id="rId23" Type="http://schemas.openxmlformats.org/officeDocument/2006/relationships/tags" Target="../tags/tag191.xml"/><Relationship Id="rId10" Type="http://schemas.openxmlformats.org/officeDocument/2006/relationships/tags" Target="../tags/tag178.xml"/><Relationship Id="rId19" Type="http://schemas.openxmlformats.org/officeDocument/2006/relationships/tags" Target="../tags/tag187.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 Id="rId22" Type="http://schemas.openxmlformats.org/officeDocument/2006/relationships/tags" Target="../tags/tag190.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94.xml"/><Relationship Id="rId7" Type="http://schemas.openxmlformats.org/officeDocument/2006/relationships/image" Target="../media/image11.pn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slideMaster" Target="../slideMasters/slideMaster2.xml"/><Relationship Id="rId5" Type="http://schemas.openxmlformats.org/officeDocument/2006/relationships/tags" Target="../tags/tag196.xml"/><Relationship Id="rId4" Type="http://schemas.openxmlformats.org/officeDocument/2006/relationships/tags" Target="../tags/tag195.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9.xml"/><Relationship Id="rId7" Type="http://schemas.openxmlformats.org/officeDocument/2006/relationships/slideMaster" Target="../slideMasters/slideMaster2.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9"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5.xml"/><Relationship Id="rId7" Type="http://schemas.openxmlformats.org/officeDocument/2006/relationships/image" Target="../media/image15.png"/><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slideMaster" Target="../slideMasters/slideMaster2.xml"/><Relationship Id="rId5" Type="http://schemas.openxmlformats.org/officeDocument/2006/relationships/tags" Target="../tags/tag207.xml"/><Relationship Id="rId4" Type="http://schemas.openxmlformats.org/officeDocument/2006/relationships/tags" Target="../tags/tag20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10.xml"/><Relationship Id="rId7" Type="http://schemas.openxmlformats.org/officeDocument/2006/relationships/image" Target="../media/image16.pn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2.xml"/><Relationship Id="rId5" Type="http://schemas.openxmlformats.org/officeDocument/2006/relationships/tags" Target="../tags/tag212.xml"/><Relationship Id="rId4" Type="http://schemas.openxmlformats.org/officeDocument/2006/relationships/tags" Target="../tags/tag21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15.xml"/><Relationship Id="rId7" Type="http://schemas.openxmlformats.org/officeDocument/2006/relationships/slideMaster" Target="../slideMasters/slideMaster2.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9"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221.xml"/><Relationship Id="rId7" Type="http://schemas.openxmlformats.org/officeDocument/2006/relationships/slideMaster" Target="../slideMasters/slideMaster2.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9" Type="http://schemas.openxmlformats.org/officeDocument/2006/relationships/image" Target="../media/image18.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227.xml"/><Relationship Id="rId7" Type="http://schemas.openxmlformats.org/officeDocument/2006/relationships/slideMaster" Target="../slideMasters/slideMaster2.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9"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标题幻灯片">
    <p:spTree>
      <p:nvGrpSpPr>
        <p:cNvPr id="1" name=""/>
        <p:cNvGrpSpPr/>
        <p:nvPr/>
      </p:nvGrpSpPr>
      <p:grpSpPr>
        <a:xfrm>
          <a:off x="0" y="0"/>
          <a:ext cx="0" cy="0"/>
          <a:chOff x="0" y="0"/>
          <a:chExt cx="0" cy="0"/>
        </a:xfrm>
      </p:grpSpPr>
      <p:grpSp>
        <p:nvGrpSpPr>
          <p:cNvPr id="32771" name="组合 6"/>
          <p:cNvGrpSpPr/>
          <p:nvPr/>
        </p:nvGrpSpPr>
        <p:grpSpPr>
          <a:xfrm>
            <a:off x="1944688" y="849313"/>
            <a:ext cx="8302625" cy="3525837"/>
            <a:chOff x="3066" y="1500"/>
            <a:chExt cx="12429" cy="6080"/>
          </a:xfrm>
        </p:grpSpPr>
        <p:sp>
          <p:nvSpPr>
            <p:cNvPr id="32772" name="矩形 7"/>
            <p:cNvSpPr/>
            <p:nvPr>
              <p:custDataLst>
                <p:tags r:id="rId22"/>
              </p:custDataLst>
            </p:nvPr>
          </p:nvSpPr>
          <p:spPr>
            <a:xfrm>
              <a:off x="3066" y="1500"/>
              <a:ext cx="12217" cy="5840"/>
            </a:xfrm>
            <a:prstGeom prst="rect">
              <a:avLst/>
            </a:prstGeom>
            <a:solidFill>
              <a:srgbClr val="EB7463"/>
            </a:solidFill>
            <a:ln w="50800" cap="flat" cmpd="sng">
              <a:solidFill>
                <a:srgbClr val="8D77AA"/>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2773" name="矩形 8"/>
            <p:cNvSpPr/>
            <p:nvPr>
              <p:custDataLst>
                <p:tags r:id="rId23"/>
              </p:custDataLst>
            </p:nvPr>
          </p:nvSpPr>
          <p:spPr>
            <a:xfrm>
              <a:off x="3278" y="1740"/>
              <a:ext cx="12217" cy="5840"/>
            </a:xfrm>
            <a:prstGeom prst="rect">
              <a:avLst/>
            </a:prstGeom>
            <a:solidFill>
              <a:srgbClr val="FFFFFF"/>
            </a:solidFill>
            <a:ln w="50800" cap="flat" cmpd="sng">
              <a:solidFill>
                <a:srgbClr val="8D77AA"/>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grpSp>
      <p:pic>
        <p:nvPicPr>
          <p:cNvPr id="32774" name="图片 9"/>
          <p:cNvPicPr>
            <a:picLocks noChangeAspect="1"/>
          </p:cNvPicPr>
          <p:nvPr>
            <p:custDataLst>
              <p:tags r:id="rId1"/>
            </p:custDataLst>
          </p:nvPr>
        </p:nvPicPr>
        <p:blipFill>
          <a:blip r:embed="rId25"/>
          <a:stretch>
            <a:fillRect/>
          </a:stretch>
        </p:blipFill>
        <p:spPr>
          <a:xfrm>
            <a:off x="0" y="0"/>
            <a:ext cx="12192000" cy="6858000"/>
          </a:xfrm>
          <a:prstGeom prst="rect">
            <a:avLst/>
          </a:prstGeom>
          <a:noFill/>
          <a:ln w="9525">
            <a:noFill/>
          </a:ln>
        </p:spPr>
      </p:pic>
      <p:grpSp>
        <p:nvGrpSpPr>
          <p:cNvPr id="32775" name="组合 10"/>
          <p:cNvGrpSpPr/>
          <p:nvPr/>
        </p:nvGrpSpPr>
        <p:grpSpPr>
          <a:xfrm>
            <a:off x="3873500" y="536575"/>
            <a:ext cx="635000" cy="568325"/>
            <a:chOff x="4052094" y="7246145"/>
            <a:chExt cx="1625600" cy="1458911"/>
          </a:xfrm>
        </p:grpSpPr>
        <p:sp>
          <p:nvSpPr>
            <p:cNvPr id="32776" name="矩形 11"/>
            <p:cNvSpPr/>
            <p:nvPr>
              <p:custDataLst>
                <p:tags r:id="rId15"/>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2777" name="矩形 12"/>
            <p:cNvSpPr/>
            <p:nvPr>
              <p:custDataLst>
                <p:tags r:id="rId16"/>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2778" name="直接连接符 13"/>
            <p:cNvCxnSpPr/>
            <p:nvPr>
              <p:custDataLst>
                <p:tags r:id="rId17"/>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2779" name="直接连接符 14"/>
            <p:cNvCxnSpPr/>
            <p:nvPr>
              <p:custDataLst>
                <p:tags r:id="rId18"/>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2780" name="直接连接符 18"/>
            <p:cNvCxnSpPr/>
            <p:nvPr>
              <p:custDataLst>
                <p:tags r:id="rId19"/>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2781" name="任意多边形: 形状 19"/>
            <p:cNvSpPr/>
            <p:nvPr>
              <p:custDataLst>
                <p:tags r:id="rId20"/>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2782" name="任意多边形: 形状 20"/>
            <p:cNvSpPr/>
            <p:nvPr>
              <p:custDataLst>
                <p:tags r:id="rId21"/>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grpSp>
        <p:nvGrpSpPr>
          <p:cNvPr id="32783" name="组合 21"/>
          <p:cNvGrpSpPr/>
          <p:nvPr/>
        </p:nvGrpSpPr>
        <p:grpSpPr>
          <a:xfrm>
            <a:off x="7620000" y="536575"/>
            <a:ext cx="633413" cy="568325"/>
            <a:chOff x="4052094" y="7246145"/>
            <a:chExt cx="1625600" cy="1458911"/>
          </a:xfrm>
        </p:grpSpPr>
        <p:sp>
          <p:nvSpPr>
            <p:cNvPr id="32784" name="矩形 22"/>
            <p:cNvSpPr/>
            <p:nvPr>
              <p:custDataLst>
                <p:tags r:id="rId8"/>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2785" name="矩形 23"/>
            <p:cNvSpPr/>
            <p:nvPr>
              <p:custDataLst>
                <p:tags r:id="rId9"/>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2786" name="直接连接符 24"/>
            <p:cNvCxnSpPr/>
            <p:nvPr>
              <p:custDataLst>
                <p:tags r:id="rId10"/>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2787" name="直接连接符 25"/>
            <p:cNvCxnSpPr/>
            <p:nvPr>
              <p:custDataLst>
                <p:tags r:id="rId11"/>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2788" name="直接连接符 26"/>
            <p:cNvCxnSpPr/>
            <p:nvPr>
              <p:custDataLst>
                <p:tags r:id="rId12"/>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2789" name="任意多边形: 形状 27"/>
            <p:cNvSpPr/>
            <p:nvPr>
              <p:custDataLst>
                <p:tags r:id="rId13"/>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2790" name="任意多边形: 形状 28"/>
            <p:cNvSpPr/>
            <p:nvPr>
              <p:custDataLst>
                <p:tags r:id="rId14"/>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2791" name="直接连接符 29"/>
          <p:cNvCxnSpPr/>
          <p:nvPr>
            <p:custDataLst>
              <p:tags r:id="rId2"/>
            </p:custDataLst>
          </p:nvPr>
        </p:nvCxnSpPr>
        <p:spPr>
          <a:xfrm flipH="1" flipV="1">
            <a:off x="4186238" y="0"/>
            <a:ext cx="0" cy="536575"/>
          </a:xfrm>
          <a:prstGeom prst="line">
            <a:avLst/>
          </a:prstGeom>
          <a:ln w="19050" cap="flat" cmpd="sng">
            <a:solidFill>
              <a:srgbClr val="2653B8"/>
            </a:solidFill>
            <a:prstDash val="solid"/>
            <a:headEnd type="none" w="med" len="med"/>
            <a:tailEnd type="none" w="med" len="med"/>
          </a:ln>
        </p:spPr>
      </p:cxnSp>
      <p:cxnSp>
        <p:nvCxnSpPr>
          <p:cNvPr id="32792" name="直接连接符 30"/>
          <p:cNvCxnSpPr/>
          <p:nvPr>
            <p:custDataLst>
              <p:tags r:id="rId3"/>
            </p:custDataLst>
          </p:nvPr>
        </p:nvCxnSpPr>
        <p:spPr>
          <a:xfrm flipH="1" flipV="1">
            <a:off x="7935913" y="0"/>
            <a:ext cx="0" cy="536575"/>
          </a:xfrm>
          <a:prstGeom prst="line">
            <a:avLst/>
          </a:prstGeom>
          <a:ln w="19050" cap="flat" cmpd="sng">
            <a:solidFill>
              <a:srgbClr val="2653B8"/>
            </a:solidFill>
            <a:prstDash val="solid"/>
            <a:headEnd type="none" w="med" len="med"/>
            <a:tailEnd type="none" w="med" len="med"/>
          </a:ln>
        </p:spPr>
      </p:cxnSp>
      <p:cxnSp>
        <p:nvCxnSpPr>
          <p:cNvPr id="32793" name="直接连接符 31"/>
          <p:cNvCxnSpPr/>
          <p:nvPr>
            <p:custDataLst>
              <p:tags r:id="rId4"/>
            </p:custDataLst>
          </p:nvPr>
        </p:nvCxnSpPr>
        <p:spPr>
          <a:xfrm>
            <a:off x="4587875" y="2916238"/>
            <a:ext cx="3232150" cy="0"/>
          </a:xfrm>
          <a:prstGeom prst="line">
            <a:avLst/>
          </a:prstGeom>
          <a:ln w="25400" cap="flat" cmpd="sng">
            <a:solidFill>
              <a:srgbClr val="EB7463"/>
            </a:solidFill>
            <a:prstDash val="solid"/>
            <a:headEnd type="none" w="med" len="med"/>
            <a:tailEnd type="none" w="med" len="med"/>
          </a:ln>
        </p:spPr>
      </p:cxnSp>
      <p:sp>
        <p:nvSpPr>
          <p:cNvPr id="2" name="标题 1"/>
          <p:cNvSpPr>
            <a:spLocks noGrp="1"/>
          </p:cNvSpPr>
          <p:nvPr>
            <p:ph type="ctrTitle" hasCustomPrompt="1"/>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itchFamily="18" charset="-122"/>
              </a:defRPr>
            </a:lvl1pPr>
          </a:lstStyle>
          <a:p>
            <a:pPr fontAlgn="auto"/>
            <a:r>
              <a:rPr kumimoji="0" lang="zh-CN" altLang="en-US" sz="5400" b="1" i="0" u="none" strike="noStrike" kern="1200" cap="none" spc="600" normalizeH="0" baseline="0" noProof="1">
                <a:uLnTx/>
                <a:uFillTx/>
              </a:rPr>
              <a:t>单击此处编辑标题</a:t>
            </a:r>
          </a:p>
        </p:txBody>
      </p:sp>
      <p:sp>
        <p:nvSpPr>
          <p:cNvPr id="3" name="副标题 2"/>
          <p:cNvSpPr>
            <a:spLocks noGrp="1"/>
          </p:cNvSpPr>
          <p:nvPr>
            <p:ph type="subTitle" idx="1" hasCustomPrompt="1"/>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kumimoji="0" lang="zh-CN" altLang="en-US" sz="2200" b="0" i="0" u="none" strike="noStrike" kern="1200" cap="none" spc="200" normalizeH="0" baseline="0" noProof="1">
                <a:uLnTx/>
                <a:uFillTx/>
              </a:rPr>
              <a:t>单击此处编辑副标题</a:t>
            </a:r>
          </a:p>
        </p:txBody>
      </p:sp>
      <p:sp>
        <p:nvSpPr>
          <p:cNvPr id="33" name="文本占位符 4"/>
          <p:cNvSpPr>
            <a:spLocks noGrp="1"/>
          </p:cNvSpPr>
          <p:nvPr>
            <p:ph type="body" sz="quarter" idx="14" hasCustomPrompt="1"/>
          </p:nvPr>
        </p:nvSpPr>
        <p:spPr>
          <a:xfrm>
            <a:off x="6299518" y="3617784"/>
            <a:ext cx="1617662" cy="455427"/>
          </a:xfrm>
        </p:spPr>
        <p:txBody>
          <a:bodyPr anchor="ctr"/>
          <a:lstStyle>
            <a:lvl1pPr marL="0" indent="0" algn="r">
              <a:buNone/>
              <a:defRPr/>
            </a:lvl1pPr>
          </a:lstStyle>
          <a:p>
            <a:pPr lvl="0" fontAlgn="auto"/>
            <a:r>
              <a:rPr kumimoji="0" lang="zh-CN" altLang="en-US" sz="1600" b="0" i="0" u="none" strike="noStrike" kern="1200" cap="none" spc="150" normalizeH="0" baseline="0" noProof="1">
                <a:uLnTx/>
                <a:uFillTx/>
              </a:rPr>
              <a:t>单击编辑文本</a:t>
            </a:r>
          </a:p>
        </p:txBody>
      </p:sp>
      <p:sp>
        <p:nvSpPr>
          <p:cNvPr id="35" name="文本占位符 34"/>
          <p:cNvSpPr>
            <a:spLocks noGrp="1"/>
          </p:cNvSpPr>
          <p:nvPr>
            <p:ph type="body" sz="quarter" idx="15" hasCustomPrompt="1"/>
          </p:nvPr>
        </p:nvSpPr>
        <p:spPr>
          <a:xfrm>
            <a:off x="4262438" y="3615656"/>
            <a:ext cx="1617662" cy="455612"/>
          </a:xfrm>
        </p:spPr>
        <p:txBody>
          <a:bodyPr lIns="100800" tIns="0" rIns="82800" bIns="0" anchor="ctr"/>
          <a:lstStyle>
            <a:lvl1pPr marL="0" indent="0" algn="l">
              <a:buNone/>
              <a:defRPr baseline="0"/>
            </a:lvl1pPr>
          </a:lstStyle>
          <a:p>
            <a:pPr lvl="0" fontAlgn="auto"/>
            <a:r>
              <a:rPr kumimoji="0" lang="zh-CN" altLang="en-US" sz="1600" b="0" i="0" u="none" strike="noStrike" kern="1200" cap="none" spc="150" normalizeH="0" baseline="0" noProof="1">
                <a:uLnTx/>
                <a:uFillTx/>
              </a:rPr>
              <a:t>单击编辑文本</a:t>
            </a:r>
          </a:p>
        </p:txBody>
      </p:sp>
      <p:sp>
        <p:nvSpPr>
          <p:cNvPr id="32794" name="页脚占位符 16"/>
          <p:cNvSpPr>
            <a:spLocks noGrp="1"/>
          </p:cNvSpPr>
          <p:nvPr>
            <p:ph type="ftr" sz="quarter" idx="3"/>
            <p:custDataLst>
              <p:tags r:id="rId5"/>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2797" name="灯片编号占位符 17"/>
          <p:cNvSpPr>
            <a:spLocks noGrp="1"/>
          </p:cNvSpPr>
          <p:nvPr>
            <p:ph type="sldNum" sz="quarter" idx="4"/>
            <p:custDataLst>
              <p:tags r:id="rId6"/>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2798" name="日期占位符 15"/>
          <p:cNvSpPr>
            <a:spLocks noGrp="1"/>
          </p:cNvSpPr>
          <p:nvPr>
            <p:ph type="dt" sz="half" idx="2"/>
            <p:custDataLst>
              <p:tags r:id="rId7"/>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grpSp>
        <p:nvGrpSpPr>
          <p:cNvPr id="33795" name="组合 6"/>
          <p:cNvGrpSpPr/>
          <p:nvPr/>
        </p:nvGrpSpPr>
        <p:grpSpPr>
          <a:xfrm>
            <a:off x="0" y="-7937"/>
            <a:ext cx="12192000" cy="963612"/>
            <a:chOff x="0" y="-7620"/>
            <a:chExt cx="12192000" cy="962660"/>
          </a:xfrm>
        </p:grpSpPr>
        <p:pic>
          <p:nvPicPr>
            <p:cNvPr id="33796"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3797"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33798" name="页脚占位符 4"/>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3801" name="灯片编号占位符 5"/>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3802" name="日期占位符 3"/>
          <p:cNvSpPr>
            <a:spLocks noGrp="1"/>
          </p:cNvSpPr>
          <p:nvPr>
            <p:ph type="dt" sz="half" idx="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节标题">
    <p:spTree>
      <p:nvGrpSpPr>
        <p:cNvPr id="1" name=""/>
        <p:cNvGrpSpPr/>
        <p:nvPr/>
      </p:nvGrpSpPr>
      <p:grpSpPr>
        <a:xfrm>
          <a:off x="0" y="0"/>
          <a:ext cx="0" cy="0"/>
          <a:chOff x="0" y="0"/>
          <a:chExt cx="0" cy="0"/>
        </a:xfrm>
      </p:grpSpPr>
      <p:sp>
        <p:nvSpPr>
          <p:cNvPr id="34819" name="PA-矩形 60"/>
          <p:cNvSpPr/>
          <p:nvPr>
            <p:custDataLst>
              <p:tags r:id="rId1"/>
            </p:custDataLst>
          </p:nvPr>
        </p:nvSpPr>
        <p:spPr>
          <a:xfrm>
            <a:off x="1155700" y="846138"/>
            <a:ext cx="9736138" cy="5067300"/>
          </a:xfrm>
          <a:prstGeom prst="rect">
            <a:avLst/>
          </a:prstGeom>
          <a:solidFill>
            <a:srgbClr val="EB7463"/>
          </a:solidFill>
          <a:ln w="50800" cap="flat" cmpd="sng">
            <a:solidFill>
              <a:srgbClr val="6D78C2"/>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4820" name="PA-矩形 16"/>
          <p:cNvSpPr/>
          <p:nvPr>
            <p:custDataLst>
              <p:tags r:id="rId2"/>
            </p:custDataLst>
          </p:nvPr>
        </p:nvSpPr>
        <p:spPr>
          <a:xfrm>
            <a:off x="1319213" y="1028700"/>
            <a:ext cx="9736137" cy="5067300"/>
          </a:xfrm>
          <a:prstGeom prst="rect">
            <a:avLst/>
          </a:prstGeom>
          <a:solidFill>
            <a:srgbClr val="FFFFFF"/>
          </a:solidFill>
          <a:ln w="50800" cap="flat" cmpd="sng">
            <a:solidFill>
              <a:srgbClr val="6D78C2"/>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pic>
        <p:nvPicPr>
          <p:cNvPr id="34821" name="PA-图片 3"/>
          <p:cNvPicPr>
            <a:picLocks noChangeAspect="1"/>
          </p:cNvPicPr>
          <p:nvPr>
            <p:custDataLst>
              <p:tags r:id="rId3"/>
            </p:custDataLst>
          </p:nvPr>
        </p:nvPicPr>
        <p:blipFill>
          <a:blip r:embed="rId26"/>
          <a:stretch>
            <a:fillRect/>
          </a:stretch>
        </p:blipFill>
        <p:spPr>
          <a:xfrm>
            <a:off x="0" y="-12700"/>
            <a:ext cx="12192000" cy="6899275"/>
          </a:xfrm>
          <a:prstGeom prst="rect">
            <a:avLst/>
          </a:prstGeom>
          <a:noFill/>
          <a:ln w="9525">
            <a:noFill/>
          </a:ln>
        </p:spPr>
      </p:pic>
      <p:pic>
        <p:nvPicPr>
          <p:cNvPr id="34822" name="PA-组合 9"/>
          <p:cNvPicPr>
            <a:picLocks noGrp="1" noChangeAspect="1"/>
          </p:cNvPicPr>
          <p:nvPr>
            <p:custDataLst>
              <p:tags r:id="rId4"/>
            </p:custDataLst>
          </p:nvPr>
        </p:nvPicPr>
        <p:blipFill>
          <a:blip r:embed="rId27"/>
          <a:stretch>
            <a:fillRect/>
          </a:stretch>
        </p:blipFill>
        <p:spPr>
          <a:xfrm>
            <a:off x="3152775" y="1960563"/>
            <a:ext cx="552450" cy="473075"/>
          </a:xfrm>
          <a:prstGeom prst="rect">
            <a:avLst/>
          </a:prstGeom>
          <a:noFill/>
          <a:ln w="9525">
            <a:noFill/>
          </a:ln>
        </p:spPr>
      </p:pic>
      <p:grpSp>
        <p:nvGrpSpPr>
          <p:cNvPr id="34823" name="PA-组合 24"/>
          <p:cNvGrpSpPr/>
          <p:nvPr/>
        </p:nvGrpSpPr>
        <p:grpSpPr>
          <a:xfrm>
            <a:off x="2525713" y="-12700"/>
            <a:ext cx="925512" cy="1100138"/>
            <a:chOff x="2471687" y="0"/>
            <a:chExt cx="918749" cy="1091504"/>
          </a:xfrm>
        </p:grpSpPr>
        <p:grpSp>
          <p:nvGrpSpPr>
            <p:cNvPr id="34824" name="组合 16"/>
            <p:cNvGrpSpPr/>
            <p:nvPr/>
          </p:nvGrpSpPr>
          <p:grpSpPr>
            <a:xfrm>
              <a:off x="2471687" y="251208"/>
              <a:ext cx="918749" cy="840296"/>
              <a:chOff x="4052089" y="7246140"/>
              <a:chExt cx="1625600" cy="1458925"/>
            </a:xfrm>
          </p:grpSpPr>
          <p:sp>
            <p:nvSpPr>
              <p:cNvPr id="34825" name="PA-矩形 26"/>
              <p:cNvSpPr/>
              <p:nvPr>
                <p:custDataLst>
                  <p:tags r:id="rId18"/>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4826" name="PA-矩形 27"/>
              <p:cNvSpPr/>
              <p:nvPr>
                <p:custDataLst>
                  <p:tags r:id="rId19"/>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4827" name="PA-直接连接符 28"/>
              <p:cNvCxnSpPr/>
              <p:nvPr>
                <p:custDataLst>
                  <p:tags r:id="rId20"/>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34828" name="PA-直接连接符 29"/>
              <p:cNvCxnSpPr/>
              <p:nvPr>
                <p:custDataLst>
                  <p:tags r:id="rId21"/>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34829" name="PA-直接连接符 30"/>
              <p:cNvCxnSpPr/>
              <p:nvPr>
                <p:custDataLst>
                  <p:tags r:id="rId22"/>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34830" name="PA-任意多边形: 形状 17"/>
              <p:cNvSpPr/>
              <p:nvPr>
                <p:custDataLst>
                  <p:tags r:id="rId23"/>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4831" name="PA-任意多边形: 形状 20"/>
              <p:cNvSpPr/>
              <p:nvPr>
                <p:custDataLst>
                  <p:tags r:id="rId24"/>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4832" name="PA-直接连接符 34"/>
            <p:cNvCxnSpPr/>
            <p:nvPr>
              <p:custDataLst>
                <p:tags r:id="rId17"/>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grpSp>
        <p:nvGrpSpPr>
          <p:cNvPr id="34833" name="PA-组合 35"/>
          <p:cNvGrpSpPr/>
          <p:nvPr/>
        </p:nvGrpSpPr>
        <p:grpSpPr>
          <a:xfrm>
            <a:off x="8785225" y="-12700"/>
            <a:ext cx="927100" cy="1100138"/>
            <a:chOff x="2471687" y="0"/>
            <a:chExt cx="918749" cy="1091504"/>
          </a:xfrm>
        </p:grpSpPr>
        <p:grpSp>
          <p:nvGrpSpPr>
            <p:cNvPr id="34834" name="组合 26"/>
            <p:cNvGrpSpPr/>
            <p:nvPr/>
          </p:nvGrpSpPr>
          <p:grpSpPr>
            <a:xfrm>
              <a:off x="2471687" y="251208"/>
              <a:ext cx="918749" cy="840296"/>
              <a:chOff x="4052089" y="7246140"/>
              <a:chExt cx="1625600" cy="1458925"/>
            </a:xfrm>
          </p:grpSpPr>
          <p:sp>
            <p:nvSpPr>
              <p:cNvPr id="34835" name="PA-矩形 37"/>
              <p:cNvSpPr/>
              <p:nvPr>
                <p:custDataLst>
                  <p:tags r:id="rId10"/>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4836" name="PA-矩形 38"/>
              <p:cNvSpPr/>
              <p:nvPr>
                <p:custDataLst>
                  <p:tags r:id="rId11"/>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4837" name="PA-直接连接符 39"/>
              <p:cNvCxnSpPr/>
              <p:nvPr>
                <p:custDataLst>
                  <p:tags r:id="rId12"/>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34838" name="PA-直接连接符 50"/>
              <p:cNvCxnSpPr/>
              <p:nvPr>
                <p:custDataLst>
                  <p:tags r:id="rId13"/>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34839" name="PA-直接连接符 51"/>
              <p:cNvCxnSpPr/>
              <p:nvPr>
                <p:custDataLst>
                  <p:tags r:id="rId14"/>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34840" name="PA-任意多边形: 形状 48"/>
              <p:cNvSpPr/>
              <p:nvPr>
                <p:custDataLst>
                  <p:tags r:id="rId15"/>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4841" name="PA-任意多边形: 形状 49"/>
              <p:cNvSpPr/>
              <p:nvPr>
                <p:custDataLst>
                  <p:tags r:id="rId16"/>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4842" name="PA-直接连接符 54"/>
            <p:cNvCxnSpPr/>
            <p:nvPr>
              <p:custDataLst>
                <p:tags r:id="rId9"/>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pic>
        <p:nvPicPr>
          <p:cNvPr id="34843" name="PA-组合 19"/>
          <p:cNvPicPr>
            <a:picLocks noGrp="1" noChangeAspect="1"/>
          </p:cNvPicPr>
          <p:nvPr>
            <p:custDataLst>
              <p:tags r:id="rId5"/>
            </p:custDataLst>
          </p:nvPr>
        </p:nvPicPr>
        <p:blipFill>
          <a:blip r:embed="rId28"/>
          <a:stretch>
            <a:fillRect/>
          </a:stretch>
        </p:blipFill>
        <p:spPr>
          <a:xfrm>
            <a:off x="8670925" y="1960563"/>
            <a:ext cx="552450" cy="473075"/>
          </a:xfrm>
          <a:prstGeom prst="rect">
            <a:avLst/>
          </a:prstGeom>
          <a:noFill/>
          <a:ln w="9525">
            <a:noFill/>
          </a:ln>
        </p:spPr>
      </p:pic>
      <p:sp>
        <p:nvSpPr>
          <p:cNvPr id="2" name="标题 1"/>
          <p:cNvSpPr>
            <a:spLocks noGrp="1"/>
          </p:cNvSpPr>
          <p:nvPr>
            <p:ph type="title" hasCustomPrompt="1"/>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itchFamily="18" charset="-122"/>
              </a:defRPr>
            </a:lvl1pPr>
          </a:lstStyle>
          <a:p>
            <a:pPr fontAlgn="auto"/>
            <a:r>
              <a:rPr kumimoji="0" lang="zh-CN" altLang="en-US" sz="5400" b="1" i="0" u="none" strike="noStrike" kern="1200" cap="none" spc="300" normalizeH="0" baseline="0" noProof="1">
                <a:uLnTx/>
                <a:uFillTx/>
              </a:rPr>
              <a:t>单击此处编辑标题</a:t>
            </a:r>
          </a:p>
        </p:txBody>
      </p:sp>
      <p:sp>
        <p:nvSpPr>
          <p:cNvPr id="34844" name="页脚占位符 4"/>
          <p:cNvSpPr>
            <a:spLocks noGrp="1"/>
          </p:cNvSpPr>
          <p:nvPr>
            <p:ph type="ftr" sz="quarter" idx="3"/>
            <p:custDataLst>
              <p:tags r:id="rId6"/>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4847" name="灯片编号占位符 5"/>
          <p:cNvSpPr>
            <a:spLocks noGrp="1"/>
          </p:cNvSpPr>
          <p:nvPr>
            <p:ph type="sldNum" sz="quarter" idx="4"/>
            <p:custDataLst>
              <p:tags r:id="rId7"/>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4848" name="日期占位符 3"/>
          <p:cNvSpPr>
            <a:spLocks noGrp="1"/>
          </p:cNvSpPr>
          <p:nvPr>
            <p:ph type="dt" sz="half" idx="2"/>
            <p:custDataLst>
              <p:tags r:id="rId8"/>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cSld name="两栏内容">
    <p:spTree>
      <p:nvGrpSpPr>
        <p:cNvPr id="1" name=""/>
        <p:cNvGrpSpPr/>
        <p:nvPr/>
      </p:nvGrpSpPr>
      <p:grpSpPr>
        <a:xfrm>
          <a:off x="0" y="0"/>
          <a:ext cx="0" cy="0"/>
          <a:chOff x="0" y="0"/>
          <a:chExt cx="0" cy="0"/>
        </a:xfrm>
      </p:grpSpPr>
      <p:grpSp>
        <p:nvGrpSpPr>
          <p:cNvPr id="35843" name="组合 7"/>
          <p:cNvGrpSpPr/>
          <p:nvPr/>
        </p:nvGrpSpPr>
        <p:grpSpPr>
          <a:xfrm>
            <a:off x="0" y="-7937"/>
            <a:ext cx="12192000" cy="963612"/>
            <a:chOff x="0" y="-7620"/>
            <a:chExt cx="12192000" cy="962660"/>
          </a:xfrm>
        </p:grpSpPr>
        <p:pic>
          <p:nvPicPr>
            <p:cNvPr id="35844"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5845"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charset="-122"/>
                <a:ea typeface="微软雅黑"/>
              </a:defRPr>
            </a:lvl1pPr>
            <a:lvl2pPr>
              <a:defRPr sz="1600">
                <a:latin typeface="微软雅黑" panose="020B0503020204020204" charset="-122"/>
                <a:ea typeface="微软雅黑"/>
              </a:defRPr>
            </a:lvl2pPr>
            <a:lvl3pPr>
              <a:defRPr sz="1600">
                <a:latin typeface="微软雅黑" panose="020B0503020204020204" charset="-122"/>
                <a:ea typeface="微软雅黑"/>
              </a:defRPr>
            </a:lvl3pPr>
            <a:lvl4pPr>
              <a:defRPr sz="1600">
                <a:latin typeface="微软雅黑" panose="020B0503020204020204" charset="-122"/>
                <a:ea typeface="微软雅黑"/>
              </a:defRPr>
            </a:lvl4pPr>
            <a:lvl5pPr>
              <a:defRPr sz="1600">
                <a:latin typeface="微软雅黑" panose="020B0503020204020204" charset="-122"/>
                <a:ea typeface="微软雅黑"/>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35846" name="页脚占位符 5"/>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5849" name="灯片编号占位符 6"/>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5850" name="日期占位符 4"/>
          <p:cNvSpPr>
            <a:spLocks noGrp="1"/>
          </p:cNvSpPr>
          <p:nvPr>
            <p:ph type="dt" sz="half" idx="1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cSld name="比较">
    <p:spTree>
      <p:nvGrpSpPr>
        <p:cNvPr id="1" name=""/>
        <p:cNvGrpSpPr/>
        <p:nvPr/>
      </p:nvGrpSpPr>
      <p:grpSpPr>
        <a:xfrm>
          <a:off x="0" y="0"/>
          <a:ext cx="0" cy="0"/>
          <a:chOff x="0" y="0"/>
          <a:chExt cx="0" cy="0"/>
        </a:xfrm>
      </p:grpSpPr>
      <p:grpSp>
        <p:nvGrpSpPr>
          <p:cNvPr id="36867" name="组合 9"/>
          <p:cNvGrpSpPr/>
          <p:nvPr/>
        </p:nvGrpSpPr>
        <p:grpSpPr>
          <a:xfrm>
            <a:off x="0" y="-7937"/>
            <a:ext cx="12192000" cy="963612"/>
            <a:chOff x="0" y="-7620"/>
            <a:chExt cx="12192000" cy="962660"/>
          </a:xfrm>
        </p:grpSpPr>
        <p:pic>
          <p:nvPicPr>
            <p:cNvPr id="36868" name="图片 10"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6869" name="图片 11"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rPr>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36870" name="页脚占位符 7"/>
          <p:cNvSpPr>
            <a:spLocks noGrp="1"/>
          </p:cNvSpPr>
          <p:nvPr>
            <p:ph type="ftr" sz="quarter" idx="1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6873" name="灯片编号占位符 8"/>
          <p:cNvSpPr>
            <a:spLocks noGrp="1"/>
          </p:cNvSpPr>
          <p:nvPr>
            <p:ph type="sldNum" sz="quarter" idx="1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6874" name="日期占位符 6"/>
          <p:cNvSpPr>
            <a:spLocks noGrp="1"/>
          </p:cNvSpPr>
          <p:nvPr>
            <p:ph type="dt" sz="half" idx="1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pic>
        <p:nvPicPr>
          <p:cNvPr id="37891" name="图片 5" descr="图片1"/>
          <p:cNvPicPr>
            <a:picLocks noChangeAspect="1"/>
          </p:cNvPicPr>
          <p:nvPr>
            <p:custDataLst>
              <p:tags r:id="rId1"/>
            </p:custDataLst>
          </p:nvPr>
        </p:nvPicPr>
        <p:blipFill>
          <a:blip r:embed="rId24"/>
          <a:stretch>
            <a:fillRect/>
          </a:stretch>
        </p:blipFill>
        <p:spPr>
          <a:xfrm>
            <a:off x="0" y="-41275"/>
            <a:ext cx="12192000" cy="6899275"/>
          </a:xfrm>
          <a:prstGeom prst="rect">
            <a:avLst/>
          </a:prstGeom>
          <a:noFill/>
          <a:ln w="9525">
            <a:noFill/>
          </a:ln>
        </p:spPr>
      </p:pic>
      <p:pic>
        <p:nvPicPr>
          <p:cNvPr id="37892" name="图片 6"/>
          <p:cNvPicPr>
            <a:picLocks noChangeAspect="1"/>
          </p:cNvPicPr>
          <p:nvPr>
            <p:custDataLst>
              <p:tags r:id="rId2"/>
            </p:custDataLst>
          </p:nvPr>
        </p:nvPicPr>
        <p:blipFill>
          <a:blip r:embed="rId25"/>
          <a:stretch>
            <a:fillRect/>
          </a:stretch>
        </p:blipFill>
        <p:spPr>
          <a:xfrm>
            <a:off x="9718675" y="4854575"/>
            <a:ext cx="2138363" cy="2197100"/>
          </a:xfrm>
          <a:prstGeom prst="rect">
            <a:avLst/>
          </a:prstGeom>
          <a:noFill/>
          <a:ln w="9525">
            <a:noFill/>
          </a:ln>
        </p:spPr>
      </p:pic>
      <p:sp>
        <p:nvSpPr>
          <p:cNvPr id="37893" name="矩形 7"/>
          <p:cNvSpPr/>
          <p:nvPr>
            <p:custDataLst>
              <p:tags r:id="rId3"/>
            </p:custDataLst>
          </p:nvPr>
        </p:nvSpPr>
        <p:spPr>
          <a:xfrm>
            <a:off x="2016125" y="914400"/>
            <a:ext cx="8159750" cy="849313"/>
          </a:xfrm>
          <a:prstGeom prst="rect">
            <a:avLst/>
          </a:prstGeom>
          <a:solidFill>
            <a:srgbClr val="FFFFFF"/>
          </a:solidFill>
          <a:ln w="50800" cap="flat" cmpd="sng">
            <a:solidFill>
              <a:srgbClr val="6D78C2"/>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grpSp>
        <p:nvGrpSpPr>
          <p:cNvPr id="37894" name="组合 8"/>
          <p:cNvGrpSpPr/>
          <p:nvPr/>
        </p:nvGrpSpPr>
        <p:grpSpPr>
          <a:xfrm>
            <a:off x="3873500" y="536575"/>
            <a:ext cx="635000" cy="568325"/>
            <a:chOff x="4052094" y="7246145"/>
            <a:chExt cx="1625600" cy="1458911"/>
          </a:xfrm>
        </p:grpSpPr>
        <p:sp>
          <p:nvSpPr>
            <p:cNvPr id="37895" name="矩形 9"/>
            <p:cNvSpPr/>
            <p:nvPr>
              <p:custDataLst>
                <p:tags r:id="rId16"/>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7896" name="矩形 10"/>
            <p:cNvSpPr/>
            <p:nvPr>
              <p:custDataLst>
                <p:tags r:id="rId17"/>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7897" name="直接连接符 11"/>
            <p:cNvCxnSpPr/>
            <p:nvPr>
              <p:custDataLst>
                <p:tags r:id="rId18"/>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7898" name="直接连接符 12"/>
            <p:cNvCxnSpPr/>
            <p:nvPr>
              <p:custDataLst>
                <p:tags r:id="rId19"/>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7899" name="直接连接符 13"/>
            <p:cNvCxnSpPr/>
            <p:nvPr>
              <p:custDataLst>
                <p:tags r:id="rId20"/>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7900" name="任意多边形: 形状 17"/>
            <p:cNvSpPr/>
            <p:nvPr>
              <p:custDataLst>
                <p:tags r:id="rId21"/>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7901" name="任意多边形: 形状 20"/>
            <p:cNvSpPr/>
            <p:nvPr>
              <p:custDataLst>
                <p:tags r:id="rId22"/>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grpSp>
        <p:nvGrpSpPr>
          <p:cNvPr id="37902" name="组合 16"/>
          <p:cNvGrpSpPr/>
          <p:nvPr/>
        </p:nvGrpSpPr>
        <p:grpSpPr>
          <a:xfrm>
            <a:off x="7620000" y="536575"/>
            <a:ext cx="633413" cy="568325"/>
            <a:chOff x="4052094" y="7246145"/>
            <a:chExt cx="1625600" cy="1458911"/>
          </a:xfrm>
        </p:grpSpPr>
        <p:sp>
          <p:nvSpPr>
            <p:cNvPr id="37903" name="矩形 17"/>
            <p:cNvSpPr/>
            <p:nvPr>
              <p:custDataLst>
                <p:tags r:id="rId9"/>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7904" name="矩形 18"/>
            <p:cNvSpPr/>
            <p:nvPr>
              <p:custDataLst>
                <p:tags r:id="rId10"/>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7905" name="直接连接符 19"/>
            <p:cNvCxnSpPr/>
            <p:nvPr>
              <p:custDataLst>
                <p:tags r:id="rId11"/>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7906" name="直接连接符 20"/>
            <p:cNvCxnSpPr/>
            <p:nvPr>
              <p:custDataLst>
                <p:tags r:id="rId12"/>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7907" name="直接连接符 21"/>
            <p:cNvCxnSpPr/>
            <p:nvPr>
              <p:custDataLst>
                <p:tags r:id="rId13"/>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7908" name="任意多边形: 形状 29"/>
            <p:cNvSpPr/>
            <p:nvPr>
              <p:custDataLst>
                <p:tags r:id="rId14"/>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7909" name="任意多边形: 形状 30"/>
            <p:cNvSpPr/>
            <p:nvPr>
              <p:custDataLst>
                <p:tags r:id="rId15"/>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7910" name="直接连接符 24"/>
          <p:cNvCxnSpPr/>
          <p:nvPr>
            <p:custDataLst>
              <p:tags r:id="rId4"/>
            </p:custDataLst>
          </p:nvPr>
        </p:nvCxnSpPr>
        <p:spPr>
          <a:xfrm flipH="1" flipV="1">
            <a:off x="4186238" y="0"/>
            <a:ext cx="0" cy="536575"/>
          </a:xfrm>
          <a:prstGeom prst="line">
            <a:avLst/>
          </a:prstGeom>
          <a:ln w="19050" cap="flat" cmpd="sng">
            <a:solidFill>
              <a:srgbClr val="2653B8"/>
            </a:solidFill>
            <a:prstDash val="solid"/>
            <a:headEnd type="none" w="med" len="med"/>
            <a:tailEnd type="none" w="med" len="med"/>
          </a:ln>
        </p:spPr>
      </p:cxnSp>
      <p:cxnSp>
        <p:nvCxnSpPr>
          <p:cNvPr id="37911" name="直接连接符 25"/>
          <p:cNvCxnSpPr/>
          <p:nvPr>
            <p:custDataLst>
              <p:tags r:id="rId5"/>
            </p:custDataLst>
          </p:nvPr>
        </p:nvCxnSpPr>
        <p:spPr>
          <a:xfrm flipH="1" flipV="1">
            <a:off x="7935913" y="0"/>
            <a:ext cx="0" cy="536575"/>
          </a:xfrm>
          <a:prstGeom prst="line">
            <a:avLst/>
          </a:prstGeom>
          <a:ln w="19050" cap="flat" cmpd="sng">
            <a:solidFill>
              <a:srgbClr val="2653B8"/>
            </a:solidFill>
            <a:prstDash val="solid"/>
            <a:headEnd type="none" w="med" len="med"/>
            <a:tailEnd type="none" w="med" len="med"/>
          </a:ln>
        </p:spPr>
      </p:cxnSp>
      <p:sp>
        <p:nvSpPr>
          <p:cNvPr id="2" name="标题 1"/>
          <p:cNvSpPr>
            <a:spLocks noGrp="1"/>
          </p:cNvSpPr>
          <p:nvPr>
            <p:ph type="title"/>
          </p:nvPr>
        </p:nvSpPr>
        <p:spPr>
          <a:xfrm>
            <a:off x="669925" y="442913"/>
            <a:ext cx="10852150" cy="442912"/>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7912" name="页脚占位符 3"/>
          <p:cNvSpPr>
            <a:spLocks noGrp="1"/>
          </p:cNvSpPr>
          <p:nvPr>
            <p:ph type="ftr" sz="quarter" idx="3"/>
            <p:custDataLst>
              <p:tags r:id="rId6"/>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7915" name="灯片编号占位符 4"/>
          <p:cNvSpPr>
            <a:spLocks noGrp="1"/>
          </p:cNvSpPr>
          <p:nvPr>
            <p:ph type="sldNum" sz="quarter" idx="4"/>
            <p:custDataLst>
              <p:tags r:id="rId7"/>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7916" name="日期占位符 2"/>
          <p:cNvSpPr>
            <a:spLocks noGrp="1"/>
          </p:cNvSpPr>
          <p:nvPr>
            <p:ph type="dt" sz="half" idx="2"/>
            <p:custDataLst>
              <p:tags r:id="rId8"/>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a:t>2022/3/28</a:t>
            </a:fld>
            <a:endParaRPr lang="zh-CN" altLang="en-US"/>
          </a:p>
        </p:txBody>
      </p:sp>
      <p:sp>
        <p:nvSpPr>
          <p:cNvPr id="3" name="页脚占位符 2"/>
          <p:cNvSpPr>
            <a:spLocks noGrp="1"/>
          </p:cNvSpPr>
          <p:nvPr>
            <p:ph type="ftr" sz="quarter" idx="11"/>
          </p:nvPr>
        </p:nvSpPr>
        <p:spPr/>
        <p:txBody>
          <a:bodyPr/>
          <a:lstStyle/>
          <a:p>
            <a:pPr lvl="0" eaLnBrk="1" hangingPunct="1"/>
            <a:endParaRPr lang="zh-CN" altLang="en-US"/>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图片与标题">
    <p:spTree>
      <p:nvGrpSpPr>
        <p:cNvPr id="1" name=""/>
        <p:cNvGrpSpPr/>
        <p:nvPr/>
      </p:nvGrpSpPr>
      <p:grpSpPr>
        <a:xfrm>
          <a:off x="0" y="0"/>
          <a:ext cx="0" cy="0"/>
          <a:chOff x="0" y="0"/>
          <a:chExt cx="0" cy="0"/>
        </a:xfrm>
      </p:grpSpPr>
      <p:grpSp>
        <p:nvGrpSpPr>
          <p:cNvPr id="38915" name="组合 7"/>
          <p:cNvGrpSpPr/>
          <p:nvPr/>
        </p:nvGrpSpPr>
        <p:grpSpPr>
          <a:xfrm>
            <a:off x="0" y="-7937"/>
            <a:ext cx="12192000" cy="963612"/>
            <a:chOff x="0" y="-7620"/>
            <a:chExt cx="12192000" cy="962660"/>
          </a:xfrm>
        </p:grpSpPr>
        <p:pic>
          <p:nvPicPr>
            <p:cNvPr id="38916"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8917"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kumimoji="0" lang="zh-CN" altLang="en-US" sz="1600" b="0" i="0" u="none" strike="noStrike" kern="1200" cap="none" spc="150" normalizeH="0" baseline="0" noProof="1">
              <a:uLnTx/>
              <a:uFillTx/>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stStyle>
          <a:p>
            <a:pPr lvl="0" fontAlgn="auto"/>
            <a:r>
              <a:rPr kumimoji="0" lang="zh-CN" altLang="en-US" sz="1600" b="0" i="0" u="none" strike="noStrike" kern="1200" cap="none" spc="150" normalizeH="0" baseline="0" noProof="1">
                <a:uLnTx/>
                <a:uFillTx/>
                <a:sym typeface="+mn-ea"/>
              </a:rPr>
              <a:t>单击此处编辑母版文本样式</a:t>
            </a:r>
          </a:p>
        </p:txBody>
      </p:sp>
      <p:sp>
        <p:nvSpPr>
          <p:cNvPr id="38918" name="页脚占位符 5"/>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8921" name="灯片编号占位符 6"/>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8922" name="日期占位符 4"/>
          <p:cNvSpPr>
            <a:spLocks noGrp="1"/>
          </p:cNvSpPr>
          <p:nvPr>
            <p:ph type="dt" sz="half" idx="1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cSld name="竖排标题与文本">
    <p:spTree>
      <p:nvGrpSpPr>
        <p:cNvPr id="1" name=""/>
        <p:cNvGrpSpPr/>
        <p:nvPr/>
      </p:nvGrpSpPr>
      <p:grpSpPr>
        <a:xfrm>
          <a:off x="0" y="0"/>
          <a:ext cx="0" cy="0"/>
          <a:chOff x="0" y="0"/>
          <a:chExt cx="0" cy="0"/>
        </a:xfrm>
      </p:grpSpPr>
      <p:grpSp>
        <p:nvGrpSpPr>
          <p:cNvPr id="39939" name="组合 6"/>
          <p:cNvGrpSpPr/>
          <p:nvPr/>
        </p:nvGrpSpPr>
        <p:grpSpPr>
          <a:xfrm>
            <a:off x="0" y="-7937"/>
            <a:ext cx="12192000" cy="963612"/>
            <a:chOff x="0" y="-7620"/>
            <a:chExt cx="12192000" cy="962660"/>
          </a:xfrm>
        </p:grpSpPr>
        <p:pic>
          <p:nvPicPr>
            <p:cNvPr id="39940"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9941"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a:defRPr>
            </a:lvl1pPr>
            <a:lvl2pPr indent="0" eaLnBrk="1" fontAlgn="auto" latinLnBrk="0" hangingPunct="1">
              <a:defRPr>
                <a:latin typeface="微软雅黑" panose="020B0503020204020204" charset="-122"/>
                <a:ea typeface="微软雅黑"/>
              </a:defRPr>
            </a:lvl2pPr>
            <a:lvl3pPr indent="0" eaLnBrk="1" fontAlgn="auto" latinLnBrk="0" hangingPunct="1">
              <a:defRPr>
                <a:latin typeface="微软雅黑" panose="020B0503020204020204" charset="-122"/>
                <a:ea typeface="微软雅黑"/>
              </a:defRPr>
            </a:lvl3pPr>
            <a:lvl4pPr indent="0" eaLnBrk="1" fontAlgn="auto" latinLnBrk="0" hangingPunct="1">
              <a:defRPr>
                <a:latin typeface="微软雅黑" panose="020B0503020204020204" charset="-122"/>
                <a:ea typeface="微软雅黑"/>
              </a:defRPr>
            </a:lvl4pPr>
            <a:lvl5pPr indent="0" eaLnBrk="1" fontAlgn="auto" latinLnBrk="0" hangingPunct="1">
              <a:defRPr>
                <a:latin typeface="微软雅黑" panose="020B0503020204020204" charset="-122"/>
                <a:ea typeface="微软雅黑"/>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39942" name="页脚占位符 4"/>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9945" name="灯片编号占位符 5"/>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9946" name="日期占位符 3"/>
          <p:cNvSpPr>
            <a:spLocks noGrp="1"/>
          </p:cNvSpPr>
          <p:nvPr>
            <p:ph type="dt" sz="half" idx="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cSld name="内容">
    <p:spTree>
      <p:nvGrpSpPr>
        <p:cNvPr id="1" name=""/>
        <p:cNvGrpSpPr/>
        <p:nvPr/>
      </p:nvGrpSpPr>
      <p:grpSpPr>
        <a:xfrm>
          <a:off x="0" y="0"/>
          <a:ext cx="0" cy="0"/>
          <a:chOff x="0" y="0"/>
          <a:chExt cx="0" cy="0"/>
        </a:xfrm>
      </p:grpSpPr>
      <p:grpSp>
        <p:nvGrpSpPr>
          <p:cNvPr id="40963" name="组合 5"/>
          <p:cNvGrpSpPr/>
          <p:nvPr/>
        </p:nvGrpSpPr>
        <p:grpSpPr>
          <a:xfrm>
            <a:off x="0" y="-7937"/>
            <a:ext cx="12192000" cy="963612"/>
            <a:chOff x="0" y="-7620"/>
            <a:chExt cx="12192000" cy="962660"/>
          </a:xfrm>
        </p:grpSpPr>
        <p:pic>
          <p:nvPicPr>
            <p:cNvPr id="40964"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40965"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0966" name="页脚占位符 3"/>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0969" name="灯片编号占位符 4"/>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0970" name="日期占位符 2"/>
          <p:cNvSpPr>
            <a:spLocks noGrp="1"/>
          </p:cNvSpPr>
          <p:nvPr>
            <p:ph type="dt" sz="half" idx="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cSld name="末尾幻灯片">
    <p:spTree>
      <p:nvGrpSpPr>
        <p:cNvPr id="1" name=""/>
        <p:cNvGrpSpPr/>
        <p:nvPr/>
      </p:nvGrpSpPr>
      <p:grpSpPr>
        <a:xfrm>
          <a:off x="0" y="0"/>
          <a:ext cx="0" cy="0"/>
          <a:chOff x="0" y="0"/>
          <a:chExt cx="0" cy="0"/>
        </a:xfrm>
      </p:grpSpPr>
      <p:sp>
        <p:nvSpPr>
          <p:cNvPr id="41987" name="矩形 5"/>
          <p:cNvSpPr/>
          <p:nvPr>
            <p:custDataLst>
              <p:tags r:id="rId1"/>
            </p:custDataLst>
          </p:nvPr>
        </p:nvSpPr>
        <p:spPr>
          <a:xfrm>
            <a:off x="527050" y="652463"/>
            <a:ext cx="10953750" cy="5618162"/>
          </a:xfrm>
          <a:prstGeom prst="rect">
            <a:avLst/>
          </a:prstGeom>
          <a:solidFill>
            <a:srgbClr val="EB7463"/>
          </a:solidFill>
          <a:ln w="50800" cap="flat" cmpd="sng">
            <a:solidFill>
              <a:srgbClr val="8D77AA"/>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41988" name="矩形 6"/>
          <p:cNvSpPr/>
          <p:nvPr>
            <p:custDataLst>
              <p:tags r:id="rId2"/>
            </p:custDataLst>
          </p:nvPr>
        </p:nvSpPr>
        <p:spPr>
          <a:xfrm>
            <a:off x="711200" y="906463"/>
            <a:ext cx="10953750" cy="5570537"/>
          </a:xfrm>
          <a:prstGeom prst="rect">
            <a:avLst/>
          </a:prstGeom>
          <a:solidFill>
            <a:srgbClr val="FFFFFF"/>
          </a:solidFill>
          <a:ln w="50800" cap="flat" cmpd="sng">
            <a:solidFill>
              <a:srgbClr val="8D77AA"/>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grpSp>
        <p:nvGrpSpPr>
          <p:cNvPr id="41989" name="组合 7"/>
          <p:cNvGrpSpPr/>
          <p:nvPr/>
        </p:nvGrpSpPr>
        <p:grpSpPr>
          <a:xfrm>
            <a:off x="2079625" y="-12700"/>
            <a:ext cx="1041400" cy="1238250"/>
            <a:chOff x="2471687" y="0"/>
            <a:chExt cx="918749" cy="1091504"/>
          </a:xfrm>
        </p:grpSpPr>
        <p:grpSp>
          <p:nvGrpSpPr>
            <p:cNvPr id="41990" name="组合 8"/>
            <p:cNvGrpSpPr/>
            <p:nvPr/>
          </p:nvGrpSpPr>
          <p:grpSpPr>
            <a:xfrm>
              <a:off x="2471687" y="251208"/>
              <a:ext cx="918749" cy="840296"/>
              <a:chOff x="4052089" y="7246140"/>
              <a:chExt cx="1625600" cy="1458925"/>
            </a:xfrm>
          </p:grpSpPr>
          <p:sp>
            <p:nvSpPr>
              <p:cNvPr id="41991" name="矩形 10"/>
              <p:cNvSpPr/>
              <p:nvPr>
                <p:custDataLst>
                  <p:tags r:id="rId17"/>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41992" name="矩形 11"/>
              <p:cNvSpPr/>
              <p:nvPr>
                <p:custDataLst>
                  <p:tags r:id="rId18"/>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41993" name="直接连接符 12"/>
              <p:cNvCxnSpPr/>
              <p:nvPr>
                <p:custDataLst>
                  <p:tags r:id="rId19"/>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41994" name="直接连接符 13"/>
              <p:cNvCxnSpPr/>
              <p:nvPr>
                <p:custDataLst>
                  <p:tags r:id="rId20"/>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41995" name="直接连接符 14"/>
              <p:cNvCxnSpPr/>
              <p:nvPr>
                <p:custDataLst>
                  <p:tags r:id="rId21"/>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41996" name="任意多边形: 形状 15"/>
              <p:cNvSpPr/>
              <p:nvPr>
                <p:custDataLst>
                  <p:tags r:id="rId22"/>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41997" name="任意多边形: 形状 16"/>
              <p:cNvSpPr/>
              <p:nvPr>
                <p:custDataLst>
                  <p:tags r:id="rId23"/>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41998" name="直接连接符 9"/>
            <p:cNvCxnSpPr/>
            <p:nvPr>
              <p:custDataLst>
                <p:tags r:id="rId16"/>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grpSp>
        <p:nvGrpSpPr>
          <p:cNvPr id="41999" name="组合 17"/>
          <p:cNvGrpSpPr/>
          <p:nvPr/>
        </p:nvGrpSpPr>
        <p:grpSpPr>
          <a:xfrm>
            <a:off x="9121775" y="-12700"/>
            <a:ext cx="1041400" cy="1238250"/>
            <a:chOff x="2471687" y="0"/>
            <a:chExt cx="918749" cy="1091504"/>
          </a:xfrm>
        </p:grpSpPr>
        <p:grpSp>
          <p:nvGrpSpPr>
            <p:cNvPr id="42000" name="组合 18"/>
            <p:cNvGrpSpPr/>
            <p:nvPr/>
          </p:nvGrpSpPr>
          <p:grpSpPr>
            <a:xfrm>
              <a:off x="2471687" y="251208"/>
              <a:ext cx="918749" cy="840296"/>
              <a:chOff x="4052089" y="7246140"/>
              <a:chExt cx="1625600" cy="1458925"/>
            </a:xfrm>
          </p:grpSpPr>
          <p:sp>
            <p:nvSpPr>
              <p:cNvPr id="42001" name="矩形 20"/>
              <p:cNvSpPr/>
              <p:nvPr>
                <p:custDataLst>
                  <p:tags r:id="rId9"/>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42002" name="矩形 21"/>
              <p:cNvSpPr/>
              <p:nvPr>
                <p:custDataLst>
                  <p:tags r:id="rId10"/>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42003" name="直接连接符 22"/>
              <p:cNvCxnSpPr/>
              <p:nvPr>
                <p:custDataLst>
                  <p:tags r:id="rId11"/>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42004" name="直接连接符 23"/>
              <p:cNvCxnSpPr/>
              <p:nvPr>
                <p:custDataLst>
                  <p:tags r:id="rId12"/>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42005" name="直接连接符 24"/>
              <p:cNvCxnSpPr/>
              <p:nvPr>
                <p:custDataLst>
                  <p:tags r:id="rId13"/>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42006" name="任意多边形: 形状 25"/>
              <p:cNvSpPr/>
              <p:nvPr>
                <p:custDataLst>
                  <p:tags r:id="rId14"/>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42007" name="任意多边形: 形状 26"/>
              <p:cNvSpPr/>
              <p:nvPr>
                <p:custDataLst>
                  <p:tags r:id="rId15"/>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42008" name="直接连接符 19"/>
            <p:cNvCxnSpPr/>
            <p:nvPr>
              <p:custDataLst>
                <p:tags r:id="rId8"/>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cxnSp>
        <p:nvCxnSpPr>
          <p:cNvPr id="42009" name="直接连接符 27"/>
          <p:cNvCxnSpPr/>
          <p:nvPr>
            <p:custDataLst>
              <p:tags r:id="rId3"/>
            </p:custDataLst>
          </p:nvPr>
        </p:nvCxnSpPr>
        <p:spPr>
          <a:xfrm>
            <a:off x="4587875" y="3857625"/>
            <a:ext cx="3232150" cy="0"/>
          </a:xfrm>
          <a:prstGeom prst="line">
            <a:avLst/>
          </a:prstGeom>
          <a:ln w="25400" cap="flat" cmpd="sng">
            <a:solidFill>
              <a:srgbClr val="EB7463"/>
            </a:solidFill>
            <a:prstDash val="solid"/>
            <a:headEnd type="none" w="med" len="med"/>
            <a:tailEnd type="none" w="med" len="med"/>
          </a:ln>
        </p:spPr>
      </p:cxnSp>
      <p:pic>
        <p:nvPicPr>
          <p:cNvPr id="42010" name="图片 28"/>
          <p:cNvPicPr>
            <a:picLocks noChangeAspect="1"/>
          </p:cNvPicPr>
          <p:nvPr>
            <p:custDataLst>
              <p:tags r:id="rId4"/>
            </p:custDataLst>
          </p:nvPr>
        </p:nvPicPr>
        <p:blipFill>
          <a:blip r:embed="rId25"/>
          <a:stretch>
            <a:fillRect/>
          </a:stretch>
        </p:blipFill>
        <p:spPr>
          <a:xfrm>
            <a:off x="711200" y="471488"/>
            <a:ext cx="10953750" cy="5981700"/>
          </a:xfrm>
          <a:prstGeom prst="rect">
            <a:avLst/>
          </a:prstGeom>
          <a:noFill/>
          <a:ln w="9525">
            <a:noFill/>
          </a:ln>
        </p:spPr>
      </p:pic>
      <p:sp>
        <p:nvSpPr>
          <p:cNvPr id="2" name="标题 1"/>
          <p:cNvSpPr>
            <a:spLocks noGrp="1"/>
          </p:cNvSpPr>
          <p:nvPr>
            <p:ph type="title" hasCustomPrompt="1"/>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itchFamily="18" charset="-122"/>
                <a:cs typeface="+mj-cs"/>
                <a:sym typeface="+mn-ea"/>
              </a:defRPr>
            </a:lvl1pPr>
          </a:lstStyle>
          <a:p>
            <a:pPr lvl="0" fontAlgn="auto"/>
            <a:r>
              <a:rPr kumimoji="0" lang="zh-CN" altLang="en-US" sz="8800" b="1" i="0" u="none" strike="noStrike" kern="1200" cap="none" spc="600" normalizeH="0" baseline="0" noProof="1">
                <a:uLnTx/>
                <a:uFillTx/>
                <a:sym typeface="+mn-ea"/>
              </a:rPr>
              <a:t>编辑标题</a:t>
            </a:r>
          </a:p>
        </p:txBody>
      </p:sp>
      <p:sp>
        <p:nvSpPr>
          <p:cNvPr id="31" name="文本占位符 30"/>
          <p:cNvSpPr>
            <a:spLocks noGrp="1"/>
          </p:cNvSpPr>
          <p:nvPr>
            <p:ph type="body" sz="quarter" idx="13" hasCustomPrompt="1"/>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fontAlgn="auto"/>
            <a:r>
              <a:rPr kumimoji="0" lang="zh-CN" altLang="en-US" sz="3600" b="0" i="0" u="none" strike="noStrike" kern="1200" cap="none" spc="150" normalizeH="0" baseline="0" noProof="1">
                <a:uLnTx/>
                <a:uFillTx/>
              </a:rPr>
              <a:t>单击此处编辑副标题</a:t>
            </a:r>
          </a:p>
        </p:txBody>
      </p:sp>
      <p:sp>
        <p:nvSpPr>
          <p:cNvPr id="42011" name="页脚占位符 3"/>
          <p:cNvSpPr>
            <a:spLocks noGrp="1"/>
          </p:cNvSpPr>
          <p:nvPr>
            <p:ph type="ftr" sz="quarter" idx="3"/>
            <p:custDataLst>
              <p:tags r:id="rId5"/>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2014" name="灯片编号占位符 4"/>
          <p:cNvSpPr>
            <a:spLocks noGrp="1"/>
          </p:cNvSpPr>
          <p:nvPr>
            <p:ph type="sldNum" sz="quarter" idx="4"/>
            <p:custDataLst>
              <p:tags r:id="rId6"/>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2015" name="日期占位符 2"/>
          <p:cNvSpPr>
            <a:spLocks noGrp="1"/>
          </p:cNvSpPr>
          <p:nvPr>
            <p:ph type="dt" sz="half" idx="2"/>
            <p:custDataLst>
              <p:tags r:id="rId7"/>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name="通用">
    <p:spTree>
      <p:nvGrpSpPr>
        <p:cNvPr id="1" name=""/>
        <p:cNvGrpSpPr/>
        <p:nvPr/>
      </p:nvGrpSpPr>
      <p:grpSpPr>
        <a:xfrm>
          <a:off x="0" y="0"/>
          <a:ext cx="0" cy="0"/>
          <a:chOff x="0" y="0"/>
          <a:chExt cx="0" cy="0"/>
        </a:xfrm>
      </p:grpSpPr>
      <p:pic>
        <p:nvPicPr>
          <p:cNvPr id="43011" name="图片 5"/>
          <p:cNvPicPr>
            <a:picLocks noChangeAspect="1"/>
          </p:cNvPicPr>
          <p:nvPr>
            <p:custDataLst>
              <p:tags r:id="rId1"/>
            </p:custDataLst>
          </p:nvPr>
        </p:nvPicPr>
        <p:blipFill>
          <a:blip r:embed="rId7"/>
          <a:stretch>
            <a:fillRect/>
          </a:stretch>
        </p:blipFill>
        <p:spPr>
          <a:xfrm>
            <a:off x="10839450" y="5789613"/>
            <a:ext cx="1235075" cy="1068387"/>
          </a:xfrm>
          <a:prstGeom prst="rect">
            <a:avLst/>
          </a:prstGeom>
          <a:noFill/>
          <a:ln w="9525">
            <a:noFill/>
          </a:ln>
        </p:spPr>
      </p:pic>
      <p:pic>
        <p:nvPicPr>
          <p:cNvPr id="43012" name="图片 6" descr="图层 3"/>
          <p:cNvPicPr>
            <a:picLocks noChangeAspect="1"/>
          </p:cNvPicPr>
          <p:nvPr>
            <p:custDataLst>
              <p:tags r:id="rId2"/>
            </p:custDataLst>
          </p:nvPr>
        </p:nvPicPr>
        <p:blipFill>
          <a:blip r:embed="rId8"/>
          <a:stretch>
            <a:fillRect/>
          </a:stretch>
        </p:blipFill>
        <p:spPr>
          <a:xfrm>
            <a:off x="-19050" y="5976938"/>
            <a:ext cx="2155825" cy="881062"/>
          </a:xfrm>
          <a:prstGeom prst="rect">
            <a:avLst/>
          </a:prstGeom>
          <a:noFill/>
          <a:ln w="9525">
            <a:noFill/>
          </a:ln>
        </p:spPr>
      </p:pic>
      <p:sp>
        <p:nvSpPr>
          <p:cNvPr id="2" name="标题 1"/>
          <p:cNvSpPr>
            <a:spLocks noGrp="1"/>
          </p:cNvSpPr>
          <p:nvPr>
            <p:ph type="title"/>
          </p:nvPr>
        </p:nvSpPr>
        <p:spPr>
          <a:xfrm>
            <a:off x="669925" y="442913"/>
            <a:ext cx="10852150" cy="442912"/>
          </a:xfrm>
        </p:spPr>
        <p:txBody>
          <a:bodyPr/>
          <a:lstStyle>
            <a:lvl1pPr>
              <a:defRPr baseline="0">
                <a:latin typeface="Arial" panose="020B0604020202020204" pitchFamily="34" charset="0"/>
                <a:ea typeface="微软雅黑"/>
              </a:defRPr>
            </a:lvl1pPr>
          </a:lstStyle>
          <a:p>
            <a:pPr fontAlgn="auto"/>
            <a:r>
              <a:rPr kumimoji="0" lang="zh-CN" altLang="en-US" sz="2400" b="1" i="0" u="none" strike="noStrike" kern="1200" cap="none" spc="200" normalizeH="0" baseline="0" noProof="1">
                <a:uLnTx/>
                <a:uFillTx/>
              </a:rPr>
              <a:t>单击此处编辑母版标题样式</a:t>
            </a:r>
          </a:p>
        </p:txBody>
      </p:sp>
      <p:sp>
        <p:nvSpPr>
          <p:cNvPr id="43013" name="页脚占位符 3"/>
          <p:cNvSpPr>
            <a:spLocks noGrp="1"/>
          </p:cNvSpPr>
          <p:nvPr>
            <p:ph type="ftr" sz="quarter" idx="3"/>
            <p:custDataLst>
              <p:tags r:id="rId3"/>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3016" name="灯片编号占位符 4"/>
          <p:cNvSpPr>
            <a:spLocks noGrp="1"/>
          </p:cNvSpPr>
          <p:nvPr>
            <p:ph type="sldNum" sz="quarter" idx="4"/>
            <p:custDataLst>
              <p:tags r:id="rId4"/>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3017" name="日期占位符 2"/>
          <p:cNvSpPr>
            <a:spLocks noGrp="1"/>
          </p:cNvSpPr>
          <p:nvPr>
            <p:ph type="dt" sz="half" idx="2"/>
            <p:custDataLst>
              <p:tags r:id="rId5"/>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相框">
    <p:spTree>
      <p:nvGrpSpPr>
        <p:cNvPr id="1" name=""/>
        <p:cNvGrpSpPr/>
        <p:nvPr/>
      </p:nvGrpSpPr>
      <p:grpSpPr>
        <a:xfrm>
          <a:off x="0" y="0"/>
          <a:ext cx="0" cy="0"/>
          <a:chOff x="0" y="0"/>
          <a:chExt cx="0" cy="0"/>
        </a:xfrm>
      </p:grpSpPr>
      <p:sp>
        <p:nvSpPr>
          <p:cNvPr id="44035" name="矩形 7"/>
          <p:cNvSpPr/>
          <p:nvPr>
            <p:custDataLst>
              <p:tags r:id="rId1"/>
            </p:custDataLst>
          </p:nvPr>
        </p:nvSpPr>
        <p:spPr>
          <a:xfrm>
            <a:off x="292100" y="304800"/>
            <a:ext cx="11607800" cy="6248400"/>
          </a:xfrm>
          <a:prstGeom prst="rect">
            <a:avLst/>
          </a:prstGeom>
          <a:solidFill>
            <a:srgbClr val="FFFFFF"/>
          </a:solidFill>
          <a:ln w="12700">
            <a:noFill/>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ea typeface="微软雅黑"/>
              <a:sym typeface="Wingdings" panose="05000000000000000000" pitchFamily="2" charset="2"/>
            </a:endParaRPr>
          </a:p>
        </p:txBody>
      </p:sp>
      <p:pic>
        <p:nvPicPr>
          <p:cNvPr id="44036" name="图片 8"/>
          <p:cNvPicPr>
            <a:picLocks noChangeAspect="1"/>
          </p:cNvPicPr>
          <p:nvPr>
            <p:custDataLst>
              <p:tags r:id="rId2"/>
            </p:custDataLst>
          </p:nvPr>
        </p:nvPicPr>
        <p:blipFill>
          <a:blip r:embed="rId8"/>
          <a:stretch>
            <a:fillRect/>
          </a:stretch>
        </p:blipFill>
        <p:spPr>
          <a:xfrm>
            <a:off x="3175" y="63500"/>
            <a:ext cx="1154113" cy="1185863"/>
          </a:xfrm>
          <a:prstGeom prst="rect">
            <a:avLst/>
          </a:prstGeom>
          <a:noFill/>
          <a:ln w="9525">
            <a:noFill/>
          </a:ln>
        </p:spPr>
      </p:pic>
      <p:pic>
        <p:nvPicPr>
          <p:cNvPr id="44037" name="内容占位符 18" descr="图层 4"/>
          <p:cNvPicPr>
            <a:picLocks noChangeAspect="1"/>
          </p:cNvPicPr>
          <p:nvPr>
            <p:custDataLst>
              <p:tags r:id="rId3"/>
            </p:custDataLst>
          </p:nvPr>
        </p:nvPicPr>
        <p:blipFill>
          <a:blip r:embed="rId9"/>
          <a:stretch>
            <a:fillRect/>
          </a:stretch>
        </p:blipFill>
        <p:spPr>
          <a:xfrm>
            <a:off x="10121900" y="4967288"/>
            <a:ext cx="2070100" cy="1890712"/>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200" b="1" i="0" u="none" strike="noStrike" kern="1200" cap="none" spc="200" normalizeH="0" baseline="0" noProof="1">
                <a:uLnTx/>
                <a:uFillTx/>
              </a:rPr>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4038"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4041"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4042"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cSld name="左右">
    <p:spTree>
      <p:nvGrpSpPr>
        <p:cNvPr id="1" name=""/>
        <p:cNvGrpSpPr/>
        <p:nvPr/>
      </p:nvGrpSpPr>
      <p:grpSpPr>
        <a:xfrm>
          <a:off x="0" y="0"/>
          <a:ext cx="0" cy="0"/>
          <a:chOff x="0" y="0"/>
          <a:chExt cx="0" cy="0"/>
        </a:xfrm>
      </p:grpSpPr>
      <p:sp>
        <p:nvSpPr>
          <p:cNvPr id="45059" name="矩形 7"/>
          <p:cNvSpPr/>
          <p:nvPr userDrawn="1">
            <p:custDataLst>
              <p:tags r:id="rId1"/>
            </p:custDataLst>
          </p:nvPr>
        </p:nvSpPr>
        <p:spPr>
          <a:xfrm>
            <a:off x="0" y="0"/>
            <a:ext cx="4822825" cy="6865938"/>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5060" name="图片 9" descr="图层 3"/>
          <p:cNvPicPr>
            <a:picLocks noChangeAspect="1"/>
          </p:cNvPicPr>
          <p:nvPr>
            <p:custDataLst>
              <p:tags r:id="rId2"/>
            </p:custDataLst>
          </p:nvPr>
        </p:nvPicPr>
        <p:blipFill>
          <a:blip r:embed="rId7"/>
          <a:stretch>
            <a:fillRect/>
          </a:stretch>
        </p:blipFill>
        <p:spPr>
          <a:xfrm flipH="1">
            <a:off x="10552113" y="6189663"/>
            <a:ext cx="1655762" cy="67627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200" b="1" i="0" u="none" strike="noStrike" kern="1200" cap="none" spc="200" normalizeH="0" baseline="0" noProof="1">
                <a:uLnTx/>
                <a:uFillTx/>
              </a:rPr>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a:defRPr>
            </a:lvl1pPr>
            <a:lvl2pPr>
              <a:defRPr baseline="0">
                <a:solidFill>
                  <a:schemeClr val="tx1">
                    <a:lumMod val="85000"/>
                    <a:lumOff val="15000"/>
                  </a:schemeClr>
                </a:solidFill>
                <a:latin typeface="Arial" panose="020B0604020202020204" pitchFamily="34" charset="0"/>
                <a:ea typeface="微软雅黑"/>
              </a:defRPr>
            </a:lvl2pPr>
            <a:lvl3pPr>
              <a:defRPr baseline="0">
                <a:solidFill>
                  <a:schemeClr val="tx1">
                    <a:lumMod val="85000"/>
                    <a:lumOff val="15000"/>
                  </a:schemeClr>
                </a:solidFill>
                <a:latin typeface="Arial" panose="020B0604020202020204" pitchFamily="34" charset="0"/>
                <a:ea typeface="微软雅黑"/>
              </a:defRPr>
            </a:lvl3pPr>
            <a:lvl4pPr>
              <a:defRPr baseline="0">
                <a:solidFill>
                  <a:schemeClr val="tx1">
                    <a:lumMod val="85000"/>
                    <a:lumOff val="15000"/>
                  </a:schemeClr>
                </a:solidFill>
                <a:latin typeface="Arial" panose="020B0604020202020204" pitchFamily="34" charset="0"/>
                <a:ea typeface="微软雅黑"/>
              </a:defRPr>
            </a:lvl4pPr>
            <a:lvl5pPr>
              <a:defRPr baseline="0">
                <a:solidFill>
                  <a:schemeClr val="tx1">
                    <a:lumMod val="85000"/>
                    <a:lumOff val="15000"/>
                  </a:schemeClr>
                </a:solidFill>
                <a:latin typeface="Arial" panose="020B0604020202020204" pitchFamily="34" charset="0"/>
                <a:ea typeface="微软雅黑"/>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5061" name="页脚占位符 3"/>
          <p:cNvSpPr>
            <a:spLocks noGrp="1"/>
          </p:cNvSpPr>
          <p:nvPr>
            <p:ph type="ftr" sz="quarter" idx="3"/>
            <p:custDataLst>
              <p:tags r:id="rId3"/>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5064" name="灯片编号占位符 4"/>
          <p:cNvSpPr>
            <a:spLocks noGrp="1"/>
          </p:cNvSpPr>
          <p:nvPr>
            <p:ph type="sldNum" sz="quarter" idx="4"/>
            <p:custDataLst>
              <p:tags r:id="rId4"/>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5065" name="日期占位符 2"/>
          <p:cNvSpPr>
            <a:spLocks noGrp="1"/>
          </p:cNvSpPr>
          <p:nvPr>
            <p:ph type="dt" sz="half" idx="2"/>
            <p:custDataLst>
              <p:tags r:id="rId5"/>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上下">
    <p:spTree>
      <p:nvGrpSpPr>
        <p:cNvPr id="1" name=""/>
        <p:cNvGrpSpPr/>
        <p:nvPr/>
      </p:nvGrpSpPr>
      <p:grpSpPr>
        <a:xfrm>
          <a:off x="0" y="0"/>
          <a:ext cx="0" cy="0"/>
          <a:chOff x="0" y="0"/>
          <a:chExt cx="0" cy="0"/>
        </a:xfrm>
      </p:grpSpPr>
      <p:sp>
        <p:nvSpPr>
          <p:cNvPr id="46083" name="矩形 9"/>
          <p:cNvSpPr/>
          <p:nvPr userDrawn="1">
            <p:custDataLst>
              <p:tags r:id="rId1"/>
            </p:custDataLst>
          </p:nvPr>
        </p:nvSpPr>
        <p:spPr>
          <a:xfrm>
            <a:off x="0" y="0"/>
            <a:ext cx="12192000" cy="2663825"/>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6084" name="图片 10" descr="图层 3"/>
          <p:cNvPicPr>
            <a:picLocks noChangeAspect="1"/>
          </p:cNvPicPr>
          <p:nvPr>
            <p:custDataLst>
              <p:tags r:id="rId2"/>
            </p:custDataLst>
          </p:nvPr>
        </p:nvPicPr>
        <p:blipFill>
          <a:blip r:embed="rId7"/>
          <a:stretch>
            <a:fillRect/>
          </a:stretch>
        </p:blipFill>
        <p:spPr>
          <a:xfrm>
            <a:off x="4763" y="6303963"/>
            <a:ext cx="1354137" cy="554037"/>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600" b="1" i="0" u="none" strike="noStrike" kern="1200" cap="none" spc="200" normalizeH="0" baseline="0" noProof="1">
                <a:uLnTx/>
                <a:uFillTx/>
              </a:rPr>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6085" name="页脚占位符 3"/>
          <p:cNvSpPr>
            <a:spLocks noGrp="1"/>
          </p:cNvSpPr>
          <p:nvPr>
            <p:ph type="ftr" sz="quarter" idx="3"/>
            <p:custDataLst>
              <p:tags r:id="rId3"/>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6088" name="灯片编号占位符 4"/>
          <p:cNvSpPr>
            <a:spLocks noGrp="1"/>
          </p:cNvSpPr>
          <p:nvPr>
            <p:ph type="sldNum" sz="quarter" idx="4"/>
            <p:custDataLst>
              <p:tags r:id="rId4"/>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6089" name="日期占位符 2"/>
          <p:cNvSpPr>
            <a:spLocks noGrp="1"/>
          </p:cNvSpPr>
          <p:nvPr>
            <p:ph type="dt" sz="half" idx="2"/>
            <p:custDataLst>
              <p:tags r:id="rId5"/>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cSld name="下上">
    <p:spTree>
      <p:nvGrpSpPr>
        <p:cNvPr id="1" name=""/>
        <p:cNvGrpSpPr/>
        <p:nvPr/>
      </p:nvGrpSpPr>
      <p:grpSpPr>
        <a:xfrm>
          <a:off x="0" y="0"/>
          <a:ext cx="0" cy="0"/>
          <a:chOff x="0" y="0"/>
          <a:chExt cx="0" cy="0"/>
        </a:xfrm>
      </p:grpSpPr>
      <p:sp>
        <p:nvSpPr>
          <p:cNvPr id="47107" name="矩形 7"/>
          <p:cNvSpPr/>
          <p:nvPr userDrawn="1">
            <p:custDataLst>
              <p:tags r:id="rId1"/>
            </p:custDataLst>
          </p:nvPr>
        </p:nvSpPr>
        <p:spPr>
          <a:xfrm>
            <a:off x="0" y="5029200"/>
            <a:ext cx="12192000" cy="1828800"/>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7108" name="图片 9" descr="图层 3"/>
          <p:cNvPicPr>
            <a:picLocks noChangeAspect="1"/>
          </p:cNvPicPr>
          <p:nvPr>
            <p:custDataLst>
              <p:tags r:id="rId2"/>
            </p:custDataLst>
          </p:nvPr>
        </p:nvPicPr>
        <p:blipFill>
          <a:blip r:embed="rId8"/>
          <a:stretch>
            <a:fillRect/>
          </a:stretch>
        </p:blipFill>
        <p:spPr>
          <a:xfrm rot="10800000">
            <a:off x="10440988" y="-7937"/>
            <a:ext cx="1751012" cy="715962"/>
          </a:xfrm>
          <a:prstGeom prst="rect">
            <a:avLst/>
          </a:prstGeom>
          <a:noFill/>
          <a:ln w="9525">
            <a:noFill/>
          </a:ln>
        </p:spPr>
      </p:pic>
      <p:pic>
        <p:nvPicPr>
          <p:cNvPr id="47109" name="图片 10" descr="图层 4"/>
          <p:cNvPicPr>
            <a:picLocks noChangeAspect="1"/>
          </p:cNvPicPr>
          <p:nvPr>
            <p:custDataLst>
              <p:tags r:id="rId3"/>
            </p:custDataLst>
          </p:nvPr>
        </p:nvPicPr>
        <p:blipFill>
          <a:blip r:embed="rId9"/>
          <a:stretch>
            <a:fillRect/>
          </a:stretch>
        </p:blipFill>
        <p:spPr>
          <a:xfrm rot="10800000">
            <a:off x="0" y="-7937"/>
            <a:ext cx="1054100" cy="963612"/>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200" b="1" i="0" u="none" strike="noStrike" kern="1200" cap="none" spc="200" normalizeH="0" baseline="0" noProof="1">
                <a:uLnTx/>
                <a:uFillTx/>
              </a:rPr>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47110"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7113"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7114"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导航">
    <p:spTree>
      <p:nvGrpSpPr>
        <p:cNvPr id="1" name=""/>
        <p:cNvGrpSpPr/>
        <p:nvPr/>
      </p:nvGrpSpPr>
      <p:grpSpPr>
        <a:xfrm>
          <a:off x="0" y="0"/>
          <a:ext cx="0" cy="0"/>
          <a:chOff x="0" y="0"/>
          <a:chExt cx="0" cy="0"/>
        </a:xfrm>
      </p:grpSpPr>
      <p:sp>
        <p:nvSpPr>
          <p:cNvPr id="48131" name="矩形 9"/>
          <p:cNvSpPr/>
          <p:nvPr userDrawn="1">
            <p:custDataLst>
              <p:tags r:id="rId1"/>
            </p:custDataLst>
          </p:nvPr>
        </p:nvSpPr>
        <p:spPr>
          <a:xfrm>
            <a:off x="0" y="0"/>
            <a:ext cx="12192000" cy="914400"/>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8132" name="图片 11" descr="图层 3"/>
          <p:cNvPicPr>
            <a:picLocks noChangeAspect="1"/>
          </p:cNvPicPr>
          <p:nvPr>
            <p:custDataLst>
              <p:tags r:id="rId2"/>
            </p:custDataLst>
          </p:nvPr>
        </p:nvPicPr>
        <p:blipFill>
          <a:blip r:embed="rId8"/>
          <a:stretch>
            <a:fillRect/>
          </a:stretch>
        </p:blipFill>
        <p:spPr>
          <a:xfrm>
            <a:off x="4763" y="5992813"/>
            <a:ext cx="2114550" cy="865187"/>
          </a:xfrm>
          <a:prstGeom prst="rect">
            <a:avLst/>
          </a:prstGeom>
          <a:noFill/>
          <a:ln w="9525">
            <a:noFill/>
          </a:ln>
        </p:spPr>
      </p:pic>
      <p:pic>
        <p:nvPicPr>
          <p:cNvPr id="48133" name="图片 13" descr="图层 4"/>
          <p:cNvPicPr>
            <a:picLocks noChangeAspect="1"/>
          </p:cNvPicPr>
          <p:nvPr>
            <p:custDataLst>
              <p:tags r:id="rId3"/>
            </p:custDataLst>
          </p:nvPr>
        </p:nvPicPr>
        <p:blipFill>
          <a:blip r:embed="rId9"/>
          <a:stretch>
            <a:fillRect/>
          </a:stretch>
        </p:blipFill>
        <p:spPr>
          <a:xfrm>
            <a:off x="10726738" y="5516563"/>
            <a:ext cx="1468437" cy="1341437"/>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2400" b="1" i="0" u="none" strike="noStrike" kern="1200" cap="none" spc="200" normalizeH="0" baseline="0" noProof="1">
                <a:uLnTx/>
                <a:uFillTx/>
              </a:rPr>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48134"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8137"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8138"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腰带">
    <p:spTree>
      <p:nvGrpSpPr>
        <p:cNvPr id="1" name=""/>
        <p:cNvGrpSpPr/>
        <p:nvPr/>
      </p:nvGrpSpPr>
      <p:grpSpPr>
        <a:xfrm>
          <a:off x="0" y="0"/>
          <a:ext cx="0" cy="0"/>
          <a:chOff x="0" y="0"/>
          <a:chExt cx="0" cy="0"/>
        </a:xfrm>
      </p:grpSpPr>
      <p:sp>
        <p:nvSpPr>
          <p:cNvPr id="49155" name="矩形 9"/>
          <p:cNvSpPr/>
          <p:nvPr>
            <p:custDataLst>
              <p:tags r:id="rId1"/>
            </p:custDataLst>
          </p:nvPr>
        </p:nvSpPr>
        <p:spPr>
          <a:xfrm>
            <a:off x="0" y="958850"/>
            <a:ext cx="12192000" cy="4940300"/>
          </a:xfrm>
          <a:prstGeom prst="rect">
            <a:avLst/>
          </a:prstGeom>
          <a:solidFill>
            <a:srgbClr val="FFFFFF"/>
          </a:solidFill>
          <a:ln w="12700">
            <a:noFill/>
          </a:ln>
        </p:spPr>
        <p:txBody>
          <a:bodyPr wrap="square"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9156" name="图片 7" descr="图层 4"/>
          <p:cNvPicPr>
            <a:picLocks noChangeAspect="1"/>
          </p:cNvPicPr>
          <p:nvPr>
            <p:custDataLst>
              <p:tags r:id="rId2"/>
            </p:custDataLst>
          </p:nvPr>
        </p:nvPicPr>
        <p:blipFill>
          <a:blip r:embed="rId8"/>
          <a:stretch>
            <a:fillRect/>
          </a:stretch>
        </p:blipFill>
        <p:spPr>
          <a:xfrm>
            <a:off x="10013950" y="4865688"/>
            <a:ext cx="2181225" cy="1992312"/>
          </a:xfrm>
          <a:prstGeom prst="rect">
            <a:avLst/>
          </a:prstGeom>
          <a:noFill/>
          <a:ln w="9525">
            <a:noFill/>
          </a:ln>
        </p:spPr>
      </p:pic>
      <p:pic>
        <p:nvPicPr>
          <p:cNvPr id="49157" name="图片 8" descr="图层 4"/>
          <p:cNvPicPr>
            <a:picLocks noChangeAspect="1"/>
          </p:cNvPicPr>
          <p:nvPr>
            <p:custDataLst>
              <p:tags r:id="rId3"/>
            </p:custDataLst>
          </p:nvPr>
        </p:nvPicPr>
        <p:blipFill>
          <a:blip r:embed="rId9"/>
          <a:stretch>
            <a:fillRect/>
          </a:stretch>
        </p:blipFill>
        <p:spPr>
          <a:xfrm rot="10800000">
            <a:off x="0" y="-7937"/>
            <a:ext cx="1941513" cy="17748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6000" b="1" i="0" u="none" strike="noStrike" kern="1200" cap="none" spc="200" normalizeH="0" baseline="0" noProof="1">
                <a:uLnTx/>
                <a:uFillTx/>
              </a:rPr>
              <a:t>单击此处编辑标题</a:t>
            </a:r>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49158"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9161"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9162"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2022/3/28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2022/3/28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2022/3/28</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image" Target="../media/image1.png"/><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 Id="rId27"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pic>
        <p:nvPicPr>
          <p:cNvPr id="7" name="图片 1073743875" descr="学科网 zxxk.com"/>
          <p:cNvPicPr>
            <a:picLocks noChangeAspect="1"/>
          </p:cNvPicPr>
          <p:nvPr/>
        </p:nvPicPr>
        <p:blipFill>
          <a:blip r:embed="rId19" r:link="rId20"/>
          <a:stretch>
            <a:fillRect/>
          </a:stretch>
        </p:blipFill>
        <p:spPr>
          <a:xfrm>
            <a:off x="838200" y="365125"/>
            <a:ext cx="9525" cy="9525"/>
          </a:xfrm>
          <a:prstGeom prst="rect">
            <a:avLst/>
          </a:prstGeom>
          <a:noFill/>
          <a:ln>
            <a:noFill/>
            <a:miter lim="800000"/>
          </a:ln>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custDataLst>
              <p:tags r:id="rId20"/>
            </p:custDataLst>
          </p:nvPr>
        </p:nvSpPr>
        <p:spPr>
          <a:xfrm>
            <a:off x="669925" y="442913"/>
            <a:ext cx="10852150" cy="442912"/>
          </a:xfrm>
          <a:prstGeom prst="rect">
            <a:avLst/>
          </a:prstGeom>
          <a:noFill/>
          <a:ln w="9525">
            <a:noFill/>
          </a:ln>
        </p:spPr>
        <p:txBody>
          <a:bodyPr lIns="101600" tIns="38100" rIns="76200" bIns="38100" anchor="t" anchorCtr="0"/>
          <a:lstStyle/>
          <a:p>
            <a:pPr lvl="0"/>
            <a:r>
              <a:rPr lang="zh-CN" altLang="en-US"/>
              <a:t>单击此处编辑母版标题样式</a:t>
            </a:r>
          </a:p>
        </p:txBody>
      </p:sp>
      <p:sp>
        <p:nvSpPr>
          <p:cNvPr id="3075" name="文本占位符 2"/>
          <p:cNvSpPr>
            <a:spLocks noGrp="1"/>
          </p:cNvSpPr>
          <p:nvPr>
            <p:ph type="body" idx="1"/>
            <p:custDataLst>
              <p:tags r:id="rId21"/>
            </p:custDataLst>
          </p:nvPr>
        </p:nvSpPr>
        <p:spPr>
          <a:xfrm>
            <a:off x="669925" y="952500"/>
            <a:ext cx="10852150" cy="5389563"/>
          </a:xfrm>
          <a:prstGeom prst="rect">
            <a:avLst/>
          </a:prstGeom>
          <a:noFill/>
          <a:ln w="9525">
            <a:noFill/>
          </a:ln>
        </p:spPr>
        <p:txBody>
          <a:bodyPr lIns="101600" tIns="0" rIns="82550" bIns="0"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6" name="日期占位符 3"/>
          <p:cNvSpPr>
            <a:spLocks noGrp="1"/>
          </p:cNvSpPr>
          <p:nvPr>
            <p:ph type="dt" sz="half" idx="2"/>
            <p:custDataLst>
              <p:tags r:id="rId22"/>
            </p:custDataLst>
          </p:nvPr>
        </p:nvSpPr>
        <p:spPr>
          <a:xfrm>
            <a:off x="879475" y="6350000"/>
            <a:ext cx="2700338" cy="315913"/>
          </a:xfrm>
          <a:prstGeom prst="rect">
            <a:avLst/>
          </a:prstGeom>
          <a:noFill/>
          <a:ln w="9525">
            <a:noFill/>
          </a:ln>
        </p:spPr>
        <p:txBody>
          <a:bodyPr lIns="91440" tIns="45720" rIns="91440" bIns="45720" anchor="ctr" anchorCtr="0"/>
          <a:lstStyle>
            <a:lvl1pPr>
              <a:defRPr sz="1200">
                <a:solidFill>
                  <a:srgbClr val="898989"/>
                </a:solidFill>
                <a:ea typeface="幼圆" pitchFamily="49" charset="-122"/>
              </a:defRPr>
            </a:lvl1pPr>
          </a:lstStyle>
          <a:p>
            <a:pPr lvl="0" eaLnBrk="1" hangingPunct="1"/>
            <a:fld id="{BB962C8B-B14F-4D97-AF65-F5344CB8AC3E}" type="datetime1">
              <a:rPr lang="zh-CN" altLang="en-US"/>
              <a:t>2022/3/28</a:t>
            </a:fld>
            <a:endParaRPr lang="zh-CN" altLang="en-US"/>
          </a:p>
        </p:txBody>
      </p:sp>
      <p:sp>
        <p:nvSpPr>
          <p:cNvPr id="3077" name="页脚占位符 4"/>
          <p:cNvSpPr>
            <a:spLocks noGrp="1"/>
          </p:cNvSpPr>
          <p:nvPr>
            <p:ph type="ftr" sz="quarter" idx="3"/>
            <p:custDataLst>
              <p:tags r:id="rId23"/>
            </p:custDataLst>
          </p:nvPr>
        </p:nvSpPr>
        <p:spPr>
          <a:xfrm>
            <a:off x="4116388" y="6350000"/>
            <a:ext cx="3959225" cy="315913"/>
          </a:xfrm>
          <a:prstGeom prst="rect">
            <a:avLst/>
          </a:prstGeom>
          <a:noFill/>
          <a:ln w="9525">
            <a:noFill/>
          </a:ln>
        </p:spPr>
        <p:txBody>
          <a:bodyPr lIns="91440" tIns="45720" rIns="91440" bIns="45720" anchor="ctr" anchorCtr="0"/>
          <a:lstStyle>
            <a:lvl1pPr algn="ctr">
              <a:defRPr sz="1200">
                <a:solidFill>
                  <a:srgbClr val="898989"/>
                </a:solidFill>
                <a:ea typeface="幼圆" pitchFamily="49" charset="-122"/>
              </a:defRPr>
            </a:lvl1pPr>
          </a:lstStyle>
          <a:p>
            <a:pPr lvl="0" eaLnBrk="1" hangingPunct="1"/>
            <a:endParaRPr lang="zh-CN" altLang="en-US"/>
          </a:p>
        </p:txBody>
      </p:sp>
      <p:sp>
        <p:nvSpPr>
          <p:cNvPr id="3078" name="灯片编号占位符 5"/>
          <p:cNvSpPr>
            <a:spLocks noGrp="1"/>
          </p:cNvSpPr>
          <p:nvPr>
            <p:ph type="sldNum" sz="quarter" idx="4"/>
            <p:custDataLst>
              <p:tags r:id="rId24"/>
            </p:custDataLst>
          </p:nvPr>
        </p:nvSpPr>
        <p:spPr>
          <a:xfrm>
            <a:off x="8610600" y="6350000"/>
            <a:ext cx="2700338" cy="315913"/>
          </a:xfrm>
          <a:prstGeom prst="rect">
            <a:avLst/>
          </a:prstGeom>
          <a:noFill/>
          <a:ln w="9525">
            <a:noFill/>
          </a:ln>
        </p:spPr>
        <p:txBody>
          <a:bodyPr lIns="91440" tIns="45720" rIns="91440" bIns="45720" anchor="ctr" anchorCtr="0"/>
          <a:lstStyle>
            <a:lvl1pPr algn="r">
              <a:defRPr sz="1200">
                <a:solidFill>
                  <a:srgbClr val="898989"/>
                </a:solidFill>
                <a:ea typeface="幼圆" pitchFamily="49" charset="-122"/>
              </a:defRPr>
            </a:lvl1pPr>
          </a:lstStyle>
          <a:p>
            <a:pPr lvl="0" eaLnBrk="1" hangingPunct="1"/>
            <a:fld id="{9A0DB2DC-4C9A-4742-B13C-FB6460FD3503}" type="slidenum">
              <a:rPr lang="zh-CN" altLang="en-US"/>
              <a:t>‹#›</a:t>
            </a:fld>
            <a:endParaRPr lang="zh-CN" altLang="en-US"/>
          </a:p>
        </p:txBody>
      </p:sp>
      <p:sp>
        <p:nvSpPr>
          <p:cNvPr id="3079" name="KSO_TEMPLATE" hidden="1"/>
          <p:cNvSpPr/>
          <p:nvPr>
            <p:custDataLst>
              <p:tags r:id="rId25"/>
            </p:custDataLst>
          </p:nvPr>
        </p:nvSpPr>
        <p:spPr>
          <a:xfrm flipH="1">
            <a:off x="0" y="0"/>
            <a:ext cx="0" cy="0"/>
          </a:xfrm>
          <a:prstGeom prst="rect">
            <a:avLst/>
          </a:prstGeom>
          <a:solidFill>
            <a:srgbClr val="4E79DA"/>
          </a:solidFill>
          <a:ln w="12700" cap="flat" cmpd="sng">
            <a:solidFill>
              <a:srgbClr val="3757A0"/>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ea typeface="微软雅黑"/>
              <a:sym typeface="Wingdings" panose="05000000000000000000" pitchFamily="2" charset="2"/>
            </a:endParaRPr>
          </a:p>
        </p:txBody>
      </p:sp>
      <p:pic>
        <p:nvPicPr>
          <p:cNvPr id="3080" name="图片 1073743875" descr="学科网 zxxk.com"/>
          <p:cNvPicPr>
            <a:picLocks noChangeAspect="1"/>
          </p:cNvPicPr>
          <p:nvPr/>
        </p:nvPicPr>
        <p:blipFill>
          <a:blip r:embed="rId26"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marL="0" indent="0" algn="l" defTabSz="914400" rtl="0" eaLnBrk="1" fontAlgn="base" latinLnBrk="0" hangingPunct="1">
        <a:lnSpc>
          <a:spcPct val="100000"/>
        </a:lnSpc>
        <a:spcBef>
          <a:spcPct val="0"/>
        </a:spcBef>
        <a:spcAft>
          <a:spcPct val="0"/>
        </a:spcAft>
        <a:buClrTx/>
        <a:buSzTx/>
        <a:buFontTx/>
        <a:buNone/>
        <a:defRPr sz="2400" b="1" u="none" strike="noStrike" kern="1200" cap="none" spc="200" normalizeH="0" baseline="0">
          <a:solidFill>
            <a:srgbClr val="000000"/>
          </a:solidFill>
          <a:uFillTx/>
          <a:latin typeface="Arial" panose="020B0604020202020204" pitchFamily="34" charset="0"/>
          <a:ea typeface="幼圆"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slideLayout" Target="../slideLayouts/slideLayout1.xml"/><Relationship Id="rId4" Type="http://schemas.openxmlformats.org/officeDocument/2006/relationships/tags" Target="../tags/tag2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 Id="rId5" Type="http://schemas.openxmlformats.org/officeDocument/2006/relationships/notesSlide" Target="../notesSlides/notesSlide1.xml"/><Relationship Id="rId4"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tags" Target="../tags/tag245.xml"/><Relationship Id="rId7" Type="http://schemas.openxmlformats.org/officeDocument/2006/relationships/image" Target="../media/image22.png"/><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image" Target="../media/image21.png"/><Relationship Id="rId5" Type="http://schemas.openxmlformats.org/officeDocument/2006/relationships/notesSlide" Target="../notesSlides/notesSlide2.xml"/><Relationship Id="rId4"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65480" y="997585"/>
            <a:ext cx="10728325" cy="2301240"/>
          </a:xfrm>
        </p:spPr>
        <p:txBody>
          <a:bodyPr>
            <a:normAutofit/>
          </a:bodyPr>
          <a:lstStyle/>
          <a:p>
            <a:r>
              <a:rPr lang="en-US" altLang="zh-CN" sz="9600" spc="0">
                <a:solidFill>
                  <a:srgbClr val="FF0000"/>
                </a:solidFill>
                <a:latin typeface="方正粗黑宋简体" panose="02000000000000000000" charset="-122"/>
                <a:ea typeface="方正粗黑宋简体" panose="02000000000000000000" charset="-122"/>
                <a:cs typeface="楷体" panose="02010609060101010101" charset="-122"/>
              </a:rPr>
              <a:t>2022</a:t>
            </a:r>
            <a:r>
              <a:rPr lang="zh-CN" altLang="en-US" sz="9600" spc="0">
                <a:solidFill>
                  <a:srgbClr val="FF0000"/>
                </a:solidFill>
                <a:latin typeface="方正粗黑宋简体" panose="02000000000000000000" charset="-122"/>
                <a:ea typeface="方正粗黑宋简体" panose="02000000000000000000" charset="-122"/>
                <a:cs typeface="楷体" panose="02010609060101010101" charset="-122"/>
              </a:rPr>
              <a:t>作文微课</a:t>
            </a:r>
            <a:r>
              <a:rPr lang="en-US" altLang="zh-CN" sz="8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8800">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p>
        </p:txBody>
      </p:sp>
      <p:sp>
        <p:nvSpPr>
          <p:cNvPr id="3" name="副标题 2"/>
          <p:cNvSpPr>
            <a:spLocks noGrp="1"/>
          </p:cNvSpPr>
          <p:nvPr>
            <p:ph type="subTitle" idx="1"/>
            <p:custDataLst>
              <p:tags r:id="rId3"/>
            </p:custDataLst>
          </p:nvPr>
        </p:nvSpPr>
        <p:spPr>
          <a:xfrm>
            <a:off x="2080260" y="3298825"/>
            <a:ext cx="9715500" cy="1623060"/>
          </a:xfrm>
        </p:spPr>
        <p:txBody>
          <a:bodyPr>
            <a:normAutofit/>
          </a:bodyPr>
          <a:lstStyle/>
          <a:p>
            <a:pPr algn="r"/>
            <a:r>
              <a:rPr lang="en-US" sz="3200" b="1">
                <a:solidFill>
                  <a:schemeClr val="tx1"/>
                </a:solidFill>
                <a:latin typeface="楷体" panose="02010609060101010101" charset="-122"/>
                <a:ea typeface="楷体" panose="02010609060101010101" charset="-122"/>
                <a:cs typeface="楷体" panose="02010609060101010101" charset="-122"/>
              </a:rPr>
              <a:t> </a:t>
            </a:r>
            <a:endParaRPr lang="zh-CN" altLang="en-US" b="1">
              <a:solidFill>
                <a:schemeClr val="tx1"/>
              </a:solidFill>
              <a:latin typeface="楷体" panose="02010609060101010101" charset="-122"/>
              <a:ea typeface="楷体" panose="02010609060101010101" charset="-122"/>
              <a:cs typeface="楷体" panose="02010609060101010101" charset="-122"/>
            </a:endParaRPr>
          </a:p>
          <a:p>
            <a:pPr algn="r"/>
            <a:endParaRPr lang="zh-CN" altLang="en-US" b="1">
              <a:solidFill>
                <a:schemeClr val="tx1"/>
              </a:solidFill>
              <a:latin typeface="楷体" panose="02010609060101010101" charset="-122"/>
              <a:ea typeface="楷体" panose="02010609060101010101" charset="-122"/>
              <a:cs typeface="楷体" panose="02010609060101010101" charset="-122"/>
            </a:endParaRPr>
          </a:p>
        </p:txBody>
      </p:sp>
      <p:sp>
        <p:nvSpPr>
          <p:cNvPr id="4" name="副标题 2"/>
          <p:cNvSpPr>
            <a:spLocks noGrp="1"/>
          </p:cNvSpPr>
          <p:nvPr>
            <p:custDataLst>
              <p:tags r:id="rId4"/>
            </p:custDataLst>
          </p:nvPr>
        </p:nvSpPr>
        <p:spPr>
          <a:xfrm>
            <a:off x="0" y="66040"/>
            <a:ext cx="6990715" cy="806450"/>
          </a:xfrm>
          <a:prstGeom prst="rect">
            <a:avLst/>
          </a:prstGeom>
        </p:spPr>
        <p:txBody>
          <a:bodyPr vert="horz" lIns="90000" tIns="46800" rIns="90000" bIns="46800" rtlCol="0">
            <a:normAutofit fontScale="25000" lnSpcReduction="2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sz="10000" b="1">
                <a:solidFill>
                  <a:schemeClr val="tx1"/>
                </a:solidFill>
                <a:highlight>
                  <a:srgbClr val="00FFFF"/>
                </a:highlight>
                <a:latin typeface="楷体" panose="02010609060101010101" charset="-122"/>
                <a:ea typeface="楷体" panose="02010609060101010101" charset="-122"/>
                <a:cs typeface="楷体" panose="02010609060101010101" charset="-122"/>
              </a:rPr>
              <a:t>语文畅学优 2022作文备考系列</a:t>
            </a:r>
            <a:r>
              <a:rPr lang="zh-CN" sz="10000" b="1">
                <a:solidFill>
                  <a:schemeClr val="tx1"/>
                </a:solidFill>
                <a:highlight>
                  <a:srgbClr val="00FFFF"/>
                </a:highlight>
                <a:latin typeface="楷体" panose="02010609060101010101" charset="-122"/>
                <a:ea typeface="楷体" panose="02010609060101010101" charset="-122"/>
                <a:cs typeface="楷体" panose="02010609060101010101" charset="-122"/>
              </a:rPr>
              <a:t>微课（五）</a:t>
            </a:r>
            <a:r>
              <a:rPr lang="en-US" altLang="zh-CN" sz="10000" b="1">
                <a:solidFill>
                  <a:schemeClr val="tx1"/>
                </a:solidFill>
                <a:highlight>
                  <a:srgbClr val="00FFFF"/>
                </a:highlight>
                <a:latin typeface="楷体" panose="02010609060101010101" charset="-122"/>
                <a:ea typeface="楷体" panose="02010609060101010101" charset="-122"/>
                <a:cs typeface="楷体" panose="02010609060101010101" charset="-122"/>
              </a:rPr>
              <a:t> </a:t>
            </a:r>
          </a:p>
          <a:p>
            <a:pPr algn="r"/>
            <a:r>
              <a:rPr lang="en-US" altLang="zh-CN" sz="3200" b="1">
                <a:solidFill>
                  <a:schemeClr val="tx1"/>
                </a:solidFill>
                <a:latin typeface="楷体" panose="02010609060101010101" charset="-122"/>
                <a:ea typeface="楷体" panose="02010609060101010101" charset="-122"/>
                <a:cs typeface="楷体" panose="02010609060101010101" charset="-122"/>
              </a:rPr>
              <a:t> </a:t>
            </a:r>
            <a:endParaRPr lang="zh-CN" altLang="en-US" b="1">
              <a:solidFill>
                <a:schemeClr val="tx1"/>
              </a:solidFill>
              <a:latin typeface="楷体" panose="02010609060101010101" charset="-122"/>
              <a:ea typeface="楷体" panose="02010609060101010101" charset="-122"/>
              <a:cs typeface="楷体" panose="02010609060101010101" charset="-122"/>
            </a:endParaRPr>
          </a:p>
          <a:p>
            <a:pPr algn="r"/>
            <a:endParaRPr lang="zh-CN" altLang="en-US" b="1">
              <a:solidFill>
                <a:schemeClr val="tx1"/>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284353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endParaRPr sz="2400" b="1">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a:t>
            </a:r>
            <a:r>
              <a:rPr sz="2400" b="1">
                <a:solidFill>
                  <a:schemeClr val="tx2">
                    <a:lumMod val="50000"/>
                  </a:schemeClr>
                </a:solidFill>
                <a:sym typeface="+mn-ea"/>
              </a:rPr>
              <a:t>3.智果为什么能得以保全？</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4742180"/>
            <a:ext cx="10543540" cy="113728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】3.智宣子和智果对智瑶持不同看法，也就有两种不同结果，前者族灭，后者得以保全。智果预见智瑶行事不仁必遭消灭顶之灾，所以脱离智族家族，最终得以保全，这从侧面证明智瑶行事不仁的错误性。</a:t>
            </a:r>
            <a:r>
              <a:rPr lang="en-US" altLang="zh-CN" sz="2000" b="1">
                <a:solidFill>
                  <a:srgbClr val="FF0000"/>
                </a:solidFill>
                <a:sym typeface="+mn-ea"/>
              </a:rPr>
              <a:t>  </a:t>
            </a:r>
          </a:p>
        </p:txBody>
      </p:sp>
      <p:grpSp>
        <p:nvGrpSpPr>
          <p:cNvPr id="44" name="组合 43"/>
          <p:cNvGrpSpPr/>
          <p:nvPr/>
        </p:nvGrpSpPr>
        <p:grpSpPr>
          <a:xfrm rot="871781">
            <a:off x="10774778" y="231978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610552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endParaRPr sz="2400" b="1">
              <a:sym typeface="+mn-ea"/>
            </a:endParaRPr>
          </a:p>
          <a:p>
            <a:pPr algn="l" fontAlgn="auto">
              <a:lnSpc>
                <a:spcPct val="130000"/>
              </a:lnSpc>
              <a:spcBef>
                <a:spcPct val="0"/>
              </a:spcBef>
              <a:spcAft>
                <a:spcPts val="1000"/>
              </a:spcAft>
              <a:buClrTx/>
              <a:buSzTx/>
              <a:buFont typeface="Arial" panose="020B0604020202020204" pitchFamily="34" charset="0"/>
              <a:buNone/>
            </a:pPr>
            <a:r>
              <a:rPr lang="en-US" sz="2400" b="1">
                <a:sym typeface="+mn-ea"/>
              </a:rPr>
              <a:t>      </a:t>
            </a:r>
            <a:r>
              <a:rPr lang="en-US" sz="2400" b="1">
                <a:solidFill>
                  <a:schemeClr val="tx2">
                    <a:lumMod val="50000"/>
                  </a:schemeClr>
                </a:solidFill>
                <a:sym typeface="+mn-ea"/>
              </a:rPr>
              <a:t> 4.立意中逐层深入的思辨关系如何？</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（1 ）</a:t>
            </a:r>
            <a:r>
              <a:rPr sz="2400" b="1">
                <a:solidFill>
                  <a:schemeClr val="tx2">
                    <a:lumMod val="50000"/>
                  </a:schemeClr>
                </a:solidFill>
                <a:sym typeface="+mn-ea"/>
              </a:rPr>
              <a:t>表层</a:t>
            </a:r>
            <a:r>
              <a:rPr sz="2400" b="1">
                <a:sym typeface="+mn-ea"/>
              </a:rPr>
              <a:t>：智瑶的</a:t>
            </a:r>
            <a:r>
              <a:rPr sz="2400" b="1" u="sng">
                <a:solidFill>
                  <a:srgbClr val="FF0000"/>
                </a:solidFill>
                <a:sym typeface="+mn-ea"/>
              </a:rPr>
              <a:t> </a:t>
            </a:r>
            <a:r>
              <a:rPr lang="en-US" sz="2400" b="1" u="sng">
                <a:solidFill>
                  <a:srgbClr val="FF0000"/>
                </a:solidFill>
                <a:sym typeface="+mn-ea"/>
              </a:rPr>
              <a:t>       </a:t>
            </a:r>
            <a:r>
              <a:rPr sz="2400" b="1">
                <a:sym typeface="+mn-ea"/>
              </a:rPr>
              <a:t>和</a:t>
            </a:r>
            <a:r>
              <a:rPr sz="2400" b="1" u="sng">
                <a:solidFill>
                  <a:srgbClr val="FF0000"/>
                </a:solidFill>
                <a:sym typeface="+mn-ea"/>
              </a:rPr>
              <a:t> </a:t>
            </a:r>
            <a:r>
              <a:rPr lang="en-US" sz="2400" b="1" u="sng">
                <a:solidFill>
                  <a:srgbClr val="FF0000"/>
                </a:solidFill>
                <a:sym typeface="+mn-ea"/>
              </a:rPr>
              <a:t>        </a:t>
            </a:r>
            <a:r>
              <a:rPr sz="2400" b="1">
                <a:solidFill>
                  <a:srgbClr val="FF0000"/>
                </a:solidFill>
                <a:sym typeface="+mn-ea"/>
              </a:rPr>
              <a:t> </a:t>
            </a:r>
            <a:r>
              <a:rPr sz="2400" b="1">
                <a:sym typeface="+mn-ea"/>
              </a:rPr>
              <a:t>，这是表层思辨话题；智瑶长处很多，短处只有一个，恰恰是</a:t>
            </a:r>
            <a:r>
              <a:rPr sz="2400" b="1">
                <a:solidFill>
                  <a:srgbClr val="FF0000"/>
                </a:solidFill>
                <a:sym typeface="+mn-ea"/>
              </a:rPr>
              <a:t>“</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olidFill>
                  <a:srgbClr val="FF0000"/>
                </a:solidFill>
                <a:sym typeface="+mn-ea"/>
              </a:rPr>
              <a:t>”</a:t>
            </a:r>
            <a:r>
              <a:rPr sz="2400" b="1">
                <a:sym typeface="+mn-ea"/>
              </a:rPr>
              <a:t>这一短处使其致命。</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（2）</a:t>
            </a:r>
            <a:r>
              <a:rPr sz="2400" b="1">
                <a:solidFill>
                  <a:schemeClr val="tx2">
                    <a:lumMod val="50000"/>
                  </a:schemeClr>
                </a:solidFill>
                <a:sym typeface="+mn-ea"/>
              </a:rPr>
              <a:t>深层</a:t>
            </a:r>
            <a:r>
              <a:rPr sz="2400" b="1">
                <a:sym typeface="+mn-ea"/>
              </a:rPr>
              <a:t>：由长处与短处，引申到“</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”与“</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（3）</a:t>
            </a:r>
            <a:r>
              <a:rPr sz="2400" b="1">
                <a:solidFill>
                  <a:schemeClr val="tx2">
                    <a:lumMod val="50000"/>
                  </a:schemeClr>
                </a:solidFill>
                <a:sym typeface="+mn-ea"/>
              </a:rPr>
              <a:t>更深层</a:t>
            </a:r>
            <a:r>
              <a:rPr sz="2400" b="1">
                <a:sym typeface="+mn-ea"/>
              </a:rPr>
              <a:t>：思辨话题是在“读史明智，读史修身”中立德树人，引导考生汲取优秀传统文化中“仁”的思想，在“智”与“</a:t>
            </a:r>
            <a:r>
              <a:rPr sz="2400" b="1">
                <a:solidFill>
                  <a:srgbClr val="FF0000"/>
                </a:solidFill>
                <a:sym typeface="+mn-ea"/>
              </a:rPr>
              <a:t> </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”，也就是在才与德的思辨中帮助考生树立正确的人生观和价值观。一个人是</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 重要，还是</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 重要？</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5546090"/>
            <a:ext cx="10543540"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】4.（1）表层： 长处和短处， “不够宽仁” （2）深层： “仁”与“不仁”。</a:t>
            </a:r>
          </a:p>
          <a:p>
            <a:pPr marL="0" indent="0" fontAlgn="auto">
              <a:lnSpc>
                <a:spcPct val="100000"/>
              </a:lnSpc>
              <a:buNone/>
            </a:pPr>
            <a:r>
              <a:rPr lang="en-US" sz="2000" b="1">
                <a:solidFill>
                  <a:srgbClr val="FF0000"/>
                </a:solidFill>
                <a:sym typeface="+mn-ea"/>
              </a:rPr>
              <a:t>（3）更深层： “仁” 才（才智） 德（品德）  </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61835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endParaRPr sz="2400" b="1">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5.上面故事哪一点让你感触最深？（发散思维、开放立意）</a:t>
            </a:r>
            <a:endParaRPr sz="2400" b="1">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材料中的三个人物，可以取不同立意。从智瑶的角度看，常怀一颗宽仁的心，崇尚和平，不滥用武力，这是一点。</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（1）智宣子角度：</a:t>
            </a:r>
            <a:r>
              <a:rPr sz="2400" b="1">
                <a:solidFill>
                  <a:srgbClr val="FF0000"/>
                </a:solidFill>
                <a:sym typeface="+mn-ea"/>
              </a:rPr>
              <a:t> </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olidFill>
                  <a:srgbClr val="FF0000"/>
                </a:solidFill>
                <a:sym typeface="+mn-ea"/>
              </a:rPr>
              <a:t>   </a:t>
            </a:r>
            <a:r>
              <a:rPr sz="2400" b="1">
                <a:sym typeface="+mn-ea"/>
              </a:rPr>
              <a:t> </a:t>
            </a:r>
            <a:r>
              <a:rPr lang="zh-CN" sz="2400" b="1">
                <a:sym typeface="+mn-ea"/>
              </a:rPr>
              <a:t>，</a:t>
            </a:r>
            <a:endParaRPr sz="2400" b="1">
              <a:sym typeface="+mn-ea"/>
            </a:endParaRP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5546090"/>
            <a:ext cx="10543540"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】5. （1）智宣子角度：智宣子择人失败的原因是弄错了“才德”之间的关系，“德才兼备、以德为先”是中国历史告诉我们选人标准。</a:t>
            </a:r>
            <a:r>
              <a:rPr lang="en-US" sz="2000" b="1">
                <a:solidFill>
                  <a:srgbClr val="FF0000"/>
                </a:solidFill>
                <a:sym typeface="+mn-ea"/>
              </a:rPr>
              <a:t>  </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09778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endParaRPr sz="2400" b="1">
              <a:sym typeface="+mn-ea"/>
            </a:endParaRPr>
          </a:p>
          <a:p>
            <a:pPr algn="l" fontAlgn="auto">
              <a:lnSpc>
                <a:spcPct val="130000"/>
              </a:lnSpc>
              <a:spcBef>
                <a:spcPct val="0"/>
              </a:spcBef>
              <a:spcAft>
                <a:spcPts val="1000"/>
              </a:spcAft>
              <a:buClrTx/>
              <a:buSzTx/>
              <a:buFont typeface="Arial" panose="020B0604020202020204" pitchFamily="34" charset="0"/>
              <a:buNone/>
            </a:pPr>
            <a:r>
              <a:rPr lang="en-US" sz="2400" b="1">
                <a:sym typeface="+mn-ea"/>
              </a:rPr>
              <a:t>      </a:t>
            </a:r>
            <a:r>
              <a:rPr lang="en-US" sz="2400" b="1">
                <a:solidFill>
                  <a:schemeClr val="tx2">
                    <a:lumMod val="50000"/>
                  </a:schemeClr>
                </a:solidFill>
                <a:sym typeface="+mn-ea"/>
              </a:rPr>
              <a:t>5.上面故事哪一点让你感触最深？（发散思维、开放立意）</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材料中的三个人物，可以取不同立意。从智瑶的角度看，常怀一颗宽仁的心，崇尚和平，不滥用武力，这是一点。</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（2）智果角度： </a:t>
            </a:r>
            <a:r>
              <a:rPr sz="2400" b="1">
                <a:solidFill>
                  <a:srgbClr val="FF0000"/>
                </a:solidFill>
                <a:sym typeface="+mn-ea"/>
              </a:rPr>
              <a:t> </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olidFill>
                  <a:srgbClr val="FF0000"/>
                </a:solidFill>
                <a:sym typeface="+mn-ea"/>
              </a:rPr>
              <a:t>   </a:t>
            </a:r>
            <a:r>
              <a:rPr sz="2400" b="1">
                <a:sym typeface="+mn-ea"/>
              </a:rPr>
              <a:t> </a:t>
            </a:r>
            <a:r>
              <a:rPr lang="zh-CN" sz="2400" b="1">
                <a:sym typeface="+mn-ea"/>
              </a:rPr>
              <a:t>，</a:t>
            </a:r>
            <a:endParaRPr sz="2400" b="1">
              <a:sym typeface="+mn-ea"/>
            </a:endParaRPr>
          </a:p>
          <a:p>
            <a:pPr algn="l" fontAlgn="auto">
              <a:lnSpc>
                <a:spcPct val="130000"/>
              </a:lnSpc>
              <a:spcBef>
                <a:spcPct val="0"/>
              </a:spcBef>
              <a:spcAft>
                <a:spcPts val="1000"/>
              </a:spcAft>
              <a:buFont typeface="Arial" panose="020B0604020202020204" pitchFamily="34" charset="0"/>
              <a:buNone/>
            </a:pPr>
            <a:r>
              <a:rPr sz="2400" b="1">
                <a:sym typeface="+mn-ea"/>
              </a:rPr>
              <a:t>       （3）注意，话题虽然是多个角度，但是从</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的角度切入，谈“宽仁”，是这篇作文的最佳立意。                                                             </a:t>
            </a:r>
            <a:r>
              <a:rPr lang="en-US" sz="2400" b="1">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5546090"/>
            <a:ext cx="10543540"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】5. （2）智果角度：智果阅人精准，眼光独到，用发展的眼光看待人和事，最终保全族人，可见做一个有远见的人多么重要。（3）智瑶 </a:t>
            </a:r>
            <a:r>
              <a:rPr lang="en-US" sz="2000" b="1">
                <a:solidFill>
                  <a:srgbClr val="FF0000"/>
                </a:solidFill>
                <a:sym typeface="+mn-ea"/>
              </a:rPr>
              <a:t>  </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36181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endParaRPr sz="2400" b="1">
              <a:sym typeface="+mn-ea"/>
            </a:endParaRPr>
          </a:p>
          <a:p>
            <a:pPr algn="l" fontAlgn="auto">
              <a:lnSpc>
                <a:spcPct val="130000"/>
              </a:lnSpc>
              <a:spcBef>
                <a:spcPct val="0"/>
              </a:spcBef>
              <a:spcAft>
                <a:spcPts val="1000"/>
              </a:spcAft>
              <a:buClrTx/>
              <a:buSzTx/>
              <a:buFont typeface="Arial" panose="020B0604020202020204" pitchFamily="34" charset="0"/>
              <a:buNone/>
            </a:pPr>
            <a:r>
              <a:rPr lang="en-US" sz="2400" b="1">
                <a:sym typeface="+mn-ea"/>
              </a:rPr>
              <a:t>        </a:t>
            </a:r>
            <a:r>
              <a:rPr lang="en-US" sz="2400" b="1">
                <a:solidFill>
                  <a:schemeClr val="tx2">
                    <a:lumMod val="50000"/>
                  </a:schemeClr>
                </a:solidFill>
                <a:sym typeface="+mn-ea"/>
              </a:rPr>
              <a:t>6.作文中“智”与“仁”二者关系如何处理？</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不能为强调“仁”而“仁”，不能把理说偏，要在“智”与“仁”的二者关系中论述“</a:t>
            </a:r>
            <a:r>
              <a:rPr sz="2400" b="1" u="sng">
                <a:solidFill>
                  <a:srgbClr val="FF0000"/>
                </a:solidFill>
                <a:sym typeface="+mn-ea"/>
              </a:rPr>
              <a:t>  </a:t>
            </a:r>
            <a:r>
              <a:rPr lang="en-US" sz="2400" b="1" u="sng">
                <a:solidFill>
                  <a:srgbClr val="FF0000"/>
                </a:solidFill>
                <a:sym typeface="+mn-ea"/>
              </a:rPr>
              <a:t>    </a:t>
            </a:r>
            <a:r>
              <a:rPr sz="2400" b="1" u="sng">
                <a:solidFill>
                  <a:srgbClr val="FF0000"/>
                </a:solidFill>
                <a:sym typeface="+mn-ea"/>
              </a:rPr>
              <a:t>  </a:t>
            </a:r>
            <a:r>
              <a:rPr sz="2400" b="1">
                <a:sym typeface="+mn-ea"/>
              </a:rPr>
              <a:t>”。智瑶的五项长处，我们要看到并肯定；智瑶的一项短处，我们要有充分认识，以“长处”论“短处”，话题重在论“</a:t>
            </a:r>
            <a:r>
              <a:rPr lang="en-US" sz="2400" b="1" u="sng">
                <a:solidFill>
                  <a:srgbClr val="FF0000"/>
                </a:solidFill>
                <a:sym typeface="+mn-ea"/>
              </a:rPr>
              <a:t>         </a:t>
            </a:r>
            <a:r>
              <a:rPr sz="2400" b="1">
                <a:sym typeface="+mn-ea"/>
              </a:rPr>
              <a:t>”。思考问题客观、全面、公正，这样才能做到思辨而深刻。  </a:t>
            </a:r>
            <a:r>
              <a:rPr lang="en-US" sz="2400" b="1">
                <a:sym typeface="+mn-ea"/>
              </a:rPr>
              <a:t> </a:t>
            </a:r>
            <a:r>
              <a:rPr sz="2400" b="1">
                <a:sym typeface="+mn-ea"/>
              </a:rPr>
              <a:t>                                                        </a:t>
            </a:r>
            <a:r>
              <a:rPr lang="en-US" sz="2400" b="1">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5546090"/>
            <a:ext cx="10543540"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】6. “仁” </a:t>
            </a:r>
            <a:r>
              <a:rPr lang="en-US" sz="2000" b="1">
                <a:solidFill>
                  <a:srgbClr val="FF0000"/>
                </a:solidFill>
                <a:sym typeface="+mn-ea"/>
              </a:rPr>
              <a:t>  </a:t>
            </a:r>
            <a:r>
              <a:rPr sz="2000" b="1">
                <a:solidFill>
                  <a:srgbClr val="FF0000"/>
                </a:solidFill>
                <a:sym typeface="+mn-ea"/>
              </a:rPr>
              <a:t>“短处” </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0190" y="1997710"/>
            <a:ext cx="11375390" cy="28619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【如何写得深刻</a:t>
            </a:r>
            <a:r>
              <a:rPr lang="en-US"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en-US"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endParaRPr>
          </a:p>
          <a:p>
            <a:pPr algn="l" fontAlgn="auto">
              <a:lnSpc>
                <a:spcPct val="130000"/>
              </a:lnSpc>
              <a:spcBef>
                <a:spcPct val="0"/>
              </a:spcBef>
              <a:spcAft>
                <a:spcPts val="1000"/>
              </a:spcAft>
              <a:buFont typeface="Arial" panose="020B0604020202020204" pitchFamily="34" charset="0"/>
              <a:buNone/>
            </a:pP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堂</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检</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测</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highlight>
                  <a:srgbClr val="FFFF00"/>
                </a:highlight>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369" y="3097"/>
              <a:ext cx="8327" cy="3338"/>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fontAlgn="auto">
                <a:lnSpc>
                  <a:spcPct val="100000"/>
                </a:lnSpc>
              </a:pP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课堂检测</a:t>
              </a: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4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fontAlgn="auto">
                <a:lnSpc>
                  <a:spcPct val="10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语文课上，老师介绍王勃的生平：他勤奋好学，六岁能诗，诗情豪迈；九岁时，撰写《指瑕》十卷，指出师古所注《汉书》错误；十六岁科试及第；任沛王府修撰，沛王与英王斗鸡，写《檄英王斗鸡文》为沛王助兴，被高宗斥责任“身为博士，不行劝诫，反作檄文，夸大事态”而免官；后私杀官奴，再次被贬；滕王盛会上，他一挥而就，成就千古绝唱《滕王阁序》；王勃在探望父亲的途中，溺水而死，年仅二十六岁。</a:t>
              </a:r>
            </a:p>
            <a:p>
              <a:pPr fontAlgn="auto">
                <a:lnSpc>
                  <a:spcPct val="10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老师还介绍了唐人裴行俭对王勃的评价：他认为王勃“虽有才华，却浮躁浅露”；并评论说“士之致远，先器识，后文艺”，意为想要实现远大志向，应当先培养器量见识，其次才是文才技艺。</a:t>
              </a:r>
            </a:p>
            <a:p>
              <a:pPr fontAlgn="auto">
                <a:lnSpc>
                  <a:spcPct val="10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王勃过人的才华和坎坷的经历引起了同学们的兴趣：王勃英年早逝，让同学们喟叹不已；而裴行俭的“致远”一词，以让同学们陷入沉思。他们纷纷发言，有人说，才高致远；有人说，行稳致远；有人说，经历风雨，才能致远……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p>
            <a:p>
              <a:pPr fontAlgn="auto">
                <a:lnSpc>
                  <a:spcPct val="10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sz="2400" b="1">
                  <a:sym typeface="微软雅黑" panose="020B0503020204020204" charset="-122"/>
                </a:rPr>
                <a:t>假如你在这堂课上参与讨论，你会阐述怎样的看法？请结合你的感受和思考写一篇发言稿。要求：结合材料，选好角度 ，确定立意，明确文体，自拟标题；不不要套作，不得抄袭，不得泄露重要信息；不少于800字。</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16</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29229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1.作文材料的关键句（在作文题目材料中用横线画出）</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2.作文材料的关键词</a:t>
            </a:r>
            <a:r>
              <a:rPr lang="en-US" sz="2400" b="1" u="sng">
                <a:solidFill>
                  <a:schemeClr val="tx2">
                    <a:lumMod val="50000"/>
                  </a:schemeClr>
                </a:solidFill>
                <a:sym typeface="+mn-ea"/>
              </a:rPr>
              <a:t>        </a:t>
            </a:r>
            <a:r>
              <a:rPr lang="en-US" sz="2400" b="1" u="sng">
                <a:sym typeface="+mn-ea"/>
              </a:rPr>
              <a:t>         </a:t>
            </a:r>
            <a:r>
              <a:rPr sz="2400" b="1" u="sng">
                <a:sym typeface="+mn-ea"/>
              </a:rPr>
              <a:t>             </a:t>
            </a:r>
            <a:r>
              <a:rPr sz="2400" b="1">
                <a:sym typeface="+mn-ea"/>
              </a:rPr>
              <a:t> </a:t>
            </a:r>
            <a:r>
              <a:rPr lang="zh-CN" sz="2400" b="1">
                <a:sym typeface="+mn-ea"/>
              </a:rPr>
              <a:t>。</a:t>
            </a:r>
            <a:endParaRPr sz="2400" b="1">
              <a:sym typeface="+mn-ea"/>
            </a:endParaRP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3931285"/>
            <a:ext cx="10543540" cy="2122805"/>
          </a:xfrm>
          <a:prstGeom prst="rect">
            <a:avLst/>
          </a:prstGeom>
          <a:noFill/>
        </p:spPr>
        <p:txBody>
          <a:bodyPr wrap="square" rtlCol="0">
            <a:spAutoFit/>
          </a:bodyPr>
          <a:lstStyle/>
          <a:p>
            <a:pPr marL="0" indent="0" fontAlgn="auto">
              <a:lnSpc>
                <a:spcPct val="15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p>
          <a:p>
            <a:pPr marL="0" indent="0" fontAlgn="auto">
              <a:lnSpc>
                <a:spcPct val="150000"/>
              </a:lnSpc>
              <a:buNone/>
            </a:pPr>
            <a:r>
              <a:rPr sz="2000" b="1">
                <a:solidFill>
                  <a:srgbClr val="FF0000"/>
                </a:solidFill>
                <a:sym typeface="+mn-ea"/>
              </a:rPr>
              <a:t> </a:t>
            </a:r>
            <a:r>
              <a:rPr lang="en-US" sz="2000" b="1">
                <a:solidFill>
                  <a:srgbClr val="FF0000"/>
                </a:solidFill>
                <a:sym typeface="+mn-ea"/>
              </a:rPr>
              <a:t>      </a:t>
            </a:r>
            <a:r>
              <a:rPr sz="2000" b="1">
                <a:solidFill>
                  <a:srgbClr val="FF0000"/>
                </a:solidFill>
                <a:sym typeface="+mn-ea"/>
              </a:rPr>
              <a:t>1.“虽有才华，却浮躁浅露”； “士之致远，先器识，后文艺”；要实现远大志向，应当先培养器量见识，其次才是文才技艺。</a:t>
            </a:r>
          </a:p>
          <a:p>
            <a:pPr marL="0" indent="0" fontAlgn="auto">
              <a:lnSpc>
                <a:spcPct val="150000"/>
              </a:lnSpc>
              <a:buNone/>
            </a:pPr>
            <a:r>
              <a:rPr lang="en-US" sz="2000" b="1">
                <a:solidFill>
                  <a:srgbClr val="FF0000"/>
                </a:solidFill>
                <a:sym typeface="+mn-ea"/>
              </a:rPr>
              <a:t>       </a:t>
            </a:r>
            <a:r>
              <a:rPr sz="2000" b="1">
                <a:solidFill>
                  <a:srgbClr val="FF0000"/>
                </a:solidFill>
                <a:sym typeface="+mn-ea"/>
              </a:rPr>
              <a:t>2.致远  浮躁浅露  器量见识</a:t>
            </a:r>
            <a:r>
              <a:rPr lang="en-US" sz="2000" b="1">
                <a:solidFill>
                  <a:srgbClr val="FF0000"/>
                </a:solidFill>
                <a:sym typeface="+mn-ea"/>
              </a:rPr>
              <a:t>  </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218694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3.“士之致远，先器识，后文艺”，“器识”这一概念是立意的核心，对“器识”这一概念，你是怎样理解的？</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35305" y="2706370"/>
            <a:ext cx="11141075" cy="298450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p>
          <a:p>
            <a:pPr marL="0" indent="0" fontAlgn="auto">
              <a:lnSpc>
                <a:spcPct val="100000"/>
              </a:lnSpc>
              <a:buNone/>
            </a:pPr>
            <a:r>
              <a:rPr sz="2000" b="1">
                <a:solidFill>
                  <a:srgbClr val="FF0000"/>
                </a:solidFill>
                <a:sym typeface="+mn-ea"/>
              </a:rPr>
              <a:t> </a:t>
            </a:r>
            <a:r>
              <a:rPr lang="en-US" sz="2000" b="1">
                <a:solidFill>
                  <a:srgbClr val="FF0000"/>
                </a:solidFill>
                <a:sym typeface="+mn-ea"/>
              </a:rPr>
              <a:t>       </a:t>
            </a:r>
            <a:r>
              <a:rPr sz="2000" b="1">
                <a:solidFill>
                  <a:srgbClr val="FF0000"/>
                </a:solidFill>
                <a:sym typeface="+mn-ea"/>
              </a:rPr>
              <a:t>器量”，其本义指器皿的容量，容量越大，器物价值越大，“大器”所谓也。“器”因此也引申为才华，人才，如 “庙堂之器”，意思就是有治理国事的才能。“器”也可指人的度量，胸怀，如：器识（器度和见识）；器小（器局狭隘）；器行（器量品行）；器怀（胸怀；度量）。</a:t>
            </a:r>
            <a:r>
              <a:rPr lang="en-US" sz="2000" b="1">
                <a:solidFill>
                  <a:srgbClr val="FF0000"/>
                </a:solidFill>
                <a:sym typeface="+mn-ea"/>
              </a:rPr>
              <a:t>    </a:t>
            </a:r>
          </a:p>
          <a:p>
            <a:pPr marL="0" indent="0" fontAlgn="auto">
              <a:lnSpc>
                <a:spcPct val="100000"/>
              </a:lnSpc>
              <a:buNone/>
            </a:pPr>
            <a:r>
              <a:rPr lang="en-US" sz="2000" b="1">
                <a:solidFill>
                  <a:srgbClr val="FF0000"/>
                </a:solidFill>
                <a:sym typeface="+mn-ea"/>
              </a:rPr>
              <a:t>          </a:t>
            </a:r>
            <a:r>
              <a:rPr sz="2000" b="1">
                <a:solidFill>
                  <a:srgbClr val="FF0000"/>
                </a:solidFill>
                <a:sym typeface="+mn-ea"/>
              </a:rPr>
              <a:t>“器量”主要指宽容人的限度，以及面对物质威力压迫自己精神的承受能力。器量非凡的一个典型例子是---泰山崩于前而不变色。再说“见识”， 作名词，指广泛接触事物，扩大见闻，也指明智地、正确地作出判断及认识的能力。见识产生于人的才智，也产生于他的天性与心地。</a:t>
            </a:r>
          </a:p>
          <a:p>
            <a:pPr marL="0" indent="0" fontAlgn="auto">
              <a:lnSpc>
                <a:spcPct val="100000"/>
              </a:lnSpc>
              <a:buNone/>
            </a:pPr>
            <a:r>
              <a:rPr lang="en-US" sz="2000" b="1">
                <a:solidFill>
                  <a:srgbClr val="FF0000"/>
                </a:solidFill>
                <a:sym typeface="+mn-ea"/>
              </a:rPr>
              <a:t>       </a:t>
            </a:r>
            <a:r>
              <a:rPr sz="2000" b="1">
                <a:solidFill>
                  <a:srgbClr val="FF0000"/>
                </a:solidFill>
                <a:sym typeface="+mn-ea"/>
              </a:rPr>
              <a:t>结合王勃的生平，我们可以理解裴行俭所言的“器识”是指一个人的度量宽、胸怀广，见识长，有远见卓识，不目光短浅，不浮躁浅薄，不庸俗低级。文章如若如此立意，堪称最佳立意。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01002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4.关于“致远”，材料中指出了哪三种观点？这三种观点分别是从哪一角度来“致远”的？</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lumMod val="65000"/>
                    <a:lumOff val="35000"/>
                  </a:schemeClr>
                </a:solidFill>
                <a:sym typeface="+mn-ea"/>
              </a:rPr>
              <a:t> </a:t>
            </a:r>
            <a:r>
              <a:rPr lang="en-US" sz="2400" b="1" u="sng">
                <a:solidFill>
                  <a:schemeClr val="tx1">
                    <a:lumMod val="65000"/>
                    <a:lumOff val="35000"/>
                  </a:schemeClr>
                </a:solidFill>
                <a:sym typeface="+mn-ea"/>
              </a:rPr>
              <a:t>             </a:t>
            </a:r>
            <a:r>
              <a:rPr lang="en-US" sz="2400" b="1">
                <a:solidFill>
                  <a:schemeClr val="tx1">
                    <a:lumMod val="65000"/>
                    <a:lumOff val="35000"/>
                  </a:schemeClr>
                </a:solidFill>
                <a:sym typeface="+mn-ea"/>
              </a:rPr>
              <a:t>致远（角度——       ） </a:t>
            </a:r>
          </a:p>
          <a:p>
            <a:pPr algn="l" fontAlgn="auto">
              <a:lnSpc>
                <a:spcPct val="130000"/>
              </a:lnSpc>
              <a:spcBef>
                <a:spcPct val="0"/>
              </a:spcBef>
              <a:spcAft>
                <a:spcPts val="1000"/>
              </a:spcAft>
              <a:buFont typeface="Arial" panose="020B0604020202020204" pitchFamily="34" charset="0"/>
              <a:buNone/>
            </a:pPr>
            <a:r>
              <a:rPr lang="en-US" sz="2400" b="1">
                <a:solidFill>
                  <a:schemeClr val="tx1">
                    <a:lumMod val="65000"/>
                    <a:lumOff val="35000"/>
                  </a:schemeClr>
                </a:solidFill>
                <a:sym typeface="+mn-ea"/>
              </a:rPr>
              <a:t>              </a:t>
            </a:r>
            <a:r>
              <a:rPr lang="en-US" sz="2400" b="1" u="sng">
                <a:solidFill>
                  <a:schemeClr val="tx1">
                    <a:lumMod val="65000"/>
                    <a:lumOff val="35000"/>
                  </a:schemeClr>
                </a:solidFill>
                <a:sym typeface="+mn-ea"/>
              </a:rPr>
              <a:t>             </a:t>
            </a:r>
            <a:r>
              <a:rPr lang="en-US" sz="2400" b="1">
                <a:solidFill>
                  <a:schemeClr val="tx1">
                    <a:lumMod val="65000"/>
                    <a:lumOff val="35000"/>
                  </a:schemeClr>
                </a:solidFill>
                <a:sym typeface="+mn-ea"/>
              </a:rPr>
              <a:t>致远（角度——       ） </a:t>
            </a:r>
          </a:p>
          <a:p>
            <a:pPr algn="l" fontAlgn="auto">
              <a:lnSpc>
                <a:spcPct val="130000"/>
              </a:lnSpc>
              <a:spcBef>
                <a:spcPct val="0"/>
              </a:spcBef>
              <a:spcAft>
                <a:spcPts val="1000"/>
              </a:spcAft>
              <a:buFont typeface="Arial" panose="020B0604020202020204" pitchFamily="34" charset="0"/>
              <a:buNone/>
            </a:pPr>
            <a:r>
              <a:rPr lang="en-US" sz="2400" b="1">
                <a:solidFill>
                  <a:schemeClr val="tx1">
                    <a:lumMod val="65000"/>
                    <a:lumOff val="35000"/>
                  </a:schemeClr>
                </a:solidFill>
                <a:sym typeface="+mn-ea"/>
              </a:rPr>
              <a:t>              </a:t>
            </a:r>
            <a:r>
              <a:rPr lang="en-US" sz="2400" b="1" u="sng">
                <a:solidFill>
                  <a:schemeClr val="tx1">
                    <a:lumMod val="65000"/>
                    <a:lumOff val="35000"/>
                  </a:schemeClr>
                </a:solidFill>
                <a:sym typeface="+mn-ea"/>
              </a:rPr>
              <a:t>            </a:t>
            </a:r>
            <a:r>
              <a:rPr lang="en-US" sz="2400" b="1">
                <a:solidFill>
                  <a:schemeClr val="tx1">
                    <a:lumMod val="65000"/>
                    <a:lumOff val="35000"/>
                  </a:schemeClr>
                </a:solidFill>
                <a:sym typeface="+mn-ea"/>
              </a:rPr>
              <a:t>致远（角度——        ）</a:t>
            </a:r>
            <a:r>
              <a:rPr sz="2400" b="1">
                <a:solidFill>
                  <a:schemeClr val="tx1">
                    <a:lumMod val="65000"/>
                    <a:lumOff val="35000"/>
                  </a:schemeClr>
                </a:soli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25145" y="5165725"/>
            <a:ext cx="1114107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】4.才高——才华  行稳——脚踏实地  风雨——挫折磨难</a:t>
            </a:r>
          </a:p>
          <a:p>
            <a:pPr marL="0" indent="0" fontAlgn="auto">
              <a:lnSpc>
                <a:spcPct val="100000"/>
              </a:lnSpc>
              <a:buNone/>
            </a:pPr>
            <a:r>
              <a:rPr sz="2000" b="1">
                <a:solidFill>
                  <a:srgbClr val="FF0000"/>
                </a:solidFill>
                <a:sym typeface="+mn-ea"/>
              </a:rPr>
              <a:t> </a:t>
            </a:r>
            <a:r>
              <a:rPr lang="en-US" sz="2000" b="1">
                <a:solidFill>
                  <a:srgbClr val="FF0000"/>
                </a:solidFill>
                <a:sym typeface="+mn-ea"/>
              </a:rPr>
              <a:t>       </a:t>
            </a:r>
            <a:endParaRPr sz="2000" b="1">
              <a:solidFill>
                <a:srgbClr val="FF0000"/>
              </a:solidFill>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2740" y="683895"/>
            <a:ext cx="11527155" cy="534035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F14EF"/>
                </a:solidFill>
                <a:latin typeface="方正粗黑宋简体" panose="02000000000000000000" charset="-122"/>
                <a:ea typeface="方正粗黑宋简体" panose="02000000000000000000" charset="-122"/>
                <a:cs typeface="方正粗黑宋简体" panose="02000000000000000000" charset="-122"/>
              </a:rPr>
              <a:t>写得深刻</a:t>
            </a: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五个专题</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01.</a:t>
            </a:r>
            <a:r>
              <a:rPr lang="zh-CN" altLang="en-US"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深意：</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“材料背后的深意”</a:t>
            </a:r>
          </a:p>
          <a:p>
            <a:pPr algn="l" fontAlgn="auto">
              <a:lnSpc>
                <a:spcPct val="130000"/>
              </a:lnSpc>
              <a:spcBef>
                <a:spcPct val="0"/>
              </a:spcBef>
              <a:spcAft>
                <a:spcPts val="1000"/>
              </a:spcAft>
              <a:buClrTx/>
              <a:buSzTx/>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02.</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深究：</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“审题立意的深究”</a:t>
            </a:r>
          </a:p>
          <a:p>
            <a:pPr algn="l" fontAlgn="auto">
              <a:lnSpc>
                <a:spcPct val="130000"/>
              </a:lnSpc>
              <a:spcBef>
                <a:spcPct val="0"/>
              </a:spcBef>
              <a:spcAft>
                <a:spcPts val="1000"/>
              </a:spcAft>
              <a:buClrTx/>
              <a:buSzTx/>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03.</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深思：</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“布局谋篇的深思”</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04.</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深入：</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“论述过程的深入”</a:t>
            </a:r>
            <a:endPar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05.</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深度：</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“语言表达的深度”</a:t>
            </a:r>
            <a:endPar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endParaRP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01002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5.以下的立意你赞同否？为什么？</a:t>
            </a:r>
          </a:p>
          <a:p>
            <a:pPr algn="l" fontAlgn="auto">
              <a:lnSpc>
                <a:spcPct val="130000"/>
              </a:lnSpc>
              <a:spcBef>
                <a:spcPct val="0"/>
              </a:spcBef>
              <a:spcAft>
                <a:spcPts val="1000"/>
              </a:spcAft>
              <a:buFont typeface="Arial" panose="020B0604020202020204" pitchFamily="34" charset="0"/>
              <a:buNone/>
            </a:pPr>
            <a:r>
              <a:rPr lang="en-US" sz="2400" b="1">
                <a:sym typeface="+mn-ea"/>
              </a:rPr>
              <a:t>         “赤诚致远”“慎勇致远”“埋头致远”“求真致远”“勤学致远”“坚持致远”“创新致远”“苦难致远”“挫折致远”“沉淀致远” “心静致远”……</a:t>
            </a:r>
          </a:p>
          <a:p>
            <a:pPr algn="l" fontAlgn="auto">
              <a:lnSpc>
                <a:spcPct val="130000"/>
              </a:lnSpc>
              <a:spcBef>
                <a:spcPct val="0"/>
              </a:spcBef>
              <a:spcAft>
                <a:spcPts val="1000"/>
              </a:spcAft>
              <a:buFont typeface="Arial" panose="020B0604020202020204" pitchFamily="34" charset="0"/>
              <a:buNone/>
            </a:pPr>
            <a:r>
              <a:rPr lang="en-US" sz="2400" b="1">
                <a:sym typeface="+mn-ea"/>
              </a:rPr>
              <a:t>        不赞同（  ） 赞同（   ）</a:t>
            </a:r>
          </a:p>
          <a:p>
            <a:pPr algn="l" fontAlgn="auto">
              <a:lnSpc>
                <a:spcPct val="130000"/>
              </a:lnSpc>
              <a:spcBef>
                <a:spcPct val="0"/>
              </a:spcBef>
              <a:spcAft>
                <a:spcPts val="1000"/>
              </a:spcAft>
              <a:buFont typeface="Arial" panose="020B0604020202020204" pitchFamily="34" charset="0"/>
              <a:buNone/>
            </a:pPr>
            <a:r>
              <a:rPr lang="en-US" sz="2400" b="1">
                <a:sym typeface="+mn-ea"/>
              </a:rPr>
              <a:t>       理由：</a:t>
            </a:r>
            <a:r>
              <a:rPr sz="2400" b="1" u="sng">
                <a:sym typeface="+mn-ea"/>
              </a:rPr>
              <a:t>                                                        </a:t>
            </a:r>
            <a:r>
              <a:rPr lang="en-US" sz="2400" b="1" u="sng">
                <a:sym typeface="+mn-ea"/>
              </a:rPr>
              <a:t>                                            </a:t>
            </a:r>
            <a:r>
              <a:rPr sz="2400" b="1" u="sng">
                <a:sym typeface="+mn-ea"/>
              </a:rPr>
              <a:t>     </a:t>
            </a:r>
            <a:r>
              <a:rPr lang="en-US" sz="2000" b="1" u="sng">
                <a:solidFill>
                  <a:schemeClr val="tx1"/>
                </a:solidFill>
                <a:latin typeface="黑体" panose="02010609060101010101" charset="-122"/>
                <a:ea typeface="黑体" panose="02010609060101010101" charset="-122"/>
                <a:cs typeface="黑体" panose="02010609060101010101" charset="-122"/>
                <a:sym typeface="+mn-ea"/>
              </a:rPr>
              <a:t>  </a:t>
            </a:r>
            <a:endParaRPr lang="en-US" sz="2000" b="1" u="sng">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25145" y="5165725"/>
            <a:ext cx="11141075" cy="113728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】5.不赞同 理由：脱离了材料内容，只是以“致远”为话题，自由发挥，没有领会命题人的意图。题目的要求说得很清楚：“结合材料，选好角度 ，确定立意。” 立意要结合材料，不能不看材料自己想当然。 </a:t>
            </a:r>
            <a:r>
              <a:rPr lang="en-US" sz="2000" b="1">
                <a:solidFill>
                  <a:srgbClr val="FF0000"/>
                </a:solidFill>
                <a:sym typeface="+mn-ea"/>
              </a:rPr>
              <a:t>       </a:t>
            </a:r>
            <a:endParaRPr sz="2000" b="1">
              <a:solidFill>
                <a:srgbClr val="FF0000"/>
              </a:solidFill>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1923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6.如果理解作文材料对立意的引导作用？</a:t>
            </a:r>
          </a:p>
          <a:p>
            <a:pPr algn="l" fontAlgn="auto">
              <a:lnSpc>
                <a:spcPct val="130000"/>
              </a:lnSpc>
              <a:spcBef>
                <a:spcPct val="0"/>
              </a:spcBef>
              <a:spcAft>
                <a:spcPts val="1000"/>
              </a:spcAft>
              <a:buFont typeface="Arial" panose="020B0604020202020204" pitchFamily="34" charset="0"/>
              <a:buNone/>
            </a:pPr>
            <a:r>
              <a:rPr lang="en-US" sz="2400" b="1">
                <a:sym typeface="+mn-ea"/>
              </a:rPr>
              <a:t>        致远的渠道是多样的，才高致远、行稳致远、磨难致远、宁静致远……都没有错。但是本次作文写致远话题，不是随便选一种立意便可行文，一定要找到最佳切入点。为什么出题人花那么多笔墨写王勃的生平和别人对他的评价？我们谈“致远”，一定要结合材料中 </a:t>
            </a:r>
            <a:r>
              <a:rPr lang="en-US" sz="2400" b="1" u="sng">
                <a:sym typeface="+mn-ea"/>
              </a:rPr>
              <a:t>                    </a:t>
            </a:r>
            <a:r>
              <a:rPr lang="en-US" sz="2400" b="1">
                <a:sym typeface="+mn-ea"/>
              </a:rPr>
              <a:t>来谈。脱离王勃生平和别人的评价谈致远，那么还要作文材料干什么呢？如果没有材料中的第一、二两段内容，同学们可以放开来谈，随便那一种立意只要言之成理即可。但是，材料作文一定要扣材料，也就是题目要求首先指出的“</a:t>
            </a:r>
            <a:r>
              <a:rPr lang="en-US" sz="2400" b="1" u="sng">
                <a:sym typeface="+mn-ea"/>
              </a:rPr>
              <a:t>                         </a:t>
            </a:r>
            <a:r>
              <a:rPr lang="en-US" sz="2400" b="1">
                <a:sym typeface="+mn-ea"/>
              </a:rPr>
              <a:t>”。</a:t>
            </a:r>
            <a:r>
              <a:rPr lang="en-US" sz="2000" b="1" u="sng">
                <a:solidFill>
                  <a:schemeClr val="tx1"/>
                </a:solidFill>
                <a:latin typeface="黑体" panose="02010609060101010101" charset="-122"/>
                <a:ea typeface="黑体" panose="02010609060101010101" charset="-122"/>
                <a:cs typeface="黑体" panose="02010609060101010101" charset="-122"/>
                <a:sym typeface="+mn-ea"/>
              </a:rPr>
              <a:t>  </a:t>
            </a:r>
            <a:endParaRPr lang="en-US" sz="2000" b="1" u="sng">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25145" y="5165725"/>
            <a:ext cx="1114107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p>
          <a:p>
            <a:pPr marL="0" indent="0" fontAlgn="auto">
              <a:lnSpc>
                <a:spcPct val="100000"/>
              </a:lnSpc>
              <a:buNone/>
            </a:pP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6.</a:t>
            </a:r>
            <a:r>
              <a:rPr sz="2000" b="1">
                <a:solidFill>
                  <a:srgbClr val="FF0000"/>
                </a:solidFill>
                <a:sym typeface="+mn-ea"/>
              </a:rPr>
              <a:t>王勃的人生经历 </a:t>
            </a:r>
            <a:r>
              <a:rPr lang="en-US" sz="2000" b="1">
                <a:solidFill>
                  <a:srgbClr val="FF0000"/>
                </a:solidFill>
                <a:sym typeface="+mn-ea"/>
              </a:rPr>
              <a:t>   </a:t>
            </a:r>
            <a:r>
              <a:rPr lang="zh-CN" altLang="en-US" sz="2000" b="1">
                <a:solidFill>
                  <a:srgbClr val="FF0000"/>
                </a:solidFill>
                <a:sym typeface="+mn-ea"/>
              </a:rPr>
              <a:t>结合材料</a:t>
            </a:r>
            <a:r>
              <a:rPr lang="en-US" sz="2000" b="1">
                <a:solidFill>
                  <a:srgbClr val="FF0000"/>
                </a:solidFill>
                <a:sym typeface="+mn-ea"/>
              </a:rPr>
              <a:t>    </a:t>
            </a:r>
            <a:endParaRPr sz="2000" b="1">
              <a:solidFill>
                <a:srgbClr val="FF0000"/>
              </a:solidFill>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82346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lang="en-US" sz="2400" b="1">
              <a:solidFill>
                <a:schemeClr val="tx2">
                  <a:lumMod val="50000"/>
                </a:schemeClr>
              </a:solidFill>
              <a:sym typeface="+mn-ea"/>
            </a:endParaRPr>
          </a:p>
          <a:p>
            <a:pPr algn="l" fontAlgn="auto">
              <a:lnSpc>
                <a:spcPct val="10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7.重点：人生何以致远？你的观点是什么？</a:t>
            </a:r>
          </a:p>
          <a:p>
            <a:pPr algn="l" fontAlgn="auto">
              <a:lnSpc>
                <a:spcPct val="10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lumMod val="65000"/>
                    <a:lumOff val="35000"/>
                  </a:schemeClr>
                </a:solidFill>
                <a:sym typeface="+mn-ea"/>
              </a:rPr>
              <a:t>（1）就本次作文而言，材料与立意的关系体现在：材料告诉我们，王勃不能致远，是因为他“</a:t>
            </a:r>
            <a:r>
              <a:rPr lang="en-US" sz="2400" b="1" u="sng">
                <a:solidFill>
                  <a:srgbClr val="FF0000"/>
                </a:solidFill>
                <a:sym typeface="+mn-ea"/>
              </a:rPr>
              <a:t>        </a:t>
            </a:r>
            <a:r>
              <a:rPr lang="en-US" sz="2400" b="1">
                <a:solidFill>
                  <a:schemeClr val="tx1">
                    <a:lumMod val="65000"/>
                    <a:lumOff val="35000"/>
                  </a:schemeClr>
                </a:solidFill>
                <a:sym typeface="+mn-ea"/>
              </a:rPr>
              <a:t>”的性格缺陷，其欲致远，“</a:t>
            </a:r>
            <a:r>
              <a:rPr lang="en-US" sz="2400" b="1" u="sng">
                <a:solidFill>
                  <a:srgbClr val="FF0000"/>
                </a:solidFill>
                <a:sym typeface="+mn-ea"/>
              </a:rPr>
              <a:t>          ，           </a:t>
            </a:r>
            <a:r>
              <a:rPr lang="en-US" sz="2400" b="1">
                <a:solidFill>
                  <a:schemeClr val="tx1">
                    <a:lumMod val="65000"/>
                    <a:lumOff val="35000"/>
                  </a:schemeClr>
                </a:solidFill>
                <a:sym typeface="+mn-ea"/>
              </a:rPr>
              <a:t>”。为了让同学们读懂这句子话的意思，命题人用情颇深，给出了详细解释：</a:t>
            </a:r>
            <a:r>
              <a:rPr lang="en-US" sz="2400" b="1" u="sng">
                <a:solidFill>
                  <a:srgbClr val="FF0000"/>
                </a:solidFill>
                <a:sym typeface="+mn-ea"/>
              </a:rPr>
              <a:t>                     ，</a:t>
            </a:r>
          </a:p>
          <a:p>
            <a:pPr algn="l" fontAlgn="auto">
              <a:lnSpc>
                <a:spcPct val="100000"/>
              </a:lnSpc>
              <a:spcBef>
                <a:spcPct val="0"/>
              </a:spcBef>
              <a:spcAft>
                <a:spcPts val="1000"/>
              </a:spcAft>
              <a:buFont typeface="Arial" panose="020B0604020202020204" pitchFamily="34" charset="0"/>
              <a:buNone/>
            </a:pPr>
            <a:r>
              <a:rPr lang="en-US" sz="2400" b="1" u="sng">
                <a:solidFill>
                  <a:srgbClr val="FF0000"/>
                </a:solidFill>
                <a:sym typeface="+mn-ea"/>
              </a:rPr>
              <a:t>                                         。</a:t>
            </a:r>
          </a:p>
          <a:p>
            <a:pPr algn="l" fontAlgn="auto">
              <a:lnSpc>
                <a:spcPct val="100000"/>
              </a:lnSpc>
              <a:spcBef>
                <a:spcPct val="0"/>
              </a:spcBef>
              <a:spcAft>
                <a:spcPts val="1000"/>
              </a:spcAft>
              <a:buFont typeface="Arial" panose="020B0604020202020204" pitchFamily="34" charset="0"/>
              <a:buNone/>
            </a:pPr>
            <a:r>
              <a:rPr lang="en-US" sz="2400" b="1">
                <a:solidFill>
                  <a:schemeClr val="tx1">
                    <a:lumMod val="65000"/>
                    <a:lumOff val="35000"/>
                  </a:schemeClr>
                </a:solidFill>
                <a:sym typeface="+mn-ea"/>
              </a:rPr>
              <a:t>         （2）人生何以致远？答案从材料中可得出。</a:t>
            </a:r>
          </a:p>
          <a:p>
            <a:pPr algn="l" fontAlgn="auto">
              <a:lnSpc>
                <a:spcPct val="100000"/>
              </a:lnSpc>
              <a:spcBef>
                <a:spcPct val="0"/>
              </a:spcBef>
              <a:spcAft>
                <a:spcPts val="1000"/>
              </a:spcAft>
              <a:buFont typeface="Arial" panose="020B0604020202020204" pitchFamily="34" charset="0"/>
              <a:buNone/>
            </a:pPr>
            <a:r>
              <a:rPr lang="en-US" sz="2400" b="1">
                <a:solidFill>
                  <a:schemeClr val="tx1">
                    <a:lumMod val="65000"/>
                    <a:lumOff val="35000"/>
                  </a:schemeClr>
                </a:solidFill>
                <a:sym typeface="+mn-ea"/>
              </a:rPr>
              <a:t>人生想要致远， </a:t>
            </a:r>
            <a:r>
              <a:rPr lang="en-US" sz="2400" b="1" u="sng">
                <a:solidFill>
                  <a:srgbClr val="FF0000"/>
                </a:solidFill>
                <a:sym typeface="+mn-ea"/>
              </a:rPr>
              <a:t>                                                                                               </a:t>
            </a:r>
            <a:r>
              <a:rPr lang="zh-CN" altLang="en-US" sz="2400" b="1" u="sng">
                <a:solidFill>
                  <a:srgbClr val="FF0000"/>
                </a:solidFill>
                <a:sym typeface="+mn-ea"/>
              </a:rPr>
              <a:t>，</a:t>
            </a:r>
            <a:r>
              <a:rPr lang="en-US" altLang="zh-CN" sz="2400" b="1" u="sng">
                <a:solidFill>
                  <a:srgbClr val="FF0000"/>
                </a:solidFill>
                <a:sym typeface="+mn-ea"/>
              </a:rPr>
              <a:t>                           </a:t>
            </a:r>
            <a:endParaRPr lang="en-US" sz="2400" b="1" u="sng">
              <a:solidFill>
                <a:srgbClr val="FF0000"/>
              </a:solidFill>
              <a:sym typeface="+mn-ea"/>
            </a:endParaRPr>
          </a:p>
          <a:p>
            <a:pPr algn="l" fontAlgn="auto">
              <a:lnSpc>
                <a:spcPct val="10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u="sng">
                <a:solidFill>
                  <a:srgbClr val="FF0000"/>
                </a:solidFill>
                <a:sym typeface="+mn-ea"/>
              </a:rPr>
              <a:t>                                           </a:t>
            </a:r>
            <a:r>
              <a:rPr lang="en-US" sz="2400" b="1">
                <a:solidFill>
                  <a:schemeClr val="tx2">
                    <a:lumMod val="50000"/>
                  </a:schemeClr>
                </a:solidFill>
                <a:sym typeface="+mn-ea"/>
              </a:rPr>
              <a:t>  ，</a:t>
            </a:r>
            <a:r>
              <a:rPr lang="en-US" sz="2400" b="1">
                <a:solidFill>
                  <a:schemeClr val="tx1">
                    <a:lumMod val="65000"/>
                    <a:lumOff val="35000"/>
                  </a:schemeClr>
                </a:solidFill>
                <a:sym typeface="+mn-ea"/>
              </a:rPr>
              <a:t>这样才可行稳致远</a:t>
            </a:r>
            <a:r>
              <a:rPr lang="en-US" sz="2400" b="1">
                <a:solidFill>
                  <a:schemeClr val="tx2">
                    <a:lumMod val="50000"/>
                  </a:schemeClr>
                </a:solidFill>
                <a:sym typeface="+mn-ea"/>
              </a:rPr>
              <a:t>。</a:t>
            </a:r>
          </a:p>
        </p:txBody>
      </p:sp>
      <p:sp>
        <p:nvSpPr>
          <p:cNvPr id="4" name="文本框 3"/>
          <p:cNvSpPr txBox="1"/>
          <p:nvPr/>
        </p:nvSpPr>
        <p:spPr>
          <a:xfrm>
            <a:off x="326390" y="5265420"/>
            <a:ext cx="11141075" cy="144526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p>
          <a:p>
            <a:pPr marL="0" indent="0" fontAlgn="auto">
              <a:lnSpc>
                <a:spcPct val="100000"/>
              </a:lnSpc>
              <a:buNone/>
            </a:pP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】（1）浮躁浅露  先器识，后文艺  意为想要实现远大志向，应当先培养器量见识，其次方是才技艺  （2）示例：不能浮躁浅露，要远离低级趣味，稳重务实，要有远大志向，要有器量见识，也就是格局要大、心胸要广、志向要高 </a:t>
            </a:r>
            <a:r>
              <a:rPr lang="en-US" sz="2000" b="1">
                <a:solidFill>
                  <a:srgbClr val="FF0000"/>
                </a:solidFill>
                <a:sym typeface="+mn-ea"/>
              </a:rPr>
              <a:t>  </a:t>
            </a:r>
            <a:endParaRPr sz="2000" b="1">
              <a:solidFill>
                <a:srgbClr val="FF0000"/>
              </a:solidFill>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218694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8.裴行俭对王勃的评价：他认为王勃“虽有才华，却浮躁浅露”；并评论说“士之致远，先器识，后文艺”。这其中“才华”与“器识”的思辨关系是什么？</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25145" y="3078480"/>
            <a:ext cx="11141075" cy="236855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p>
          <a:p>
            <a:pPr marL="0" indent="0" fontAlgn="auto">
              <a:lnSpc>
                <a:spcPct val="150000"/>
              </a:lnSpc>
              <a:buNone/>
            </a:pPr>
            <a:r>
              <a:rPr sz="2000" b="1">
                <a:solidFill>
                  <a:srgbClr val="FF0000"/>
                </a:solidFill>
                <a:sym typeface="+mn-ea"/>
              </a:rPr>
              <a:t> </a:t>
            </a:r>
            <a:r>
              <a:rPr lang="en-US" sz="2000" b="1">
                <a:solidFill>
                  <a:srgbClr val="FF0000"/>
                </a:solidFill>
                <a:sym typeface="+mn-ea"/>
              </a:rPr>
              <a:t>      </a:t>
            </a:r>
            <a:r>
              <a:rPr sz="2000" b="1">
                <a:solidFill>
                  <a:srgbClr val="FF0000"/>
                </a:solidFill>
                <a:sym typeface="+mn-ea"/>
              </a:rPr>
              <a:t>8.示例：“致远”话题“先器识，后文艺”的辩证关系，首先承认“才华”的重要性，致远需要才华，这一点不可否认；但是人生致远仅有才华是不够的，还需要有远大志向，这是本次作文的论述重点。所以思辨关系体现在：一是不可否认才华对致远的重要性；二是重点不是论述才华，是论述一个人的“器量见识、胸怀志向”；三是才华也要讲，但不能重点讲，只是为论述“器识”作补充论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170688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【2021 届高三湖北十一校2020年12月第一次联考，命题：夷陵中学】难度·</a:t>
            </a:r>
            <a:r>
              <a:rPr lang="zh-CN" sz="2000" b="1">
                <a:solidFill>
                  <a:srgbClr val="FF0000"/>
                </a:solidFill>
                <a:latin typeface="黑体" panose="02010609060101010101" charset="-122"/>
                <a:ea typeface="黑体" panose="02010609060101010101" charset="-122"/>
                <a:cs typeface="黑体" panose="02010609060101010101" charset="-122"/>
                <a:sym typeface="+mn-ea"/>
              </a:rPr>
              <a:t>高</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9.话题的当下意义有哪些？</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25145" y="3068955"/>
            <a:ext cx="11141075" cy="236855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p>
          <a:p>
            <a:pPr marL="0" indent="0" fontAlgn="auto">
              <a:lnSpc>
                <a:spcPct val="150000"/>
              </a:lnSpc>
              <a:buNone/>
            </a:pPr>
            <a:r>
              <a:rPr sz="2000" b="1">
                <a:solidFill>
                  <a:srgbClr val="FF0000"/>
                </a:solidFill>
                <a:sym typeface="+mn-ea"/>
              </a:rPr>
              <a:t> </a:t>
            </a:r>
            <a:r>
              <a:rPr lang="en-US" sz="2000" b="1">
                <a:solidFill>
                  <a:srgbClr val="FF0000"/>
                </a:solidFill>
                <a:sym typeface="+mn-ea"/>
              </a:rPr>
              <a:t>      9.</a:t>
            </a:r>
            <a:r>
              <a:rPr sz="2000" b="1">
                <a:solidFill>
                  <a:srgbClr val="FF0000"/>
                </a:solidFill>
                <a:sym typeface="+mn-ea"/>
              </a:rPr>
              <a:t>提示：这一点构思极为重要，是全文的落脚点，以古人为鉴，是为了让今人品悟人生，成长进步。这堂课的目的就是立德树人，老师让同学们讨论，绝对不只是就王勃论王勃，从王勃身上我们得到了怎样有益的人生启迪？当代青年，如何才能行稳致远？结合时代和社会背景，结合发言者身份来谈人生致远话题，当是这次作文构思的应有之义。</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0190" y="1997710"/>
            <a:ext cx="11375390" cy="28619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【如何写得深刻</a:t>
            </a:r>
            <a:r>
              <a:rPr lang="en-US"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2</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en-US"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endParaRPr>
          </a:p>
          <a:p>
            <a:pPr algn="l" fontAlgn="auto">
              <a:lnSpc>
                <a:spcPct val="130000"/>
              </a:lnSpc>
              <a:spcBef>
                <a:spcPct val="0"/>
              </a:spcBef>
              <a:spcAft>
                <a:spcPts val="1000"/>
              </a:spcAft>
              <a:buFont typeface="Arial" panose="020B0604020202020204" pitchFamily="34" charset="0"/>
              <a:buNone/>
            </a:pP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外</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练</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兵</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highlight>
                  <a:srgbClr val="FFFF00"/>
                </a:highlight>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369" y="3014"/>
              <a:ext cx="8327" cy="3740"/>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fontAlgn="auto">
                <a:lnSpc>
                  <a:spcPct val="100000"/>
                </a:lnSpc>
              </a:pP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课外练兵</a:t>
              </a: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4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a:t>
              </a:r>
              <a:r>
                <a:rPr lang="zh-CN" sz="2400" b="1">
                  <a:solidFill>
                    <a:srgbClr val="FF0000"/>
                  </a:solidFill>
                  <a:latin typeface="黑体" panose="02010609060101010101" charset="-122"/>
                  <a:ea typeface="黑体" panose="02010609060101010101" charset="-122"/>
                  <a:cs typeface="黑体" panose="02010609060101010101" charset="-122"/>
                  <a:sym typeface="+mn-ea"/>
                </a:rPr>
                <a:t>难度</a:t>
              </a:r>
              <a:r>
                <a:rPr sz="2400" b="1">
                  <a:solidFill>
                    <a:srgbClr val="FF0000"/>
                  </a:solidFill>
                  <a:latin typeface="黑体" panose="02010609060101010101" charset="-122"/>
                  <a:ea typeface="黑体" panose="02010609060101010101" charset="-122"/>
                  <a:cs typeface="黑体" panose="02010609060101010101" charset="-122"/>
                  <a:sym typeface="+mn-ea"/>
                </a:rPr>
                <a:t>·</a:t>
              </a:r>
              <a:r>
                <a:rPr lang="zh-CN" sz="2400" b="1">
                  <a:solidFill>
                    <a:srgbClr val="FF0000"/>
                  </a:solidFill>
                  <a:latin typeface="黑体" panose="02010609060101010101" charset="-122"/>
                  <a:ea typeface="黑体" panose="02010609060101010101" charset="-122"/>
                  <a:cs typeface="黑体" panose="02010609060101010101" charset="-122"/>
                  <a:sym typeface="+mn-ea"/>
                </a:rPr>
                <a:t>高</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fontAlgn="auto">
                <a:lnSpc>
                  <a:spcPct val="10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有一只乌鸦打算飞往东方，途中遇到一只鸽子。双方停在一棵树上休息，鸽子看见乌鸦飞得很辛苦，关心地问：“你要飞到哪里去？”乌鸦愤愤不平地说：“其实我不想离开，可是这个地方的居民都嫌我的叫，所以我想飞到别的地方去。”鸽子好心地告诉乌鸦：“别白费力气了，因为如果你不改变你的声音，飞到哪儿都不会受欢迎的。”</a:t>
              </a:r>
            </a:p>
            <a:p>
              <a:pPr fontAlgn="auto">
                <a:lnSpc>
                  <a:spcPct val="150000"/>
                </a:lnSpc>
              </a:pP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    </a:t>
              </a:r>
              <a:r>
                <a:rPr sz="28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要求：综合材料内容及含意，选好角度，确定立意，明确文体，自拟标题；不要套作，不得抄袭；不少于800字。</a:t>
              </a:r>
              <a:r>
                <a:rPr sz="3200" b="1">
                  <a:sym typeface="微软雅黑" panose="020B0503020204020204" charset="-122"/>
                </a:rPr>
                <a:t>  </a:t>
              </a: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endParaRPr lang="en-US" sz="2400" b="1">
                <a:sym typeface="微软雅黑" panose="020B0503020204020204" charset="-122"/>
              </a:endParaRP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26</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369" y="3039"/>
              <a:ext cx="8327" cy="3690"/>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fontAlgn="auto">
                <a:lnSpc>
                  <a:spcPct val="100000"/>
                </a:lnSpc>
              </a:pPr>
              <a:r>
                <a:rPr lang="en-US"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24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a:t>
              </a:r>
              <a:r>
                <a:rPr lang="zh-CN" sz="2400" b="1">
                  <a:solidFill>
                    <a:srgbClr val="FF0000"/>
                  </a:solidFill>
                  <a:latin typeface="黑体" panose="02010609060101010101" charset="-122"/>
                  <a:ea typeface="黑体" panose="02010609060101010101" charset="-122"/>
                  <a:cs typeface="黑体" panose="02010609060101010101" charset="-122"/>
                  <a:sym typeface="+mn-ea"/>
                </a:rPr>
                <a:t>难度</a:t>
              </a:r>
              <a:r>
                <a:rPr sz="2400" b="1">
                  <a:solidFill>
                    <a:srgbClr val="FF0000"/>
                  </a:solidFill>
                  <a:latin typeface="黑体" panose="02010609060101010101" charset="-122"/>
                  <a:ea typeface="黑体" panose="02010609060101010101" charset="-122"/>
                  <a:cs typeface="黑体" panose="02010609060101010101" charset="-122"/>
                  <a:sym typeface="+mn-ea"/>
                </a:rPr>
                <a:t>·</a:t>
              </a:r>
              <a:r>
                <a:rPr lang="zh-CN" sz="2400" b="1">
                  <a:solidFill>
                    <a:srgbClr val="FF0000"/>
                  </a:solidFill>
                  <a:latin typeface="黑体" panose="02010609060101010101" charset="-122"/>
                  <a:ea typeface="黑体" panose="02010609060101010101" charset="-122"/>
                  <a:cs typeface="黑体" panose="02010609060101010101" charset="-122"/>
                  <a:sym typeface="+mn-ea"/>
                </a:rPr>
                <a:t>高</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fontAlgn="auto">
                <a:lnSpc>
                  <a:spcPct val="10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en-US" altLang="zh-CN" sz="2400">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这道作文题目材料是寓言故事，全文出自西汉刘 向《说苑·谈丛》(《四部丛刊》本)，题目为《枭逢鸠》，又名《枭将东徙》，是一则动物寓言。全文如下：</a:t>
              </a:r>
            </a:p>
            <a:p>
              <a:pPr fontAlgn="auto">
                <a:lnSpc>
                  <a:spcPct val="150000"/>
                </a:lnSpc>
              </a:pP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800" b="1">
                  <a:solidFill>
                    <a:schemeClr val="tx2">
                      <a:lumMod val="50000"/>
                    </a:schemeClr>
                  </a:solidFill>
                  <a:latin typeface="微软雅黑" panose="020B0503020204020204" charset="-122"/>
                  <a:cs typeface="微软雅黑" panose="020B0503020204020204" charset="-122"/>
                  <a:sym typeface="微软雅黑" panose="020B0503020204020204" charset="-122"/>
                </a:rPr>
                <a:t>枭逢鸠。鸠曰：“子将安之？”枭曰：“我将东徙。”鸠曰：“何故？”枭曰：“乡人皆恶我鸣。以故东徙。”鸠曰：“子能更鸣，可矣；不能更鸣，东徙，犹恶子之声。”</a:t>
              </a:r>
              <a:endParaRPr lang="zh-CN" altLang="en-US" sz="2800" b="1">
                <a:latin typeface="楷体" panose="02010609060101010101" charset="-122"/>
                <a:ea typeface="楷体" panose="02010609060101010101" charset="-122"/>
                <a:cs typeface="楷体" panose="02010609060101010101" charset="-122"/>
                <a:sym typeface="微软雅黑" panose="020B0503020204020204" charset="-122"/>
              </a:endParaRPr>
            </a:p>
            <a:p>
              <a:pPr fontAlgn="auto">
                <a:lnSpc>
                  <a:spcPct val="150000"/>
                </a:lnSpc>
              </a:pP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（注释）枭：一种凶猛的鸟，猫头鹰。鸠：斑鸠、雉鸠等的统称，形似鸽子。）</a:t>
              </a:r>
            </a:p>
            <a:p>
              <a:pPr fontAlgn="auto">
                <a:lnSpc>
                  <a:spcPct val="150000"/>
                </a:lnSpc>
              </a:pP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 </a:t>
              </a: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800" b="1">
                  <a:latin typeface="黑体" panose="02010609060101010101" charset="-122"/>
                  <a:ea typeface="黑体" panose="02010609060101010101" charset="-122"/>
                  <a:cs typeface="黑体" panose="02010609060101010101" charset="-122"/>
                  <a:sym typeface="微软雅黑" panose="020B0503020204020204" charset="-122"/>
                </a:rPr>
                <a:t>重庆南开中学此次作文“旧题新作”，将故事中的猫头鹰换成了乌鸦。</a:t>
              </a:r>
              <a:r>
                <a:rPr sz="2800" b="1">
                  <a:sym typeface="微软雅黑" panose="020B0503020204020204" charset="-122"/>
                </a:rPr>
                <a:t> </a:t>
              </a: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endParaRPr lang="en-US" sz="2400" b="1">
                <a:sym typeface="微软雅黑" panose="020B0503020204020204" charset="-122"/>
              </a:endParaRP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27</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1382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1.猫头鹰迁徙的背景是什么？</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2.面对乡人的厌恶，猫头鹰的态度怎样？行动如何？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3.猫头鹰的做法，错在哪里？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4508500"/>
            <a:ext cx="10543540" cy="2030095"/>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lang="en-US" altLang="zh-CN" sz="2400" b="1">
                <a:sym typeface="+mn-ea"/>
              </a:rPr>
              <a:t> </a:t>
            </a:r>
            <a:r>
              <a:rPr sz="2000" b="1">
                <a:solidFill>
                  <a:srgbClr val="FF0000"/>
                </a:solidFill>
                <a:sym typeface="+mn-ea"/>
              </a:rPr>
              <a:t>1.乡人皆恶其鸣。2.猫头鹰有自知之明的，知道自己不足之处，并试图改变这种不足，所以要迁徙。出发点是好的，态度也是端正的。3.猫头鹰以改变环境的方式实现自我的改变，来完善自己或完美自己，目的是达不到的，也就是不能从根本上解决问题。因为无论它到哪里，只要叫声不变，人人皆厌恶之。</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29229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4.就猫头鹰而言，你认为他正确的做法是什么？</a:t>
            </a:r>
          </a:p>
          <a:p>
            <a:pPr algn="l" fontAlgn="auto">
              <a:lnSpc>
                <a:spcPct val="130000"/>
              </a:lnSpc>
              <a:spcBef>
                <a:spcPct val="0"/>
              </a:spcBef>
              <a:spcAft>
                <a:spcPts val="1000"/>
              </a:spcAft>
              <a:buFont typeface="Arial" panose="020B0604020202020204" pitchFamily="34" charset="0"/>
              <a:buNone/>
            </a:pPr>
            <a:r>
              <a:rPr lang="en-US" sz="2400" b="1">
                <a:sym typeface="+mn-ea"/>
              </a:rPr>
              <a:t>                                                                </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91795" y="3999230"/>
            <a:ext cx="10543540" cy="1106805"/>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lang="en-US" altLang="zh-CN" sz="2400" b="1">
                <a:sym typeface="+mn-ea"/>
              </a:rPr>
              <a:t> </a:t>
            </a:r>
            <a:r>
              <a:rPr sz="2000" b="1">
                <a:solidFill>
                  <a:srgbClr val="FF0000"/>
                </a:solidFill>
                <a:sym typeface="+mn-ea"/>
              </a:rPr>
              <a:t>4.在一个环境中若得不到认可，就应该反思自己的问题或缺点，而不是搬迁逃避，只有正视自己的缺点并加以改进，才能得到大家的欢迎。</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PA-文本框 4"/>
          <p:cNvSpPr/>
          <p:nvPr>
            <p:custDataLst>
              <p:tags r:id="rId2"/>
            </p:custDataLst>
          </p:nvPr>
        </p:nvSpPr>
        <p:spPr>
          <a:xfrm>
            <a:off x="4178300" y="1565275"/>
            <a:ext cx="4016375" cy="1536700"/>
          </a:xfrm>
          <a:prstGeom prst="rect">
            <a:avLst/>
          </a:prstGeom>
          <a:noFill/>
          <a:ln w="9525">
            <a:noFill/>
          </a:ln>
        </p:spPr>
        <p:txBody>
          <a:bodyPr wrap="square" anchor="ctr" anchorCtr="0"/>
          <a:lstStyle/>
          <a:p>
            <a:pPr algn="ctr" defTabSz="914400">
              <a:buClrTx/>
              <a:buSzTx/>
              <a:buFontTx/>
              <a:buNone/>
            </a:pPr>
            <a:r>
              <a:rPr lang="zh-CN" altLang="en-US" sz="5400" b="1">
                <a:solidFill>
                  <a:srgbClr val="942313"/>
                </a:solidFill>
                <a:ea typeface="幼圆" pitchFamily="49" charset="-122"/>
                <a:sym typeface="Wingdings" panose="05000000000000000000" pitchFamily="2" charset="2"/>
              </a:rPr>
              <a:t>第五讲</a:t>
            </a:r>
            <a:endParaRPr lang="zh-CN" altLang="en-US" sz="5400" b="1">
              <a:solidFill>
                <a:srgbClr val="942313"/>
              </a:solidFill>
              <a:ea typeface="幼圆" pitchFamily="49" charset="-122"/>
            </a:endParaRPr>
          </a:p>
        </p:txBody>
      </p:sp>
      <p:sp>
        <p:nvSpPr>
          <p:cNvPr id="71683" name="标题 3"/>
          <p:cNvSpPr>
            <a:spLocks noGrp="1"/>
          </p:cNvSpPr>
          <p:nvPr>
            <p:ph type="title"/>
            <p:custDataLst>
              <p:tags r:id="rId3"/>
            </p:custDataLst>
          </p:nvPr>
        </p:nvSpPr>
        <p:spPr>
          <a:xfrm>
            <a:off x="2759075" y="2767965"/>
            <a:ext cx="7433310" cy="2166620"/>
          </a:xfrm>
        </p:spPr>
        <p:txBody>
          <a:bodyPr lIns="90000" tIns="46800" rIns="90000" bIns="46800" anchor="ctr" anchorCtr="0">
            <a:normAutofit/>
          </a:bodyPr>
          <a:lstStyle/>
          <a:p>
            <a:pPr defTabSz="914400">
              <a:buSzTx/>
              <a:buFontTx/>
              <a:buNone/>
            </a:pPr>
            <a:r>
              <a:rPr lang="zh-CN" altLang="en-US" kern="1200" normalizeH="0" baseline="0">
                <a:solidFill>
                  <a:schemeClr val="tx1"/>
                </a:solidFill>
                <a:latin typeface="楷体" panose="02010609060101010101" charset="-122"/>
                <a:ea typeface="楷体" panose="02010609060101010101" charset="-122"/>
                <a:cs typeface="+mj-cs"/>
                <a:sym typeface="微软雅黑" panose="020B0503020204020204" charset="-122"/>
              </a:rPr>
              <a:t>写得深刻之二：</a:t>
            </a:r>
            <a:r>
              <a:rPr lang="en-US" altLang="zh-CN" kern="1200" normalizeH="0" baseline="0">
                <a:solidFill>
                  <a:schemeClr val="tx1"/>
                </a:solidFill>
                <a:latin typeface="楷体" panose="02010609060101010101" charset="-122"/>
                <a:ea typeface="楷体" panose="02010609060101010101" charset="-122"/>
                <a:cs typeface="+mj-cs"/>
                <a:sym typeface="微软雅黑" panose="020B0503020204020204" charset="-122"/>
              </a:rPr>
              <a:t>    </a:t>
            </a:r>
            <a:r>
              <a:rPr lang="zh-CN" altLang="en-US" kern="1200" normalizeH="0" baseline="0">
                <a:solidFill>
                  <a:srgbClr val="FF0000"/>
                </a:solidFill>
                <a:latin typeface="黑体" panose="02010609060101010101" charset="-122"/>
                <a:ea typeface="黑体" panose="02010609060101010101" charset="-122"/>
                <a:cs typeface="黑体" panose="02010609060101010101" charset="-122"/>
                <a:sym typeface="微软雅黑" panose="020B0503020204020204" charset="-122"/>
              </a:rPr>
              <a:t/>
            </a:r>
            <a:br>
              <a:rPr lang="zh-CN" altLang="en-US" kern="1200" normalizeH="0" baseline="0">
                <a:solidFill>
                  <a:srgbClr val="FF0000"/>
                </a:solidFill>
                <a:latin typeface="黑体" panose="02010609060101010101" charset="-122"/>
                <a:ea typeface="黑体" panose="02010609060101010101" charset="-122"/>
                <a:cs typeface="黑体" panose="02010609060101010101" charset="-122"/>
                <a:sym typeface="微软雅黑" panose="020B0503020204020204" charset="-122"/>
              </a:rPr>
            </a:br>
            <a:r>
              <a:rPr lang="zh-CN" altLang="en-US" kern="1200" normalizeH="0" baseline="0">
                <a:solidFill>
                  <a:srgbClr val="FF0000"/>
                </a:solidFill>
                <a:latin typeface="黑体" panose="02010609060101010101" charset="-122"/>
                <a:ea typeface="黑体" panose="02010609060101010101" charset="-122"/>
                <a:cs typeface="黑体" panose="02010609060101010101" charset="-122"/>
                <a:sym typeface="微软雅黑" panose="020B0503020204020204" charset="-122"/>
              </a:rPr>
              <a:t>审题立意的</a:t>
            </a:r>
            <a:r>
              <a:rPr lang="zh-CN" altLang="en-US" kern="1200" normalizeH="0" baseline="0">
                <a:solidFill>
                  <a:schemeClr val="tx2">
                    <a:lumMod val="50000"/>
                  </a:schemeClr>
                </a:solidFill>
                <a:latin typeface="黑体" panose="02010609060101010101" charset="-122"/>
                <a:ea typeface="黑体" panose="02010609060101010101" charset="-122"/>
                <a:cs typeface="黑体" panose="02010609060101010101" charset="-122"/>
                <a:sym typeface="微软雅黑" panose="020B0503020204020204" charset="-122"/>
              </a:rPr>
              <a:t>深究</a:t>
            </a:r>
            <a:r>
              <a:rPr lang="en-US" altLang="zh-CN" kern="1200" normalizeH="0" baseline="0">
                <a:solidFill>
                  <a:schemeClr val="tx2">
                    <a:lumMod val="50000"/>
                  </a:schemeClr>
                </a:solidFill>
                <a:latin typeface="黑体" panose="02010609060101010101" charset="-122"/>
                <a:ea typeface="黑体" panose="02010609060101010101" charset="-122"/>
                <a:cs typeface="黑体" panose="02010609060101010101" charset="-122"/>
                <a:sym typeface="微软雅黑" panose="020B0503020204020204" charset="-122"/>
              </a:rPr>
              <a:t> </a:t>
            </a:r>
            <a:r>
              <a:rPr lang="en-US" altLang="zh-CN" kern="1200" normalizeH="0" baseline="0">
                <a:solidFill>
                  <a:srgbClr val="FF0000"/>
                </a:solidFill>
                <a:latin typeface="Arial" panose="020B0604020202020204" pitchFamily="34" charset="0"/>
                <a:ea typeface="汉仪乐喵体W" pitchFamily="18" charset="-122"/>
                <a:cs typeface="+mj-cs"/>
                <a:sym typeface="微软雅黑" panose="020B0503020204020204" charset="-122"/>
              </a:rPr>
              <a:t> </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353060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5.再推进一层探究，这则寓言故事告诫人们什么？</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solidFill>
                <a:sym typeface="+mn-ea"/>
              </a:rPr>
              <a:t>    提示：作文探讨的思辨话题是：</a:t>
            </a:r>
            <a:r>
              <a:rPr lang="en-US" sz="2400" b="1">
                <a:solidFill>
                  <a:schemeClr val="tx2">
                    <a:lumMod val="50000"/>
                  </a:schemeClr>
                </a:solidFill>
                <a:sym typeface="+mn-ea"/>
              </a:rPr>
              <a:t>个人与环境 ，适应与改变</a:t>
            </a:r>
            <a:r>
              <a:rPr lang="en-US" sz="2400" b="1">
                <a:sym typeface="+mn-ea"/>
              </a:rPr>
              <a:t>                                                                </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91795" y="3999230"/>
            <a:ext cx="10543540" cy="1383665"/>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800" b="1">
                <a:gradFill>
                  <a:gsLst>
                    <a:gs pos="0">
                      <a:srgbClr val="E30000"/>
                    </a:gs>
                    <a:gs pos="100000">
                      <a:srgbClr val="760303"/>
                    </a:gs>
                  </a:gsLst>
                  <a:lin scaled="0"/>
                </a:gradFill>
                <a:sym typeface="+mn-ea"/>
              </a:rPr>
              <a:t>5.示例：对待自己的重大缺点和某些重大问题，要从根本上加以解决，不能像猫头鹰搬家那样，就事论事，回避矛盾。</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1382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6.从上面寓意，可以得出传统的正面立意，如下：</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①与其改变环境，不如改变自己；山不过来，我过去；</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②赢得社会赞同在于完善自我；</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gradFill>
                  <a:gsLst>
                    <a:gs pos="0">
                      <a:srgbClr val="E30000"/>
                    </a:gs>
                    <a:gs pos="100000">
                      <a:srgbClr val="760303"/>
                    </a:gs>
                  </a:gsLst>
                  <a:lin scaled="0"/>
                </a:gradFill>
                <a:sym typeface="+mn-ea"/>
              </a:rPr>
              <a:t>③ </a:t>
            </a:r>
            <a:r>
              <a:rPr lang="en-US" sz="2400" b="1" u="sng">
                <a:gradFill>
                  <a:gsLst>
                    <a:gs pos="0">
                      <a:srgbClr val="E30000"/>
                    </a:gs>
                    <a:gs pos="100000">
                      <a:srgbClr val="760303"/>
                    </a:gs>
                  </a:gsLst>
                  <a:lin scaled="0"/>
                </a:gradFill>
                <a:sym typeface="+mn-ea"/>
              </a:rPr>
              <a:t>                                               </a:t>
            </a:r>
            <a:r>
              <a:rPr lang="en-US" sz="2400" b="1">
                <a:gradFill>
                  <a:gsLst>
                    <a:gs pos="0">
                      <a:srgbClr val="E30000"/>
                    </a:gs>
                    <a:gs pos="100000">
                      <a:srgbClr val="760303"/>
                    </a:gs>
                  </a:gsLst>
                  <a:lin scaled="0"/>
                </a:gradFill>
                <a:sym typeface="+mn-ea"/>
              </a:rPr>
              <a:t>；</a:t>
            </a:r>
          </a:p>
          <a:p>
            <a:pPr algn="l" fontAlgn="auto">
              <a:lnSpc>
                <a:spcPct val="130000"/>
              </a:lnSpc>
              <a:spcBef>
                <a:spcPct val="0"/>
              </a:spcBef>
              <a:spcAft>
                <a:spcPts val="1000"/>
              </a:spcAft>
              <a:buFont typeface="Arial" panose="020B0604020202020204" pitchFamily="34" charset="0"/>
              <a:buNone/>
            </a:pPr>
            <a:r>
              <a:rPr lang="en-US" sz="2400" b="1">
                <a:gradFill>
                  <a:gsLst>
                    <a:gs pos="0">
                      <a:srgbClr val="E30000"/>
                    </a:gs>
                    <a:gs pos="100000">
                      <a:srgbClr val="760303"/>
                    </a:gs>
                  </a:gsLst>
                  <a:lin scaled="0"/>
                </a:gradFill>
                <a:sym typeface="+mn-ea"/>
              </a:rPr>
              <a:t>        ④ </a:t>
            </a:r>
            <a:r>
              <a:rPr lang="en-US" sz="2400" b="1" u="sng">
                <a:gradFill>
                  <a:gsLst>
                    <a:gs pos="0">
                      <a:srgbClr val="E30000"/>
                    </a:gs>
                    <a:gs pos="100000">
                      <a:srgbClr val="760303"/>
                    </a:gs>
                  </a:gsLst>
                  <a:lin scaled="0"/>
                </a:gradFill>
                <a:sym typeface="+mn-ea"/>
              </a:rPr>
              <a:t>                                              </a:t>
            </a:r>
            <a:r>
              <a:rPr lang="en-US" sz="2400" b="1">
                <a:gradFill>
                  <a:gsLst>
                    <a:gs pos="0">
                      <a:srgbClr val="E30000"/>
                    </a:gs>
                    <a:gs pos="100000">
                      <a:srgbClr val="760303"/>
                    </a:gs>
                  </a:gsLst>
                  <a:lin scaled="0"/>
                </a:gradFill>
                <a:sym typeface="+mn-ea"/>
              </a:rPr>
              <a:t>；  </a:t>
            </a:r>
            <a:r>
              <a:rPr lang="en-US" sz="2400" b="1">
                <a:solidFill>
                  <a:schemeClr val="tx2">
                    <a:lumMod val="50000"/>
                  </a:schemeClr>
                </a:solidFill>
                <a:sym typeface="+mn-ea"/>
              </a:rPr>
              <a:t>   </a:t>
            </a:r>
            <a:r>
              <a:rPr lang="en-US" sz="2400" b="1">
                <a:solidFill>
                  <a:schemeClr val="tx1"/>
                </a:solidFill>
                <a:sym typeface="+mn-ea"/>
              </a:rPr>
              <a:t> </a:t>
            </a:r>
            <a:r>
              <a:rPr lang="en-US" sz="2400" b="1">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725170" y="5292090"/>
            <a:ext cx="10543540" cy="1383665"/>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800" b="1">
                <a:gradFill>
                  <a:gsLst>
                    <a:gs pos="0">
                      <a:srgbClr val="E30000"/>
                    </a:gs>
                    <a:gs pos="100000">
                      <a:srgbClr val="760303"/>
                    </a:gs>
                  </a:gsLst>
                  <a:lin scaled="0"/>
                </a:gradFill>
                <a:sym typeface="+mn-ea"/>
              </a:rPr>
              <a:t>6. 示例：③治标不如治本，改变自己，便能适应环境；④遇到问题，“愤愤不平”不行，要从自身找原因；</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13690" y="177165"/>
            <a:ext cx="11144250" cy="509778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7.作文可以开放立意。</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solidFill>
                <a:sym typeface="+mn-ea"/>
              </a:rPr>
              <a:t>可以“选择一个侧面、一个角度构思作文”，如从斑鸠的角度来说，它发现了猫头鹰的缺点后能及时指出，并指明改进的方法，堪称猫头鹰的良师益友。立意有：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①为别人着想（指出缺点及改进方法）是一种良好的品德；</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②  </a:t>
            </a:r>
            <a:r>
              <a:rPr lang="en-US" sz="2400" b="1" u="sng">
                <a:gradFill>
                  <a:gsLst>
                    <a:gs pos="0">
                      <a:srgbClr val="E30000"/>
                    </a:gs>
                    <a:gs pos="100000">
                      <a:srgbClr val="760303"/>
                    </a:gs>
                  </a:gsLst>
                  <a:lin scaled="0"/>
                </a:gradFill>
                <a:sym typeface="+mn-ea"/>
              </a:rPr>
              <a:t>                                               </a:t>
            </a:r>
            <a:r>
              <a:rPr lang="zh-CN" altLang="en-US" sz="2400" b="1">
                <a:gradFill>
                  <a:gsLst>
                    <a:gs pos="0">
                      <a:srgbClr val="E30000"/>
                    </a:gs>
                    <a:gs pos="100000">
                      <a:srgbClr val="760303"/>
                    </a:gs>
                  </a:gsLst>
                  <a:lin scaled="0"/>
                </a:gradFill>
                <a:sym typeface="+mn-ea"/>
              </a:rPr>
              <a:t>。</a:t>
            </a:r>
            <a:endParaRPr lang="en-US" sz="2400" b="1">
              <a:gradFill>
                <a:gsLst>
                  <a:gs pos="0">
                    <a:srgbClr val="E30000"/>
                  </a:gs>
                  <a:gs pos="100000">
                    <a:srgbClr val="760303"/>
                  </a:gs>
                </a:gsLst>
                <a:lin scaled="0"/>
              </a:gradFill>
              <a:sym typeface="+mn-ea"/>
            </a:endParaRPr>
          </a:p>
          <a:p>
            <a:pPr algn="l" fontAlgn="auto">
              <a:lnSpc>
                <a:spcPct val="130000"/>
              </a:lnSpc>
              <a:spcBef>
                <a:spcPct val="0"/>
              </a:spcBef>
              <a:spcAft>
                <a:spcPts val="1000"/>
              </a:spcAft>
              <a:buFont typeface="Arial" panose="020B0604020202020204" pitchFamily="34" charset="0"/>
              <a:buNone/>
            </a:pPr>
            <a:r>
              <a:rPr lang="en-US" sz="2400" b="1">
                <a:gradFill>
                  <a:gsLst>
                    <a:gs pos="0">
                      <a:srgbClr val="E30000"/>
                    </a:gs>
                    <a:gs pos="100000">
                      <a:srgbClr val="760303"/>
                    </a:gs>
                  </a:gsLst>
                  <a:lin scaled="0"/>
                </a:gra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725170" y="5292090"/>
            <a:ext cx="10543540" cy="1383665"/>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800" b="1">
                <a:gradFill>
                  <a:gsLst>
                    <a:gs pos="0">
                      <a:srgbClr val="E30000"/>
                    </a:gs>
                    <a:gs pos="100000">
                      <a:srgbClr val="760303"/>
                    </a:gs>
                  </a:gsLst>
                  <a:lin scaled="0"/>
                </a:gradFill>
                <a:sym typeface="+mn-ea"/>
              </a:rPr>
              <a:t> 7.示例：②交朋友要交鸠这样能指出自己缺点的真诚朋友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13690" y="177165"/>
            <a:ext cx="11144250" cy="505142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【重庆南开中学高2022级高三开学质量检测】难度·高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2">
                    <a:lumMod val="50000"/>
                  </a:schemeClr>
                </a:solidFill>
                <a:sym typeface="+mn-ea"/>
              </a:rPr>
              <a:t>      8.是不是这些立意这结束了呢？</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solidFill>
                <a:sym typeface="+mn-ea"/>
              </a:rPr>
              <a:t> </a:t>
            </a:r>
            <a:r>
              <a:rPr lang="en-US" sz="2000" b="1">
                <a:solidFill>
                  <a:schemeClr val="tx1"/>
                </a:solidFill>
                <a:sym typeface="+mn-ea"/>
              </a:rPr>
              <a:t> 我们还可以从反向立意呢。猫头鹰的鸣叫声不是它的错，这是天性，与生俱来，无法改变。如果枭不在半夜凄厉地叫，那么它还是枭吗？既然枭鸣不是它的过错，环境又容纳不了它，它想改变一下环境又有什么错呢？</a:t>
            </a:r>
          </a:p>
          <a:p>
            <a:pPr algn="l" fontAlgn="auto">
              <a:lnSpc>
                <a:spcPct val="130000"/>
              </a:lnSpc>
              <a:spcBef>
                <a:spcPct val="0"/>
              </a:spcBef>
              <a:spcAft>
                <a:spcPts val="1000"/>
              </a:spcAft>
              <a:buFont typeface="Arial" panose="020B0604020202020204" pitchFamily="34" charset="0"/>
              <a:buNone/>
            </a:pPr>
            <a:r>
              <a:rPr lang="en-US" sz="2000" b="1">
                <a:solidFill>
                  <a:schemeClr val="tx1"/>
                </a:solidFill>
                <a:sym typeface="+mn-ea"/>
              </a:rPr>
              <a:t>        类比联想：孟母三迁不就是为了有一个能适应孩子的环境吗？仅仅因为“群体都不喜欢”，就一定要让个体改变他们的本性而一味迁就吗？如今的时代是彰显个性的时代，我们该怎样在群体生活中保留自己的个性呢？群体应如何对待个体的个性？由此可以确定立意：</a:t>
            </a:r>
          </a:p>
          <a:p>
            <a:pPr algn="l" fontAlgn="auto">
              <a:lnSpc>
                <a:spcPct val="130000"/>
              </a:lnSpc>
              <a:spcBef>
                <a:spcPct val="0"/>
              </a:spcBef>
              <a:spcAft>
                <a:spcPts val="1000"/>
              </a:spcAft>
              <a:buFont typeface="Arial" panose="020B0604020202020204" pitchFamily="34" charset="0"/>
              <a:buNone/>
            </a:pPr>
            <a:r>
              <a:rPr lang="en-US" sz="2000" b="1">
                <a:solidFill>
                  <a:schemeClr val="tx2">
                    <a:lumMod val="50000"/>
                  </a:schemeClr>
                </a:solidFill>
                <a:sym typeface="+mn-ea"/>
              </a:rPr>
              <a:t>①换个环境又何妨？②自己个性不可丢；</a:t>
            </a:r>
            <a:r>
              <a:rPr lang="en-US" sz="2000" b="1" u="sng">
                <a:solidFill>
                  <a:srgbClr val="FF0000"/>
                </a:solidFill>
                <a:sym typeface="+mn-ea"/>
              </a:rPr>
              <a:t>③                                   </a:t>
            </a:r>
            <a:r>
              <a:rPr lang="en-US" sz="2000" b="1">
                <a:sym typeface="+mn-ea"/>
              </a:rPr>
              <a:t>；</a:t>
            </a:r>
            <a:r>
              <a:rPr lang="en-US" sz="2000" b="1" u="sng">
                <a:solidFill>
                  <a:srgbClr val="FF0000"/>
                </a:solidFill>
                <a:sym typeface="+mn-ea"/>
              </a:rPr>
              <a:t>④                                         </a:t>
            </a:r>
            <a:r>
              <a:rPr lang="zh-CN" altLang="en-US" sz="2000" b="1" u="sng">
                <a:solidFill>
                  <a:srgbClr val="FF0000"/>
                </a:solidFill>
                <a:sym typeface="+mn-ea"/>
              </a:rPr>
              <a:t>。</a:t>
            </a:r>
            <a:r>
              <a:rPr lang="en-US" sz="2000" b="1">
                <a:gradFill>
                  <a:gsLst>
                    <a:gs pos="0">
                      <a:srgbClr val="E30000"/>
                    </a:gs>
                    <a:gs pos="100000">
                      <a:srgbClr val="760303"/>
                    </a:gs>
                  </a:gsLst>
                  <a:lin scaled="0"/>
                </a:gradFill>
                <a:sym typeface="+mn-ea"/>
              </a:rPr>
              <a:t>    </a:t>
            </a:r>
            <a:r>
              <a:rPr lang="en-US" sz="2400" b="1">
                <a:gradFill>
                  <a:gsLst>
                    <a:gs pos="0">
                      <a:srgbClr val="E30000"/>
                    </a:gs>
                    <a:gs pos="100000">
                      <a:srgbClr val="760303"/>
                    </a:gs>
                  </a:gsLst>
                  <a:lin scaled="0"/>
                </a:gra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12750" y="5292090"/>
            <a:ext cx="10855960" cy="1198880"/>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8.示例：③既要尊重个性，又要尊重共性；④世界因个性不同而丰富多彩。</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369" y="3166"/>
              <a:ext cx="8327" cy="3438"/>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fontAlgn="auto">
                <a:lnSpc>
                  <a:spcPct val="100000"/>
                </a:lnSpc>
              </a:pP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课外练兵</a:t>
              </a: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4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a:t>
              </a:r>
              <a:r>
                <a:rPr lang="zh-CN" sz="2400" b="1">
                  <a:solidFill>
                    <a:srgbClr val="FF0000"/>
                  </a:solidFill>
                  <a:latin typeface="黑体" panose="02010609060101010101" charset="-122"/>
                  <a:ea typeface="黑体" panose="02010609060101010101" charset="-122"/>
                  <a:cs typeface="黑体" panose="02010609060101010101" charset="-122"/>
                  <a:sym typeface="+mn-ea"/>
                </a:rPr>
                <a:t>难度</a:t>
              </a:r>
              <a:r>
                <a:rPr sz="2400" b="1">
                  <a:solidFill>
                    <a:srgbClr val="FF0000"/>
                  </a:solidFill>
                  <a:latin typeface="黑体" panose="02010609060101010101" charset="-122"/>
                  <a:ea typeface="黑体" panose="02010609060101010101" charset="-122"/>
                  <a:cs typeface="黑体" panose="02010609060101010101" charset="-122"/>
                  <a:sym typeface="+mn-ea"/>
                </a:rPr>
                <a:t>·</a:t>
              </a:r>
              <a:r>
                <a:rPr lang="zh-CN" sz="2400" b="1">
                  <a:solidFill>
                    <a:srgbClr val="FF0000"/>
                  </a:solidFill>
                  <a:latin typeface="黑体" panose="02010609060101010101" charset="-122"/>
                  <a:ea typeface="黑体" panose="02010609060101010101" charset="-122"/>
                  <a:cs typeface="黑体" panose="02010609060101010101" charset="-122"/>
                  <a:sym typeface="+mn-ea"/>
                </a:rPr>
                <a:t>高</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fontAlgn="auto">
                <a:lnSpc>
                  <a:spcPct val="10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3200" b="1">
                  <a:latin typeface="微软雅黑" panose="020B0503020204020204" charset="-122"/>
                  <a:cs typeface="微软雅黑" panose="020B0503020204020204" charset="-122"/>
                  <a:sym typeface="微软雅黑" panose="020B0503020204020204" charset="-122"/>
                </a:rPr>
                <a:t>《格言联璧》中说“贫贱是苦境，能善处者自乐；富贵是乐境，不善处者更苦。”中国共产主义运动的先驱李大钊说：“我觉得人生求乐的方法，最好莫过于尊重劳动。一切乐境，都可由劳动得来，一切苦境，都可由劳动解脱。”也有人认为：吃苦是良途，做苦事，用苦心，费苦劲，苦境终成乐境；偷闲非善策，说闲话，好闲游，做闲事，闲人就是废人。</a:t>
              </a:r>
            </a:p>
            <a:p>
              <a:pPr fontAlgn="auto">
                <a:lnSpc>
                  <a:spcPct val="100000"/>
                </a:lnSpc>
              </a:pPr>
              <a:r>
                <a:rPr lang="en-US" altLang="zh-CN" sz="3200" b="1">
                  <a:latin typeface="微软雅黑" panose="020B0503020204020204" charset="-122"/>
                  <a:cs typeface="微软雅黑" panose="020B0503020204020204" charset="-122"/>
                  <a:sym typeface="微软雅黑" panose="020B0503020204020204" charset="-122"/>
                </a:rPr>
                <a:t>      </a:t>
              </a:r>
              <a:r>
                <a:rPr lang="zh-CN" altLang="en-US" sz="3200" b="1">
                  <a:latin typeface="微软雅黑" panose="020B0503020204020204" charset="-122"/>
                  <a:cs typeface="微软雅黑" panose="020B0503020204020204" charset="-122"/>
                  <a:sym typeface="微软雅黑" panose="020B0503020204020204" charset="-122"/>
                </a:rPr>
                <a:t>苦境会变为乐境，乐境也会成苦境，境由心造，事在人为，苦境、乐境都是对人生的考验。</a:t>
              </a:r>
              <a:r>
                <a:rPr lang="en-US" altLang="zh-CN" sz="3200" b="1">
                  <a:latin typeface="微软雅黑" panose="020B0503020204020204" charset="-122"/>
                  <a:cs typeface="微软雅黑" panose="020B0503020204020204" charset="-122"/>
                  <a:sym typeface="微软雅黑" panose="020B0503020204020204" charset="-122"/>
                </a:rPr>
                <a:t>  </a:t>
              </a: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  </a:t>
              </a:r>
            </a:p>
            <a:p>
              <a:pPr fontAlgn="auto">
                <a:lnSpc>
                  <a:spcPct val="100000"/>
                </a:lnSpc>
              </a:pP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    </a:t>
              </a:r>
              <a:r>
                <a:rPr sz="28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以上论述具有启示意义。请结合材料写一篇文章，体现你的感悟与思考。要求：综合材料内容及含意，选好角度，确定立意，明确文体，自拟标题；不要套作，不得抄袭；不少于800字。</a:t>
              </a:r>
              <a:r>
                <a:rPr sz="3200" b="1">
                  <a:sym typeface="微软雅黑" panose="020B0503020204020204" charset="-122"/>
                </a:rPr>
                <a:t>  </a:t>
              </a: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endParaRPr lang="en-US" sz="2400" b="1">
                <a:sym typeface="微软雅黑" panose="020B0503020204020204" charset="-122"/>
              </a:endParaRP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34</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340233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sym typeface="+mn-ea"/>
              </a:rPr>
              <a:t> 材料有两段。第一段呈现三个引用内容，其中第三个引用“有人说”，来自《中华圣贤经》的一幅对联，材料主体内容是“两联一言”。</a:t>
            </a:r>
            <a:r>
              <a:rPr lang="en-US" sz="2400" b="1">
                <a:solidFill>
                  <a:schemeClr val="tx2">
                    <a:lumMod val="50000"/>
                  </a:schemeClr>
                </a:solidFill>
                <a:sym typeface="+mn-ea"/>
              </a:rPr>
              <a:t>审读材料有以下几点思考：</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1.作文材料的关键句（在作文题目材料中用横线画出）</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2.作文材料的关键词</a:t>
            </a:r>
            <a:r>
              <a:rPr lang="en-US" altLang="zh-CN" sz="2400" b="1">
                <a:solidFill>
                  <a:schemeClr val="tx2">
                    <a:lumMod val="50000"/>
                  </a:schemeClr>
                </a:solidFill>
                <a:sym typeface="+mn-ea"/>
              </a:rPr>
              <a:t> </a:t>
            </a:r>
            <a:r>
              <a:rPr lang="en-US" altLang="zh-CN" sz="2400" b="1" u="sng">
                <a:solidFill>
                  <a:schemeClr val="tx2">
                    <a:lumMod val="50000"/>
                  </a:schemeClr>
                </a:solidFill>
                <a:sym typeface="+mn-ea"/>
              </a:rPr>
              <a:t>                                         </a:t>
            </a:r>
            <a:r>
              <a:rPr lang="en-US" altLang="zh-CN" sz="2400" b="1">
                <a:solidFill>
                  <a:schemeClr val="tx2">
                    <a:lumMod val="50000"/>
                  </a:schemeClr>
                </a:solidFill>
                <a:sym typeface="+mn-ea"/>
              </a:rPr>
              <a:t>   </a:t>
            </a:r>
            <a:r>
              <a:rPr lang="zh-CN" altLang="en-US" sz="2400" b="1">
                <a:solidFill>
                  <a:schemeClr val="tx2">
                    <a:lumMod val="50000"/>
                  </a:schemeClr>
                </a:solidFill>
                <a:sym typeface="+mn-ea"/>
              </a:rPr>
              <a:t>。</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3758565"/>
            <a:ext cx="11371580" cy="2861310"/>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1.①贫贱是苦境，能善处者自乐；富贵是乐境，不善处者更苦；②一切乐境，都可由劳动得来，一切苦境，都可由劳动解脱；③吃苦是良途，做苦事，用苦心，费苦劲，苦境终成乐境；④苦境会变为乐境，乐境也会成苦境，境由心造，事在人为。</a:t>
            </a:r>
          </a:p>
          <a:p>
            <a:pPr marL="0" indent="0" fontAlgn="auto">
              <a:lnSpc>
                <a:spcPct val="150000"/>
              </a:lnSpc>
              <a:buNone/>
            </a:pPr>
            <a:r>
              <a:rPr lang="en-US" sz="2400" b="1">
                <a:gradFill>
                  <a:gsLst>
                    <a:gs pos="0">
                      <a:srgbClr val="E30000"/>
                    </a:gs>
                    <a:gs pos="100000">
                      <a:srgbClr val="760303"/>
                    </a:gs>
                  </a:gsLst>
                  <a:lin scaled="0"/>
                </a:gradFill>
                <a:sym typeface="+mn-ea"/>
              </a:rPr>
              <a:t>        </a:t>
            </a:r>
            <a:r>
              <a:rPr sz="2400" b="1">
                <a:gradFill>
                  <a:gsLst>
                    <a:gs pos="0">
                      <a:srgbClr val="E30000"/>
                    </a:gs>
                    <a:gs pos="100000">
                      <a:srgbClr val="760303"/>
                    </a:gs>
                  </a:gsLst>
                  <a:lin scaled="0"/>
                </a:gradFill>
                <a:sym typeface="+mn-ea"/>
              </a:rPr>
              <a:t>2.关键词：苦境、乐境与心境 劳动与吃苦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01002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sym typeface="+mn-ea"/>
              </a:rPr>
              <a:t> </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3.李大钊名言与两幅名联放到一起，共同的话题是什么？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sz="2400" b="1">
                <a:solidFill>
                  <a:schemeClr val="tx2">
                    <a:lumMod val="50000"/>
                  </a:schemeClr>
                </a:solidFill>
                <a:sym typeface="+mn-ea"/>
              </a:rPr>
              <a:t>4.三则材料放到一起，内在的逻辑关系是什么？</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sz="2400" b="1">
                <a:solidFill>
                  <a:schemeClr val="tx1"/>
                </a:solidFill>
                <a:sym typeface="+mn-ea"/>
              </a:rPr>
              <a:t>《格言联璧》提出话题“</a:t>
            </a:r>
            <a:r>
              <a:rPr sz="2400" b="1" u="sng">
                <a:solidFill>
                  <a:schemeClr val="tx1"/>
                </a:solidFill>
                <a:sym typeface="+mn-ea"/>
              </a:rPr>
              <a:t> </a:t>
            </a:r>
            <a:r>
              <a:rPr lang="en-US" sz="2400" b="1" u="sng">
                <a:solidFill>
                  <a:schemeClr val="tx1"/>
                </a:solidFill>
                <a:sym typeface="+mn-ea"/>
              </a:rPr>
              <a:t> </a:t>
            </a:r>
            <a:r>
              <a:rPr sz="2400" b="1" u="sng">
                <a:solidFill>
                  <a:schemeClr val="tx1"/>
                </a:solidFill>
                <a:sym typeface="+mn-ea"/>
              </a:rPr>
              <a:t>  </a:t>
            </a:r>
            <a:r>
              <a:rPr lang="en-US" sz="2400" b="1" u="sng">
                <a:solidFill>
                  <a:schemeClr val="tx1"/>
                </a:solidFill>
                <a:sym typeface="+mn-ea"/>
              </a:rPr>
              <a:t> </a:t>
            </a:r>
            <a:r>
              <a:rPr sz="2400" b="1" u="sng">
                <a:solidFill>
                  <a:schemeClr val="tx1"/>
                </a:solidFill>
                <a:sym typeface="+mn-ea"/>
              </a:rPr>
              <a:t>   </a:t>
            </a:r>
            <a:r>
              <a:rPr sz="2400" b="1">
                <a:solidFill>
                  <a:schemeClr val="tx1"/>
                </a:solidFill>
                <a:sym typeface="+mn-ea"/>
              </a:rPr>
              <a:t>”，初步表达观点“ </a:t>
            </a:r>
            <a:r>
              <a:rPr sz="2400" b="1" u="sng">
                <a:solidFill>
                  <a:schemeClr val="tx1"/>
                </a:solidFill>
                <a:sym typeface="+mn-ea"/>
              </a:rPr>
              <a:t>   </a:t>
            </a:r>
            <a:r>
              <a:rPr lang="en-US" sz="2400" b="1" u="sng">
                <a:solidFill>
                  <a:schemeClr val="tx1"/>
                </a:solidFill>
                <a:sym typeface="+mn-ea"/>
              </a:rPr>
              <a:t> </a:t>
            </a:r>
            <a:r>
              <a:rPr sz="2400" b="1" u="sng">
                <a:solidFill>
                  <a:schemeClr val="tx1"/>
                </a:solidFill>
                <a:sym typeface="+mn-ea"/>
              </a:rPr>
              <a:t>     </a:t>
            </a:r>
            <a:r>
              <a:rPr sz="2400" b="1">
                <a:solidFill>
                  <a:schemeClr val="tx1"/>
                </a:solidFill>
                <a:sym typeface="+mn-ea"/>
              </a:rPr>
              <a:t>”；李大钊名言和《中华圣贤经》对联则从“ </a:t>
            </a:r>
            <a:r>
              <a:rPr sz="2400" b="1" u="sng">
                <a:solidFill>
                  <a:schemeClr val="tx1"/>
                </a:solidFill>
                <a:sym typeface="+mn-ea"/>
              </a:rPr>
              <a:t>   </a:t>
            </a:r>
            <a:r>
              <a:rPr lang="en-US" sz="2400" b="1" u="sng">
                <a:solidFill>
                  <a:schemeClr val="tx1"/>
                </a:solidFill>
                <a:sym typeface="+mn-ea"/>
              </a:rPr>
              <a:t>  </a:t>
            </a:r>
            <a:r>
              <a:rPr sz="2400" b="1" u="sng">
                <a:solidFill>
                  <a:schemeClr val="tx1"/>
                </a:solidFill>
                <a:sym typeface="+mn-ea"/>
              </a:rPr>
              <a:t>  </a:t>
            </a:r>
            <a:r>
              <a:rPr sz="2400" b="1">
                <a:solidFill>
                  <a:schemeClr val="tx1"/>
                </a:solidFill>
                <a:sym typeface="+mn-ea"/>
              </a:rPr>
              <a:t>”和“</a:t>
            </a:r>
            <a:r>
              <a:rPr sz="2400" b="1" u="sng">
                <a:solidFill>
                  <a:schemeClr val="tx1"/>
                </a:solidFill>
                <a:sym typeface="+mn-ea"/>
              </a:rPr>
              <a:t>    </a:t>
            </a:r>
            <a:r>
              <a:rPr lang="en-US" sz="2400" b="1" u="sng">
                <a:solidFill>
                  <a:schemeClr val="tx1"/>
                </a:solidFill>
                <a:sym typeface="+mn-ea"/>
              </a:rPr>
              <a:t> </a:t>
            </a:r>
            <a:r>
              <a:rPr sz="2400" b="1" u="sng">
                <a:solidFill>
                  <a:schemeClr val="tx1"/>
                </a:solidFill>
                <a:sym typeface="+mn-ea"/>
              </a:rPr>
              <a:t>  </a:t>
            </a:r>
            <a:r>
              <a:rPr sz="2400" b="1">
                <a:solidFill>
                  <a:schemeClr val="tx1"/>
                </a:solidFill>
                <a:sym typeface="+mn-ea"/>
              </a:rPr>
              <a:t>”两个层面回答问题，“怎样善处”。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209550" y="5225415"/>
            <a:ext cx="11371580" cy="1198880"/>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3.“苦与乐”</a:t>
            </a:r>
          </a:p>
          <a:p>
            <a:pPr marL="0" indent="0" fontAlgn="auto">
              <a:lnSpc>
                <a:spcPct val="150000"/>
              </a:lnSpc>
              <a:buNone/>
            </a:pPr>
            <a:r>
              <a:rPr lang="en-US" sz="2400" b="1">
                <a:gradFill>
                  <a:gsLst>
                    <a:gs pos="0">
                      <a:srgbClr val="E30000"/>
                    </a:gs>
                    <a:gs pos="100000">
                      <a:srgbClr val="760303"/>
                    </a:gs>
                  </a:gsLst>
                  <a:lin scaled="0"/>
                </a:gradFill>
                <a:sym typeface="+mn-ea"/>
              </a:rPr>
              <a:t>                      </a:t>
            </a:r>
            <a:r>
              <a:rPr sz="2400" b="1">
                <a:gradFill>
                  <a:gsLst>
                    <a:gs pos="0">
                      <a:srgbClr val="E30000"/>
                    </a:gs>
                    <a:gs pos="100000">
                      <a:srgbClr val="760303"/>
                    </a:gs>
                  </a:gsLst>
                  <a:lin scaled="0"/>
                </a:gradFill>
                <a:sym typeface="+mn-ea"/>
              </a:rPr>
              <a:t>4.“苦与乐”， “苦境乐境要善处” “劳动”和“吃苦”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49008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sym typeface="+mn-ea"/>
              </a:rPr>
              <a:t>  </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5.材料第二段起什么作用？</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solidFill>
                <a:sym typeface="+mn-ea"/>
              </a:rPr>
              <a:t> 第二段是提示语，对作文立意起重要作用。“苦境会变为乐境，乐境也会成苦境”再一次强调苦乐思辨关系；“ </a:t>
            </a:r>
            <a:r>
              <a:rPr lang="en-US" sz="2400" b="1" u="sng">
                <a:solidFill>
                  <a:schemeClr val="tx1"/>
                </a:solidFill>
                <a:sym typeface="+mn-ea"/>
              </a:rPr>
              <a:t>            ，            </a:t>
            </a:r>
            <a:r>
              <a:rPr lang="en-US" sz="2400" b="1">
                <a:solidFill>
                  <a:schemeClr val="tx1"/>
                </a:solidFill>
                <a:sym typeface="+mn-ea"/>
              </a:rPr>
              <a:t>  ”是核心观点；“苦境、乐境都是对人生的考验”则引发联想，暗示作文话题要结合 </a:t>
            </a:r>
            <a:r>
              <a:rPr lang="en-US" sz="2400" b="1" u="sng">
                <a:solidFill>
                  <a:schemeClr val="tx1"/>
                </a:solidFill>
                <a:sym typeface="+mn-ea"/>
              </a:rPr>
              <a:t>             </a:t>
            </a:r>
            <a:r>
              <a:rPr lang="en-US" sz="2400" b="1">
                <a:solidFill>
                  <a:schemeClr val="tx1"/>
                </a:solidFill>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562100" y="5130165"/>
            <a:ext cx="9561830" cy="645160"/>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5.“境由心造，事在人为” 生活实际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6589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sym typeface="+mn-ea"/>
              </a:rPr>
              <a:t>  </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6.作为思辨话题作文，思辨关系有主体是什么？ </a:t>
            </a:r>
          </a:p>
          <a:p>
            <a:pPr algn="l" fontAlgn="auto">
              <a:lnSpc>
                <a:spcPct val="15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solidFill>
                <a:sym typeface="+mn-ea"/>
              </a:rPr>
              <a:t>材料中关键句无不体现出苦与乐的思辨关系，如：“贫贱是苦境，能善处者自乐；富贵是乐境，不善处者更苦”“一切乐境，都可由劳动得来，一切苦境，都可由劳动解脱”“用苦心，费苦劲，苦境终成乐境”“苦境会变为乐境，乐境也会成苦境”。写作时一定要写出</a:t>
            </a:r>
            <a:r>
              <a:rPr lang="en-US" sz="2400" b="1" u="sng">
                <a:gradFill>
                  <a:gsLst>
                    <a:gs pos="0">
                      <a:srgbClr val="E30000"/>
                    </a:gs>
                    <a:gs pos="100000">
                      <a:srgbClr val="760303"/>
                    </a:gs>
                  </a:gsLst>
                  <a:lin scaled="0"/>
                </a:gradFill>
                <a:sym typeface="+mn-ea"/>
              </a:rPr>
              <a:t>        </a:t>
            </a:r>
            <a:r>
              <a:rPr lang="en-US" sz="2400" b="1">
                <a:gradFill>
                  <a:gsLst>
                    <a:gs pos="0">
                      <a:srgbClr val="E30000"/>
                    </a:gs>
                    <a:gs pos="100000">
                      <a:srgbClr val="760303"/>
                    </a:gs>
                  </a:gsLst>
                  <a:lin scaled="0"/>
                </a:gradFill>
                <a:sym typeface="+mn-ea"/>
              </a:rPr>
              <a:t> </a:t>
            </a:r>
            <a:r>
              <a:rPr lang="en-US" sz="2400" b="1">
                <a:solidFill>
                  <a:schemeClr val="tx1"/>
                </a:solidFill>
                <a:sym typeface="+mn-ea"/>
              </a:rPr>
              <a:t>与 </a:t>
            </a:r>
            <a:r>
              <a:rPr lang="en-US" sz="2400" b="1" u="sng">
                <a:gradFill>
                  <a:gsLst>
                    <a:gs pos="0">
                      <a:srgbClr val="E30000"/>
                    </a:gs>
                    <a:gs pos="100000">
                      <a:srgbClr val="760303"/>
                    </a:gs>
                  </a:gsLst>
                  <a:lin scaled="0"/>
                </a:gradFill>
                <a:sym typeface="+mn-ea"/>
              </a:rPr>
              <a:t>        </a:t>
            </a:r>
            <a:r>
              <a:rPr lang="en-US" sz="2400" b="1">
                <a:solidFill>
                  <a:schemeClr val="tx1"/>
                </a:solidFill>
                <a:sym typeface="+mn-ea"/>
              </a:rPr>
              <a:t>的思辨关系。   </a:t>
            </a:r>
            <a:r>
              <a:rPr lang="en-US" sz="2400" b="1">
                <a:solidFill>
                  <a:schemeClr val="tx2">
                    <a:lumMod val="50000"/>
                  </a:schemeClr>
                </a:soli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562100" y="5130165"/>
            <a:ext cx="9561830" cy="645160"/>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6. 苦</a:t>
            </a:r>
            <a:r>
              <a:rPr lang="en-US" sz="2400" b="1">
                <a:gradFill>
                  <a:gsLst>
                    <a:gs pos="0">
                      <a:srgbClr val="E30000"/>
                    </a:gs>
                    <a:gs pos="100000">
                      <a:srgbClr val="760303"/>
                    </a:gs>
                  </a:gsLst>
                  <a:lin scaled="0"/>
                </a:gradFill>
                <a:sym typeface="+mn-ea"/>
              </a:rPr>
              <a:t>  </a:t>
            </a:r>
            <a:r>
              <a:rPr sz="2400" b="1">
                <a:gradFill>
                  <a:gsLst>
                    <a:gs pos="0">
                      <a:srgbClr val="E30000"/>
                    </a:gs>
                    <a:gs pos="100000">
                      <a:srgbClr val="760303"/>
                    </a:gs>
                  </a:gsLst>
                  <a:lin scaled="0"/>
                </a:gradFill>
                <a:sym typeface="+mn-ea"/>
              </a:rPr>
              <a:t> 乐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84124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sym typeface="+mn-ea"/>
              </a:rPr>
              <a:t>  </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7.关于作文话题苦与乐，核心观点是什么？</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sym typeface="+mn-ea"/>
              </a:rPr>
              <a:t>         核心观点还得从材料关键句的关键词中找。“能善处者自乐，不善处者更苦”，强调要“</a:t>
            </a:r>
            <a:r>
              <a:rPr lang="en-US" sz="2400" b="1" u="sng">
                <a:solidFill>
                  <a:srgbClr val="C00000"/>
                </a:solidFill>
                <a:sym typeface="+mn-ea"/>
              </a:rPr>
              <a:t>         </a:t>
            </a:r>
            <a:r>
              <a:rPr lang="en-US" sz="2400" b="1">
                <a:solidFill>
                  <a:schemeClr val="tx1"/>
                </a:solidFill>
                <a:sym typeface="+mn-ea"/>
              </a:rPr>
              <a:t>”。“境由心造，事在人为”，这个“境”就是</a:t>
            </a:r>
            <a:r>
              <a:rPr lang="en-US" sz="2400" b="1" u="sng">
                <a:solidFill>
                  <a:srgbClr val="C00000"/>
                </a:solidFill>
                <a:sym typeface="+mn-ea"/>
              </a:rPr>
              <a:t>         </a:t>
            </a:r>
            <a:r>
              <a:rPr lang="en-US" sz="2400" b="1">
                <a:solidFill>
                  <a:schemeClr val="tx1"/>
                </a:solidFill>
                <a:sym typeface="+mn-ea"/>
              </a:rPr>
              <a:t>，也说是苦境乐境是由“</a:t>
            </a:r>
            <a:r>
              <a:rPr lang="en-US" sz="2400" b="1" u="sng">
                <a:solidFill>
                  <a:srgbClr val="C00000"/>
                </a:solidFill>
                <a:sym typeface="+mn-ea"/>
              </a:rPr>
              <a:t>        </a:t>
            </a:r>
            <a:r>
              <a:rPr lang="en-US" sz="2400" b="1">
                <a:solidFill>
                  <a:schemeClr val="tx1"/>
                </a:solidFill>
                <a:sym typeface="+mn-ea"/>
              </a:rPr>
              <a:t>”决定的；这一句由现象到本质，抓住了问题的关键，是作文立意的核心。从“</a:t>
            </a:r>
            <a:r>
              <a:rPr lang="en-US" sz="2400" b="1" u="sng">
                <a:solidFill>
                  <a:srgbClr val="C00000"/>
                </a:solidFill>
                <a:sym typeface="+mn-ea"/>
              </a:rPr>
              <a:t>         </a:t>
            </a:r>
            <a:r>
              <a:rPr lang="en-US" sz="2400" b="1">
                <a:solidFill>
                  <a:schemeClr val="tx1"/>
                </a:solidFill>
                <a:sym typeface="+mn-ea"/>
              </a:rPr>
              <a:t>”角度来谈苦乐，有什么样的     就有什么样的苦乐之境。善处就是一种心境，苦乐观就是一种</a:t>
            </a:r>
            <a:r>
              <a:rPr lang="en-US" sz="2400" b="1" u="sng">
                <a:solidFill>
                  <a:srgbClr val="C00000"/>
                </a:solidFill>
                <a:sym typeface="+mn-ea"/>
              </a:rPr>
              <a:t>         </a:t>
            </a:r>
            <a:r>
              <a:rPr lang="en-US" sz="2400" b="1">
                <a:solidFill>
                  <a:schemeClr val="tx1"/>
                </a:solidFill>
                <a:sym typeface="+mn-ea"/>
              </a:rPr>
              <a:t>观。</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114425" y="5387340"/>
            <a:ext cx="9561830" cy="645160"/>
          </a:xfrm>
          <a:prstGeom prst="rect">
            <a:avLst/>
          </a:prstGeom>
          <a:noFill/>
        </p:spPr>
        <p:txBody>
          <a:bodyPr wrap="square" rtlCol="0">
            <a:spAutoFit/>
          </a:bodyPr>
          <a:lstStyle/>
          <a:p>
            <a:pPr marL="0" indent="0" fontAlgn="auto">
              <a:lnSpc>
                <a:spcPct val="150000"/>
              </a:lnSpc>
              <a:buNone/>
            </a:pP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  7. “善处” “心境” “心境” “心境” 心境 人生观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2740" y="368300"/>
            <a:ext cx="11527155" cy="474853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F14EF"/>
                </a:solidFill>
                <a:latin typeface="方正粗黑宋简体" panose="02000000000000000000" charset="-122"/>
                <a:ea typeface="方正粗黑宋简体" panose="02000000000000000000" charset="-122"/>
                <a:cs typeface="方正粗黑宋简体" panose="02000000000000000000" charset="-122"/>
              </a:rPr>
              <a:t>导入</a:t>
            </a: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高考作文评分标准中的“深刻”</a:t>
            </a:r>
            <a:r>
              <a:rPr lang="en-US" altLang="zh-CN" sz="32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endParaRPr sz="2800" b="1" spc="150">
              <a:uFillTx/>
              <a:latin typeface="楷体" panose="02010609060101010101" charset="-122"/>
              <a:ea typeface="楷体" panose="02010609060101010101"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800" b="1" spc="150">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800" b="1" spc="150">
                <a:uFillTx/>
                <a:latin typeface="楷体" panose="02010609060101010101" charset="-122"/>
                <a:ea typeface="楷体" panose="02010609060101010101" charset="-122"/>
                <a:cs typeface="楷体" panose="02010609060101010101" charset="-122"/>
                <a:sym typeface="+mn-ea"/>
              </a:rPr>
              <a:t>     </a:t>
            </a:r>
            <a:r>
              <a:rPr sz="4000" b="1" spc="150">
                <a:uFillTx/>
                <a:latin typeface="微软雅黑" panose="020B0503020204020204" charset="-122"/>
                <a:ea typeface="微软雅黑"/>
                <a:cs typeface="楷体" panose="02010609060101010101" charset="-122"/>
                <a:sym typeface="+mn-ea"/>
              </a:rPr>
              <a:t>考场作文写得深刻，先要对材料的含意进行深入探究。对材料的肤浅理解，停留在表面阶段，那么写出的文章必然难以达到深刻。</a:t>
            </a:r>
            <a:r>
              <a:rPr lang="zh-CN" sz="4000" b="1" spc="150">
                <a:solidFill>
                  <a:schemeClr val="tx2">
                    <a:lumMod val="50000"/>
                  </a:schemeClr>
                </a:solidFill>
                <a:uFillTx/>
                <a:latin typeface="微软雅黑" panose="020B0503020204020204" charset="-122"/>
                <a:ea typeface="微软雅黑"/>
                <a:cs typeface="楷体" panose="02010609060101010101" charset="-122"/>
                <a:sym typeface="+mn-ea"/>
              </a:rPr>
              <a:t>审题</a:t>
            </a:r>
            <a:r>
              <a:rPr sz="4000" b="1" spc="150">
                <a:solidFill>
                  <a:schemeClr val="tx2">
                    <a:lumMod val="50000"/>
                  </a:schemeClr>
                </a:solidFill>
                <a:uFillTx/>
                <a:latin typeface="微软雅黑" panose="020B0503020204020204" charset="-122"/>
                <a:ea typeface="微软雅黑"/>
                <a:cs typeface="楷体" panose="02010609060101010101" charset="-122"/>
                <a:sym typeface="+mn-ea"/>
              </a:rPr>
              <a:t>起步时就能深思熟虑，那么下笔时就能深刻深入</a:t>
            </a:r>
            <a:r>
              <a:rPr lang="zh-CN" sz="4000" b="1" spc="150">
                <a:solidFill>
                  <a:schemeClr val="tx2">
                    <a:lumMod val="50000"/>
                  </a:schemeClr>
                </a:solidFill>
                <a:uFillTx/>
                <a:latin typeface="微软雅黑" panose="020B0503020204020204" charset="-122"/>
                <a:ea typeface="微软雅黑"/>
                <a:cs typeface="楷体" panose="02010609060101010101" charset="-122"/>
                <a:sym typeface="+mn-ea"/>
              </a:rPr>
              <a:t>。</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340233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sym typeface="+mn-ea"/>
              </a:rPr>
              <a:t>  </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8.李大钊名言和《中华圣贤经》对联对“心境”的论述有什么提示作用？从中可以得出，新时代青年人应该有怎样的人生苦乐观</a:t>
            </a:r>
            <a:r>
              <a:rPr lang="zh-CN" altLang="en-US" sz="2400" b="1">
                <a:solidFill>
                  <a:schemeClr val="tx2">
                    <a:lumMod val="50000"/>
                  </a:schemeClr>
                </a:solidFill>
                <a:sym typeface="+mn-ea"/>
              </a:rPr>
              <a:t>？</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ym typeface="+mn-ea"/>
              </a:rPr>
              <a:t>提示：心境是一个大概念，作文时不能空谈心境，得把心境具体化到某一点上。</a:t>
            </a:r>
            <a:r>
              <a:rPr lang="en-US" sz="2400" b="1">
                <a:solidFill>
                  <a:schemeClr val="tx1"/>
                </a:soli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3758565"/>
            <a:ext cx="11666220" cy="2306955"/>
          </a:xfrm>
          <a:prstGeom prst="rect">
            <a:avLst/>
          </a:prstGeom>
          <a:noFill/>
        </p:spPr>
        <p:txBody>
          <a:bodyPr wrap="square" rtlCol="0">
            <a:spAutoFit/>
          </a:bodyPr>
          <a:lstStyle/>
          <a:p>
            <a:pPr marL="0" indent="0" fontAlgn="auto">
              <a:lnSpc>
                <a:spcPct val="150000"/>
              </a:lnSpc>
              <a:buNone/>
            </a:pPr>
            <a:r>
              <a:rPr lang="en-US" sz="2400" b="1">
                <a:solidFill>
                  <a:srgbClr val="FF0000"/>
                </a:solidFill>
                <a:sym typeface="+mn-ea"/>
              </a:rPr>
              <a:t>       </a:t>
            </a:r>
            <a:r>
              <a:rPr sz="2400" b="1">
                <a:solidFill>
                  <a:srgbClr val="FF0000"/>
                </a:solidFill>
                <a:sym typeface="+mn-ea"/>
              </a:rPr>
              <a:t>【</a:t>
            </a:r>
            <a:r>
              <a:rPr lang="zh-CN" sz="2400" b="1">
                <a:solidFill>
                  <a:srgbClr val="FF0000"/>
                </a:solidFill>
                <a:sym typeface="+mn-ea"/>
              </a:rPr>
              <a:t>参考答案</a:t>
            </a:r>
            <a:r>
              <a:rPr sz="2400" b="1">
                <a:solidFill>
                  <a:srgbClr val="FF0000"/>
                </a:solidFill>
                <a:sym typeface="+mn-ea"/>
              </a:rPr>
              <a:t>】</a:t>
            </a:r>
            <a:r>
              <a:rPr sz="2400" b="1">
                <a:gradFill>
                  <a:gsLst>
                    <a:gs pos="0">
                      <a:srgbClr val="E30000"/>
                    </a:gs>
                    <a:gs pos="100000">
                      <a:srgbClr val="760303"/>
                    </a:gs>
                  </a:gsLst>
                  <a:lin scaled="0"/>
                </a:gradFill>
                <a:sym typeface="+mn-ea"/>
              </a:rPr>
              <a:t>8.示例：李大利说的“劳动”，《中华圣贤经》说的“吃苦”，二者本质上是一致的，从劳动、吃苦这一心境去解开“心结”。“不懈的奋斗可获得乐境，砥砺前行可从苦境解脱出来”，劳动精神，吃苦意识，苦乐观念，加在一起，就是新时代青年人应该有的人生苦乐观。</a:t>
            </a:r>
            <a:r>
              <a:rPr lang="en-US" sz="2400" b="1">
                <a:gradFill>
                  <a:gsLst>
                    <a:gs pos="0">
                      <a:srgbClr val="E30000"/>
                    </a:gs>
                    <a:gs pos="100000">
                      <a:srgbClr val="760303"/>
                    </a:gs>
                  </a:gsLst>
                  <a:lin scaled="0"/>
                </a:gra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36181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【黄冈市2022届高三年级调研考试】难度·高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ym typeface="+mn-ea"/>
              </a:rPr>
              <a:t> </a:t>
            </a:r>
            <a:r>
              <a:rPr lang="en-US"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accent6">
                    <a:lumMod val="20000"/>
                    <a:lumOff val="80000"/>
                  </a:schemeClr>
                </a:solidFill>
                <a:highlight>
                  <a:srgbClr val="FF00FF"/>
                </a:highlight>
                <a:latin typeface="黑体" panose="02010609060101010101" charset="-122"/>
                <a:ea typeface="黑体" panose="02010609060101010101" charset="-122"/>
                <a:cs typeface="黑体" panose="02010609060101010101" charset="-122"/>
                <a:sym typeface="+mn-ea"/>
              </a:rPr>
              <a:t>多问几个为什么——读出命题人的真实意图</a:t>
            </a:r>
            <a:endParaRPr lang="en-US" sz="2400" b="1">
              <a:solidFill>
                <a:schemeClr val="tx2">
                  <a:lumMod val="50000"/>
                </a:schemeClr>
              </a:solidFill>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sz="2400" b="1">
                <a:solidFill>
                  <a:schemeClr val="tx2">
                    <a:lumMod val="50000"/>
                  </a:schemeClr>
                </a:solidFill>
                <a:sym typeface="+mn-ea"/>
              </a:rPr>
              <a:t>9.有考生不从劳动与吃苦角度谈人生苦乐观，有以下立意：</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lang="en-US" sz="2400" b="1">
                <a:solidFill>
                  <a:schemeClr val="tx1"/>
                </a:solidFill>
                <a:sym typeface="+mn-ea"/>
              </a:rPr>
              <a:t> </a:t>
            </a:r>
            <a:r>
              <a:rPr sz="2400" b="1">
                <a:solidFill>
                  <a:schemeClr val="tx1"/>
                </a:solidFill>
                <a:sym typeface="+mn-ea"/>
              </a:rPr>
              <a:t>①苦境乐境，都是心境的投影，和世界无关，和别人无关，只和自己的内心有关。②苦境不馁，乐境不骄。③事在人为，休言万般都是命；境由心造，退后一步自然宽。④乐境容易生发祸端，苦境可历练心智。⑤境由心造，我命由我不由天。</a:t>
            </a:r>
          </a:p>
          <a:p>
            <a:pPr algn="l" fontAlgn="auto">
              <a:lnSpc>
                <a:spcPct val="130000"/>
              </a:lnSpc>
              <a:spcBef>
                <a:spcPct val="0"/>
              </a:spcBef>
              <a:spcAft>
                <a:spcPts val="1000"/>
              </a:spcAft>
              <a:buFont typeface="Arial" panose="020B0604020202020204" pitchFamily="34" charset="0"/>
              <a:buNone/>
            </a:pPr>
            <a:r>
              <a:rPr lang="en-US" sz="2400" b="1">
                <a:solidFill>
                  <a:schemeClr val="tx2">
                    <a:lumMod val="50000"/>
                  </a:schemeClr>
                </a:solidFill>
                <a:sym typeface="+mn-ea"/>
              </a:rPr>
              <a:t>        </a:t>
            </a:r>
            <a:r>
              <a:rPr sz="2400" b="1">
                <a:solidFill>
                  <a:schemeClr val="tx2">
                    <a:lumMod val="50000"/>
                  </a:schemeClr>
                </a:solidFill>
                <a:sym typeface="+mn-ea"/>
              </a:rPr>
              <a:t>这些立意，你怎样看？</a:t>
            </a:r>
            <a:r>
              <a:rPr lang="en-US" sz="2400" b="1">
                <a:solidFill>
                  <a:schemeClr val="tx2">
                    <a:lumMod val="50000"/>
                  </a:schemeClr>
                </a:solidFill>
                <a:sym typeface="+mn-ea"/>
              </a:rPr>
              <a:t>       </a:t>
            </a:r>
            <a:r>
              <a:rPr lang="en-US" sz="2400" b="1">
                <a:solidFill>
                  <a:schemeClr val="tx1"/>
                </a:solidFill>
                <a:sym typeface="+mn-ea"/>
              </a:rPr>
              <a:t>  </a:t>
            </a: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262890" y="4551045"/>
            <a:ext cx="11666220" cy="2030095"/>
          </a:xfrm>
          <a:prstGeom prst="rect">
            <a:avLst/>
          </a:prstGeom>
          <a:noFill/>
        </p:spPr>
        <p:txBody>
          <a:bodyPr wrap="square" rtlCol="0">
            <a:spAutoFit/>
          </a:bodyPr>
          <a:lstStyle/>
          <a:p>
            <a:pPr marL="0" indent="0" fontAlgn="auto">
              <a:lnSpc>
                <a:spcPct val="150000"/>
              </a:lnSpc>
              <a:buNone/>
            </a:pPr>
            <a:r>
              <a:rPr lang="en-US" sz="2400" b="1">
                <a:solidFill>
                  <a:srgbClr val="FF0000"/>
                </a:solidFill>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sz="2000" b="1">
                <a:gradFill>
                  <a:gsLst>
                    <a:gs pos="0">
                      <a:srgbClr val="E30000"/>
                    </a:gs>
                    <a:gs pos="100000">
                      <a:srgbClr val="760303"/>
                    </a:gs>
                  </a:gsLst>
                  <a:lin scaled="0"/>
                </a:gradFill>
                <a:sym typeface="+mn-ea"/>
              </a:rPr>
              <a:t>这些立意没有错，但从精准角度来看，不是最佳立意。如果不写“劳动与吃苦”，那么反问，作文提供李大钊名言和《中华圣贤经》对联对“心境”的论述，这些材料做什么用？或者从另一方面思考， 写了“劳动与吃苦”，是不是更合作文“以上论述具有启示意义”这一要求？是不是所有立意中最精准的哪一个？答案当然是肯定的。</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4" name="标题 2"/>
          <p:cNvSpPr>
            <a:spLocks noGrp="1"/>
          </p:cNvSpPr>
          <p:nvPr>
            <p:ph type="title"/>
            <p:custDataLst>
              <p:tags r:id="rId2"/>
            </p:custDataLst>
          </p:nvPr>
        </p:nvSpPr>
        <p:spPr>
          <a:xfrm>
            <a:off x="2101850" y="2032000"/>
            <a:ext cx="8205788" cy="1698625"/>
          </a:xfrm>
        </p:spPr>
        <p:txBody>
          <a:bodyPr lIns="90000" tIns="46800" rIns="90000" bIns="46800" anchor="b" anchorCtr="0"/>
          <a:lstStyle/>
          <a:p>
            <a:pPr defTabSz="914400" fontAlgn="base">
              <a:buSzTx/>
              <a:buFontTx/>
              <a:buNone/>
            </a:pPr>
            <a:r>
              <a:rPr lang="zh-CN" altLang="en-US" kern="1200" normalizeH="0" baseline="0">
                <a:solidFill>
                  <a:srgbClr val="4E79DA"/>
                </a:solidFill>
                <a:latin typeface="Arial" panose="020B0604020202020204" pitchFamily="34" charset="0"/>
                <a:ea typeface="汉仪乐喵体W" pitchFamily="18" charset="-122"/>
                <a:cs typeface="+mj-cs"/>
                <a:sym typeface="微软雅黑" panose="020B0503020204020204" charset="-122"/>
              </a:rPr>
              <a:t>感谢观看</a:t>
            </a:r>
            <a:endParaRPr lang="zh-CN" altLang="en-US" kern="1200" normalizeH="0" baseline="0">
              <a:solidFill>
                <a:srgbClr val="000000"/>
              </a:solidFill>
              <a:latin typeface="Arial" panose="020B0604020202020204" pitchFamily="34" charset="0"/>
              <a:ea typeface="汉仪乐喵体W" pitchFamily="18" charset="-122"/>
              <a:cs typeface="+mj-cs"/>
              <a:sym typeface="微软雅黑" panose="020B0503020204020204" charset="-122"/>
            </a:endParaRPr>
          </a:p>
        </p:txBody>
      </p:sp>
      <p:sp>
        <p:nvSpPr>
          <p:cNvPr id="100355" name="文本占位符 4"/>
          <p:cNvSpPr>
            <a:spLocks noGrp="1"/>
          </p:cNvSpPr>
          <p:nvPr>
            <p:ph type="body" sz="quarter" idx="13"/>
            <p:custDataLst>
              <p:tags r:id="rId3"/>
            </p:custDataLst>
          </p:nvPr>
        </p:nvSpPr>
        <p:spPr>
          <a:xfrm>
            <a:off x="3482975" y="4005263"/>
            <a:ext cx="5441950" cy="827087"/>
          </a:xfrm>
        </p:spPr>
        <p:txBody>
          <a:bodyPr lIns="90000" tIns="46800" rIns="90000" bIns="46800" anchor="t" anchorCtr="0"/>
          <a:lstStyle/>
          <a:p>
            <a:pPr defTabSz="914400" fontAlgn="base">
              <a:buSzTx/>
            </a:pPr>
            <a:r>
              <a:rPr lang="zh-CN" altLang="en-US" b="1" kern="1200" normalizeH="0" baseline="0">
                <a:solidFill>
                  <a:srgbClr val="000000"/>
                </a:solidFill>
                <a:latin typeface="Arial" panose="020B0604020202020204" pitchFamily="34" charset="0"/>
                <a:ea typeface="幼圆" pitchFamily="49" charset="-122"/>
                <a:cs typeface="+mn-cs"/>
              </a:rPr>
              <a:t>下节再见</a:t>
            </a:r>
          </a:p>
        </p:txBody>
      </p:sp>
      <p:pic>
        <p:nvPicPr>
          <p:cNvPr id="100356" name="New picture"/>
          <p:cNvPicPr>
            <a:picLocks noChangeAspect="1"/>
          </p:cNvPicPr>
          <p:nvPr/>
        </p:nvPicPr>
        <p:blipFill>
          <a:blip r:embed="rId6"/>
          <a:stretch>
            <a:fillRect/>
          </a:stretch>
        </p:blipFill>
        <p:spPr>
          <a:xfrm>
            <a:off x="10769600" y="12522200"/>
            <a:ext cx="355600" cy="266700"/>
          </a:xfrm>
          <a:prstGeom prst="rect">
            <a:avLst/>
          </a:prstGeom>
          <a:noFill/>
          <a:ln w="9525">
            <a:noFill/>
          </a:ln>
        </p:spPr>
      </p:pic>
      <p:pic>
        <p:nvPicPr>
          <p:cNvPr id="100357" name="New picture"/>
          <p:cNvPicPr/>
          <p:nvPr/>
        </p:nvPicPr>
        <p:blipFill>
          <a:blip r:embed="rId7"/>
          <a:stretch>
            <a:fillRect/>
          </a:stretch>
        </p:blipFill>
        <p:spPr>
          <a:xfrm>
            <a:off x="12179300" y="12255500"/>
            <a:ext cx="342900" cy="254000"/>
          </a:xfrm>
          <a:prstGeom prst="cube">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0190" y="1997710"/>
            <a:ext cx="11375390" cy="28619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【如何写得深刻】</a:t>
            </a:r>
            <a:r>
              <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深刻</a:t>
            </a:r>
            <a:r>
              <a:rPr lang="en-US"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2</a:t>
            </a:r>
            <a:r>
              <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：作文材料</a:t>
            </a:r>
          </a:p>
          <a:p>
            <a:pPr algn="l" fontAlgn="auto">
              <a:lnSpc>
                <a:spcPct val="130000"/>
              </a:lnSpc>
              <a:spcBef>
                <a:spcPct val="0"/>
              </a:spcBef>
              <a:spcAft>
                <a:spcPts val="1000"/>
              </a:spcAft>
              <a:buFont typeface="Arial" panose="020B0604020202020204" pitchFamily="34" charset="0"/>
              <a:buNone/>
            </a:pP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5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lang="en-US" sz="5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5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审题立意的深究</a:t>
            </a:r>
            <a:r>
              <a:rPr lang="en-US" altLang="zh-CN" sz="5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highlight>
                  <a:srgbClr val="FFFF00"/>
                </a:highlight>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15620" y="983615"/>
            <a:ext cx="10208260" cy="554609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zh-CN" altLang="en-US" sz="3600">
                <a:solidFill>
                  <a:srgbClr val="0F14EF"/>
                </a:solidFill>
                <a:latin typeface="方正粗黑宋简体" panose="02000000000000000000" charset="-122"/>
                <a:ea typeface="方正粗黑宋简体" panose="02000000000000000000" charset="-122"/>
                <a:cs typeface="方正粗黑宋简体" panose="02000000000000000000" charset="-122"/>
              </a:rPr>
              <a:t>观点解读</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3600" b="1" spc="150">
                <a:solidFill>
                  <a:srgbClr val="0F14EF"/>
                </a:solidFill>
                <a:uFillTx/>
                <a:latin typeface="楷体" panose="02010609060101010101" charset="-122"/>
                <a:ea typeface="楷体" panose="02010609060101010101" charset="-122"/>
                <a:cs typeface="楷体" panose="02010609060101010101" charset="-122"/>
                <a:sym typeface="+mn-ea"/>
              </a:rPr>
              <a:t>  </a:t>
            </a:r>
            <a:endParaRPr b="1" spc="150">
              <a:uFillTx/>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800" b="1" spc="150">
                <a:uFillTx/>
                <a:cs typeface="楷体" panose="02010609060101010101" charset="-122"/>
                <a:sym typeface="+mn-ea"/>
              </a:rPr>
              <a:t>       </a:t>
            </a:r>
            <a:r>
              <a:rPr sz="2800" b="1" spc="150">
                <a:solidFill>
                  <a:srgbClr val="C00000"/>
                </a:solidFill>
                <a:uFillTx/>
                <a:cs typeface="楷体" panose="02010609060101010101" charset="-122"/>
                <a:sym typeface="+mn-ea"/>
              </a:rPr>
              <a:t>作文写得深刻，得在审题立意上做到精准。</a:t>
            </a:r>
            <a:endParaRPr sz="2800" b="1" spc="150">
              <a:uFillTx/>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800" b="1" spc="150">
                <a:uFillTx/>
                <a:cs typeface="楷体" panose="02010609060101010101" charset="-122"/>
                <a:sym typeface="+mn-ea"/>
              </a:rPr>
              <a:t>       </a:t>
            </a:r>
            <a:r>
              <a:rPr sz="2800" b="1" spc="150">
                <a:uFillTx/>
                <a:cs typeface="楷体" panose="02010609060101010101" charset="-122"/>
                <a:sym typeface="+mn-ea"/>
              </a:rPr>
              <a:t>立意上做到精准，得依靠对作文材料的深入探究。</a:t>
            </a:r>
            <a:r>
              <a:rPr sz="2800" b="1" spc="150">
                <a:solidFill>
                  <a:srgbClr val="C00000"/>
                </a:solidFill>
                <a:uFillTx/>
                <a:cs typeface="楷体" panose="02010609060101010101" charset="-122"/>
                <a:sym typeface="+mn-ea"/>
              </a:rPr>
              <a:t>材料是行文立意之本，精准的立意从材料中来</a:t>
            </a:r>
            <a:r>
              <a:rPr sz="2800" b="1" spc="150">
                <a:uFillTx/>
                <a:cs typeface="楷体" panose="02010609060101010101" charset="-122"/>
                <a:sym typeface="+mn-ea"/>
              </a:rPr>
              <a:t>。读材料，就是领会命题人的命题思维和命题意图。</a:t>
            </a:r>
            <a:r>
              <a:rPr sz="2800" b="1" spc="150">
                <a:solidFill>
                  <a:srgbClr val="C00000"/>
                </a:solidFill>
                <a:uFillTx/>
                <a:cs typeface="楷体" panose="02010609060101010101" charset="-122"/>
                <a:sym typeface="+mn-ea"/>
              </a:rPr>
              <a:t>作文命题，最高含金量在作文材料。</a:t>
            </a:r>
            <a:r>
              <a:rPr sz="2800" b="1" spc="150">
                <a:uFillTx/>
                <a:cs typeface="楷体" panose="02010609060101010101" charset="-122"/>
                <a:sym typeface="+mn-ea"/>
              </a:rPr>
              <a:t>阅读作文材料就是与命题人对话，一定要在阅读中理解命题人的思维与意图。</a:t>
            </a:r>
            <a:r>
              <a:rPr sz="2800" b="1" spc="150">
                <a:solidFill>
                  <a:srgbClr val="C00000"/>
                </a:solidFill>
                <a:uFillTx/>
                <a:cs typeface="楷体" panose="02010609060101010101" charset="-122"/>
                <a:sym typeface="+mn-ea"/>
              </a:rPr>
              <a:t>材料无废话，每字每句都有用。</a:t>
            </a:r>
            <a:r>
              <a:rPr sz="2800" b="1" spc="150">
                <a:uFillTx/>
                <a:cs typeface="楷体" panose="02010609060101010101" charset="-122"/>
                <a:sym typeface="+mn-ea"/>
              </a:rPr>
              <a:t>从某种角度上来讲，作文材料就是一篇小文章，作者就是命题人。</a:t>
            </a:r>
            <a:r>
              <a:rPr b="1" spc="150">
                <a:uFillTx/>
                <a:cs typeface="楷体" panose="02010609060101010101" charset="-122"/>
                <a:sym typeface="+mn-ea"/>
              </a:rPr>
              <a:t> </a:t>
            </a:r>
            <a:r>
              <a:rPr lang="en-US" sz="2800" b="1" spc="150">
                <a:uFillTx/>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1014173" y="76022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15620" y="983615"/>
            <a:ext cx="10208260" cy="429831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zh-CN" altLang="en-US" sz="3600">
                <a:solidFill>
                  <a:srgbClr val="0F14EF"/>
                </a:solidFill>
                <a:latin typeface="方正粗黑宋简体" panose="02000000000000000000" charset="-122"/>
                <a:ea typeface="方正粗黑宋简体" panose="02000000000000000000" charset="-122"/>
                <a:cs typeface="方正粗黑宋简体" panose="02000000000000000000" charset="-122"/>
              </a:rPr>
              <a:t>方法技巧</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3600" b="1" spc="150">
                <a:solidFill>
                  <a:srgbClr val="0F14EF"/>
                </a:solidFill>
                <a:uFillTx/>
                <a:latin typeface="楷体" panose="02010609060101010101" charset="-122"/>
                <a:ea typeface="楷体" panose="02010609060101010101" charset="-122"/>
                <a:cs typeface="楷体" panose="02010609060101010101" charset="-122"/>
                <a:sym typeface="+mn-ea"/>
              </a:rPr>
              <a:t>  </a:t>
            </a:r>
            <a:endParaRPr b="1" spc="150">
              <a:uFillTx/>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800" b="1" spc="150">
                <a:uFillTx/>
                <a:cs typeface="楷体" panose="02010609060101010101" charset="-122"/>
                <a:sym typeface="+mn-ea"/>
              </a:rPr>
              <a:t>       </a:t>
            </a:r>
            <a:r>
              <a:rPr sz="2800" b="1" spc="150">
                <a:solidFill>
                  <a:schemeClr val="tx1"/>
                </a:solidFill>
                <a:uFillTx/>
                <a:cs typeface="楷体" panose="02010609060101010101" charset="-122"/>
                <a:sym typeface="+mn-ea"/>
              </a:rPr>
              <a:t>高考作文在“深刻”这一项，表述为“</a:t>
            </a:r>
            <a:r>
              <a:rPr sz="2800" b="1" spc="150">
                <a:solidFill>
                  <a:srgbClr val="FF0000"/>
                </a:solidFill>
                <a:uFillTx/>
                <a:cs typeface="楷体" panose="02010609060101010101" charset="-122"/>
                <a:sym typeface="+mn-ea"/>
              </a:rPr>
              <a:t>透过现象看本质，揭示事物内在的因果关系</a:t>
            </a:r>
            <a:r>
              <a:rPr sz="2800" b="1" spc="150">
                <a:solidFill>
                  <a:schemeClr val="tx1"/>
                </a:solidFill>
                <a:uFillTx/>
                <a:cs typeface="楷体" panose="02010609060101010101" charset="-122"/>
                <a:sym typeface="+mn-ea"/>
              </a:rPr>
              <a:t>”。如何“透过现象看本质，揭示事物内在的因果关系”？在抓住材料中的关键句和关键词后，要想读出材料中的现象与本质、事物内在的因果关系，读懂命题人的真实意图，最终能够精准立意，一个可行的方法便是</a:t>
            </a:r>
            <a:r>
              <a:rPr sz="2800" b="1" spc="150">
                <a:solidFill>
                  <a:srgbClr val="FF0000"/>
                </a:solidFill>
                <a:uFillTx/>
                <a:cs typeface="楷体" panose="02010609060101010101" charset="-122"/>
                <a:sym typeface="+mn-ea"/>
              </a:rPr>
              <a:t>就材料内容多问几个为什么。</a:t>
            </a:r>
            <a:r>
              <a:rPr lang="en-US" sz="2800" b="1" spc="150">
                <a:solidFill>
                  <a:srgbClr val="FF0000"/>
                </a:solidFill>
                <a:uFillTx/>
                <a:cs typeface="楷体" panose="02010609060101010101" charset="-122"/>
                <a:sym typeface="+mn-ea"/>
              </a:rPr>
              <a:t> </a:t>
            </a:r>
            <a:r>
              <a:rPr sz="2800" b="1" spc="150">
                <a:solidFill>
                  <a:srgbClr val="FF0000"/>
                </a:solidFill>
                <a:uFillTx/>
                <a:cs typeface="楷体" panose="02010609060101010101" charset="-122"/>
                <a:sym typeface="+mn-ea"/>
              </a:rPr>
              <a:t> </a:t>
            </a:r>
            <a:endParaRPr sz="2800" b="1" spc="150">
              <a:solidFill>
                <a:srgbClr val="C00000"/>
              </a:solidFill>
              <a:uFillTx/>
              <a:cs typeface="楷体" panose="02010609060101010101" charset="-122"/>
              <a:sym typeface="+mn-ea"/>
            </a:endParaRPr>
          </a:p>
        </p:txBody>
      </p:sp>
      <p:grpSp>
        <p:nvGrpSpPr>
          <p:cNvPr id="44" name="组合 43"/>
          <p:cNvGrpSpPr/>
          <p:nvPr/>
        </p:nvGrpSpPr>
        <p:grpSpPr>
          <a:xfrm rot="871781">
            <a:off x="11014173" y="750699"/>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369" y="3006"/>
              <a:ext cx="8327" cy="3673"/>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fontAlgn="auto">
                <a:lnSpc>
                  <a:spcPct val="100000"/>
                </a:lnSpc>
              </a:pP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写作真题</a:t>
              </a: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4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fontAlgn="auto">
                <a:lnSpc>
                  <a:spcPct val="10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资治通鉴》开篇记载了这个故事：晋国的智宣子想以智瑶为继承人，族人智果说：“他不如智宵。智瑶有五项长处，只有一项短处。高大俊美，精于骑射，才艺双全，能写善辩，坚毅果敢；他唯一的不足是不够宽仁。如果他以五项长处来制服别人而不能按照仁义的标准行事，谁能和他和睦相处？要是真的立智瑶为继承人，那么智氏宗族一定灭亡”。智宣子却认为智瑶的性格能担负起在险恶的斗争中将家族发扬光大的使命，过分宽仁的族长可能让家族一败涂地。智果因此脱离智族家族。后来智瑶果然凭借个人的才智和力量使智家成为晋国最强大的家族。但其咄咄逼人的行事风格迫使韩赵魏三家结盟，共同对付智家。最终在三家的联合进攻下智瑶失败，智家被灭族。只有智果一支得以保全。  </a:t>
              </a: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p>
            <a:p>
              <a:pPr fontAlgn="auto">
                <a:lnSpc>
                  <a:spcPct val="10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sz="2400" b="1">
                  <a:sym typeface="微软雅黑" panose="020B0503020204020204" charset="-122"/>
                </a:rPr>
                <a:t>你在网络上参加了一个名为“读史明智”的社群，大家围绕上述材料组织了一次交流分享。上面故事哪一点让你感触最深？请将你的感受和思考写成一篇发言稿。</a:t>
              </a:r>
            </a:p>
            <a:p>
              <a:pPr fontAlgn="auto">
                <a:lnSpc>
                  <a:spcPct val="100000"/>
                </a:lnSpc>
              </a:pPr>
              <a:r>
                <a:rPr sz="2400" b="1">
                  <a:sym typeface="微软雅黑" panose="020B0503020204020204" charset="-122"/>
                </a:rPr>
                <a:t>     要求：结合材料，选好角度，确定立意，明确文体，题目自拟；不要套作，不得抄袭；不得泄露个人信息；字数不少于800字。</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8</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1382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多问几个为什么？</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endParaRPr sz="2000" b="1">
              <a:solidFill>
                <a:srgbClr val="FF0000"/>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sz="2400" b="1">
                <a:sym typeface="+mn-ea"/>
              </a:rPr>
              <a:t>题目材料内容主要陈述一个历史故事。审读时可以多问以下几个“为什么”：</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1.材料中主要人物是谁？</a:t>
            </a:r>
          </a:p>
          <a:p>
            <a:pPr algn="l" fontAlgn="auto">
              <a:lnSpc>
                <a:spcPct val="130000"/>
              </a:lnSpc>
              <a:spcBef>
                <a:spcPct val="0"/>
              </a:spcBef>
              <a:spcAft>
                <a:spcPts val="1000"/>
              </a:spcAft>
              <a:buFont typeface="Arial" panose="020B0604020202020204" pitchFamily="34" charset="0"/>
              <a:buNone/>
            </a:pPr>
            <a:r>
              <a:rPr sz="2400" b="1">
                <a:sym typeface="+mn-ea"/>
              </a:rPr>
              <a:t>                                                                </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2.智瑶有哪些长处和短处？他失败原因是什么？</a:t>
            </a:r>
          </a:p>
          <a:p>
            <a:pPr algn="l" fontAlgn="auto">
              <a:lnSpc>
                <a:spcPct val="130000"/>
              </a:lnSpc>
              <a:spcBef>
                <a:spcPct val="0"/>
              </a:spcBef>
              <a:spcAft>
                <a:spcPts val="1000"/>
              </a:spcAft>
              <a:buFont typeface="Arial" panose="020B0604020202020204" pitchFamily="34" charset="0"/>
              <a:buNone/>
            </a:pP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4742180"/>
            <a:ext cx="10543540" cy="144526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】1.材料中有三个主要人物，智瑶、智宣子、智果，故事的中心人物应为智瑶；</a:t>
            </a:r>
          </a:p>
          <a:p>
            <a:pPr marL="0" indent="0" fontAlgn="auto">
              <a:lnSpc>
                <a:spcPct val="100000"/>
              </a:lnSpc>
              <a:buNone/>
            </a:pPr>
            <a:r>
              <a:rPr sz="2000" b="1">
                <a:solidFill>
                  <a:srgbClr val="FF0000"/>
                </a:solidFill>
                <a:sym typeface="+mn-ea"/>
              </a:rPr>
              <a:t>2.智瑶有五项长处，只有一项短处。智瑶的短处：借助智果的话，抓住关键句“他唯一的不足是不够宽仁”“不能接照仁义的标准行事”，扣出关键词语“宽仁”“仁义”。注意重在”“仁义”，不能单立意“宽容”。</a:t>
            </a:r>
            <a:r>
              <a:rPr lang="en-US" altLang="zh-CN" sz="2000" b="1">
                <a:solidFill>
                  <a:srgbClr val="FF0000"/>
                </a:solidFill>
                <a:sym typeface="+mn-ea"/>
              </a:rPr>
              <a:t>  </a:t>
            </a:r>
          </a:p>
        </p:txBody>
      </p:sp>
      <p:grpSp>
        <p:nvGrpSpPr>
          <p:cNvPr id="44" name="组合 43"/>
          <p:cNvGrpSpPr/>
          <p:nvPr/>
        </p:nvGrpSpPr>
        <p:grpSpPr>
          <a:xfrm rot="871781">
            <a:off x="10478868" y="1947039"/>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3888_7"/>
  <p:tag name="KSO_WM_SLIDE_INDEX" val="7"/>
  <p:tag name="KSO_WM_SLIDE_ITEM_CNT" val="0"/>
  <p:tag name="KSO_WM_SLIDE_LAYOUT" val="a_e"/>
  <p:tag name="KSO_WM_SLIDE_LAYOUT_CNT" val="1_1"/>
  <p:tag name="KSO_WM_SLIDE_SUBTYPE" val="pureTxt"/>
  <p:tag name="KSO_WM_SLIDE_TYPE" val="sectionTitle"/>
  <p:tag name="KSO_WM_TAG_VERSION" val="1.0"/>
  <p:tag name="KSO_WM_TEMPLATE_CATEGORY" val="custom"/>
  <p:tag name="KSO_WM_TEMPLATE_COLOR_TYPE" val="1"/>
  <p:tag name="KSO_WM_TEMPLATE_INDEX" val="20203888"/>
  <p:tag name="KSO_WM_TEMPLATE_MASTER_TYPE" val="1"/>
  <p:tag name="KSO_WM_TEMPLATE_SUBCATEGORY" val="0"/>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1"/>
  <p:tag name="KSO_WM_UNIT_DIAGRAM_ISNUMVISUAL" val="0"/>
  <p:tag name="KSO_WM_UNIT_DIAGRAM_ISREFERUNIT" val="0"/>
  <p:tag name="KSO_WM_UNIT_HIGHLIGHT" val="0"/>
  <p:tag name="KSO_WM_UNIT_ID" val="custom20203888_7*e*1"/>
  <p:tag name="KSO_WM_UNIT_INDEX" val="1"/>
  <p:tag name="KSO_WM_UNIT_ISCONTENTSTITLE" val="0"/>
  <p:tag name="KSO_WM_UNIT_LAYERLEVEL" val="1"/>
  <p:tag name="KSO_WM_UNIT_NOCLEAR" val="0"/>
  <p:tag name="KSO_WM_UNIT_PRESET_TEXT" val="第一章"/>
  <p:tag name="KSO_WM_UNIT_TEXT_FILL_FORE_SCHEMECOLOR_INDEX" val="10"/>
  <p:tag name="KSO_WM_UNIT_TEXT_FILL_FORE_SCHEMECOLOR_INDEX_BRIGHTNESS" val="0"/>
  <p:tag name="KSO_WM_UNIT_TEXT_FILL_TYPE" val="1"/>
  <p:tag name="KSO_WM_UNIT_TYPE" val="e"/>
  <p:tag name="KSO_WM_UNIT_VALUE" val="12"/>
  <p:tag name="PA" val="v5.2.8"/>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238.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39.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1.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2.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3888_30"/>
  <p:tag name="KSO_WM_SLIDE_INDEX" val="30"/>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3888"/>
  <p:tag name="KSO_WM_TEMPLATE_MASTER_TYPE" val="1"/>
  <p:tag name="KSO_WM_TEMPLATE_SUBCATEGORY" val="0"/>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a*1"/>
  <p:tag name="KSO_WM_UNIT_INDEX" val="1"/>
  <p:tag name="KSO_WM_UNIT_ISCONTENTSTITLE" val="0"/>
  <p:tag name="KSO_WM_UNIT_ISNUMDGMTITLE" val="0"/>
  <p:tag name="KSO_WM_UNIT_LAYERLEVEL" val="1"/>
  <p:tag name="KSO_WM_UNIT_NOCLEAR" val="1"/>
  <p:tag name="KSO_WM_UNIT_PRESET_TEXT" val="感谢观看"/>
  <p:tag name="KSO_WM_UNIT_TYPE" val="a"/>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1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heme/theme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3388</Words>
  <Application>Microsoft Office PowerPoint</Application>
  <PresentationFormat>自定义</PresentationFormat>
  <Paragraphs>258</Paragraphs>
  <Slides>42</Slides>
  <Notes>2</Notes>
  <HiddenSlides>0</HiddenSlides>
  <MMClips>0</MMClips>
  <ScaleCrop>false</ScaleCrop>
  <HeadingPairs>
    <vt:vector size="4" baseType="variant">
      <vt:variant>
        <vt:lpstr>主题</vt:lpstr>
      </vt:variant>
      <vt:variant>
        <vt:i4>2</vt:i4>
      </vt:variant>
      <vt:variant>
        <vt:lpstr>幻灯片标题</vt:lpstr>
      </vt:variant>
      <vt:variant>
        <vt:i4>42</vt:i4>
      </vt:variant>
    </vt:vector>
  </HeadingPairs>
  <TitlesOfParts>
    <vt:vector size="44" baseType="lpstr">
      <vt:lpstr>1_Office 主题​​</vt:lpstr>
      <vt:lpstr>2_Office 主题​​</vt:lpstr>
      <vt:lpstr>2022作文微课   </vt:lpstr>
      <vt:lpstr>PowerPoint 演示文稿</vt:lpstr>
      <vt:lpstr>写得深刻之二：     审题立意的深究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2022作文微课   </dc:title>
  <dc:creator>rbm.xkw.com</dc:creator>
  <cp:lastModifiedBy>User</cp:lastModifiedBy>
  <cp:revision>2</cp:revision>
  <cp:lastPrinted>2022-03-28T10:39:18Z</cp:lastPrinted>
  <dcterms:created xsi:type="dcterms:W3CDTF">2022-03-28T10:39:18Z</dcterms:created>
  <dcterms:modified xsi:type="dcterms:W3CDTF">2022-03-28T06:45:44Z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