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 id="2147483652" r:id="rId2"/>
    <p:sldMasterId id="2147483665" r:id="rId3"/>
  </p:sldMasterIdLst>
  <p:notesMasterIdLst>
    <p:notesMasterId r:id="rId4"/>
  </p:notesMasterIdLst>
  <p:sldIdLst>
    <p:sldId id="325" r:id="rId5"/>
    <p:sldId id="294" r:id="rId6"/>
    <p:sldId id="300" r:id="rId7"/>
    <p:sldId id="297" r:id="rId8"/>
    <p:sldId id="261" r:id="rId9"/>
    <p:sldId id="326" r:id="rId10"/>
    <p:sldId id="262" r:id="rId11"/>
    <p:sldId id="327" r:id="rId12"/>
    <p:sldId id="328" r:id="rId13"/>
    <p:sldId id="260" r:id="rId14"/>
    <p:sldId id="276" r:id="rId15"/>
    <p:sldId id="259" r:id="rId16"/>
    <p:sldId id="263" r:id="rId17"/>
    <p:sldId id="330" r:id="rId18"/>
    <p:sldId id="329" r:id="rId19"/>
    <p:sldId id="268" r:id="rId20"/>
    <p:sldId id="331" r:id="rId21"/>
    <p:sldId id="266" r:id="rId22"/>
    <p:sldId id="265" r:id="rId23"/>
    <p:sldId id="271" r:id="rId24"/>
    <p:sldId id="332" r:id="rId25"/>
    <p:sldId id="334" r:id="rId26"/>
    <p:sldId id="333" r:id="rId27"/>
  </p:sldIdLst>
  <p:sldSz cx="12192000" cy="6858000"/>
  <p:notesSz cx="6858000" cy="9144000"/>
  <p:embeddedFontLst>
    <p:embeddedFont>
      <p:font typeface="楷体" panose="02010609060101010101" charset="-122"/>
      <p:regular r:id="rId29"/>
    </p:embeddedFont>
    <p:embeddedFont>
      <p:font typeface="等线" panose="02010600030101010101" charset="-122"/>
      <p:regular r:id="rId30"/>
    </p:embeddedFont>
    <p:embeddedFont>
      <p:font typeface="仿宋" panose="02010609060101010101" charset="-122"/>
      <p:regular r:id="rId31"/>
    </p:embeddedFont>
    <p:embeddedFont>
      <p:font typeface="Calibri Light" panose="020F0302020204030204" charset="0"/>
      <p:regular r:id="rId32"/>
      <p:italic r:id="rId33"/>
    </p:embeddedFont>
    <p:embeddedFont>
      <p:font typeface="Calibri" panose="020F0502020204030204" charset="0"/>
      <p:regular r:id="rId34"/>
      <p:bold r:id="rId35"/>
      <p:italic r:id="rId36"/>
      <p:boldItalic r:id="rId37"/>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06" autoAdjust="0"/>
    <p:restoredTop sz="92789" autoAdjust="0"/>
  </p:normalViewPr>
  <p:slideViewPr>
    <p:cSldViewPr snapToGrid="0">
      <p:cViewPr varScale="1">
        <p:scale>
          <a:sx n="69" d="100"/>
          <a:sy n="69" d="100"/>
        </p:scale>
        <p:origin x="792" y="8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tags" Target="tags/tag2.xml" /><Relationship Id="rId29" Type="http://schemas.openxmlformats.org/officeDocument/2006/relationships/font" Target="fonts/font1.fntdata" /><Relationship Id="rId3" Type="http://schemas.openxmlformats.org/officeDocument/2006/relationships/slideMaster" Target="slideMasters/slideMaster3.xml" /><Relationship Id="rId30" Type="http://schemas.openxmlformats.org/officeDocument/2006/relationships/font" Target="fonts/font2.fntdata" /><Relationship Id="rId31" Type="http://schemas.openxmlformats.org/officeDocument/2006/relationships/font" Target="fonts/font3.fntdata" /><Relationship Id="rId32" Type="http://schemas.openxmlformats.org/officeDocument/2006/relationships/font" Target="fonts/font4.fntdata" /><Relationship Id="rId33" Type="http://schemas.openxmlformats.org/officeDocument/2006/relationships/font" Target="fonts/font5.fntdata" /><Relationship Id="rId34" Type="http://schemas.openxmlformats.org/officeDocument/2006/relationships/font" Target="fonts/font6.fntdata" /><Relationship Id="rId35" Type="http://schemas.openxmlformats.org/officeDocument/2006/relationships/font" Target="fonts/font7.fntdata" /><Relationship Id="rId36" Type="http://schemas.openxmlformats.org/officeDocument/2006/relationships/font" Target="fonts/font8.fntdata" /><Relationship Id="rId37" Type="http://schemas.openxmlformats.org/officeDocument/2006/relationships/font" Target="fonts/font9.fntdata"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notesMaster" Target="notesMasters/notesMaster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DC2C3A-4ABB-49A5-83B6-120C03F6A8C6}"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B075E5-D8CF-43AB-AC28-04982317141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015B7-38AA-4B20-BB4D-7C35CD61FAE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74DF83-669D-4AF3-83AC-45BA634717B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74DF83-669D-4AF3-83AC-45BA634717B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74DF83-669D-4AF3-83AC-45BA634717B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74DF83-669D-4AF3-83AC-45BA634717B0}" type="slidenum">
              <a:rPr lang="zh-CN" altLang="en-US" smtClean="0"/>
              <a:t>23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74DF83-669D-4AF3-83AC-45BA634717B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075E5-D8CF-43AB-AC28-04982317141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74DF83-669D-4AF3-83AC-45BA634717B0}"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rcRect t="759" b="759"/>
          <a:stretch>
            <a:fillRect/>
          </a:stretch>
        </p:blipFill>
        <p:spPr>
          <a:xfrm>
            <a:off x="0" y="0"/>
            <a:ext cx="12192000" cy="6858000"/>
          </a:xfrm>
          <a:prstGeom prst="rect">
            <a:avLst/>
          </a:prstGeom>
        </p:spPr>
      </p:pic>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1"/>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nvPr>
        </p:nvSpPr>
        <p:spPr>
          <a:xfrm>
            <a:off x="5183187"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Text Placeholder 3"/>
          <p:cNvSpPr>
            <a:spLocks noGrp="1"/>
          </p:cNvSpPr>
          <p:nvPr>
            <p:ph type="body" sz="half" idx="2"/>
          </p:nvPr>
        </p:nvSpPr>
        <p:spPr>
          <a:xfrm>
            <a:off x="839788" y="2057399"/>
            <a:ext cx="3932237" cy="3811589"/>
          </a:xfrm>
        </p:spPr>
        <p:txBody>
          <a:bodyPr/>
          <a:lstStyle>
            <a:lvl1pPr marL="0" indent="0">
              <a:buNone/>
              <a:defRPr sz="1600"/>
            </a:lvl1pPr>
            <a:lvl2pPr marL="457200" indent="0">
              <a:buNone/>
              <a:defRPr sz="1405"/>
            </a:lvl2pPr>
            <a:lvl3pPr marL="914400" indent="0">
              <a:buNone/>
              <a:defRPr sz="1200"/>
            </a:lvl3pPr>
            <a:lvl4pPr marL="1371600" indent="0">
              <a:buNone/>
              <a:defRPr sz="1005"/>
            </a:lvl4pPr>
            <a:lvl5pPr marL="1828800" indent="0">
              <a:buNone/>
              <a:defRPr sz="1005"/>
            </a:lvl5pPr>
            <a:lvl6pPr marL="2286000" indent="0">
              <a:buNone/>
              <a:defRPr sz="1005"/>
            </a:lvl6pPr>
            <a:lvl7pPr marL="2743200" indent="0">
              <a:buNone/>
              <a:defRPr sz="1005"/>
            </a:lvl7pPr>
            <a:lvl8pPr marL="3200400" indent="0">
              <a:buNone/>
              <a:defRPr sz="1005"/>
            </a:lvl8pPr>
            <a:lvl9pPr marL="3657600" indent="0">
              <a:buNone/>
              <a:defRPr sz="1005"/>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1"/>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5183187" y="987425"/>
            <a:ext cx="617220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a:off x="839788" y="2057399"/>
            <a:ext cx="3932237" cy="3811589"/>
          </a:xfrm>
        </p:spPr>
        <p:txBody>
          <a:bodyPr/>
          <a:lstStyle>
            <a:lvl1pPr marL="0" indent="0">
              <a:buNone/>
              <a:defRPr sz="1600"/>
            </a:lvl1pPr>
            <a:lvl2pPr marL="457200" indent="0">
              <a:buNone/>
              <a:defRPr sz="1405"/>
            </a:lvl2pPr>
            <a:lvl3pPr marL="914400" indent="0">
              <a:buNone/>
              <a:defRPr sz="1200"/>
            </a:lvl3pPr>
            <a:lvl4pPr marL="1371600" indent="0">
              <a:buNone/>
              <a:defRPr sz="1005"/>
            </a:lvl4pPr>
            <a:lvl5pPr marL="1828800" indent="0">
              <a:buNone/>
              <a:defRPr sz="1005"/>
            </a:lvl5pPr>
            <a:lvl6pPr marL="2286000" indent="0">
              <a:buNone/>
              <a:defRPr sz="1005"/>
            </a:lvl6pPr>
            <a:lvl7pPr marL="2743200" indent="0">
              <a:buNone/>
              <a:defRPr sz="1005"/>
            </a:lvl7pPr>
            <a:lvl8pPr marL="3200400" indent="0">
              <a:buNone/>
              <a:defRPr sz="1005"/>
            </a:lvl8pPr>
            <a:lvl9pPr marL="3657600" indent="0">
              <a:buNone/>
              <a:defRPr sz="1005"/>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7"/>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838201" y="365125"/>
            <a:ext cx="7734300" cy="58118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431F98F1-B8A3-4DC7-ABF5-09585617FC0E}" type="slidenum">
              <a:rPr lang="zh-CN" altLang="en-US"/>
              <a:t/>
            </a:fld>
            <a:endParaRPr lang="en-US" altLang="zh-CN"/>
          </a:p>
        </p:txBody>
      </p:sp>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rot="5400000">
            <a:off x="2667001" y="-2666999"/>
            <a:ext cx="6858000" cy="12192000"/>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3119302" y="-2117651"/>
            <a:ext cx="5953397" cy="11093303"/>
          </a:xfrm>
          <a:prstGeom prst="rect">
            <a:avLst/>
          </a:prstGeom>
        </p:spPr>
      </p:pic>
    </p:spTree>
  </p:cSld>
  <p:clrMapOvr>
    <a:masterClrMapping/>
  </p:clrMapOvr>
  <p:transition spd="slow">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rcRect t="759" b="759"/>
          <a:stretch>
            <a:fillRect/>
          </a:stretch>
        </p:blipFill>
        <p:spPr>
          <a:xfrm>
            <a:off x="0" y="0"/>
            <a:ext cx="12192000" cy="6858000"/>
          </a:xfrm>
          <a:prstGeom prst="rect">
            <a:avLst/>
          </a:prstGeom>
        </p:spPr>
      </p:pic>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524000" y="3602038"/>
            <a:ext cx="9144000" cy="1655763"/>
          </a:xfrm>
        </p:spPr>
        <p:txBody>
          <a:bodyPr/>
          <a:lstStyle>
            <a:lvl1pPr marL="0" indent="0" algn="ctr">
              <a:buNone/>
              <a:defRPr sz="2400"/>
            </a:lvl1pPr>
            <a:lvl2pPr marL="457200" indent="0" algn="ctr">
              <a:buNone/>
              <a:defRPr sz="2000"/>
            </a:lvl2pPr>
            <a:lvl3pPr marL="914400" indent="0" algn="ctr">
              <a:buNone/>
              <a:defRPr sz="180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5">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838201"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p:nvPr>
        </p:nvSpPr>
        <p:spPr>
          <a:xfrm>
            <a:off x="6172201"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Date Placeholder 4"/>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5"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6"/>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p:nvPr>
        </p:nvSpPr>
        <p:spPr>
          <a:xfrm>
            <a:off x="6172199" y="1681163"/>
            <a:ext cx="5183189" cy="823912"/>
          </a:xfrm>
        </p:spPr>
        <p:txBody>
          <a:bodyPr anchor="b"/>
          <a:lstStyle>
            <a:lvl1pPr marL="0" indent="0">
              <a:buNone/>
              <a:defRPr sz="2400" b="1"/>
            </a:lvl1pPr>
            <a:lvl2pPr marL="457200" indent="0">
              <a:buNone/>
              <a:defRPr sz="2000" b="1"/>
            </a:lvl2pPr>
            <a:lvl3pPr marL="914400" indent="0">
              <a:buNone/>
              <a:defRPr sz="1805"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199" y="2505076"/>
            <a:ext cx="5183189"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E6309789-FCD6-481A-9923-32E656DF23CB}" type="datetimeFigureOut">
              <a:rPr lang="zh-CN" altLang="en-US" smtClean="0"/>
              <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899288B-7458-47DA-BB60-683206BA417E}" type="slidenum">
              <a:rPr lang="zh-CN" altLang="en-US" smtClean="0"/>
              <a:t/>
            </a:fld>
            <a:endParaRPr lang="zh-CN" altLang="en-US"/>
          </a:p>
        </p:txBody>
      </p:sp>
    </p:spTree>
  </p:cSld>
  <p:clrMapOvr>
    <a:masterClrMapping/>
  </p:clrMapOvr>
  <p:transition spd="slow">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slideLayout" Target="../slideLayouts/slideLayout13.xml" /><Relationship Id="rId11" Type="http://schemas.openxmlformats.org/officeDocument/2006/relationships/slideLayout" Target="../slideLayouts/slideLayout14.xml" /><Relationship Id="rId12" Type="http://schemas.openxmlformats.org/officeDocument/2006/relationships/slideLayout" Target="../slideLayouts/slideLayout15.xml" /><Relationship Id="rId13" Type="http://schemas.openxmlformats.org/officeDocument/2006/relationships/image" Target="../media/image4.png" /><Relationship Id="rId14" Type="http://schemas.openxmlformats.org/officeDocument/2006/relationships/theme" Target="../theme/theme2.xml" /><Relationship Id="rId2" Type="http://schemas.openxmlformats.org/officeDocument/2006/relationships/slideLayout" Target="../slideLayouts/slideLayout5.xml" /><Relationship Id="rId3" Type="http://schemas.openxmlformats.org/officeDocument/2006/relationships/slideLayout" Target="../slideLayouts/slideLayout6.xml" /><Relationship Id="rId4" Type="http://schemas.openxmlformats.org/officeDocument/2006/relationships/slideLayout" Target="../slideLayouts/slideLayout7.xml" /><Relationship Id="rId5" Type="http://schemas.openxmlformats.org/officeDocument/2006/relationships/slideLayout" Target="../slideLayouts/slideLayout8.xml" /><Relationship Id="rId6" Type="http://schemas.openxmlformats.org/officeDocument/2006/relationships/slideLayout" Target="../slideLayouts/slideLayout9.xml" /><Relationship Id="rId7" Type="http://schemas.openxmlformats.org/officeDocument/2006/relationships/slideLayout" Target="../slideLayouts/slideLayout10.xml" /><Relationship Id="rId8" Type="http://schemas.openxmlformats.org/officeDocument/2006/relationships/slideLayout" Target="../slideLayouts/slideLayout11.xml" /><Relationship Id="rId9" Type="http://schemas.openxmlformats.org/officeDocument/2006/relationships/slideLayout" Target="../slideLayouts/slideLayout1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theme" Target="../theme/theme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36805D-160D-42E4-997B-10A4D9651D8F}"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4D108F-C41D-4611-BB7E-014793366040}"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mc:Choice xmlns:p14="http://schemas.microsoft.com/office/powerpoint/2010/main" Requires="p14">
      <p:transition spd="med" p14:dur="750">
        <p:pull dir="r"/>
      </p:transition>
    </mc:Choice>
    <mc:Fallback>
      <p:transition spd="med">
        <p:pull dir="r"/>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3"/>
          <a:stretch>
            <a:fillRect r="-22000"/>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838201"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2"/>
          </p:nvPr>
        </p:nvSpPr>
        <p:spPr>
          <a:xfrm>
            <a:off x="838201"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隶书" panose="02010509060101010101" charset="-122"/>
              </a:defRPr>
            </a:lvl1pPr>
          </a:lstStyle>
          <a:p>
            <a:fld id="{E6309789-FCD6-481A-9923-32E656DF23CB}" type="datetimeFigureOut">
              <a:rPr lang="zh-CN" altLang="en-US" smtClean="0"/>
              <a:t/>
            </a:fld>
            <a:endParaRPr lang="zh-CN" altLang="en-US"/>
          </a:p>
        </p:txBody>
      </p:sp>
      <p:sp>
        <p:nvSpPr>
          <p:cNvPr id="5" name="Footer Placeholder 4"/>
          <p:cNvSpPr>
            <a:spLocks noGrp="1"/>
          </p:cNvSpPr>
          <p:nvPr>
            <p:ph type="ftr" sz="quarter" idx="3"/>
          </p:nvPr>
        </p:nvSpPr>
        <p:spPr>
          <a:xfrm>
            <a:off x="4038601"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隶书" panose="02010509060101010101" charset="-122"/>
              </a:defRPr>
            </a:lvl1pPr>
          </a:lstStyle>
          <a:p>
            <a:endParaRPr lang="zh-CN" altLang="en-US"/>
          </a:p>
        </p:txBody>
      </p:sp>
      <p:sp>
        <p:nvSpPr>
          <p:cNvPr id="6" name="Slide Number Placeholder 5"/>
          <p:cNvSpPr>
            <a:spLocks noGrp="1"/>
          </p:cNvSpPr>
          <p:nvPr>
            <p:ph type="sldNum" sz="quarter" idx="4"/>
          </p:nvPr>
        </p:nvSpPr>
        <p:spPr>
          <a:xfrm>
            <a:off x="8610601"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隶书" panose="02010509060101010101" charset="-122"/>
              </a:defRPr>
            </a:lvl1pPr>
          </a:lstStyle>
          <a:p>
            <a:fld id="{7899288B-7458-47DA-BB60-683206BA417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transition spd="slow">
    <p:random/>
  </p:transition>
  <p:timing/>
  <p:txStyles>
    <p:titleStyle>
      <a:lvl1pPr algn="l" defTabSz="914400" rtl="0" eaLnBrk="1" latinLnBrk="0" hangingPunct="1">
        <a:lnSpc>
          <a:spcPct val="90000"/>
        </a:lnSpc>
        <a:spcBef>
          <a:spcPct val="0"/>
        </a:spcBef>
        <a:buNone/>
        <a:defRPr sz="4400" kern="1200">
          <a:solidFill>
            <a:schemeClr val="tx1"/>
          </a:solidFill>
          <a:latin typeface="+mj-lt"/>
          <a:ea typeface="隶书" panose="02010509060101010101" charset="-122"/>
          <a:cs typeface="+mj-cs"/>
        </a:defRPr>
      </a:lvl1pPr>
    </p:titleStyle>
    <p:bodyStyle>
      <a:lvl1pPr marL="229235" indent="-229235" algn="l" defTabSz="914400" rtl="0" eaLnBrk="1" latinLnBrk="0" hangingPunct="1">
        <a:lnSpc>
          <a:spcPct val="90000"/>
        </a:lnSpc>
        <a:spcBef>
          <a:spcPct val="201000"/>
        </a:spcBef>
        <a:buFont typeface="Arial" panose="020b0604020202020204" pitchFamily="34" charset="0"/>
        <a:buChar char="•"/>
        <a:defRPr sz="2800" kern="1200">
          <a:solidFill>
            <a:schemeClr val="tx1"/>
          </a:solidFill>
          <a:latin typeface="+mn-lt"/>
          <a:ea typeface="隶书" panose="02010509060101010101" charset="-122"/>
          <a:cs typeface="+mn-cs"/>
        </a:defRPr>
      </a:lvl1pPr>
      <a:lvl2pPr marL="686435" indent="-229235" algn="l" defTabSz="914400" rtl="0" eaLnBrk="1" latinLnBrk="0" hangingPunct="1">
        <a:lnSpc>
          <a:spcPct val="90000"/>
        </a:lnSpc>
        <a:spcBef>
          <a:spcPct val="101000"/>
        </a:spcBef>
        <a:buFont typeface="Arial" panose="020b0604020202020204" pitchFamily="34" charset="0"/>
        <a:buChar char="•"/>
        <a:defRPr sz="2400" kern="1200">
          <a:solidFill>
            <a:schemeClr val="tx1"/>
          </a:solidFill>
          <a:latin typeface="+mn-lt"/>
          <a:ea typeface="隶书" panose="02010509060101010101" charset="-122"/>
          <a:cs typeface="+mn-cs"/>
        </a:defRPr>
      </a:lvl2pPr>
      <a:lvl3pPr marL="1143635" indent="-229235" algn="l" defTabSz="914400" rtl="0" eaLnBrk="1" latinLnBrk="0" hangingPunct="1">
        <a:lnSpc>
          <a:spcPct val="90000"/>
        </a:lnSpc>
        <a:spcBef>
          <a:spcPct val="101000"/>
        </a:spcBef>
        <a:buFont typeface="Arial" panose="020b0604020202020204" pitchFamily="34" charset="0"/>
        <a:buChar char="•"/>
        <a:defRPr sz="2000" kern="1200">
          <a:solidFill>
            <a:schemeClr val="tx1"/>
          </a:solidFill>
          <a:latin typeface="+mn-lt"/>
          <a:ea typeface="隶书" panose="02010509060101010101" charset="-122"/>
          <a:cs typeface="+mn-cs"/>
        </a:defRPr>
      </a:lvl3pPr>
      <a:lvl4pPr marL="1600835" indent="-229235"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隶书" panose="02010509060101010101" charset="-122"/>
          <a:cs typeface="+mn-cs"/>
        </a:defRPr>
      </a:lvl4pPr>
      <a:lvl5pPr marL="2058035" indent="-229235"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隶书" panose="02010509060101010101" charset="-122"/>
          <a:cs typeface="+mn-cs"/>
        </a:defRPr>
      </a:lvl5pPr>
      <a:lvl6pPr marL="2515235" indent="-229235"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6pPr>
      <a:lvl7pPr marL="2972435" indent="-229235"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7pPr>
      <a:lvl8pPr marL="3429635" indent="-229235"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8pPr>
      <a:lvl9pPr marL="3886835" indent="-229235"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9pPr>
    </p:bodyStyle>
    <p:otherStyle>
      <a:defPPr>
        <a:defRPr lang="en-US"/>
      </a:defPPr>
      <a:lvl1pPr marL="0" algn="l" defTabSz="914400" rtl="0" eaLnBrk="1" latinLnBrk="0" hangingPunct="1">
        <a:defRPr sz="1805" kern="1200">
          <a:solidFill>
            <a:schemeClr val="tx1"/>
          </a:solidFill>
          <a:latin typeface="+mn-lt"/>
          <a:ea typeface="+mn-ea"/>
          <a:cs typeface="+mn-cs"/>
        </a:defRPr>
      </a:lvl1pPr>
      <a:lvl2pPr marL="457200" algn="l" defTabSz="914400" rtl="0" eaLnBrk="1" latinLnBrk="0" hangingPunct="1">
        <a:defRPr sz="1805" kern="1200">
          <a:solidFill>
            <a:schemeClr val="tx1"/>
          </a:solidFill>
          <a:latin typeface="+mn-lt"/>
          <a:ea typeface="+mn-ea"/>
          <a:cs typeface="+mn-cs"/>
        </a:defRPr>
      </a:lvl2pPr>
      <a:lvl3pPr marL="914400" algn="l" defTabSz="914400" rtl="0" eaLnBrk="1" latinLnBrk="0" hangingPunct="1">
        <a:defRPr sz="1805" kern="1200">
          <a:solidFill>
            <a:schemeClr val="tx1"/>
          </a:solidFill>
          <a:latin typeface="+mn-lt"/>
          <a:ea typeface="+mn-ea"/>
          <a:cs typeface="+mn-cs"/>
        </a:defRPr>
      </a:lvl3pPr>
      <a:lvl4pPr marL="1371600" algn="l" defTabSz="914400" rtl="0" eaLnBrk="1" latinLnBrk="0" hangingPunct="1">
        <a:defRPr sz="1805" kern="1200">
          <a:solidFill>
            <a:schemeClr val="tx1"/>
          </a:solidFill>
          <a:latin typeface="+mn-lt"/>
          <a:ea typeface="+mn-ea"/>
          <a:cs typeface="+mn-cs"/>
        </a:defRPr>
      </a:lvl4pPr>
      <a:lvl5pPr marL="1828800" algn="l" defTabSz="914400" rtl="0" eaLnBrk="1" latinLnBrk="0" hangingPunct="1">
        <a:defRPr sz="1805" kern="1200">
          <a:solidFill>
            <a:schemeClr val="tx1"/>
          </a:solidFill>
          <a:latin typeface="+mn-lt"/>
          <a:ea typeface="+mn-ea"/>
          <a:cs typeface="+mn-cs"/>
        </a:defRPr>
      </a:lvl5pPr>
      <a:lvl6pPr marL="2286000" algn="l" defTabSz="914400" rtl="0" eaLnBrk="1" latinLnBrk="0" hangingPunct="1">
        <a:defRPr sz="1805" kern="1200">
          <a:solidFill>
            <a:schemeClr val="tx1"/>
          </a:solidFill>
          <a:latin typeface="+mn-lt"/>
          <a:ea typeface="+mn-ea"/>
          <a:cs typeface="+mn-cs"/>
        </a:defRPr>
      </a:lvl6pPr>
      <a:lvl7pPr marL="2743200" algn="l" defTabSz="914400" rtl="0" eaLnBrk="1" latinLnBrk="0" hangingPunct="1">
        <a:defRPr sz="1805" kern="1200">
          <a:solidFill>
            <a:schemeClr val="tx1"/>
          </a:solidFill>
          <a:latin typeface="+mn-lt"/>
          <a:ea typeface="+mn-ea"/>
          <a:cs typeface="+mn-cs"/>
        </a:defRPr>
      </a:lvl7pPr>
      <a:lvl8pPr marL="3200400" algn="l" defTabSz="914400" rtl="0" eaLnBrk="1" latinLnBrk="0" hangingPunct="1">
        <a:defRPr sz="1805" kern="1200">
          <a:solidFill>
            <a:schemeClr val="tx1"/>
          </a:solidFill>
          <a:latin typeface="+mn-lt"/>
          <a:ea typeface="+mn-ea"/>
          <a:cs typeface="+mn-cs"/>
        </a:defRPr>
      </a:lvl8pPr>
      <a:lvl9pPr marL="3657600" algn="l" defTabSz="914400" rtl="0" eaLnBrk="1" latinLnBrk="0" hangingPunct="1">
        <a:defRPr sz="18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2"/>
          <a:stretch>
            <a:fillRect/>
          </a:stretch>
        </p:blipFill>
        <p:spPr>
          <a:xfrm rot="5400000">
            <a:off x="2667000" y="-2666998"/>
            <a:ext cx="6858001" cy="12192002"/>
          </a:xfrm>
          <a:prstGeom prst="rect">
            <a:avLst/>
          </a:prstGeom>
        </p:spPr>
      </p:pic>
      <p:pic>
        <p:nvPicPr>
          <p:cNvPr id="4" name="图片 3"/>
          <p:cNvPicPr>
            <a:picLocks noChangeAspect="1"/>
          </p:cNvPicPr>
          <p:nvPr userDrawn="1"/>
        </p:nvPicPr>
        <p:blipFill>
          <a:blip r:embed="rId3">
            <a:clrChange>
              <a:clrFrom>
                <a:srgbClr val="FFFFFF"/>
              </a:clrFrom>
              <a:clrTo>
                <a:srgbClr val="FFFFFF">
                  <a:alpha val="0"/>
                </a:srgbClr>
              </a:clrTo>
            </a:clrChange>
          </a:blip>
          <a:stretch>
            <a:fillRect/>
          </a:stretch>
        </p:blipFill>
        <p:spPr>
          <a:xfrm flipH="1">
            <a:off x="9131051" y="0"/>
            <a:ext cx="3060949" cy="3429000"/>
          </a:xfrm>
          <a:prstGeom prst="rect">
            <a:avLst/>
          </a:prstGeom>
        </p:spPr>
      </p:pic>
    </p:spTree>
  </p:cSld>
  <p:clrMap bg1="lt1" tx1="dk1" bg2="lt2" tx2="dk2" accent1="accent1" accent2="accent2" accent3="accent3" accent4="accent4" accent5="accent5" accent6="accent6" hlink="hlink" folHlink="folHlink"/>
  <p:sldLayoutIdLst>
    <p:sldLayoutId id="2147483666" r:id="rId1"/>
  </p:sldLayoutIdLst>
  <mc:AlternateContent>
    <mc:Choice xmlns:p14="http://schemas.microsoft.com/office/powerpoint/2010/main" Requires="p14">
      <p:transition spd="slow" p14:dur="20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xml" /><Relationship Id="rId3" Type="http://schemas.openxmlformats.org/officeDocument/2006/relationships/image" Target="../media/image7.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2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1.png" /><Relationship Id="rId4" Type="http://schemas.microsoft.com/office/2007/relationships/hdphoto" Target="../media/image12.wdp"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1.png" /><Relationship Id="rId4" Type="http://schemas.microsoft.com/office/2007/relationships/hdphoto" Target="../media/image12.wdp"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14.xml" /><Relationship Id="rId3" Type="http://schemas.openxmlformats.org/officeDocument/2006/relationships/image" Target="../media/image19.png" /><Relationship Id="rId4" Type="http://schemas.openxmlformats.org/officeDocument/2006/relationships/image" Target="../media/image20.png" /><Relationship Id="rId5" Type="http://schemas.openxmlformats.org/officeDocument/2006/relationships/image" Target="../media/image21.png" /><Relationship Id="rId6" Type="http://schemas.openxmlformats.org/officeDocument/2006/relationships/image" Target="../media/image22.png" /><Relationship Id="rId7" Type="http://schemas.openxmlformats.org/officeDocument/2006/relationships/image" Target="../media/image23.png" /><Relationship Id="rId8" Type="http://schemas.microsoft.com/office/2007/relationships/hdphoto" Target="../media/image24.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11.png" /><Relationship Id="rId4" Type="http://schemas.microsoft.com/office/2007/relationships/hdphoto" Target="../media/image12.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2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26.png" /><Relationship Id="rId4" Type="http://schemas.openxmlformats.org/officeDocument/2006/relationships/image" Target="../media/image2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2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2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1.png" /><Relationship Id="rId7" Type="http://schemas.microsoft.com/office/2007/relationships/hdphoto" Target="../media/image12.wdp"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30.png" /><Relationship Id="rId4" Type="http://schemas.openxmlformats.org/officeDocument/2006/relationships/tags" Target="../tags/tag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23.xml" /><Relationship Id="rId3" Type="http://schemas.openxmlformats.org/officeDocument/2006/relationships/image" Target="../media/image3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1.png" /><Relationship Id="rId7" Type="http://schemas.microsoft.com/office/2007/relationships/hdphoto" Target="../media/image12.wdp" /><Relationship Id="rId8" Type="http://schemas.openxmlformats.org/officeDocument/2006/relationships/image" Target="../media/image1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4.png" /><Relationship Id="rId4" Type="http://schemas.microsoft.com/office/2007/relationships/hdphoto" Target="../media/image15.wdp"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6.xml" /><Relationship Id="rId3" Type="http://schemas.openxmlformats.org/officeDocument/2006/relationships/image" Target="../media/image6.png" /><Relationship Id="rId4" Type="http://schemas.openxmlformats.org/officeDocument/2006/relationships/image" Target="../media/image1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7.png" /><Relationship Id="rId4" Type="http://schemas.microsoft.com/office/2007/relationships/hdphoto" Target="../media/image18.wdp"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7.png" /><Relationship Id="rId4" Type="http://schemas.microsoft.com/office/2007/relationships/hdphoto" Target="../media/image18.wdp"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9.xml" /><Relationship Id="rId3" Type="http://schemas.openxmlformats.org/officeDocument/2006/relationships/image" Target="../media/image19.png" /><Relationship Id="rId4" Type="http://schemas.openxmlformats.org/officeDocument/2006/relationships/image" Target="../media/image20.png" /><Relationship Id="rId5" Type="http://schemas.openxmlformats.org/officeDocument/2006/relationships/image" Target="../media/image21.png" /><Relationship Id="rId6" Type="http://schemas.openxmlformats.org/officeDocument/2006/relationships/image" Target="../media/image22.png" /><Relationship Id="rId7" Type="http://schemas.openxmlformats.org/officeDocument/2006/relationships/image" Target="../media/image23.png" /><Relationship Id="rId8" Type="http://schemas.microsoft.com/office/2007/relationships/hdphoto" Target="../media/image24.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3fdc2d66f335f45b0ddfcdbc63fe020c"/>
          <p:cNvPicPr>
            <a:picLocks noChangeAspect="1"/>
          </p:cNvPicPr>
          <p:nvPr/>
        </p:nvPicPr>
        <p:blipFill>
          <a:blip r:embed="rId3"/>
          <a:stretch>
            <a:fillRect/>
          </a:stretch>
        </p:blipFill>
        <p:spPr>
          <a:xfrm>
            <a:off x="2549525" y="263525"/>
            <a:ext cx="6797675" cy="6153150"/>
          </a:xfrm>
          <a:prstGeom prst="rect">
            <a:avLst/>
          </a:prstGeom>
        </p:spPr>
      </p:pic>
    </p:spTree>
  </p:cSld>
  <p:clrMapOvr>
    <a:masterClrMapping/>
  </p:clrMapOvr>
  <p:transition spd="slow">
    <p:random/>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圆角 1"/>
          <p:cNvSpPr/>
          <p:nvPr/>
        </p:nvSpPr>
        <p:spPr>
          <a:xfrm>
            <a:off x="444500" y="309245"/>
            <a:ext cx="11141710" cy="6115050"/>
          </a:xfrm>
          <a:prstGeom prst="roundRect">
            <a:avLst>
              <a:gd name="adj" fmla="val 617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6" name="文本框 15"/>
          <p:cNvSpPr txBox="1"/>
          <p:nvPr/>
        </p:nvSpPr>
        <p:spPr>
          <a:xfrm>
            <a:off x="1591310" y="2679065"/>
            <a:ext cx="613410" cy="447040"/>
          </a:xfrm>
          <a:prstGeom prst="rect">
            <a:avLst/>
          </a:prstGeom>
          <a:noFill/>
        </p:spPr>
        <p:txBody>
          <a:bodyPr vert="eaVert" wrap="none" rtlCol="0">
            <a:spAutoFit/>
          </a:bodyPr>
          <a:lstStyle/>
          <a:p>
            <a:r>
              <a:rPr lang="zh-CN" altLang="en-US" sz="280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a:t>
            </a:r>
            <a:endParaRPr lang="zh-CN" altLang="en-US" sz="280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7" name="椭圆 16"/>
          <p:cNvSpPr/>
          <p:nvPr/>
        </p:nvSpPr>
        <p:spPr>
          <a:xfrm>
            <a:off x="4913979" y="2721167"/>
            <a:ext cx="2024350" cy="20243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文本框 4"/>
          <p:cNvSpPr txBox="1"/>
          <p:nvPr/>
        </p:nvSpPr>
        <p:spPr>
          <a:xfrm>
            <a:off x="525145" y="570230"/>
            <a:ext cx="11141710" cy="5015865"/>
          </a:xfrm>
          <a:prstGeom prst="rect">
            <a:avLst/>
          </a:prstGeom>
          <a:noFill/>
        </p:spPr>
        <p:txBody>
          <a:bodyPr wrap="square" rtlCol="0">
            <a:spAutoFit/>
          </a:bodyPr>
          <a:lstStyle/>
          <a:p>
            <a:r>
              <a:rPr lang="zh-CN" altLang="en-US" sz="4000" b="1">
                <a:ln w="22225">
                  <a:solidFill>
                    <a:srgbClr val="C0504D"/>
                  </a:solidFill>
                  <a:prstDash val="solid"/>
                </a:ln>
                <a:solidFill>
                  <a:srgbClr val="C00000"/>
                </a:solidFill>
                <a:effectLst/>
                <a:latin typeface="仿宋" panose="02010609060101010101" charset="-122"/>
                <a:ea typeface="仿宋" panose="02010609060101010101" charset="-122"/>
                <a:cs typeface="仿宋" panose="02010609060101010101" charset="-122"/>
              </a:rPr>
              <a:t>（</a:t>
            </a:r>
            <a:r>
              <a:rPr lang="en-US" altLang="zh-CN" sz="4000" b="1">
                <a:ln w="22225">
                  <a:solidFill>
                    <a:srgbClr val="C0504D"/>
                  </a:solidFill>
                  <a:prstDash val="solid"/>
                </a:ln>
                <a:solidFill>
                  <a:srgbClr val="C00000"/>
                </a:solidFill>
                <a:effectLst/>
                <a:latin typeface="仿宋" panose="02010609060101010101" charset="-122"/>
                <a:ea typeface="仿宋" panose="02010609060101010101" charset="-122"/>
                <a:cs typeface="仿宋" panose="02010609060101010101" charset="-122"/>
              </a:rPr>
              <a:t>1</a:t>
            </a:r>
            <a:r>
              <a:rPr lang="zh-CN" altLang="en-US" sz="4000" b="1">
                <a:ln w="22225">
                  <a:solidFill>
                    <a:srgbClr val="C0504D"/>
                  </a:solidFill>
                  <a:prstDash val="solid"/>
                </a:ln>
                <a:solidFill>
                  <a:srgbClr val="C00000"/>
                </a:solidFill>
                <a:effectLst/>
                <a:latin typeface="仿宋" panose="02010609060101010101" charset="-122"/>
                <a:ea typeface="仿宋" panose="02010609060101010101" charset="-122"/>
                <a:cs typeface="仿宋" panose="02010609060101010101" charset="-122"/>
              </a:rPr>
              <a:t>）关注词性，找出主宾。</a:t>
            </a:r>
            <a:endParaRPr lang="zh-CN" altLang="en-US" sz="4000" b="1">
              <a:ln w="22225">
                <a:solidFill>
                  <a:srgbClr val="C0504D"/>
                </a:solidFill>
                <a:prstDash val="solid"/>
              </a:ln>
              <a:solidFill>
                <a:srgbClr val="C00000"/>
              </a:solidFill>
              <a:effectLst/>
              <a:latin typeface="仿宋" panose="02010609060101010101" charset="-122"/>
              <a:ea typeface="仿宋" panose="02010609060101010101" charset="-122"/>
              <a:cs typeface="仿宋" panose="02010609060101010101" charset="-122"/>
            </a:endParaRPr>
          </a:p>
          <a:p>
            <a:endParaRPr lang="zh-CN" altLang="en-US" sz="4000" b="1">
              <a:solidFill>
                <a:srgbClr val="C00000"/>
              </a:solidFill>
              <a:latin typeface="仿宋" panose="02010609060101010101" charset="-122"/>
              <a:ea typeface="仿宋" panose="02010609060101010101" charset="-122"/>
              <a:cs typeface="仿宋" panose="02010609060101010101" charset="-122"/>
            </a:endParaRPr>
          </a:p>
          <a:p>
            <a:r>
              <a:rPr lang="zh-CN" altLang="en-US" sz="4000">
                <a:latin typeface="仿宋" panose="02010609060101010101" charset="-122"/>
                <a:ea typeface="仿宋" panose="02010609060101010101" charset="-122"/>
                <a:cs typeface="仿宋" panose="02010609060101010101" charset="-122"/>
              </a:rPr>
              <a:t>（</a:t>
            </a:r>
            <a:r>
              <a:rPr lang="en-US" altLang="zh-CN" sz="4000">
                <a:latin typeface="仿宋" panose="02010609060101010101" charset="-122"/>
                <a:ea typeface="仿宋" panose="02010609060101010101" charset="-122"/>
                <a:cs typeface="仿宋" panose="02010609060101010101" charset="-122"/>
              </a:rPr>
              <a:t>1</a:t>
            </a:r>
            <a:r>
              <a:rPr lang="zh-CN" altLang="en-US" sz="4000">
                <a:latin typeface="仿宋" panose="02010609060101010101" charset="-122"/>
                <a:ea typeface="仿宋" panose="02010609060101010101" charset="-122"/>
                <a:cs typeface="仿宋" panose="02010609060101010101" charset="-122"/>
              </a:rPr>
              <a:t>）标记</a:t>
            </a:r>
            <a:r>
              <a:rPr lang="en-US" altLang="zh-CN" sz="4000" b="1">
                <a:solidFill>
                  <a:schemeClr val="tx1"/>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rPr>
              <a:t>名（代）词</a:t>
            </a:r>
            <a:r>
              <a:rPr lang="en-US" altLang="zh-CN" sz="4000">
                <a:latin typeface="仿宋" panose="02010609060101010101" charset="-122"/>
                <a:ea typeface="仿宋" panose="02010609060101010101" charset="-122"/>
                <a:cs typeface="仿宋" panose="02010609060101010101" charset="-122"/>
              </a:rPr>
              <a:t>，</a:t>
            </a:r>
            <a:r>
              <a:rPr lang="zh-CN" altLang="en-US" sz="4000">
                <a:latin typeface="仿宋" panose="02010609060101010101" charset="-122"/>
                <a:ea typeface="仿宋" panose="02010609060101010101" charset="-122"/>
                <a:cs typeface="仿宋" panose="02010609060101010101" charset="-122"/>
              </a:rPr>
              <a:t>确定</a:t>
            </a:r>
            <a:r>
              <a:rPr lang="en-US" altLang="zh-CN" sz="4000">
                <a:latin typeface="仿宋" panose="02010609060101010101" charset="-122"/>
                <a:ea typeface="仿宋" panose="02010609060101010101" charset="-122"/>
                <a:cs typeface="仿宋" panose="02010609060101010101" charset="-122"/>
              </a:rPr>
              <a:t>主宾</a:t>
            </a:r>
            <a:r>
              <a:rPr lang="zh-CN" altLang="en-US" sz="4000">
                <a:latin typeface="仿宋" panose="02010609060101010101" charset="-122"/>
                <a:ea typeface="仿宋" panose="02010609060101010101" charset="-122"/>
                <a:cs typeface="仿宋" panose="02010609060101010101" charset="-122"/>
              </a:rPr>
              <a:t>。</a:t>
            </a:r>
            <a:endParaRPr lang="zh-CN" altLang="en-US" sz="4000">
              <a:latin typeface="仿宋" panose="02010609060101010101" charset="-122"/>
              <a:ea typeface="仿宋" panose="02010609060101010101" charset="-122"/>
              <a:cs typeface="仿宋" panose="02010609060101010101" charset="-122"/>
            </a:endParaRPr>
          </a:p>
          <a:p>
            <a:r>
              <a:rPr lang="zh-CN" altLang="en-US" sz="4000">
                <a:latin typeface="仿宋" panose="02010609060101010101" charset="-122"/>
                <a:ea typeface="仿宋" panose="02010609060101010101" charset="-122"/>
                <a:cs typeface="仿宋" panose="02010609060101010101" charset="-122"/>
              </a:rPr>
              <a:t> ①找出作</a:t>
            </a:r>
            <a:r>
              <a:rPr lang="zh-CN" altLang="en-US" sz="4000">
                <a:solidFill>
                  <a:srgbClr val="C00000"/>
                </a:solidFill>
                <a:latin typeface="仿宋" panose="02010609060101010101" charset="-122"/>
                <a:ea typeface="仿宋" panose="02010609060101010101" charset="-122"/>
                <a:cs typeface="仿宋" panose="02010609060101010101" charset="-122"/>
              </a:rPr>
              <a:t>主语宾语</a:t>
            </a:r>
            <a:r>
              <a:rPr lang="zh-CN" altLang="en-US" sz="4000">
                <a:latin typeface="仿宋" panose="02010609060101010101" charset="-122"/>
                <a:ea typeface="仿宋" panose="02010609060101010101" charset="-122"/>
                <a:cs typeface="仿宋" panose="02010609060101010101" charset="-122"/>
              </a:rPr>
              <a:t>的</a:t>
            </a:r>
            <a:r>
              <a:rPr lang="zh-CN" altLang="en-US" sz="4000">
                <a:solidFill>
                  <a:srgbClr val="C00000"/>
                </a:solidFill>
                <a:latin typeface="仿宋" panose="02010609060101010101" charset="-122"/>
                <a:ea typeface="仿宋" panose="02010609060101010101" charset="-122"/>
                <a:cs typeface="仿宋" panose="02010609060101010101" charset="-122"/>
              </a:rPr>
              <a:t>代词和名词</a:t>
            </a:r>
            <a:r>
              <a:rPr lang="zh-CN" altLang="en-US" sz="4000">
                <a:latin typeface="仿宋" panose="02010609060101010101" charset="-122"/>
                <a:ea typeface="仿宋" panose="02010609060101010101" charset="-122"/>
                <a:cs typeface="仿宋" panose="02010609060101010101" charset="-122"/>
              </a:rPr>
              <a:t>；</a:t>
            </a:r>
            <a:endParaRPr lang="zh-CN" altLang="en-US" sz="4000">
              <a:latin typeface="仿宋" panose="02010609060101010101" charset="-122"/>
              <a:ea typeface="仿宋" panose="02010609060101010101" charset="-122"/>
              <a:cs typeface="仿宋" panose="02010609060101010101" charset="-122"/>
            </a:endParaRPr>
          </a:p>
          <a:p>
            <a:r>
              <a:rPr lang="zh-CN" altLang="en-US" sz="4000">
                <a:latin typeface="仿宋" panose="02010609060101010101" charset="-122"/>
                <a:ea typeface="仿宋" panose="02010609060101010101" charset="-122"/>
                <a:cs typeface="仿宋" panose="02010609060101010101" charset="-122"/>
              </a:rPr>
              <a:t> ②注意一些特定名词（人名、地名、日期等）；</a:t>
            </a:r>
            <a:endParaRPr lang="zh-CN" altLang="en-US" sz="4000">
              <a:latin typeface="仿宋" panose="02010609060101010101" charset="-122"/>
              <a:ea typeface="仿宋" panose="02010609060101010101" charset="-122"/>
              <a:cs typeface="仿宋" panose="02010609060101010101" charset="-122"/>
            </a:endParaRPr>
          </a:p>
          <a:p>
            <a:r>
              <a:rPr lang="zh-CN" altLang="en-US" sz="4000">
                <a:latin typeface="仿宋" panose="02010609060101010101" charset="-122"/>
                <a:ea typeface="仿宋" panose="02010609060101010101" charset="-122"/>
                <a:cs typeface="仿宋" panose="02010609060101010101" charset="-122"/>
              </a:rPr>
              <a:t> ③注意一些</a:t>
            </a:r>
            <a:r>
              <a:rPr lang="zh-CN" altLang="en-US" sz="4000">
                <a:solidFill>
                  <a:srgbClr val="FF0000"/>
                </a:solidFill>
                <a:effectLst/>
                <a:latin typeface="仿宋" panose="02010609060101010101" charset="-122"/>
                <a:ea typeface="仿宋" panose="02010609060101010101" charset="-122"/>
                <a:cs typeface="仿宋" panose="02010609060101010101" charset="-122"/>
              </a:rPr>
              <a:t>人称代词</a:t>
            </a:r>
            <a:r>
              <a:rPr lang="zh-CN" altLang="en-US" sz="4000">
                <a:latin typeface="仿宋" panose="02010609060101010101" charset="-122"/>
                <a:ea typeface="仿宋" panose="02010609060101010101" charset="-122"/>
                <a:cs typeface="仿宋" panose="02010609060101010101" charset="-122"/>
              </a:rPr>
              <a:t>（吾、尔、汝、公、君等）。</a:t>
            </a:r>
            <a:endParaRPr lang="zh-CN" altLang="en-US" sz="4000">
              <a:latin typeface="仿宋" panose="02010609060101010101" charset="-122"/>
              <a:ea typeface="仿宋" panose="02010609060101010101" charset="-122"/>
              <a:cs typeface="仿宋" panose="02010609060101010101" charset="-122"/>
            </a:endParaRPr>
          </a:p>
          <a:p>
            <a:endParaRPr lang="zh-CN" altLang="en-US" sz="4000">
              <a:latin typeface="仿宋" panose="02010609060101010101" charset="-122"/>
              <a:ea typeface="仿宋" panose="02010609060101010101" charset="-122"/>
              <a:cs typeface="仿宋" panose="02010609060101010101" charset="-122"/>
            </a:endParaRPr>
          </a:p>
          <a:p>
            <a:r>
              <a:rPr lang="zh-CN" altLang="en-US" sz="4000" b="1">
                <a:solidFill>
                  <a:srgbClr val="C00000"/>
                </a:solidFill>
                <a:latin typeface="仿宋" panose="02010609060101010101" charset="-122"/>
                <a:ea typeface="仿宋" panose="02010609060101010101" charset="-122"/>
                <a:cs typeface="仿宋" panose="02010609060101010101" charset="-122"/>
              </a:rPr>
              <a:t>（</a:t>
            </a:r>
            <a:r>
              <a:rPr lang="en-US" altLang="zh-CN" sz="4000" b="1">
                <a:solidFill>
                  <a:srgbClr val="C00000"/>
                </a:solidFill>
                <a:latin typeface="仿宋" panose="02010609060101010101" charset="-122"/>
                <a:ea typeface="仿宋" panose="02010609060101010101" charset="-122"/>
                <a:cs typeface="仿宋" panose="02010609060101010101" charset="-122"/>
              </a:rPr>
              <a:t>2</a:t>
            </a:r>
            <a:r>
              <a:rPr lang="zh-CN" altLang="en-US" sz="4000" b="1">
                <a:solidFill>
                  <a:srgbClr val="C00000"/>
                </a:solidFill>
                <a:latin typeface="仿宋" panose="02010609060101010101" charset="-122"/>
                <a:ea typeface="仿宋" panose="02010609060101010101" charset="-122"/>
                <a:cs typeface="仿宋" panose="02010609060101010101" charset="-122"/>
              </a:rPr>
              <a:t>）关注</a:t>
            </a:r>
            <a:r>
              <a:rPr lang="zh-CN" altLang="en-US" sz="4000" b="1">
                <a:solidFill>
                  <a:srgbClr val="C00000"/>
                </a:solidFill>
                <a:effectLst>
                  <a:outerShdw blurRad="38100" dist="25400" dir="5400000" algn="ctr" rotWithShape="0">
                    <a:srgbClr val="6E747A">
                      <a:alpha val="43000"/>
                    </a:srgbClr>
                  </a:outerShdw>
                </a:effectLst>
                <a:latin typeface="仿宋" panose="02010609060101010101" charset="-122"/>
                <a:ea typeface="仿宋" panose="02010609060101010101" charset="-122"/>
                <a:cs typeface="仿宋" panose="02010609060101010101" charset="-122"/>
              </a:rPr>
              <a:t>动词</a:t>
            </a:r>
            <a:r>
              <a:rPr lang="en-US" altLang="zh-CN" sz="4000" b="1">
                <a:solidFill>
                  <a:srgbClr val="C00000"/>
                </a:solidFill>
                <a:latin typeface="仿宋" panose="02010609060101010101" charset="-122"/>
                <a:ea typeface="仿宋" panose="02010609060101010101" charset="-122"/>
                <a:cs typeface="仿宋" panose="02010609060101010101" charset="-122"/>
              </a:rPr>
              <a:t>——</a:t>
            </a:r>
            <a:r>
              <a:rPr lang="zh-CN" altLang="en-US" sz="4000" b="1">
                <a:solidFill>
                  <a:srgbClr val="C00000"/>
                </a:solidFill>
                <a:latin typeface="仿宋" panose="02010609060101010101" charset="-122"/>
                <a:ea typeface="仿宋" panose="02010609060101010101" charset="-122"/>
                <a:cs typeface="仿宋" panose="02010609060101010101" charset="-122"/>
              </a:rPr>
              <a:t>确定谓语。</a:t>
            </a:r>
            <a:endParaRPr lang="zh-CN" altLang="en-US" sz="4000" b="1">
              <a:solidFill>
                <a:srgbClr val="C00000"/>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000" fill="hold">
                                          <p:stCondLst>
                                            <p:cond delay="0"/>
                                          </p:stCondLst>
                                        </p:cTn>
                                        <p:tgtEl>
                                          <p:spTgt spid="5">
                                            <p:txEl>
                                              <p:pRg st="7" end="7"/>
                                            </p:txEl>
                                          </p:spTgt>
                                        </p:tgtEl>
                                        <p:attrNameLst>
                                          <p:attrName>style.visibility</p:attrName>
                                        </p:attrNameLst>
                                      </p:cBhvr>
                                      <p:to>
                                        <p:strVal val="visible"/>
                                      </p:to>
                                    </p:set>
                                    <p:animEffect transition="in" filter="dissolve">
                                      <p:cBhvr>
                                        <p:cTn id="14"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rcRect r="14237"/>
          <a:stretch>
            <a:fillRect/>
          </a:stretch>
        </p:blipFill>
        <p:spPr>
          <a:xfrm>
            <a:off x="11059795" y="-152400"/>
            <a:ext cx="1102995" cy="1472565"/>
          </a:xfrm>
          <a:prstGeom prst="rect">
            <a:avLst/>
          </a:prstGeom>
        </p:spPr>
      </p:pic>
      <p:sp>
        <p:nvSpPr>
          <p:cNvPr id="2" name="文本框 1"/>
          <p:cNvSpPr txBox="1"/>
          <p:nvPr/>
        </p:nvSpPr>
        <p:spPr>
          <a:xfrm>
            <a:off x="635" y="524510"/>
            <a:ext cx="12162155" cy="5262245"/>
          </a:xfrm>
          <a:prstGeom prst="rect">
            <a:avLst/>
          </a:prstGeom>
          <a:noFill/>
        </p:spPr>
        <p:txBody>
          <a:bodyPr wrap="square" rtlCol="0">
            <a:spAutoFit/>
          </a:bodyPr>
          <a:lstStyle/>
          <a:p>
            <a:endParaRPr lang="zh-CN" altLang="zh-CN" sz="2800">
              <a:latin typeface="Calibri"/>
              <a:ea typeface="宋体" panose="02010600030101010101" pitchFamily="2" charset="-122"/>
              <a:sym typeface="+mn-ea"/>
            </a:endParaRPr>
          </a:p>
          <a:p>
            <a:r>
              <a:rPr lang="zh-CN" altLang="zh-CN" sz="2800" b="1">
                <a:latin typeface="Calibri"/>
                <a:ea typeface="宋体" panose="02010600030101010101" pitchFamily="2" charset="-122"/>
                <a:sym typeface="+mn-ea"/>
              </a:rPr>
              <a:t>徐中行台州临海人始知学闻安定胡瑗讲明道学其徒转相传授将往从焉</a:t>
            </a:r>
            <a:r>
              <a:rPr lang="zh-CN" altLang="zh-CN" sz="2800">
                <a:latin typeface="Calibri"/>
                <a:ea typeface="宋体" panose="02010600030101010101" pitchFamily="2" charset="-122"/>
                <a:sym typeface="+mn-ea"/>
              </a:rPr>
              <a:t>（     ）</a:t>
            </a:r>
            <a:endParaRPr lang="zh-CN" altLang="zh-CN" sz="2800">
              <a:latin typeface="Calibri"/>
              <a:ea typeface="宋体" panose="02010600030101010101" pitchFamily="2" charset="-122"/>
              <a:sym typeface="+mn-ea"/>
            </a:endParaRPr>
          </a:p>
          <a:p>
            <a:endParaRPr lang="zh-CN" altLang="zh-CN" sz="2800">
              <a:latin typeface="Calibri"/>
              <a:ea typeface="宋体" panose="02010600030101010101" pitchFamily="2" charset="-122"/>
              <a:sym typeface="+mn-ea"/>
            </a:endParaRPr>
          </a:p>
          <a:p>
            <a:r>
              <a:rPr lang="en-US" altLang="zh-CN" sz="2800">
                <a:latin typeface="Calibri"/>
                <a:ea typeface="宋体" panose="02010600030101010101" pitchFamily="2" charset="-122"/>
                <a:sym typeface="+mn-ea"/>
              </a:rPr>
              <a:t>A </a:t>
            </a:r>
            <a:r>
              <a:rPr lang="zh-CN" altLang="zh-CN" sz="2800">
                <a:latin typeface="Calibri"/>
                <a:ea typeface="宋体" panose="02010600030101010101" pitchFamily="2" charset="-122"/>
                <a:sym typeface="+mn-ea"/>
              </a:rPr>
              <a:t>徐中行</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台州临海人</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始知学</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闻安定胡瑗讲明道学</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其徒转相传授</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将往从焉</a:t>
            </a:r>
            <a:r>
              <a:rPr lang="en-US" altLang="zh-CN" sz="2800">
                <a:latin typeface="Calibri"/>
                <a:ea typeface="宋体" panose="02010600030101010101" pitchFamily="2" charset="-122"/>
                <a:sym typeface="+mn-ea"/>
              </a:rPr>
              <a:t>/</a:t>
            </a:r>
            <a:endParaRPr lang="zh-CN" altLang="zh-CN" sz="2800">
              <a:latin typeface="Calibri"/>
              <a:ea typeface="宋体" panose="02010600030101010101" pitchFamily="2" charset="-122"/>
              <a:sym typeface="+mn-ea"/>
            </a:endParaRPr>
          </a:p>
          <a:p>
            <a:r>
              <a:rPr lang="en-US" altLang="zh-CN" sz="2800">
                <a:latin typeface="Calibri"/>
                <a:ea typeface="宋体" panose="02010600030101010101" pitchFamily="2" charset="-122"/>
                <a:sym typeface="+mn-ea"/>
              </a:rPr>
              <a:t>B </a:t>
            </a:r>
            <a:r>
              <a:rPr lang="zh-CN" altLang="zh-CN" sz="2800">
                <a:latin typeface="Calibri"/>
                <a:ea typeface="宋体" panose="02010600030101010101" pitchFamily="2" charset="-122"/>
                <a:sym typeface="+mn-ea"/>
              </a:rPr>
              <a:t>徐中行台州临海人</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始知学闻安定</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胡瑗讲明道</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学其徒转相传授</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将往从焉</a:t>
            </a:r>
            <a:r>
              <a:rPr lang="en-US" altLang="zh-CN" sz="2800">
                <a:latin typeface="Calibri"/>
                <a:ea typeface="宋体" panose="02010600030101010101" pitchFamily="2" charset="-122"/>
                <a:sym typeface="+mn-ea"/>
              </a:rPr>
              <a:t>/</a:t>
            </a:r>
            <a:endParaRPr lang="zh-CN" altLang="zh-CN" sz="2800">
              <a:latin typeface="Calibri"/>
              <a:ea typeface="宋体" panose="02010600030101010101" pitchFamily="2" charset="-122"/>
              <a:sym typeface="+mn-ea"/>
            </a:endParaRPr>
          </a:p>
          <a:p>
            <a:r>
              <a:rPr lang="en-US" altLang="zh-CN" sz="2800">
                <a:latin typeface="Calibri"/>
                <a:ea typeface="宋体" panose="02010600030101010101" pitchFamily="2" charset="-122"/>
                <a:sym typeface="+mn-ea"/>
              </a:rPr>
              <a:t>C </a:t>
            </a:r>
            <a:r>
              <a:rPr lang="zh-CN" altLang="zh-CN" sz="2800">
                <a:latin typeface="Calibri"/>
                <a:ea typeface="宋体" panose="02010600030101010101" pitchFamily="2" charset="-122"/>
                <a:sym typeface="+mn-ea"/>
              </a:rPr>
              <a:t>徐中行台州临海人</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始知学闻</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安定胡瑗讲</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明道学其徒转相传</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授将往从焉</a:t>
            </a:r>
            <a:r>
              <a:rPr lang="en-US" altLang="zh-CN" sz="2800">
                <a:latin typeface="Calibri"/>
                <a:ea typeface="宋体" panose="02010600030101010101" pitchFamily="2" charset="-122"/>
                <a:sym typeface="+mn-ea"/>
              </a:rPr>
              <a:t>/</a:t>
            </a:r>
            <a:endParaRPr lang="zh-CN" altLang="zh-CN" sz="2800">
              <a:latin typeface="Calibri"/>
              <a:ea typeface="宋体" panose="02010600030101010101" pitchFamily="2" charset="-122"/>
              <a:sym typeface="+mn-ea"/>
            </a:endParaRPr>
          </a:p>
          <a:p>
            <a:r>
              <a:rPr lang="en-US" altLang="zh-CN" sz="2800">
                <a:latin typeface="Calibri"/>
                <a:ea typeface="宋体" panose="02010600030101010101" pitchFamily="2" charset="-122"/>
                <a:sym typeface="+mn-ea"/>
              </a:rPr>
              <a:t>D </a:t>
            </a:r>
            <a:r>
              <a:rPr lang="zh-CN" altLang="zh-CN" sz="2800">
                <a:latin typeface="Calibri"/>
                <a:ea typeface="宋体" panose="02010600030101010101" pitchFamily="2" charset="-122"/>
                <a:sym typeface="+mn-ea"/>
              </a:rPr>
              <a:t>徐中行</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台州临海人</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始知学闻安定</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胡瑗讲明</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道学</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其徒转相传</a:t>
            </a:r>
            <a:r>
              <a:rPr lang="en-US" altLang="zh-CN" sz="2800">
                <a:latin typeface="Calibri"/>
                <a:ea typeface="宋体" panose="02010600030101010101" pitchFamily="2" charset="-122"/>
                <a:sym typeface="+mn-ea"/>
              </a:rPr>
              <a:t>/</a:t>
            </a:r>
            <a:r>
              <a:rPr lang="zh-CN" altLang="zh-CN" sz="2800">
                <a:latin typeface="Calibri"/>
                <a:ea typeface="宋体" panose="02010600030101010101" pitchFamily="2" charset="-122"/>
                <a:sym typeface="+mn-ea"/>
              </a:rPr>
              <a:t>授将往从焉</a:t>
            </a:r>
            <a:r>
              <a:rPr lang="en-US" altLang="zh-CN" sz="2800">
                <a:latin typeface="Calibri"/>
                <a:ea typeface="宋体" panose="02010600030101010101" pitchFamily="2" charset="-122"/>
                <a:sym typeface="+mn-ea"/>
              </a:rPr>
              <a:t>/</a:t>
            </a:r>
            <a:endParaRPr lang="zh-CN" altLang="zh-CN" sz="2800">
              <a:latin typeface="Calibri"/>
              <a:ea typeface="宋体" panose="02010600030101010101" pitchFamily="2" charset="-122"/>
              <a:sym typeface="+mn-ea"/>
            </a:endParaRPr>
          </a:p>
          <a:p>
            <a:endParaRPr lang="zh-CN" altLang="zh-CN" sz="2800">
              <a:latin typeface="Calibri"/>
              <a:ea typeface="宋体" panose="02010600030101010101" pitchFamily="2" charset="-122"/>
              <a:sym typeface="+mn-ea"/>
            </a:endParaRPr>
          </a:p>
          <a:p>
            <a:endParaRPr lang="zh-CN" altLang="zh-CN" sz="2800">
              <a:latin typeface="Calibri"/>
              <a:ea typeface="宋体" panose="02010600030101010101" pitchFamily="2" charset="-122"/>
              <a:sym typeface="+mn-ea"/>
            </a:endParaRPr>
          </a:p>
          <a:p>
            <a:r>
              <a:rPr lang="zh-CN" altLang="zh-CN" sz="2800" b="1" u="sng">
                <a:solidFill>
                  <a:srgbClr val="C00000"/>
                </a:solidFill>
                <a:latin typeface="Calibri"/>
                <a:ea typeface="宋体" panose="02010600030101010101" pitchFamily="2" charset="-122"/>
                <a:sym typeface="+mn-ea"/>
              </a:rPr>
              <a:t>译文</a:t>
            </a:r>
            <a:r>
              <a:rPr lang="zh-CN" altLang="zh-CN" sz="2800" b="1">
                <a:solidFill>
                  <a:srgbClr val="C00000"/>
                </a:solidFill>
                <a:latin typeface="Calibri"/>
                <a:ea typeface="宋体" panose="02010600030101010101" pitchFamily="2" charset="-122"/>
                <a:sym typeface="+mn-ea"/>
              </a:rPr>
              <a:t>：徐中行是台州临海人。他刚刚通晓儒学，就听说世居陕西路安定堡的胡瑗将理学讲得非常透彻，他的门生之间互相传授学业，将要去跟从胡瑗学习。</a:t>
            </a:r>
            <a:endParaRPr lang="zh-CN" altLang="zh-CN" sz="2800" b="1">
              <a:solidFill>
                <a:srgbClr val="C00000"/>
              </a:solidFill>
              <a:latin typeface="Calibri"/>
              <a:ea typeface="宋体" panose="02010600030101010101" pitchFamily="2" charset="-122"/>
              <a:sym typeface="+mn-ea"/>
            </a:endParaRPr>
          </a:p>
        </p:txBody>
      </p:sp>
      <p:sp>
        <p:nvSpPr>
          <p:cNvPr id="6" name="文本框 5"/>
          <p:cNvSpPr txBox="1"/>
          <p:nvPr/>
        </p:nvSpPr>
        <p:spPr>
          <a:xfrm>
            <a:off x="11221085" y="876300"/>
            <a:ext cx="515620" cy="583565"/>
          </a:xfrm>
          <a:prstGeom prst="rect">
            <a:avLst/>
          </a:prstGeom>
          <a:noFill/>
        </p:spPr>
        <p:txBody>
          <a:bodyPr wrap="square" rtlCol="0">
            <a:spAutoFit/>
          </a:bodyPr>
          <a:lstStyle/>
          <a:p>
            <a:r>
              <a:rPr lang="en-US" altLang="zh-CN" sz="3200" b="1">
                <a:solidFill>
                  <a:srgbClr val="C00000"/>
                </a:solidFill>
                <a:latin typeface="宋体" panose="02010600030101010101" pitchFamily="2" charset="-122"/>
                <a:ea typeface="宋体" panose="02010600030101010101" pitchFamily="2" charset="-122"/>
              </a:rPr>
              <a:t>A</a:t>
            </a:r>
            <a:endParaRPr lang="en-US" altLang="zh-CN" sz="3200" b="1">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20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diamond(in)">
                                      <p:cBhvr>
                                        <p:cTn id="12" dur="20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 name="图片 21"/>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43360" b="75758"/>
          <a:stretch>
            <a:fillRect/>
          </a:stretch>
        </p:blipFill>
        <p:spPr>
          <a:xfrm flipH="1">
            <a:off x="147320" y="-362585"/>
            <a:ext cx="2223135" cy="1426210"/>
          </a:xfrm>
          <a:prstGeom prst="rect">
            <a:avLst/>
          </a:prstGeom>
        </p:spPr>
      </p:pic>
      <p:sp>
        <p:nvSpPr>
          <p:cNvPr id="5" name="文本框 4"/>
          <p:cNvSpPr txBox="1"/>
          <p:nvPr/>
        </p:nvSpPr>
        <p:spPr>
          <a:xfrm>
            <a:off x="72390" y="638175"/>
            <a:ext cx="12047855" cy="593915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公曰选射之礼寡人厌之矣吾欲得天下勇士与之图国晏子对曰君子无礼是庶人也</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A</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公曰</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选射之礼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寡人厌之</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矣吾欲得天下勇士</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与之图国晏</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子对曰</a:t>
            </a:r>
            <a:r>
              <a:rPr lang="en-US"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君子无礼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是庶人也</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R="0" defTabSz="914400">
              <a:buClrTx/>
              <a:buSzTx/>
              <a:defRPr/>
            </a:pPr>
            <a:r>
              <a:rPr lang="en-US" altLang="zh-CN" sz="2400" b="1">
                <a:latin typeface="宋体" panose="02010600030101010101" pitchFamily="2" charset="-122"/>
                <a:ea typeface="宋体" panose="02010600030101010101" pitchFamily="2" charset="-122"/>
                <a:cs typeface="宋体" panose="02010600030101010101" pitchFamily="2" charset="-122"/>
              </a:rPr>
              <a:t>B</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公曰</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选射之礼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寡人厌之矣</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吾欲得天下勇士</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与之图国</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晏子对曰</a:t>
            </a:r>
            <a:r>
              <a:rPr lang="en-US"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君子无礼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是庶人也</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endParaRPr lang="en-US" altLang="zh-CN" sz="2400" b="1" noProof="0" smtClean="0">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r>
              <a:rPr lang="en-US" altLang="zh-CN" sz="2400" b="1" noProof="0" smtClean="0">
                <a:latin typeface="宋体" panose="02010600030101010101" pitchFamily="2" charset="-122"/>
                <a:ea typeface="宋体" panose="02010600030101010101" pitchFamily="2" charset="-122"/>
                <a:cs typeface="宋体" panose="02010600030101010101" pitchFamily="2" charset="-122"/>
                <a:sym typeface="+mn-ea"/>
              </a:rPr>
              <a:t>C</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公曰选射之礼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寡人厌之矣</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吾欲得天下勇士</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与之图国</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晏子对</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曰</a:t>
            </a:r>
            <a:r>
              <a:rPr lang="en-US"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君子无礼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是庶人也</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endParaRPr lang="en-US" altLang="zh-CN" sz="2400" b="1" noProof="0" smtClean="0">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r>
              <a:rPr lang="en-US" altLang="zh-CN" sz="2400" b="1" noProof="0" smtClean="0">
                <a:latin typeface="宋体" panose="02010600030101010101" pitchFamily="2" charset="-122"/>
                <a:ea typeface="宋体" panose="02010600030101010101" pitchFamily="2" charset="-122"/>
                <a:cs typeface="宋体" panose="02010600030101010101" pitchFamily="2" charset="-122"/>
                <a:sym typeface="+mn-ea"/>
              </a:rPr>
              <a:t>D</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公曰</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选射之礼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寡人厌之</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矣吾欲得天下</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勇士与之图国</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晏子对曰</a:t>
            </a:r>
            <a:r>
              <a:rPr lang="en-US"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君子无礼</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zh-CN" sz="2400" noProof="0" smtClean="0">
                <a:latin typeface="宋体" panose="02010600030101010101" pitchFamily="2" charset="-122"/>
                <a:ea typeface="宋体" panose="02010600030101010101" pitchFamily="2" charset="-122"/>
                <a:cs typeface="宋体" panose="02010600030101010101" pitchFamily="2" charset="-122"/>
                <a:sym typeface="+mn-ea"/>
              </a:rPr>
              <a:t>是庶人也</a:t>
            </a:r>
            <a:r>
              <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noProof="0" smtClean="0">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endParaRPr lang="en-US" altLang="zh-CN" sz="2400" b="1" noProof="0" smtClean="0">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endParaRPr lang="en-US" altLang="zh-CN" sz="2400" b="1" noProof="0" smtClean="0">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r>
              <a:rPr lang="zh-CN" altLang="en-US" sz="2800" b="1" noProof="0" smtClean="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译文：景公说:“选射的礼仪，我早已厌烦了! 我想得到天下的勇士，和他们一起谋划国事。”晏子回答说：“君子如果没有礼仪，就成了平民百姓。</a:t>
            </a:r>
            <a:r>
              <a:rPr lang="en-US" altLang="zh-CN" sz="2800" b="1" noProof="0" smtClean="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noProof="0" smtClean="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a:p>
            <a:pPr marR="0" defTabSz="914400">
              <a:buClrTx/>
              <a:buSzTx/>
              <a:defRPr/>
            </a:pPr>
            <a:endParaRPr lang="en-US" altLang="zh-CN" sz="2800" b="1" noProof="0" smtClean="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a:p>
            <a:pPr algn="l"/>
            <a:r>
              <a:rPr lang="en-US" altLang="zh-CN" sz="3200" b="1" u="sng">
                <a:solidFill>
                  <a:srgbClr val="C0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2.</a:t>
            </a:r>
            <a:r>
              <a:rPr lang="zh-CN" altLang="en-US" sz="3200" b="1" u="sng">
                <a:solidFill>
                  <a:srgbClr val="C0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关注对话词</a:t>
            </a:r>
            <a:r>
              <a:rPr lang="en-US" altLang="zh-CN" sz="3200" b="1" u="sng">
                <a:solidFill>
                  <a:srgbClr val="C0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lang="zh-CN" altLang="en-US" sz="3200" b="1" u="sng">
                <a:solidFill>
                  <a:srgbClr val="C0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曰、云、言、谓、道等词</a:t>
            </a:r>
            <a:r>
              <a:rPr lang="zh-CN" altLang="en-US" sz="3200" b="1">
                <a:solidFill>
                  <a:srgbClr val="C0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endParaRPr lang="zh-CN" altLang="en-US" sz="3200" b="1" noProof="0" smtClean="0">
              <a:solidFill>
                <a:srgbClr val="C0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endParaRPr>
          </a:p>
        </p:txBody>
      </p:sp>
      <p:sp>
        <p:nvSpPr>
          <p:cNvPr id="6" name="文本框 5"/>
          <p:cNvSpPr txBox="1"/>
          <p:nvPr/>
        </p:nvSpPr>
        <p:spPr>
          <a:xfrm>
            <a:off x="11151235" y="638175"/>
            <a:ext cx="497840" cy="645160"/>
          </a:xfrm>
          <a:prstGeom prst="rect">
            <a:avLst/>
          </a:prstGeom>
          <a:noFill/>
        </p:spPr>
        <p:txBody>
          <a:bodyPr wrap="square" rtlCol="0">
            <a:spAutoFit/>
          </a:bodyPr>
          <a:lstStyle/>
          <a:p>
            <a:r>
              <a:rPr lang="en-US" altLang="zh-CN" sz="3600" b="1">
                <a:solidFill>
                  <a:srgbClr val="C00000"/>
                </a:solidFill>
                <a:latin typeface="宋体" panose="02010600030101010101" pitchFamily="2" charset="-122"/>
                <a:ea typeface="宋体" panose="02010600030101010101" pitchFamily="2" charset="-122"/>
              </a:rPr>
              <a:t>B</a:t>
            </a:r>
            <a:endParaRPr lang="en-US" altLang="zh-CN" sz="3600" b="1">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xEl>
                                              <p:pRg st="11" end="11"/>
                                            </p:txEl>
                                          </p:spTgt>
                                        </p:tgtEl>
                                        <p:attrNameLst>
                                          <p:attrName>style.visibility</p:attrName>
                                        </p:attrNameLst>
                                      </p:cBhvr>
                                      <p:to>
                                        <p:strVal val="visible"/>
                                      </p:to>
                                    </p:set>
                                    <p:animEffect transition="in" filter="diamond(in)">
                                      <p:cBhvr>
                                        <p:cTn id="12" dur="2000"/>
                                        <p:tgtEl>
                                          <p:spTgt spid="5">
                                            <p:txEl>
                                              <p:pRg st="11" end="1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5">
                                            <p:txEl>
                                              <p:pRg st="13" end="13"/>
                                            </p:txEl>
                                          </p:spTgt>
                                        </p:tgtEl>
                                        <p:attrNameLst>
                                          <p:attrName>style.visibility</p:attrName>
                                        </p:attrNameLst>
                                      </p:cBhvr>
                                      <p:to>
                                        <p:strVal val="visible"/>
                                      </p:to>
                                    </p:set>
                                    <p:animEffect transition="in" filter="diamond(in)">
                                      <p:cBhvr>
                                        <p:cTn id="17" dur="20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 name="图片 21"/>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43360" b="75758"/>
          <a:stretch>
            <a:fillRect/>
          </a:stretch>
        </p:blipFill>
        <p:spPr>
          <a:xfrm flipH="1">
            <a:off x="635" y="-346710"/>
            <a:ext cx="3453765" cy="2216150"/>
          </a:xfrm>
          <a:prstGeom prst="rect">
            <a:avLst/>
          </a:prstGeom>
        </p:spPr>
      </p:pic>
      <p:sp>
        <p:nvSpPr>
          <p:cNvPr id="4" name="文本框 3"/>
          <p:cNvSpPr txBox="1"/>
          <p:nvPr/>
        </p:nvSpPr>
        <p:spPr>
          <a:xfrm>
            <a:off x="821055" y="1496060"/>
            <a:ext cx="10549890" cy="3907790"/>
          </a:xfrm>
          <a:prstGeom prst="rect">
            <a:avLst/>
          </a:prstGeom>
          <a:noFill/>
        </p:spPr>
        <p:txBody>
          <a:bodyPr wrap="square" rtlCol="0">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雨 雪 之 朝 风 月 之 夕 予 未 尝 不 在 客 未 尝 不 从</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zh-CN" sz="2800" b="1" noProof="0">
                <a:latin typeface="宋体" panose="02010600030101010101" pitchFamily="2" charset="-122"/>
                <a:ea typeface="宋体" panose="02010600030101010101" pitchFamily="2" charset="-122"/>
                <a:cs typeface="宋体" panose="02010600030101010101" pitchFamily="2" charset="-122"/>
                <a:sym typeface="+mn-ea"/>
              </a:rPr>
              <a:t>雨 雪 之 朝</a:t>
            </a:r>
            <a:r>
              <a:rPr lang="en-US" altLang="zh-CN" sz="2800" b="1" noProof="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noProof="0">
                <a:latin typeface="宋体" panose="02010600030101010101" pitchFamily="2" charset="-122"/>
                <a:ea typeface="宋体" panose="02010600030101010101" pitchFamily="2" charset="-122"/>
                <a:cs typeface="宋体" panose="02010600030101010101" pitchFamily="2" charset="-122"/>
                <a:sym typeface="+mn-ea"/>
              </a:rPr>
              <a:t>风 月 之 夕</a:t>
            </a:r>
            <a:r>
              <a:rPr lang="en-US" altLang="zh-CN" sz="2800" b="1" noProof="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noProof="0">
                <a:latin typeface="宋体" panose="02010600030101010101" pitchFamily="2" charset="-122"/>
                <a:ea typeface="宋体" panose="02010600030101010101" pitchFamily="2" charset="-122"/>
                <a:cs typeface="宋体" panose="02010600030101010101" pitchFamily="2" charset="-122"/>
                <a:sym typeface="+mn-ea"/>
              </a:rPr>
              <a:t>予 未 尝 不 在</a:t>
            </a:r>
            <a:r>
              <a:rPr lang="en-US" altLang="zh-CN" sz="2800" b="1" noProof="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noProof="0">
                <a:latin typeface="宋体" panose="02010600030101010101" pitchFamily="2" charset="-122"/>
                <a:ea typeface="宋体" panose="02010600030101010101" pitchFamily="2" charset="-122"/>
                <a:cs typeface="宋体" panose="02010600030101010101" pitchFamily="2" charset="-122"/>
                <a:sym typeface="+mn-ea"/>
              </a:rPr>
              <a:t>客 未 尝 不 从</a:t>
            </a:r>
            <a:r>
              <a:rPr lang="en-US" altLang="zh-CN" sz="2800" b="1" noProof="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3200" b="1">
                <a:solidFill>
                  <a:srgbClr val="C00000"/>
                </a:solidFill>
                <a:latin typeface="仿宋" panose="02010609060101010101" charset="-122"/>
                <a:ea typeface="仿宋" panose="02010609060101010101" charset="-122"/>
                <a:sym typeface="+mn-ea"/>
              </a:rPr>
              <a:t>译文：落雪飞的早晨，风清月明的夜晚，我没有不在那里的，朋友们也没有不在这里跟随着我的。</a:t>
            </a:r>
            <a:endParaRPr lang="zh-CN" altLang="en-US" sz="3200" b="1">
              <a:solidFill>
                <a:srgbClr val="C00000"/>
              </a:solidFill>
              <a:latin typeface="仿宋" panose="02010609060101010101" charset="-122"/>
              <a:ea typeface="仿宋" panose="02010609060101010101" charset="-122"/>
              <a:sym typeface="+mn-ea"/>
            </a:endParaRPr>
          </a:p>
          <a:p>
            <a:endParaRPr lang="en-US" altLang="zh-CN" sz="3600" b="1">
              <a:solidFill>
                <a:srgbClr val="C00000"/>
              </a:solidFill>
              <a:latin typeface="仿宋" panose="02010609060101010101" charset="-122"/>
              <a:ea typeface="仿宋" panose="02010609060101010101" charset="-122"/>
              <a:sym typeface="+mn-ea"/>
            </a:endParaRPr>
          </a:p>
          <a:p>
            <a:r>
              <a:rPr lang="en-US" altLang="zh-CN" sz="3600" b="1" u="sng">
                <a:solidFill>
                  <a:srgbClr val="C00000"/>
                </a:solidFill>
                <a:latin typeface="仿宋" panose="02010609060101010101" charset="-122"/>
                <a:ea typeface="仿宋" panose="02010609060101010101" charset="-122"/>
                <a:sym typeface="+mn-ea"/>
              </a:rPr>
              <a:t>4.</a:t>
            </a:r>
            <a:r>
              <a:rPr lang="zh-CN" altLang="en-US" sz="3600" b="1" u="sng">
                <a:solidFill>
                  <a:srgbClr val="C00000"/>
                </a:solidFill>
                <a:latin typeface="仿宋" panose="02010609060101010101" charset="-122"/>
                <a:ea typeface="仿宋" panose="02010609060101010101" charset="-122"/>
                <a:sym typeface="+mn-ea"/>
              </a:rPr>
              <a:t>关注虚词和句式结构</a:t>
            </a:r>
            <a:r>
              <a:rPr lang="zh-CN" altLang="en-US" sz="3600" b="1">
                <a:solidFill>
                  <a:srgbClr val="C00000"/>
                </a:solidFill>
                <a:latin typeface="仿宋" panose="02010609060101010101" charset="-122"/>
                <a:ea typeface="仿宋" panose="02010609060101010101" charset="-122"/>
                <a:sym typeface="+mn-ea"/>
              </a:rPr>
              <a:t>。</a:t>
            </a:r>
            <a:endParaRPr lang="en-US" altLang="zh-CN" sz="3600" b="1">
              <a:solidFill>
                <a:srgbClr val="C00000"/>
              </a:solidFill>
              <a:latin typeface="仿宋" panose="02010609060101010101" charset="-122"/>
              <a:ea typeface="仿宋" panose="02010609060101010101" charset="-122"/>
              <a:cs typeface="宋体" panose="02010600030101010101" pitchFamily="2" charset="-122"/>
              <a:sym typeface="+mn-ea"/>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ox(in)">
                                      <p:cBhvr>
                                        <p:cTn id="7" dur="2000"/>
                                        <p:tgtEl>
                                          <p:spTgt spid="4">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box(in)">
                                      <p:cBhvr>
                                        <p:cTn id="12" dur="2000"/>
                                        <p:tgtEl>
                                          <p:spTgt spid="4">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randombar(horizontal)">
                                      <p:cBhvr>
                                        <p:cTn id="1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nvPicPr>
        <p:blipFill>
          <a:blip r:embed="rId3">
            <a:clrChange>
              <a:clrFrom>
                <a:srgbClr val="FFFFFF"/>
              </a:clrFrom>
              <a:clrTo>
                <a:srgbClr val="FFFFFF">
                  <a:alpha val="0"/>
                </a:srgbClr>
              </a:clrTo>
            </a:clrChange>
          </a:blip>
          <a:stretch>
            <a:fillRect/>
          </a:stretch>
        </p:blipFill>
        <p:spPr>
          <a:xfrm rot="2899516" flipH="1">
            <a:off x="5908766" y="746750"/>
            <a:ext cx="1112648" cy="996953"/>
          </a:xfrm>
          <a:prstGeom prst="rect">
            <a:avLst/>
          </a:prstGeom>
        </p:spPr>
      </p:pic>
      <p:pic>
        <p:nvPicPr>
          <p:cNvPr id="16" name="图片 15"/>
          <p:cNvPicPr>
            <a:picLocks noChangeAspect="1"/>
          </p:cNvPicPr>
          <p:nvPr/>
        </p:nvPicPr>
        <p:blipFill>
          <a:blip r:embed="rId3">
            <a:clrChange>
              <a:clrFrom>
                <a:srgbClr val="FFFFFF"/>
              </a:clrFrom>
              <a:clrTo>
                <a:srgbClr val="FFFFFF">
                  <a:alpha val="0"/>
                </a:srgbClr>
              </a:clrTo>
            </a:clrChange>
          </a:blip>
          <a:stretch>
            <a:fillRect/>
          </a:stretch>
        </p:blipFill>
        <p:spPr>
          <a:xfrm rot="2899516" flipH="1">
            <a:off x="10031090" y="3427962"/>
            <a:ext cx="1112648" cy="996953"/>
          </a:xfrm>
          <a:prstGeom prst="rect">
            <a:avLst/>
          </a:prstGeom>
        </p:spPr>
      </p:pic>
      <p:pic>
        <p:nvPicPr>
          <p:cNvPr id="17" name="图片 16"/>
          <p:cNvPicPr>
            <a:picLocks noChangeAspect="1"/>
          </p:cNvPicPr>
          <p:nvPr/>
        </p:nvPicPr>
        <p:blipFill>
          <a:blip r:embed="rId4">
            <a:clrChange>
              <a:clrFrom>
                <a:srgbClr val="FFFFFF"/>
              </a:clrFrom>
              <a:clrTo>
                <a:srgbClr val="FFFFFF">
                  <a:alpha val="0"/>
                </a:srgbClr>
              </a:clrTo>
            </a:clrChange>
          </a:blip>
          <a:stretch>
            <a:fillRect/>
          </a:stretch>
        </p:blipFill>
        <p:spPr>
          <a:xfrm rot="2899516" flipH="1">
            <a:off x="8654559" y="5024221"/>
            <a:ext cx="823676" cy="738029"/>
          </a:xfrm>
          <a:prstGeom prst="rect">
            <a:avLst/>
          </a:prstGeom>
        </p:spPr>
      </p:pic>
      <p:pic>
        <p:nvPicPr>
          <p:cNvPr id="18" name="图片 17"/>
          <p:cNvPicPr>
            <a:picLocks noChangeAspect="1"/>
          </p:cNvPicPr>
          <p:nvPr/>
        </p:nvPicPr>
        <p:blipFill>
          <a:blip r:embed="rId3">
            <a:clrChange>
              <a:clrFrom>
                <a:srgbClr val="FFFFFF"/>
              </a:clrFrom>
              <a:clrTo>
                <a:srgbClr val="FFFFFF">
                  <a:alpha val="0"/>
                </a:srgbClr>
              </a:clrTo>
            </a:clrChange>
          </a:blip>
          <a:stretch>
            <a:fillRect/>
          </a:stretch>
        </p:blipFill>
        <p:spPr>
          <a:xfrm rot="2899516" flipH="1">
            <a:off x="880465" y="1359296"/>
            <a:ext cx="1112648" cy="996953"/>
          </a:xfrm>
          <a:prstGeom prst="rect">
            <a:avLst/>
          </a:prstGeom>
        </p:spPr>
      </p:pic>
      <p:pic>
        <p:nvPicPr>
          <p:cNvPr id="19" name="图片 18"/>
          <p:cNvPicPr>
            <a:picLocks noChangeAspect="1"/>
          </p:cNvPicPr>
          <p:nvPr/>
        </p:nvPicPr>
        <p:blipFill>
          <a:blip r:embed="rId5">
            <a:clrChange>
              <a:clrFrom>
                <a:srgbClr val="FFFFFF"/>
              </a:clrFrom>
              <a:clrTo>
                <a:srgbClr val="FFFFFF">
                  <a:alpha val="0"/>
                </a:srgbClr>
              </a:clrTo>
            </a:clrChange>
          </a:blip>
          <a:stretch>
            <a:fillRect/>
          </a:stretch>
        </p:blipFill>
        <p:spPr>
          <a:xfrm rot="20396978" flipH="1">
            <a:off x="3695832" y="4907014"/>
            <a:ext cx="826668" cy="740710"/>
          </a:xfrm>
          <a:prstGeom prst="rect">
            <a:avLst/>
          </a:prstGeom>
        </p:spPr>
      </p:pic>
      <p:pic>
        <p:nvPicPr>
          <p:cNvPr id="20" name="图片 19"/>
          <p:cNvPicPr>
            <a:picLocks noChangeAspect="1"/>
          </p:cNvPicPr>
          <p:nvPr/>
        </p:nvPicPr>
        <p:blipFill>
          <a:blip r:embed="rId6">
            <a:clrChange>
              <a:clrFrom>
                <a:srgbClr val="FFFFFF"/>
              </a:clrFrom>
              <a:clrTo>
                <a:srgbClr val="FFFFFF">
                  <a:alpha val="0"/>
                </a:srgbClr>
              </a:clrTo>
            </a:clrChange>
          </a:blip>
          <a:stretch>
            <a:fillRect/>
          </a:stretch>
        </p:blipFill>
        <p:spPr>
          <a:xfrm>
            <a:off x="9615858" y="4930510"/>
            <a:ext cx="2205590" cy="1672955"/>
          </a:xfrm>
          <a:prstGeom prst="rect">
            <a:avLst/>
          </a:prstGeom>
        </p:spPr>
      </p:pic>
      <p:sp>
        <p:nvSpPr>
          <p:cNvPr id="21" name="空心弧 20"/>
          <p:cNvSpPr/>
          <p:nvPr/>
        </p:nvSpPr>
        <p:spPr>
          <a:xfrm rot="692075">
            <a:off x="2865485" y="1946801"/>
            <a:ext cx="2434281" cy="2369735"/>
          </a:xfrm>
          <a:prstGeom prst="blockArc">
            <a:avLst>
              <a:gd name="adj1" fmla="val 965279"/>
              <a:gd name="adj2" fmla="val 19841326"/>
              <a:gd name="adj3" fmla="val 2575"/>
            </a:avLst>
          </a:prstGeom>
          <a:solidFill>
            <a:srgbClr val="4B8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字魂59号-创粗黑" panose="00000500000000000000" charset="-122"/>
              <a:ea typeface="字魂59号-创粗黑" panose="00000500000000000000" charset="-122"/>
              <a:cs typeface="+mn-ea"/>
              <a:sym typeface="字魂59号-创粗黑" panose="00000500000000000000" charset="-122"/>
            </a:endParaRPr>
          </a:p>
        </p:txBody>
      </p:sp>
      <p:pic>
        <p:nvPicPr>
          <p:cNvPr id="2" name="图片 1"/>
          <p:cNvPicPr>
            <a:picLocks noChangeAspect="1"/>
          </p:cNvPicPr>
          <p:nvPr/>
        </p:nvPicPr>
        <p:blipFill>
          <a:blip r:embed="rId7">
            <a:clrChange>
              <a:clrFrom>
                <a:srgbClr val="FFFFFF"/>
              </a:clrFrom>
              <a:clrTo>
                <a:srgbClr val="FFFFFF">
                  <a:alpha val="0"/>
                </a:srgbClr>
              </a:clrTo>
            </a:clrChange>
            <a:extLst>
              <a:ext uri="{BEBA8EAE-BF5A-486C-A8C5-ECC9F3942E4B}">
                <a14:imgProps xmlns:a14="http://schemas.microsoft.com/office/drawing/2010/main">
                  <a14:imgLayer r:embed="rId8">
                    <a14:imgEffect>
                      <a14:backgroundRemoval t="0" b="100000" l="0" r="100000">
                        <a14:backgroundMark x1="49866" y1="93526" x2="49822" y2="99947"/>
                        <a14:backgroundMark x1="3072" y1="0" x2="0" y2="12684"/>
                        <a14:backgroundMark x1="63669" y1="79947" x2="29742" y2="99474"/>
                        <a14:backgroundMark x1="35619" y1="25368" x2="35886" y2="17579"/>
                      </a14:backgroundRemoval>
                    </a14:imgEffect>
                  </a14:imgLayer>
                </a14:imgProps>
              </a:ext>
            </a:extLst>
          </a:blip>
          <a:stretch>
            <a:fillRect/>
          </a:stretch>
        </p:blipFill>
        <p:spPr>
          <a:xfrm>
            <a:off x="1672972" y="2474325"/>
            <a:ext cx="2100897" cy="1778054"/>
          </a:xfrm>
          <a:prstGeom prst="rect">
            <a:avLst/>
          </a:prstGeom>
        </p:spPr>
      </p:pic>
      <p:sp>
        <p:nvSpPr>
          <p:cNvPr id="22" name="文本框 21"/>
          <p:cNvSpPr txBox="1"/>
          <p:nvPr/>
        </p:nvSpPr>
        <p:spPr>
          <a:xfrm>
            <a:off x="3594399" y="2624064"/>
            <a:ext cx="122532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6000" b="0" i="0" u="none" strike="noStrike" kern="1200" cap="none" spc="0" normalizeH="0" baseline="0" noProof="0">
                <a:ln>
                  <a:noFill/>
                </a:ln>
                <a:solidFill>
                  <a:srgbClr val="4B8683"/>
                </a:solidFill>
                <a:effectLst/>
                <a:uLnTx/>
                <a:uFillTx/>
                <a:latin typeface="字魂59号-创粗黑" panose="00000500000000000000" charset="-122"/>
                <a:ea typeface="字魂59号-创粗黑" panose="00000500000000000000" charset="-122"/>
                <a:cs typeface="+mn-ea"/>
                <a:sym typeface="字魂59号-创粗黑" panose="00000500000000000000" charset="-122"/>
              </a:rPr>
              <a:t>02</a:t>
            </a:r>
            <a:endParaRPr kumimoji="0" lang="zh-CN" altLang="en-US" sz="6000" b="0" i="0" u="none" strike="noStrike" kern="1200" cap="none" spc="0" normalizeH="0" baseline="0" noProof="0">
              <a:ln>
                <a:noFill/>
              </a:ln>
              <a:solidFill>
                <a:srgbClr val="4B8683"/>
              </a:solidFill>
              <a:effectLst/>
              <a:uLnTx/>
              <a:uFillTx/>
              <a:latin typeface="字魂59号-创粗黑" panose="00000500000000000000" charset="-122"/>
              <a:ea typeface="字魂59号-创粗黑" panose="00000500000000000000" charset="-122"/>
              <a:cs typeface="+mn-ea"/>
              <a:sym typeface="字魂59号-创粗黑" panose="00000500000000000000" charset="-122"/>
            </a:endParaRPr>
          </a:p>
        </p:txBody>
      </p:sp>
      <p:sp>
        <p:nvSpPr>
          <p:cNvPr id="6" name="文本框 5"/>
          <p:cNvSpPr txBox="1"/>
          <p:nvPr/>
        </p:nvSpPr>
        <p:spPr>
          <a:xfrm>
            <a:off x="4819650" y="2809240"/>
            <a:ext cx="4469130" cy="829945"/>
          </a:xfrm>
          <a:prstGeom prst="rect">
            <a:avLst/>
          </a:prstGeom>
          <a:noFill/>
          <a:ln>
            <a:solidFill>
              <a:schemeClr val="tx1"/>
            </a:solidFill>
          </a:ln>
        </p:spPr>
        <p:txBody>
          <a:bodyPr wrap="square" rtlCol="0">
            <a:spAutoFit/>
          </a:bodyPr>
          <a:lstStyle/>
          <a:p>
            <a:r>
              <a:rPr lang="zh-CN" altLang="zh-CN" sz="4800" b="1">
                <a:latin typeface="仿宋" panose="02010609060101010101" charset="-122"/>
                <a:ea typeface="仿宋" panose="02010609060101010101" charset="-122"/>
              </a:rPr>
              <a:t>文言断句的方法</a:t>
            </a:r>
            <a:endParaRPr lang="zh-CN" altLang="zh-CN" sz="4800" b="1">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1000"/>
                            </p:stCondLst>
                            <p:childTnLst>
                              <p:par>
                                <p:cTn id="31" presetID="42"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 name="图片 21"/>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43360" b="75758"/>
          <a:stretch>
            <a:fillRect/>
          </a:stretch>
        </p:blipFill>
        <p:spPr>
          <a:xfrm flipH="1">
            <a:off x="635" y="-346710"/>
            <a:ext cx="2370455" cy="1520825"/>
          </a:xfrm>
          <a:prstGeom prst="rect">
            <a:avLst/>
          </a:prstGeom>
        </p:spPr>
      </p:pic>
      <p:sp>
        <p:nvSpPr>
          <p:cNvPr id="21" name="文本框 20"/>
          <p:cNvSpPr txBox="1"/>
          <p:nvPr/>
        </p:nvSpPr>
        <p:spPr>
          <a:xfrm>
            <a:off x="290195" y="1345565"/>
            <a:ext cx="11185525" cy="2861310"/>
          </a:xfrm>
          <a:prstGeom prst="rect">
            <a:avLst/>
          </a:prstGeom>
          <a:noFill/>
        </p:spPr>
        <p:txBody>
          <a:bodyPr wrap="square" rtlCol="0">
            <a:spAutoFit/>
          </a:bodyPr>
          <a:lstStyle/>
          <a:p>
            <a:r>
              <a:rPr lang="en-US" altLang="zh-CN" sz="3600">
                <a:latin typeface="仿宋" panose="02010609060101010101" charset="-122"/>
                <a:ea typeface="仿宋" panose="02010609060101010101" charset="-122"/>
                <a:cs typeface="仿宋" panose="02010609060101010101" charset="-122"/>
              </a:rPr>
              <a:t>  </a:t>
            </a:r>
            <a:r>
              <a:rPr lang="zh-CN" altLang="en-US" sz="3600">
                <a:latin typeface="仿宋" panose="02010609060101010101" charset="-122"/>
                <a:ea typeface="仿宋" panose="02010609060101010101" charset="-122"/>
                <a:cs typeface="仿宋" panose="02010609060101010101" charset="-122"/>
              </a:rPr>
              <a:t>时帝姊湖阳公主新寡，帝与共论朝臣，微观其意。主曰：“宋公威容德器，群臣莫及。”帝曰：“方且图之。”后弘被引见，帝令主坐屏风后因谓弘曰谚言贵易交富易妻人情乎弘曰：“臣闻贫贱之交不可忘，糟糠之妻不下堂。”帝顾谓主曰：“事不谐矣。”</a:t>
            </a:r>
            <a:endParaRPr lang="zh-CN" altLang="en-US" sz="3600" b="1">
              <a:solidFill>
                <a:srgbClr val="C00000"/>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26374C"/>
        </a:solidFill>
        <a:effectLst/>
      </p:bgPr>
    </p:bg>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605" y="2970530"/>
            <a:ext cx="2233295" cy="3960495"/>
          </a:xfrm>
          <a:prstGeom prst="rect">
            <a:avLst/>
          </a:prstGeom>
        </p:spPr>
      </p:pic>
      <p:sp>
        <p:nvSpPr>
          <p:cNvPr id="3" name="文本框 2"/>
          <p:cNvSpPr txBox="1"/>
          <p:nvPr/>
        </p:nvSpPr>
        <p:spPr>
          <a:xfrm>
            <a:off x="298450" y="521335"/>
            <a:ext cx="11595100" cy="6308725"/>
          </a:xfrm>
          <a:prstGeom prst="rect">
            <a:avLst/>
          </a:prstGeom>
          <a:noFill/>
        </p:spPr>
        <p:txBody>
          <a:bodyPr wrap="square" rtlCol="0" anchor="t">
            <a:spAutoFit/>
          </a:bodyPr>
          <a:lstStyle/>
          <a:p>
            <a:r>
              <a:rPr lang="zh-CN" altLang="en-US" sz="3200">
                <a:latin typeface="仿宋" panose="02010609060101010101" charset="-122"/>
                <a:ea typeface="仿宋" panose="02010609060101010101" charset="-122"/>
                <a:cs typeface="仿宋" panose="02010609060101010101" charset="-122"/>
                <a:sym typeface="+mn-ea"/>
              </a:rPr>
              <a:t>下列用“/”给文中画波浪线句子断句，正确的一项是（     ）</a:t>
            </a:r>
            <a:endParaRPr lang="zh-CN" altLang="en-US" sz="3200">
              <a:latin typeface="仿宋" panose="02010609060101010101" charset="-122"/>
              <a:ea typeface="仿宋" panose="02010609060101010101" charset="-122"/>
              <a:cs typeface="仿宋" panose="02010609060101010101" charset="-122"/>
              <a:sym typeface="+mn-ea"/>
            </a:endParaRPr>
          </a:p>
          <a:p>
            <a:endParaRPr lang="zh-CN" altLang="en-US" sz="3200">
              <a:latin typeface="仿宋" panose="02010609060101010101" charset="-122"/>
              <a:ea typeface="仿宋" panose="02010609060101010101" charset="-122"/>
              <a:cs typeface="仿宋" panose="02010609060101010101" charset="-122"/>
            </a:endParaRPr>
          </a:p>
          <a:p>
            <a:r>
              <a:rPr lang="zh-CN" altLang="en-US" sz="3200">
                <a:latin typeface="仿宋" panose="02010609060101010101" charset="-122"/>
                <a:ea typeface="仿宋" panose="02010609060101010101" charset="-122"/>
                <a:cs typeface="仿宋" panose="02010609060101010101" charset="-122"/>
                <a:sym typeface="+mn-ea"/>
              </a:rPr>
              <a:t>A．帝令主坐屏风后/因谓弘曰/谚言/贵易交/富易妻/人情乎</a:t>
            </a:r>
            <a:endParaRPr lang="zh-CN" altLang="en-US" sz="3200">
              <a:latin typeface="仿宋" panose="02010609060101010101" charset="-122"/>
              <a:ea typeface="仿宋" panose="02010609060101010101" charset="-122"/>
              <a:cs typeface="仿宋" panose="02010609060101010101" charset="-122"/>
            </a:endParaRPr>
          </a:p>
          <a:p>
            <a:r>
              <a:rPr lang="zh-CN" altLang="en-US" sz="3200">
                <a:latin typeface="仿宋" panose="02010609060101010101" charset="-122"/>
                <a:ea typeface="仿宋" panose="02010609060101010101" charset="-122"/>
                <a:cs typeface="仿宋" panose="02010609060101010101" charset="-122"/>
                <a:sym typeface="+mn-ea"/>
              </a:rPr>
              <a:t>B．帝令主坐屏风/后因谓弘曰/谚言/贵易交/富易妻/人情乎</a:t>
            </a:r>
            <a:endParaRPr lang="zh-CN" altLang="en-US" sz="3200">
              <a:latin typeface="仿宋" panose="02010609060101010101" charset="-122"/>
              <a:ea typeface="仿宋" panose="02010609060101010101" charset="-122"/>
              <a:cs typeface="仿宋" panose="02010609060101010101" charset="-122"/>
            </a:endParaRPr>
          </a:p>
          <a:p>
            <a:r>
              <a:rPr lang="zh-CN" altLang="en-US" sz="3200">
                <a:latin typeface="仿宋" panose="02010609060101010101" charset="-122"/>
                <a:ea typeface="仿宋" panose="02010609060101010101" charset="-122"/>
                <a:cs typeface="仿宋" panose="02010609060101010101" charset="-122"/>
                <a:sym typeface="+mn-ea"/>
              </a:rPr>
              <a:t>C．帝令主坐屏风后/因谓弘曰/谚言/贵易交富/易妻人情乎</a:t>
            </a:r>
            <a:endParaRPr lang="zh-CN" altLang="en-US" sz="3200">
              <a:latin typeface="仿宋" panose="02010609060101010101" charset="-122"/>
              <a:ea typeface="仿宋" panose="02010609060101010101" charset="-122"/>
              <a:cs typeface="仿宋" panose="02010609060101010101" charset="-122"/>
            </a:endParaRPr>
          </a:p>
          <a:p>
            <a:r>
              <a:rPr lang="zh-CN" altLang="en-US" sz="3200">
                <a:latin typeface="仿宋" panose="02010609060101010101" charset="-122"/>
                <a:ea typeface="仿宋" panose="02010609060101010101" charset="-122"/>
                <a:cs typeface="仿宋" panose="02010609060101010101" charset="-122"/>
                <a:sym typeface="+mn-ea"/>
              </a:rPr>
              <a:t>D．帝令主坐屏风/后因谓弘曰/谚言/贵易交富/易妻人情乎</a:t>
            </a:r>
            <a:endParaRPr lang="zh-CN" altLang="en-US" sz="3200">
              <a:latin typeface="仿宋" panose="02010609060101010101" charset="-122"/>
              <a:ea typeface="仿宋" panose="02010609060101010101" charset="-122"/>
              <a:cs typeface="仿宋" panose="02010609060101010101" charset="-122"/>
            </a:endParaRPr>
          </a:p>
          <a:p>
            <a:endParaRPr lang="zh-CN" altLang="en-US" sz="3200">
              <a:latin typeface="仿宋" panose="02010609060101010101" charset="-122"/>
              <a:ea typeface="仿宋" panose="02010609060101010101" charset="-122"/>
              <a:cs typeface="仿宋" panose="02010609060101010101" charset="-122"/>
            </a:endParaRPr>
          </a:p>
          <a:p>
            <a:r>
              <a:rPr lang="zh-CN" altLang="en-US" sz="3600" b="1">
                <a:solidFill>
                  <a:schemeClr val="tx1"/>
                </a:solidFill>
                <a:latin typeface="仿宋" panose="02010609060101010101" charset="-122"/>
                <a:ea typeface="仿宋" panose="02010609060101010101" charset="-122"/>
                <a:cs typeface="仿宋" panose="02010609060101010101" charset="-122"/>
                <a:sym typeface="+mn-ea"/>
              </a:rPr>
              <a:t>分析：</a:t>
            </a:r>
            <a:r>
              <a:rPr lang="en-US" altLang="zh-CN" sz="3600" b="1">
                <a:solidFill>
                  <a:schemeClr val="tx1"/>
                </a:solidFill>
                <a:latin typeface="仿宋" panose="02010609060101010101" charset="-122"/>
                <a:ea typeface="仿宋" panose="02010609060101010101" charset="-122"/>
                <a:cs typeface="仿宋" panose="02010609060101010101" charset="-122"/>
                <a:sym typeface="+mn-ea"/>
              </a:rPr>
              <a:t>1.</a:t>
            </a:r>
            <a:r>
              <a:rPr lang="zh-CN" altLang="en-US" sz="3600" b="1">
                <a:solidFill>
                  <a:schemeClr val="tx1"/>
                </a:solidFill>
                <a:latin typeface="仿宋" panose="02010609060101010101" charset="-122"/>
                <a:ea typeface="仿宋" panose="02010609060101010101" charset="-122"/>
                <a:cs typeface="仿宋" panose="02010609060101010101" charset="-122"/>
                <a:sym typeface="+mn-ea"/>
              </a:rPr>
              <a:t>整句讲了哪些人、哪些事、结果如何；</a:t>
            </a:r>
            <a:r>
              <a:rPr lang="en-US" altLang="zh-CN" sz="3600" b="1">
                <a:solidFill>
                  <a:schemeClr val="tx1"/>
                </a:solidFill>
                <a:latin typeface="仿宋" panose="02010609060101010101" charset="-122"/>
                <a:ea typeface="仿宋" panose="02010609060101010101" charset="-122"/>
                <a:cs typeface="仿宋" panose="02010609060101010101" charset="-122"/>
                <a:sym typeface="+mn-ea"/>
              </a:rPr>
              <a:t>2.</a:t>
            </a:r>
            <a:r>
              <a:rPr lang="zh-CN" altLang="en-US" sz="3600" b="1">
                <a:solidFill>
                  <a:schemeClr val="tx1"/>
                </a:solidFill>
                <a:latin typeface="仿宋" panose="02010609060101010101" charset="-122"/>
                <a:ea typeface="仿宋" panose="02010609060101010101" charset="-122"/>
                <a:cs typeface="仿宋" panose="02010609060101010101" charset="-122"/>
                <a:sym typeface="+mn-ea"/>
              </a:rPr>
              <a:t>寻找特定的字词标志（语气词等）；</a:t>
            </a:r>
            <a:r>
              <a:rPr lang="en-US" altLang="zh-CN" sz="3600" b="1">
                <a:solidFill>
                  <a:schemeClr val="tx1"/>
                </a:solidFill>
                <a:latin typeface="仿宋" panose="02010609060101010101" charset="-122"/>
                <a:ea typeface="仿宋" panose="02010609060101010101" charset="-122"/>
                <a:cs typeface="仿宋" panose="02010609060101010101" charset="-122"/>
                <a:sym typeface="+mn-ea"/>
              </a:rPr>
              <a:t>3.</a:t>
            </a:r>
            <a:r>
              <a:rPr lang="zh-CN" altLang="en-US" sz="3600" b="1">
                <a:solidFill>
                  <a:schemeClr val="tx1"/>
                </a:solidFill>
                <a:latin typeface="仿宋" panose="02010609060101010101" charset="-122"/>
                <a:ea typeface="仿宋" panose="02010609060101010101" charset="-122"/>
                <a:cs typeface="仿宋" panose="02010609060101010101" charset="-122"/>
                <a:sym typeface="+mn-ea"/>
              </a:rPr>
              <a:t>注意特殊句式。</a:t>
            </a:r>
            <a:endParaRPr lang="zh-CN" altLang="en-US" sz="3600" b="1">
              <a:solidFill>
                <a:schemeClr val="tx1"/>
              </a:solidFill>
              <a:latin typeface="仿宋" panose="02010609060101010101" charset="-122"/>
              <a:ea typeface="仿宋" panose="02010609060101010101" charset="-122"/>
              <a:cs typeface="仿宋" panose="02010609060101010101" charset="-122"/>
            </a:endParaRPr>
          </a:p>
          <a:p>
            <a:r>
              <a:rPr lang="zh-CN" altLang="en-US" sz="3600" b="1">
                <a:solidFill>
                  <a:srgbClr val="C00000"/>
                </a:solidFill>
                <a:latin typeface="仿宋" panose="02010609060101010101" charset="-122"/>
                <a:ea typeface="仿宋" panose="02010609060101010101" charset="-122"/>
                <a:cs typeface="仿宋" panose="02010609060101010101" charset="-122"/>
                <a:sym typeface="+mn-ea"/>
              </a:rPr>
              <a:t>光武帝便叫公主坐在屏风后面，趁机对宋弘说：“谚语讲：‘升了官就换朋友，发了财就换妻子。’这应是人之常情吧？”</a:t>
            </a:r>
            <a:endParaRPr lang="zh-CN" altLang="en-US"/>
          </a:p>
        </p:txBody>
      </p:sp>
      <p:sp>
        <p:nvSpPr>
          <p:cNvPr id="22" name="文本框 21"/>
          <p:cNvSpPr txBox="1"/>
          <p:nvPr/>
        </p:nvSpPr>
        <p:spPr>
          <a:xfrm>
            <a:off x="10659110" y="389255"/>
            <a:ext cx="559435" cy="583565"/>
          </a:xfrm>
          <a:prstGeom prst="rect">
            <a:avLst/>
          </a:prstGeom>
          <a:noFill/>
        </p:spPr>
        <p:txBody>
          <a:bodyPr wrap="square" rtlCol="0">
            <a:spAutoFit/>
          </a:bodyPr>
          <a:lstStyle/>
          <a:p>
            <a:pPr algn="ctr"/>
            <a:r>
              <a:rPr lang="en-US" altLang="zh-CN" sz="3200" b="1">
                <a:solidFill>
                  <a:srgbClr val="C00000"/>
                </a:solidFill>
                <a:latin typeface="仿宋" panose="02010609060101010101" charset="-122"/>
                <a:ea typeface="仿宋" panose="02010609060101010101" charset="-122"/>
              </a:rPr>
              <a:t>A </a:t>
            </a:r>
            <a:endParaRPr lang="en-US" altLang="zh-CN" sz="3200" b="1">
              <a:solidFill>
                <a:srgbClr val="C00000"/>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8" presetClass="entr" presetSubtype="16" fill="hold" nodeType="clickEffect">
                                  <p:stCondLst>
                                    <p:cond delay="0"/>
                                  </p:stCondLst>
                                  <p:childTnLst>
                                    <p:set>
                                      <p:cBhvr>
                                        <p:cTn id="13" dur="1" fill="hold">
                                          <p:stCondLst>
                                            <p:cond delay="0"/>
                                          </p:stCondLst>
                                        </p:cTn>
                                        <p:tgtEl>
                                          <p:spTgt spid="22">
                                            <p:txEl>
                                              <p:pRg st="0" end="0"/>
                                            </p:txEl>
                                          </p:spTgt>
                                        </p:tgtEl>
                                        <p:attrNameLst>
                                          <p:attrName>style.visibility</p:attrName>
                                        </p:attrNameLst>
                                      </p:cBhvr>
                                      <p:to>
                                        <p:strVal val="visible"/>
                                      </p:to>
                                    </p:set>
                                    <p:animEffect transition="in" filter="diamond(in)">
                                      <p:cBhvr>
                                        <p:cTn id="14" dur="2000"/>
                                        <p:tgtEl>
                                          <p:spTgt spid="22">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diamond(in)">
                                      <p:cBhvr>
                                        <p:cTn id="19" dur="2000"/>
                                        <p:tgtEl>
                                          <p:spTgt spid="3">
                                            <p:txEl>
                                              <p:pRg st="7" end="7"/>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26374C"/>
        </a:solidFill>
        <a:effectLst/>
      </p:bgPr>
    </p:bg>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605" y="2970530"/>
            <a:ext cx="2233295" cy="3960495"/>
          </a:xfrm>
          <a:prstGeom prst="rect">
            <a:avLst/>
          </a:prstGeom>
        </p:spPr>
      </p:pic>
      <p:grpSp>
        <p:nvGrpSpPr>
          <p:cNvPr id="2" name="组合 1"/>
          <p:cNvGrpSpPr/>
          <p:nvPr/>
        </p:nvGrpSpPr>
        <p:grpSpPr>
          <a:xfrm>
            <a:off x="9742170" y="-15240"/>
            <a:ext cx="2449195" cy="3195955"/>
            <a:chOff x="4820584" y="1505276"/>
            <a:chExt cx="5920102" cy="5920102"/>
          </a:xfrm>
        </p:grpSpPr>
        <p:sp>
          <p:nvSpPr>
            <p:cNvPr id="13" name="矩形 12"/>
            <p:cNvSpPr/>
            <p:nvPr/>
          </p:nvSpPr>
          <p:spPr>
            <a:xfrm>
              <a:off x="6523481" y="1505561"/>
              <a:ext cx="4217090" cy="3846877"/>
            </a:xfrm>
            <a:prstGeom prst="rect">
              <a:avLst/>
            </a:prstGeom>
            <a:noFill/>
            <a:ln w="38100">
              <a:solidFill>
                <a:srgbClr val="CC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820584" y="1505276"/>
              <a:ext cx="5920102" cy="5920102"/>
            </a:xfrm>
            <a:prstGeom prst="rect">
              <a:avLst/>
            </a:prstGeom>
          </p:spPr>
        </p:pic>
      </p:grpSp>
      <p:sp>
        <p:nvSpPr>
          <p:cNvPr id="8" name="文本框 7"/>
          <p:cNvSpPr txBox="1"/>
          <p:nvPr/>
        </p:nvSpPr>
        <p:spPr>
          <a:xfrm>
            <a:off x="1447800" y="1855470"/>
            <a:ext cx="8749665" cy="1568450"/>
          </a:xfrm>
          <a:prstGeom prst="rect">
            <a:avLst/>
          </a:prstGeom>
          <a:noFill/>
        </p:spPr>
        <p:txBody>
          <a:bodyPr wrap="square" rtlCol="0">
            <a:spAutoFit/>
          </a:bodyPr>
          <a:lstStyle/>
          <a:p>
            <a:r>
              <a:rPr lang="zh-CN" altLang="en-US" sz="4800" b="1">
                <a:solidFill>
                  <a:srgbClr val="C00000"/>
                </a:solidFill>
                <a:latin typeface="仿宋" panose="02010609060101010101" charset="-122"/>
                <a:ea typeface="仿宋" panose="02010609060101010101" charset="-122"/>
              </a:rPr>
              <a:t>方法一：寻找特定的词语，如名词、虚词、对话标志性词语。</a:t>
            </a:r>
            <a:endParaRPr lang="zh-CN" altLang="en-US" sz="4800" b="1">
              <a:solidFill>
                <a:srgbClr val="C00000"/>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4" presetClass="entr" presetSubtype="10" fill="hold" grpId="0" nodeType="clickEffect">
                                  <p:stCondLst>
                                    <p:cond delay="0"/>
                                  </p:stCondLst>
                                  <p:childTnLst>
                                    <p:set>
                                      <p:cBhvr>
                                        <p:cTn id="19" dur="1000" fill="hold">
                                          <p:stCondLst>
                                            <p:cond delay="0"/>
                                          </p:stCondLst>
                                        </p:cTn>
                                        <p:tgtEl>
                                          <p:spTgt spid="8"/>
                                        </p:tgtEl>
                                        <p:attrNameLst>
                                          <p:attrName>style.visibility</p:attrName>
                                        </p:attrNameLst>
                                      </p:cBhvr>
                                      <p:to>
                                        <p:strVal val="visible"/>
                                      </p:to>
                                    </p:set>
                                    <p:animEffect transition="in" filter="randombar(horizontal)">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9637395" y="-339725"/>
            <a:ext cx="2569845" cy="3537585"/>
            <a:chOff x="7204364" y="1193703"/>
            <a:chExt cx="4987636" cy="4987636"/>
          </a:xfrm>
        </p:grpSpPr>
        <p:sp>
          <p:nvSpPr>
            <p:cNvPr id="13" name="椭圆 12"/>
            <p:cNvSpPr/>
            <p:nvPr/>
          </p:nvSpPr>
          <p:spPr>
            <a:xfrm>
              <a:off x="8132347" y="1897425"/>
              <a:ext cx="3529743" cy="35297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4364" y="1193703"/>
              <a:ext cx="4987636" cy="4987636"/>
            </a:xfrm>
            <a:prstGeom prst="rect">
              <a:avLst/>
            </a:prstGeom>
          </p:spPr>
        </p:pic>
      </p:grpSp>
      <p:sp>
        <p:nvSpPr>
          <p:cNvPr id="2" name="文本框 1"/>
          <p:cNvSpPr txBox="1"/>
          <p:nvPr/>
        </p:nvSpPr>
        <p:spPr>
          <a:xfrm>
            <a:off x="459105" y="1002030"/>
            <a:ext cx="9656445" cy="2553335"/>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cs typeface="宋体" panose="02010600030101010101" pitchFamily="2" charset="-122"/>
              </a:rPr>
              <a:t>到亭上有两人铺毡对坐一童子烧酒炉正沸见余大喜曰湖中焉得更有此人拉余同饮</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到亭上</a:t>
            </a:r>
            <a:r>
              <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有两人铺毡对坐</a:t>
            </a:r>
            <a:r>
              <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一童子烧酒炉正沸</a:t>
            </a:r>
            <a:r>
              <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见余</a:t>
            </a:r>
            <a:r>
              <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大喜曰</a:t>
            </a:r>
            <a:r>
              <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湖中焉得更有此人</a:t>
            </a:r>
            <a:r>
              <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拉余同饮</a:t>
            </a:r>
            <a:endPar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616585" y="5332095"/>
            <a:ext cx="9982835" cy="922020"/>
          </a:xfrm>
          <a:prstGeom prst="rect">
            <a:avLst/>
          </a:prstGeom>
          <a:noFill/>
        </p:spPr>
        <p:txBody>
          <a:bodyPr wrap="square" rtlCol="0">
            <a:spAutoFit/>
          </a:bodyPr>
          <a:lstStyle/>
          <a:p>
            <a:pPr algn="ctr"/>
            <a:r>
              <a:rPr lang="zh-CN" altLang="en-US" sz="5400" b="1">
                <a:solidFill>
                  <a:srgbClr val="C00000"/>
                </a:solidFill>
                <a:latin typeface="仿宋" panose="02010609060101010101" charset="-122"/>
                <a:ea typeface="仿宋" panose="02010609060101010101" charset="-122"/>
              </a:rPr>
              <a:t>方法二：根据对话、引文等断句。</a:t>
            </a:r>
            <a:endParaRPr lang="zh-CN" altLang="en-US" sz="5400" b="1">
              <a:solidFill>
                <a:srgbClr val="C00000"/>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barn(inVertical)">
                                      <p:cBhvr>
                                        <p:cTn id="14" dur="500"/>
                                        <p:tgtEl>
                                          <p:spTgt spid="2">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4" presetClass="entr" presetSubtype="10" fill="hold" grpId="0" nodeType="clickEffect">
                                  <p:stCondLst>
                                    <p:cond delay="0"/>
                                  </p:stCondLst>
                                  <p:childTnLst>
                                    <p:set>
                                      <p:cBhvr>
                                        <p:cTn id="18" dur="1000" fill="hold">
                                          <p:stCondLst>
                                            <p:cond delay="0"/>
                                          </p:stCondLst>
                                        </p:cTn>
                                        <p:tgtEl>
                                          <p:spTgt spid="8"/>
                                        </p:tgtEl>
                                        <p:attrNameLst>
                                          <p:attrName>style.visibility</p:attrName>
                                        </p:attrNameLst>
                                      </p:cBhvr>
                                      <p:to>
                                        <p:strVal val="visible"/>
                                      </p:to>
                                    </p:set>
                                    <p:animEffect transition="in" filter="randombar(horizontal)">
                                      <p:cBhvr>
                                        <p:cTn id="19" dur="1000"/>
                                        <p:tgtEl>
                                          <p:spTgt spid="8"/>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8" presetClass="entr" presetSubtype="16" fill="hold"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diamond(in)">
                                      <p:cBhvr>
                                        <p:cTn id="24"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rcRect l="5199" t="5122" r="5044" b="5122"/>
          <a:stretch>
            <a:fillRect/>
          </a:stretch>
        </p:blipFill>
        <p:spPr>
          <a:xfrm>
            <a:off x="9717378" y="4388800"/>
            <a:ext cx="2415600" cy="2415600"/>
          </a:xfrm>
          <a:prstGeom prst="ellipse">
            <a:avLst/>
          </a:prstGeom>
        </p:spPr>
      </p:pic>
      <p:sp>
        <p:nvSpPr>
          <p:cNvPr id="2" name="文本框 1"/>
          <p:cNvSpPr txBox="1"/>
          <p:nvPr/>
        </p:nvSpPr>
        <p:spPr>
          <a:xfrm>
            <a:off x="1376680" y="73025"/>
            <a:ext cx="8747760" cy="452310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rPr>
              <a:t>南阳刘子骥高尚士也闻之欣然规往</a:t>
            </a:r>
            <a:r>
              <a:rPr lang="zh-CN" altLang="en-US" sz="3200">
                <a:latin typeface="宋体" panose="02010600030101010101" pitchFamily="2" charset="-122"/>
                <a:ea typeface="宋体" panose="02010600030101010101" pitchFamily="2" charset="-122"/>
                <a:cs typeface="宋体" panose="02010600030101010101" pitchFamily="2" charset="-122"/>
              </a:rPr>
              <a:t>（      ）</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A</a:t>
            </a:r>
            <a:r>
              <a:rPr lang="zh-CN" altLang="en-US" sz="3200" noProof="0">
                <a:latin typeface="宋体" panose="02010600030101010101" pitchFamily="2" charset="-122"/>
                <a:ea typeface="宋体" panose="02010600030101010101" pitchFamily="2" charset="-122"/>
                <a:cs typeface="宋体" panose="02010600030101010101" pitchFamily="2" charset="-122"/>
                <a:sym typeface="+mn-ea"/>
              </a:rPr>
              <a:t>南阳</a:t>
            </a:r>
            <a:r>
              <a:rPr lang="en-US" altLang="zh-CN" sz="3200" noProof="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noProof="0">
                <a:latin typeface="宋体" panose="02010600030101010101" pitchFamily="2" charset="-122"/>
                <a:ea typeface="宋体" panose="02010600030101010101" pitchFamily="2" charset="-122"/>
                <a:cs typeface="宋体" panose="02010600030101010101" pitchFamily="2" charset="-122"/>
                <a:sym typeface="+mn-ea"/>
              </a:rPr>
              <a:t>刘子骥</a:t>
            </a:r>
            <a:r>
              <a:rPr lang="en-US" altLang="zh-CN" sz="3200" noProof="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noProof="0">
                <a:latin typeface="宋体" panose="02010600030101010101" pitchFamily="2" charset="-122"/>
                <a:ea typeface="宋体" panose="02010600030101010101" pitchFamily="2" charset="-122"/>
                <a:cs typeface="宋体" panose="02010600030101010101" pitchFamily="2" charset="-122"/>
                <a:sym typeface="+mn-ea"/>
              </a:rPr>
              <a:t>高尚士也闻之</a:t>
            </a:r>
            <a:r>
              <a:rPr lang="en-US" altLang="zh-CN" sz="3200" noProof="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noProof="0">
                <a:latin typeface="宋体" panose="02010600030101010101" pitchFamily="2" charset="-122"/>
                <a:ea typeface="宋体" panose="02010600030101010101" pitchFamily="2" charset="-122"/>
                <a:cs typeface="宋体" panose="02010600030101010101" pitchFamily="2" charset="-122"/>
                <a:sym typeface="+mn-ea"/>
              </a:rPr>
              <a:t>欣然规往</a:t>
            </a:r>
            <a:endParaRPr lang="zh-CN" altLang="en-US" sz="3200" noProof="0">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B</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南阳刘子</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骥高尚</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士也闻之</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欣然规往</a:t>
            </a:r>
            <a:endParaRPr lang="zh-CN" altLang="en-US" sz="3200">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C</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南阳刘子骥</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高尚士也</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闻之</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欣然规往</a:t>
            </a:r>
            <a:endParaRPr lang="zh-CN" altLang="en-US" sz="3200">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320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3200">
                <a:latin typeface="宋体" panose="02010600030101010101" pitchFamily="2" charset="-122"/>
                <a:ea typeface="宋体" panose="02010600030101010101" pitchFamily="2" charset="-122"/>
                <a:cs typeface="宋体" panose="02010600030101010101" pitchFamily="2" charset="-122"/>
              </a:rPr>
              <a:t>D</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南阳</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刘子骥</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高尚士</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也闻之</a:t>
            </a:r>
            <a:r>
              <a:rPr lang="en-US" altLang="zh-CN" sz="320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欣然规往</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8425815" y="73025"/>
            <a:ext cx="556260" cy="706755"/>
          </a:xfrm>
          <a:prstGeom prst="rect">
            <a:avLst/>
          </a:prstGeom>
          <a:noFill/>
        </p:spPr>
        <p:txBody>
          <a:bodyPr wrap="square" rtlCol="0">
            <a:spAutoFit/>
          </a:bodyPr>
          <a:lstStyle/>
          <a:p>
            <a:r>
              <a:rPr lang="en-US" altLang="zh-CN" sz="4000" b="1">
                <a:solidFill>
                  <a:srgbClr val="C00000"/>
                </a:solidFill>
                <a:latin typeface="宋体" panose="02010600030101010101" pitchFamily="2" charset="-122"/>
                <a:ea typeface="宋体" panose="02010600030101010101" pitchFamily="2" charset="-122"/>
              </a:rPr>
              <a:t>C</a:t>
            </a:r>
            <a:endParaRPr lang="en-US" altLang="zh-CN" sz="4000" b="1">
              <a:solidFill>
                <a:srgbClr val="C00000"/>
              </a:solidFill>
              <a:latin typeface="宋体" panose="02010600030101010101" pitchFamily="2" charset="-122"/>
              <a:ea typeface="宋体" panose="02010600030101010101" pitchFamily="2" charset="-122"/>
            </a:endParaRPr>
          </a:p>
        </p:txBody>
      </p:sp>
      <p:sp>
        <p:nvSpPr>
          <p:cNvPr id="8" name="文本框 7"/>
          <p:cNvSpPr txBox="1"/>
          <p:nvPr/>
        </p:nvSpPr>
        <p:spPr>
          <a:xfrm>
            <a:off x="366395" y="4935220"/>
            <a:ext cx="9851390" cy="1445260"/>
          </a:xfrm>
          <a:prstGeom prst="rect">
            <a:avLst/>
          </a:prstGeom>
          <a:noFill/>
        </p:spPr>
        <p:txBody>
          <a:bodyPr wrap="square" rtlCol="0">
            <a:spAutoFit/>
          </a:bodyPr>
          <a:lstStyle/>
          <a:p>
            <a:r>
              <a:rPr lang="zh-CN" altLang="en-US" sz="4400" b="1">
                <a:solidFill>
                  <a:srgbClr val="C00000"/>
                </a:solidFill>
                <a:latin typeface="仿宋" panose="02010609060101010101" charset="-122"/>
                <a:ea typeface="仿宋" panose="02010609060101010101" charset="-122"/>
              </a:rPr>
              <a:t>方法三：特殊句式。</a:t>
            </a:r>
            <a:r>
              <a:rPr lang="en-US" altLang="zh-CN" sz="4400" b="1">
                <a:solidFill>
                  <a:srgbClr val="C00000"/>
                </a:solidFill>
                <a:latin typeface="仿宋" panose="02010609060101010101" charset="-122"/>
                <a:ea typeface="仿宋" panose="02010609060101010101" charset="-122"/>
              </a:rPr>
              <a:t>(</a:t>
            </a:r>
            <a:r>
              <a:rPr lang="zh-CN" altLang="en-US" sz="4400" b="1">
                <a:solidFill>
                  <a:srgbClr val="C00000"/>
                </a:solidFill>
                <a:latin typeface="仿宋" panose="02010609060101010101" charset="-122"/>
                <a:ea typeface="仿宋" panose="02010609060101010101" charset="-122"/>
              </a:rPr>
              <a:t>省略句、倒装句、判断句、被动句</a:t>
            </a:r>
            <a:r>
              <a:rPr lang="en-US" altLang="zh-CN" sz="4400" b="1">
                <a:solidFill>
                  <a:srgbClr val="C00000"/>
                </a:solidFill>
                <a:latin typeface="仿宋" panose="02010609060101010101" charset="-122"/>
                <a:ea typeface="仿宋" panose="02010609060101010101" charset="-122"/>
              </a:rPr>
              <a:t>)</a:t>
            </a:r>
            <a:endParaRPr lang="en-US" altLang="zh-CN" sz="4400" b="1">
              <a:solidFill>
                <a:srgbClr val="C00000"/>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randombar(horizontal)">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rcRect l="792" t="17637"/>
          <a:stretch>
            <a:fillRect/>
          </a:stretch>
        </p:blipFill>
        <p:spPr>
          <a:xfrm flipH="1">
            <a:off x="406" y="0"/>
            <a:ext cx="12191594" cy="6858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rcRect t="53333" r="1197" b="4657"/>
          <a:stretch>
            <a:fillRect/>
          </a:stretch>
        </p:blipFill>
        <p:spPr>
          <a:xfrm>
            <a:off x="-1" y="2486221"/>
            <a:ext cx="6858001" cy="4371779"/>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rcRect t="36253" r="63048" b="20000"/>
          <a:stretch>
            <a:fillRect/>
          </a:stretch>
        </p:blipFill>
        <p:spPr>
          <a:xfrm>
            <a:off x="0" y="0"/>
            <a:ext cx="2310130" cy="4100830"/>
          </a:xfrm>
          <a:prstGeom prst="rect">
            <a:avLst/>
          </a:prstGeom>
        </p:spPr>
      </p:pic>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43360" b="75758"/>
          <a:stretch>
            <a:fillRect/>
          </a:stretch>
        </p:blipFill>
        <p:spPr>
          <a:xfrm>
            <a:off x="8838565" y="-395605"/>
            <a:ext cx="3353435" cy="2152015"/>
          </a:xfrm>
          <a:prstGeom prst="rect">
            <a:avLst/>
          </a:prstGeom>
        </p:spPr>
      </p:pic>
      <p:sp>
        <p:nvSpPr>
          <p:cNvPr id="2" name="文本框 1"/>
          <p:cNvSpPr txBox="1"/>
          <p:nvPr/>
        </p:nvSpPr>
        <p:spPr>
          <a:xfrm>
            <a:off x="2310130" y="759460"/>
            <a:ext cx="8512175" cy="4123055"/>
          </a:xfrm>
          <a:prstGeom prst="rect">
            <a:avLst/>
          </a:prstGeom>
          <a:noFill/>
        </p:spPr>
        <p:txBody>
          <a:bodyPr wrap="square" rtlCol="0">
            <a:spAutoFit/>
          </a:bodyPr>
          <a:lstStyle/>
          <a:p>
            <a:pPr algn="ctr"/>
            <a:r>
              <a:rPr lang="zh-CN" altLang="en-US" sz="8000">
                <a:latin typeface="楷体" panose="02010609060101010101" charset="-122"/>
                <a:ea typeface="楷体" panose="02010609060101010101" charset="-122"/>
              </a:rPr>
              <a:t>句读知不知？</a:t>
            </a:r>
            <a:endParaRPr lang="zh-CN" altLang="en-US" sz="8000">
              <a:latin typeface="楷体" panose="02010609060101010101" charset="-122"/>
              <a:ea typeface="楷体" panose="02010609060101010101" charset="-122"/>
            </a:endParaRPr>
          </a:p>
          <a:p>
            <a:pPr algn="ctr"/>
            <a:r>
              <a:rPr lang="en-US" altLang="zh-CN" sz="5400">
                <a:latin typeface="楷体" panose="02010609060101010101" charset="-122"/>
                <a:ea typeface="楷体" panose="02010609060101010101" charset="-122"/>
              </a:rPr>
              <a:t>--</a:t>
            </a:r>
            <a:r>
              <a:rPr lang="zh-CN" altLang="en-US" sz="5400">
                <a:latin typeface="楷体" panose="02010609060101010101" charset="-122"/>
                <a:ea typeface="楷体" panose="02010609060101010101" charset="-122"/>
              </a:rPr>
              <a:t>文言文断句技巧</a:t>
            </a:r>
            <a:endParaRPr lang="zh-CN" altLang="en-US" sz="5400">
              <a:latin typeface="楷体" panose="02010609060101010101" charset="-122"/>
              <a:ea typeface="楷体" panose="02010609060101010101" charset="-122"/>
            </a:endParaRPr>
          </a:p>
          <a:p>
            <a:pPr algn="ctr"/>
            <a:endParaRPr lang="zh-CN" altLang="en-US" sz="8000">
              <a:latin typeface="楷体" panose="02010609060101010101" charset="-122"/>
              <a:ea typeface="楷体" panose="02010609060101010101" charset="-122"/>
            </a:endParaRPr>
          </a:p>
          <a:p>
            <a:pPr algn="ctr"/>
            <a:endParaRPr lang="zh-CN" altLang="en-US" sz="48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r="12265"/>
          <a:stretch>
            <a:fillRect/>
          </a:stretch>
        </p:blipFill>
        <p:spPr>
          <a:xfrm>
            <a:off x="10434955" y="-181610"/>
            <a:ext cx="1771650" cy="2312035"/>
          </a:xfrm>
          <a:prstGeom prst="rect">
            <a:avLst/>
          </a:prstGeom>
        </p:spPr>
      </p:pic>
      <p:sp>
        <p:nvSpPr>
          <p:cNvPr id="11" name="文本框 10"/>
          <p:cNvSpPr txBox="1"/>
          <p:nvPr/>
        </p:nvSpPr>
        <p:spPr>
          <a:xfrm>
            <a:off x="650875" y="1358900"/>
            <a:ext cx="10890885" cy="3538220"/>
          </a:xfrm>
          <a:prstGeom prst="rect">
            <a:avLst/>
          </a:prstGeom>
          <a:noFill/>
        </p:spPr>
        <p:txBody>
          <a:bodyPr wrap="square" rtlCol="0" anchor="t">
            <a:spAutoFit/>
          </a:bodyPr>
          <a:lstStyle/>
          <a:p>
            <a:r>
              <a:rPr lang="zh-CN" altLang="en-US" sz="3200">
                <a:latin typeface="仿宋" panose="02010609060101010101" charset="-122"/>
                <a:ea typeface="仿宋" panose="02010609060101010101" charset="-122"/>
                <a:cs typeface="仿宋" panose="02010609060101010101" charset="-122"/>
              </a:rPr>
              <a:t>判断句式：“……者，……也”“为、乃、即、则”等</a:t>
            </a:r>
            <a:endParaRPr lang="zh-CN" altLang="en-US" sz="3200">
              <a:latin typeface="仿宋" panose="02010609060101010101" charset="-122"/>
              <a:ea typeface="仿宋" panose="02010609060101010101" charset="-122"/>
              <a:cs typeface="仿宋" panose="02010609060101010101" charset="-122"/>
            </a:endParaRPr>
          </a:p>
          <a:p>
            <a:r>
              <a:rPr lang="zh-CN" altLang="en-US" sz="3200">
                <a:latin typeface="仿宋" panose="02010609060101010101" charset="-122"/>
                <a:ea typeface="仿宋" panose="02010609060101010101" charset="-122"/>
                <a:cs typeface="仿宋" panose="02010609060101010101" charset="-122"/>
              </a:rPr>
              <a:t>反问句式：“不亦……乎”“孰与……乎”“其……乎”，“安……哉”“何……为”</a:t>
            </a:r>
            <a:endParaRPr lang="zh-CN" altLang="en-US" sz="3200">
              <a:latin typeface="仿宋" panose="02010609060101010101" charset="-122"/>
              <a:ea typeface="仿宋" panose="02010609060101010101" charset="-122"/>
              <a:cs typeface="仿宋" panose="02010609060101010101" charset="-122"/>
            </a:endParaRPr>
          </a:p>
          <a:p>
            <a:r>
              <a:rPr lang="zh-CN" altLang="en-US" sz="3200">
                <a:latin typeface="仿宋" panose="02010609060101010101" charset="-122"/>
                <a:ea typeface="仿宋" panose="02010609060101010101" charset="-122"/>
                <a:cs typeface="仿宋" panose="02010609060101010101" charset="-122"/>
              </a:rPr>
              <a:t>被动句式：“为……所……”“受……于……”“见……于……”</a:t>
            </a:r>
            <a:endParaRPr lang="zh-CN" altLang="en-US" sz="3200">
              <a:latin typeface="仿宋" panose="02010609060101010101" charset="-122"/>
              <a:ea typeface="仿宋" panose="02010609060101010101" charset="-122"/>
              <a:cs typeface="仿宋" panose="02010609060101010101" charset="-122"/>
            </a:endParaRPr>
          </a:p>
          <a:p>
            <a:r>
              <a:rPr lang="zh-CN" altLang="en-US" sz="3200">
                <a:latin typeface="仿宋" panose="02010609060101010101" charset="-122"/>
                <a:ea typeface="仿宋" panose="02010609060101010101" charset="-122"/>
                <a:cs typeface="仿宋" panose="02010609060101010101" charset="-122"/>
              </a:rPr>
              <a:t>其它固定句式：“如……何”“况……乎”“何（以）……为”</a:t>
            </a:r>
            <a:endParaRPr lang="zh-CN" altLang="en-US" sz="3200">
              <a:latin typeface="仿宋" panose="02010609060101010101" charset="-122"/>
              <a:ea typeface="仿宋" panose="02010609060101010101" charset="-122"/>
              <a:cs typeface="仿宋" panose="02010609060101010101"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左大括号 7"/>
          <p:cNvSpPr/>
          <p:nvPr/>
        </p:nvSpPr>
        <p:spPr>
          <a:xfrm>
            <a:off x="830580" y="1014730"/>
            <a:ext cx="931545" cy="445579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38100" y="2032000"/>
            <a:ext cx="921385" cy="2794000"/>
          </a:xfrm>
          <a:prstGeom prst="rect">
            <a:avLst/>
          </a:prstGeom>
          <a:noFill/>
        </p:spPr>
        <p:txBody>
          <a:bodyPr vert="eaVert" wrap="square" rtlCol="0">
            <a:spAutoFit/>
          </a:bodyPr>
          <a:lstStyle/>
          <a:p>
            <a:r>
              <a:rPr lang="zh-CN" altLang="en-US" sz="4800">
                <a:latin typeface="仿宋" panose="02010609060101010101" charset="-122"/>
                <a:ea typeface="仿宋" panose="02010609060101010101" charset="-122"/>
              </a:rPr>
              <a:t>课堂总结</a:t>
            </a:r>
            <a:endParaRPr lang="zh-CN" altLang="en-US" sz="4800">
              <a:latin typeface="仿宋" panose="02010609060101010101" charset="-122"/>
              <a:ea typeface="仿宋" panose="02010609060101010101" charset="-122"/>
            </a:endParaRPr>
          </a:p>
        </p:txBody>
      </p:sp>
      <p:sp>
        <p:nvSpPr>
          <p:cNvPr id="10" name="文本框 9"/>
          <p:cNvSpPr txBox="1"/>
          <p:nvPr/>
        </p:nvSpPr>
        <p:spPr>
          <a:xfrm>
            <a:off x="1604645" y="1143635"/>
            <a:ext cx="4340225" cy="3969385"/>
          </a:xfrm>
          <a:prstGeom prst="rect">
            <a:avLst/>
          </a:prstGeom>
          <a:noFill/>
        </p:spPr>
        <p:txBody>
          <a:bodyPr wrap="square" rtlCol="0">
            <a:spAutoFit/>
          </a:bodyPr>
          <a:lstStyle/>
          <a:p>
            <a:r>
              <a:rPr lang="zh-CN" altLang="en-US" sz="3600">
                <a:latin typeface="仿宋" panose="02010609060101010101" charset="-122"/>
                <a:ea typeface="仿宋" panose="02010609060101010101" charset="-122"/>
              </a:rPr>
              <a:t>文言断句的关注点</a:t>
            </a:r>
            <a:endParaRPr lang="zh-CN" altLang="en-US" sz="3600">
              <a:latin typeface="仿宋" panose="02010609060101010101" charset="-122"/>
              <a:ea typeface="仿宋" panose="02010609060101010101" charset="-122"/>
            </a:endParaRPr>
          </a:p>
          <a:p>
            <a:endParaRPr lang="en-US" altLang="zh-CN" sz="3600">
              <a:latin typeface="仿宋" panose="02010609060101010101" charset="-122"/>
              <a:ea typeface="仿宋" panose="02010609060101010101" charset="-122"/>
            </a:endParaRPr>
          </a:p>
          <a:p>
            <a:endParaRPr lang="en-US" altLang="zh-CN" sz="3600">
              <a:latin typeface="仿宋" panose="02010609060101010101" charset="-122"/>
              <a:ea typeface="仿宋" panose="02010609060101010101" charset="-122"/>
            </a:endParaRPr>
          </a:p>
          <a:p>
            <a:endParaRPr lang="en-US" altLang="zh-CN" sz="3600">
              <a:latin typeface="仿宋" panose="02010609060101010101" charset="-122"/>
              <a:ea typeface="仿宋" panose="02010609060101010101" charset="-122"/>
            </a:endParaRPr>
          </a:p>
          <a:p>
            <a:endParaRPr lang="en-US" altLang="zh-CN" sz="3600">
              <a:latin typeface="仿宋" panose="02010609060101010101" charset="-122"/>
              <a:ea typeface="仿宋" panose="02010609060101010101" charset="-122"/>
            </a:endParaRPr>
          </a:p>
          <a:p>
            <a:endParaRPr lang="en-US" altLang="zh-CN" sz="3600">
              <a:latin typeface="仿宋" panose="02010609060101010101" charset="-122"/>
              <a:ea typeface="仿宋" panose="02010609060101010101" charset="-122"/>
            </a:endParaRPr>
          </a:p>
          <a:p>
            <a:r>
              <a:rPr lang="zh-CN" altLang="en-US" sz="3600">
                <a:latin typeface="仿宋" panose="02010609060101010101" charset="-122"/>
                <a:ea typeface="仿宋" panose="02010609060101010101" charset="-122"/>
              </a:rPr>
              <a:t>文言断句的方法</a:t>
            </a:r>
            <a:endParaRPr lang="zh-CN" altLang="en-US" sz="3600">
              <a:latin typeface="仿宋" panose="02010609060101010101" charset="-122"/>
              <a:ea typeface="仿宋" panose="02010609060101010101" charset="-122"/>
            </a:endParaRPr>
          </a:p>
        </p:txBody>
      </p:sp>
      <p:sp>
        <p:nvSpPr>
          <p:cNvPr id="11" name="左大括号 10"/>
          <p:cNvSpPr/>
          <p:nvPr/>
        </p:nvSpPr>
        <p:spPr>
          <a:xfrm>
            <a:off x="5600700" y="169545"/>
            <a:ext cx="730885" cy="263461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6790690" y="-44450"/>
            <a:ext cx="5329555" cy="3107690"/>
          </a:xfrm>
          <a:prstGeom prst="rect">
            <a:avLst/>
          </a:prstGeom>
          <a:noFill/>
        </p:spPr>
        <p:txBody>
          <a:bodyPr wrap="square" rtlCol="0">
            <a:spAutoFit/>
          </a:bodyPr>
          <a:lstStyle/>
          <a:p>
            <a:r>
              <a:rPr lang="en-US" altLang="zh-CN" sz="2800">
                <a:latin typeface="仿宋" panose="02010609060101010101" charset="-122"/>
                <a:ea typeface="仿宋" panose="02010609060101010101" charset="-122"/>
                <a:cs typeface="仿宋" panose="02010609060101010101" charset="-122"/>
              </a:rPr>
              <a:t>1.</a:t>
            </a:r>
            <a:r>
              <a:rPr lang="zh-CN" altLang="en-US" sz="2800">
                <a:latin typeface="仿宋" panose="02010609060101010101" charset="-122"/>
                <a:ea typeface="仿宋" panose="02010609060101010101" charset="-122"/>
                <a:cs typeface="仿宋" panose="02010609060101010101" charset="-122"/>
              </a:rPr>
              <a:t>关注名（代）词，划分主宾语。</a:t>
            </a:r>
            <a:endParaRPr lang="zh-CN" altLang="en-US" sz="2800">
              <a:latin typeface="仿宋" panose="02010609060101010101" charset="-122"/>
              <a:ea typeface="仿宋" panose="02010609060101010101" charset="-122"/>
              <a:cs typeface="仿宋" panose="02010609060101010101" charset="-122"/>
            </a:endParaRPr>
          </a:p>
          <a:p>
            <a:endParaRPr lang="zh-CN" altLang="en-US" sz="2800">
              <a:latin typeface="仿宋" panose="02010609060101010101" charset="-122"/>
              <a:ea typeface="仿宋" panose="02010609060101010101" charset="-122"/>
              <a:cs typeface="仿宋" panose="02010609060101010101" charset="-122"/>
            </a:endParaRPr>
          </a:p>
          <a:p>
            <a:r>
              <a:rPr lang="en-US" altLang="zh-CN" sz="2800">
                <a:latin typeface="仿宋" panose="02010609060101010101" charset="-122"/>
                <a:ea typeface="仿宋" panose="02010609060101010101" charset="-122"/>
                <a:cs typeface="仿宋" panose="02010609060101010101" charset="-122"/>
              </a:rPr>
              <a:t>2.</a:t>
            </a:r>
            <a:r>
              <a:rPr lang="zh-CN" altLang="en-US" sz="2800">
                <a:latin typeface="仿宋" panose="02010609060101010101" charset="-122"/>
                <a:ea typeface="仿宋" panose="02010609060101010101" charset="-122"/>
                <a:cs typeface="仿宋" panose="02010609060101010101" charset="-122"/>
              </a:rPr>
              <a:t>关注动词</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找出谓语。</a:t>
            </a:r>
            <a:endParaRPr lang="zh-CN" altLang="en-US" sz="2800">
              <a:latin typeface="仿宋" panose="02010609060101010101" charset="-122"/>
              <a:ea typeface="仿宋" panose="02010609060101010101" charset="-122"/>
              <a:cs typeface="仿宋" panose="02010609060101010101" charset="-122"/>
            </a:endParaRPr>
          </a:p>
          <a:p>
            <a:endParaRPr lang="zh-CN" altLang="en-US" sz="2800">
              <a:latin typeface="仿宋" panose="02010609060101010101" charset="-122"/>
              <a:ea typeface="仿宋" panose="02010609060101010101" charset="-122"/>
              <a:cs typeface="仿宋" panose="02010609060101010101" charset="-122"/>
            </a:endParaRPr>
          </a:p>
          <a:p>
            <a:r>
              <a:rPr lang="en-US" altLang="zh-CN" sz="2800">
                <a:latin typeface="仿宋" panose="02010609060101010101" charset="-122"/>
                <a:ea typeface="仿宋" panose="02010609060101010101" charset="-122"/>
                <a:cs typeface="仿宋" panose="02010609060101010101" charset="-122"/>
              </a:rPr>
              <a:t>3.</a:t>
            </a:r>
            <a:r>
              <a:rPr lang="zh-CN" altLang="en-US" sz="2800">
                <a:latin typeface="仿宋" panose="02010609060101010101" charset="-122"/>
                <a:ea typeface="仿宋" panose="02010609060101010101" charset="-122"/>
                <a:cs typeface="仿宋" panose="02010609060101010101" charset="-122"/>
              </a:rPr>
              <a:t>关注对话词</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曰、云等。</a:t>
            </a:r>
            <a:endParaRPr lang="zh-CN" altLang="en-US" sz="2800">
              <a:latin typeface="仿宋" panose="02010609060101010101" charset="-122"/>
              <a:ea typeface="仿宋" panose="02010609060101010101" charset="-122"/>
              <a:cs typeface="仿宋" panose="02010609060101010101" charset="-122"/>
            </a:endParaRPr>
          </a:p>
          <a:p>
            <a:endParaRPr lang="zh-CN" altLang="en-US" sz="2800">
              <a:latin typeface="仿宋" panose="02010609060101010101" charset="-122"/>
              <a:ea typeface="仿宋" panose="02010609060101010101" charset="-122"/>
              <a:cs typeface="仿宋" panose="02010609060101010101" charset="-122"/>
            </a:endParaRPr>
          </a:p>
          <a:p>
            <a:r>
              <a:rPr lang="en-US" altLang="zh-CN" sz="2800">
                <a:latin typeface="仿宋" panose="02010609060101010101" charset="-122"/>
                <a:ea typeface="仿宋" panose="02010609060101010101" charset="-122"/>
                <a:cs typeface="仿宋" panose="02010609060101010101" charset="-122"/>
              </a:rPr>
              <a:t>4.</a:t>
            </a:r>
            <a:r>
              <a:rPr lang="zh-CN" altLang="en-US" sz="2800">
                <a:latin typeface="仿宋" panose="02010609060101010101" charset="-122"/>
                <a:ea typeface="仿宋" panose="02010609060101010101" charset="-122"/>
                <a:cs typeface="仿宋" panose="02010609060101010101" charset="-122"/>
              </a:rPr>
              <a:t>关注虚词。</a:t>
            </a:r>
            <a:endParaRPr lang="zh-CN" altLang="en-US" sz="2800">
              <a:latin typeface="仿宋" panose="02010609060101010101" charset="-122"/>
              <a:ea typeface="仿宋" panose="02010609060101010101" charset="-122"/>
              <a:cs typeface="仿宋" panose="02010609060101010101" charset="-122"/>
            </a:endParaRPr>
          </a:p>
        </p:txBody>
      </p:sp>
      <p:sp>
        <p:nvSpPr>
          <p:cNvPr id="13" name="左大括号 12"/>
          <p:cNvSpPr/>
          <p:nvPr/>
        </p:nvSpPr>
        <p:spPr>
          <a:xfrm>
            <a:off x="5328285" y="3239770"/>
            <a:ext cx="845185" cy="2980055"/>
          </a:xfrm>
          <a:prstGeom prst="lef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6489700" y="3298825"/>
            <a:ext cx="5495290" cy="3107690"/>
          </a:xfrm>
          <a:prstGeom prst="rect">
            <a:avLst/>
          </a:prstGeom>
          <a:noFill/>
        </p:spPr>
        <p:txBody>
          <a:bodyPr wrap="square" rtlCol="0">
            <a:spAutoFit/>
          </a:bodyPr>
          <a:lstStyle/>
          <a:p>
            <a:r>
              <a:rPr lang="zh-CN" altLang="en-US" sz="2800">
                <a:solidFill>
                  <a:schemeClr val="tx1"/>
                </a:solidFill>
                <a:latin typeface="仿宋" panose="02010609060101010101" charset="-122"/>
                <a:ea typeface="仿宋" panose="02010609060101010101" charset="-122"/>
                <a:sym typeface="+mn-ea"/>
              </a:rPr>
              <a:t>方法一：寻找特定的词语，如名词、虚词、对话标志性词语。</a:t>
            </a:r>
            <a:endParaRPr lang="zh-CN" altLang="en-US" sz="2800">
              <a:solidFill>
                <a:schemeClr val="tx1"/>
              </a:solidFill>
              <a:latin typeface="仿宋" panose="02010609060101010101" charset="-122"/>
              <a:ea typeface="仿宋" panose="02010609060101010101" charset="-122"/>
              <a:sym typeface="+mn-ea"/>
            </a:endParaRPr>
          </a:p>
          <a:p>
            <a:endParaRPr lang="zh-CN" altLang="en-US" sz="2800">
              <a:solidFill>
                <a:schemeClr val="tx1"/>
              </a:solidFill>
              <a:latin typeface="仿宋" panose="02010609060101010101" charset="-122"/>
              <a:ea typeface="仿宋" panose="02010609060101010101" charset="-122"/>
            </a:endParaRPr>
          </a:p>
          <a:p>
            <a:r>
              <a:rPr lang="zh-CN" altLang="en-US" sz="2800">
                <a:solidFill>
                  <a:schemeClr val="tx1"/>
                </a:solidFill>
                <a:latin typeface="仿宋" panose="02010609060101010101" charset="-122"/>
                <a:ea typeface="仿宋" panose="02010609060101010101" charset="-122"/>
                <a:sym typeface="+mn-ea"/>
              </a:rPr>
              <a:t>方法二：根据对话、引文等断句。</a:t>
            </a:r>
            <a:endParaRPr lang="zh-CN" altLang="en-US" sz="2800">
              <a:solidFill>
                <a:schemeClr val="tx1"/>
              </a:solidFill>
              <a:latin typeface="仿宋" panose="02010609060101010101" charset="-122"/>
              <a:ea typeface="仿宋" panose="02010609060101010101" charset="-122"/>
            </a:endParaRPr>
          </a:p>
          <a:p>
            <a:endParaRPr lang="zh-CN" altLang="en-US" sz="2800">
              <a:solidFill>
                <a:schemeClr val="tx1"/>
              </a:solidFill>
              <a:latin typeface="仿宋" panose="02010609060101010101" charset="-122"/>
              <a:ea typeface="仿宋" panose="02010609060101010101" charset="-122"/>
              <a:cs typeface="仿宋" panose="02010609060101010101" charset="-122"/>
            </a:endParaRPr>
          </a:p>
          <a:p>
            <a:r>
              <a:rPr lang="zh-CN" altLang="en-US" sz="2800">
                <a:solidFill>
                  <a:schemeClr val="tx1"/>
                </a:solidFill>
                <a:latin typeface="仿宋" panose="02010609060101010101" charset="-122"/>
                <a:ea typeface="仿宋" panose="02010609060101010101" charset="-122"/>
                <a:sym typeface="+mn-ea"/>
              </a:rPr>
              <a:t>方法三：特殊句式。</a:t>
            </a:r>
            <a:r>
              <a:rPr lang="en-US" altLang="zh-CN" sz="2800">
                <a:solidFill>
                  <a:schemeClr val="tx1"/>
                </a:solidFill>
                <a:latin typeface="仿宋" panose="02010609060101010101" charset="-122"/>
                <a:ea typeface="仿宋" panose="02010609060101010101" charset="-122"/>
                <a:sym typeface="+mn-ea"/>
              </a:rPr>
              <a:t>(</a:t>
            </a:r>
            <a:r>
              <a:rPr lang="zh-CN" altLang="en-US" sz="2800">
                <a:solidFill>
                  <a:schemeClr val="tx1"/>
                </a:solidFill>
                <a:latin typeface="仿宋" panose="02010609060101010101" charset="-122"/>
                <a:ea typeface="仿宋" panose="02010609060101010101" charset="-122"/>
                <a:sym typeface="+mn-ea"/>
              </a:rPr>
              <a:t>省略句、倒装句、判断句、被动句</a:t>
            </a:r>
            <a:r>
              <a:rPr lang="en-US" altLang="zh-CN" sz="2800">
                <a:solidFill>
                  <a:schemeClr val="tx1"/>
                </a:solidFill>
                <a:latin typeface="仿宋" panose="02010609060101010101" charset="-122"/>
                <a:ea typeface="仿宋" panose="02010609060101010101" charset="-122"/>
                <a:sym typeface="+mn-ea"/>
              </a:rPr>
              <a:t>)</a:t>
            </a:r>
            <a:endParaRPr lang="en-US" altLang="zh-CN" sz="2800">
              <a:solidFill>
                <a:schemeClr val="tx1"/>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inVertical)">
                                      <p:cBhvr>
                                        <p:cTn id="7" dur="1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Effect transition="in" filter="dissolve">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716405" y="1821815"/>
            <a:ext cx="9227820" cy="2553335"/>
          </a:xfrm>
          <a:prstGeom prst="rect">
            <a:avLst/>
          </a:prstGeom>
          <a:noFill/>
        </p:spPr>
        <p:txBody>
          <a:bodyPr wrap="square" rtlCol="0" anchor="t">
            <a:spAutoFit/>
          </a:bodyPr>
          <a:lstStyle/>
          <a:p>
            <a:r>
              <a:rPr lang="en-US" altLang="zh-CN" sz="3200" noProof="0" smtClean="0">
                <a:solidFill>
                  <a:sysClr val="windowText" lastClr="000000"/>
                </a:solidFill>
                <a:latin typeface="宋体" panose="02010600030101010101" pitchFamily="2" charset="-122"/>
                <a:ea typeface="宋体" panose="02010600030101010101" pitchFamily="2" charset="-122"/>
                <a:cs typeface="+mn-ea"/>
                <a:sym typeface="+mn-ea"/>
              </a:rPr>
              <a:t>  </a:t>
            </a:r>
            <a:r>
              <a:rPr lang="zh-CN" altLang="en-US" sz="3200" noProof="0" smtClean="0">
                <a:solidFill>
                  <a:sysClr val="windowText" lastClr="000000"/>
                </a:solidFill>
                <a:latin typeface="宋体" panose="02010600030101010101" pitchFamily="2" charset="-122"/>
                <a:ea typeface="宋体" panose="02010600030101010101" pitchFamily="2" charset="-122"/>
                <a:cs typeface="+mn-ea"/>
                <a:sym typeface="+mn-ea"/>
              </a:rPr>
              <a:t>一、断句</a:t>
            </a:r>
            <a:endParaRPr lang="en-US" altLang="zh-CN" sz="3200" noProof="0" smtClean="0">
              <a:solidFill>
                <a:sysClr val="windowText" lastClr="000000"/>
              </a:solidFill>
              <a:latin typeface="宋体" panose="02010600030101010101" pitchFamily="2" charset="-122"/>
              <a:ea typeface="宋体" panose="02010600030101010101" pitchFamily="2" charset="-122"/>
              <a:cs typeface="+mn-ea"/>
              <a:sym typeface="+mn-ea"/>
            </a:endParaRPr>
          </a:p>
          <a:p>
            <a:endParaRPr lang="en-US" altLang="zh-CN" sz="3200" noProof="0" smtClean="0">
              <a:solidFill>
                <a:sysClr val="windowText" lastClr="000000"/>
              </a:solidFill>
              <a:latin typeface="宋体" panose="02010600030101010101" pitchFamily="2" charset="-122"/>
              <a:ea typeface="宋体" panose="02010600030101010101" pitchFamily="2" charset="-122"/>
              <a:cs typeface="+mn-ea"/>
              <a:sym typeface="+mn-ea"/>
            </a:endParaRPr>
          </a:p>
          <a:p>
            <a:r>
              <a:rPr lang="zh-CN" altLang="zh-CN" sz="3200" noProof="0" smtClean="0">
                <a:solidFill>
                  <a:sysClr val="windowText" lastClr="000000"/>
                </a:solidFill>
                <a:latin typeface="宋体" panose="02010600030101010101" pitchFamily="2" charset="-122"/>
                <a:ea typeface="宋体" panose="02010600030101010101" pitchFamily="2" charset="-122"/>
                <a:cs typeface="+mn-ea"/>
                <a:sym typeface="+mn-ea"/>
              </a:rPr>
              <a:t>  孔子学琴于师襄子十日不进师襄子曰可以益矣孔子曰丘已习其曲矣未得其数也有间曰已习其数可以益矣孔子曰丘未得其志也</a:t>
            </a:r>
            <a:endParaRPr lang="zh-CN" altLang="zh-CN" sz="3200" noProof="0" smtClean="0">
              <a:solidFill>
                <a:sysClr val="windowText" lastClr="000000"/>
              </a:solidFill>
              <a:latin typeface="宋体" panose="02010600030101010101" pitchFamily="2" charset="-122"/>
              <a:ea typeface="宋体" panose="02010600030101010101" pitchFamily="2" charset="-122"/>
              <a:cs typeface="+mn-ea"/>
              <a:sym typeface="+mn-ea"/>
            </a:endParaRPr>
          </a:p>
        </p:txBody>
      </p:sp>
      <p:sp>
        <p:nvSpPr>
          <p:cNvPr id="3" name="文本框 2"/>
          <p:cNvSpPr txBox="1"/>
          <p:nvPr/>
        </p:nvSpPr>
        <p:spPr>
          <a:xfrm>
            <a:off x="5069840" y="460375"/>
            <a:ext cx="3062605" cy="706755"/>
          </a:xfrm>
          <a:prstGeom prst="rect">
            <a:avLst/>
          </a:prstGeom>
          <a:noFill/>
        </p:spPr>
        <p:txBody>
          <a:bodyPr wrap="square" rtlCol="0">
            <a:spAutoFit/>
          </a:bodyPr>
          <a:lstStyle/>
          <a:p>
            <a:pPr algn="ctr"/>
            <a:r>
              <a:rPr lang="zh-CN" altLang="en-US" sz="4000">
                <a:solidFill>
                  <a:srgbClr val="C00000"/>
                </a:solidFill>
                <a:latin typeface="宋体" panose="02010600030101010101" pitchFamily="2" charset="-122"/>
                <a:ea typeface="宋体" panose="02010600030101010101" pitchFamily="2" charset="-122"/>
              </a:rPr>
              <a:t>课后练习</a:t>
            </a:r>
            <a:endParaRPr lang="zh-CN" altLang="en-US" sz="40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88010" y="798195"/>
            <a:ext cx="11087735" cy="3969385"/>
          </a:xfrm>
          <a:prstGeom prst="rect">
            <a:avLst/>
          </a:prstGeom>
          <a:noFill/>
        </p:spPr>
        <p:txBody>
          <a:bodyPr wrap="square" rtlCol="0" anchor="t">
            <a:spAutoFit/>
          </a:bodyPr>
          <a:lstStyle/>
          <a:p>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孔子学琴于师襄子</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十日不进</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师襄子曰</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可以益矣</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孔子曰</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丘已习其曲矣</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未得其数也</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有间</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曰</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已习其数</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可以益矣</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孔子曰</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丘未得其志也</a:t>
            </a:r>
            <a:r>
              <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noProof="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a:p>
            <a:r>
              <a:rPr lang="zh-CN" altLang="zh-CN" sz="2800">
                <a:latin typeface="宋体" panose="02010600030101010101" pitchFamily="2" charset="-122"/>
                <a:ea typeface="宋体" panose="02010600030101010101" pitchFamily="2" charset="-122"/>
                <a:cs typeface="宋体" panose="02010600030101010101" pitchFamily="2" charset="-122"/>
              </a:rPr>
              <a:t>译文：孔子向师襄子学习弹奏古琴，对着一支曲子学了十天还是止步不进，叮叮咚咚弹个不停。师襄子说：“可以进行下一步的学习啦。”孔子说：“我现在还只是能弹这支曲子而已，还谈不上技巧熟练。我再练习练习吧。”过了一段时间，师襄子对孔子说：“你弹得很熟练了，可以学别的曲子啦。”孔子说：“还不行。我弹得是比较熟练，可是还没有把握这首曲子的内涵韵味呢。</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pic>
        <p:nvPicPr>
          <p:cNvPr id="5" name="New picture"/>
          <p:cNvPicPr/>
          <p:nvPr/>
        </p:nvPicPr>
        <p:blipFill>
          <a:blip r:embed="rId3"/>
          <a:stretch>
            <a:fillRect/>
          </a:stretch>
        </p:blipFill>
        <p:spPr>
          <a:xfrm>
            <a:off x="12115800" y="11137900"/>
            <a:ext cx="330200" cy="254000"/>
          </a:xfrm>
          <a:prstGeom prst="cube">
            <a:avLst/>
          </a:prstGeom>
        </p:spPr>
      </p:pic>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rcRect l="792" t="17637"/>
          <a:stretch>
            <a:fillRect/>
          </a:stretch>
        </p:blipFill>
        <p:spPr>
          <a:xfrm flipH="1">
            <a:off x="406" y="0"/>
            <a:ext cx="12191594" cy="6858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rcRect t="53333" r="1197" b="4657"/>
          <a:stretch>
            <a:fillRect/>
          </a:stretch>
        </p:blipFill>
        <p:spPr>
          <a:xfrm>
            <a:off x="-1" y="2486221"/>
            <a:ext cx="6858001" cy="4371779"/>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rcRect t="36253" r="63048" b="20000"/>
          <a:stretch>
            <a:fillRect/>
          </a:stretch>
        </p:blipFill>
        <p:spPr>
          <a:xfrm>
            <a:off x="0" y="-256980"/>
            <a:ext cx="3204509" cy="5687962"/>
          </a:xfrm>
          <a:prstGeom prst="rect">
            <a:avLst/>
          </a:prstGeom>
        </p:spPr>
      </p:pic>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43360" b="75758"/>
          <a:stretch>
            <a:fillRect/>
          </a:stretch>
        </p:blipFill>
        <p:spPr>
          <a:xfrm>
            <a:off x="7536872" y="0"/>
            <a:ext cx="4655127" cy="2987246"/>
          </a:xfrm>
          <a:prstGeom prst="rect">
            <a:avLst/>
          </a:prstGeom>
        </p:spPr>
      </p:pic>
      <p:pic>
        <p:nvPicPr>
          <p:cNvPr id="31" name="图片 30"/>
          <p:cNvPicPr>
            <a:picLocks noChangeAspect="1"/>
          </p:cNvPicPr>
          <p:nvPr/>
        </p:nvPicPr>
        <p:blipFill>
          <a:blip r:embed="rId8"/>
          <a:srcRect t="7813" b="7813"/>
          <a:stretch>
            <a:fillRect/>
          </a:stretch>
        </p:blipFill>
        <p:spPr>
          <a:xfrm>
            <a:off x="635" y="410210"/>
            <a:ext cx="12192000" cy="6858000"/>
          </a:xfrm>
          <a:prstGeom prst="rect">
            <a:avLst/>
          </a:prstGeom>
        </p:spPr>
      </p:pic>
      <p:sp>
        <p:nvSpPr>
          <p:cNvPr id="2" name="文本框 1"/>
          <p:cNvSpPr txBox="1"/>
          <p:nvPr/>
        </p:nvSpPr>
        <p:spPr>
          <a:xfrm>
            <a:off x="2784475" y="2353945"/>
            <a:ext cx="8175625" cy="1106805"/>
          </a:xfrm>
          <a:prstGeom prst="rect">
            <a:avLst/>
          </a:prstGeom>
          <a:noFill/>
        </p:spPr>
        <p:txBody>
          <a:bodyPr wrap="square" rtlCol="0">
            <a:spAutoFit/>
          </a:bodyPr>
          <a:lstStyle/>
          <a:p>
            <a:r>
              <a:rPr lang="zh-CN" altLang="en-US" sz="6600">
                <a:solidFill>
                  <a:sysClr val="windowText" lastClr="000000"/>
                </a:solidFill>
                <a:latin typeface="楷体" panose="02010609060101010101" charset="-122"/>
                <a:ea typeface="楷体" panose="02010609060101010101" charset="-122"/>
                <a:cs typeface="楷体" panose="02010609060101010101" charset="-122"/>
                <a:sym typeface="等线"/>
              </a:rPr>
              <a:t>文言文断句方法讲解</a:t>
            </a:r>
            <a:endParaRPr lang="zh-CN" altLang="en-US" sz="6600">
              <a:solidFill>
                <a:sysClr val="windowText" lastClr="000000"/>
              </a:solidFill>
              <a:latin typeface="楷体" panose="02010609060101010101" charset="-122"/>
              <a:ea typeface="楷体" panose="02010609060101010101" charset="-122"/>
              <a:cs typeface="楷体" panose="02010609060101010101" charset="-122"/>
              <a:sym typeface="等线"/>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rcRect l="792" t="17637"/>
          <a:stretch>
            <a:fillRect/>
          </a:stretch>
        </p:blipFill>
        <p:spPr>
          <a:xfrm flipH="1">
            <a:off x="-432" y="0"/>
            <a:ext cx="12191594" cy="6858000"/>
          </a:xfrm>
          <a:prstGeom prst="rect">
            <a:avLst/>
          </a:prstGeom>
        </p:spPr>
      </p:pic>
      <p:sp>
        <p:nvSpPr>
          <p:cNvPr id="2" name="文本框 1"/>
          <p:cNvSpPr txBox="1"/>
          <p:nvPr/>
        </p:nvSpPr>
        <p:spPr>
          <a:xfrm>
            <a:off x="644525" y="762635"/>
            <a:ext cx="11223625" cy="5507990"/>
          </a:xfrm>
          <a:prstGeom prst="rect">
            <a:avLst/>
          </a:prstGeom>
          <a:noFill/>
        </p:spPr>
        <p:txBody>
          <a:bodyPr wrap="square" rtlCol="0">
            <a:spAutoFit/>
          </a:bodyPr>
          <a:lstStyle/>
          <a:p>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明朝有个才子叫徐文长，有一次外出访友，正是黄梅季节，阴雨连绵，他只好住在朋友家里。几天过去了，朋友看徐文长毫无回家之意，想逐客又难开口，于是就在客厅写了一张条：“</a:t>
            </a:r>
            <a:r>
              <a:rPr lang="zh-CN" altLang="en-US" sz="3200" b="1" u="sng">
                <a:solidFill>
                  <a:srgbClr val="C00000"/>
                </a:solidFill>
                <a:latin typeface="宋体" panose="02010600030101010101" pitchFamily="2" charset="-122"/>
                <a:ea typeface="宋体" panose="02010600030101010101" pitchFamily="2" charset="-122"/>
                <a:cs typeface="宋体" panose="02010600030101010101" pitchFamily="2" charset="-122"/>
              </a:rPr>
              <a:t>下雨天留客天留我不留</a:t>
            </a:r>
            <a:r>
              <a:rPr lang="zh-CN" altLang="en-US" sz="3200">
                <a:latin typeface="宋体" panose="02010600030101010101" pitchFamily="2" charset="-122"/>
                <a:ea typeface="宋体" panose="02010600030101010101" pitchFamily="2" charset="-122"/>
                <a:cs typeface="宋体" panose="02010600030101010101" pitchFamily="2" charset="-122"/>
              </a:rPr>
              <a:t>”，心里想：你这个徐文长看了纸条还好意思赖着不走吗？</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不一会儿，徐文长信步来到客厅，看见了纸条，心中默念到：“</a:t>
            </a:r>
            <a:r>
              <a:rPr lang="zh-CN" altLang="en-US" sz="3200" b="1" u="sng">
                <a:solidFill>
                  <a:srgbClr val="C00000"/>
                </a:solidFill>
                <a:latin typeface="宋体" panose="02010600030101010101" pitchFamily="2" charset="-122"/>
                <a:ea typeface="宋体" panose="02010600030101010101" pitchFamily="2" charset="-122"/>
                <a:cs typeface="宋体" panose="02010600030101010101" pitchFamily="2" charset="-122"/>
              </a:rPr>
              <a:t>下雨天留客，天留我不留</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。”他明白了主人的用意。他随即想了想，然后在字条上加了标点，变成：“</a:t>
            </a:r>
            <a:r>
              <a:rPr lang="zh-CN" altLang="en-US" sz="3200" b="1" u="sng">
                <a:solidFill>
                  <a:srgbClr val="C00000"/>
                </a:solidFill>
                <a:latin typeface="宋体" panose="02010600030101010101" pitchFamily="2" charset="-122"/>
                <a:ea typeface="宋体" panose="02010600030101010101" pitchFamily="2" charset="-122"/>
                <a:cs typeface="宋体" panose="02010600030101010101" pitchFamily="2" charset="-122"/>
              </a:rPr>
              <a:t>下雨天，留客天，留我不？留！</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”一字未变，意思完全相反，主人见了反而脸红了。</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Effect>
                      <a14:colorTemperature colorTemp="5900"/>
                    </a14:imgEffect>
                  </a14:imgLayer>
                </a14:imgProps>
              </a:ext>
              <a:ext uri="{28A0092B-C50C-407E-A947-70E740481C1C}">
                <a14:useLocalDpi xmlns:a14="http://schemas.microsoft.com/office/drawing/2010/main" val="0"/>
              </a:ext>
            </a:extLst>
          </a:blip>
          <a:stretch>
            <a:fillRect/>
          </a:stretch>
        </p:blipFill>
        <p:spPr>
          <a:xfrm>
            <a:off x="8903289" y="4196032"/>
            <a:ext cx="3082890" cy="3082890"/>
          </a:xfrm>
          <a:prstGeom prst="rect">
            <a:avLst/>
          </a:prstGeom>
        </p:spPr>
      </p:pic>
      <p:sp>
        <p:nvSpPr>
          <p:cNvPr id="7" name="文本框 6"/>
          <p:cNvSpPr txBox="1"/>
          <p:nvPr/>
        </p:nvSpPr>
        <p:spPr>
          <a:xfrm>
            <a:off x="527685" y="556895"/>
            <a:ext cx="11311890" cy="6000750"/>
          </a:xfrm>
          <a:prstGeom prst="rect">
            <a:avLst/>
          </a:prstGeom>
          <a:noFill/>
        </p:spPr>
        <p:txBody>
          <a:bodyPr wrap="square" rtlCol="0">
            <a:spAutoFit/>
          </a:bodyPr>
          <a:lstStyle/>
          <a:p>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相传有一个富翁，生性吝啬。有一次，他聘请一个教书先生，讲明膳食很微薄。当时，这位教书先生一口应允，但要求立一张契约。那个富翁满口答应。教书先生就写了一行字：“</a:t>
            </a:r>
            <a:r>
              <a:rPr lang="zh-CN" altLang="en-US" sz="3200" b="1" u="sng">
                <a:solidFill>
                  <a:srgbClr val="C00000"/>
                </a:solidFill>
                <a:latin typeface="宋体" panose="02010600030101010101" pitchFamily="2" charset="-122"/>
                <a:ea typeface="宋体" panose="02010600030101010101" pitchFamily="2" charset="-122"/>
                <a:cs typeface="宋体" panose="02010600030101010101" pitchFamily="2" charset="-122"/>
              </a:rPr>
              <a:t>每天膳食无鸡鸭亦可无鱼肉亦可青菜一碟足矣</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富翁看着这张合约，细读一次，</a:t>
            </a:r>
            <a:r>
              <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u="sng">
                <a:solidFill>
                  <a:srgbClr val="C00000"/>
                </a:solidFill>
                <a:latin typeface="宋体" panose="02010600030101010101" pitchFamily="2" charset="-122"/>
                <a:ea typeface="宋体" panose="02010600030101010101" pitchFamily="2" charset="-122"/>
                <a:cs typeface="宋体" panose="02010600030101010101" pitchFamily="2" charset="-122"/>
              </a:rPr>
              <a:t>每天膳食，无鸡鸭亦可，无鱼肉亦可，青菜一碟足矣。</a:t>
            </a:r>
            <a:r>
              <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就欣然在合约上签了字。</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  哪知吃第一顿饭时，教书先生就大叫起来：“怎么尽是青菜，没有鱼肉呢？我们不是约定每餐要有肉食的吗？”讲完后，对着富翁将合约读了一次：</a:t>
            </a:r>
            <a:r>
              <a:rPr lang="zh-CN" altLang="en-US" sz="3200" b="1" u="sng">
                <a:solidFill>
                  <a:srgbClr val="C00000"/>
                </a:solidFill>
                <a:latin typeface="宋体" panose="02010600030101010101" pitchFamily="2" charset="-122"/>
                <a:ea typeface="宋体" panose="02010600030101010101" pitchFamily="2" charset="-122"/>
                <a:cs typeface="宋体" panose="02010600030101010101" pitchFamily="2" charset="-122"/>
              </a:rPr>
              <a:t>每天膳食，无鸡，鸭亦可；无鱼，肉亦可；青菜一碟，足矣。</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这个富翁听后，哑口无言。</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4" presetClass="entr" presetSubtype="1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randombar(horizontal)">
                                      <p:cBhvr>
                                        <p:cTn id="14" dur="500"/>
                                        <p:tgtEl>
                                          <p:spTgt spid="7">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diamond(in)">
                                      <p:cBhvr>
                                        <p:cTn id="19" dur="2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clrChange>
              <a:clrFrom>
                <a:srgbClr val="FFFFFF"/>
              </a:clrFrom>
              <a:clrTo>
                <a:srgbClr val="FFFFFF">
                  <a:alpha val="0"/>
                </a:srgbClr>
              </a:clrTo>
            </a:clrChange>
          </a:blip>
          <a:stretch>
            <a:fillRect/>
          </a:stretch>
        </p:blipFill>
        <p:spPr>
          <a:xfrm flipH="1">
            <a:off x="9131051" y="0"/>
            <a:ext cx="3060949" cy="3429000"/>
          </a:xfrm>
          <a:prstGeom prst="rect">
            <a:avLst/>
          </a:prstGeom>
        </p:spPr>
      </p:pic>
      <p:pic>
        <p:nvPicPr>
          <p:cNvPr id="16" name="图片 15"/>
          <p:cNvPicPr>
            <a:picLocks noChangeAspect="1"/>
          </p:cNvPicPr>
          <p:nvPr/>
        </p:nvPicPr>
        <p:blipFill>
          <a:blip r:embed="rId4">
            <a:clrChange>
              <a:clrFrom>
                <a:srgbClr val="FFFFFF"/>
              </a:clrFrom>
              <a:clrTo>
                <a:srgbClr val="FFFFFF">
                  <a:alpha val="0"/>
                </a:srgbClr>
              </a:clrTo>
            </a:clrChange>
          </a:blip>
          <a:stretch>
            <a:fillRect/>
          </a:stretch>
        </p:blipFill>
        <p:spPr>
          <a:xfrm>
            <a:off x="4084428" y="208817"/>
            <a:ext cx="836639" cy="634596"/>
          </a:xfrm>
          <a:prstGeom prst="rect">
            <a:avLst/>
          </a:prstGeom>
        </p:spPr>
      </p:pic>
      <p:pic>
        <p:nvPicPr>
          <p:cNvPr id="17" name="图片 16"/>
          <p:cNvPicPr>
            <a:picLocks noChangeAspect="1"/>
          </p:cNvPicPr>
          <p:nvPr/>
        </p:nvPicPr>
        <p:blipFill>
          <a:blip r:embed="rId4">
            <a:clrChange>
              <a:clrFrom>
                <a:srgbClr val="FFFFFF"/>
              </a:clrFrom>
              <a:clrTo>
                <a:srgbClr val="FFFFFF">
                  <a:alpha val="0"/>
                </a:srgbClr>
              </a:clrTo>
            </a:clrChange>
          </a:blip>
          <a:stretch>
            <a:fillRect/>
          </a:stretch>
        </p:blipFill>
        <p:spPr>
          <a:xfrm flipH="1">
            <a:off x="7660863" y="208817"/>
            <a:ext cx="836639" cy="634596"/>
          </a:xfrm>
          <a:prstGeom prst="rect">
            <a:avLst/>
          </a:prstGeom>
        </p:spPr>
      </p:pic>
      <p:sp>
        <p:nvSpPr>
          <p:cNvPr id="5" name="文本框 4"/>
          <p:cNvSpPr txBox="1"/>
          <p:nvPr/>
        </p:nvSpPr>
        <p:spPr>
          <a:xfrm>
            <a:off x="1397000" y="1530985"/>
            <a:ext cx="9398000" cy="1322070"/>
          </a:xfrm>
          <a:prstGeom prst="rect">
            <a:avLst/>
          </a:prstGeom>
          <a:noFill/>
        </p:spPr>
        <p:txBody>
          <a:bodyPr wrap="square" rtlCol="0">
            <a:spAutoFit/>
          </a:bodyPr>
          <a:lstStyle/>
          <a:p>
            <a:r>
              <a:rPr lang="zh-CN" altLang="en-US" sz="4000">
                <a:latin typeface="仿宋" panose="02010609060101010101" charset="-122"/>
                <a:ea typeface="仿宋" panose="02010609060101010101" charset="-122"/>
              </a:rPr>
              <a:t>彼童子之师，授之书而习其句读者。</a:t>
            </a:r>
            <a:endParaRPr lang="zh-CN" altLang="en-US" sz="4000">
              <a:latin typeface="仿宋" panose="02010609060101010101" charset="-122"/>
              <a:ea typeface="仿宋" panose="02010609060101010101" charset="-122"/>
            </a:endParaRPr>
          </a:p>
          <a:p>
            <a:r>
              <a:rPr lang="zh-CN" altLang="en-US" sz="4000">
                <a:latin typeface="仿宋" panose="02010609060101010101" charset="-122"/>
                <a:ea typeface="仿宋" panose="02010609060101010101" charset="-122"/>
              </a:rPr>
              <a:t>                 </a:t>
            </a:r>
            <a:r>
              <a:rPr lang="en-US" altLang="zh-CN" sz="4000">
                <a:latin typeface="仿宋" panose="02010609060101010101" charset="-122"/>
                <a:ea typeface="仿宋" panose="02010609060101010101" charset="-122"/>
              </a:rPr>
              <a:t>——</a:t>
            </a:r>
            <a:r>
              <a:rPr lang="zh-CN" altLang="en-US" sz="4000">
                <a:latin typeface="仿宋" panose="02010609060101010101" charset="-122"/>
                <a:ea typeface="仿宋" panose="02010609060101010101" charset="-122"/>
              </a:rPr>
              <a:t>（韩愈《师说》）</a:t>
            </a:r>
            <a:endParaRPr lang="zh-CN" altLang="en-US" sz="40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
        <p:nvSpPr>
          <p:cNvPr id="3" name="文本框 2"/>
          <p:cNvSpPr txBox="1"/>
          <p:nvPr/>
        </p:nvSpPr>
        <p:spPr>
          <a:xfrm>
            <a:off x="3185160" y="3550285"/>
            <a:ext cx="5565775" cy="706755"/>
          </a:xfrm>
          <a:prstGeom prst="rect">
            <a:avLst/>
          </a:prstGeom>
          <a:noFill/>
        </p:spPr>
        <p:txBody>
          <a:bodyPr wrap="square" rtlCol="0">
            <a:spAutoFit/>
          </a:bodyPr>
          <a:lstStyle/>
          <a:p>
            <a:pPr algn="ctr"/>
            <a:r>
              <a:rPr lang="zh-CN" altLang="en-US" sz="4000" b="1">
                <a:ln w="22225">
                  <a:solidFill>
                    <a:schemeClr val="accent2"/>
                  </a:solidFill>
                  <a:prstDash val="solid"/>
                </a:ln>
                <a:solidFill>
                  <a:srgbClr val="C00000"/>
                </a:solidFill>
                <a:effectLst/>
                <a:latin typeface="仿宋" panose="02010609060101010101" charset="-122"/>
                <a:ea typeface="仿宋" panose="02010609060101010101" charset="-122"/>
                <a:sym typeface="+mn-ea"/>
              </a:rPr>
              <a:t>句读（</a:t>
            </a:r>
            <a:r>
              <a:rPr lang="en-US" altLang="zh-CN" sz="4000" b="1">
                <a:ln w="22225">
                  <a:solidFill>
                    <a:schemeClr val="accent2"/>
                  </a:solidFill>
                  <a:prstDash val="solid"/>
                </a:ln>
                <a:solidFill>
                  <a:srgbClr val="C00000"/>
                </a:solidFill>
                <a:effectLst/>
                <a:latin typeface="仿宋" panose="02010609060101010101" charset="-122"/>
                <a:ea typeface="仿宋" panose="02010609060101010101" charset="-122"/>
                <a:sym typeface="+mn-ea"/>
              </a:rPr>
              <a:t>dòu</a:t>
            </a:r>
            <a:r>
              <a:rPr lang="zh-CN" altLang="en-US" sz="4000" b="1">
                <a:ln w="22225">
                  <a:solidFill>
                    <a:schemeClr val="accent2"/>
                  </a:solidFill>
                  <a:prstDash val="solid"/>
                </a:ln>
                <a:solidFill>
                  <a:srgbClr val="C00000"/>
                </a:solidFill>
                <a:effectLst/>
                <a:latin typeface="仿宋" panose="02010609060101010101" charset="-122"/>
                <a:ea typeface="仿宋" panose="02010609060101010101" charset="-122"/>
                <a:sym typeface="+mn-ea"/>
              </a:rPr>
              <a:t>）：断句。</a:t>
            </a:r>
            <a:endParaRPr lang="zh-CN" altLang="en-US" sz="4000" b="1">
              <a:ln w="22225">
                <a:solidFill>
                  <a:schemeClr val="accent2"/>
                </a:solidFill>
                <a:prstDash val="solid"/>
              </a:ln>
              <a:solidFill>
                <a:srgbClr val="C00000"/>
              </a:solidFill>
              <a:effectLst/>
              <a:latin typeface="仿宋" panose="02010609060101010101" charset="-122"/>
              <a:ea typeface="仿宋" panose="02010609060101010101" charset="-122"/>
              <a:sym typeface="+mn-ea"/>
            </a:endParaRPr>
          </a:p>
        </p:txBody>
      </p:sp>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图片 13"/>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flipH="1">
            <a:off x="9455516" y="2004121"/>
            <a:ext cx="2736484" cy="4853879"/>
          </a:xfrm>
          <a:prstGeom prst="rect">
            <a:avLst/>
          </a:prstGeom>
        </p:spPr>
      </p:pic>
      <p:sp>
        <p:nvSpPr>
          <p:cNvPr id="6" name="文本框 5"/>
          <p:cNvSpPr txBox="1"/>
          <p:nvPr/>
        </p:nvSpPr>
        <p:spPr>
          <a:xfrm>
            <a:off x="351155" y="182245"/>
            <a:ext cx="10346055" cy="6492875"/>
          </a:xfrm>
          <a:prstGeom prst="rect">
            <a:avLst/>
          </a:prstGeom>
          <a:noFill/>
        </p:spPr>
        <p:txBody>
          <a:bodyPr wrap="square" rtlCol="0">
            <a:spAutoFit/>
          </a:bodyPr>
          <a:lstStyle/>
          <a:p>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两岸连山略无阙处重岩叠嶂隐天蔽日</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两岸连山，略无阙处。重岩叠嶂，隐天蔽日。</a:t>
            </a:r>
            <a:endPar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或王命急宣有时朝发白帝暮到江陵其间千二百里虽乘奔御风不以疾也</a:t>
            </a:r>
            <a:endParaRPr lang="zh-CN" altLang="en-US" sz="32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楷体" panose="02010609060101010101" charset="-122"/>
              <a:ea typeface="楷体" panose="02010609060101010101" charset="-122"/>
            </a:endParaRPr>
          </a:p>
          <a:p>
            <a:r>
              <a:rPr lang="zh-CN" altLang="en-US" sz="3200" b="1">
                <a:solidFill>
                  <a:srgbClr val="C00000"/>
                </a:solidFill>
                <a:latin typeface="宋体" panose="02010600030101010101" pitchFamily="2" charset="-122"/>
                <a:ea typeface="宋体" panose="02010600030101010101" pitchFamily="2" charset="-122"/>
                <a:sym typeface="+mn-ea"/>
              </a:rPr>
              <a:t>或王命急宣，有时朝发白帝，暮到江陵，其间千二百里，虽乘奔御风，不以疾也。</a:t>
            </a:r>
            <a:endParaRPr lang="zh-CN" altLang="en-US" sz="3200" b="1">
              <a:solidFill>
                <a:srgbClr val="C00000"/>
              </a:solidFill>
              <a:latin typeface="宋体" panose="02010600030101010101" pitchFamily="2" charset="-122"/>
              <a:ea typeface="宋体" panose="02010600030101010101" pitchFamily="2" charset="-122"/>
            </a:endParaRPr>
          </a:p>
          <a:p>
            <a:endParaRPr lang="zh-CN" altLang="en-US" sz="3200">
              <a:latin typeface="楷体" panose="02010609060101010101" charset="-122"/>
              <a:ea typeface="楷体" panose="02010609060101010101"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3.</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晓雾将歇猿鸟乱鸣夕日欲颓沉鳞竞跃</a:t>
            </a:r>
            <a:endParaRPr lang="zh-CN" altLang="en-US" sz="32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晓雾将歇，猿鸟乱鸣；夕日欲颓，沉鳞竞跃。</a:t>
            </a:r>
            <a:endPar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box(in)">
                                      <p:cBhvr>
                                        <p:cTn id="14" dur="2000"/>
                                        <p:tgtEl>
                                          <p:spTgt spid="6">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diamond(in)">
                                      <p:cBhvr>
                                        <p:cTn id="19" dur="2000"/>
                                        <p:tgtEl>
                                          <p:spTgt spid="6">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barn(inVertical)">
                                      <p:cBhvr>
                                        <p:cTn id="24" dur="500"/>
                                        <p:tgtEl>
                                          <p:spTgt spid="6">
                                            <p:txEl>
                                              <p:pRg st="6" end="6"/>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4" presetClass="entr" presetSubtype="16" fill="hold" nodeType="click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animEffect transition="in" filter="box(in)">
                                      <p:cBhvr>
                                        <p:cTn id="29" dur="2000"/>
                                        <p:tgtEl>
                                          <p:spTgt spid="6">
                                            <p:txEl>
                                              <p:pRg st="8" end="8"/>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4" presetClass="entr" presetSubtype="10" fill="hold" nodeType="clickEffect">
                                  <p:stCondLst>
                                    <p:cond delay="0"/>
                                  </p:stCondLst>
                                  <p:childTnLst>
                                    <p:set>
                                      <p:cBhvr>
                                        <p:cTn id="33" dur="1" fill="hold">
                                          <p:stCondLst>
                                            <p:cond delay="0"/>
                                          </p:stCondLst>
                                        </p:cTn>
                                        <p:tgtEl>
                                          <p:spTgt spid="6">
                                            <p:txEl>
                                              <p:pRg st="10" end="10"/>
                                            </p:txEl>
                                          </p:spTgt>
                                        </p:tgtEl>
                                        <p:attrNameLst>
                                          <p:attrName>style.visibility</p:attrName>
                                        </p:attrNameLst>
                                      </p:cBhvr>
                                      <p:to>
                                        <p:strVal val="visible"/>
                                      </p:to>
                                    </p:set>
                                    <p:animEffect transition="in" filter="randombar(horizontal)">
                                      <p:cBhvr>
                                        <p:cTn id="34"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图片 13"/>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flipH="1">
            <a:off x="9455516" y="2004121"/>
            <a:ext cx="2736484" cy="4853879"/>
          </a:xfrm>
          <a:prstGeom prst="rect">
            <a:avLst/>
          </a:prstGeom>
        </p:spPr>
      </p:pic>
      <p:sp>
        <p:nvSpPr>
          <p:cNvPr id="6" name="文本框 5"/>
          <p:cNvSpPr txBox="1"/>
          <p:nvPr/>
        </p:nvSpPr>
        <p:spPr>
          <a:xfrm>
            <a:off x="351155" y="182245"/>
            <a:ext cx="11518900" cy="5507990"/>
          </a:xfrm>
          <a:prstGeom prst="rect">
            <a:avLst/>
          </a:prstGeom>
          <a:noFill/>
        </p:spPr>
        <p:txBody>
          <a:bodyPr wrap="square" rtlCol="0">
            <a:spAutoFit/>
          </a:bodyPr>
          <a:lstStyle/>
          <a:p>
            <a:r>
              <a:rPr lang="en-US" altLang="zh-CN" sz="3200" noProof="0">
                <a:latin typeface="宋体" panose="02010600030101010101" pitchFamily="2" charset="-122"/>
                <a:ea typeface="宋体" panose="02010600030101010101" pitchFamily="2" charset="-122"/>
                <a:cs typeface="宋体" panose="02010600030101010101" pitchFamily="2" charset="-122"/>
                <a:sym typeface="+mn-ea"/>
              </a:rPr>
              <a:t>4.</a:t>
            </a:r>
            <a:r>
              <a:rPr lang="zh-CN" altLang="en-US" sz="3200" noProof="0">
                <a:latin typeface="宋体" panose="02010600030101010101" pitchFamily="2" charset="-122"/>
                <a:ea typeface="宋体" panose="02010600030101010101" pitchFamily="2" charset="-122"/>
                <a:cs typeface="宋体" panose="02010600030101010101" pitchFamily="2" charset="-122"/>
                <a:sym typeface="+mn-ea"/>
              </a:rPr>
              <a:t>元丰六年十月十二日夜解衣欲睡月色入户欣然起行</a:t>
            </a:r>
            <a:endParaRPr lang="zh-CN" altLang="en-US" sz="3200" noProof="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元丰六年十月十二日夜，解衣欲睡，月色入户，欣然起行。</a:t>
            </a:r>
            <a:endPar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5.</a:t>
            </a:r>
            <a:r>
              <a:rPr lang="zh-CN" altLang="en-US" sz="3200" noProof="0">
                <a:latin typeface="宋体" panose="02010600030101010101" pitchFamily="2" charset="-122"/>
                <a:ea typeface="宋体" panose="02010600030101010101" pitchFamily="2" charset="-122"/>
                <a:cs typeface="宋体" panose="02010600030101010101" pitchFamily="2" charset="-122"/>
                <a:sym typeface="+mn-ea"/>
              </a:rPr>
              <a:t>何夜无月何处无竹柏但少闲人如吾两人者耳</a:t>
            </a:r>
            <a:endParaRPr lang="zh-CN" altLang="en-US" sz="3200" noProof="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何夜无月？何处无竹柏？但少闲人如吾两人者耳。</a:t>
            </a:r>
            <a:endParaRPr lang="zh-CN" altLang="en-US"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6.</a:t>
            </a:r>
            <a:r>
              <a:rPr lang="en-US" altLang="zh-CN" sz="3200" noProof="0">
                <a:latin typeface="宋体" panose="02010600030101010101" pitchFamily="2" charset="-122"/>
                <a:ea typeface="宋体" panose="02010600030101010101" pitchFamily="2" charset="-122"/>
                <a:cs typeface="宋体" panose="02010600030101010101" pitchFamily="2" charset="-122"/>
                <a:sym typeface="+mn-ea"/>
              </a:rPr>
              <a:t>关羽字云长河东解人也亡命奔涿郡</a:t>
            </a:r>
            <a:endParaRPr lang="en-US" altLang="zh-CN" sz="3200" noProof="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关羽字云长，河东解人也，亡命奔涿郡。</a:t>
            </a:r>
            <a:endParaRPr lang="en-US" altLang="zh-CN" sz="3200" b="1" noProof="0">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mc:Choice xmlns:p14="http://schemas.microsoft.com/office/powerpoint/2010/main" Requires="p14">
      <p:transition spd="med" p14:dur="750">
        <p:pull dir="r"/>
      </p:transition>
    </mc:Choice>
    <mc:Fallback>
      <p:transition spd="med">
        <p:pull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barn(inVertical)">
                                      <p:cBhvr>
                                        <p:cTn id="14" dur="500"/>
                                        <p:tgtEl>
                                          <p:spTgt spid="6">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arn(inVertical)">
                                      <p:cBhvr>
                                        <p:cTn id="19" dur="500"/>
                                        <p:tgtEl>
                                          <p:spTgt spid="6">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4" presetClass="entr" presetSubtype="16" fill="hold" nodeType="click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box(in)">
                                      <p:cBhvr>
                                        <p:cTn id="24" dur="2000"/>
                                        <p:tgtEl>
                                          <p:spTgt spid="6">
                                            <p:txEl>
                                              <p:pRg st="6" end="6"/>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4" presetClass="entr" presetSubtype="10" fill="hold" nodeType="click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animEffect transition="in" filter="randombar(horizontal)">
                                      <p:cBhvr>
                                        <p:cTn id="29" dur="500"/>
                                        <p:tgtEl>
                                          <p:spTgt spid="6">
                                            <p:txEl>
                                              <p:pRg st="8" end="8"/>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6" presetClass="entr" presetSubtype="21" fill="hold" nodeType="clickEffect">
                                  <p:stCondLst>
                                    <p:cond delay="0"/>
                                  </p:stCondLst>
                                  <p:childTnLst>
                                    <p:set>
                                      <p:cBhvr>
                                        <p:cTn id="33" dur="1" fill="hold">
                                          <p:stCondLst>
                                            <p:cond delay="0"/>
                                          </p:stCondLst>
                                        </p:cTn>
                                        <p:tgtEl>
                                          <p:spTgt spid="6">
                                            <p:txEl>
                                              <p:pRg st="10" end="10"/>
                                            </p:txEl>
                                          </p:spTgt>
                                        </p:tgtEl>
                                        <p:attrNameLst>
                                          <p:attrName>style.visibility</p:attrName>
                                        </p:attrNameLst>
                                      </p:cBhvr>
                                      <p:to>
                                        <p:strVal val="visible"/>
                                      </p:to>
                                    </p:set>
                                    <p:animEffect transition="in" filter="barn(inVertical)">
                                      <p:cBhvr>
                                        <p:cTn id="34"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nvPicPr>
        <p:blipFill>
          <a:blip r:embed="rId3">
            <a:clrChange>
              <a:clrFrom>
                <a:srgbClr val="FFFFFF"/>
              </a:clrFrom>
              <a:clrTo>
                <a:srgbClr val="FFFFFF">
                  <a:alpha val="0"/>
                </a:srgbClr>
              </a:clrTo>
            </a:clrChange>
          </a:blip>
          <a:stretch>
            <a:fillRect/>
          </a:stretch>
        </p:blipFill>
        <p:spPr>
          <a:xfrm rot="2899516" flipH="1">
            <a:off x="5908766" y="746750"/>
            <a:ext cx="1112648" cy="996953"/>
          </a:xfrm>
          <a:prstGeom prst="rect">
            <a:avLst/>
          </a:prstGeom>
        </p:spPr>
      </p:pic>
      <p:pic>
        <p:nvPicPr>
          <p:cNvPr id="16" name="图片 15"/>
          <p:cNvPicPr>
            <a:picLocks noChangeAspect="1"/>
          </p:cNvPicPr>
          <p:nvPr/>
        </p:nvPicPr>
        <p:blipFill>
          <a:blip r:embed="rId3">
            <a:clrChange>
              <a:clrFrom>
                <a:srgbClr val="FFFFFF"/>
              </a:clrFrom>
              <a:clrTo>
                <a:srgbClr val="FFFFFF">
                  <a:alpha val="0"/>
                </a:srgbClr>
              </a:clrTo>
            </a:clrChange>
          </a:blip>
          <a:stretch>
            <a:fillRect/>
          </a:stretch>
        </p:blipFill>
        <p:spPr>
          <a:xfrm rot="2899516" flipH="1">
            <a:off x="10031090" y="3427962"/>
            <a:ext cx="1112648" cy="996953"/>
          </a:xfrm>
          <a:prstGeom prst="rect">
            <a:avLst/>
          </a:prstGeom>
        </p:spPr>
      </p:pic>
      <p:pic>
        <p:nvPicPr>
          <p:cNvPr id="17" name="图片 16"/>
          <p:cNvPicPr>
            <a:picLocks noChangeAspect="1"/>
          </p:cNvPicPr>
          <p:nvPr/>
        </p:nvPicPr>
        <p:blipFill>
          <a:blip r:embed="rId4">
            <a:clrChange>
              <a:clrFrom>
                <a:srgbClr val="FFFFFF"/>
              </a:clrFrom>
              <a:clrTo>
                <a:srgbClr val="FFFFFF">
                  <a:alpha val="0"/>
                </a:srgbClr>
              </a:clrTo>
            </a:clrChange>
          </a:blip>
          <a:stretch>
            <a:fillRect/>
          </a:stretch>
        </p:blipFill>
        <p:spPr>
          <a:xfrm rot="2899516" flipH="1">
            <a:off x="8654559" y="5024221"/>
            <a:ext cx="823676" cy="738029"/>
          </a:xfrm>
          <a:prstGeom prst="rect">
            <a:avLst/>
          </a:prstGeom>
        </p:spPr>
      </p:pic>
      <p:pic>
        <p:nvPicPr>
          <p:cNvPr id="18" name="图片 17"/>
          <p:cNvPicPr>
            <a:picLocks noChangeAspect="1"/>
          </p:cNvPicPr>
          <p:nvPr/>
        </p:nvPicPr>
        <p:blipFill>
          <a:blip r:embed="rId3">
            <a:clrChange>
              <a:clrFrom>
                <a:srgbClr val="FFFFFF"/>
              </a:clrFrom>
              <a:clrTo>
                <a:srgbClr val="FFFFFF">
                  <a:alpha val="0"/>
                </a:srgbClr>
              </a:clrTo>
            </a:clrChange>
          </a:blip>
          <a:stretch>
            <a:fillRect/>
          </a:stretch>
        </p:blipFill>
        <p:spPr>
          <a:xfrm rot="2899516" flipH="1">
            <a:off x="880465" y="1359296"/>
            <a:ext cx="1112648" cy="996953"/>
          </a:xfrm>
          <a:prstGeom prst="rect">
            <a:avLst/>
          </a:prstGeom>
        </p:spPr>
      </p:pic>
      <p:pic>
        <p:nvPicPr>
          <p:cNvPr id="19" name="图片 18"/>
          <p:cNvPicPr>
            <a:picLocks noChangeAspect="1"/>
          </p:cNvPicPr>
          <p:nvPr/>
        </p:nvPicPr>
        <p:blipFill>
          <a:blip r:embed="rId5">
            <a:clrChange>
              <a:clrFrom>
                <a:srgbClr val="FFFFFF"/>
              </a:clrFrom>
              <a:clrTo>
                <a:srgbClr val="FFFFFF">
                  <a:alpha val="0"/>
                </a:srgbClr>
              </a:clrTo>
            </a:clrChange>
          </a:blip>
          <a:stretch>
            <a:fillRect/>
          </a:stretch>
        </p:blipFill>
        <p:spPr>
          <a:xfrm rot="20396978" flipH="1">
            <a:off x="3695832" y="4907014"/>
            <a:ext cx="826668" cy="740710"/>
          </a:xfrm>
          <a:prstGeom prst="rect">
            <a:avLst/>
          </a:prstGeom>
        </p:spPr>
      </p:pic>
      <p:pic>
        <p:nvPicPr>
          <p:cNvPr id="20" name="图片 19"/>
          <p:cNvPicPr>
            <a:picLocks noChangeAspect="1"/>
          </p:cNvPicPr>
          <p:nvPr/>
        </p:nvPicPr>
        <p:blipFill>
          <a:blip r:embed="rId6">
            <a:clrChange>
              <a:clrFrom>
                <a:srgbClr val="FFFFFF"/>
              </a:clrFrom>
              <a:clrTo>
                <a:srgbClr val="FFFFFF">
                  <a:alpha val="0"/>
                </a:srgbClr>
              </a:clrTo>
            </a:clrChange>
          </a:blip>
          <a:stretch>
            <a:fillRect/>
          </a:stretch>
        </p:blipFill>
        <p:spPr>
          <a:xfrm>
            <a:off x="9615858" y="4930510"/>
            <a:ext cx="2205590" cy="1672955"/>
          </a:xfrm>
          <a:prstGeom prst="rect">
            <a:avLst/>
          </a:prstGeom>
        </p:spPr>
      </p:pic>
      <p:sp>
        <p:nvSpPr>
          <p:cNvPr id="21" name="空心弧 20"/>
          <p:cNvSpPr/>
          <p:nvPr/>
        </p:nvSpPr>
        <p:spPr>
          <a:xfrm rot="692075">
            <a:off x="2865485" y="1946801"/>
            <a:ext cx="2434281" cy="2369735"/>
          </a:xfrm>
          <a:prstGeom prst="blockArc">
            <a:avLst>
              <a:gd name="adj1" fmla="val 965279"/>
              <a:gd name="adj2" fmla="val 19841326"/>
              <a:gd name="adj3" fmla="val 2575"/>
            </a:avLst>
          </a:prstGeom>
          <a:solidFill>
            <a:srgbClr val="4B8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59号-创粗黑" panose="00000500000000000000" charset="-122"/>
              <a:ea typeface="字魂59号-创粗黑" panose="00000500000000000000" charset="-122"/>
              <a:cs typeface="+mn-ea"/>
              <a:sym typeface="字魂59号-创粗黑" panose="00000500000000000000" charset="-122"/>
            </a:endParaRPr>
          </a:p>
        </p:txBody>
      </p:sp>
      <p:pic>
        <p:nvPicPr>
          <p:cNvPr id="2" name="图片 1"/>
          <p:cNvPicPr>
            <a:picLocks noChangeAspect="1"/>
          </p:cNvPicPr>
          <p:nvPr/>
        </p:nvPicPr>
        <p:blipFill>
          <a:blip r:embed="rId7">
            <a:clrChange>
              <a:clrFrom>
                <a:srgbClr val="FFFFFF"/>
              </a:clrFrom>
              <a:clrTo>
                <a:srgbClr val="FFFFFF">
                  <a:alpha val="0"/>
                </a:srgbClr>
              </a:clrTo>
            </a:clrChange>
            <a:extLst>
              <a:ext uri="{BEBA8EAE-BF5A-486C-A8C5-ECC9F3942E4B}">
                <a14:imgProps xmlns:a14="http://schemas.microsoft.com/office/drawing/2010/main">
                  <a14:imgLayer r:embed="rId8">
                    <a14:imgEffect>
                      <a14:backgroundRemoval t="0" b="100000" l="0" r="100000">
                        <a14:backgroundMark x1="49866" y1="93526" x2="49822" y2="99947"/>
                        <a14:backgroundMark x1="3072" y1="0" x2="0" y2="12684"/>
                        <a14:backgroundMark x1="63669" y1="79947" x2="29742" y2="99474"/>
                        <a14:backgroundMark x1="35619" y1="25368" x2="35886" y2="17579"/>
                      </a14:backgroundRemoval>
                    </a14:imgEffect>
                  </a14:imgLayer>
                </a14:imgProps>
              </a:ext>
            </a:extLst>
          </a:blip>
          <a:stretch>
            <a:fillRect/>
          </a:stretch>
        </p:blipFill>
        <p:spPr>
          <a:xfrm>
            <a:off x="1672972" y="2474325"/>
            <a:ext cx="2100897" cy="1778054"/>
          </a:xfrm>
          <a:prstGeom prst="rect">
            <a:avLst/>
          </a:prstGeom>
        </p:spPr>
      </p:pic>
      <p:sp>
        <p:nvSpPr>
          <p:cNvPr id="22" name="文本框 21"/>
          <p:cNvSpPr txBox="1"/>
          <p:nvPr/>
        </p:nvSpPr>
        <p:spPr>
          <a:xfrm>
            <a:off x="3737909" y="2760589"/>
            <a:ext cx="1225329" cy="1015663"/>
          </a:xfrm>
          <a:prstGeom prst="rect">
            <a:avLst/>
          </a:prstGeom>
          <a:noFill/>
        </p:spPr>
        <p:txBody>
          <a:bodyPr wrap="square" rtlCol="0">
            <a:spAutoFit/>
          </a:bodyPr>
          <a:lstStyle/>
          <a:p>
            <a:r>
              <a:rPr lang="en-US" altLang="zh-CN" sz="6000">
                <a:solidFill>
                  <a:srgbClr val="4B8683"/>
                </a:solidFill>
                <a:latin typeface="字魂59号-创粗黑" panose="00000500000000000000" charset="-122"/>
                <a:ea typeface="字魂59号-创粗黑" panose="00000500000000000000" charset="-122"/>
                <a:cs typeface="+mn-ea"/>
                <a:sym typeface="字魂59号-创粗黑" panose="00000500000000000000" charset="-122"/>
              </a:rPr>
              <a:t>01</a:t>
            </a:r>
            <a:endParaRPr lang="zh-CN" altLang="en-US" sz="6000">
              <a:solidFill>
                <a:srgbClr val="4B8683"/>
              </a:solidFill>
              <a:latin typeface="字魂59号-创粗黑" panose="00000500000000000000" charset="-122"/>
              <a:ea typeface="字魂59号-创粗黑" panose="00000500000000000000" charset="-122"/>
              <a:cs typeface="+mn-ea"/>
              <a:sym typeface="字魂59号-创粗黑" panose="00000500000000000000" charset="-122"/>
            </a:endParaRPr>
          </a:p>
        </p:txBody>
      </p:sp>
      <p:sp>
        <p:nvSpPr>
          <p:cNvPr id="4" name="文本框 3"/>
          <p:cNvSpPr txBox="1"/>
          <p:nvPr/>
        </p:nvSpPr>
        <p:spPr>
          <a:xfrm>
            <a:off x="4870450" y="2760345"/>
            <a:ext cx="4974590" cy="1014730"/>
          </a:xfrm>
          <a:prstGeom prst="rect">
            <a:avLst/>
          </a:prstGeom>
          <a:noFill/>
          <a:ln>
            <a:solidFill>
              <a:srgbClr val="76A09B"/>
            </a:solidFill>
          </a:ln>
        </p:spPr>
        <p:txBody>
          <a:bodyPr wrap="square" rtlCol="0">
            <a:spAutoFit/>
          </a:bodyPr>
          <a:lstStyle/>
          <a:p>
            <a:r>
              <a:rPr lang="zh-CN" altLang="en-US" sz="6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断句的关注点</a:t>
            </a:r>
            <a:endParaRPr lang="zh-CN" altLang="en-US" sz="6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9248.1795275590557,&quot;width&quot;:7088.7984251968501}"/>
  <p:tag name="REFSHAPE" val="-1965774668"/>
</p:tagLst>
</file>

<file path=ppt/tags/tag2.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字魂36号-正文宋楷">
      <a:majorFont>
        <a:latin typeface="字魂36号-正文宋楷"/>
        <a:ea typeface="字魂36号-正文宋楷"/>
        <a:cs typeface="Arial"/>
      </a:majorFont>
      <a:minorFont>
        <a:latin typeface="字魂36号-正文宋楷"/>
        <a:ea typeface="字魂36号-正文宋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92</Paragraphs>
  <Slides>23</Slides>
  <Notes>23</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23</vt:i4>
      </vt:variant>
    </vt:vector>
  </HeadingPairs>
  <TitlesOfParts>
    <vt:vector baseType="lpstr" size="35">
      <vt:lpstr>Arial</vt:lpstr>
      <vt:lpstr>字魂36号-正文宋楷</vt:lpstr>
      <vt:lpstr>隶书</vt:lpstr>
      <vt:lpstr>Calibri Light</vt:lpstr>
      <vt:lpstr>Calibri</vt:lpstr>
      <vt:lpstr>等线 Light</vt:lpstr>
      <vt:lpstr>等线</vt:lpstr>
      <vt:lpstr>楷体</vt:lpstr>
      <vt:lpstr>宋体</vt:lpstr>
      <vt:lpstr>仿宋</vt:lpstr>
      <vt:lpstr>字魂59号-创粗黑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2021-08-23T22:02:30.472</cp:lastPrinted>
  <dcterms:created xsi:type="dcterms:W3CDTF">2021-08-23T22:02:30Z</dcterms:created>
  <dcterms:modified xsi:type="dcterms:W3CDTF">2021-08-23T14:02:41Z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