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2"/>
  </p:sldMasterIdLst>
  <p:notesMasterIdLst>
    <p:notesMasterId r:id="rId3"/>
  </p:notesMasterIdLst>
  <p:sldIdLst>
    <p:sldId id="307" r:id="rId4"/>
    <p:sldId id="278" r:id="rId5"/>
    <p:sldId id="279" r:id="rId6"/>
    <p:sldId id="266" r:id="rId7"/>
    <p:sldId id="260" r:id="rId8"/>
    <p:sldId id="376" r:id="rId9"/>
    <p:sldId id="337" r:id="rId10"/>
    <p:sldId id="406" r:id="rId11"/>
    <p:sldId id="407" r:id="rId12"/>
    <p:sldId id="358" r:id="rId13"/>
    <p:sldId id="293" r:id="rId14"/>
    <p:sldId id="259" r:id="rId15"/>
    <p:sldId id="290" r:id="rId16"/>
    <p:sldId id="377" r:id="rId17"/>
    <p:sldId id="399" r:id="rId18"/>
    <p:sldId id="400" r:id="rId19"/>
    <p:sldId id="401" r:id="rId20"/>
    <p:sldId id="402" r:id="rId21"/>
    <p:sldId id="403" r:id="rId22"/>
    <p:sldId id="361" r:id="rId23"/>
    <p:sldId id="409" r:id="rId24"/>
    <p:sldId id="410" r:id="rId25"/>
    <p:sldId id="408" r:id="rId26"/>
    <p:sldId id="404" r:id="rId27"/>
    <p:sldId id="405" r:id="rId28"/>
    <p:sldId id="323" r:id="rId29"/>
    <p:sldId id="324" r:id="rId30"/>
    <p:sldId id="398" r:id="rId31"/>
    <p:sldId id="280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贺 凡" initials="贺" lastIdx="0" clrIdx="0">
    <p:extLst>
      <p:ext uri="{19B8F6BF-5375-455C-9EA6-DF929625EA0E}">
        <p15:presenceInfo xmlns:p15="http://schemas.microsoft.com/office/powerpoint/2012/main" userId="4aa56ec1f2548ec3" providerId="Windows Live"/>
      </p:ext>
    </p:extLst>
  </p:cmAuthor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57" autoAdjust="0"/>
    <p:restoredTop sz="94671"/>
  </p:normalViewPr>
  <p:slideViewPr>
    <p:cSldViewPr snapToGrid="0">
      <p:cViewPr varScale="1">
        <p:scale>
          <a:sx n="101" d="100"/>
          <a:sy n="101" d="100"/>
        </p:scale>
        <p:origin x="232" y="2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tags" Target="tags/tag1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4DAA03B0-3645-4451-9D1E-59E2048DBF07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2C58D2EC-BCD6-4C57-9B0E-B75E493D6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2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4776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8498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428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9159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0369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372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2365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8982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800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6803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605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5815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0742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2456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027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8189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9745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4264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8169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7366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9832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34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916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712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83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0486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6498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57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79440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181200" y="180000"/>
            <a:ext cx="11829600" cy="64980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9523183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174145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302547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788402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6004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66982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80657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91397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154073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53162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31271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63FA2E7-5837-DE4D-A3F6-95531AF7E59C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66675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91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2.jpeg" /><Relationship Id="rId4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5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Freeform 5"/>
          <p:cNvSpPr/>
          <p:nvPr/>
        </p:nvSpPr>
        <p:spPr bwMode="auto">
          <a:xfrm rot="10800000">
            <a:off x="186426" y="1737666"/>
            <a:ext cx="5143838" cy="254268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5180913" y="1466605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4" name="TextBox 2088"/>
          <p:cNvSpPr txBox="1"/>
          <p:nvPr/>
        </p:nvSpPr>
        <p:spPr>
          <a:xfrm>
            <a:off x="701641" y="2716619"/>
            <a:ext cx="36359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9.2</a:t>
            </a:r>
            <a:r>
              <a:rPr lang="zh-CN" altLang="en-US" sz="32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   项脊轩志</a:t>
            </a:r>
            <a:endParaRPr lang="zh-CN" altLang="en-US" sz="3200" b="1">
              <a:solidFill>
                <a:srgbClr val="F0EC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089"/>
          <p:cNvSpPr txBox="1"/>
          <p:nvPr/>
        </p:nvSpPr>
        <p:spPr>
          <a:xfrm>
            <a:off x="410887" y="1965089"/>
            <a:ext cx="3780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部编版高中语文选择性必修下册</a:t>
            </a:r>
          </a:p>
        </p:txBody>
      </p:sp>
    </p:spTree>
    <p:extLst>
      <p:ext uri="{BB962C8B-B14F-4D97-AF65-F5344CB8AC3E}">
        <p14:creationId xmlns:p14="http://schemas.microsoft.com/office/powerpoint/2010/main" val="964728098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题目解说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5A875F-60C3-43B0-BDAC-0122159E1E6A}"/>
              </a:ext>
            </a:extLst>
          </p:cNvPr>
          <p:cNvSpPr txBox="1"/>
          <p:nvPr/>
        </p:nvSpPr>
        <p:spPr>
          <a:xfrm>
            <a:off x="2468414" y="2670898"/>
            <a:ext cx="7862527" cy="1812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①“项脊”，地名，是作者九世祖归道隆所居之处；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②“轩”，这里指小屋，即书斋。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③“志”，记也，古代记叙事物，抒发感情的一种文体。</a:t>
            </a:r>
          </a:p>
        </p:txBody>
      </p:sp>
    </p:spTree>
    <p:extLst>
      <p:ext uri="{BB962C8B-B14F-4D97-AF65-F5344CB8AC3E}">
        <p14:creationId xmlns:p14="http://schemas.microsoft.com/office/powerpoint/2010/main" val="2607720634"/>
      </p:ext>
    </p:extLst>
  </p:cSld>
  <p:clrMapOvr>
    <a:masterClrMapping/>
  </p:clrMapOvr>
  <p:transition spd="med" advClick="0">
    <p:pull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BC6FB9-CB3A-4AE5-80E5-DF776C96D2CA}"/>
              </a:ext>
            </a:extLst>
          </p:cNvPr>
          <p:cNvSpPr txBox="1"/>
          <p:nvPr/>
        </p:nvSpPr>
        <p:spPr>
          <a:xfrm>
            <a:off x="3955472" y="3100627"/>
            <a:ext cx="5056909" cy="52322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板块二       语言知识强化</a:t>
            </a:r>
          </a:p>
        </p:txBody>
      </p:sp>
    </p:spTree>
    <p:extLst>
      <p:ext uri="{BB962C8B-B14F-4D97-AF65-F5344CB8AC3E}">
        <p14:creationId xmlns:p14="http://schemas.microsoft.com/office/powerpoint/2010/main" val="783444150"/>
      </p:ext>
    </p:extLst>
  </p:cSld>
  <p:clrMapOvr>
    <a:masterClrMapping/>
  </p:clrMapOvr>
  <p:transition spd="med" advClick="0">
    <p:pull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>
            <a:extLst>
              <a:ext uri="{FF2B5EF4-FFF2-40B4-BE49-F238E27FC236}">
                <a16:creationId xmlns:a16="http://schemas.microsoft.com/office/drawing/2014/main" id="{7AEC7AC1-B9DC-4179-8633-F39E7622A5B6}"/>
              </a:ext>
            </a:extLst>
          </p:cNvPr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读准字音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61991D8-7DF9-4E1C-99CE-D0BAC7B2F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4544" y="2308586"/>
            <a:ext cx="9816033" cy="145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ct val="0"/>
              </a:spcAft>
              <a:tabLst>
                <a:tab pos="2610485"/>
              </a:tabLs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渗漉（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shèn lù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）    垣（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yuán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）    妪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(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yù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) 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   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  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婢（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bì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）</a:t>
            </a:r>
          </a:p>
          <a:p>
            <a:pPr algn="just">
              <a:lnSpc>
                <a:spcPct val="200000"/>
              </a:lnSpc>
              <a:spcAft>
                <a:spcPct val="0"/>
              </a:spcAft>
              <a:tabLst>
                <a:tab pos="2610485"/>
              </a:tabLs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妣（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bǐ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）      姊（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zǐ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）    呱呱（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gū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）     阖（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hé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）     笏（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hù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43285395"/>
      </p:ext>
    </p:extLst>
  </p:cSld>
  <p:clrMapOvr>
    <a:masterClrMapping/>
  </p:clrMapOvr>
  <p:transition spd="med" advClick="0">
    <p:pull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品读研析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2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639133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疏通文意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8C8E144-4CA6-4440-A230-AA40C2E1FE89}"/>
              </a:ext>
            </a:extLst>
          </p:cNvPr>
          <p:cNvSpPr/>
          <p:nvPr/>
        </p:nvSpPr>
        <p:spPr>
          <a:xfrm>
            <a:off x="362680" y="1218164"/>
            <a:ext cx="11466640" cy="45710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50000"/>
              </a:lnSpc>
              <a:spcAft>
                <a:spcPct val="0"/>
              </a:spcAft>
              <a:tabLst>
                <a:tab pos="2250440"/>
              </a:tabLs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第一段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项脊轩，旧南阁子也。室仅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方丈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，可容一人居。百年老屋，尘泥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渗漉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，雨泽下注；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每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移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案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20725" algn="just">
              <a:lnSpc>
                <a:spcPct val="150000"/>
              </a:lnSpc>
              <a:spcAft>
                <a:spcPct val="0"/>
              </a:spcAft>
              <a:tabLst>
                <a:tab pos="2250440"/>
              </a:tabLst>
            </a:pP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顾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视无可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置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者。又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北向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，不能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日，日过午已昏。余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稍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修葺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，使不上漏。前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辟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四窗，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垣墙周庭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，以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南日，日</a:t>
            </a:r>
            <a:r>
              <a:rPr lang="zh-CN" altLang="zh-CN" sz="2800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影反照，室</a:t>
            </a:r>
            <a:r>
              <a:rPr lang="zh-CN" altLang="zh-CN" sz="2800" kern="100" spc="5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始</a:t>
            </a:r>
            <a:r>
              <a:rPr lang="en-US" altLang="zh-CN" sz="2800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)</a:t>
            </a:r>
            <a:r>
              <a:rPr lang="zh-CN" altLang="zh-CN" sz="2800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洞然。又杂植兰桂竹木于庭，旧时</a:t>
            </a:r>
            <a:r>
              <a:rPr lang="zh-CN" altLang="zh-CN" sz="2800" kern="100" spc="5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栏</a:t>
            </a:r>
            <a:r>
              <a:rPr lang="zh-CN" altLang="zh-CN" sz="2800" kern="100" spc="5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楯</a:t>
            </a:r>
            <a:r>
              <a:rPr lang="en-US" altLang="zh-CN" sz="2800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)</a:t>
            </a:r>
            <a:r>
              <a:rPr lang="zh-CN" altLang="zh-CN" sz="2800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，亦遂增</a:t>
            </a:r>
            <a:r>
              <a:rPr lang="zh-CN" altLang="zh-CN" sz="2800" kern="100" spc="5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胜</a:t>
            </a:r>
            <a:r>
              <a:rPr lang="en-US" altLang="zh-CN" sz="2800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)</a:t>
            </a:r>
            <a:r>
              <a:rPr lang="zh-CN" altLang="zh-CN" sz="2800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。借书满架，</a:t>
            </a:r>
            <a:r>
              <a:rPr lang="zh-CN" altLang="zh-CN" sz="2800" kern="100" spc="5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偃仰</a:t>
            </a:r>
            <a:r>
              <a:rPr lang="en-US" altLang="zh-CN" sz="2800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         )</a:t>
            </a:r>
            <a:r>
              <a:rPr lang="zh-CN" altLang="zh-CN" sz="2800" kern="100" spc="5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啸歌</a:t>
            </a:r>
            <a:r>
              <a:rPr lang="en-US" altLang="zh-CN" sz="2800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)</a:t>
            </a:r>
            <a:r>
              <a:rPr lang="zh-CN" altLang="zh-CN" sz="2800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endParaRPr lang="zh-CN" altLang="zh-CN" sz="2800" b="1" kern="100" spc="5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720CB2F-9C0C-1348-B79C-F4BA39120409}"/>
              </a:ext>
            </a:extLst>
          </p:cNvPr>
          <p:cNvSpPr/>
          <p:nvPr/>
        </p:nvSpPr>
        <p:spPr>
          <a:xfrm>
            <a:off x="7589427" y="137993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一丈见方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E4CBB9D1-51D8-CA41-ADC3-BCA8B65FFADA}"/>
              </a:ext>
            </a:extLst>
          </p:cNvPr>
          <p:cNvSpPr/>
          <p:nvPr/>
        </p:nvSpPr>
        <p:spPr>
          <a:xfrm>
            <a:off x="3818377" y="20368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渗漏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814B4BAF-82B5-6344-A390-35F5E75B7A93}"/>
              </a:ext>
            </a:extLst>
          </p:cNvPr>
          <p:cNvSpPr/>
          <p:nvPr/>
        </p:nvSpPr>
        <p:spPr>
          <a:xfrm>
            <a:off x="7419443" y="203353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每一次，每当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DD26015F-6834-DE44-BF6F-79D26FA9ABC9}"/>
              </a:ext>
            </a:extLst>
          </p:cNvPr>
          <p:cNvSpPr/>
          <p:nvPr/>
        </p:nvSpPr>
        <p:spPr>
          <a:xfrm>
            <a:off x="10558259" y="20280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几案，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25757D36-5293-9240-8B17-AED37BD43E40}"/>
              </a:ext>
            </a:extLst>
          </p:cNvPr>
          <p:cNvSpPr/>
          <p:nvPr/>
        </p:nvSpPr>
        <p:spPr>
          <a:xfrm>
            <a:off x="398191" y="26428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桌子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60AD8322-75D4-8745-AE76-82A66930D2B5}"/>
              </a:ext>
            </a:extLst>
          </p:cNvPr>
          <p:cNvSpPr/>
          <p:nvPr/>
        </p:nvSpPr>
        <p:spPr>
          <a:xfrm>
            <a:off x="2126681" y="266720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环顾四周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4F09DE04-E19A-4E48-9DDF-E8C2FEB04D95}"/>
              </a:ext>
            </a:extLst>
          </p:cNvPr>
          <p:cNvSpPr/>
          <p:nvPr/>
        </p:nvSpPr>
        <p:spPr>
          <a:xfrm>
            <a:off x="5210944" y="26760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挪置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172B287B-EE8B-F04F-812C-4D0FED78B0C8}"/>
              </a:ext>
            </a:extLst>
          </p:cNvPr>
          <p:cNvSpPr/>
          <p:nvPr/>
        </p:nvSpPr>
        <p:spPr>
          <a:xfrm>
            <a:off x="7970296" y="267272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向北，指坐南朝北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6C215A13-6E80-3143-B4EB-3C574D6F7164}"/>
              </a:ext>
            </a:extLst>
          </p:cNvPr>
          <p:cNvSpPr/>
          <p:nvPr/>
        </p:nvSpPr>
        <p:spPr>
          <a:xfrm>
            <a:off x="1279212" y="331192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获得，得到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29E35A5B-0756-5548-9BE9-1DCA1F33D59E}"/>
              </a:ext>
            </a:extLst>
          </p:cNvPr>
          <p:cNvSpPr/>
          <p:nvPr/>
        </p:nvSpPr>
        <p:spPr>
          <a:xfrm>
            <a:off x="6869347" y="331818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稍微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452F68A8-362E-0C4D-9FA6-C04646B9CE21}"/>
              </a:ext>
            </a:extLst>
          </p:cNvPr>
          <p:cNvSpPr/>
          <p:nvPr/>
        </p:nvSpPr>
        <p:spPr>
          <a:xfrm>
            <a:off x="8991856" y="332085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修补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1A183EC9-1CBF-184D-97E2-5306FC1C1F43}"/>
              </a:ext>
            </a:extLst>
          </p:cNvPr>
          <p:cNvSpPr/>
          <p:nvPr/>
        </p:nvSpPr>
        <p:spPr>
          <a:xfrm>
            <a:off x="1313147" y="39455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开辟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991BDC8C-31AD-6E4A-B55E-733719DF68CA}"/>
              </a:ext>
            </a:extLst>
          </p:cNvPr>
          <p:cNvSpPr/>
          <p:nvPr/>
        </p:nvSpPr>
        <p:spPr>
          <a:xfrm>
            <a:off x="4817611" y="393800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四周围绕院子砌上墙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FF1285A9-F1D5-8D48-9947-D95A8CD321FE}"/>
              </a:ext>
            </a:extLst>
          </p:cNvPr>
          <p:cNvSpPr/>
          <p:nvPr/>
        </p:nvSpPr>
        <p:spPr>
          <a:xfrm>
            <a:off x="9360774" y="39468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抵挡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CFA4C833-E6DE-FD46-87D7-484B5EE038A4}"/>
              </a:ext>
            </a:extLst>
          </p:cNvPr>
          <p:cNvSpPr/>
          <p:nvPr/>
        </p:nvSpPr>
        <p:spPr>
          <a:xfrm>
            <a:off x="2864517" y="459092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才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08FED1CE-3EDF-434F-A71F-79F42F9180E2}"/>
              </a:ext>
            </a:extLst>
          </p:cNvPr>
          <p:cNvSpPr/>
          <p:nvPr/>
        </p:nvSpPr>
        <p:spPr>
          <a:xfrm>
            <a:off x="9731801" y="458100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栏杆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39E16BA0-E4F9-6E46-B936-A7368C78B965}"/>
              </a:ext>
            </a:extLst>
          </p:cNvPr>
          <p:cNvSpPr/>
          <p:nvPr/>
        </p:nvSpPr>
        <p:spPr>
          <a:xfrm>
            <a:off x="1321936" y="525061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美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ACCD986A-D79E-0640-9428-A2B1E5349E11}"/>
              </a:ext>
            </a:extLst>
          </p:cNvPr>
          <p:cNvSpPr/>
          <p:nvPr/>
        </p:nvSpPr>
        <p:spPr>
          <a:xfrm>
            <a:off x="4931618" y="5231534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俯仰，这里指安居、休息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DDB489EA-B675-6C44-8C6B-D7F470303F06}"/>
              </a:ext>
            </a:extLst>
          </p:cNvPr>
          <p:cNvSpPr/>
          <p:nvPr/>
        </p:nvSpPr>
        <p:spPr>
          <a:xfrm>
            <a:off x="9955544" y="524173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长啸歌吟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998831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疏通文意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D2ACBA3-2446-4041-84E9-A9F59BB9281F}"/>
              </a:ext>
            </a:extLst>
          </p:cNvPr>
          <p:cNvSpPr/>
          <p:nvPr/>
        </p:nvSpPr>
        <p:spPr>
          <a:xfrm>
            <a:off x="503725" y="1476582"/>
            <a:ext cx="11184550" cy="2707783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  <a:tabLst>
                <a:tab pos="2249990"/>
              </a:tabLst>
            </a:pP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冥然兀坐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万籁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有声，而庭阶寂寂，小鸟时来啄食，人至不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去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三五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之夜，明月半墙，桂影斑驳，风移影动，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珊珊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可爱。</a:t>
            </a:r>
            <a:endParaRPr lang="zh-CN" altLang="zh-CN" sz="2799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7406">
              <a:lnSpc>
                <a:spcPct val="150000"/>
              </a:lnSpc>
            </a:pP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799" u="sng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						</a:t>
            </a:r>
            <a:endParaRPr lang="zh-CN" altLang="zh-CN" sz="2799" b="1" kern="10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1D9A63A-C7DF-924B-AC5F-BADE4E68F100}"/>
              </a:ext>
            </a:extLst>
          </p:cNvPr>
          <p:cNvSpPr/>
          <p:nvPr/>
        </p:nvSpPr>
        <p:spPr>
          <a:xfrm>
            <a:off x="3478177" y="3519784"/>
            <a:ext cx="5569467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叙写项脊轩修葺前后的不同变化。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89112EE-BA1F-DA40-8510-AC139E368970}"/>
              </a:ext>
            </a:extLst>
          </p:cNvPr>
          <p:cNvSpPr/>
          <p:nvPr/>
        </p:nvSpPr>
        <p:spPr>
          <a:xfrm>
            <a:off x="2110356" y="1648009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静静地独自端坐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4C5401F-250B-BE42-B18C-1A6509A1B89A}"/>
              </a:ext>
            </a:extLst>
          </p:cNvPr>
          <p:cNvSpPr/>
          <p:nvPr/>
        </p:nvSpPr>
        <p:spPr>
          <a:xfrm>
            <a:off x="5965731" y="1620015"/>
            <a:ext cx="305653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自然界的一切声响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98BB6CB-2E05-B146-9796-6631C6EAB9E8}"/>
              </a:ext>
            </a:extLst>
          </p:cNvPr>
          <p:cNvSpPr/>
          <p:nvPr/>
        </p:nvSpPr>
        <p:spPr>
          <a:xfrm>
            <a:off x="5379354" y="2277690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离开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A22E864-022B-C441-AD0A-FD1CA9CC5E58}"/>
              </a:ext>
            </a:extLst>
          </p:cNvPr>
          <p:cNvSpPr/>
          <p:nvPr/>
        </p:nvSpPr>
        <p:spPr>
          <a:xfrm>
            <a:off x="7438519" y="2278265"/>
            <a:ext cx="233856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农历每月十五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8A32151-20CC-904F-B5FB-933699A2DDA5}"/>
              </a:ext>
            </a:extLst>
          </p:cNvPr>
          <p:cNvSpPr/>
          <p:nvPr/>
        </p:nvSpPr>
        <p:spPr>
          <a:xfrm>
            <a:off x="6018705" y="2915655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树影摇动的样子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741798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疏通文意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1BF828E-12BB-A841-95DE-377263028D37}"/>
              </a:ext>
            </a:extLst>
          </p:cNvPr>
          <p:cNvSpPr/>
          <p:nvPr/>
        </p:nvSpPr>
        <p:spPr>
          <a:xfrm>
            <a:off x="297123" y="769600"/>
            <a:ext cx="11409359" cy="5938688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indent="717406" algn="just"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第二段</a:t>
            </a: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然余居于此，多可喜，亦多可悲。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先是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庭中通南北为一。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迨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诸父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异爨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，内外多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置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小门墙，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往往而是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。东犬西吠，客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逾庖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而宴，鸡栖于厅。庭中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始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篱，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已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)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墙，凡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再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变矣。家有老妪，尝居于此。妪，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先大母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婢也，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乳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二世，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先妣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抚之甚厚。室西连于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中闺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，先妣尝一至。妪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每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谓余曰：</a:t>
            </a:r>
            <a:r>
              <a:rPr lang="en-US" altLang="zh-CN" sz="2799" kern="1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某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母立于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兹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799" kern="1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妪又曰：</a:t>
            </a:r>
            <a:r>
              <a:rPr lang="en-US" altLang="zh-CN" sz="2799" kern="1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汝姊在吾怀，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呱呱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)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</a:t>
            </a:r>
          </a:p>
          <a:p>
            <a:pPr indent="717406" algn="just"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泣；娘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指叩门扉曰：</a:t>
            </a:r>
            <a:r>
              <a:rPr lang="en-US" altLang="zh-CN" sz="2799" kern="100">
                <a:latin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儿寒乎？欲食乎？</a:t>
            </a:r>
            <a:r>
              <a:rPr lang="en-US" altLang="zh-CN" sz="2799" kern="100">
                <a:latin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吾从板</a:t>
            </a:r>
            <a:endParaRPr lang="zh-CN" altLang="zh-CN" sz="2799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1B1D6CD-5314-1C4B-9F83-0AB17734B907}"/>
              </a:ext>
            </a:extLst>
          </p:cNvPr>
          <p:cNvSpPr/>
          <p:nvPr/>
        </p:nvSpPr>
        <p:spPr>
          <a:xfrm>
            <a:off x="8511976" y="913582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在此以前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F250524-E881-4843-B596-E028BCFCAE58}"/>
              </a:ext>
            </a:extLst>
          </p:cNvPr>
          <p:cNvSpPr/>
          <p:nvPr/>
        </p:nvSpPr>
        <p:spPr>
          <a:xfrm>
            <a:off x="2258253" y="1595404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等到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A5F4B90-98B8-1A48-BF02-A059DCE63F4B}"/>
              </a:ext>
            </a:extLst>
          </p:cNvPr>
          <p:cNvSpPr/>
          <p:nvPr/>
        </p:nvSpPr>
        <p:spPr>
          <a:xfrm>
            <a:off x="4684512" y="1571026"/>
            <a:ext cx="377451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分灶做饭，意思是分家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75B4E6D-6BFF-484F-93B2-00FF019110A8}"/>
              </a:ext>
            </a:extLst>
          </p:cNvPr>
          <p:cNvSpPr/>
          <p:nvPr/>
        </p:nvSpPr>
        <p:spPr>
          <a:xfrm>
            <a:off x="10302237" y="1580549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设置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D8E7F41-01EA-9842-8B78-2D17BE897ED4}"/>
              </a:ext>
            </a:extLst>
          </p:cNvPr>
          <p:cNvSpPr/>
          <p:nvPr/>
        </p:nvSpPr>
        <p:spPr>
          <a:xfrm>
            <a:off x="2987689" y="2209426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到处都是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50FA469-0372-774C-BF85-25C643628C79}"/>
              </a:ext>
            </a:extLst>
          </p:cNvPr>
          <p:cNvSpPr/>
          <p:nvPr/>
        </p:nvSpPr>
        <p:spPr>
          <a:xfrm>
            <a:off x="8027083" y="2213270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越过厨房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8829557-4E2C-5E48-BAC4-0CDCF88F46AB}"/>
              </a:ext>
            </a:extLst>
          </p:cNvPr>
          <p:cNvSpPr/>
          <p:nvPr/>
        </p:nvSpPr>
        <p:spPr>
          <a:xfrm>
            <a:off x="2564956" y="2857348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开始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CBB8797-00CC-7645-9565-448B2C2106D1}"/>
              </a:ext>
            </a:extLst>
          </p:cNvPr>
          <p:cNvSpPr/>
          <p:nvPr/>
        </p:nvSpPr>
        <p:spPr>
          <a:xfrm>
            <a:off x="4025277" y="2855860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动词，插上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A2AA7C1-322E-9A43-8011-EC35E44BD909}"/>
              </a:ext>
            </a:extLst>
          </p:cNvPr>
          <p:cNvSpPr/>
          <p:nvPr/>
        </p:nvSpPr>
        <p:spPr>
          <a:xfrm>
            <a:off x="7403889" y="2865036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不久后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890BFE7-59C0-F242-B700-96620EA114EE}"/>
              </a:ext>
            </a:extLst>
          </p:cNvPr>
          <p:cNvSpPr/>
          <p:nvPr/>
        </p:nvSpPr>
        <p:spPr>
          <a:xfrm>
            <a:off x="9203321" y="2865036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动词，砌上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CF75B59-95A1-EC42-9352-DDF825504561}"/>
              </a:ext>
            </a:extLst>
          </p:cNvPr>
          <p:cNvSpPr/>
          <p:nvPr/>
        </p:nvSpPr>
        <p:spPr>
          <a:xfrm>
            <a:off x="1168860" y="3486916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两次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BF14D85-C5E2-8448-B92E-E782782E0919}"/>
              </a:ext>
            </a:extLst>
          </p:cNvPr>
          <p:cNvSpPr/>
          <p:nvPr/>
        </p:nvSpPr>
        <p:spPr>
          <a:xfrm>
            <a:off x="8697784" y="3495633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去世的祖母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AA2A925-05C2-614D-AC60-CD08FC1B4712}"/>
              </a:ext>
            </a:extLst>
          </p:cNvPr>
          <p:cNvSpPr/>
          <p:nvPr/>
        </p:nvSpPr>
        <p:spPr>
          <a:xfrm>
            <a:off x="852326" y="4128814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喂奶、哺育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C9E4888-B546-C243-AD15-F89E739CF718}"/>
              </a:ext>
            </a:extLst>
          </p:cNvPr>
          <p:cNvSpPr/>
          <p:nvPr/>
        </p:nvSpPr>
        <p:spPr>
          <a:xfrm>
            <a:off x="4675707" y="4128814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去世的母亲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97003A1-E7AF-C141-A44F-30A7ED9FC3FB}"/>
              </a:ext>
            </a:extLst>
          </p:cNvPr>
          <p:cNvSpPr/>
          <p:nvPr/>
        </p:nvSpPr>
        <p:spPr>
          <a:xfrm>
            <a:off x="10658310" y="4126230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内室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E8667A5-AAF5-254B-8090-DA7F5F5BDD22}"/>
              </a:ext>
            </a:extLst>
          </p:cNvPr>
          <p:cNvSpPr/>
          <p:nvPr/>
        </p:nvSpPr>
        <p:spPr>
          <a:xfrm>
            <a:off x="3366691" y="4781329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经常，常常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EBE5997-EF75-C54B-840D-1D4E82F09045}"/>
              </a:ext>
            </a:extLst>
          </p:cNvPr>
          <p:cNvSpPr/>
          <p:nvPr/>
        </p:nvSpPr>
        <p:spPr>
          <a:xfrm>
            <a:off x="8095556" y="4789251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处，地方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501729D-8E14-1746-845C-B0B68657A181}"/>
              </a:ext>
            </a:extLst>
          </p:cNvPr>
          <p:cNvSpPr/>
          <p:nvPr/>
        </p:nvSpPr>
        <p:spPr>
          <a:xfrm>
            <a:off x="10639611" y="4782243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你的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6245DC6-8034-E340-B8E6-0E6310B4BDF0}"/>
              </a:ext>
            </a:extLst>
          </p:cNvPr>
          <p:cNvSpPr/>
          <p:nvPr/>
        </p:nvSpPr>
        <p:spPr>
          <a:xfrm>
            <a:off x="1888159" y="5420467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这里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20ED5FE-CF1F-1041-938B-3B817833F7A4}"/>
              </a:ext>
            </a:extLst>
          </p:cNvPr>
          <p:cNvSpPr/>
          <p:nvPr/>
        </p:nvSpPr>
        <p:spPr>
          <a:xfrm>
            <a:off x="8232581" y="5423693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小孩的哭声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AED9EA80-4AB2-D249-9BAF-4830190FAD0A}"/>
              </a:ext>
            </a:extLst>
          </p:cNvPr>
          <p:cNvSpPr/>
          <p:nvPr/>
        </p:nvSpPr>
        <p:spPr>
          <a:xfrm>
            <a:off x="10639610" y="5410717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连词，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C2E3BE3-1708-7244-A80A-039E53C2BCE6}"/>
              </a:ext>
            </a:extLst>
          </p:cNvPr>
          <p:cNvSpPr/>
          <p:nvPr/>
        </p:nvSpPr>
        <p:spPr>
          <a:xfrm>
            <a:off x="297123" y="6068003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表修饰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8264337-A70A-FA4A-8EC1-DA2349E47E4B}"/>
              </a:ext>
            </a:extLst>
          </p:cNvPr>
          <p:cNvSpPr/>
          <p:nvPr/>
        </p:nvSpPr>
        <p:spPr>
          <a:xfrm>
            <a:off x="3099827" y="6047117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介词，用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858720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疏通文意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862D107-C3B7-4A47-B9BF-E80CC2FF2C01}"/>
              </a:ext>
            </a:extLst>
          </p:cNvPr>
          <p:cNvSpPr/>
          <p:nvPr/>
        </p:nvSpPr>
        <p:spPr>
          <a:xfrm>
            <a:off x="447802" y="860629"/>
            <a:ext cx="11296395" cy="5938688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  <a:tabLst>
                <a:tab pos="2249990"/>
              </a:tabLst>
            </a:pP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外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相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为应答。</a:t>
            </a:r>
            <a:r>
              <a:rPr lang="en-US" altLang="zh-CN" sz="2799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语未毕，余泣，妪亦泣。余自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束发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algn="just"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                                                     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读书轩中，一日，大母过余曰：</a:t>
            </a:r>
            <a:r>
              <a:rPr lang="en-US" altLang="zh-CN" sz="2799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吾儿，久不见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影，何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竟日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默默在此，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大类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女郎也？</a:t>
            </a:r>
            <a:r>
              <a:rPr lang="en-US" altLang="zh-CN" sz="2799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去，以手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阖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门，自语曰：</a:t>
            </a:r>
            <a:r>
              <a:rPr lang="en-US" altLang="zh-CN" sz="2799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吾家读书久不效，儿之成，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                        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可待乎！</a:t>
            </a:r>
            <a:r>
              <a:rPr lang="en-US" altLang="zh-CN" sz="2799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顷之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algn="just"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      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，持一象笏至，曰：</a:t>
            </a:r>
            <a:r>
              <a:rPr lang="en-US" altLang="zh-CN" sz="2799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此吾祖太常公宣德间执此以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朝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他日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汝当用之！</a:t>
            </a:r>
            <a:r>
              <a:rPr lang="en-US" altLang="zh-CN" sz="2799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瞻顾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遗迹，如在昨日，令人长号不自禁。</a:t>
            </a:r>
            <a:endParaRPr lang="zh-CN" altLang="zh-CN" sz="2799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5820" algn="just">
              <a:lnSpc>
                <a:spcPct val="150000"/>
              </a:lnSpc>
              <a:tabLst>
                <a:tab pos="2249990"/>
              </a:tabLst>
            </a:pP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799" u="sng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								</a:t>
            </a:r>
            <a:endParaRPr lang="zh-CN" altLang="zh-CN" sz="2799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2333A18-7CE6-D44B-8596-D8B6D318B524}"/>
              </a:ext>
            </a:extLst>
          </p:cNvPr>
          <p:cNvSpPr/>
          <p:nvPr/>
        </p:nvSpPr>
        <p:spPr>
          <a:xfrm>
            <a:off x="3404823" y="6118865"/>
            <a:ext cx="7370613" cy="52297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叙写项脊轩的变迁，回忆母亲和祖母的往事。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6F297C5-1E8B-9541-AA0F-920C86A7A969}"/>
              </a:ext>
            </a:extLst>
          </p:cNvPr>
          <p:cNvSpPr/>
          <p:nvPr/>
        </p:nvSpPr>
        <p:spPr>
          <a:xfrm>
            <a:off x="1325525" y="1017101"/>
            <a:ext cx="233856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偏指一方，她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ABEFF06-56B4-B74C-B39D-DDF84B5705C1}"/>
              </a:ext>
            </a:extLst>
          </p:cNvPr>
          <p:cNvSpPr/>
          <p:nvPr/>
        </p:nvSpPr>
        <p:spPr>
          <a:xfrm>
            <a:off x="10919419" y="1026624"/>
            <a:ext cx="905450" cy="523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古人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2BDB666-E04F-2D4B-B0FC-FBC7470D28A3}"/>
              </a:ext>
            </a:extLst>
          </p:cNvPr>
          <p:cNvSpPr/>
          <p:nvPr/>
        </p:nvSpPr>
        <p:spPr>
          <a:xfrm>
            <a:off x="459641" y="1687150"/>
            <a:ext cx="5928456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成童之年，把头发束起来盘到头顶上</a:t>
            </a: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FBD9523-6756-BB4E-932B-E22DFEA4B9B6}"/>
              </a:ext>
            </a:extLst>
          </p:cNvPr>
          <p:cNvSpPr/>
          <p:nvPr/>
        </p:nvSpPr>
        <p:spPr>
          <a:xfrm>
            <a:off x="3471483" y="2293899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你的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5160936-A2C9-C040-AA4E-1F1622EAFB6F}"/>
              </a:ext>
            </a:extLst>
          </p:cNvPr>
          <p:cNvSpPr/>
          <p:nvPr/>
        </p:nvSpPr>
        <p:spPr>
          <a:xfrm>
            <a:off x="6239982" y="2299182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一整天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594E75F-3F41-EB4B-B2F7-7B0160E2E850}"/>
              </a:ext>
            </a:extLst>
          </p:cNvPr>
          <p:cNvSpPr/>
          <p:nvPr/>
        </p:nvSpPr>
        <p:spPr>
          <a:xfrm>
            <a:off x="10243940" y="2322468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很像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A2E6100-6AB9-9D45-BBEF-9ECD02BF9E4C}"/>
              </a:ext>
            </a:extLst>
          </p:cNvPr>
          <p:cNvSpPr/>
          <p:nvPr/>
        </p:nvSpPr>
        <p:spPr>
          <a:xfrm>
            <a:off x="2424441" y="2971408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等到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542703B-8196-7B4F-B40A-34BF18C63D32}"/>
              </a:ext>
            </a:extLst>
          </p:cNvPr>
          <p:cNvSpPr/>
          <p:nvPr/>
        </p:nvSpPr>
        <p:spPr>
          <a:xfrm>
            <a:off x="5284637" y="2947602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关闭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E622FC5-4D01-934F-ADC5-7D3BA789A069}"/>
              </a:ext>
            </a:extLst>
          </p:cNvPr>
          <p:cNvSpPr/>
          <p:nvPr/>
        </p:nvSpPr>
        <p:spPr>
          <a:xfrm>
            <a:off x="2424441" y="3589743"/>
            <a:ext cx="5928456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用于判断句表示肯定，相当于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就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73BEAFD-8339-E646-BA37-F21A0F905512}"/>
              </a:ext>
            </a:extLst>
          </p:cNvPr>
          <p:cNvSpPr/>
          <p:nvPr/>
        </p:nvSpPr>
        <p:spPr>
          <a:xfrm>
            <a:off x="10841020" y="3599266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不久，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ACDD14F-0DDA-9B49-BF01-B8415B9A5696}"/>
              </a:ext>
            </a:extLst>
          </p:cNvPr>
          <p:cNvSpPr/>
          <p:nvPr/>
        </p:nvSpPr>
        <p:spPr>
          <a:xfrm>
            <a:off x="478687" y="4271801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不一会儿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DC4DA81-2FA4-5A4D-A072-A5B6B0E4DFA2}"/>
              </a:ext>
            </a:extLst>
          </p:cNvPr>
          <p:cNvSpPr/>
          <p:nvPr/>
        </p:nvSpPr>
        <p:spPr>
          <a:xfrm>
            <a:off x="10549325" y="4222715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上朝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0D3B0F2-83CE-7648-A42C-28578606F39D}"/>
              </a:ext>
            </a:extLst>
          </p:cNvPr>
          <p:cNvSpPr/>
          <p:nvPr/>
        </p:nvSpPr>
        <p:spPr>
          <a:xfrm>
            <a:off x="1329294" y="4857345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某一天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C51A916-6020-CC4B-B03E-5449F1B46486}"/>
              </a:ext>
            </a:extLst>
          </p:cNvPr>
          <p:cNvSpPr/>
          <p:nvPr/>
        </p:nvSpPr>
        <p:spPr>
          <a:xfrm>
            <a:off x="5606915" y="4875951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瞻视回顾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947423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疏通文意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BEA2FB0-B1A8-0140-AA3E-2CAE7FAD1F73}"/>
              </a:ext>
            </a:extLst>
          </p:cNvPr>
          <p:cNvSpPr/>
          <p:nvPr/>
        </p:nvSpPr>
        <p:spPr>
          <a:xfrm>
            <a:off x="334273" y="1752095"/>
            <a:ext cx="11523453" cy="2707783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indent="715820" algn="just"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第三段</a:t>
            </a: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轩东故尝为厨，人往，从轩前过。余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扃牖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而居，久之，能以足音辨人。轩凡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四遭火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，得不焚，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殆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15820" algn="just"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有神护者。</a:t>
            </a:r>
            <a:endParaRPr lang="zh-CN" altLang="zh-CN" sz="2799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5820" algn="just">
              <a:lnSpc>
                <a:spcPct val="150000"/>
              </a:lnSpc>
              <a:tabLst>
                <a:tab pos="2249990"/>
              </a:tabLst>
            </a:pPr>
            <a:r>
              <a:rPr lang="zh-CN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_______________________________________________</a:t>
            </a:r>
            <a:endParaRPr lang="zh-CN" altLang="zh-CN" sz="2799" u="sng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34231FD-40A9-1145-9747-10ACAFBC9A1C}"/>
              </a:ext>
            </a:extLst>
          </p:cNvPr>
          <p:cNvSpPr/>
          <p:nvPr/>
        </p:nvSpPr>
        <p:spPr>
          <a:xfrm>
            <a:off x="3206921" y="3800354"/>
            <a:ext cx="8710952" cy="523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叙写自己闭门苦读的情景及小轩多次遭火未焚的事情。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方正中等线简体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C2441B0-2364-2D4D-A5D6-A80835BD85E2}"/>
              </a:ext>
            </a:extLst>
          </p:cNvPr>
          <p:cNvSpPr/>
          <p:nvPr/>
        </p:nvSpPr>
        <p:spPr>
          <a:xfrm>
            <a:off x="8994698" y="1909435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关上窗户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CAC5BED-F251-2843-8389-C43FCD1CBC21}"/>
              </a:ext>
            </a:extLst>
          </p:cNvPr>
          <p:cNvSpPr/>
          <p:nvPr/>
        </p:nvSpPr>
        <p:spPr>
          <a:xfrm>
            <a:off x="5970124" y="2564777"/>
            <a:ext cx="233856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遭受四次火灾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433B3ED-4A6E-1A45-AF45-4A648842C483}"/>
              </a:ext>
            </a:extLst>
          </p:cNvPr>
          <p:cNvSpPr/>
          <p:nvPr/>
        </p:nvSpPr>
        <p:spPr>
          <a:xfrm>
            <a:off x="10646660" y="2564777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恐怕，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EDB6A29-4552-D54E-BB8F-129547D2D1E7}"/>
              </a:ext>
            </a:extLst>
          </p:cNvPr>
          <p:cNvSpPr/>
          <p:nvPr/>
        </p:nvSpPr>
        <p:spPr>
          <a:xfrm>
            <a:off x="362842" y="3198816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可能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5961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疏通文意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CD65C43-487B-BE40-B052-9EF61B47BD21}"/>
              </a:ext>
            </a:extLst>
          </p:cNvPr>
          <p:cNvSpPr/>
          <p:nvPr/>
        </p:nvSpPr>
        <p:spPr>
          <a:xfrm>
            <a:off x="334273" y="710415"/>
            <a:ext cx="11523453" cy="6083536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indent="715820" algn="just">
              <a:lnSpc>
                <a:spcPct val="140000"/>
              </a:lnSpc>
              <a:tabLst>
                <a:tab pos="2249990"/>
              </a:tabLst>
            </a:pP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第四段</a:t>
            </a: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余既为此志，后五年，吾妻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来归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15820" algn="just">
              <a:lnSpc>
                <a:spcPct val="140000"/>
              </a:lnSpc>
              <a:tabLst>
                <a:tab pos="2249990"/>
              </a:tabLst>
            </a:pP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，时至轩中，从余问古事，或凭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几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学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书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。吾妻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归宁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，述诸小妹语曰：</a:t>
            </a:r>
            <a:r>
              <a:rPr lang="en-US" altLang="zh-CN" sz="2799" kern="1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闻姊家有阁子，且何谓阁子也？</a:t>
            </a:r>
            <a:r>
              <a:rPr lang="en-US" altLang="zh-CN" sz="2799" kern="1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其后六年，吾妻死，室坏不修。其后二年，余久卧病无聊，乃使人复葺南阁子，其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制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稍异于前。然自后余多在外，不常居。</a:t>
            </a:r>
            <a:endParaRPr lang="zh-CN" altLang="zh-CN" sz="2799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5820" algn="just">
              <a:lnSpc>
                <a:spcPct val="140000"/>
              </a:lnSpc>
              <a:tabLst>
                <a:tab pos="2249990"/>
              </a:tabLst>
            </a:pPr>
            <a:r>
              <a:rPr lang="zh-CN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799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				</a:t>
            </a:r>
            <a:endParaRPr lang="zh-CN" altLang="zh-CN" sz="2799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5820" algn="just">
              <a:lnSpc>
                <a:spcPct val="140000"/>
              </a:lnSpc>
              <a:tabLst>
                <a:tab pos="2249990"/>
              </a:tabLst>
            </a:pP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第五段</a:t>
            </a: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庭有枇杷树，吾妻死之年所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手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植也，今已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亭亭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盖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矣。</a:t>
            </a:r>
            <a:endParaRPr lang="zh-CN" altLang="zh-CN" sz="2799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5820">
              <a:lnSpc>
                <a:spcPct val="140000"/>
              </a:lnSpc>
            </a:pPr>
            <a:r>
              <a:rPr lang="zh-CN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799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						</a:t>
            </a:r>
            <a:endParaRPr lang="zh-CN" altLang="zh-CN" sz="2799" u="sng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4CEE47B-E5D7-D448-ABF2-4A5E2D16D27C}"/>
              </a:ext>
            </a:extLst>
          </p:cNvPr>
          <p:cNvSpPr/>
          <p:nvPr/>
        </p:nvSpPr>
        <p:spPr>
          <a:xfrm>
            <a:off x="3308652" y="4390978"/>
            <a:ext cx="7919047" cy="523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回忆亡妻生前的事。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01FAE31-9687-1749-A3B3-6C8A4403CC3E}"/>
              </a:ext>
            </a:extLst>
          </p:cNvPr>
          <p:cNvSpPr/>
          <p:nvPr/>
        </p:nvSpPr>
        <p:spPr>
          <a:xfrm>
            <a:off x="3422162" y="6158245"/>
            <a:ext cx="7919047" cy="523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借庭树写对亡妻的怀念之情。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C722C39-7D6C-E442-BA7F-E02D9164438C}"/>
              </a:ext>
            </a:extLst>
          </p:cNvPr>
          <p:cNvSpPr/>
          <p:nvPr/>
        </p:nvSpPr>
        <p:spPr>
          <a:xfrm>
            <a:off x="7516780" y="839164"/>
            <a:ext cx="4492498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嫁到我家来。归，旧时指女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0F80277-A472-484E-94D8-05A113D68DDA}"/>
              </a:ext>
            </a:extLst>
          </p:cNvPr>
          <p:cNvSpPr/>
          <p:nvPr/>
        </p:nvSpPr>
        <p:spPr>
          <a:xfrm>
            <a:off x="353318" y="1440082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子出嫁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AEB2618-79EE-DA4C-A244-20C73F6121FD}"/>
              </a:ext>
            </a:extLst>
          </p:cNvPr>
          <p:cNvSpPr/>
          <p:nvPr/>
        </p:nvSpPr>
        <p:spPr>
          <a:xfrm>
            <a:off x="7069977" y="1428329"/>
            <a:ext cx="233856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小或矮的桌子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18A7E52-A420-B44E-ACDB-CF57DCCDE5B6}"/>
              </a:ext>
            </a:extLst>
          </p:cNvPr>
          <p:cNvSpPr/>
          <p:nvPr/>
        </p:nvSpPr>
        <p:spPr>
          <a:xfrm>
            <a:off x="10337249" y="1431404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写字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D6F060D-8E92-9041-8586-7451411E28F3}"/>
              </a:ext>
            </a:extLst>
          </p:cNvPr>
          <p:cNvSpPr/>
          <p:nvPr/>
        </p:nvSpPr>
        <p:spPr>
          <a:xfrm>
            <a:off x="1930025" y="2012915"/>
            <a:ext cx="377451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出嫁的女子回娘家省亲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363E159-664D-EF41-B00E-F54047A29B94}"/>
              </a:ext>
            </a:extLst>
          </p:cNvPr>
          <p:cNvSpPr/>
          <p:nvPr/>
        </p:nvSpPr>
        <p:spPr>
          <a:xfrm>
            <a:off x="5126212" y="3225011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形制，规制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CB41187-7A28-7844-8EDB-F706928868F6}"/>
              </a:ext>
            </a:extLst>
          </p:cNvPr>
          <p:cNvSpPr/>
          <p:nvPr/>
        </p:nvSpPr>
        <p:spPr>
          <a:xfrm>
            <a:off x="7234003" y="5012170"/>
            <a:ext cx="305653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名词作状语，亲手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E660BE8-7E70-5043-A4EA-1F5528AF4459}"/>
              </a:ext>
            </a:extLst>
          </p:cNvPr>
          <p:cNvSpPr/>
          <p:nvPr/>
        </p:nvSpPr>
        <p:spPr>
          <a:xfrm>
            <a:off x="1614911" y="5608926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直立的样子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3EAB392-AD0E-224E-AC9B-CDEA90B11A41}"/>
              </a:ext>
            </a:extLst>
          </p:cNvPr>
          <p:cNvSpPr/>
          <p:nvPr/>
        </p:nvSpPr>
        <p:spPr>
          <a:xfrm>
            <a:off x="4404772" y="5603073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伞盖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771307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7" grpId="0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79494" y="588815"/>
            <a:ext cx="2466723" cy="64633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6824" y="681148"/>
            <a:ext cx="1415772" cy="713452"/>
            <a:chOff x="563751" y="1817221"/>
            <a:chExt cx="1415772" cy="713452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91CBB1E5-5E59-46EB-AAF3-04475ED69AEC}"/>
              </a:ext>
            </a:extLst>
          </p:cNvPr>
          <p:cNvSpPr txBox="1"/>
          <p:nvPr/>
        </p:nvSpPr>
        <p:spPr>
          <a:xfrm>
            <a:off x="972610" y="2095879"/>
            <a:ext cx="10698690" cy="24485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了解归有光的生平及文章写作背景，积累文化常识。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梳理文言知识，理解文意，理清文章结构。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学习作者善于选取富于特征意义的细节来表达深挚的感情。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感受作者对物在人亡、三世变迁的感慨和对祖母、母亲、妻子的深切怀念之情。</a:t>
            </a:r>
          </a:p>
        </p:txBody>
      </p:sp>
    </p:spTree>
    <p:extLst>
      <p:ext uri="{BB962C8B-B14F-4D97-AF65-F5344CB8AC3E}">
        <p14:creationId xmlns:p14="http://schemas.microsoft.com/office/powerpoint/2010/main" val="2048457397"/>
      </p:ext>
    </p:extLst>
  </p:cSld>
  <p:clrMapOvr>
    <a:masterClrMapping/>
  </p:clrMapOvr>
  <mc:AlternateContent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93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体会感情，赏析写法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id="{27511CF8-C2B6-432A-A74F-CB7360FEF8D4}"/>
              </a:ext>
            </a:extLst>
          </p:cNvPr>
          <p:cNvSpPr/>
          <p:nvPr/>
        </p:nvSpPr>
        <p:spPr>
          <a:xfrm>
            <a:off x="605614" y="847036"/>
            <a:ext cx="11291728" cy="1633096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文章前后两部分虽写于不同时期，时间跨度大，但形散神聚，前后格调一致，情感贯通，这是由于作者善于用线索将生活琐事串联起来。试分析本文有哪两条线索。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FC9B9E-154A-47B7-87A9-32EAB71314A2}"/>
              </a:ext>
            </a:extLst>
          </p:cNvPr>
          <p:cNvSpPr txBox="1"/>
          <p:nvPr/>
        </p:nvSpPr>
        <p:spPr>
          <a:xfrm>
            <a:off x="581616" y="2656242"/>
            <a:ext cx="10972800" cy="18845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   本文的线索：一条是项脊轩的兴废变迁，一条是作者的思想感情变化。作者把经过选择的看似零散的材料集中到项脊轩里来，用这一小屋的历史把物境、人事和自己的所见、所闻、所感等等，有序地贯穿起来，用自己的思想感情把它们统摄起来，使这些本来互不关联的东西产生内部联系，使“形”“神”得到和谐统一。</a:t>
            </a:r>
          </a:p>
        </p:txBody>
      </p:sp>
    </p:spTree>
    <p:extLst>
      <p:ext uri="{BB962C8B-B14F-4D97-AF65-F5344CB8AC3E}">
        <p14:creationId xmlns:p14="http://schemas.microsoft.com/office/powerpoint/2010/main" val="1451322944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93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体会感情，赏析写法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id="{27511CF8-C2B6-432A-A74F-CB7360FEF8D4}"/>
              </a:ext>
            </a:extLst>
          </p:cNvPr>
          <p:cNvSpPr/>
          <p:nvPr/>
        </p:nvSpPr>
        <p:spPr>
          <a:xfrm>
            <a:off x="605614" y="847036"/>
            <a:ext cx="11291728" cy="1633096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文章第二、三段共写了哪几件事？这几件事都是写“悲”的，其在情感的表达上有什么不同？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FC9B9E-154A-47B7-87A9-32EAB71314A2}"/>
              </a:ext>
            </a:extLst>
          </p:cNvPr>
          <p:cNvSpPr txBox="1"/>
          <p:nvPr/>
        </p:nvSpPr>
        <p:spPr>
          <a:xfrm>
            <a:off x="581616" y="2656242"/>
            <a:ext cx="10972800" cy="2807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   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文章第二、三段共写了三件事：叔伯分家，大家庭崩溃；妪忆母亲，触动失母之悲；追念祖母，长号不自禁。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三件事在情感的表达上不一致。写分家时，说“庭中始为篱，已为墙，凡再变矣”，只在客观的记叙中寄寓深深的感叹。忆母亲时，则“语未毕，余泣，妪亦泣”，情动于衷，却只是有泪无声，含蓄而有节制。思祖母时，则“令人长号不自禁”，如汹涌的潮水，直泻而出，完全失去了控制。由压抑转为外露，由平稳渐趋强烈，感情的抒发层次清楚，感情的发展脉络清晰。</a:t>
            </a:r>
          </a:p>
        </p:txBody>
      </p:sp>
    </p:spTree>
    <p:extLst>
      <p:ext uri="{BB962C8B-B14F-4D97-AF65-F5344CB8AC3E}">
        <p14:creationId xmlns:p14="http://schemas.microsoft.com/office/powerpoint/2010/main" val="3083554495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93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体会感情，赏析写法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id="{27511CF8-C2B6-432A-A74F-CB7360FEF8D4}"/>
              </a:ext>
            </a:extLst>
          </p:cNvPr>
          <p:cNvSpPr/>
          <p:nvPr/>
        </p:nvSpPr>
        <p:spPr>
          <a:xfrm>
            <a:off x="605614" y="847036"/>
            <a:ext cx="11291728" cy="1633096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文章最后一段是后来补写的，就全文而言，表达了作者怎样的感情？这一段在文中起到了什么作用？ 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FC9B9E-154A-47B7-87A9-32EAB71314A2}"/>
              </a:ext>
            </a:extLst>
          </p:cNvPr>
          <p:cNvSpPr txBox="1"/>
          <p:nvPr/>
        </p:nvSpPr>
        <p:spPr>
          <a:xfrm>
            <a:off x="581616" y="2656242"/>
            <a:ext cx="10972800" cy="18845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   这一部分补记婚后与项脊轩有关的一段生活，主要表现作者丧妻前后欢乐和悲痛的感情。妻“时至轩中”“述诸小妹语”等写得如在眼前，而枇杷树“今已亭亭如盖矣”，感慨尤深，令人动容。这部分与前一部分虽然写于不同时期，但都是围绕项脊轩写家庭生活琐事，抒发自己或喜或悲的感情，前后格调一致，情感贯通，是一个不可分割的整体。 </a:t>
            </a:r>
          </a:p>
        </p:txBody>
      </p:sp>
    </p:spTree>
    <p:extLst>
      <p:ext uri="{BB962C8B-B14F-4D97-AF65-F5344CB8AC3E}">
        <p14:creationId xmlns:p14="http://schemas.microsoft.com/office/powerpoint/2010/main" val="2072809161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201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鉴赏艺术特色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id="{27511CF8-C2B6-432A-A74F-CB7360FEF8D4}"/>
              </a:ext>
            </a:extLst>
          </p:cNvPr>
          <p:cNvSpPr/>
          <p:nvPr/>
        </p:nvSpPr>
        <p:spPr>
          <a:xfrm>
            <a:off x="605614" y="847036"/>
            <a:ext cx="11291728" cy="80512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本文选材是怎样体现鲜活特色的？ </a:t>
            </a:r>
            <a:endParaRPr lang="en-US" altLang="zh-CN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FC9B9E-154A-47B7-87A9-32EAB71314A2}"/>
              </a:ext>
            </a:extLst>
          </p:cNvPr>
          <p:cNvSpPr txBox="1"/>
          <p:nvPr/>
        </p:nvSpPr>
        <p:spPr>
          <a:xfrm>
            <a:off x="581616" y="1818042"/>
            <a:ext cx="10972800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    作者选择最常见的生活小事和日常场景，用寥寥几笔描绘出亲人们的音容笑貌和真挚的感情，富于生活情趣，并从中表达出自己对亲人一往情深的怀念。 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对母亲，写她听到女儿呱呱而泣时以指叩扉的动作和“儿寒乎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欲食乎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?”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的问话，突现了慈母对儿女衣食的无微不至的关怀。 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对祖母，写她的“吾儿，久不见若影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的爱怜的言辞和离去时的喃喃自语和“以手阖扉”的动作等，惟妙惟肖地表现出了老祖母对孙儿的疼爱和期待。 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妻子，写她的“时至轩中，从余问古事，或凭几学书”，简洁地表现了少年夫妇相依相爱的情状；写她归宁回来时转述小妹们的充满稚气的问话，不但传神地表现了小妹们的娇憨之态，而且生动地再现了夫妻依依情话的场面。 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鲜活的小事表现了鲜活的人物和真挚的情感。 </a:t>
            </a:r>
          </a:p>
        </p:txBody>
      </p:sp>
    </p:spTree>
    <p:extLst>
      <p:ext uri="{BB962C8B-B14F-4D97-AF65-F5344CB8AC3E}">
        <p14:creationId xmlns:p14="http://schemas.microsoft.com/office/powerpoint/2010/main" val="3027672800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925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把握内容，鉴赏特色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id="{27511CF8-C2B6-432A-A74F-CB7360FEF8D4}"/>
              </a:ext>
            </a:extLst>
          </p:cNvPr>
          <p:cNvSpPr/>
          <p:nvPr/>
        </p:nvSpPr>
        <p:spPr>
          <a:xfrm>
            <a:off x="605614" y="847036"/>
            <a:ext cx="11291728" cy="80512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本文的情感抒发平淡中韵味悠长，真切的情感才会鲜活，联系全文来理解鉴赏本文抒情特点。 </a:t>
            </a:r>
            <a:endParaRPr lang="en-US" altLang="zh-CN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FC9B9E-154A-47B7-87A9-32EAB71314A2}"/>
              </a:ext>
            </a:extLst>
          </p:cNvPr>
          <p:cNvSpPr txBox="1"/>
          <p:nvPr/>
        </p:nvSpPr>
        <p:spPr>
          <a:xfrm>
            <a:off x="581616" y="1818042"/>
            <a:ext cx="10972800" cy="4654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   文章所记的一切，都紧扣项脊轩来写，而以“悲”“喜”作为贯串全文的意脉。 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第一段写项脊轩幽雅可爱和自己在轩中“偃仰啸歌”、自得其乐的情景，是从“喜”字立意，也反衬下文所叙项脊轩环境遭到破坏之可悲，引出对往事的无限追怀。 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段分两层：第一层叙父辈分家，完整的庭院被分隔得杂乱不堪，项脊轩不再是一个读书的幽雅所在。第二层以抚育两代人的老妪作为联结，围绕项脊轩回忆母亲与祖母遗事，抒发自己怀念亲人的凄侧之情。这段从“悲”字立意。 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第三段写“轩凡四遭火”的变故，虽“得不焚”，亦足见项脊轩命运之乖蹇。这是“悲”的内容的进一步补充。 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补记的两段，写项脊轩后来又发生的变化，重点追叙与亡妻共同生活的情趣，抒发沉痛的悼亡之情，进一步增添了悲凉的气氛。 </a:t>
            </a:r>
          </a:p>
        </p:txBody>
      </p:sp>
    </p:spTree>
    <p:extLst>
      <p:ext uri="{BB962C8B-B14F-4D97-AF65-F5344CB8AC3E}">
        <p14:creationId xmlns:p14="http://schemas.microsoft.com/office/powerpoint/2010/main" val="3702884493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925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把握内容，鉴赏特色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FC9B9E-154A-47B7-87A9-32EAB71314A2}"/>
              </a:ext>
            </a:extLst>
          </p:cNvPr>
          <p:cNvSpPr txBox="1"/>
          <p:nvPr/>
        </p:nvSpPr>
        <p:spPr>
          <a:xfrm>
            <a:off x="605614" y="2503842"/>
            <a:ext cx="10972800" cy="1422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由于文章自始至终贯串着悲、喜的感情变化，又有项脊轩作为全文的轴心，所以一些看似散漫无章的生活琐事就结成了一个有机的整体，形散而神聚，真切鲜活。 </a:t>
            </a:r>
            <a:b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endParaRPr lang="zh-CN" altLang="en-US" sz="20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244315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拓展思考</a:t>
            </a:r>
            <a:endParaRPr lang="zh-CN" altLang="en-US" sz="4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3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424887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拓展思考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6E76F9-1735-4FF3-918F-AF1FF27AD312}"/>
              </a:ext>
            </a:extLst>
          </p:cNvPr>
          <p:cNvSpPr txBox="1"/>
          <p:nvPr/>
        </p:nvSpPr>
        <p:spPr>
          <a:xfrm>
            <a:off x="693299" y="2145264"/>
            <a:ext cx="11013183" cy="2249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4C4C4C"/>
                </a:solidFill>
                <a:ea typeface="印品黑体" panose="00000500000000000000" pitchFamily="2" charset="-122"/>
              </a:rPr>
              <a:t>清人王锡爵</a:t>
            </a:r>
            <a:r>
              <a:rPr lang="en-US" altLang="zh-CN" sz="2400">
                <a:solidFill>
                  <a:srgbClr val="4C4C4C"/>
                </a:solidFill>
                <a:ea typeface="印品黑体" panose="00000500000000000000" pitchFamily="2" charset="-122"/>
              </a:rPr>
              <a:t>《</a:t>
            </a:r>
            <a:r>
              <a:rPr lang="zh-CN" altLang="en-US" sz="2400">
                <a:solidFill>
                  <a:srgbClr val="4C4C4C"/>
                </a:solidFill>
                <a:ea typeface="印品黑体" panose="00000500000000000000" pitchFamily="2" charset="-122"/>
              </a:rPr>
              <a:t>归公墓志铭</a:t>
            </a:r>
            <a:r>
              <a:rPr lang="en-US" altLang="zh-CN" sz="2400">
                <a:solidFill>
                  <a:srgbClr val="4C4C4C"/>
                </a:solidFill>
                <a:ea typeface="印品黑体" panose="00000500000000000000" pitchFamily="2" charset="-122"/>
              </a:rPr>
              <a:t>》</a:t>
            </a:r>
            <a:r>
              <a:rPr lang="zh-CN" altLang="en-US" sz="2400">
                <a:solidFill>
                  <a:srgbClr val="4C4C4C"/>
                </a:solidFill>
                <a:ea typeface="印品黑体" panose="00000500000000000000" pitchFamily="2" charset="-122"/>
              </a:rPr>
              <a:t>评论归有光的文章“无意于感人，而欢愉惨恻之思，溢于言语之外”，指出归有光善于描写生活细节、平凡场景，往往能生动传神地表现出自己的情感。请按人物梳理文中细节描写的具体表现、人物对作者的情感态度以及作者流露出的情感。 </a:t>
            </a:r>
          </a:p>
        </p:txBody>
      </p:sp>
    </p:spTree>
    <p:extLst>
      <p:ext uri="{BB962C8B-B14F-4D97-AF65-F5344CB8AC3E}">
        <p14:creationId xmlns:p14="http://schemas.microsoft.com/office/powerpoint/2010/main" val="386881440"/>
      </p:ext>
    </p:extLst>
  </p:cSld>
  <p:clrMapOvr>
    <a:masterClrMapping/>
  </p:clrMapOvr>
  <p:transition spd="med" advClick="0">
    <p:pull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拓展思考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BEB1BA6-3EE2-4840-BED8-D9730C23BF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89118"/>
              </p:ext>
            </p:extLst>
          </p:nvPr>
        </p:nvGraphicFramePr>
        <p:xfrm>
          <a:off x="1324451" y="1623345"/>
          <a:ext cx="9543098" cy="392499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061356">
                  <a:extLst>
                    <a:ext uri="{9D8B030D-6E8A-4147-A177-3AD203B41FA5}">
                      <a16:colId xmlns:a16="http://schemas.microsoft.com/office/drawing/2014/main" val="2311905043"/>
                    </a:ext>
                  </a:extLst>
                </a:gridCol>
                <a:gridCol w="2029063">
                  <a:extLst>
                    <a:ext uri="{9D8B030D-6E8A-4147-A177-3AD203B41FA5}">
                      <a16:colId xmlns:a16="http://schemas.microsoft.com/office/drawing/2014/main" val="2894376602"/>
                    </a:ext>
                  </a:extLst>
                </a:gridCol>
                <a:gridCol w="2581852">
                  <a:extLst>
                    <a:ext uri="{9D8B030D-6E8A-4147-A177-3AD203B41FA5}">
                      <a16:colId xmlns:a16="http://schemas.microsoft.com/office/drawing/2014/main" val="1729035356"/>
                    </a:ext>
                  </a:extLst>
                </a:gridCol>
                <a:gridCol w="3870827">
                  <a:extLst>
                    <a:ext uri="{9D8B030D-6E8A-4147-A177-3AD203B41FA5}">
                      <a16:colId xmlns:a16="http://schemas.microsoft.com/office/drawing/2014/main" val="4001856120"/>
                    </a:ext>
                  </a:extLst>
                </a:gridCol>
              </a:tblGrid>
              <a:tr h="111695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人物</a:t>
                      </a:r>
                      <a:endParaRPr lang="zh-CN" sz="24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细节描写的</a:t>
                      </a: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具体表现</a:t>
                      </a:r>
                      <a:endParaRPr lang="zh-CN" sz="24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人物对作者</a:t>
                      </a: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的情感态度</a:t>
                      </a:r>
                      <a:endParaRPr lang="zh-CN" sz="24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作者的情感</a:t>
                      </a:r>
                      <a:endParaRPr lang="zh-CN" sz="24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012595"/>
                  </a:ext>
                </a:extLst>
              </a:tr>
              <a:tr h="53660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母亲</a:t>
                      </a:r>
                      <a:endParaRPr lang="zh-CN" sz="24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以指叩门扉</a:t>
                      </a:r>
                      <a:endParaRPr lang="zh-CN" sz="24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关怀</a:t>
                      </a:r>
                      <a:endParaRPr lang="zh-CN" sz="24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母爱难忘</a:t>
                      </a:r>
                      <a:r>
                        <a:rPr lang="en-US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(“</a:t>
                      </a: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余泣</a:t>
                      </a:r>
                      <a:r>
                        <a:rPr lang="en-US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”)</a:t>
                      </a:r>
                      <a:endParaRPr lang="zh-CN" sz="24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858108"/>
                  </a:ext>
                </a:extLst>
              </a:tr>
              <a:tr h="111695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祖母</a:t>
                      </a:r>
                      <a:endParaRPr lang="zh-CN" sz="24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阖门、持笏</a:t>
                      </a:r>
                      <a:endParaRPr lang="zh-CN" sz="24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关怀、怜</a:t>
                      </a:r>
                    </a:p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爱、期待</a:t>
                      </a:r>
                      <a:endParaRPr lang="zh-CN" sz="24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遗教难忘</a:t>
                      </a:r>
                      <a:r>
                        <a:rPr lang="en-US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(“</a:t>
                      </a: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长号不自禁</a:t>
                      </a:r>
                      <a:r>
                        <a:rPr lang="en-US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”)</a:t>
                      </a:r>
                      <a:endParaRPr lang="zh-CN" sz="24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3776034"/>
                  </a:ext>
                </a:extLst>
              </a:tr>
              <a:tr h="1142439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妻子</a:t>
                      </a:r>
                      <a:endParaRPr lang="zh-CN" sz="24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问古事、学书</a:t>
                      </a:r>
                      <a:endParaRPr lang="zh-CN" sz="24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快乐、真挚</a:t>
                      </a:r>
                      <a:endParaRPr lang="zh-CN" sz="24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tabLst>
                          <a:tab pos="2250440"/>
                        </a:tabLst>
                      </a:pP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恩爱难忘</a:t>
                      </a:r>
                      <a:r>
                        <a:rPr lang="en-US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(“</a:t>
                      </a: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室坏不修</a:t>
                      </a:r>
                      <a:r>
                        <a:rPr lang="en-US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”“</a:t>
                      </a:r>
                      <a:r>
                        <a:rPr lang="zh-CN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亭亭如盖</a:t>
                      </a:r>
                      <a:r>
                        <a:rPr lang="en-US" sz="2400" kern="10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”)</a:t>
                      </a:r>
                      <a:endParaRPr lang="zh-CN" sz="2400" kern="100"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72244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7073562"/>
      </p:ext>
    </p:extLst>
  </p:cSld>
  <p:clrMapOvr>
    <a:masterClrMapping/>
  </p:clrMapOvr>
  <p:transition spd="med" advClick="0">
    <p:pull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182616" y="3585482"/>
            <a:ext cx="4789006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705313" y="426129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en-US" altLang="zh-CN" sz="6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59CFE887-66B3-45B4-93D6-4029D61F3A6F}"/>
              </a:ext>
            </a:extLst>
          </p:cNvPr>
          <p:cNvSpPr/>
          <p:nvPr/>
        </p:nvSpPr>
        <p:spPr bwMode="auto">
          <a:xfrm>
            <a:off x="5180913" y="1466605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pic>
        <p:nvPicPr>
          <p:cNvPr id="10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1772900" y="11518900"/>
            <a:ext cx="406400" cy="381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43695778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预读先学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5774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1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304894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CA6277-DE31-4479-8A5B-25ECDAFE78FC}"/>
              </a:ext>
            </a:extLst>
          </p:cNvPr>
          <p:cNvSpPr txBox="1"/>
          <p:nvPr/>
        </p:nvSpPr>
        <p:spPr>
          <a:xfrm>
            <a:off x="3955472" y="3100627"/>
            <a:ext cx="5056909" cy="52322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板块一       文本常识积累</a:t>
            </a:r>
          </a:p>
        </p:txBody>
      </p:sp>
    </p:spTree>
    <p:extLst>
      <p:ext uri="{BB962C8B-B14F-4D97-AF65-F5344CB8AC3E}">
        <p14:creationId xmlns:p14="http://schemas.microsoft.com/office/powerpoint/2010/main" val="2211058572"/>
      </p:ext>
    </p:extLst>
  </p:cSld>
  <p:clrMapOvr>
    <a:masterClrMapping/>
  </p:clrMapOvr>
  <p:transition spd="med" advClick="0">
    <p:pull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5A875F-60C3-43B0-BDAC-0122159E1E6A}"/>
              </a:ext>
            </a:extLst>
          </p:cNvPr>
          <p:cNvSpPr txBox="1"/>
          <p:nvPr/>
        </p:nvSpPr>
        <p:spPr>
          <a:xfrm>
            <a:off x="605614" y="1222698"/>
            <a:ext cx="7766517" cy="4782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归有光</a:t>
            </a:r>
            <a:r>
              <a:rPr lang="en-US" altLang="zh-CN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(1507—1571)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，字熙甫，号震川，昆山</a:t>
            </a:r>
            <a:r>
              <a:rPr lang="en-US" altLang="zh-CN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今属江苏</a:t>
            </a:r>
            <a:r>
              <a:rPr lang="en-US" altLang="zh-CN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人，明代散文家。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归有光一生郁郁不得志，但他博览群书，在散文创作方面有很深的造诣。他反对明朝中期前后七子的“文必秦汉，诗必盛唐”的拟古主义主张，自称“好古文辞，然不与世之为古文者合”，提倡“独出与胸臆”，强调真实感情，发扬了唐宋的优良传统。后人把他和唐顺之、茅坤等人并称为“唐宋派”，而他的成就最高。他善于把日常生活和家庭琐事引到古文中来，“不事雕琢而自有风味”，风格朴实，感情真挚，被誉为“明文第一”，当时他被人称为“今之欧阳修”。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代表作品有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先妣事略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寒花葬志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思子亭记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等。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C3BA792-857B-452D-A7B3-0C676B763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6584" y="1863870"/>
            <a:ext cx="2313924" cy="29784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6510473"/>
      </p:ext>
    </p:extLst>
  </p:cSld>
  <p:clrMapOvr>
    <a:masterClrMapping/>
  </p:clrMapOvr>
  <p:transition spd="med" advClick="0">
    <p:pull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了解文体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5A875F-60C3-43B0-BDAC-0122159E1E6A}"/>
              </a:ext>
            </a:extLst>
          </p:cNvPr>
          <p:cNvSpPr txBox="1"/>
          <p:nvPr/>
        </p:nvSpPr>
        <p:spPr>
          <a:xfrm>
            <a:off x="605614" y="2160800"/>
            <a:ext cx="7766517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“志”为文体的一种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，与“记”有相似之处，但二者还是有着明显区别。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“记”通常用来记事或物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，如范仲淹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岳阳楼记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、欧阳修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醉翁亭记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等。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“志”则大都用来记录人物事迹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，如墓志、人物志等。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项脊轩志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名为记“物”，内容则以记“人物事迹”为主，故以“志”为名。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F341183-1A05-054B-9B2B-F0FC555430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5599" y="1863870"/>
            <a:ext cx="2375895" cy="29258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5569247"/>
      </p:ext>
    </p:extLst>
  </p:cSld>
  <p:clrMapOvr>
    <a:masterClrMapping/>
  </p:clrMapOvr>
  <p:transition spd="med" advClick="0">
    <p:pull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创作背景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5A875F-60C3-43B0-BDAC-0122159E1E6A}"/>
              </a:ext>
            </a:extLst>
          </p:cNvPr>
          <p:cNvSpPr txBox="1"/>
          <p:nvPr/>
        </p:nvSpPr>
        <p:spPr>
          <a:xfrm>
            <a:off x="749614" y="1794225"/>
            <a:ext cx="7276119" cy="3269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归有光原居昆山，“项脊轩”是他在昆山时的书斋名。他在</a:t>
            </a:r>
            <a:r>
              <a:rPr lang="en-US" altLang="zh-CN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35</a:t>
            </a:r>
            <a:r>
              <a:rPr lang="zh-CN" altLang="en-US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岁中举后，徙居嘉定安亭江上，授徒讲学，不复回故里。由此可以推知，他</a:t>
            </a:r>
            <a:r>
              <a:rPr lang="en-US" altLang="zh-CN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18</a:t>
            </a:r>
            <a:r>
              <a:rPr lang="zh-CN" altLang="en-US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岁写此文，</a:t>
            </a:r>
            <a:r>
              <a:rPr lang="en-US" altLang="zh-CN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35</a:t>
            </a:r>
            <a:r>
              <a:rPr lang="zh-CN" altLang="en-US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岁左右可能在迁居前由于翻检书箧，触及旧稿，引起了对亡妻的深深怀念，因而补写了附记，其间相距十六七年，妻死那年手植的枇杷树也生长了约五六年。这样，不仅使枇杷树“亭亭如盖”比较符合实际情况，且让“多在外，不常居”之语也有了着落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09FC4CA-3FE3-4219-84D1-F7F8707F0D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955" y="2100034"/>
            <a:ext cx="3440157" cy="23100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9663984"/>
      </p:ext>
    </p:extLst>
  </p:cSld>
  <p:clrMapOvr>
    <a:masterClrMapping/>
  </p:clrMapOvr>
  <p:transition spd="med" advClick="0">
    <p:pull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课内积累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5A875F-60C3-43B0-BDAC-0122159E1E6A}"/>
              </a:ext>
            </a:extLst>
          </p:cNvPr>
          <p:cNvSpPr txBox="1"/>
          <p:nvPr/>
        </p:nvSpPr>
        <p:spPr>
          <a:xfrm>
            <a:off x="663285" y="930816"/>
            <a:ext cx="10413686" cy="5444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文化常识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(1)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室西连于</a:t>
            </a: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中闺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闺：一般指宫中小门或内室。“闺”字常和女子有关，没结婚的女子称“闺女”，女子的住室称“闺房”。文中“中闺”指内室。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(2)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余扃</a:t>
            </a: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牖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而居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牖：古建筑中室与堂之间的窗子。古院落由外而内的次序是门、庭、堂、室。进了门是庭，庭后是堂，堂后是室。室门叫“户”，室和堂之间有窗子叫“牖”，室的北面还有一个窗子叫“向”。上古的“窗”专指开在屋顶上的天窗，开在墙壁上的窗叫“牖”。后泛指窗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(3)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妪，</a:t>
            </a: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先大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母婢也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先大母：去世的祖母。在称谓前加“太”或“大”表示再长一辈，如太后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帝王的母亲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、大父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祖父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、大母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祖母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。在称谓前加“先”表示已死去，用于敬称地位高的或年长者。“先妣”，指已去世的母亲。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礼记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：“生曰父、曰母、曰妻，死曰考、曰妣、曰嫔。”故去世的父亲称“先考”，去世的母亲称“先妣”。</a:t>
            </a:r>
          </a:p>
        </p:txBody>
      </p:sp>
    </p:spTree>
    <p:extLst>
      <p:ext uri="{BB962C8B-B14F-4D97-AF65-F5344CB8AC3E}">
        <p14:creationId xmlns:p14="http://schemas.microsoft.com/office/powerpoint/2010/main" val="3980842032"/>
      </p:ext>
    </p:extLst>
  </p:cSld>
  <p:clrMapOvr>
    <a:masterClrMapping/>
  </p:clrMapOvr>
  <p:transition spd="med" advClick="0">
    <p:pull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课内积累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5A875F-60C3-43B0-BDAC-0122159E1E6A}"/>
              </a:ext>
            </a:extLst>
          </p:cNvPr>
          <p:cNvSpPr txBox="1"/>
          <p:nvPr/>
        </p:nvSpPr>
        <p:spPr>
          <a:xfrm>
            <a:off x="574401" y="916200"/>
            <a:ext cx="11043197" cy="5444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(4)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余自</a:t>
            </a: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束发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读书轩中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束发：男孩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15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岁。不同的年龄有不同的称谓。儿童时期，头发向上收起，束成小髻，称为“总角”，于是称童年时期为“总角”。男孩成童束发为髻称“束发”，而“成童”即长到一定年龄的儿童，一般认为是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15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岁，故男孩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15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岁称“束发”。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(5)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后五年，吾妻来</a:t>
            </a: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归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归：旧时指女子出嫁。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易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·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渐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：“女归，吉。”孔颖达疏：“女人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……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以夫为家，故谓嫁曰归也。”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诗经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·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周南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·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桃夭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：“之子于归，宜其家室。”此外，女子出嫁亦称“适”。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孔雀东南飞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：“贫贱有此女，始适还家门。”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(6)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吾妻</a:t>
            </a: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归宁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归宁：出嫁的女子回娘家省亲。另外，古时诸侯朝觐毕，天子问其民安否，也叫“归宁”。“归宁”又不同于“归省”，“归省”指回家看望父母，不只限于出嫁的女子。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(7)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顷之，持一</a:t>
            </a: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象笏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至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象笏：象牙制的手板。古代品级较高的官员朝见君主时执笏，供指画和记事。笏多以象牙、玉制成。</a:t>
            </a:r>
          </a:p>
        </p:txBody>
      </p:sp>
    </p:spTree>
    <p:extLst>
      <p:ext uri="{BB962C8B-B14F-4D97-AF65-F5344CB8AC3E}">
        <p14:creationId xmlns:p14="http://schemas.microsoft.com/office/powerpoint/2010/main" val="3153065340"/>
      </p:ext>
    </p:extLst>
  </p:cSld>
  <p:clrMapOvr>
    <a:masterClrMapping/>
  </p:clrMapOvr>
  <p:transition spd="med" advClick="0">
    <p:pull/>
  </p:transition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PLAYERS_CUSTOMIZATION" val="UEsDBBQAAgAIAOdaeEo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CngyZI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p4MmSM0WweooAwAAhgwAACcAAAB1bml2ZXJzYWwvZmxhc2hfcHVibGlzaGluZ19zZXR0aW5ncy54bWzVV91u2jAUvucpLE+9LKEdXTsUqKYCGmoLqLCtvapMbIhVx85iG0qv9jR7sD3JjmOgoHZd+oO0ISHi8/Od/xMTHt8mAk1ZprmSdbxXrmDEZKQol5M6/jJs7x5hpA2RlAglWR1LhdFxoxSmdiS4jgfMGBDVCGCkrqWmjmNj0loQzGazMtdp5rhKWAP4uhypJEgzppk0LAtSQebwY+Yp03iBUAAAvomSC7VGqYRQ6JHOFbWCIU7Bc8ldUES0BdExDrzYiEQ3k0xZSU+UUBnKJqM6flfJP0sZD9XkCZMuJ7oBREc2NUIpd14QMeB3DMWMT2Jw97CK0YxTE9fxftWhgHTwECXH9qETh3KiIAfSLOATZgglhvijt2fYrdFLgifRuSQJj4bAQS7+Om4Orz9f9VsXZ53u6fWw1zsbdvreiVwn2MQJg01DITikbBaxlZ2QGEOiGPwGnTERmoXBOmkpNlZywzl3RiMlIPe5FrRRMmK0SxK2Vo3BDZdtkNzDaAyBiHkdf8o4ERhxQwSPVsrajrThJq96e10SARa0J0PnA3xv3mcnikmm2bpbS452OY8a35QVFM2VRYLfMGQUgvhtAk8xQ+vFQeNMJTkV2scgLThYnHI2Y/Q4z+kC8E+GrsBEYkETejUVzHgL3y2/QyM2VhngMjKFzgY61x6//CzglGh9D0qWPu4MzjrN1nWn22xd7rgACZ0SGT0THArOktRsBZ/MkVRmqQfpiIjVLC8K5TTnFYmt/PIyaJ5Y4cv81sVYg95iSbZj5TmF+asHhc3GZJoPohuuHBpGkENJPCYwIlgXXFpWFDAiEikp5ohEsNa0G+spV1YDxQ+wh9Yv99DrIy7z0wRWG1jMKMsKQVb29t9XDz4cHn2slYNfP37uPqm0WPh9QZw5v/FPnlz5q7X/cBuGgdvSjy9tk9l/c2f3L1pfi+S127ocFippa1AIrldEqndaROrCv2T6ay+YQi7AUpr4IYO1JHjCDaNv2WIvaJNXvdt9j22nTbYY82tG478J2Z9W18SNe2EYPHpxdZyES55AItxKXN12GwfVCtw0H2WVSoC2+d+hUfoNUEsDBBQAAgAIAKeDJkjdIlMWuAIAAFUKAAAhAAAAdW5pdmVyc2FsL2ZsYXNoX3NraW5fc2V0dGluZ3MueG1slVbbbuIwEH3fr0DsO+leu5VcpJZSqVJ3W22rvjvJkFg4dmRP6PL3ayd2YwOBwKgSnjlnPJ4bJXrNxPzTZEIyyaV6AUQmCm01Xjdh+fU0bRClmGVSIAicCakqyqfzz5f3VkjSIk+x5AaU4fy4snKCs6IZ9Nd8u7cyhuLuOE7IZFVTsX2UhZylNFsXSjYiN7T79jNEK7c1KM7E2iAvri4Xy8shJGcaHxCqKKblLyvjKLUCrcGG9HNp5SSL0xS4v+mi/Yzk9Fcdf/0ObcM0w5Z288XKEK2mBcRJPh6dKYzxfjYB4R/aun+1MgjldAvqLOeybupzeqRWsrAJjTnHi/jB4ZLmZvwM4e7CykmCfZC96GQVXHq+31kJQO5rOPfEjquS/NnmdWch2KKnHOaoGiCJP3U2Xcr3pwbNfMB8Rbk2gFDVg55N0M+00d5NrOtxf+GdiTz05TQ95E3ypoJFF3DgLtb3+MXitt0VodMPXRChgo1TBiH2yh75x+R1Dxkoe+QLZzk8Cb7dj2DX1JF8kW+pK+fx/BsrCGqOubP6k7famx7t6OogVKfwmErmMNc2nFdWga0bSVpdF1KyFxMRdMMKikyK3xaXbtvHaJLsGFyvHe4sggw5HGq4NkazpsN0tee4H501bsjuZ6F/XHeeoNni11OKSLOyMj9LejpxPDMmJjHT5DDD7kkDB/UgVjLgtHcPkSqq1qBepeRjrxESQY91L7vhGoKTJMgBSQ5nmTgnh9IvmioFtTRVY6B9lmNlByxZUXLzh28M3iHfYQxYOyqWxp+g7KMvA4VrAqAqK33XdofOUjUcGYcN+OEPFO2Th95GtOnSoYa7wUdYYdhyTjOqJ92u6Hsl3iGB/gD+zYQVOd6xjGh7pKluXxZNvl/DfSzRYvbrzDZfuMnas+ulyLGx72fQKO2/k/8BUEsDBBQAAgAIAKeDJkgsT7aL/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/cUWB09ppTsEDnxlGMFKZB2hs+ZJZRYEobBnmV31swFQUSnkuQ87cMM8uEnuNW/Ob3uti/Pzy4+3fQ7nfP+WTc4UepEq5w4WjUUg0PK6ZQt7MTEWpJm4DfoDIkwLI6WRfNlQyVXnPNjNFACUl9qYTQET8U0wR81JwIjbong6WLWEj1i9oQLiMHr7taH0uIHYIg3zYg2bNnQfMb4LKbNb8oJiqbKIcFvGbIKQUQuh38ZQ8vpRkOt8lIqiLHICE4ZGnM2YfSozNIM+CdD12Aid6AJm68QzAYL3x2/RwM2VBq4jIxhq4Kcm8CvPwtcEGMeoGTu41bv/KzVvjm7aLWvtnyAhI6JTJ8JhxKyvLAb4ZMpksrO9SAdKXGGlUWhnJZzVWKrv7wMhudOhDK/djGW0BssyWasPKcwf/WgstmMjMuD6A9XiYYjyKEkgQkTKRx3Lh2rCkyJREqKKSIpNCrjj/WYK2dAEg5wQJuXexj0EZflaAQ3B1jUlOlKyJ3dvbf7794fHH5o1KNfP35ur1WatfCuIN5c6OHHa5v4opE/7oZx5Hvn023YavevunD3sv21SqYu2lf9SkVq9yrhOlVWdT5VWXUZro3u0pVRyQVoM6NwbKDRCJ5zy+hrbpoXFH79/Ru2xSsVfoNRrN2+/28QYbR4bq28r+LoyQdgDeSrj+lm7TdQSwMEFAACAAgAp4MmSD1kiNCZAQAAHwYAAB8AAAB1bml2ZXJzYWwvaHRtbF9za2luX3NldHRpbmdzLmpzjZTLbsIwEEX3fEXkbitEn5TuqgJSJRaVyq7qwglDiHDsyHZSKOLfm0l4OM6kxbOJb47v2GN5dr2gHCxiwXOwq76r+XtzXmmAmtU5XDd10aGnqDMjkgXMkxREIoF5SHFcepL3Z4IyZrIyDbcfaGscP6bwz5IL4+IZYaEJzVCLCwL8JrQNtfjnJPacc9Vncgod5tYq2Y+UtCBtXyqd8ophV8MphntED1YF6Bp9GGEQ6JJH0DC9m2J0kWfHNhepNONyO1Ox6oc8Wsda5XJR09NquPRqm4Eur3xdA4PR8HUydAGRGPtmIfUTT54wuslMgzFwyPs4wSBhwUMQju+gGn+gDeP2gTy6SExij/TLDYZLZzyGVpXaWygLWnpdylnY2MPt3GI0CMG3oC+xUlmeXXCBmVYxVqSFtmt+QoXii0TGNTceYJAcbhZtu6p3Puj9GIM1npDyntCKen5pV+/wQUOAttGWjnmNl3dG2QlKlEQORWhUtyroPmL9PoLzz4Bxa3m0Ssv2UDbHsgxcr0HPlRLl7r/+26efq7f/BVBLAwQUAAIACACngyZ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CngyZIsO1dV24AAAB2AAAAHAAAAHVuaXZlcnNhbC9sb2NhbF9zZXR0aW5ncy54bWwNzD0OwjAMQOG9p7C8l5+NoWk3NhAS5QBWY1Akx0aJheD2eHvDpzct3yrw4daLacLj7oDAulku+kr4WM/jCaE7aSYx5YRqCMs8TGIbyZ3dA3Z4C/24rVwjnK9UQ94ad1YnjzOMcInns3DG/Tz8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ngyZI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CngyZIEQ5x/AERAABjOQAAFwAAAHVuaXZlcnNhbC91bml2ZXJzYWwucG5n7dt5WFLZ3wBwSrOopiadsnIrtZx3plxyyg2hLM1+ubW4ZCqaZmMu6KCmrFo6TbllzqiNC1njUiaMY+4CZQuZJuVGiYqGioKCqAgCF16aead837/fP+F5uDwH7vme7/3w3HPP949zw8vj+Ffrd64HgUBfnXA9dhoE0gCDQKvx67RU31gXEMZVH6uQp487gYjd+tOqhualI+5HQKDanA3ykDWqNjjW9RwSBNKO//ReNRJulAQC2UpOHDtyNilodphaHXZlB02YEnxr3Sod8L3xq8ZbNHVvG6enfrNt27Yt+zW3bjvlurspPT3jv5xcIw06b5kHl71f7xNxeo8yFf96CilsLS7p6uIUL8cJuiCkJ7fDqEhOt7iL110qTp4cwYYfXObU0aHnHTGSWNFkEWJEgZq8c0n+08btwSmrtP45NDlpsIup3cpqjQolxFrBeXf/eKn8e8x8eunbi59PKgy9iwqWI/XARjhJ2eGv1220fALS+Ofwg41XoJcSskBQytf+PLl98tdyZtPqp//+umgZy1wrMjT1TMoxG1qYSQ7/HNJVK0Y2OjnpYlpo+iWY5ZMnNalKcerv/zl4sWSL1r9ppoZrQcbelMb6ggP2BK+IcOyq65em6rTKjaBVmhorkvsl7Yeg2hhN2uf4bz+kXD6bteIMy+Dbb5vXzw57rxgt7PDBhy5aK4wsT7hOhAUGWn/uFX/o7k5vk5UjFZrGE53QV7zTPqeza4dX1sPcVSviuGmftjvny/jSq+SrKpf+V6AVcfaCS6rfjgRuDVlxlWfvXw5bcZWr8tLOegz0H/zc6/AljYenDh5YgZhywonz3eMrvs5fxr69qr9q544VWk9Md/+Wl5DwRk2jplHTqGnUNGoaNY2aRk2jplHTqGnUNGoaNY2aRk2jplHTqGnUNGoaNY2aRk2jplHTqGnUNGoaNY2aRk2jplHTqGnUNGoaNc3/A01ntfAkXNrDnZwMF40+vdbPI1EpqIU3NnS+ryMRhRHZ8oTfPZug14VOFlr93Sk2UKuCE8tJUhwSW/XbBQHS7iuUuikIaQluZA3F8TkONObw02T+ATkdKpvhXofJxz44PyWakQwRjjEW8Z2lkbRO4YW/8xlFbYSIh5CX0HHiW3lz9vRq8p7qhKKTDtdLkAHcdkkxUMmuC8HuUPgGJU/cWx2iP4QaQusXS6zgskGGjyiyG8s4y+6EK+Z1Y2T9JFyCKAuBYS8xGFSF6Jz4IGeh2b0B+I2EmeioxSuWOQT7pV5OeUzjbNIA8lApVfSgv4eTUJQbisle9KOIahA1ibMLXp600sO/bwtnXYdego5YhasS7HvRg8SKacU6Y/FFArxSJpQ/iMnjc04zeM2OT9cIL8JBBf7BoqYc4IKvWQyJIuXOgj8WyxT8K1RZOtM7uE/AAEcA3z0RCezEnEOdMzH2QQkz32/iFuJlTBYFELQElrzN5twboIjJguiv2qRNLe7YqOEYTOlPp8xGTA5xqb3Iho5XSVHXMdmBOeVL/uhvOyv/usIF/xExNgbf0FGRQCtM7TzoRVogkZcG+0t35ejIwhZPawTz2USO5BWiFv4zjq/hSGPugZwc4P3x0GMdj4U0Ltu7rshDm/dauPg8KmA2cN5vKPHOWFzbyw6lRNlyE0o8lpnHrfU54kf3BvDpw0ndLmGZzN+uW517mMef1uVtxs1dyyqzgiYW5WJhx2dD3IiJjvmDC3OYh65NGeDxBxXpFMqSTPrTkL6NVjftMLCckM25SMO5dQzVwlh2Iyxb3xO0C5PSA885SYcnoRV31poGzdbIdiA6C9Gn4WZ3eIhLHxaT3LTzkyHjdgaIsTsjx0vcGEoS7XwJJKdavhVtosl9jpcKnx0tKSZ5rnn5/Edm6Eh4GIt+ikAqrqAdcDJ2pBzNFgW67fK02g8Jo0OX+JR8g0ja76mzWlwyF0nPMwcSO56WCxDdbIIM2DHtB+CxHzI6i9cmERvvJB8Od25vIjXnevle7l1X5eGWE5CSsfTTTTayW9w83ayX+yeuHZKV5n6qlh/SO9t7QnLIhG01K7ObhOYvSjYlmwu4B8du0aZCC4Bzo0l2QRuLqan2gqZJwVE/Zd2eO23VsAy+bKGPmd1TW9hM2biMRchv0WELKfvs/0SahPSi39DYDyw++uuu69xnKMWUnjeNsjbWnlT+MnHUXSJpBXbGtxkgtDwiR3+nnrrSuxw8H//KbrwcGwUUMuIh4Y8sNFARayOkSZf0M1+sjfcw7WNmNmBZTmucsIhnxYjLji/YAgxBlF8WUehONSvD4aVnqitYeZaO4aLVEOCGNxutzRUP4HvaiYIT7y+Ov6VbiWsLTfeh98/I60MFjyxjFVpBqOnyQwjr+azOIosK8lz7hgx6JIPSUHAE5mPaJuO3Vk+TpgG+v8P4AuGjc7SH6Yz03e2EA/65lriWUwC6N+eE44tQAY6QUMx7jsXgOxZng7auE7WdfZ51S++dJfByYprWB7gdvevBrzSq49Hq9piYhOdjsqdtzOnJ+zjbwJuNoEOStQFkaBTaYCpmUFEAJE+qlBmXR/tgp/i3kLVncFEoqOdyM11IyZnLU+aTXfV5uwJOmnYto7UbyFlhbW+qBiqpkwryhumMp6iGQFrLSPcZqss3mWwfs8nQmr2abHElqwmy+sJQjHQoS0fqX530XpR3rYf5jlu7H9Bn6xXw4lSpVMrR2vltMfKp4zB/R9Ti1JJxe0WODvhDPQlL+yV1RGvTclxlQmo4wKDjFQtmJBpMIcwh+CtVk1Q9ilfT6ANb7vAsRb0ZiYeJ0FTJCwsfNpRLZcA5PAo3USTYg0/si86TlYt9G0m00+hi3ExSZn2OFBikNQADKAOqP8GQJgVaWFJAikQwaQL0vpdsxzmZTj529ywypRE4gv8qL02zR3oAns1IMCQ1k/RE7bJuBwHkzgGi53ae0rk9YaewXpB8cdRWdUdMIeFITjEhC1kfdy+A1MvTRdGUSoWYip9vbhyuMF/dzzEgiRKuQrD6eDnbCCHAF6dYfDh54PE45WU0DVrx7rQZXyRji1+m17ijibIHKQ/rBxfeI9YcBUZsDZnZvoCioUM6BOjPAeBOr27s4elExoETrrtqLBYmkgI5wkER6k9e+inTgMq1cE6pr5ZH6F0KdX8Jvlw0fYPXNOgIkLeAe3UY9mXKXoJisa8DkAKP8CONLJxsaam3ejFBBbh1/XRcjL8ncUn1r186O4vAyBtc3yco2aGXWVvXm9weCP1Rn7Vlswwy6W5kzaHNIWxxnXcNeU9vpl2kOT5t5CeV1qUeNQ5x2zSgJNONvuZgMiGH4M9Uj7mq1FD5D/fdzcRsLo7Mj7mZJgVYiqVGz8BAz1xLItHz2t2rZdCYXuatyWJ8BduGAx1AWDvCDUIee5r2Adls272bi/ZqVt5MC2TpNrOb9svuDXFACOn23D9nmswkAwZ05KFd2hLIJYKhHoFxYXQ750f2f3AljwZIcfNwX0plrpdZCxu7yGt8wIwu0vb0zKQthmBgz2xvBOE39AxhyzlxfMANYXOh0vC8wTUh8I1INj3rwutN2eIiqu3teL64UPKdNhf5Bzv09hwV8XGIvWt5Oy0rVWPjL5okh6ArO4JHF7WW7MAjCRMY1D0YZTqx+Hm2jrzFvQTCEJu4seytcVSPXyupFWeubtEVCYQ+91EO3RSZ68ulZtYWcCirnh6dlyYiD1AqCEjpofvRCDNtsN56JHmwwlKcfDpH6JNWAMcli1pZQIxIImRX4oD5AmoAWfIxw2PnZtsIN/irAU/l9Y5Aw9Dc2EA6J3BQ2Pw+JJiiEp99zVNFJhx4rEi8H9fehnMqHok5izd3o5Zdaev/ETAD7bdb6+aTP8Romo03Ysu+fclMHzADTyu+t3z5TQggs3pJK/1O+7WLPXQv2Noz6ntNqHTqfg0VKhm95j0cnqPBDw2Hrs2elcO2dwN+BtrgXl2uVftIIp6D04dQeFazzYsBpfdTEbiFIjQ8nRV/um26PrFXbJrZCK5Rxt+3Y2EcSlyj0Bs87JcNedN2d9CwIlV6VJsSzShU6zuijAR+vS47Qr9GOfX+jLPTB1facdMu2yNYdpZNolb7D4bcBrR+vJE1Ozk2gMTZPNZs0cW+2VdoSqR6ZaTxrMZ4TGTHk4iNkKS50bterjop0bDhH9ticqp5zJGYx4abQq96NcIJLl1AHZtoXAalS96VFxmHALMuIuXWVSKfh6iTA5LSn1sItQIRYTz+puu3Omgcef/RlkUwM1GGVM2uKL13RHB7RT1cKWVUf7qbq+kw5RBpg4PWp9WID17yzEg+GLcRt1RHmJV9nB9nq+Y4NyUxzd3Il2SwF9wZ1CiWPxsb5QxzRBCrWLEW12L5ETXiSgePv9iQcKGVF0b2QPEO8WCpVR4omo01A4i2DzGk2gCYhNWOODyBqheCgncwobSwXmFVo0EWqEr2iF0fTU1o4672qyEpy6PYuApE7U6a+G3wTvT+DReNDYr28zpBgr8nNeqsbFPimue7CfjuVQ8FR/w2p+IBHrzaE7o8vuQLiKVSmYBKRQnIYs329DXtv9jn3jKJ6GZ0E5n7gBYDPO8vV78lKWZqYZyteoISnz2xUlDSyklMTqxsXKxvyA6E/awblBTCOlyVc35pTRyjyGGSU1THoMonLDydn8CUy3SLYjlD4H50jKQadlZsVmgaMGnqbFoMN52RJcA4kUPR+eRJh6BsXY2CiFHVWloQ0U4hPRUDcR1cLIzSqpCT2uZf707dpT1wpMYT3FAiIbGILs7GR0wDImP/0B15jPO1yJyO86N25RnQizhZqcDGtqXByBqn3XbNqkVD99hCn6e1/Wi0i4l5/lOH61kC2XbtUn9dcEHyPbzr3UDeDcBKteSN5BQibOwnGJIytFDYqeiKbdO30OLTn9TRoei3YrMZmT8GblTwaJjBbsmhy4aQdAN7Z8sTfmvrVTeb1DBNpPNWJDg5l3i/c1NGaKkbnIct/5TZK5t3b7BxNfRcw+simcO5uBkDtBafdphshuXzpspZ5jtaF4E3WLkFebGnVgEJ+DmRrwH5tOKsp0zrFSgBAR4GTpcK3FlNcg5M+YGZhWHP9yt+/cMO7tAac0aQARFFtm8ZQSc/0vUW182hhzeJJtgFgB0/SaSaqIQ7MVyGxE5MiKI355ykvslV7gtYevGTrq+mp1DzDfm1H75zvscoVVrEkoeLhDSjjLQNmWmeMGDxsudMzsH+KqN3+UFJvdIHx0dEokCCieMmXmeQwMCClpHKs4qdYhFibyLrQkc4xdRTku14E5GV0UKtgJdC3RzCJBA6KSDzepeCX72lzPzKLWOIwKBJmpEtNseXDJv/Bu/ajzWcJhcYP9NU1TLEgScPLAb0ZWlXpoE3dvTWPuR7O9rHY7qd+SWPA4z/wm4a8sRLe0t00jdDJcHejXE9rV057Imk/ymoYFrcq6/LKSZhjBvzQwttJyHXS/TWmbX4NehzHxDXddt9fRKBfOX90heOTfg0m1o8dyJn3R/JH3eOaTagdVmF/lNMKTYG9NgNFSMp5ZzkYTF1LlKguGuOuevxOit1RV3bpKdhfOTR/9oCd0YrBXR1ZbF57KpV/3DmA/1LtDufux3TsLGxKW06ifkICY/5Es8jeLRhsyEUMzVaOjq603fHuS9ldsC9VCZUMlNH/7/b5s5rNGL/lLJgOYaOV1evXzHu73pV5lX4GJMyRbJ4+ErZj9kftWkhhnVW5v/mGquv0a/BJpjlelGFYqoS641vLdHAFmvM2tpnfymEOTF3/9lfKNfNvndxz4fc39xBqtcJZ49jRKfgq/8NUEsDBBQAAgAIAKeDJkhjUB02SwAAAGoAAAAbAAAAdW5pdmVyc2FsL3VuaXZlcnNhbC5wbmcueG1ss7GvyM1RKEstKs7Mz7NVMtQzULK34+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+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"/>
  <p:tag name="ISPRING_PRESENTATION_TITLE" val="HG00077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"/>
  <p:tag name="ISPRING_SCORM_RATE_SLIDES" val="1"/>
  <p:tag name="ISPRING_ULTRA_SCORM_COURSE_ID" val="6711571B-384C-4F8B-828C-E071D9F183B8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179</Paragraphs>
  <Slides>29</Slides>
  <Notes>29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3">
      <vt:lpstr>Arial</vt:lpstr>
      <vt:lpstr>Calibri Light</vt:lpstr>
      <vt:lpstr>Calibri</vt:lpstr>
      <vt:lpstr>印品黑体</vt:lpstr>
      <vt:lpstr>微软雅黑</vt:lpstr>
      <vt:lpstr>Wingdings</vt:lpstr>
      <vt:lpstr>Times New Roman</vt:lpstr>
      <vt:lpstr>方正中等线简体</vt:lpstr>
      <vt:lpstr>Courier New</vt:lpstr>
      <vt:lpstr>楷体_GB2312</vt:lpstr>
      <vt:lpstr>楷体</vt:lpstr>
      <vt:lpstr>宋体</vt:lpstr>
      <vt:lpstr>Microsoft YaHei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2021-04-23T16:29:23.357</cp:lastPrinted>
  <dcterms:created xsi:type="dcterms:W3CDTF">2021-04-23T16:29:23Z</dcterms:created>
  <dcterms:modified xsi:type="dcterms:W3CDTF">2021-05-19T05:23:01Z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