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0976" y="2655560"/>
            <a:ext cx="3660140" cy="102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</a:t>
            </a:r>
            <a:r>
              <a:rPr lang="en-US" altLang="zh-CN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endParaRPr lang="zh-CN" altLang="zh-CN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5" y="1495835"/>
            <a:ext cx="8540203" cy="4270595"/>
            <a:chOff x="323695" y="379958"/>
            <a:chExt cx="11386938" cy="5694127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474396" cy="1075247"/>
              <a:chOff x="1044789" y="1430893"/>
              <a:chExt cx="3474396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传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宣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5" y="1954113"/>
                <a:ext cx="2516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记（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2936108" cy="1075247"/>
              <a:chOff x="1044789" y="1430893"/>
              <a:chExt cx="2936108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辟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复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197803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3315196" cy="1075247"/>
              <a:chOff x="1044789" y="1430893"/>
              <a:chExt cx="3315196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绰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阔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绰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chuò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5" y="1954113"/>
                <a:ext cx="23484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绰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起（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650476" cy="1075247"/>
              <a:chOff x="1044789" y="1430893"/>
              <a:chExt cx="3650476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禅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6924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口头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23238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让（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3472676" cy="1075247"/>
              <a:chOff x="1044789" y="1430893"/>
              <a:chExt cx="3472676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澄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澈（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沙（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3165963" cy="1075247"/>
              <a:chOff x="1044789" y="1430893"/>
              <a:chExt cx="3165963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奔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跑（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bēn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20788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投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bèn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294876" cy="1075247"/>
              <a:chOff x="1044789" y="1430893"/>
              <a:chExt cx="3294876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孱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弱（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18511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头（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304653" cy="1075247"/>
              <a:chOff x="1044789" y="1430893"/>
              <a:chExt cx="3304653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颤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23465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寒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137396" cy="1075247"/>
              <a:chOff x="1044789" y="1430893"/>
              <a:chExt cx="3137396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畜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0398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牧（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36826" y="379958"/>
              <a:ext cx="11357007" cy="1506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25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一</a:t>
              </a:r>
              <a:r>
                <a:rPr lang="en-US" altLang="zh-CN" sz="225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､</a:t>
              </a:r>
              <a:r>
                <a:rPr lang="zh-CN" altLang="en-US" sz="225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常考多音字分组</a:t>
              </a:r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过关</a:t>
              </a:r>
              <a:endParaRPr lang="en-US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第一</a:t>
              </a:r>
              <a:r>
                <a:rPr lang="zh-CN" altLang="en-US" sz="225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39214" y="1586401"/>
            <a:ext cx="8540203" cy="3707290"/>
            <a:chOff x="295120" y="986492"/>
            <a:chExt cx="11386938" cy="4943053"/>
          </a:xfrm>
        </p:grpSpPr>
        <p:grpSp>
          <p:nvGrpSpPr>
            <p:cNvPr id="49" name="组合 48"/>
            <p:cNvGrpSpPr/>
            <p:nvPr/>
          </p:nvGrpSpPr>
          <p:grpSpPr>
            <a:xfrm>
              <a:off x="295120" y="986492"/>
              <a:ext cx="11386938" cy="4914247"/>
              <a:chOff x="323695" y="1858030"/>
              <a:chExt cx="11386938" cy="4914247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272505" y="3429178"/>
                <a:ext cx="3143339" cy="1075247"/>
                <a:chOff x="1044789" y="1430893"/>
                <a:chExt cx="3143339" cy="1075247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" name="矩形 2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dào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2002865" y="1954113"/>
                  <a:ext cx="2185263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下（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dǎo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" name="左大括号 4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278773" y="1858030"/>
                <a:ext cx="3315016" cy="1075247"/>
                <a:chOff x="1044789" y="1430893"/>
                <a:chExt cx="3315016" cy="1075247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曾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002865" y="1430893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经（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céng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002865" y="1954113"/>
                  <a:ext cx="23569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孙（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zēng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左大括号 11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8237957" y="3429178"/>
                <a:ext cx="3292156" cy="1075247"/>
                <a:chOff x="1044789" y="1430893"/>
                <a:chExt cx="3292156" cy="107524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笼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2002865" y="1430893"/>
                  <a:ext cx="22987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罩（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lǒng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2002865" y="1954113"/>
                  <a:ext cx="23340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鸡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lóng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左大括号 1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323695" y="3429178"/>
                <a:ext cx="3165560" cy="1075247"/>
                <a:chOff x="1044789" y="1430893"/>
                <a:chExt cx="3165560" cy="1075247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斗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002865" y="1430893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斗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胆（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dǒu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002865" y="1954113"/>
                  <a:ext cx="220748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斗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嘴（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dòu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左大括号 21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8237957" y="1858030"/>
                <a:ext cx="3472676" cy="1075247"/>
                <a:chOff x="1044789" y="1430893"/>
                <a:chExt cx="3472676" cy="1075247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称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2002865" y="1430893"/>
                  <a:ext cx="25146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称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赞（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chēng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02865" y="1954113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称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职（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chèn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左大括号 2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336826" y="1858030"/>
                <a:ext cx="3156857" cy="1075247"/>
                <a:chOff x="1044789" y="1430893"/>
                <a:chExt cx="3156857" cy="1075247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处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处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方（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chǔ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2002865" y="1954113"/>
                  <a:ext cx="219878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处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所（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左大括号 31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220635" y="4998838"/>
                <a:ext cx="3189266" cy="1773439"/>
                <a:chOff x="992919" y="1430893"/>
                <a:chExt cx="3189266" cy="1773439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992919" y="2056002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薄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薄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雪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báo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002865" y="2056002"/>
                  <a:ext cx="202726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轻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薄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bó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左大括号 36"/>
                <p:cNvSpPr/>
                <p:nvPr/>
              </p:nvSpPr>
              <p:spPr>
                <a:xfrm>
                  <a:off x="1588528" y="1430893"/>
                  <a:ext cx="414337" cy="1773439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36826" y="4998838"/>
                <a:ext cx="3361257" cy="1773438"/>
                <a:chOff x="1057613" y="1430893"/>
                <a:chExt cx="3361257" cy="1773438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1057613" y="2056002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堡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碉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bǎo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2041430" y="2056002"/>
                  <a:ext cx="2377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十里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pù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左大括号 46"/>
                <p:cNvSpPr/>
                <p:nvPr/>
              </p:nvSpPr>
              <p:spPr>
                <a:xfrm>
                  <a:off x="1588529" y="1430893"/>
                  <a:ext cx="403116" cy="1773438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矩形 6"/>
            <p:cNvSpPr/>
            <p:nvPr/>
          </p:nvSpPr>
          <p:spPr>
            <a:xfrm>
              <a:off x="1247572" y="5377518"/>
              <a:ext cx="2377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瓦窑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堡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bǔ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211624" y="5377518"/>
              <a:ext cx="20218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薄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荷（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46846" y="1584570"/>
            <a:ext cx="8453363" cy="1956624"/>
            <a:chOff x="376733" y="969760"/>
            <a:chExt cx="11271151" cy="2608832"/>
          </a:xfrm>
        </p:grpSpPr>
        <p:sp>
          <p:nvSpPr>
            <p:cNvPr id="7" name="矩形 6"/>
            <p:cNvSpPr/>
            <p:nvPr/>
          </p:nvSpPr>
          <p:spPr>
            <a:xfrm>
              <a:off x="1447068" y="2334250"/>
              <a:ext cx="263398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丢三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落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四（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là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395571" y="1998163"/>
              <a:ext cx="21996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和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面（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huó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439830" y="2984747"/>
              <a:ext cx="283210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大大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落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落（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luō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86476" y="2535134"/>
              <a:ext cx="21996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药（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huò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409634" y="3026565"/>
              <a:ext cx="20218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牌（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hú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6733" y="969760"/>
              <a:ext cx="11271151" cy="2580025"/>
              <a:chOff x="376733" y="969760"/>
              <a:chExt cx="11271151" cy="258002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376733" y="969760"/>
                <a:ext cx="7029363" cy="2580025"/>
                <a:chOff x="211743" y="4998837"/>
                <a:chExt cx="7029363" cy="2580025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223506" y="4998837"/>
                  <a:ext cx="3017600" cy="2580025"/>
                  <a:chOff x="995790" y="1430892"/>
                  <a:chExt cx="3017600" cy="2580025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995790" y="2459294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和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2002865" y="1430893"/>
                    <a:ext cx="20015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和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平（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hé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2002865" y="1939825"/>
                    <a:ext cx="2010525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附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和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左大括号 36"/>
                  <p:cNvSpPr/>
                  <p:nvPr/>
                </p:nvSpPr>
                <p:spPr>
                  <a:xfrm>
                    <a:off x="1588528" y="1430892"/>
                    <a:ext cx="396703" cy="2580025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211743" y="5209878"/>
                  <a:ext cx="3241845" cy="2199176"/>
                  <a:chOff x="932530" y="1641933"/>
                  <a:chExt cx="3241845" cy="2199176"/>
                </a:xfrm>
              </p:grpSpPr>
              <p:sp>
                <p:nvSpPr>
                  <p:cNvPr id="44" name="矩形 43"/>
                  <p:cNvSpPr/>
                  <p:nvPr/>
                </p:nvSpPr>
                <p:spPr>
                  <a:xfrm>
                    <a:off x="932530" y="2533772"/>
                    <a:ext cx="60136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落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2046671" y="1641933"/>
                    <a:ext cx="2127704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零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luò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2031140" y="2179441"/>
                    <a:ext cx="213811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枕（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lào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左大括号 46"/>
                  <p:cNvSpPr/>
                  <p:nvPr/>
                </p:nvSpPr>
                <p:spPr>
                  <a:xfrm>
                    <a:off x="1509134" y="1749655"/>
                    <a:ext cx="414336" cy="2091454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1" name="矩形 40"/>
              <p:cNvSpPr/>
              <p:nvPr/>
            </p:nvSpPr>
            <p:spPr>
              <a:xfrm>
                <a:off x="8959338" y="1180801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落（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955484" y="1718309"/>
                <a:ext cx="26924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高</a:t>
                </a:r>
                <a:r>
                  <a:rPr lang="zh-CN" altLang="zh-CN" sz="2100" kern="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儿（</a:t>
                </a: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zhāo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953748" y="232674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100" kern="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凉（</a:t>
                </a: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zháo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938782" y="2984747"/>
                <a:ext cx="21590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走</a:t>
                </a:r>
                <a:r>
                  <a:rPr lang="zh-CN" altLang="zh-CN" sz="2100" kern="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zhe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左大括号 51"/>
              <p:cNvSpPr/>
              <p:nvPr/>
            </p:nvSpPr>
            <p:spPr>
              <a:xfrm>
                <a:off x="8463964" y="1288523"/>
                <a:ext cx="414336" cy="2091454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906981" y="2072640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5" y="1584920"/>
            <a:ext cx="8422093" cy="3849325"/>
            <a:chOff x="323695" y="941651"/>
            <a:chExt cx="11229458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367283" cy="1075247"/>
              <a:chOff x="1044789" y="1430893"/>
              <a:chExt cx="3367283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供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gōng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5" y="1954113"/>
                <a:ext cx="24092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奉（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gòng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2913815" cy="1075247"/>
              <a:chOff x="1044789" y="1430893"/>
              <a:chExt cx="2913815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19227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着（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195573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打（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3315196" cy="1075247"/>
              <a:chOff x="1044789" y="1430893"/>
              <a:chExt cx="3315196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冠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皇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guān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5" y="19541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军（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414256" cy="1075247"/>
              <a:chOff x="1044789" y="1430893"/>
              <a:chExt cx="3414256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给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4561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东西（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gěi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189268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予（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2995350" cy="1075247"/>
              <a:chOff x="1044789" y="1430893"/>
              <a:chExt cx="2995350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停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03727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湖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2798221" cy="1075247"/>
              <a:chOff x="1044789" y="1430893"/>
              <a:chExt cx="2798221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阿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18237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姨（</a:t>
                </a:r>
                <a:r>
                  <a:rPr lang="en-US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184014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谀（</a:t>
                </a:r>
                <a:r>
                  <a:rPr lang="en-US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143339" cy="1075247"/>
              <a:chOff x="1044789" y="1430893"/>
              <a:chExt cx="3143339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汗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可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18526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水（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236456" cy="1075247"/>
              <a:chOff x="1044789" y="1430893"/>
              <a:chExt cx="3236456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kuài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340633" cy="1075247"/>
              <a:chOff x="1044789" y="1430893"/>
              <a:chExt cx="3340633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换（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gēng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38255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好（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第二组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339643" y="1586401"/>
            <a:ext cx="8472780" cy="3890769"/>
            <a:chOff x="452857" y="986490"/>
            <a:chExt cx="11809508" cy="5187692"/>
          </a:xfrm>
        </p:grpSpPr>
        <p:grpSp>
          <p:nvGrpSpPr>
            <p:cNvPr id="2" name="组合 1"/>
            <p:cNvGrpSpPr/>
            <p:nvPr/>
          </p:nvGrpSpPr>
          <p:grpSpPr>
            <a:xfrm>
              <a:off x="452857" y="986490"/>
              <a:ext cx="11728785" cy="5187692"/>
              <a:chOff x="295692" y="986492"/>
              <a:chExt cx="11728785" cy="518769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295692" y="986492"/>
                <a:ext cx="11728785" cy="4644665"/>
                <a:chOff x="324267" y="1858030"/>
                <a:chExt cx="11728785" cy="4644665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4286879" y="3429178"/>
                  <a:ext cx="3458381" cy="1075247"/>
                  <a:chOff x="1059163" y="1430893"/>
                  <a:chExt cx="3458381" cy="1075247"/>
                </a:xfrm>
              </p:grpSpPr>
              <p:sp>
                <p:nvSpPr>
                  <p:cNvPr id="42" name="矩形 41"/>
                  <p:cNvSpPr/>
                  <p:nvPr/>
                </p:nvSpPr>
                <p:spPr>
                  <a:xfrm>
                    <a:off x="1059163" y="183587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2002865" y="1430893"/>
                    <a:ext cx="2485288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骗（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hǒng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" name="矩形 43"/>
                  <p:cNvSpPr/>
                  <p:nvPr/>
                </p:nvSpPr>
                <p:spPr>
                  <a:xfrm>
                    <a:off x="2002865" y="1954113"/>
                    <a:ext cx="251467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动（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hōng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7" name="组合 6"/>
                <p:cNvGrpSpPr/>
                <p:nvPr/>
              </p:nvGrpSpPr>
              <p:grpSpPr>
                <a:xfrm>
                  <a:off x="4278773" y="1858030"/>
                  <a:ext cx="3287455" cy="1075247"/>
                  <a:chOff x="1044789" y="1430893"/>
                  <a:chExt cx="3287455" cy="1075247"/>
                </a:xfrm>
              </p:grpSpPr>
              <p:sp>
                <p:nvSpPr>
                  <p:cNvPr id="38" name="矩形 37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豁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2002865" y="1430893"/>
                    <a:ext cx="229942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豁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口（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huō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2002865" y="1954113"/>
                    <a:ext cx="232937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豁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达（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huò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左大括号 40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>
                  <a:off x="8271825" y="3372026"/>
                  <a:ext cx="3500873" cy="1062294"/>
                  <a:chOff x="1078657" y="1373741"/>
                  <a:chExt cx="3500873" cy="1062294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1078657" y="1868385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揣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2002865" y="1373741"/>
                    <a:ext cx="2546358" cy="56765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摩（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chuǎi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2002865" y="1868385"/>
                    <a:ext cx="2576665" cy="56765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怀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chuāi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336826" y="3429177"/>
                  <a:ext cx="3162055" cy="1411779"/>
                  <a:chOff x="1057920" y="1430892"/>
                  <a:chExt cx="3162055" cy="1411779"/>
                </a:xfrm>
              </p:grpSpPr>
              <p:sp>
                <p:nvSpPr>
                  <p:cNvPr id="30" name="矩形 29"/>
                  <p:cNvSpPr/>
                  <p:nvPr/>
                </p:nvSpPr>
                <p:spPr>
                  <a:xfrm>
                    <a:off x="1057920" y="187350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拗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2002865" y="1430893"/>
                    <a:ext cx="221711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执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拗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niù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2002865" y="1875524"/>
                    <a:ext cx="212141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拗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口（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ào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左大括号 32"/>
                  <p:cNvSpPr/>
                  <p:nvPr/>
                </p:nvSpPr>
                <p:spPr>
                  <a:xfrm>
                    <a:off x="1588528" y="1430892"/>
                    <a:ext cx="414337" cy="1411779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8237957" y="1858030"/>
                  <a:ext cx="3815095" cy="1075247"/>
                  <a:chOff x="1044789" y="1430893"/>
                  <a:chExt cx="3815095" cy="1075247"/>
                </a:xfrm>
              </p:grpSpPr>
              <p:sp>
                <p:nvSpPr>
                  <p:cNvPr id="26" name="矩形 25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2002865" y="1430893"/>
                    <a:ext cx="211355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嘴（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liě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2002865" y="1954113"/>
                    <a:ext cx="285701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骂骂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liē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9" name="左大括号 28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336826" y="1858030"/>
                  <a:ext cx="3651969" cy="1075247"/>
                  <a:chOff x="1044789" y="1430893"/>
                  <a:chExt cx="3651969" cy="1075247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1044789" y="1692503"/>
                    <a:ext cx="628676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晃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2002865" y="1430893"/>
                    <a:ext cx="265855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晃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眼（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huǎng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2002865" y="1954113"/>
                    <a:ext cx="269389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晃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动（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huàng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左大括号 24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4317471" y="5414667"/>
                  <a:ext cx="3324876" cy="1073011"/>
                  <a:chOff x="1089755" y="1846722"/>
                  <a:chExt cx="3324876" cy="1073011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1089755" y="2349813"/>
                    <a:ext cx="628676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单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2001539" y="1846722"/>
                    <a:ext cx="2285609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身（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1984284" y="2355144"/>
                    <a:ext cx="2430347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县（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shàn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324267" y="5416332"/>
                  <a:ext cx="3291771" cy="1086363"/>
                  <a:chOff x="1045054" y="1848387"/>
                  <a:chExt cx="3291771" cy="1086363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045054" y="2355144"/>
                    <a:ext cx="628676" cy="55501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叨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2017229" y="1848387"/>
                    <a:ext cx="2285609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念（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dāo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" name="矩形 15"/>
                  <p:cNvSpPr/>
                  <p:nvPr/>
                </p:nvSpPr>
                <p:spPr>
                  <a:xfrm>
                    <a:off x="2015689" y="2371607"/>
                    <a:ext cx="2321136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咕（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dáo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" name="矩形 3"/>
              <p:cNvSpPr/>
              <p:nvPr/>
            </p:nvSpPr>
            <p:spPr>
              <a:xfrm>
                <a:off x="1253196" y="5622157"/>
                <a:ext cx="220302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扰（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175043" y="5569440"/>
                <a:ext cx="244280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于（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410361" y="3485843"/>
              <a:ext cx="2464046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拗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过去（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ǎo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271704" y="3523473"/>
              <a:ext cx="322875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哄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而散（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hòng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324623" y="3534864"/>
              <a:ext cx="2546358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挣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揣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chuài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403537" y="4623732"/>
              <a:ext cx="1906449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心（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ě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9340139" y="5070746"/>
              <a:ext cx="1906449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凶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è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323034" y="5539077"/>
              <a:ext cx="2939331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深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痛疾（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wù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414703" y="5094797"/>
              <a:ext cx="626632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左大括号 52"/>
            <p:cNvSpPr/>
            <p:nvPr/>
          </p:nvSpPr>
          <p:spPr>
            <a:xfrm>
              <a:off x="4923004" y="255597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左大括号 53"/>
            <p:cNvSpPr/>
            <p:nvPr/>
          </p:nvSpPr>
          <p:spPr>
            <a:xfrm>
              <a:off x="8910285" y="2564891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左大括号 54"/>
            <p:cNvSpPr/>
            <p:nvPr/>
          </p:nvSpPr>
          <p:spPr>
            <a:xfrm>
              <a:off x="964113" y="462373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左大括号 55"/>
            <p:cNvSpPr/>
            <p:nvPr/>
          </p:nvSpPr>
          <p:spPr>
            <a:xfrm>
              <a:off x="4986935" y="4623732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左大括号 56"/>
            <p:cNvSpPr/>
            <p:nvPr/>
          </p:nvSpPr>
          <p:spPr>
            <a:xfrm>
              <a:off x="8924573" y="4650518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43573" y="1587890"/>
            <a:ext cx="5958639" cy="1320250"/>
            <a:chOff x="415234" y="1288523"/>
            <a:chExt cx="7944852" cy="1760334"/>
          </a:xfrm>
        </p:grpSpPr>
        <p:grpSp>
          <p:nvGrpSpPr>
            <p:cNvPr id="2" name="组合 1"/>
            <p:cNvGrpSpPr/>
            <p:nvPr/>
          </p:nvGrpSpPr>
          <p:grpSpPr>
            <a:xfrm>
              <a:off x="415234" y="1288523"/>
              <a:ext cx="7944852" cy="1760334"/>
              <a:chOff x="415234" y="1288523"/>
              <a:chExt cx="7944852" cy="176033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447067" y="249144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亮（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415234" y="1288523"/>
                <a:ext cx="7944852" cy="1760334"/>
                <a:chOff x="415234" y="1288523"/>
                <a:chExt cx="7944852" cy="1760334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415234" y="1288523"/>
                  <a:ext cx="3397053" cy="1726140"/>
                  <a:chOff x="971031" y="1749655"/>
                  <a:chExt cx="3397053" cy="1726140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971031" y="2351115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绷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2002864" y="1749655"/>
                    <a:ext cx="23571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 smtClean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绷</a:t>
                    </a:r>
                    <a:r>
                      <a:rPr lang="zh-CN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带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bēng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2002864" y="2351115"/>
                    <a:ext cx="23652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脸（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běng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1" name="左大括号 20"/>
                  <p:cNvSpPr/>
                  <p:nvPr/>
                </p:nvSpPr>
                <p:spPr>
                  <a:xfrm>
                    <a:off x="1509133" y="1749655"/>
                    <a:ext cx="493731" cy="17261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5449246" y="1288523"/>
                  <a:ext cx="29108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咬文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字（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jiáo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5449246" y="1889983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jiào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5449246" y="249683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咀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jué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411776" y="188998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6" name="左大括号 25"/>
            <p:cNvSpPr/>
            <p:nvPr/>
          </p:nvSpPr>
          <p:spPr>
            <a:xfrm>
              <a:off x="4955515" y="1288523"/>
              <a:ext cx="493731" cy="17261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6" y="1584920"/>
            <a:ext cx="8583937" cy="3849325"/>
            <a:chOff x="323695" y="941651"/>
            <a:chExt cx="12122117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454595" cy="1075247"/>
              <a:chOff x="1044789" y="1430893"/>
              <a:chExt cx="3454595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臭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49651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4" y="1954113"/>
                <a:ext cx="225769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乳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3092572" cy="1075247"/>
              <a:chOff x="1044789" y="1430893"/>
              <a:chExt cx="3092572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211988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柄（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213449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4207855" cy="1075247"/>
              <a:chOff x="1044789" y="1430893"/>
              <a:chExt cx="4207855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324977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锐不可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4" y="1954113"/>
                <a:ext cx="249651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恰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092572" cy="1075247"/>
              <a:chOff x="1044789" y="1430893"/>
              <a:chExt cx="3092572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11988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手（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213449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3116135" cy="1075247"/>
              <a:chOff x="1044789" y="1430893"/>
              <a:chExt cx="3116135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卜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14141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占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15805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萝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3266280" cy="1075247"/>
              <a:chOff x="1044789" y="1430893"/>
              <a:chExt cx="3266280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剥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30820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皮（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6" y="1954113"/>
                <a:ext cx="21473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削（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559514" cy="1075247"/>
              <a:chOff x="1044789" y="1430893"/>
              <a:chExt cx="3559514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待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60143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会儿（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2473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招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430828" cy="1075247"/>
              <a:chOff x="1044789" y="1430893"/>
              <a:chExt cx="3430828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43464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风（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píng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24727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bǐng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559514" cy="1075247"/>
              <a:chOff x="1044789" y="1430893"/>
              <a:chExt cx="3559514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逮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60143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着玩（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2473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捕（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471547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第三组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643" y="1586401"/>
            <a:ext cx="8073870" cy="3890769"/>
            <a:chOff x="452857" y="986490"/>
            <a:chExt cx="11253500" cy="5187692"/>
          </a:xfrm>
        </p:grpSpPr>
        <p:grpSp>
          <p:nvGrpSpPr>
            <p:cNvPr id="3" name="组合 2"/>
            <p:cNvGrpSpPr/>
            <p:nvPr/>
          </p:nvGrpSpPr>
          <p:grpSpPr>
            <a:xfrm>
              <a:off x="452857" y="986490"/>
              <a:ext cx="11253500" cy="5187692"/>
              <a:chOff x="295692" y="986492"/>
              <a:chExt cx="11253500" cy="518769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95692" y="986492"/>
                <a:ext cx="11253500" cy="4644665"/>
                <a:chOff x="324267" y="1858030"/>
                <a:chExt cx="11253500" cy="4644665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4286879" y="3429178"/>
                  <a:ext cx="3572372" cy="1075247"/>
                  <a:chOff x="1059163" y="1430893"/>
                  <a:chExt cx="3572372" cy="1075247"/>
                </a:xfrm>
              </p:grpSpPr>
              <p:sp>
                <p:nvSpPr>
                  <p:cNvPr id="52" name="矩形 51"/>
                  <p:cNvSpPr/>
                  <p:nvPr/>
                </p:nvSpPr>
                <p:spPr>
                  <a:xfrm>
                    <a:off x="1059163" y="183587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折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2002865" y="1430893"/>
                    <a:ext cx="262867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一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折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戏（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zhé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2002866" y="1954113"/>
                    <a:ext cx="227452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折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腾（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zhē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>
                  <a:off x="4278773" y="1858030"/>
                  <a:ext cx="3286241" cy="1075247"/>
                  <a:chOff x="1044789" y="1430893"/>
                  <a:chExt cx="3286241" cy="1075247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晕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2002865" y="1430893"/>
                    <a:ext cx="229942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头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yūn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>
                    <a:off x="2002865" y="1954113"/>
                    <a:ext cx="2328165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黄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yùn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1" name="左大括号 50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8271825" y="3372026"/>
                  <a:ext cx="3305942" cy="1046671"/>
                  <a:chOff x="1078657" y="1373741"/>
                  <a:chExt cx="3305942" cy="1046671"/>
                </a:xfrm>
              </p:grpSpPr>
              <p:sp>
                <p:nvSpPr>
                  <p:cNvPr id="45" name="矩形 44"/>
                  <p:cNvSpPr/>
                  <p:nvPr/>
                </p:nvSpPr>
                <p:spPr>
                  <a:xfrm>
                    <a:off x="1078657" y="1868385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漂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2002865" y="1373741"/>
                    <a:ext cx="2381734" cy="56765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漂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浮（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piāo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2002865" y="1868385"/>
                    <a:ext cx="2381734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漂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亮（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piào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336826" y="3429177"/>
                  <a:ext cx="3102334" cy="1411779"/>
                  <a:chOff x="1057920" y="1430892"/>
                  <a:chExt cx="3102334" cy="1411779"/>
                </a:xfrm>
              </p:grpSpPr>
              <p:sp>
                <p:nvSpPr>
                  <p:cNvPr id="41" name="矩形 40"/>
                  <p:cNvSpPr/>
                  <p:nvPr/>
                </p:nvSpPr>
                <p:spPr>
                  <a:xfrm>
                    <a:off x="1057920" y="187350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累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2002865" y="1430893"/>
                    <a:ext cx="211355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累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赘（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léi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2002865" y="1875524"/>
                    <a:ext cx="215738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累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积（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lěi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左大括号 43"/>
                  <p:cNvSpPr/>
                  <p:nvPr/>
                </p:nvSpPr>
                <p:spPr>
                  <a:xfrm>
                    <a:off x="1588528" y="1430892"/>
                    <a:ext cx="414337" cy="1411779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8237957" y="1858030"/>
                  <a:ext cx="3236257" cy="1075247"/>
                  <a:chOff x="1044789" y="1430893"/>
                  <a:chExt cx="3236257" cy="1075247"/>
                </a:xfrm>
              </p:grpSpPr>
              <p:sp>
                <p:nvSpPr>
                  <p:cNvPr id="37" name="矩形 36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殷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8" name="矩形 37"/>
                  <p:cNvSpPr/>
                  <p:nvPr/>
                </p:nvSpPr>
                <p:spPr>
                  <a:xfrm>
                    <a:off x="2002865" y="1430893"/>
                    <a:ext cx="2278181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红（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2002865" y="1954113"/>
                    <a:ext cx="22470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实（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yīn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左大括号 39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336826" y="1858030"/>
                  <a:ext cx="3237819" cy="1075247"/>
                  <a:chOff x="1044789" y="1430893"/>
                  <a:chExt cx="3237819" cy="1075247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喷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/>
                  <p:cNvSpPr/>
                  <p:nvPr/>
                </p:nvSpPr>
                <p:spPr>
                  <a:xfrm>
                    <a:off x="2002865" y="1430893"/>
                    <a:ext cx="2278181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射（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pēn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2002865" y="1954113"/>
                    <a:ext cx="227974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香（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pèn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左大括号 35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4317471" y="5414667"/>
                  <a:ext cx="3111639" cy="1073011"/>
                  <a:chOff x="1089755" y="1846722"/>
                  <a:chExt cx="3111639" cy="1073011"/>
                </a:xfrm>
              </p:grpSpPr>
              <p:sp>
                <p:nvSpPr>
                  <p:cNvPr id="30" name="矩形 29"/>
                  <p:cNvSpPr/>
                  <p:nvPr/>
                </p:nvSpPr>
                <p:spPr>
                  <a:xfrm>
                    <a:off x="1089755" y="234981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宿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2001539" y="1846722"/>
                    <a:ext cx="2071958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宿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舍（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1984284" y="2355144"/>
                    <a:ext cx="2217110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星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宿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xiù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324267" y="5416332"/>
                  <a:ext cx="3565302" cy="1086363"/>
                  <a:chOff x="1045054" y="1848387"/>
                  <a:chExt cx="3565302" cy="1086363"/>
                </a:xfrm>
              </p:grpSpPr>
              <p:sp>
                <p:nvSpPr>
                  <p:cNvPr id="27" name="矩形 26"/>
                  <p:cNvSpPr/>
                  <p:nvPr/>
                </p:nvSpPr>
                <p:spPr>
                  <a:xfrm>
                    <a:off x="1045054" y="2355144"/>
                    <a:ext cx="626632" cy="55501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强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2017229" y="1848387"/>
                    <a:ext cx="2567600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顽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强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qiáng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2015689" y="2371607"/>
                    <a:ext cx="2594667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强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迫（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qiǎng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7" name="矩形 16"/>
              <p:cNvSpPr/>
              <p:nvPr/>
            </p:nvSpPr>
            <p:spPr>
              <a:xfrm>
                <a:off x="1253196" y="5622157"/>
                <a:ext cx="248528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倔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75043" y="5569440"/>
                <a:ext cx="22171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10361" y="3485843"/>
              <a:ext cx="211355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劳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累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lèi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357457" y="3523473"/>
              <a:ext cx="2236582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折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本（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shé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324623" y="3534864"/>
              <a:ext cx="2381734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漂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白（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piǎo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403537" y="4623732"/>
              <a:ext cx="215427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要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sài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403537" y="5070746"/>
              <a:ext cx="205071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阻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403537" y="5539077"/>
              <a:ext cx="215427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瓶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sāi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414703" y="5094797"/>
              <a:ext cx="626632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4923004" y="255597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8910285" y="2564891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964113" y="462373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4986935" y="4623732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8924573" y="4650518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575" y="1587893"/>
            <a:ext cx="5899584" cy="1320250"/>
            <a:chOff x="415234" y="1288523"/>
            <a:chExt cx="7866112" cy="1760334"/>
          </a:xfrm>
        </p:grpSpPr>
        <p:grpSp>
          <p:nvGrpSpPr>
            <p:cNvPr id="3" name="组合 2"/>
            <p:cNvGrpSpPr/>
            <p:nvPr/>
          </p:nvGrpSpPr>
          <p:grpSpPr>
            <a:xfrm>
              <a:off x="415234" y="1288523"/>
              <a:ext cx="7866112" cy="1760334"/>
              <a:chOff x="415234" y="1288523"/>
              <a:chExt cx="7866112" cy="176033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47067" y="2491443"/>
                <a:ext cx="28117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浑身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数（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415234" y="1288523"/>
                <a:ext cx="7866112" cy="1760334"/>
                <a:chOff x="415234" y="1288523"/>
                <a:chExt cx="7866112" cy="1760334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15234" y="1288523"/>
                  <a:ext cx="3090506" cy="1726140"/>
                  <a:chOff x="971031" y="1749655"/>
                  <a:chExt cx="3090506" cy="1726140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971031" y="2351115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解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2002864" y="1749655"/>
                    <a:ext cx="20218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救（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jiě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2002864" y="2351115"/>
                    <a:ext cx="205867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元（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jiè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5" name="左大括号 14"/>
                  <p:cNvSpPr/>
                  <p:nvPr/>
                </p:nvSpPr>
                <p:spPr>
                  <a:xfrm>
                    <a:off x="1509133" y="1749655"/>
                    <a:ext cx="493731" cy="17261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8" name="矩形 7"/>
                <p:cNvSpPr/>
                <p:nvPr/>
              </p:nvSpPr>
              <p:spPr>
                <a:xfrm>
                  <a:off x="5449246" y="1288523"/>
                  <a:ext cx="21209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黑（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mǒ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5449246" y="1889983"/>
                  <a:ext cx="28321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拐弯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角（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mò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5449246" y="249683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布（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4411776" y="188998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" name="左大括号 3"/>
            <p:cNvSpPr/>
            <p:nvPr/>
          </p:nvSpPr>
          <p:spPr>
            <a:xfrm>
              <a:off x="4955515" y="1288523"/>
              <a:ext cx="493731" cy="17261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5" y="1584920"/>
            <a:ext cx="8568612" cy="3849325"/>
            <a:chOff x="323695" y="941651"/>
            <a:chExt cx="11877351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253093" cy="1075247"/>
              <a:chOff x="1044789" y="1430893"/>
              <a:chExt cx="3253093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混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蛋（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hún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5" y="1954113"/>
                <a:ext cx="22950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杂（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hùn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3429686" cy="1075247"/>
              <a:chOff x="1044789" y="1430893"/>
              <a:chExt cx="3429686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2080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心（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2471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桃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儿（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3326702" cy="1075247"/>
              <a:chOff x="1044789" y="1430893"/>
              <a:chExt cx="3326702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壳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2080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贝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5" y="195411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地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229970" cy="1075247"/>
              <a:chOff x="1044789" y="1430893"/>
              <a:chExt cx="3229970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计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227189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船（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3326702" cy="1075247"/>
              <a:chOff x="1044789" y="1430893"/>
              <a:chExt cx="3326702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徘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2228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低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3417266" cy="1075247"/>
              <a:chOff x="1044789" y="1430893"/>
              <a:chExt cx="3417266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横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45048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45919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蛮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799371" cy="1075247"/>
              <a:chOff x="1044789" y="1430893"/>
              <a:chExt cx="3799371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曲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折（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8412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高和寡（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963089" cy="1075247"/>
              <a:chOff x="1044789" y="1430893"/>
              <a:chExt cx="3963089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忘（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300501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之千金（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wèi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266711" cy="1075247"/>
              <a:chOff x="1044789" y="1430893"/>
              <a:chExt cx="3266711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槛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门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30863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车（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444413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第四组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4716" y="2910659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凉山考什么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6403"/>
            <a:ext cx="8378279" cy="3162041"/>
            <a:chOff x="323695" y="1858030"/>
            <a:chExt cx="11171038" cy="4216055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285524" cy="1075247"/>
              <a:chOff x="1044789" y="1430893"/>
              <a:chExt cx="3285524" cy="107524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缝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430893"/>
                <a:ext cx="22978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隙（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002865" y="1954113"/>
                <a:ext cx="232744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纫（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左大括号 4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095534" cy="1075247"/>
              <a:chOff x="1044789" y="1430893"/>
              <a:chExt cx="3095534" cy="107524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模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4308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糊（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02865" y="1954113"/>
                <a:ext cx="21374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样（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左大括号 4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100342" cy="1075247"/>
              <a:chOff x="1044789" y="1430893"/>
              <a:chExt cx="3100342" cy="107524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430893"/>
                <a:ext cx="21200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别（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2865" y="1954113"/>
                <a:ext cx="21422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2979916" cy="1075247"/>
              <a:chOff x="1044789" y="1430893"/>
              <a:chExt cx="2979916" cy="107524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紧（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lēi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954113"/>
                <a:ext cx="196191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索（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左大括号 3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256776" cy="1075247"/>
              <a:chOff x="1044789" y="1430893"/>
              <a:chExt cx="3256776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宁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安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可（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nìnɡ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254793" cy="1075247"/>
              <a:chOff x="1044789" y="1430893"/>
              <a:chExt cx="3254793" cy="107524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翘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起（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02865" y="1954113"/>
                <a:ext cx="22967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左大括号 2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238851" cy="1075247"/>
              <a:chOff x="1044789" y="1430893"/>
              <a:chExt cx="3238851" cy="107524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闷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愁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02865" y="1954113"/>
                <a:ext cx="228077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热（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236456" cy="1075247"/>
              <a:chOff x="1044789" y="1430893"/>
              <a:chExt cx="3236456" cy="10752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延（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02865" y="1954113"/>
                <a:ext cx="2264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瓜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009807" cy="1075247"/>
              <a:chOff x="1044789" y="1430893"/>
              <a:chExt cx="3009807" cy="107524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徕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招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954113"/>
                <a:ext cx="205173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劳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338762" y="1587301"/>
            <a:ext cx="8412245" cy="2003636"/>
            <a:chOff x="337379" y="859097"/>
            <a:chExt cx="11216327" cy="2671514"/>
          </a:xfrm>
        </p:grpSpPr>
        <p:grpSp>
          <p:nvGrpSpPr>
            <p:cNvPr id="2" name="组合 1"/>
            <p:cNvGrpSpPr/>
            <p:nvPr/>
          </p:nvGrpSpPr>
          <p:grpSpPr>
            <a:xfrm>
              <a:off x="337379" y="2455364"/>
              <a:ext cx="11010422" cy="1075247"/>
              <a:chOff x="336826" y="1858030"/>
              <a:chExt cx="11010422" cy="107524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278773" y="1858030"/>
                <a:ext cx="3533636" cy="1075247"/>
                <a:chOff x="1044789" y="1430893"/>
                <a:chExt cx="3533636" cy="1075247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2002865" y="1430893"/>
                  <a:ext cx="20218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责（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2002865" y="1954113"/>
                  <a:ext cx="25755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屈聱牙（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jí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左大括号 42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8237957" y="1858030"/>
                <a:ext cx="3109291" cy="1075247"/>
                <a:chOff x="1044789" y="1430893"/>
                <a:chExt cx="3109291" cy="1075247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煞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002865" y="1430893"/>
                  <a:ext cx="21395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煞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白（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shà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02865" y="1954113"/>
                  <a:ext cx="215121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煞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尾（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左大括号 30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336826" y="1858030"/>
                <a:ext cx="3004239" cy="1075247"/>
                <a:chOff x="1044789" y="1430893"/>
                <a:chExt cx="3004239" cy="1075247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1044789" y="1692503"/>
                  <a:ext cx="60099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糊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2002865" y="1430893"/>
                  <a:ext cx="202709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糊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墙（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hú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02865" y="1954113"/>
                  <a:ext cx="2046163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面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糊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hù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左大括号 2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8" name="左大括号 47"/>
            <p:cNvSpPr/>
            <p:nvPr/>
          </p:nvSpPr>
          <p:spPr>
            <a:xfrm>
              <a:off x="867986" y="867966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9958" y="859097"/>
              <a:ext cx="20015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负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荷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276328" y="1391186"/>
              <a:ext cx="20015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荷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花（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hé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7379" y="1120707"/>
              <a:ext cx="599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荷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左大括号 51"/>
            <p:cNvSpPr/>
            <p:nvPr/>
          </p:nvSpPr>
          <p:spPr>
            <a:xfrm>
              <a:off x="4803665" y="876835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235637" y="867966"/>
              <a:ext cx="212090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琢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mó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212007" y="1400055"/>
              <a:ext cx="212090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房（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mò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273058" y="1129576"/>
              <a:ext cx="599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磨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左大括号 55"/>
            <p:cNvSpPr/>
            <p:nvPr/>
          </p:nvSpPr>
          <p:spPr>
            <a:xfrm>
              <a:off x="8764614" y="885704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9196586" y="876835"/>
              <a:ext cx="23571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观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点（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guān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9172956" y="1408924"/>
              <a:ext cx="23571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道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观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guàn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234007" y="1138445"/>
              <a:ext cx="599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观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4920"/>
            <a:ext cx="8242857" cy="3849325"/>
            <a:chOff x="323695" y="941651"/>
            <a:chExt cx="11425807" cy="5132434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326702" cy="1075247"/>
              <a:chOff x="1044789" y="1430893"/>
              <a:chExt cx="3326702" cy="107524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校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校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002865" y="195411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学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左大括号 4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281839" cy="1075247"/>
              <a:chOff x="1044789" y="1430893"/>
              <a:chExt cx="3281839" cy="107524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监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监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02865" y="1954113"/>
                <a:ext cx="232376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左大括号 4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099754" cy="1075247"/>
              <a:chOff x="1044789" y="1430893"/>
              <a:chExt cx="3099754" cy="107524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结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2865" y="1954113"/>
                <a:ext cx="214167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3474831" cy="1075247"/>
              <a:chOff x="1044789" y="1430893"/>
              <a:chExt cx="3474831" cy="107524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430893"/>
                <a:ext cx="2471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灌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954113"/>
                <a:ext cx="25167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糊（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左大括号 3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474831" cy="1075247"/>
              <a:chOff x="1044789" y="1430893"/>
              <a:chExt cx="3474831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471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将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5167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领（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2978142" cy="1075247"/>
              <a:chOff x="1044789" y="1430893"/>
              <a:chExt cx="2978142" cy="107524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稽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430893"/>
                <a:ext cx="19382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滑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02865" y="195411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左大括号 2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011420" cy="1075247"/>
              <a:chOff x="1044789" y="1430893"/>
              <a:chExt cx="3011420" cy="107524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43089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拮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02865" y="1954113"/>
                <a:ext cx="205334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根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511545" cy="1075247"/>
              <a:chOff x="1044789" y="1430893"/>
              <a:chExt cx="3511545" cy="10752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迫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迫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02865" y="1954113"/>
                <a:ext cx="255346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击炮（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112304" cy="1075247"/>
              <a:chOff x="1044789" y="1430893"/>
              <a:chExt cx="3112304" cy="107524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尽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430893"/>
                <a:ext cx="212305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尽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954113"/>
                <a:ext cx="21542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jǐn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29700" y="941651"/>
              <a:ext cx="1444413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第五组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6403"/>
            <a:ext cx="8384566" cy="3162041"/>
            <a:chOff x="323695" y="1858030"/>
            <a:chExt cx="11179422" cy="4216055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472676" cy="1075247"/>
              <a:chOff x="1044789" y="1430893"/>
              <a:chExt cx="3472676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盛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4951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盛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况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饭（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691116" cy="1075247"/>
              <a:chOff x="1044789" y="1430893"/>
              <a:chExt cx="3691116" cy="107524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仆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954113"/>
                <a:ext cx="27330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前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后继（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左大括号 4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2938923" cy="1075247"/>
              <a:chOff x="1044789" y="1430893"/>
              <a:chExt cx="2938923" cy="107524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002865" y="1430893"/>
                <a:ext cx="19617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撒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954113"/>
                <a:ext cx="198084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种（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左大括号 3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3256776" cy="1075247"/>
              <a:chOff x="1044789" y="1430893"/>
              <a:chExt cx="3256776" cy="1075247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亲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002865" y="14308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亲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qīn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9541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家（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qìng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236456" cy="1075247"/>
              <a:chOff x="1044789" y="1430893"/>
              <a:chExt cx="3236456" cy="107524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9541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拉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左大括号 30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080012" cy="1075247"/>
              <a:chOff x="1044789" y="1430893"/>
              <a:chExt cx="3080012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撇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撇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piē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12193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撇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嘴（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piě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423558" cy="1075247"/>
              <a:chOff x="1044789" y="1430893"/>
              <a:chExt cx="3423558" cy="107524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430893"/>
                <a:ext cx="24561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流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máng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954113"/>
                <a:ext cx="246548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群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左大括号 2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265160" cy="1075247"/>
              <a:chOff x="1044789" y="1430893"/>
              <a:chExt cx="3265160" cy="107524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扑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lēng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954113"/>
                <a:ext cx="23070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角（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左大括号 1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294171" cy="1075247"/>
              <a:chOff x="1044789" y="1430893"/>
              <a:chExt cx="3294171" cy="107524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丧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002865" y="1430893"/>
                <a:ext cx="23173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丧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954113"/>
                <a:ext cx="23360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失（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左大括号 1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575" y="1587893"/>
            <a:ext cx="5528109" cy="1320250"/>
            <a:chOff x="415234" y="1288523"/>
            <a:chExt cx="7370812" cy="1760334"/>
          </a:xfrm>
        </p:grpSpPr>
        <p:grpSp>
          <p:nvGrpSpPr>
            <p:cNvPr id="3" name="组合 2"/>
            <p:cNvGrpSpPr/>
            <p:nvPr/>
          </p:nvGrpSpPr>
          <p:grpSpPr>
            <a:xfrm>
              <a:off x="415234" y="1288523"/>
              <a:ext cx="7370812" cy="1760334"/>
              <a:chOff x="415234" y="1288523"/>
              <a:chExt cx="7370812" cy="176033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47067" y="249144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喉（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415234" y="1288523"/>
                <a:ext cx="7370812" cy="1760334"/>
                <a:chOff x="415234" y="1288523"/>
                <a:chExt cx="7370812" cy="1760334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15234" y="1288523"/>
                  <a:ext cx="3211153" cy="1726140"/>
                  <a:chOff x="971031" y="1749655"/>
                  <a:chExt cx="3211153" cy="1726140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971031" y="2351115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咽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2002864" y="1749655"/>
                    <a:ext cx="20015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哽</a:t>
                    </a:r>
                    <a:r>
                      <a:rPr lang="zh-CN" altLang="zh-CN" sz="2100" dirty="0" smtClean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2002864" y="2351115"/>
                    <a:ext cx="21793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下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yàn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5" name="左大括号 14"/>
                  <p:cNvSpPr/>
                  <p:nvPr/>
                </p:nvSpPr>
                <p:spPr>
                  <a:xfrm>
                    <a:off x="1509133" y="1749655"/>
                    <a:ext cx="493731" cy="17261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8" name="矩形 7"/>
                <p:cNvSpPr/>
                <p:nvPr/>
              </p:nvSpPr>
              <p:spPr>
                <a:xfrm>
                  <a:off x="5449246" y="1288523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5449246" y="1889983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挣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5449246" y="2496830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辫子（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4411776" y="188998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" name="左大括号 3"/>
            <p:cNvSpPr/>
            <p:nvPr/>
          </p:nvSpPr>
          <p:spPr>
            <a:xfrm>
              <a:off x="4955515" y="1288523"/>
              <a:ext cx="493731" cy="17261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4920"/>
            <a:ext cx="8035212" cy="3849325"/>
            <a:chOff x="323695" y="941651"/>
            <a:chExt cx="11137980" cy="5132434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162984" cy="1075247"/>
              <a:chOff x="1044789" y="1430893"/>
              <a:chExt cx="3162984" cy="107524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430893"/>
                <a:ext cx="220490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拓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tuò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002865" y="1954113"/>
                <a:ext cx="19998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片（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左大括号 4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326702" cy="1075247"/>
              <a:chOff x="1044789" y="1430893"/>
              <a:chExt cx="3326702" cy="107524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埋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埋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02865" y="195411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怨（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左大括号 4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223718" cy="1075247"/>
              <a:chOff x="1044789" y="1430893"/>
              <a:chExt cx="3223718" cy="107524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上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wèi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2865" y="195411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2978142" cy="1075247"/>
              <a:chOff x="1044789" y="1430893"/>
              <a:chExt cx="2978142" cy="107524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提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430893"/>
                <a:ext cx="19382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提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95411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防（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左大括号 3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194645" cy="1075247"/>
              <a:chOff x="1044789" y="1430893"/>
              <a:chExt cx="3194645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22427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害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23656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腥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388316" cy="1075247"/>
              <a:chOff x="1044789" y="1430893"/>
              <a:chExt cx="3388316" cy="107524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说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430893"/>
                <a:ext cx="24302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说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shuō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02865" y="1954113"/>
                <a:ext cx="23542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游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左大括号 2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096194" cy="1075247"/>
              <a:chOff x="1044789" y="1430893"/>
              <a:chExt cx="3096194" cy="107524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02865" y="1954113"/>
                <a:ext cx="213811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呼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223718" cy="1075247"/>
              <a:chOff x="1044789" y="1430893"/>
              <a:chExt cx="3223718" cy="10752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腌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腌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02865" y="1954113"/>
                <a:ext cx="192150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臜（</a:t>
                </a:r>
                <a:r>
                  <a:rPr lang="en-US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434519" cy="1075247"/>
              <a:chOff x="1044789" y="1430893"/>
              <a:chExt cx="3434519" cy="107524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旋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430893"/>
                <a:ext cx="245048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旋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954113"/>
                <a:ext cx="247644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回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29700" y="941651"/>
              <a:ext cx="1444413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第六组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6403"/>
            <a:ext cx="8437333" cy="3162041"/>
            <a:chOff x="323695" y="1858030"/>
            <a:chExt cx="11249778" cy="4216055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790176" cy="1075247"/>
              <a:chOff x="1044789" y="1430893"/>
              <a:chExt cx="3790176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832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脉含情（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294876" cy="1075247"/>
              <a:chOff x="1044789" y="1430893"/>
              <a:chExt cx="3294876" cy="107524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430893"/>
                <a:ext cx="21590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积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95411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聚（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左大括号 4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039183" cy="1075247"/>
              <a:chOff x="1044789" y="1430893"/>
              <a:chExt cx="3039183" cy="107524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002865" y="1430893"/>
                <a:ext cx="19033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954113"/>
                <a:ext cx="20811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的（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左大括号 3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3312705" cy="1075247"/>
              <a:chOff x="1044789" y="1430893"/>
              <a:chExt cx="3312705" cy="1075247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爪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002865" y="143089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爪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zhǎo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954113"/>
                <a:ext cx="235462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鸡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335516" cy="1075247"/>
              <a:chOff x="1044789" y="1430893"/>
              <a:chExt cx="3335516" cy="107524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量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002865" y="143089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度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95411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测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liáng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左大括号 30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315196" cy="1075247"/>
              <a:chOff x="1044789" y="1430893"/>
              <a:chExt cx="3315196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著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著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执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335011" cy="1075247"/>
              <a:chOff x="1044789" y="1430893"/>
              <a:chExt cx="3335011" cy="107524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轴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轴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心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zhóu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954113"/>
                <a:ext cx="237693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压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左大括号 2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109291" cy="1075247"/>
              <a:chOff x="1044789" y="1430893"/>
              <a:chExt cx="3109291" cy="107524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散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002865" y="1430893"/>
                <a:ext cx="21395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散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954113"/>
                <a:ext cx="215121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发（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左大括号 1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477887" cy="1075247"/>
              <a:chOff x="1044789" y="1430893"/>
              <a:chExt cx="3477887" cy="107524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挣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002865" y="14308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挣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zhēnɡ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954113"/>
                <a:ext cx="251981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脱（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zhènɡ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左大括号 1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38763" y="1587301"/>
            <a:ext cx="8619936" cy="2003636"/>
            <a:chOff x="337379" y="859097"/>
            <a:chExt cx="12254187" cy="2671514"/>
          </a:xfrm>
        </p:grpSpPr>
        <p:grpSp>
          <p:nvGrpSpPr>
            <p:cNvPr id="2" name="组合 1"/>
            <p:cNvGrpSpPr/>
            <p:nvPr/>
          </p:nvGrpSpPr>
          <p:grpSpPr>
            <a:xfrm>
              <a:off x="337379" y="2455364"/>
              <a:ext cx="11255949" cy="1075247"/>
              <a:chOff x="336826" y="1858030"/>
              <a:chExt cx="11255949" cy="107524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278773" y="1858030"/>
                <a:ext cx="3932941" cy="1075247"/>
                <a:chOff x="1044789" y="1430893"/>
                <a:chExt cx="3932941" cy="107524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1044789" y="1692503"/>
                  <a:ext cx="6391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艾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2002865" y="1430893"/>
                  <a:ext cx="283003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自怨自</a:t>
                  </a:r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2002865" y="1954113"/>
                  <a:ext cx="297486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方兴未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ài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左大括号 1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8237957" y="1858030"/>
                <a:ext cx="3354818" cy="1075247"/>
                <a:chOff x="1044789" y="1430893"/>
                <a:chExt cx="3354818" cy="1075247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1044789" y="1692503"/>
                  <a:ext cx="6391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荫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002865" y="1430893"/>
                  <a:ext cx="2261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荫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庇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yìn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002865" y="1954113"/>
                  <a:ext cx="2396742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翳（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yīn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左大括号 12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336826" y="1858030"/>
                <a:ext cx="3544162" cy="1075247"/>
                <a:chOff x="1044789" y="1430893"/>
                <a:chExt cx="3544162" cy="1075247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1044789" y="1692503"/>
                  <a:ext cx="657668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压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2002865" y="1430893"/>
                  <a:ext cx="219594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压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2002865" y="1954113"/>
                  <a:ext cx="258608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压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根儿（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yà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左大括号 8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8" name="左大括号 17"/>
            <p:cNvSpPr/>
            <p:nvPr/>
          </p:nvSpPr>
          <p:spPr>
            <a:xfrm>
              <a:off x="867986" y="867966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99958" y="859097"/>
              <a:ext cx="2534844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雇</a:t>
              </a:r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佣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yōng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76328" y="1391186"/>
              <a:ext cx="2534844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佣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金（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yòng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7379" y="1120707"/>
              <a:ext cx="63912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佣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左大括号 21"/>
            <p:cNvSpPr/>
            <p:nvPr/>
          </p:nvSpPr>
          <p:spPr>
            <a:xfrm>
              <a:off x="4803665" y="876835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235637" y="867966"/>
              <a:ext cx="2177366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有</a:t>
              </a:r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jìn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12007" y="1400055"/>
              <a:ext cx="2366938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刚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jìng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73058" y="1129576"/>
              <a:ext cx="63912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劲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8764614" y="885704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196586" y="876835"/>
              <a:ext cx="2681085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乘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凉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chéng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172956" y="1408924"/>
              <a:ext cx="341861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千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乘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之国（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shèng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234007" y="1138445"/>
              <a:ext cx="63912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乘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6" y="1515659"/>
            <a:ext cx="8633222" cy="435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常考易写错词分组</a:t>
            </a:r>
            <a:r>
              <a:rPr lang="zh-CN" altLang="en-US" sz="22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过关</a:t>
            </a:r>
            <a:endParaRPr lang="en-US" altLang="zh-CN" sz="2250" b="1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2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第一组</a:t>
            </a:r>
            <a:endParaRPr lang="zh-CN" altLang="zh-CN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伦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（沦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冒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（贸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歉（抱）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忠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（衷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善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长（擅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密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诀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（秘）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佳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宾（嘉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殒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（陨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呕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歌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（讴）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附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（和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纲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（提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韵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育（孕）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导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（致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消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毁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（销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布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署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（部）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接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恰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（洽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赌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搏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（博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消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遥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（逍）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糟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塌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（蹋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担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搁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（耽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序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（绪）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宏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扬（弘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装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钉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（订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炼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（练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78958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严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俊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（峻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污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告（诬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客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守（恪）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淅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（晰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坦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城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（诚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愤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闷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（懑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览（浏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病（弊）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临（濒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慢（怠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（抉）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迫（胁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灭（泯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撼（震）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拖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3646" y="1519289"/>
            <a:ext cx="8152451" cy="4939030"/>
            <a:chOff x="341194" y="914400"/>
            <a:chExt cx="10658111" cy="6585373"/>
          </a:xfrm>
        </p:grpSpPr>
        <p:sp>
          <p:nvSpPr>
            <p:cNvPr id="2" name="矩形 1"/>
            <p:cNvSpPr/>
            <p:nvPr/>
          </p:nvSpPr>
          <p:spPr>
            <a:xfrm>
              <a:off x="341194" y="914400"/>
              <a:ext cx="10658111" cy="6585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en-US" altLang="zh-CN" sz="210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样题一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(2019•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凉山州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下列加点字字音字形全部正确的一项是 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报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帖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tiě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朴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pō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刀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脂粉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奁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lián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长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吁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xū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短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叹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拓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tà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渲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xuàn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染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嫩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lèn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嫩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铢两悉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称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chèn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折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shé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幽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悄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qiǎo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孤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零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línɡ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零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目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炫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xuàn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神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迷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绺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liǔ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间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jiàn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或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捎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shào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马子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人才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倍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bèi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出</a:t>
              </a:r>
              <a:endPara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Shape 16870"/>
            <p:cNvSpPr/>
            <p:nvPr/>
          </p:nvSpPr>
          <p:spPr>
            <a:xfrm>
              <a:off x="341194" y="1052856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856266" y="1971431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646" y="4497028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本题考查汉字的字音和字形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nèn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嫩的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目炫神迷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目眩神迷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人才倍出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人才辈出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8" y="1378963"/>
            <a:ext cx="862250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子（幌）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愈（痊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规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击（狙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待（亟）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引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（申）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关（攸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化（蜕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（券）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事（肇）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没（覆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桑（沧）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默（缄）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赠（馈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22503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意（惬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击（抨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免（赦）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信（笃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息（窒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美（媲）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朴（淳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视（藐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诈（讹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整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灾（赈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智（睿）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4393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睢（恣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选（遴）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揄（揶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嘘（唏）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言（谗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渎（亵）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写（誊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战（鏖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渣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别（饯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色（逊）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（陲）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徊（徘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（烬）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尺（咫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遢（邋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（绔）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2250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视（窥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劲（遒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手（棘）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怪（嗔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密（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缜）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叹（喟）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欠（赊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劳（犒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鞭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疾（痼）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立（伫）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苒（荏）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别（甄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影（倩）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（孪）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装（佯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达（豁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篱（藩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幸（侥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张（嚣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（洽）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亵（猥）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临（莅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难（劫）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怩（忸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毒（荼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名（匿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落（奚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（瘪）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乏（匮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腆（腼）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泣（啜）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拉（耷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更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强（逞）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害（戕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码（砝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毁（诋）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直（耿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醐（醍）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旗（旌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物（赃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落（磊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（偬）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靡（奢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漏（纰）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懂（懵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爱（溺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跷（蹊）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长（颀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长（冗）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守（厮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须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旋（斡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乱（紊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品（赝）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（谛）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</a:t>
            </a:r>
            <a:r>
              <a:rPr lang="zh-CN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不通（窍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婷婷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玉立（亭）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兵秣马（厉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刚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自用（愎）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然心动（怦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石（磐）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虎视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耽耽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陈词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揉造作（矫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独辟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径（蹊）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见（灼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精竭虑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姹紫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红（嫣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莫展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相形见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亏一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（篑）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1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不凡（命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并行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（悖）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迫不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待（及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近利（功）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原形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露（毕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迁（境）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手（释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之谈（稽）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高气扬（趾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（辈）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挤挤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一堂（济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跚跚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来迟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（姗）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柔寡断（优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刀两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腹（置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冕堂皇（冠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悦色（颜）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9"/>
            <a:ext cx="864393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一脉相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劳（待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惊惊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出（敷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月（戴）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无精打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辉煌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无人道（惨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风顺（帆）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柱（砥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耳不闻（充）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竽充数（滥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鞠躬尽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贯通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无独有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子可教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（孺）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3643" y="1572867"/>
            <a:ext cx="827032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样题二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凉山州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下列加点字字音字形全对的一项是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)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取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缔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tì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冲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chōng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耳不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吊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diào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轻心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喧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xuān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酷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肖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xiào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念念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辞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cí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迫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待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仓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cāng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桑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黝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yǒu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黑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浑身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xiè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数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义愤填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膺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yīng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涣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huàn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恫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吓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xià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眼花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liáo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乱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谈笑风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shēng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查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chá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4840" y="1572867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33219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含辛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苦（茹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矢志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（渝）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渭分明（泾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往来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不让（仁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（是）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渐进（序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（投）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进退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谷（维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来（其）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谈笑风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处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生（逢）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斤斤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有味（津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津津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计较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（斤）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22503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第五组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善感（愁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变化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（常）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壮志难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心沥血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（呕）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巧夺天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闻（罔）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屈一指（首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指可数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（屈）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以求（寐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（题）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悲欢离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次（伦）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相得益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名列前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裁（心）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8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宜（制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（衷）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穷困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倒（潦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衣无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（缝）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而走险（铤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如法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（炮）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登峰造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毛求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不可思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尽职守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（恪）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万恶不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仗义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顶礼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拜（膜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次栉比（鳞）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肩接踵（摩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响（凡）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道听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说（途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坐（危）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1"/>
            <a:ext cx="862250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堂大笑（哄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名思义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义愤填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毛骨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苦心孤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面相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（觑）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海市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楼（蜃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期期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哀哀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固（蒂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辛辛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学子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（莘）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才放旷（恃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而不舍（锲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态极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穷形尽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公堂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面命（提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面授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9" y="1384659"/>
            <a:ext cx="865465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冰释前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年华（蔻）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风华正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一气（瀣）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分道扬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嶙嶙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总总（林）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色厉内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轮美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翻云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雨（覆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屋建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（瓴）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乐此不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见肘（襟）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鞭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入里（辟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33219" cy="400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已久（仪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飞扬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放浪形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起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墙（萧）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积重难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英咀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相庆（冠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人忧天（杞）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里藏针（绵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顶顶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晚成（器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来（沓）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宜之计（权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忧心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9" y="1384660"/>
            <a:ext cx="864393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可危（岌）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以轻心（掉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子孙（肖）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余力（遗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人事（省）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覆辙（蹈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默默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同仇敌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未雨绸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以沫（濡）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大醉（酊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竹难书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（罄）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非（厚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砍砍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而谈（侃）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歪风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气（邪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手可热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2250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凤毛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角（麟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方兴未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趋之若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浑身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数（解）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变本加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屋及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门弄斧（班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就班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（部）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半途而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思迁（异）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往（既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中羞涩（囊）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目不识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断丝连（藕）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博引（征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满目（琅）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一视同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树一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8"/>
            <a:ext cx="862250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开一面（网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闪烁其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光养晦（韬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为虎作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不复（劫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求全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（曲）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帚自珍（敝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声匿迹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（销）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然悔悟（幡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水相逢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一是（衷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耳熟能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我诈（虞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名钓誉（沽）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之众（合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精图治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（励）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8238" y="2629649"/>
            <a:ext cx="4803619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中的“考点过关训练七”</a:t>
            </a:r>
            <a:endParaRPr lang="zh-CN" altLang="zh-CN" sz="3375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6712" y="1543050"/>
            <a:ext cx="8080514" cy="251523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本题考查学生对字音字形的掌握情况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这就要求学生平时的学习中注意字音字形的识记和积累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特别是形近字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多音字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取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冲耳不闻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充耳不闻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吊以轻心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掉以轻心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念念有辞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念念有词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仓桑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沧桑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恫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眼花瞭乱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眼花缭乱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谈笑风生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谈笑风声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3643" y="1572867"/>
            <a:ext cx="8152454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样题三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(2017•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凉山州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下列加点字的字音字形完全正确的一项是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勾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ɡòu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朔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shuò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纤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xiān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细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蜂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涌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yōnɡ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鸟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kàn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晕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yūn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车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朴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pō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刀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貌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hé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离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jūn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裂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券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quàn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颔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hàn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休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xiū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养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生息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绮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qǐ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丽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挑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衅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xìn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绉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zhōu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翻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fān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五次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7906" y="1572867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643" y="4065857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本题考查识记字音字形的能力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蜂涌而至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蜂拥而至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yùn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三翻五次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三番五次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0390" y="1596515"/>
            <a:ext cx="2326481" cy="575786"/>
            <a:chOff x="608" y="1180"/>
            <a:chExt cx="4885" cy="1209"/>
          </a:xfrm>
        </p:grpSpPr>
        <p:sp>
          <p:nvSpPr>
            <p:cNvPr id="7" name="矩形 6"/>
            <p:cNvSpPr/>
            <p:nvPr/>
          </p:nvSpPr>
          <p:spPr>
            <a:xfrm>
              <a:off x="608" y="1180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b="1" kern="100" dirty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</a:t>
              </a: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命题规律</a:t>
              </a:r>
              <a:endParaRPr lang="zh-CN" altLang="en-US" sz="2100" b="1" kern="100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3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7" name="Shape 7149"/>
              <p:cNvSpPr/>
              <p:nvPr/>
            </p:nvSpPr>
            <p:spPr>
              <a:xfrm>
                <a:off x="21820" y="109943"/>
                <a:ext cx="543843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40877" y="2059607"/>
            <a:ext cx="799358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字音字形是凉山中考每年的必考题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从考查内容上看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侧重于多音字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易读错字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形近字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形声字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同音字等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考查素材主要源于教材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在复习中要加强对教材中字音字形的识记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从考查形式和分值上看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以客观选择题的形式出现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分值为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6798" y="2885948"/>
            <a:ext cx="2737290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40878" y="1566689"/>
            <a:ext cx="799358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中考语文对字音字形的考查主要来源于部编版初中六册教材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请结合第一编“教材知识梳理”中的“易读错字音”和“易写错字形”全面复习备考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另外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编者对中考常考的多音字和常考的易写错词做了集中梳理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帮助同学们更好地迎战中考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6696</Words>
  <Application>WPS 演示</Application>
  <PresentationFormat>在屏幕上显示</PresentationFormat>
  <Paragraphs>1082</Paragraphs>
  <Slides>49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