
<file path=[Content_Types].xml><?xml version="1.0" encoding="utf-8"?>
<Types xmlns="http://schemas.openxmlformats.org/package/2006/content-types">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324" r:id="rId3"/>
    <p:sldId id="279" r:id="rId4"/>
    <p:sldId id="285" r:id="rId5"/>
    <p:sldId id="256" r:id="rId6"/>
    <p:sldId id="307" r:id="rId7"/>
    <p:sldId id="381" r:id="rId8"/>
    <p:sldId id="339" r:id="rId9"/>
    <p:sldId id="340" r:id="rId10"/>
    <p:sldId id="341" r:id="rId11"/>
    <p:sldId id="342" r:id="rId12"/>
    <p:sldId id="343" r:id="rId13"/>
    <p:sldId id="344" r:id="rId14"/>
    <p:sldId id="346" r:id="rId15"/>
    <p:sldId id="347" r:id="rId16"/>
    <p:sldId id="305" r:id="rId17"/>
    <p:sldId id="306" r:id="rId18"/>
    <p:sldId id="257" r:id="rId19"/>
    <p:sldId id="287" r:id="rId20"/>
    <p:sldId id="283" r:id="rId21"/>
    <p:sldId id="310" r:id="rId22"/>
    <p:sldId id="311" r:id="rId23"/>
    <p:sldId id="312" r:id="rId24"/>
    <p:sldId id="313" r:id="rId25"/>
    <p:sldId id="314" r:id="rId26"/>
    <p:sldId id="315" r:id="rId27"/>
    <p:sldId id="316" r:id="rId28"/>
    <p:sldId id="286" r:id="rId29"/>
    <p:sldId id="289" r:id="rId30"/>
    <p:sldId id="290" r:id="rId31"/>
    <p:sldId id="261" r:id="rId32"/>
    <p:sldId id="301" r:id="rId34"/>
    <p:sldId id="302" r:id="rId35"/>
    <p:sldId id="303" r:id="rId36"/>
    <p:sldId id="267" r:id="rId37"/>
    <p:sldId id="268" r:id="rId38"/>
    <p:sldId id="271" r:id="rId39"/>
    <p:sldId id="276" r:id="rId40"/>
    <p:sldId id="326" r:id="rId41"/>
    <p:sldId id="327" r:id="rId42"/>
    <p:sldId id="328" r:id="rId43"/>
    <p:sldId id="329" r:id="rId44"/>
    <p:sldId id="331" r:id="rId45"/>
    <p:sldId id="332" r:id="rId46"/>
    <p:sldId id="333" r:id="rId47"/>
    <p:sldId id="334" r:id="rId48"/>
    <p:sldId id="335" r:id="rId49"/>
    <p:sldId id="336" r:id="rId50"/>
  </p:sldIdLst>
  <p:sldSz cx="9144000" cy="6858000" type="screen4x3"/>
  <p:notesSz cx="6858000" cy="9144000"/>
  <p:custDataLst>
    <p:tags r:id="rId5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91B50"/>
    <a:srgbClr val="77031F"/>
    <a:srgbClr val="6F200B"/>
    <a:srgbClr val="780205"/>
    <a:srgbClr val="780D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814"/>
    <p:restoredTop sz="94660"/>
  </p:normalViewPr>
  <p:slideViewPr>
    <p:cSldViewPr showGuides="1">
      <p:cViewPr varScale="1">
        <p:scale>
          <a:sx n="85" d="100"/>
          <a:sy n="85" d="100"/>
        </p:scale>
        <p:origin x="-1068" y="-90"/>
      </p:cViewPr>
      <p:guideLst>
        <p:guide orient="horz" pos="2158"/>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8D24C0A-703A-43B7-85A4-A46CB581B4FC}" type="datetimeFigureOut">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a:solidFill>
              <a:srgbClr val="000000">
                <a:alpha val="100000"/>
              </a:srgbClr>
            </a:solidFill>
            <a:miter lim="800000"/>
          </a:ln>
        </p:spPr>
      </p:sp>
      <p:sp>
        <p:nvSpPr>
          <p:cNvPr id="53251" name="备注占位符 2"/>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5325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2290"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endParaRPr lang="zh-CN" altLang="en-US"/>
          </a:p>
        </p:txBody>
      </p:sp>
      <p:sp>
        <p:nvSpPr>
          <p:cNvPr id="1229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245225"/>
            <a:ext cx="2289175"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26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solidFill>
                  <a:schemeClr val="tx1"/>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solidFill>
                  <a:schemeClr val="tx1"/>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7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solidFill>
                  <a:schemeClr val="tx1"/>
                </a:solidFill>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hyperlink" Target="http://hi.baidu.com/&#24052;&#28189;&#19996;&#39118;/album/item/31c4f7d965e29e3111df9b01.html" TargetMode="Externa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hyperlink" Target="http://hi.baidu.com/&#24052;&#28189;&#19996;&#39118;/album/item/badeacdbfaae9b7bd0164ee2.html" TargetMode="Externa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hyperlink" Target="http://hi.baidu.com/&#39321;&#38634;&#28023;vjay/album/item/576a0a2cfe97e429359bf76b.html" TargetMode="Externa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hyperlink" Target="http://hi.baidu.com/cmlovesh/album/item/99f98e355f03660c91ef39f3.html" TargetMode="Externa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hyperlink" Target="http://www.gridtour.com/SpotResort/Topicf33fece7-f6cd-4762-9449-7ca8663477bc.Area60eb994c-e881-4182-a390-cdea7d02b6b1.TopicSpotResort.aspx?MessageId=c55ca5ab-a373-4d30-a26c-e67e5aecae23"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5.xml"/><Relationship Id="rId1"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hyperlink" Target="http://baike.baidu.com/image/aa59892b78a115cae7cd4073"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noRot="1"/>
          </p:cNvSpPr>
          <p:nvPr>
            <p:ph type="title"/>
          </p:nvPr>
        </p:nvSpPr>
        <p:spPr>
          <a:xfrm>
            <a:off x="609600" y="1219200"/>
            <a:ext cx="7729220" cy="3183890"/>
          </a:xfrm>
        </p:spPr>
        <p:txBody>
          <a:bodyPr vert="horz" wrap="square" lIns="91440" tIns="45720" rIns="91440" bIns="45720" anchor="ctr" anchorCtr="0"/>
          <a:p>
            <a:pPr eaLnBrk="1" hangingPunct="1"/>
            <a:br>
              <a:rPr lang="en-US" altLang="zh-CN" b="1" dirty="0">
                <a:solidFill>
                  <a:srgbClr val="F91B50"/>
                </a:solidFill>
              </a:rPr>
            </a:br>
            <a:r>
              <a:rPr lang="zh-CN" altLang="en-US" sz="4800" b="1" dirty="0">
                <a:solidFill>
                  <a:srgbClr val="F91B50"/>
                </a:solidFill>
              </a:rPr>
              <a:t>秋兴八首（其一）</a:t>
            </a:r>
            <a:br>
              <a:rPr lang="zh-CN" altLang="en-US" sz="4800" b="1" dirty="0">
                <a:solidFill>
                  <a:srgbClr val="F91B50"/>
                </a:solidFill>
              </a:rPr>
            </a:br>
            <a:br>
              <a:rPr lang="zh-CN" altLang="en-US" sz="8000" b="1" dirty="0">
                <a:solidFill>
                  <a:srgbClr val="F91B50"/>
                </a:solidFill>
              </a:rPr>
            </a:br>
            <a:r>
              <a:rPr lang="zh-CN" altLang="en-US" sz="3600" b="1" dirty="0">
                <a:solidFill>
                  <a:srgbClr val="000000"/>
                </a:solidFill>
              </a:rPr>
              <a:t>杜甫</a:t>
            </a:r>
            <a:endParaRPr lang="zh-CN" altLang="en-US" sz="3600" b="1" dirty="0">
              <a:solidFill>
                <a:srgbClr val="000000"/>
              </a:solidFill>
            </a:endParaRPr>
          </a:p>
        </p:txBody>
      </p:sp>
      <p:sp>
        <p:nvSpPr>
          <p:cNvPr id="3075" name="Text Box 4"/>
          <p:cNvSpPr txBox="1"/>
          <p:nvPr/>
        </p:nvSpPr>
        <p:spPr>
          <a:xfrm>
            <a:off x="5257800" y="4876800"/>
            <a:ext cx="4267200" cy="366713"/>
          </a:xfrm>
          <a:prstGeom prst="rect">
            <a:avLst/>
          </a:prstGeom>
          <a:noFill/>
          <a:ln w="9525">
            <a:noFill/>
          </a:ln>
        </p:spPr>
        <p:txBody>
          <a:bodyPr>
            <a:spAutoFit/>
          </a:bodyPr>
          <a:p>
            <a:pPr>
              <a:spcBef>
                <a:spcPct val="50000"/>
              </a:spcBef>
            </a:pPr>
            <a:endParaRPr lang="zh-CN" altLang="zh-CN" b="1" dirty="0">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Text Box 3"/>
          <p:cNvSpPr txBox="1"/>
          <p:nvPr/>
        </p:nvSpPr>
        <p:spPr>
          <a:xfrm>
            <a:off x="0" y="152400"/>
            <a:ext cx="9144000" cy="6247130"/>
          </a:xfrm>
          <a:prstGeom prst="rect">
            <a:avLst/>
          </a:prstGeom>
          <a:noFill/>
          <a:ln w="9525">
            <a:noFill/>
          </a:ln>
        </p:spPr>
        <p:txBody>
          <a:bodyPr wrap="square">
            <a:spAutoFit/>
          </a:bodyPr>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四、西南飘泊时期</a:t>
            </a:r>
            <a:r>
              <a:rPr lang="zh-CN" altLang="en-US" sz="3200" b="1" dirty="0">
                <a:latin typeface="黑体" panose="02010600030101010101" pitchFamily="2" charset="-122"/>
                <a:ea typeface="黑体" panose="02010600030101010101" pitchFamily="2" charset="-122"/>
                <a:sym typeface="+mn-ea"/>
              </a:rPr>
              <a:t>（四十八至五十八岁）</a:t>
            </a:r>
            <a:endParaRPr lang="zh-CN" altLang="en-US" sz="3200" b="1" dirty="0">
              <a:latin typeface="黑体" panose="02010600030101010101" pitchFamily="2" charset="-122"/>
              <a:ea typeface="黑体" panose="02010600030101010101" pitchFamily="2" charset="-122"/>
            </a:endParaRPr>
          </a:p>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随着九节度官军在相州大败和关辅饥荒，杜甫弃官，携家随人民逃难，经秦州、同谷等地，到了成都，过了一段比较安定的生活。严武入朝，蜀中军阀作乱，他漂流到梓州、阆州。后返成都。严武死，他再度飘泊，在夔州住两年，继又漂流到湖北、湖南一带，病死在湘江上。这时期，其作品有</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水槛遣心</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春夜喜雨</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茅屋为秋风所破歌</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病橘</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登楼</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蜀相</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闻官军收河南河北</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又呈吴郎</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登高</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秋兴</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三绝句</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岁晏行</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等大量名作。</a:t>
            </a:r>
            <a:endParaRPr lang="zh-CN" altLang="en-US" sz="3200" b="1" dirty="0">
              <a:latin typeface="黑体" panose="02010600030101010101" pitchFamily="2" charset="-122"/>
              <a:ea typeface="黑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2"/>
          <p:cNvSpPr txBox="1"/>
          <p:nvPr/>
        </p:nvSpPr>
        <p:spPr>
          <a:xfrm>
            <a:off x="251460" y="685800"/>
            <a:ext cx="8641080" cy="4399915"/>
          </a:xfrm>
          <a:prstGeom prst="rect">
            <a:avLst/>
          </a:prstGeom>
          <a:noFill/>
          <a:ln w="9525">
            <a:noFill/>
          </a:ln>
        </p:spPr>
        <p:txBody>
          <a:bodyPr wrap="square">
            <a:spAutoFit/>
          </a:bodyPr>
          <a:p>
            <a:pPr>
              <a:spcBef>
                <a:spcPct val="50000"/>
              </a:spcBef>
            </a:pPr>
            <a:r>
              <a:rPr lang="en-US" altLang="zh-CN" sz="2800" b="1" dirty="0">
                <a:solidFill>
                  <a:schemeClr val="tx2"/>
                </a:solidFill>
                <a:latin typeface="黑体" panose="02010600030101010101" pitchFamily="2" charset="-122"/>
                <a:ea typeface="黑体" panose="02010600030101010101" pitchFamily="2" charset="-122"/>
              </a:rPr>
              <a:t>    </a:t>
            </a:r>
            <a:r>
              <a:rPr lang="zh-CN" altLang="en-US" sz="2800" b="1" dirty="0">
                <a:solidFill>
                  <a:schemeClr val="tx2"/>
                </a:solidFill>
                <a:latin typeface="黑体" panose="02010600030101010101" pitchFamily="2" charset="-122"/>
                <a:ea typeface="黑体" panose="02010600030101010101" pitchFamily="2" charset="-122"/>
              </a:rPr>
              <a:t>综观杜甫一生思想是“穷年忧黎元”，“致君尧舜上”，所以他的诗歌创作，始终贯穿着忧国忧民这条主线，由此可见杜甫的伟大。他的诗具有丰富的社会内容、强烈的时代色彩和鲜明的政治倾向，真实深刻地反映了安史之乱前后一个历史时代政治时事和广阔的社会生活画面，因而被称为一代“诗史”。杜诗风格，基本上是“沉郁顿挫”，语言和篇章结构又富于变化，讲求炼字炼句。同时，其诗兼备众体，除五古、七古、五律、七律外，还写了不少排律，拗体。艺术手法也多种多样，是唐诗思想艺术的集大成者。</a:t>
            </a:r>
            <a:r>
              <a:rPr lang="zh-CN" altLang="en-US" b="1" dirty="0">
                <a:solidFill>
                  <a:schemeClr val="tx2"/>
                </a:solidFill>
                <a:latin typeface="黑体" panose="02010600030101010101" pitchFamily="2" charset="-122"/>
                <a:ea typeface="黑体" panose="02010600030101010101" pitchFamily="2" charset="-122"/>
              </a:rPr>
              <a:t> </a:t>
            </a:r>
            <a:endParaRPr lang="zh-CN" altLang="en-US" b="1" dirty="0">
              <a:solidFill>
                <a:schemeClr val="tx2"/>
              </a:solidFill>
              <a:latin typeface="黑体" panose="02010600030101010101" pitchFamily="2" charset="-122"/>
              <a:ea typeface="黑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a:xfrm>
            <a:off x="2339975" y="620713"/>
            <a:ext cx="6284913" cy="1143000"/>
          </a:xfrm>
        </p:spPr>
        <p:txBody>
          <a:bodyPr vert="horz" wrap="square" lIns="91440" tIns="45720" rIns="91440" bIns="45720" anchor="ctr" anchorCtr="0"/>
          <a:p>
            <a:pPr>
              <a:buNone/>
            </a:pPr>
            <a:r>
              <a:rPr lang="zh-CN" altLang="en-US" sz="5400" dirty="0">
                <a:ea typeface="黑体" panose="02010600030101010101" pitchFamily="2" charset="-122"/>
              </a:rPr>
              <a:t>沉郁顿挫</a:t>
            </a:r>
            <a:endParaRPr lang="zh-CN" altLang="en-US" sz="5400" dirty="0">
              <a:ea typeface="黑体" panose="02010600030101010101" pitchFamily="2" charset="-122"/>
            </a:endParaRPr>
          </a:p>
        </p:txBody>
      </p:sp>
      <p:sp>
        <p:nvSpPr>
          <p:cNvPr id="14339" name="Rectangle 3"/>
          <p:cNvSpPr>
            <a:spLocks noGrp="1"/>
          </p:cNvSpPr>
          <p:nvPr>
            <p:ph idx="1"/>
          </p:nvPr>
        </p:nvSpPr>
        <p:spPr>
          <a:xfrm>
            <a:off x="743585" y="1577340"/>
            <a:ext cx="7141845" cy="4721860"/>
          </a:xfrm>
        </p:spPr>
        <p:txBody>
          <a:bodyPr vert="horz" wrap="square" lIns="91440" tIns="45720" rIns="91440" bIns="45720" anchor="t" anchorCtr="0"/>
          <a:p>
            <a:pPr marL="0" indent="0">
              <a:lnSpc>
                <a:spcPct val="120000"/>
              </a:lnSpc>
              <a:buNone/>
            </a:pPr>
            <a:r>
              <a:rPr lang="zh-CN" altLang="en-US" sz="2400" b="1" dirty="0">
                <a:solidFill>
                  <a:schemeClr val="accent2"/>
                </a:solidFill>
                <a:latin typeface="黑体" panose="02010600030101010101" pitchFamily="2" charset="-122"/>
                <a:ea typeface="黑体" panose="02010600030101010101" pitchFamily="2" charset="-122"/>
              </a:rPr>
              <a:t>沉郁：思想内容。</a:t>
            </a:r>
            <a:endParaRPr lang="zh-CN" altLang="en-US" sz="2400" b="1" dirty="0">
              <a:solidFill>
                <a:schemeClr val="accent2"/>
              </a:solidFill>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“沉”即“深”</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深刻、深广、深厚</a:t>
            </a:r>
            <a:endParaRPr lang="zh-CN" altLang="en-US" sz="2400" b="1" dirty="0">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“郁”即“积”</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真实、凝重、含蓄</a:t>
            </a:r>
            <a:endParaRPr lang="zh-CN" altLang="en-US" sz="2400" b="1" dirty="0">
              <a:latin typeface="黑体" panose="02010600030101010101" pitchFamily="2" charset="-122"/>
              <a:ea typeface="黑体" panose="02010600030101010101" pitchFamily="2" charset="-122"/>
            </a:endParaRPr>
          </a:p>
          <a:p>
            <a:pPr marL="0" indent="0">
              <a:lnSpc>
                <a:spcPct val="120000"/>
              </a:lnSpc>
              <a:buNone/>
            </a:pPr>
            <a:r>
              <a:rPr lang="zh-CN" altLang="en-US" sz="2400" b="1" dirty="0">
                <a:solidFill>
                  <a:schemeClr val="accent2"/>
                </a:solidFill>
                <a:latin typeface="黑体" panose="02010600030101010101" pitchFamily="2" charset="-122"/>
                <a:ea typeface="黑体" panose="02010600030101010101" pitchFamily="2" charset="-122"/>
              </a:rPr>
              <a:t>顿挫：艺术形式。</a:t>
            </a:r>
            <a:endParaRPr lang="zh-CN" altLang="en-US" sz="2400" b="1" dirty="0">
              <a:solidFill>
                <a:schemeClr val="accent2"/>
              </a:solidFill>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字面上指遣词用句的停顿转折。</a:t>
            </a:r>
            <a:endParaRPr lang="zh-CN" altLang="en-US" sz="2400" b="1" dirty="0">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情感的千回百折、</a:t>
            </a:r>
            <a:endParaRPr lang="zh-CN" altLang="en-US" sz="2400" b="1" dirty="0">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节奏的徐疾相间、</a:t>
            </a:r>
            <a:endParaRPr lang="zh-CN" altLang="en-US" sz="2400" b="1" dirty="0">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音调的抑扬顿挫、</a:t>
            </a:r>
            <a:endParaRPr lang="zh-CN" altLang="en-US" sz="2400" b="1" dirty="0">
              <a:latin typeface="黑体" panose="02010600030101010101" pitchFamily="2" charset="-122"/>
              <a:ea typeface="黑体" panose="02010600030101010101" pitchFamily="2" charset="-122"/>
            </a:endParaRPr>
          </a:p>
          <a:p>
            <a:pPr>
              <a:lnSpc>
                <a:spcPct val="120000"/>
              </a:lnSpc>
              <a:buFontTx/>
              <a:buNone/>
            </a:pPr>
            <a:r>
              <a:rPr lang="zh-CN" altLang="en-US" sz="2400" b="1" dirty="0">
                <a:latin typeface="黑体" panose="02010600030101010101" pitchFamily="2" charset="-122"/>
                <a:ea typeface="黑体" panose="02010600030101010101" pitchFamily="2" charset="-122"/>
              </a:rPr>
              <a:t>    旋律的跌宕起落</a:t>
            </a:r>
            <a:endParaRPr lang="zh-CN" altLang="en-US" sz="2400" b="1" dirty="0">
              <a:latin typeface="黑体" panose="02010600030101010101" pitchFamily="2" charset="-122"/>
              <a:ea typeface="黑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tu8"/>
          <p:cNvPicPr>
            <a:picLocks noGrp="1" noChangeAspect="1"/>
          </p:cNvPicPr>
          <p:nvPr>
            <p:ph idx="1"/>
          </p:nvPr>
        </p:nvPicPr>
        <p:blipFill>
          <a:blip r:embed="rId1">
            <a:lum bright="32001" contrast="32000"/>
          </a:blip>
          <a:srcRect/>
          <a:stretch>
            <a:fillRect/>
          </a:stretch>
        </p:blipFill>
        <p:spPr>
          <a:xfrm>
            <a:off x="5506720" y="504825"/>
            <a:ext cx="3599180" cy="5710555"/>
          </a:xfrm>
        </p:spPr>
      </p:pic>
      <p:sp>
        <p:nvSpPr>
          <p:cNvPr id="16387" name="Text Box 3"/>
          <p:cNvSpPr txBox="1"/>
          <p:nvPr/>
        </p:nvSpPr>
        <p:spPr>
          <a:xfrm>
            <a:off x="684213" y="1700213"/>
            <a:ext cx="4392612" cy="366712"/>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16388" name="Text Box 4"/>
          <p:cNvSpPr txBox="1"/>
          <p:nvPr/>
        </p:nvSpPr>
        <p:spPr>
          <a:xfrm>
            <a:off x="107950" y="476250"/>
            <a:ext cx="5403215" cy="5692775"/>
          </a:xfrm>
          <a:prstGeom prst="rect">
            <a:avLst/>
          </a:prstGeom>
          <a:noFill/>
          <a:ln w="9525">
            <a:noFill/>
          </a:ln>
        </p:spPr>
        <p:txBody>
          <a:bodyPr wrap="square">
            <a:spAutoFit/>
          </a:bodyPr>
          <a:p>
            <a:pPr>
              <a:spcBef>
                <a:spcPct val="50000"/>
              </a:spcBef>
            </a:pPr>
            <a:r>
              <a:rPr lang="en-US" altLang="zh-CN" sz="2800" b="1" dirty="0">
                <a:solidFill>
                  <a:schemeClr val="tx2"/>
                </a:solidFill>
                <a:latin typeface="黑体" panose="02010600030101010101" pitchFamily="2" charset="-122"/>
                <a:ea typeface="黑体" panose="02010600030101010101" pitchFamily="2" charset="-122"/>
              </a:rPr>
              <a:t>    </a:t>
            </a:r>
            <a:r>
              <a:rPr lang="zh-CN" altLang="en-US" sz="2800" b="1" dirty="0">
                <a:solidFill>
                  <a:schemeClr val="tx2"/>
                </a:solidFill>
                <a:latin typeface="黑体" panose="02010600030101010101" pitchFamily="2" charset="-122"/>
                <a:ea typeface="黑体" panose="02010600030101010101" pitchFamily="2" charset="-122"/>
              </a:rPr>
              <a:t>唐代宗永泰元年（７６５）４月，剑南节度使严武病逝，杜甫在成都失去了依靠，结束了五年来漂泊流离的生活，也促使他决计买舟东下。第二年春天，杜甫携家来到夔州（今重庆奉节）晢居。在夔州居住的两年时间，杜甫创造了诗歌创作的又一个高峰，写下了四百多首诗，或追忆往昔似水年华，或感叹时事如棋局反复，或借古遣怀，或悲伤衰老。本课所选的三首律诗，都是作于这个时期。</a:t>
            </a:r>
            <a:endParaRPr lang="zh-CN" altLang="en-US" sz="2800" b="1" dirty="0">
              <a:solidFill>
                <a:schemeClr val="tx2"/>
              </a:solidFill>
              <a:latin typeface="黑体" panose="02010600030101010101" pitchFamily="2" charset="-122"/>
              <a:ea typeface="黑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304800" y="457200"/>
            <a:ext cx="8610600" cy="6000750"/>
          </a:xfrm>
          <a:prstGeom prst="rect">
            <a:avLst/>
          </a:prstGeom>
          <a:solidFill>
            <a:schemeClr val="bg1"/>
          </a:solidFill>
          <a:ln w="9525" cap="flat" cmpd="sng">
            <a:solidFill>
              <a:srgbClr val="CC6600"/>
            </a:solidFill>
            <a:prstDash val="solid"/>
            <a:miter/>
            <a:headEnd type="none" w="med" len="med"/>
            <a:tailEnd type="none" w="med" len="med"/>
          </a:ln>
        </p:spPr>
        <p:txBody>
          <a:bodyPr>
            <a:spAutoFit/>
          </a:bodyPr>
          <a:p>
            <a:pPr>
              <a:spcBef>
                <a:spcPct val="50000"/>
              </a:spcBef>
            </a:pPr>
            <a:r>
              <a:rPr lang="en-US" altLang="zh-CN" sz="3200" b="1" dirty="0">
                <a:latin typeface="华文新魏" panose="02010800040101010101" pitchFamily="2" charset="-122"/>
                <a:ea typeface="华文新魏" panose="02010800040101010101" pitchFamily="2" charset="-122"/>
              </a:rPr>
              <a:t>         </a:t>
            </a:r>
            <a:r>
              <a:rPr lang="zh-CN" altLang="en-US" sz="3200" b="1" dirty="0">
                <a:latin typeface="黑体" panose="02010600030101010101" pitchFamily="2" charset="-122"/>
                <a:ea typeface="黑体" panose="02010600030101010101" pitchFamily="2" charset="-122"/>
              </a:rPr>
              <a:t>这首诗是杜甫大历二年（</a:t>
            </a:r>
            <a:r>
              <a:rPr lang="en-US" altLang="zh-CN" sz="3200" b="1" dirty="0">
                <a:latin typeface="黑体" panose="02010600030101010101" pitchFamily="2" charset="-122"/>
                <a:ea typeface="黑体" panose="02010600030101010101" pitchFamily="2" charset="-122"/>
              </a:rPr>
              <a:t>767</a:t>
            </a:r>
            <a:r>
              <a:rPr lang="zh-CN" altLang="en-US" sz="3200" b="1" dirty="0">
                <a:latin typeface="黑体" panose="02010600030101010101" pitchFamily="2" charset="-122"/>
                <a:ea typeface="黑体" panose="02010600030101010101" pitchFamily="2" charset="-122"/>
              </a:rPr>
              <a:t>）秋在夔州所作。夔州位于长江之滨、矍塘峡口，以水急、风大、多猿著称。诗中抒发的不只是诗人个人的不幸。当时，安史之乱已经结束四年了，但地方军阀们又乘隙而起，相互争夺地盘，造成社会动乱，民不聊生。在这种形势下，诗人只得继续“飘泊西南天地间”。他的郁闷是多种因素造成的，这里有时代的苦难，也有家道的确良艰辛，个人多病和壮志未酬，再加上好友李白、高适、严武的相继辞世。为了排遣浓云一样时时压在心关的郁闷，他抱病登台，但悲凉萧瑟的江峡秋景反倒使他增添了新的悲哀。</a:t>
            </a:r>
            <a:endParaRPr lang="zh-CN" altLang="en-US" sz="3200" b="1" dirty="0">
              <a:latin typeface="黑体" panose="02010600030101010101" pitchFamily="2" charset="-122"/>
              <a:ea typeface="黑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noRot="1"/>
          </p:cNvSpPr>
          <p:nvPr>
            <p:ph type="ctrTitle"/>
          </p:nvPr>
        </p:nvSpPr>
        <p:spPr/>
        <p:txBody>
          <a:bodyPr vert="horz" wrap="square" lIns="91440" tIns="45720" rIns="91440" bIns="45720" anchor="ctr" anchorCtr="0"/>
          <a:p>
            <a:pPr eaLnBrk="1" hangingPunct="1">
              <a:buClrTx/>
              <a:buSzTx/>
              <a:buFontTx/>
            </a:pPr>
            <a:endParaRPr lang="zh-CN" altLang="zh-CN" dirty="0">
              <a:latin typeface="+mj-lt"/>
              <a:ea typeface="+mj-ea"/>
              <a:cs typeface="+mj-cs"/>
            </a:endParaRPr>
          </a:p>
        </p:txBody>
      </p:sp>
      <p:sp>
        <p:nvSpPr>
          <p:cNvPr id="18435" name="Rectangle 3"/>
          <p:cNvSpPr>
            <a:spLocks noGrp="1" noRot="1"/>
          </p:cNvSpPr>
          <p:nvPr>
            <p:ph type="subTitle" idx="1"/>
          </p:nvPr>
        </p:nvSpPr>
        <p:spPr/>
        <p:txBody>
          <a:bodyPr vert="horz" wrap="square" lIns="91440" tIns="45720" rIns="91440" bIns="45720" anchor="t" anchorCtr="0"/>
          <a:p>
            <a:pPr eaLnBrk="1" hangingPunct="1">
              <a:buSzPct val="75000"/>
            </a:pPr>
            <a:endParaRPr lang="zh-CN" altLang="zh-CN" dirty="0">
              <a:latin typeface="+mn-lt"/>
              <a:ea typeface="+mn-ea"/>
              <a:cs typeface="+mn-cs"/>
            </a:endParaRPr>
          </a:p>
        </p:txBody>
      </p:sp>
      <p:pic>
        <p:nvPicPr>
          <p:cNvPr id="18436" name="Picture 4" descr="1275115167CwCJss8B"/>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Rot="1"/>
          </p:cNvSpPr>
          <p:nvPr>
            <p:ph type="title"/>
          </p:nvPr>
        </p:nvSpPr>
        <p:spPr/>
        <p:txBody>
          <a:bodyPr vert="horz" wrap="square" lIns="91440" tIns="45720" rIns="91440" bIns="45720" anchor="ctr" anchorCtr="0"/>
          <a:p>
            <a:pPr eaLnBrk="1" hangingPunct="1"/>
            <a:endParaRPr lang="zh-CN" altLang="zh-CN" dirty="0"/>
          </a:p>
        </p:txBody>
      </p:sp>
      <p:sp>
        <p:nvSpPr>
          <p:cNvPr id="19459" name="Rectangle 3"/>
          <p:cNvSpPr>
            <a:spLocks noGrp="1" noRot="1"/>
          </p:cNvSpPr>
          <p:nvPr>
            <p:ph idx="1"/>
          </p:nvPr>
        </p:nvSpPr>
        <p:spPr/>
        <p:txBody>
          <a:bodyPr vert="horz" wrap="square" lIns="91440" tIns="45720" rIns="91440" bIns="45720" anchor="t" anchorCtr="0"/>
          <a:p>
            <a:pPr eaLnBrk="1" hangingPunct="1"/>
            <a:endParaRPr lang="zh-CN" altLang="zh-CN" dirty="0"/>
          </a:p>
        </p:txBody>
      </p:sp>
      <p:pic>
        <p:nvPicPr>
          <p:cNvPr id="19460" name="Picture 4" descr="01300000742788126173157589065"/>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noRot="1"/>
          </p:cNvSpPr>
          <p:nvPr>
            <p:ph type="title"/>
          </p:nvPr>
        </p:nvSpPr>
        <p:spPr>
          <a:xfrm>
            <a:off x="2590800" y="457200"/>
            <a:ext cx="3545205" cy="838200"/>
          </a:xfrm>
        </p:spPr>
        <p:txBody>
          <a:bodyPr vert="horz" wrap="square" lIns="91440" tIns="45720" rIns="91440" bIns="45720" anchor="ctr" anchorCtr="0"/>
          <a:p>
            <a:pPr eaLnBrk="1" hangingPunct="1"/>
            <a:r>
              <a:rPr lang="zh-CN" altLang="en-US" b="1" dirty="0"/>
              <a:t>创作背景</a:t>
            </a:r>
            <a:endParaRPr lang="zh-CN" altLang="en-US" b="1" dirty="0"/>
          </a:p>
        </p:txBody>
      </p:sp>
      <p:sp>
        <p:nvSpPr>
          <p:cNvPr id="20483" name="Rectangle 3"/>
          <p:cNvSpPr>
            <a:spLocks noGrp="1" noRot="1"/>
          </p:cNvSpPr>
          <p:nvPr>
            <p:ph idx="1"/>
          </p:nvPr>
        </p:nvSpPr>
        <p:spPr>
          <a:xfrm>
            <a:off x="2895600" y="1524000"/>
            <a:ext cx="6175375" cy="4603750"/>
          </a:xfrm>
        </p:spPr>
        <p:txBody>
          <a:bodyPr vert="horz" wrap="square" lIns="91440" tIns="45720" rIns="91440" bIns="45720" anchor="t" anchorCtr="0"/>
          <a:p>
            <a:pPr marL="0" indent="0" eaLnBrk="1" hangingPunct="1">
              <a:buNone/>
            </a:pPr>
            <a:r>
              <a:rPr lang="en-US" altLang="zh-CN" sz="3600" b="1" dirty="0"/>
              <a:t>       </a:t>
            </a:r>
            <a:r>
              <a:rPr lang="zh-CN" altLang="en-US" sz="3600" b="1" dirty="0"/>
              <a:t>当时安史之乱虽然结束，但李唐王朝仍然面临北方军阀重新割据的危险，另外，唐朝与吐蕃在剑南川西的战争也接连不断，</a:t>
            </a:r>
            <a:r>
              <a:rPr lang="en-US" altLang="zh-CN" sz="3600" b="1" dirty="0"/>
              <a:t>《</a:t>
            </a:r>
            <a:r>
              <a:rPr lang="zh-CN" altLang="en-US" sz="3600" b="1" dirty="0"/>
              <a:t>秋兴八首</a:t>
            </a:r>
            <a:r>
              <a:rPr lang="en-US" altLang="zh-CN" sz="3600" b="1" dirty="0"/>
              <a:t>》</a:t>
            </a:r>
            <a:r>
              <a:rPr lang="zh-CN" altLang="en-US" sz="3600" b="1" dirty="0"/>
              <a:t>就是在这样国家仍然动荡不安，诗人依旧客居他乡的社会背景写成的。</a:t>
            </a:r>
            <a:endParaRPr lang="zh-CN" altLang="en-US" sz="3600" b="1" dirty="0"/>
          </a:p>
        </p:txBody>
      </p:sp>
      <p:pic>
        <p:nvPicPr>
          <p:cNvPr id="20484" name="Picture 4" descr="f16134f54fa49633bc3109dd"/>
          <p:cNvPicPr>
            <a:picLocks noChangeAspect="1"/>
          </p:cNvPicPr>
          <p:nvPr/>
        </p:nvPicPr>
        <p:blipFill>
          <a:blip r:embed="rId1"/>
          <a:stretch>
            <a:fillRect/>
          </a:stretch>
        </p:blipFill>
        <p:spPr>
          <a:xfrm>
            <a:off x="304800" y="838200"/>
            <a:ext cx="2438400" cy="546100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noRot="1"/>
          </p:cNvSpPr>
          <p:nvPr>
            <p:ph type="title"/>
          </p:nvPr>
        </p:nvSpPr>
        <p:spPr>
          <a:xfrm>
            <a:off x="685800" y="1828800"/>
            <a:ext cx="8058150" cy="1143000"/>
          </a:xfrm>
        </p:spPr>
        <p:txBody>
          <a:bodyPr vert="horz" wrap="square" lIns="91440" tIns="45720" rIns="91440" bIns="45720" anchor="ctr" anchorCtr="0"/>
          <a:p>
            <a:pPr eaLnBrk="1" hangingPunct="1"/>
            <a:r>
              <a:rPr lang="zh-CN" altLang="en-US" dirty="0"/>
              <a:t>三、抓诗句及注释（</a:t>
            </a:r>
            <a:r>
              <a:rPr lang="zh-CN" altLang="en-US" b="1" dirty="0"/>
              <a:t>“三么”）</a:t>
            </a:r>
            <a:endParaRPr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4"/>
          <p:cNvSpPr txBox="1"/>
          <p:nvPr/>
        </p:nvSpPr>
        <p:spPr>
          <a:xfrm>
            <a:off x="381000" y="533400"/>
            <a:ext cx="8335010" cy="5507990"/>
          </a:xfrm>
          <a:prstGeom prst="rect">
            <a:avLst/>
          </a:prstGeom>
          <a:noFill/>
          <a:ln w="9525" cap="flat" cmpd="sng">
            <a:solidFill>
              <a:schemeClr val="tx1"/>
            </a:solidFill>
            <a:prstDash val="solid"/>
            <a:miter/>
            <a:headEnd type="none" w="med" len="med"/>
            <a:tailEnd type="none" w="med" len="med"/>
          </a:ln>
        </p:spPr>
        <p:txBody>
          <a:bodyPr wrap="square">
            <a:spAutoFit/>
          </a:bodyPr>
          <a:p>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秋兴八首（其一）</a:t>
            </a:r>
            <a:r>
              <a:rPr lang="en-US" altLang="zh-CN" sz="3200" b="1" dirty="0">
                <a:solidFill>
                  <a:schemeClr val="tx2"/>
                </a:solidFill>
                <a:latin typeface="Arial" panose="020B0604020202020204" pitchFamily="34" charset="0"/>
              </a:rPr>
              <a:t>》</a:t>
            </a:r>
            <a:endParaRPr lang="en-US" altLang="zh-CN" sz="3200" b="1" dirty="0">
              <a:solidFill>
                <a:schemeClr val="tx2"/>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杜甫</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              </a:t>
            </a:r>
            <a:r>
              <a:rPr lang="en-US" altLang="zh-CN" sz="3200" b="1" dirty="0">
                <a:solidFill>
                  <a:schemeClr val="tx2"/>
                </a:solidFill>
                <a:latin typeface="Arial" panose="020B0604020202020204" pitchFamily="34" charset="0"/>
              </a:rPr>
              <a:t>diāo                 wū                    s</a:t>
            </a:r>
            <a:r>
              <a:rPr lang="en-US" altLang="en-US" sz="3200" b="1" dirty="0">
                <a:solidFill>
                  <a:schemeClr val="tx2"/>
                </a:solidFill>
                <a:latin typeface="Arial" panose="020B0604020202020204" pitchFamily="34" charset="0"/>
              </a:rPr>
              <a:t>ē</a:t>
            </a:r>
            <a:r>
              <a:rPr lang="en-US" altLang="zh-CN" sz="3200" b="1" dirty="0">
                <a:solidFill>
                  <a:schemeClr val="tx2"/>
                </a:solidFill>
                <a:latin typeface="Arial" panose="020B0604020202020204" pitchFamily="34" charset="0"/>
              </a:rPr>
              <a:t>n</a:t>
            </a:r>
            <a:endParaRPr lang="en-US" altLang="zh-CN" sz="3200" b="1" dirty="0">
              <a:solidFill>
                <a:schemeClr val="tx2"/>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玉露</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凋伤</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枫树</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林，巫山</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巫峡</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气</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萧森。</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                                                               </a:t>
            </a:r>
            <a:r>
              <a:rPr lang="en-US" altLang="zh-CN" sz="3200" b="1" dirty="0">
                <a:solidFill>
                  <a:schemeClr val="tx2"/>
                </a:solidFill>
                <a:latin typeface="Arial" panose="020B0604020202020204" pitchFamily="34" charset="0"/>
              </a:rPr>
              <a:t>yīn</a:t>
            </a:r>
            <a:endParaRPr lang="en-US" altLang="zh-CN" sz="3200" b="1" dirty="0">
              <a:solidFill>
                <a:schemeClr val="tx2"/>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江间</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波浪</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兼天</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涌，塞上</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风云</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接地</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阴。</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                                                   </a:t>
            </a:r>
            <a:r>
              <a:rPr lang="en-US" altLang="zh-CN" sz="3200" b="1" dirty="0">
                <a:solidFill>
                  <a:schemeClr val="tx2"/>
                </a:solidFill>
                <a:latin typeface="Arial" panose="020B0604020202020204" pitchFamily="34" charset="0"/>
              </a:rPr>
              <a:t>jì          xīn</a:t>
            </a:r>
            <a:endParaRPr lang="en-US" altLang="zh-CN" sz="3200" b="1" dirty="0">
              <a:solidFill>
                <a:schemeClr val="tx2"/>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丛菊</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两开</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他日</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泪，孤舟</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一系</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故园</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心。</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                      </a:t>
            </a:r>
            <a:r>
              <a:rPr lang="en-US" altLang="zh-CN" sz="3200" b="1" dirty="0">
                <a:solidFill>
                  <a:schemeClr val="tx2"/>
                </a:solidFill>
                <a:latin typeface="Arial" panose="020B0604020202020204" pitchFamily="34" charset="0"/>
              </a:rPr>
              <a:t>cuī                                 zhēn</a:t>
            </a:r>
            <a:endParaRPr lang="en-US" altLang="zh-CN" sz="3200" b="1" dirty="0">
              <a:solidFill>
                <a:schemeClr val="tx2"/>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寒衣</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处处</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催</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刀尺，白帝</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城高</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急</a:t>
            </a:r>
            <a:r>
              <a:rPr lang="en-US" altLang="zh-CN" sz="3200" b="1" dirty="0">
                <a:solidFill>
                  <a:srgbClr val="FF0000"/>
                </a:solidFill>
                <a:latin typeface="Arial" panose="020B0604020202020204" pitchFamily="34" charset="0"/>
              </a:rPr>
              <a:t>/</a:t>
            </a:r>
            <a:r>
              <a:rPr lang="zh-CN" altLang="en-US" sz="3200" b="1" dirty="0">
                <a:solidFill>
                  <a:schemeClr val="tx2"/>
                </a:solidFill>
                <a:latin typeface="Arial" panose="020B0604020202020204" pitchFamily="34" charset="0"/>
              </a:rPr>
              <a:t>暮砧。</a:t>
            </a:r>
            <a:endParaRPr lang="zh-CN" altLang="en-US" sz="3200" b="1" dirty="0">
              <a:solidFill>
                <a:schemeClr val="tx2"/>
              </a:solidFill>
              <a:latin typeface="Arial" panose="020B0604020202020204" pitchFamily="34" charset="0"/>
            </a:endParaRPr>
          </a:p>
          <a:p>
            <a:endParaRPr lang="zh-CN" altLang="en-US" sz="3200" b="1" dirty="0">
              <a:solidFill>
                <a:srgbClr val="0000CC"/>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Rectangle 3"/>
          <p:cNvSpPr>
            <a:spLocks noGrp="1" noRot="1"/>
          </p:cNvSpPr>
          <p:nvPr>
            <p:ph idx="1"/>
          </p:nvPr>
        </p:nvSpPr>
        <p:spPr>
          <a:xfrm>
            <a:off x="342900" y="838200"/>
            <a:ext cx="8695055" cy="5260340"/>
          </a:xfrm>
        </p:spPr>
        <p:txBody>
          <a:bodyPr vert="horz" wrap="square" lIns="91440" tIns="45720" rIns="91440" bIns="45720" anchor="t" anchorCtr="0"/>
          <a:p>
            <a:pPr marL="0" indent="0" eaLnBrk="1" hangingPunct="1">
              <a:buNone/>
            </a:pPr>
            <a:r>
              <a:rPr lang="en-US" altLang="zh-CN" b="1" dirty="0"/>
              <a:t>            </a:t>
            </a:r>
            <a:r>
              <a:rPr lang="zh-CN" altLang="en-US" b="1" dirty="0"/>
              <a:t>诗歌鉴赏之</a:t>
            </a:r>
            <a:r>
              <a:rPr lang="zh-CN" altLang="en-US" b="1" dirty="0">
                <a:solidFill>
                  <a:srgbClr val="FF0000"/>
                </a:solidFill>
              </a:rPr>
              <a:t>“四抓”“三么</a:t>
            </a:r>
            <a:r>
              <a:rPr lang="zh-CN" altLang="en-US" b="1" dirty="0"/>
              <a:t>”</a:t>
            </a:r>
            <a:endParaRPr lang="zh-CN" altLang="en-US" b="1" dirty="0"/>
          </a:p>
          <a:p>
            <a:pPr eaLnBrk="1" hangingPunct="1">
              <a:buNone/>
            </a:pPr>
            <a:r>
              <a:rPr lang="zh-CN" altLang="en-US" b="1" dirty="0"/>
              <a:t>一、</a:t>
            </a:r>
            <a:r>
              <a:rPr lang="zh-CN" altLang="en-US" b="1" dirty="0">
                <a:solidFill>
                  <a:srgbClr val="FF0000"/>
                </a:solidFill>
              </a:rPr>
              <a:t>抓题目</a:t>
            </a:r>
            <a:r>
              <a:rPr lang="zh-CN" altLang="en-US" b="1" dirty="0"/>
              <a:t>：时间、地点、人物、事情、情感</a:t>
            </a:r>
            <a:r>
              <a:rPr lang="en-US" altLang="zh-CN" b="1" dirty="0"/>
              <a:t>……</a:t>
            </a:r>
            <a:endParaRPr lang="en-US" altLang="zh-CN" b="1" dirty="0"/>
          </a:p>
          <a:p>
            <a:pPr eaLnBrk="1" hangingPunct="1">
              <a:buNone/>
            </a:pPr>
            <a:r>
              <a:rPr lang="zh-CN" altLang="en-US" b="1" dirty="0"/>
              <a:t>二、</a:t>
            </a:r>
            <a:r>
              <a:rPr lang="zh-CN" altLang="en-US" b="1" dirty="0">
                <a:solidFill>
                  <a:srgbClr val="FF0000"/>
                </a:solidFill>
              </a:rPr>
              <a:t>抓作者</a:t>
            </a:r>
            <a:r>
              <a:rPr lang="zh-CN" altLang="en-US" b="1" dirty="0"/>
              <a:t>：知人论世</a:t>
            </a:r>
            <a:endParaRPr lang="zh-CN" altLang="en-US" b="1" dirty="0"/>
          </a:p>
          <a:p>
            <a:pPr eaLnBrk="1" hangingPunct="1">
              <a:buNone/>
            </a:pPr>
            <a:r>
              <a:rPr lang="zh-CN" altLang="en-US" b="1" dirty="0"/>
              <a:t>三、</a:t>
            </a:r>
            <a:r>
              <a:rPr lang="zh-CN" altLang="en-US" b="1" dirty="0">
                <a:solidFill>
                  <a:srgbClr val="FF0000"/>
                </a:solidFill>
              </a:rPr>
              <a:t>抓诗句</a:t>
            </a:r>
            <a:r>
              <a:rPr lang="zh-CN" altLang="en-US" b="1" dirty="0"/>
              <a:t>：</a:t>
            </a:r>
            <a:r>
              <a:rPr lang="zh-CN" altLang="en-US" b="1" dirty="0">
                <a:sym typeface="Wingdings" panose="05000000000000000000" pitchFamily="2" charset="2"/>
              </a:rPr>
              <a:t>（</a:t>
            </a:r>
            <a:r>
              <a:rPr lang="zh-CN" altLang="en-US" b="1" dirty="0">
                <a:solidFill>
                  <a:srgbClr val="FF0000"/>
                </a:solidFill>
                <a:sym typeface="Wingdings" panose="05000000000000000000" pitchFamily="2" charset="2"/>
              </a:rPr>
              <a:t>三么</a:t>
            </a:r>
            <a:r>
              <a:rPr lang="zh-CN" altLang="en-US" b="1" dirty="0">
                <a:sym typeface="Wingdings" panose="05000000000000000000" pitchFamily="2" charset="2"/>
              </a:rPr>
              <a:t>：写了什么？表达了什么？怎么写？ ）意象</a:t>
            </a:r>
            <a:r>
              <a:rPr lang="en-US" altLang="zh-CN" b="1" dirty="0">
                <a:sym typeface="Wingdings" panose="05000000000000000000" pitchFamily="2" charset="2"/>
              </a:rPr>
              <a:t>/</a:t>
            </a:r>
            <a:r>
              <a:rPr lang="zh-CN" altLang="en-US" b="1" dirty="0"/>
              <a:t>意境、技巧、情感</a:t>
            </a:r>
            <a:r>
              <a:rPr lang="en-US" altLang="zh-CN" b="1" dirty="0"/>
              <a:t>……</a:t>
            </a:r>
            <a:endParaRPr lang="en-US" altLang="zh-CN" b="1" dirty="0"/>
          </a:p>
          <a:p>
            <a:pPr eaLnBrk="1" hangingPunct="1">
              <a:buNone/>
            </a:pPr>
            <a:r>
              <a:rPr lang="zh-CN" altLang="en-US" b="1" dirty="0"/>
              <a:t>四、</a:t>
            </a:r>
            <a:r>
              <a:rPr lang="zh-CN" altLang="en-US" b="1" dirty="0">
                <a:solidFill>
                  <a:srgbClr val="FF0000"/>
                </a:solidFill>
              </a:rPr>
              <a:t>抓注释</a:t>
            </a:r>
            <a:r>
              <a:rPr lang="zh-CN" altLang="en-US" b="1" dirty="0"/>
              <a:t>：①难理解的词语；②传递诗歌当中隐含的内容和信息（人物、背景、情感 </a:t>
            </a:r>
            <a:r>
              <a:rPr lang="en-US" altLang="zh-CN" b="1" dirty="0"/>
              <a:t>……</a:t>
            </a:r>
            <a:r>
              <a:rPr lang="zh-CN" altLang="en-US" b="1" dirty="0"/>
              <a:t>）。</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charRg st="15" end="34"/>
                                            </p:txEl>
                                          </p:spTgt>
                                        </p:tgtEl>
                                        <p:attrNameLst>
                                          <p:attrName>style.visibility</p:attrName>
                                        </p:attrNameLst>
                                      </p:cBhvr>
                                      <p:to>
                                        <p:strVal val="visible"/>
                                      </p:to>
                                    </p:set>
                                    <p:anim calcmode="lin" valueType="num">
                                      <p:cBhvr additive="base">
                                        <p:cTn id="7" dur="500" fill="hold"/>
                                        <p:tgtEl>
                                          <p:spTgt spid="39939">
                                            <p:txEl>
                                              <p:charRg st="15" end="3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charRg st="15" end="3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xEl>
                                              <p:charRg st="39" end="50"/>
                                            </p:txEl>
                                          </p:spTgt>
                                        </p:tgtEl>
                                        <p:attrNameLst>
                                          <p:attrName>style.visibility</p:attrName>
                                        </p:attrNameLst>
                                      </p:cBhvr>
                                      <p:to>
                                        <p:strVal val="visible"/>
                                      </p:to>
                                    </p:set>
                                    <p:anim calcmode="lin" valueType="num">
                                      <p:cBhvr additive="base">
                                        <p:cTn id="13" dur="500" fill="hold"/>
                                        <p:tgtEl>
                                          <p:spTgt spid="39939">
                                            <p:txEl>
                                              <p:charRg st="39" end="5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charRg st="39" end="5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9939">
                                            <p:txEl>
                                              <p:charRg st="50" end="87"/>
                                            </p:txEl>
                                          </p:spTgt>
                                        </p:tgtEl>
                                        <p:attrNameLst>
                                          <p:attrName>style.visibility</p:attrName>
                                        </p:attrNameLst>
                                      </p:cBhvr>
                                      <p:to>
                                        <p:strVal val="visible"/>
                                      </p:to>
                                    </p:set>
                                    <p:anim calcmode="lin" valueType="num">
                                      <p:cBhvr additive="base">
                                        <p:cTn id="19" dur="500" fill="hold"/>
                                        <p:tgtEl>
                                          <p:spTgt spid="39939">
                                            <p:txEl>
                                              <p:charRg st="50" end="8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charRg st="50" end="8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9939">
                                            <p:txEl>
                                              <p:charRg st="92" end="136"/>
                                            </p:txEl>
                                          </p:spTgt>
                                        </p:tgtEl>
                                        <p:attrNameLst>
                                          <p:attrName>style.visibility</p:attrName>
                                        </p:attrNameLst>
                                      </p:cBhvr>
                                      <p:to>
                                        <p:strVal val="visible"/>
                                      </p:to>
                                    </p:set>
                                    <p:anim calcmode="lin" valueType="num">
                                      <p:cBhvr additive="base">
                                        <p:cTn id="25" dur="500" fill="hold"/>
                                        <p:tgtEl>
                                          <p:spTgt spid="39939">
                                            <p:txEl>
                                              <p:charRg st="92" end="13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9">
                                            <p:txEl>
                                              <p:charRg st="92" end="13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ph type="title"/>
          </p:nvPr>
        </p:nvSpPr>
        <p:spPr/>
        <p:txBody>
          <a:bodyPr vert="horz" wrap="square" lIns="91440" tIns="45720" rIns="91440" bIns="45720" anchor="ctr" anchorCtr="0"/>
          <a:p>
            <a:pPr eaLnBrk="1" hangingPunct="1"/>
            <a:endParaRPr lang="zh-CN" altLang="zh-CN" dirty="0"/>
          </a:p>
        </p:txBody>
      </p:sp>
      <p:sp>
        <p:nvSpPr>
          <p:cNvPr id="23555" name="Rectangle 3"/>
          <p:cNvSpPr/>
          <p:nvPr>
            <p:ph idx="1"/>
          </p:nvPr>
        </p:nvSpPr>
        <p:spPr/>
        <p:txBody>
          <a:bodyPr vert="horz" wrap="square" lIns="91440" tIns="45720" rIns="91440" bIns="45720" anchor="t" anchorCtr="0"/>
          <a:p>
            <a:pPr eaLnBrk="1" hangingPunct="1"/>
            <a:endParaRPr lang="zh-CN" altLang="zh-CN" dirty="0"/>
          </a:p>
        </p:txBody>
      </p:sp>
      <p:pic>
        <p:nvPicPr>
          <p:cNvPr id="23556" name="Picture 4" descr="31c4f7d965e29e3111df9b01">
            <a:hlinkClick r:id="rId1"/>
          </p:cNvPr>
          <p:cNvPicPr>
            <a:picLocks noChangeAspect="1"/>
          </p:cNvPicPr>
          <p:nvPr/>
        </p:nvPicPr>
        <p:blipFill>
          <a:blip r:embed="rId2"/>
          <a:srcRect b="5472"/>
          <a:stretch>
            <a:fillRect/>
          </a:stretch>
        </p:blipFill>
        <p:spPr>
          <a:xfrm>
            <a:off x="0" y="0"/>
            <a:ext cx="9144000" cy="6852285"/>
          </a:xfrm>
          <a:prstGeom prst="rect">
            <a:avLst/>
          </a:prstGeom>
          <a:noFill/>
          <a:ln w="9525">
            <a:noFill/>
          </a:ln>
        </p:spPr>
      </p:pic>
      <p:sp>
        <p:nvSpPr>
          <p:cNvPr id="73733" name="Rectangle 5"/>
          <p:cNvSpPr/>
          <p:nvPr/>
        </p:nvSpPr>
        <p:spPr>
          <a:xfrm>
            <a:off x="684213" y="836613"/>
            <a:ext cx="5040312" cy="762000"/>
          </a:xfrm>
          <a:prstGeom prst="rect">
            <a:avLst/>
          </a:prstGeom>
          <a:noFill/>
          <a:ln w="9525">
            <a:noFill/>
          </a:ln>
        </p:spPr>
        <p:txBody>
          <a:bodyPr>
            <a:spAutoFit/>
          </a:bodyPr>
          <a:p>
            <a:r>
              <a:rPr lang="zh-CN" altLang="en-US" sz="4400" b="1" dirty="0">
                <a:solidFill>
                  <a:srgbClr val="FF0000"/>
                </a:solidFill>
                <a:latin typeface="Arial" panose="020B0604020202020204" pitchFamily="34" charset="0"/>
                <a:ea typeface="隶书" panose="02010509060101010101" pitchFamily="49" charset="-122"/>
              </a:rPr>
              <a:t>玉露凋伤枫树林</a:t>
            </a:r>
            <a:endParaRPr lang="zh-CN" altLang="en-US" sz="4400" b="1" dirty="0">
              <a:solidFill>
                <a:srgbClr val="FF00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checkerboard(across)">
                                      <p:cBhvr>
                                        <p:cTn id="7" dur="5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p:nvPr>
            <p:ph type="title"/>
          </p:nvPr>
        </p:nvSpPr>
        <p:spPr/>
        <p:txBody>
          <a:bodyPr vert="horz" wrap="square" lIns="91440" tIns="45720" rIns="91440" bIns="45720" anchor="ctr" anchorCtr="0"/>
          <a:p>
            <a:pPr eaLnBrk="1" hangingPunct="1"/>
            <a:endParaRPr lang="zh-CN" altLang="zh-CN" dirty="0"/>
          </a:p>
        </p:txBody>
      </p:sp>
      <p:sp>
        <p:nvSpPr>
          <p:cNvPr id="24579" name="Rectangle 3"/>
          <p:cNvSpPr/>
          <p:nvPr>
            <p:ph idx="1"/>
          </p:nvPr>
        </p:nvSpPr>
        <p:spPr/>
        <p:txBody>
          <a:bodyPr vert="horz" wrap="square" lIns="91440" tIns="45720" rIns="91440" bIns="45720" anchor="t" anchorCtr="0"/>
          <a:p>
            <a:pPr eaLnBrk="1" hangingPunct="1"/>
            <a:endParaRPr lang="zh-CN" altLang="zh-CN" dirty="0"/>
          </a:p>
        </p:txBody>
      </p:sp>
      <p:pic>
        <p:nvPicPr>
          <p:cNvPr id="24580" name="Picture 4" descr="badeacdbfaae9b7bd0164ee2">
            <a:hlinkClick r:id="rId1"/>
          </p:cNvPr>
          <p:cNvPicPr>
            <a:picLocks noChangeAspect="1"/>
          </p:cNvPicPr>
          <p:nvPr/>
        </p:nvPicPr>
        <p:blipFill>
          <a:blip r:embed="rId2"/>
          <a:srcRect b="17481"/>
          <a:stretch>
            <a:fillRect/>
          </a:stretch>
        </p:blipFill>
        <p:spPr>
          <a:xfrm>
            <a:off x="0" y="0"/>
            <a:ext cx="9144000" cy="6858635"/>
          </a:xfrm>
          <a:prstGeom prst="rect">
            <a:avLst/>
          </a:prstGeom>
          <a:noFill/>
          <a:ln w="9525">
            <a:noFill/>
          </a:ln>
        </p:spPr>
      </p:pic>
      <p:sp>
        <p:nvSpPr>
          <p:cNvPr id="74757" name="Rectangle 5"/>
          <p:cNvSpPr/>
          <p:nvPr/>
        </p:nvSpPr>
        <p:spPr>
          <a:xfrm>
            <a:off x="684213" y="765175"/>
            <a:ext cx="5111750" cy="762000"/>
          </a:xfrm>
          <a:prstGeom prst="rect">
            <a:avLst/>
          </a:prstGeom>
          <a:noFill/>
          <a:ln w="9525">
            <a:noFill/>
          </a:ln>
        </p:spPr>
        <p:txBody>
          <a:bodyPr>
            <a:spAutoFit/>
          </a:bodyPr>
          <a:p>
            <a:r>
              <a:rPr lang="zh-CN" altLang="en-US" sz="4400" b="1" dirty="0">
                <a:solidFill>
                  <a:srgbClr val="FF0000"/>
                </a:solidFill>
                <a:latin typeface="Arial" panose="020B0604020202020204" pitchFamily="34" charset="0"/>
                <a:ea typeface="隶书" panose="02010509060101010101" pitchFamily="49" charset="-122"/>
              </a:rPr>
              <a:t>巫山巫峡气萧森</a:t>
            </a:r>
            <a:endParaRPr lang="zh-CN" altLang="en-US" sz="4400" b="1" dirty="0">
              <a:solidFill>
                <a:srgbClr val="FF00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4757"/>
                                        </p:tgtEl>
                                        <p:attrNameLst>
                                          <p:attrName>style.visibility</p:attrName>
                                        </p:attrNameLst>
                                      </p:cBhvr>
                                      <p:to>
                                        <p:strVal val="visible"/>
                                      </p:to>
                                    </p:set>
                                    <p:animEffect transition="in" filter="checkerboard(across)">
                                      <p:cBhvr>
                                        <p:cTn id="7"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p:nvPr>
            <p:ph type="title"/>
          </p:nvPr>
        </p:nvSpPr>
        <p:spPr/>
        <p:txBody>
          <a:bodyPr vert="horz" wrap="square" lIns="91440" tIns="45720" rIns="91440" bIns="45720" anchor="ctr" anchorCtr="0"/>
          <a:p>
            <a:pPr eaLnBrk="1" hangingPunct="1"/>
            <a:endParaRPr lang="zh-CN" altLang="zh-CN" dirty="0"/>
          </a:p>
        </p:txBody>
      </p:sp>
      <p:sp>
        <p:nvSpPr>
          <p:cNvPr id="25603" name="Rectangle 3"/>
          <p:cNvSpPr/>
          <p:nvPr>
            <p:ph idx="1"/>
          </p:nvPr>
        </p:nvSpPr>
        <p:spPr/>
        <p:txBody>
          <a:bodyPr vert="horz" wrap="square" lIns="91440" tIns="45720" rIns="91440" bIns="45720" anchor="t" anchorCtr="0"/>
          <a:p>
            <a:pPr eaLnBrk="1" hangingPunct="1"/>
            <a:endParaRPr lang="zh-CN" altLang="zh-CN" dirty="0"/>
          </a:p>
        </p:txBody>
      </p:sp>
      <p:pic>
        <p:nvPicPr>
          <p:cNvPr id="25604" name="Picture 4" descr="wlm0711f10jta60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5781" name="Rectangle 5"/>
          <p:cNvSpPr/>
          <p:nvPr/>
        </p:nvSpPr>
        <p:spPr>
          <a:xfrm>
            <a:off x="1042988" y="2997200"/>
            <a:ext cx="4752975" cy="762000"/>
          </a:xfrm>
          <a:prstGeom prst="rect">
            <a:avLst/>
          </a:prstGeom>
          <a:noFill/>
          <a:ln w="9525">
            <a:noFill/>
          </a:ln>
        </p:spPr>
        <p:txBody>
          <a:bodyPr>
            <a:spAutoFit/>
          </a:bodyPr>
          <a:p>
            <a:r>
              <a:rPr lang="zh-CN" altLang="en-US" sz="4400" b="1" dirty="0">
                <a:solidFill>
                  <a:srgbClr val="000099"/>
                </a:solidFill>
                <a:latin typeface="Arial" panose="020B0604020202020204" pitchFamily="34" charset="0"/>
                <a:ea typeface="隶书" panose="02010509060101010101" pitchFamily="49" charset="-122"/>
              </a:rPr>
              <a:t>江间波浪兼天涌</a:t>
            </a:r>
            <a:endParaRPr lang="zh-CN" altLang="en-US" sz="4400" b="1" dirty="0">
              <a:solidFill>
                <a:srgbClr val="000099"/>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5781"/>
                                        </p:tgtEl>
                                        <p:attrNameLst>
                                          <p:attrName>style.visibility</p:attrName>
                                        </p:attrNameLst>
                                      </p:cBhvr>
                                      <p:to>
                                        <p:strVal val="visible"/>
                                      </p:to>
                                    </p:set>
                                    <p:animEffect transition="in" filter="checkerboard(across)">
                                      <p:cBhvr>
                                        <p:cTn id="7"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p:nvPr>
            <p:ph type="title"/>
          </p:nvPr>
        </p:nvSpPr>
        <p:spPr/>
        <p:txBody>
          <a:bodyPr vert="horz" wrap="square" lIns="91440" tIns="45720" rIns="91440" bIns="45720" anchor="ctr" anchorCtr="0"/>
          <a:p>
            <a:pPr eaLnBrk="1" hangingPunct="1"/>
            <a:endParaRPr lang="zh-CN" altLang="zh-CN" dirty="0"/>
          </a:p>
        </p:txBody>
      </p:sp>
      <p:sp>
        <p:nvSpPr>
          <p:cNvPr id="26627" name="Rectangle 3"/>
          <p:cNvSpPr/>
          <p:nvPr>
            <p:ph idx="1"/>
          </p:nvPr>
        </p:nvSpPr>
        <p:spPr/>
        <p:txBody>
          <a:bodyPr vert="horz" wrap="square" lIns="91440" tIns="45720" rIns="91440" bIns="45720" anchor="t" anchorCtr="0"/>
          <a:p>
            <a:pPr eaLnBrk="1" hangingPunct="1"/>
            <a:endParaRPr lang="zh-CN" altLang="zh-CN" dirty="0"/>
          </a:p>
        </p:txBody>
      </p:sp>
      <p:pic>
        <p:nvPicPr>
          <p:cNvPr id="26628" name="Picture 4" descr="wlm0711hgd02a85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6629" name="Rectangle 5"/>
          <p:cNvSpPr/>
          <p:nvPr/>
        </p:nvSpPr>
        <p:spPr>
          <a:xfrm>
            <a:off x="3849688" y="1196975"/>
            <a:ext cx="4826000" cy="762000"/>
          </a:xfrm>
          <a:prstGeom prst="rect">
            <a:avLst/>
          </a:prstGeom>
          <a:noFill/>
          <a:ln w="9525">
            <a:noFill/>
          </a:ln>
        </p:spPr>
        <p:txBody>
          <a:bodyPr>
            <a:spAutoFit/>
          </a:bodyPr>
          <a:p>
            <a:r>
              <a:rPr lang="zh-CN" altLang="en-US" sz="4400" b="1" dirty="0">
                <a:solidFill>
                  <a:srgbClr val="000099"/>
                </a:solidFill>
                <a:latin typeface="Arial" panose="020B0604020202020204" pitchFamily="34" charset="0"/>
                <a:ea typeface="隶书" panose="02010509060101010101" pitchFamily="49" charset="-122"/>
              </a:rPr>
              <a:t>塞上风云接地阴</a:t>
            </a:r>
            <a:endParaRPr lang="zh-CN" altLang="en-US" sz="4400" b="1" dirty="0">
              <a:solidFill>
                <a:srgbClr val="000099"/>
              </a:solidFill>
              <a:latin typeface="Arial" panose="020B0604020202020204" pitchFamily="34" charset="0"/>
              <a:ea typeface="隶书" panose="020105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ph type="title"/>
          </p:nvPr>
        </p:nvSpPr>
        <p:spPr/>
        <p:txBody>
          <a:bodyPr vert="horz" wrap="square" lIns="91440" tIns="45720" rIns="91440" bIns="45720" anchor="ctr" anchorCtr="0"/>
          <a:p>
            <a:pPr eaLnBrk="1" hangingPunct="1"/>
            <a:endParaRPr lang="zh-CN" altLang="zh-CN" dirty="0"/>
          </a:p>
        </p:txBody>
      </p:sp>
      <p:sp>
        <p:nvSpPr>
          <p:cNvPr id="27651" name="Rectangle 3"/>
          <p:cNvSpPr/>
          <p:nvPr>
            <p:ph idx="1"/>
          </p:nvPr>
        </p:nvSpPr>
        <p:spPr/>
        <p:txBody>
          <a:bodyPr vert="horz" wrap="square" lIns="91440" tIns="45720" rIns="91440" bIns="45720" anchor="t" anchorCtr="0"/>
          <a:p>
            <a:pPr eaLnBrk="1" hangingPunct="1"/>
            <a:endParaRPr lang="zh-CN" altLang="zh-CN" dirty="0"/>
          </a:p>
        </p:txBody>
      </p:sp>
      <p:pic>
        <p:nvPicPr>
          <p:cNvPr id="27652" name="Picture 4" descr="576a0a2cfe97e429359bf76b">
            <a:hlinkClick r:id="rId1"/>
          </p:cNvPr>
          <p:cNvPicPr>
            <a:picLocks noChangeAspect="1"/>
          </p:cNvPicPr>
          <p:nvPr/>
        </p:nvPicPr>
        <p:blipFill>
          <a:blip r:embed="rId2"/>
          <a:srcRect b="9704"/>
          <a:stretch>
            <a:fillRect/>
          </a:stretch>
        </p:blipFill>
        <p:spPr>
          <a:xfrm>
            <a:off x="0" y="0"/>
            <a:ext cx="9144000" cy="6857365"/>
          </a:xfrm>
          <a:prstGeom prst="rect">
            <a:avLst/>
          </a:prstGeom>
          <a:noFill/>
          <a:ln w="9525">
            <a:noFill/>
          </a:ln>
        </p:spPr>
      </p:pic>
      <p:sp>
        <p:nvSpPr>
          <p:cNvPr id="77829" name="Rectangle 5"/>
          <p:cNvSpPr/>
          <p:nvPr/>
        </p:nvSpPr>
        <p:spPr>
          <a:xfrm>
            <a:off x="1403350" y="1125538"/>
            <a:ext cx="5473700" cy="762000"/>
          </a:xfrm>
          <a:prstGeom prst="rect">
            <a:avLst/>
          </a:prstGeom>
          <a:noFill/>
          <a:ln w="9525">
            <a:noFill/>
          </a:ln>
        </p:spPr>
        <p:txBody>
          <a:bodyPr>
            <a:spAutoFit/>
          </a:bodyPr>
          <a:p>
            <a:r>
              <a:rPr lang="zh-CN" altLang="en-US" sz="4400" b="1" dirty="0">
                <a:solidFill>
                  <a:srgbClr val="000099"/>
                </a:solidFill>
                <a:latin typeface="Arial" panose="020B0604020202020204" pitchFamily="34" charset="0"/>
                <a:ea typeface="隶书" panose="02010509060101010101" pitchFamily="49" charset="-122"/>
              </a:rPr>
              <a:t>丛菊两开他日泪</a:t>
            </a:r>
            <a:endParaRPr lang="zh-CN" altLang="en-US" sz="4400" b="1" dirty="0">
              <a:solidFill>
                <a:srgbClr val="000099"/>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7829"/>
                                        </p:tgtEl>
                                        <p:attrNameLst>
                                          <p:attrName>style.visibility</p:attrName>
                                        </p:attrNameLst>
                                      </p:cBhvr>
                                      <p:to>
                                        <p:strVal val="visible"/>
                                      </p:to>
                                    </p:set>
                                    <p:animEffect transition="in" filter="checkerboard(across)">
                                      <p:cBhvr>
                                        <p:cTn id="7" dur="500"/>
                                        <p:tgtEl>
                                          <p:spTgt spid="77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p:nvPr>
            <p:ph type="title"/>
          </p:nvPr>
        </p:nvSpPr>
        <p:spPr/>
        <p:txBody>
          <a:bodyPr vert="horz" wrap="square" lIns="91440" tIns="45720" rIns="91440" bIns="45720" anchor="ctr" anchorCtr="0"/>
          <a:p>
            <a:pPr eaLnBrk="1" hangingPunct="1"/>
            <a:endParaRPr lang="zh-CN" altLang="zh-CN" dirty="0"/>
          </a:p>
        </p:txBody>
      </p:sp>
      <p:sp>
        <p:nvSpPr>
          <p:cNvPr id="28675" name="Rectangle 3"/>
          <p:cNvSpPr/>
          <p:nvPr>
            <p:ph idx="1"/>
          </p:nvPr>
        </p:nvSpPr>
        <p:spPr/>
        <p:txBody>
          <a:bodyPr vert="horz" wrap="square" lIns="91440" tIns="45720" rIns="91440" bIns="45720" anchor="t" anchorCtr="0"/>
          <a:p>
            <a:pPr eaLnBrk="1" hangingPunct="1"/>
            <a:endParaRPr lang="zh-CN" altLang="zh-CN" dirty="0"/>
          </a:p>
        </p:txBody>
      </p:sp>
      <p:pic>
        <p:nvPicPr>
          <p:cNvPr id="28676" name="Picture 4" descr="99f98e355f03660c91ef39f3">
            <a:hlinkClick r:id="rId1"/>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8853" name="Rectangle 5"/>
          <p:cNvSpPr/>
          <p:nvPr/>
        </p:nvSpPr>
        <p:spPr>
          <a:xfrm>
            <a:off x="539750" y="1268413"/>
            <a:ext cx="4824413" cy="762000"/>
          </a:xfrm>
          <a:prstGeom prst="rect">
            <a:avLst/>
          </a:prstGeom>
          <a:noFill/>
          <a:ln w="9525">
            <a:noFill/>
          </a:ln>
        </p:spPr>
        <p:txBody>
          <a:bodyPr>
            <a:spAutoFit/>
          </a:bodyPr>
          <a:p>
            <a:r>
              <a:rPr lang="zh-CN" altLang="en-US" sz="4400" b="1" dirty="0">
                <a:solidFill>
                  <a:srgbClr val="000099"/>
                </a:solidFill>
                <a:latin typeface="Arial" panose="020B0604020202020204" pitchFamily="34" charset="0"/>
                <a:ea typeface="隶书" panose="02010509060101010101" pitchFamily="49" charset="-122"/>
              </a:rPr>
              <a:t>孤舟一系故园心</a:t>
            </a:r>
            <a:endParaRPr lang="zh-CN" altLang="en-US" sz="4400" b="1" dirty="0">
              <a:solidFill>
                <a:srgbClr val="000099"/>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Effect transition="in" filter="checkerboard(across)">
                                      <p:cBhvr>
                                        <p:cTn id="7"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ph type="title"/>
          </p:nvPr>
        </p:nvSpPr>
        <p:spPr/>
        <p:txBody>
          <a:bodyPr vert="horz" wrap="square" lIns="91440" tIns="45720" rIns="91440" bIns="45720" anchor="ctr" anchorCtr="0"/>
          <a:p>
            <a:pPr eaLnBrk="1" hangingPunct="1"/>
            <a:endParaRPr lang="zh-CN" altLang="zh-CN" dirty="0"/>
          </a:p>
        </p:txBody>
      </p:sp>
      <p:sp>
        <p:nvSpPr>
          <p:cNvPr id="29699" name="Rectangle 3"/>
          <p:cNvSpPr/>
          <p:nvPr>
            <p:ph idx="1"/>
          </p:nvPr>
        </p:nvSpPr>
        <p:spPr/>
        <p:txBody>
          <a:bodyPr vert="horz" wrap="square" lIns="91440" tIns="45720" rIns="91440" bIns="45720" anchor="t" anchorCtr="0"/>
          <a:p>
            <a:pPr eaLnBrk="1" hangingPunct="1"/>
            <a:endParaRPr lang="zh-CN" altLang="zh-CN" dirty="0"/>
          </a:p>
        </p:txBody>
      </p:sp>
      <p:pic>
        <p:nvPicPr>
          <p:cNvPr id="29700" name="Picture 4" descr="42375">
            <a:hlinkClick r:id="rId1"/>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9877" name="Rectangle 5"/>
          <p:cNvSpPr/>
          <p:nvPr/>
        </p:nvSpPr>
        <p:spPr>
          <a:xfrm>
            <a:off x="179388" y="404813"/>
            <a:ext cx="5329237" cy="1431925"/>
          </a:xfrm>
          <a:prstGeom prst="rect">
            <a:avLst/>
          </a:prstGeom>
          <a:noFill/>
          <a:ln w="9525">
            <a:noFill/>
          </a:ln>
        </p:spPr>
        <p:txBody>
          <a:bodyPr>
            <a:spAutoFit/>
          </a:bodyPr>
          <a:p>
            <a:r>
              <a:rPr lang="zh-CN" altLang="en-US" sz="4400" b="1" dirty="0">
                <a:solidFill>
                  <a:srgbClr val="000099"/>
                </a:solidFill>
                <a:latin typeface="Arial" panose="020B0604020202020204" pitchFamily="34" charset="0"/>
                <a:ea typeface="隶书" panose="02010509060101010101" pitchFamily="49" charset="-122"/>
              </a:rPr>
              <a:t>寒衣处处催刀尺，</a:t>
            </a:r>
            <a:endParaRPr lang="zh-CN" altLang="en-US" sz="4400" b="1" dirty="0">
              <a:solidFill>
                <a:srgbClr val="000099"/>
              </a:solidFill>
              <a:latin typeface="Arial" panose="020B0604020202020204" pitchFamily="34" charset="0"/>
              <a:ea typeface="隶书" panose="02010509060101010101" pitchFamily="49" charset="-122"/>
            </a:endParaRPr>
          </a:p>
          <a:p>
            <a:r>
              <a:rPr lang="zh-CN" altLang="en-US" sz="4400" b="1" dirty="0">
                <a:solidFill>
                  <a:srgbClr val="000099"/>
                </a:solidFill>
                <a:latin typeface="Arial" panose="020B0604020202020204" pitchFamily="34" charset="0"/>
                <a:ea typeface="隶书" panose="02010509060101010101" pitchFamily="49" charset="-122"/>
              </a:rPr>
              <a:t>白帝城高急暮砧。</a:t>
            </a:r>
            <a:endParaRPr lang="zh-CN" altLang="en-US" sz="4400" b="1" dirty="0">
              <a:solidFill>
                <a:srgbClr val="000099"/>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checkerboard(across)">
                                      <p:cBhvr>
                                        <p:cTn id="7" dur="500"/>
                                        <p:tgtEl>
                                          <p:spTgt spid="7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noRot="1"/>
          </p:cNvSpPr>
          <p:nvPr>
            <p:ph type="title"/>
          </p:nvPr>
        </p:nvSpPr>
        <p:spPr/>
        <p:txBody>
          <a:bodyPr vert="horz" wrap="square" lIns="91440" tIns="45720" rIns="91440" bIns="45720" anchor="ctr" anchorCtr="0"/>
          <a:p>
            <a:pPr eaLnBrk="1" hangingPunct="1"/>
            <a:r>
              <a:rPr lang="zh-CN" altLang="en-US" b="1" dirty="0">
                <a:solidFill>
                  <a:srgbClr val="F91B50"/>
                </a:solidFill>
              </a:rPr>
              <a:t>一、写了什么：意象？</a:t>
            </a:r>
            <a:endParaRPr lang="zh-CN" altLang="en-US" b="1" dirty="0">
              <a:solidFill>
                <a:srgbClr val="F91B50"/>
              </a:solidFill>
            </a:endParaRPr>
          </a:p>
        </p:txBody>
      </p:sp>
      <p:sp>
        <p:nvSpPr>
          <p:cNvPr id="48131" name="Rectangle 3"/>
          <p:cNvSpPr>
            <a:spLocks noGrp="1" noRot="1"/>
          </p:cNvSpPr>
          <p:nvPr>
            <p:ph idx="1"/>
          </p:nvPr>
        </p:nvSpPr>
        <p:spPr>
          <a:xfrm>
            <a:off x="301625" y="1905000"/>
            <a:ext cx="8540750" cy="2919095"/>
          </a:xfrm>
        </p:spPr>
        <p:txBody>
          <a:bodyPr vert="horz" wrap="square" lIns="91440" tIns="45720" rIns="91440" bIns="45720" anchor="t" anchorCtr="0"/>
          <a:p>
            <a:pPr marL="0" indent="0" eaLnBrk="1" hangingPunct="1">
              <a:buNone/>
            </a:pPr>
            <a:r>
              <a:rPr lang="en-US" altLang="zh-CN" b="1" dirty="0">
                <a:solidFill>
                  <a:srgbClr val="F91B50"/>
                </a:solidFill>
              </a:rPr>
              <a:t> </a:t>
            </a:r>
            <a:r>
              <a:rPr lang="zh-CN" altLang="en-US" b="1" dirty="0">
                <a:solidFill>
                  <a:srgbClr val="F91B50"/>
                </a:solidFill>
              </a:rPr>
              <a:t>玉露  </a:t>
            </a:r>
            <a:r>
              <a:rPr lang="en-US" altLang="zh-CN" b="1" dirty="0">
                <a:solidFill>
                  <a:srgbClr val="F91B50"/>
                </a:solidFill>
              </a:rPr>
              <a:t> </a:t>
            </a:r>
            <a:r>
              <a:rPr lang="zh-CN" altLang="en-US" b="1" dirty="0">
                <a:solidFill>
                  <a:srgbClr val="F91B50"/>
                </a:solidFill>
              </a:rPr>
              <a:t>枫树林   巫山巫峡  </a:t>
            </a:r>
            <a:r>
              <a:rPr lang="en-US" altLang="zh-CN" b="1" dirty="0">
                <a:solidFill>
                  <a:srgbClr val="F91B50"/>
                </a:solidFill>
              </a:rPr>
              <a:t> </a:t>
            </a:r>
            <a:r>
              <a:rPr lang="zh-CN" altLang="en-US" b="1" dirty="0">
                <a:solidFill>
                  <a:srgbClr val="F91B50"/>
                </a:solidFill>
              </a:rPr>
              <a:t>江间波浪  塞上风云</a:t>
            </a:r>
            <a:endParaRPr lang="zh-CN" altLang="en-US" b="1" dirty="0">
              <a:solidFill>
                <a:srgbClr val="F91B50"/>
              </a:solidFill>
            </a:endParaRPr>
          </a:p>
          <a:p>
            <a:pPr marL="0" indent="0" eaLnBrk="1" hangingPunct="1">
              <a:buNone/>
            </a:pPr>
            <a:r>
              <a:rPr lang="en-US" altLang="zh-CN" b="1" dirty="0">
                <a:solidFill>
                  <a:schemeClr val="hlink"/>
                </a:solidFill>
              </a:rPr>
              <a:t> </a:t>
            </a:r>
            <a:r>
              <a:rPr lang="zh-CN" altLang="en-US" b="1" dirty="0">
                <a:solidFill>
                  <a:schemeClr val="hlink"/>
                </a:solidFill>
              </a:rPr>
              <a:t>丛菊   他日泪   孤舟  寒衣   刀尺  白帝城  暮砧</a:t>
            </a:r>
            <a:endParaRPr lang="zh-CN" altLang="en-US" b="1" dirty="0">
              <a:solidFill>
                <a:schemeClr val="hlink"/>
              </a:solidFill>
            </a:endParaRPr>
          </a:p>
          <a:p>
            <a:pPr eaLnBrk="1" hangingPunct="1"/>
            <a:endParaRPr lang="zh-CN" altLang="en-US" b="1" dirty="0">
              <a:solidFill>
                <a:schemeClr val="hlink"/>
              </a:solidFill>
            </a:endParaRPr>
          </a:p>
          <a:p>
            <a:pPr marL="0" indent="0" eaLnBrk="1" hangingPunct="1">
              <a:buNone/>
            </a:pPr>
            <a:r>
              <a:rPr lang="en-US" altLang="zh-CN" b="1" dirty="0">
                <a:solidFill>
                  <a:srgbClr val="F91B50"/>
                </a:solidFill>
              </a:rPr>
              <a:t>       </a:t>
            </a:r>
            <a:r>
              <a:rPr lang="zh-CN" altLang="en-US" b="1" dirty="0">
                <a:solidFill>
                  <a:srgbClr val="F91B50"/>
                </a:solidFill>
              </a:rPr>
              <a:t>意境：营造了衰败、萧瑟、阴森又风云变化的悲壮意境。</a:t>
            </a:r>
            <a:endParaRPr lang="zh-CN" altLang="en-US" b="1" dirty="0">
              <a:solidFill>
                <a:srgbClr val="F91B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p:tgtEl>
                                          <p:spTgt spid="30722"/>
                                        </p:tgtEl>
                                        <p:attrNameLst>
                                          <p:attrName>ppt_y</p:attrName>
                                        </p:attrNameLst>
                                      </p:cBhvr>
                                      <p:tavLst>
                                        <p:tav tm="0">
                                          <p:val>
                                            <p:strVal val="#ppt_y+#ppt_h*1.125000"/>
                                          </p:val>
                                        </p:tav>
                                        <p:tav tm="100000">
                                          <p:val>
                                            <p:strVal val="#ppt_y"/>
                                          </p:val>
                                        </p:tav>
                                      </p:tavLst>
                                    </p:anim>
                                    <p:animEffect transition="in" filter="wipe(up)">
                                      <p:cBhvr>
                                        <p:cTn id="8" dur="500"/>
                                        <p:tgtEl>
                                          <p:spTgt spid="307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8131">
                                            <p:txEl>
                                              <p:pRg st="0" end="0"/>
                                            </p:txEl>
                                          </p:spTgt>
                                        </p:tgtEl>
                                        <p:attrNameLst>
                                          <p:attrName>style.visibility</p:attrName>
                                        </p:attrNameLst>
                                      </p:cBhvr>
                                      <p:to>
                                        <p:strVal val="visible"/>
                                      </p:to>
                                    </p:set>
                                    <p:anim calcmode="lin" valueType="num">
                                      <p:cBhvr additive="base">
                                        <p:cTn id="13" dur="500"/>
                                        <p:tgtEl>
                                          <p:spTgt spid="48131">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813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8131">
                                            <p:txEl>
                                              <p:pRg st="1" end="1"/>
                                            </p:txEl>
                                          </p:spTgt>
                                        </p:tgtEl>
                                        <p:attrNameLst>
                                          <p:attrName>style.visibility</p:attrName>
                                        </p:attrNameLst>
                                      </p:cBhvr>
                                      <p:to>
                                        <p:strVal val="visible"/>
                                      </p:to>
                                    </p:set>
                                    <p:anim calcmode="lin" valueType="num">
                                      <p:cBhvr additive="base">
                                        <p:cTn id="19" dur="500"/>
                                        <p:tgtEl>
                                          <p:spTgt spid="48131">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813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8131">
                                            <p:txEl>
                                              <p:pRg st="3" end="3"/>
                                            </p:txEl>
                                          </p:spTgt>
                                        </p:tgtEl>
                                        <p:attrNameLst>
                                          <p:attrName>style.visibility</p:attrName>
                                        </p:attrNameLst>
                                      </p:cBhvr>
                                      <p:to>
                                        <p:strVal val="visible"/>
                                      </p:to>
                                    </p:set>
                                    <p:anim calcmode="lin" valueType="num">
                                      <p:cBhvr additive="base">
                                        <p:cTn id="25" dur="500"/>
                                        <p:tgtEl>
                                          <p:spTgt spid="48131">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81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2" grpId="1"/>
      <p:bldP spid="48131" grpId="0" build="p"/>
      <p:bldP spid="48131"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3"/>
          <p:cNvSpPr txBox="1"/>
          <p:nvPr/>
        </p:nvSpPr>
        <p:spPr>
          <a:xfrm>
            <a:off x="609600" y="1143000"/>
            <a:ext cx="7835900" cy="1568450"/>
          </a:xfrm>
          <a:prstGeom prst="rect">
            <a:avLst/>
          </a:prstGeom>
          <a:noFill/>
          <a:ln w="9525">
            <a:noFill/>
          </a:ln>
        </p:spPr>
        <p:txBody>
          <a:bodyPr wrap="square">
            <a:spAutoFit/>
          </a:bodyPr>
          <a:p>
            <a:pPr>
              <a:spcBef>
                <a:spcPct val="50000"/>
              </a:spcBef>
            </a:pPr>
            <a:r>
              <a:rPr lang="en-US" altLang="zh-CN" sz="4800" b="1" dirty="0">
                <a:solidFill>
                  <a:srgbClr val="006600"/>
                </a:solidFill>
                <a:latin typeface="Arial" panose="020B0604020202020204" pitchFamily="34" charset="0"/>
              </a:rPr>
              <a:t>       </a:t>
            </a:r>
            <a:r>
              <a:rPr lang="zh-CN" altLang="en-US" sz="4800" b="1" dirty="0">
                <a:solidFill>
                  <a:srgbClr val="006600"/>
                </a:solidFill>
                <a:latin typeface="Arial" panose="020B0604020202020204" pitchFamily="34" charset="0"/>
              </a:rPr>
              <a:t>你认为这首诗主要表达了什么思想感情？</a:t>
            </a:r>
            <a:r>
              <a:rPr lang="zh-CN" altLang="en-US" sz="4800" dirty="0">
                <a:solidFill>
                  <a:srgbClr val="006600"/>
                </a:solidFill>
                <a:latin typeface="Arial" panose="020B0604020202020204" pitchFamily="34" charset="0"/>
              </a:rPr>
              <a:t> </a:t>
            </a:r>
            <a:endParaRPr lang="zh-CN" altLang="en-US" sz="4800" dirty="0">
              <a:solidFill>
                <a:srgbClr val="006600"/>
              </a:solidFill>
              <a:latin typeface="Arial" panose="020B0604020202020204" pitchFamily="34" charset="0"/>
            </a:endParaRPr>
          </a:p>
        </p:txBody>
      </p:sp>
      <p:sp>
        <p:nvSpPr>
          <p:cNvPr id="31747" name="Text Box 4"/>
          <p:cNvSpPr txBox="1"/>
          <p:nvPr/>
        </p:nvSpPr>
        <p:spPr>
          <a:xfrm>
            <a:off x="2411413" y="260350"/>
            <a:ext cx="5473700" cy="701675"/>
          </a:xfrm>
          <a:prstGeom prst="rect">
            <a:avLst/>
          </a:prstGeom>
          <a:noFill/>
          <a:ln w="9525">
            <a:noFill/>
          </a:ln>
        </p:spPr>
        <p:txBody>
          <a:bodyPr>
            <a:spAutoFit/>
          </a:bodyPr>
          <a:p>
            <a:pPr>
              <a:spcBef>
                <a:spcPct val="50000"/>
              </a:spcBef>
            </a:pPr>
            <a:r>
              <a:rPr lang="zh-CN" altLang="en-US" sz="4000" b="1" dirty="0">
                <a:solidFill>
                  <a:srgbClr val="FF0000"/>
                </a:solidFill>
                <a:latin typeface="Arial" panose="020B0604020202020204" pitchFamily="34" charset="0"/>
              </a:rPr>
              <a:t>第二、表达了什么？</a:t>
            </a:r>
            <a:endParaRPr lang="zh-CN" altLang="en-US" sz="4000" b="1" dirty="0">
              <a:solidFill>
                <a:srgbClr val="FF0000"/>
              </a:solidFill>
              <a:latin typeface="Arial" panose="020B0604020202020204" pitchFamily="34" charset="0"/>
            </a:endParaRPr>
          </a:p>
        </p:txBody>
      </p:sp>
      <p:pic>
        <p:nvPicPr>
          <p:cNvPr id="31748" name="Picture 5" descr="u=3433757966,3059490687&amp;gp=3"/>
          <p:cNvPicPr>
            <a:picLocks noChangeAspect="1"/>
          </p:cNvPicPr>
          <p:nvPr/>
        </p:nvPicPr>
        <p:blipFill>
          <a:blip r:embed="rId1"/>
          <a:stretch>
            <a:fillRect/>
          </a:stretch>
        </p:blipFill>
        <p:spPr>
          <a:xfrm>
            <a:off x="4343400" y="3505200"/>
            <a:ext cx="4679950" cy="28016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p:tgtEl>
                                          <p:spTgt spid="31747"/>
                                        </p:tgtEl>
                                        <p:attrNameLst>
                                          <p:attrName>ppt_y</p:attrName>
                                        </p:attrNameLst>
                                      </p:cBhvr>
                                      <p:tavLst>
                                        <p:tav tm="0">
                                          <p:val>
                                            <p:strVal val="#ppt_y+#ppt_h*1.125000"/>
                                          </p:val>
                                        </p:tav>
                                        <p:tav tm="100000">
                                          <p:val>
                                            <p:strVal val="#ppt_y"/>
                                          </p:val>
                                        </p:tav>
                                      </p:tavLst>
                                    </p:anim>
                                    <p:animEffect transition="in" filter="wipe(up)">
                                      <p:cBhvr>
                                        <p:cTn id="8" dur="500"/>
                                        <p:tgtEl>
                                          <p:spTgt spid="3174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p:tgtEl>
                                          <p:spTgt spid="31746"/>
                                        </p:tgtEl>
                                        <p:attrNameLst>
                                          <p:attrName>ppt_y</p:attrName>
                                        </p:attrNameLst>
                                      </p:cBhvr>
                                      <p:tavLst>
                                        <p:tav tm="0">
                                          <p:val>
                                            <p:strVal val="#ppt_y+#ppt_h*1.125000"/>
                                          </p:val>
                                        </p:tav>
                                        <p:tav tm="100000">
                                          <p:val>
                                            <p:strVal val="#ppt_y"/>
                                          </p:val>
                                        </p:tav>
                                      </p:tavLst>
                                    </p:anim>
                                    <p:animEffect transition="in" filter="wipe(up)">
                                      <p:cBhvr>
                                        <p:cTn id="14"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P spid="31746" grpId="0"/>
      <p:bldP spid="3174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ext Box 2"/>
          <p:cNvSpPr txBox="1"/>
          <p:nvPr/>
        </p:nvSpPr>
        <p:spPr>
          <a:xfrm>
            <a:off x="990600" y="228600"/>
            <a:ext cx="7238365" cy="706755"/>
          </a:xfrm>
          <a:prstGeom prst="rect">
            <a:avLst/>
          </a:prstGeom>
          <a:noFill/>
          <a:ln w="9525">
            <a:noFill/>
          </a:ln>
        </p:spPr>
        <p:txBody>
          <a:bodyPr wrap="square">
            <a:spAutoFit/>
          </a:bodyPr>
          <a:p>
            <a:pPr>
              <a:spcBef>
                <a:spcPct val="50000"/>
              </a:spcBef>
            </a:pPr>
            <a:r>
              <a:rPr lang="zh-CN" altLang="en-US" sz="4000" b="1" dirty="0">
                <a:solidFill>
                  <a:srgbClr val="006600"/>
                </a:solidFill>
                <a:latin typeface="Arial" panose="020B0604020202020204" pitchFamily="34" charset="0"/>
              </a:rPr>
              <a:t>把握诗歌的思想感情的方法：</a:t>
            </a:r>
            <a:endParaRPr lang="zh-CN" altLang="en-US" sz="4000" b="1" dirty="0">
              <a:solidFill>
                <a:srgbClr val="006600"/>
              </a:solidFill>
              <a:latin typeface="Arial" panose="020B0604020202020204" pitchFamily="34" charset="0"/>
            </a:endParaRPr>
          </a:p>
        </p:txBody>
      </p:sp>
      <p:sp>
        <p:nvSpPr>
          <p:cNvPr id="32771" name="Text Box 3"/>
          <p:cNvSpPr txBox="1"/>
          <p:nvPr/>
        </p:nvSpPr>
        <p:spPr>
          <a:xfrm>
            <a:off x="0" y="1773238"/>
            <a:ext cx="8459788" cy="366712"/>
          </a:xfrm>
          <a:prstGeom prst="rect">
            <a:avLst/>
          </a:prstGeom>
          <a:noFill/>
          <a:ln w="9525">
            <a:noFill/>
          </a:ln>
        </p:spPr>
        <p:txBody>
          <a:bodyPr>
            <a:spAutoFit/>
          </a:bodyPr>
          <a:p>
            <a:pPr>
              <a:spcBef>
                <a:spcPct val="50000"/>
              </a:spcBef>
            </a:pPr>
            <a:endParaRPr lang="zh-CN" altLang="zh-CN" dirty="0">
              <a:solidFill>
                <a:schemeClr val="tx1"/>
              </a:solidFill>
              <a:latin typeface="Arial" panose="020B0604020202020204" pitchFamily="34" charset="0"/>
            </a:endParaRPr>
          </a:p>
        </p:txBody>
      </p:sp>
      <p:sp>
        <p:nvSpPr>
          <p:cNvPr id="52228" name="Text Box 4"/>
          <p:cNvSpPr txBox="1"/>
          <p:nvPr/>
        </p:nvSpPr>
        <p:spPr>
          <a:xfrm>
            <a:off x="194945" y="1295400"/>
            <a:ext cx="8753475" cy="2584450"/>
          </a:xfrm>
          <a:prstGeom prst="rect">
            <a:avLst/>
          </a:prstGeom>
          <a:noFill/>
          <a:ln w="9525">
            <a:noFill/>
          </a:ln>
        </p:spPr>
        <p:txBody>
          <a:bodyPr wrap="square">
            <a:spAutoFit/>
          </a:bodyPr>
          <a:p>
            <a:pPr>
              <a:spcBef>
                <a:spcPct val="50000"/>
              </a:spcBef>
            </a:pPr>
            <a:r>
              <a:rPr lang="en-US" altLang="zh-CN" sz="3600" b="1" dirty="0">
                <a:solidFill>
                  <a:srgbClr val="006600"/>
                </a:solidFill>
                <a:latin typeface="楷体_GB2312" panose="02010609030101010101" pitchFamily="49" charset="-122"/>
                <a:ea typeface="楷体_GB2312" panose="02010609030101010101" pitchFamily="49" charset="-122"/>
              </a:rPr>
              <a:t>    1</a:t>
            </a:r>
            <a:r>
              <a:rPr lang="zh-CN" altLang="en-US" sz="3600" b="1" dirty="0">
                <a:solidFill>
                  <a:srgbClr val="006600"/>
                </a:solidFill>
                <a:latin typeface="楷体_GB2312" panose="02010609030101010101" pitchFamily="49" charset="-122"/>
                <a:ea typeface="楷体_GB2312" panose="02010609030101010101" pitchFamily="49" charset="-122"/>
              </a:rPr>
              <a:t>、通过抓取、分析意象，</a:t>
            </a:r>
            <a:r>
              <a:rPr lang="zh-CN" altLang="en-US" sz="3600" b="1" dirty="0">
                <a:solidFill>
                  <a:srgbClr val="FF0000"/>
                </a:solidFill>
                <a:latin typeface="楷体_GB2312" panose="02010609030101010101" pitchFamily="49" charset="-122"/>
                <a:ea typeface="楷体_GB2312" panose="02010609030101010101" pitchFamily="49" charset="-122"/>
              </a:rPr>
              <a:t>透过意象</a:t>
            </a:r>
            <a:r>
              <a:rPr lang="zh-CN" altLang="en-US" sz="3600" b="1" dirty="0">
                <a:solidFill>
                  <a:srgbClr val="006600"/>
                </a:solidFill>
                <a:latin typeface="楷体_GB2312" panose="02010609030101010101" pitchFamily="49" charset="-122"/>
                <a:ea typeface="楷体_GB2312" panose="02010609030101010101" pitchFamily="49" charset="-122"/>
              </a:rPr>
              <a:t>把握思想感情。</a:t>
            </a:r>
            <a:endParaRPr lang="zh-CN" altLang="en-US" sz="3600" b="1" dirty="0">
              <a:solidFill>
                <a:srgbClr val="006600"/>
              </a:solidFill>
              <a:latin typeface="楷体_GB2312" panose="02010609030101010101" pitchFamily="49" charset="-122"/>
              <a:ea typeface="楷体_GB2312" panose="02010609030101010101" pitchFamily="49" charset="-122"/>
            </a:endParaRPr>
          </a:p>
          <a:p>
            <a:pPr>
              <a:spcBef>
                <a:spcPct val="50000"/>
              </a:spcBef>
            </a:pPr>
            <a:r>
              <a:rPr lang="en-US" altLang="zh-CN" sz="3600" b="1" dirty="0">
                <a:solidFill>
                  <a:srgbClr val="006600"/>
                </a:solidFill>
                <a:latin typeface="楷体_GB2312" panose="02010609030101010101" pitchFamily="49" charset="-122"/>
                <a:ea typeface="楷体_GB2312" panose="02010609030101010101" pitchFamily="49" charset="-122"/>
              </a:rPr>
              <a:t>    2</a:t>
            </a:r>
            <a:r>
              <a:rPr lang="zh-CN" altLang="en-US" sz="3600" b="1" dirty="0">
                <a:solidFill>
                  <a:srgbClr val="006600"/>
                </a:solidFill>
                <a:latin typeface="楷体_GB2312" panose="02010609030101010101" pitchFamily="49" charset="-122"/>
                <a:ea typeface="楷体_GB2312" panose="02010609030101010101" pitchFamily="49" charset="-122"/>
              </a:rPr>
              <a:t>、寻找诗中关于文章主旨的</a:t>
            </a:r>
            <a:r>
              <a:rPr lang="zh-CN" altLang="en-US" sz="3600" b="1" dirty="0">
                <a:solidFill>
                  <a:srgbClr val="FF0000"/>
                </a:solidFill>
                <a:latin typeface="楷体_GB2312" panose="02010609030101010101" pitchFamily="49" charset="-122"/>
                <a:ea typeface="楷体_GB2312" panose="02010609030101010101" pitchFamily="49" charset="-122"/>
              </a:rPr>
              <a:t>表达情感的语句。</a:t>
            </a:r>
            <a:endParaRPr lang="en-US" altLang="zh-CN" sz="3600" b="1" dirty="0">
              <a:solidFill>
                <a:srgbClr val="006600"/>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p:tgtEl>
                                          <p:spTgt spid="52226"/>
                                        </p:tgtEl>
                                        <p:attrNameLst>
                                          <p:attrName>ppt_y</p:attrName>
                                        </p:attrNameLst>
                                      </p:cBhvr>
                                      <p:tavLst>
                                        <p:tav tm="0">
                                          <p:val>
                                            <p:strVal val="#ppt_y+#ppt_h*1.125000"/>
                                          </p:val>
                                        </p:tav>
                                        <p:tav tm="100000">
                                          <p:val>
                                            <p:strVal val="#ppt_y"/>
                                          </p:val>
                                        </p:tav>
                                      </p:tavLst>
                                    </p:anim>
                                    <p:animEffect transition="in" filter="wipe(up)">
                                      <p:cBhvr>
                                        <p:cTn id="8" dur="500"/>
                                        <p:tgtEl>
                                          <p:spTgt spid="522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2228"/>
                                        </p:tgtEl>
                                        <p:attrNameLst>
                                          <p:attrName>style.visibility</p:attrName>
                                        </p:attrNameLst>
                                      </p:cBhvr>
                                      <p:to>
                                        <p:strVal val="visible"/>
                                      </p:to>
                                    </p:set>
                                    <p:anim calcmode="lin" valueType="num">
                                      <p:cBhvr additive="base">
                                        <p:cTn id="13" dur="500"/>
                                        <p:tgtEl>
                                          <p:spTgt spid="52228"/>
                                        </p:tgtEl>
                                        <p:attrNameLst>
                                          <p:attrName>ppt_y</p:attrName>
                                        </p:attrNameLst>
                                      </p:cBhvr>
                                      <p:tavLst>
                                        <p:tav tm="0">
                                          <p:val>
                                            <p:strVal val="#ppt_y+#ppt_h*1.125000"/>
                                          </p:val>
                                        </p:tav>
                                        <p:tav tm="100000">
                                          <p:val>
                                            <p:strVal val="#ppt_y"/>
                                          </p:val>
                                        </p:tav>
                                      </p:tavLst>
                                    </p:anim>
                                    <p:animEffect transition="in" filter="wipe(up)">
                                      <p:cBhvr>
                                        <p:cTn id="14"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6" grpId="1"/>
      <p:bldP spid="52228" grpId="0"/>
      <p:bldP spid="5222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noRot="1"/>
          </p:cNvSpPr>
          <p:nvPr>
            <p:ph type="title"/>
          </p:nvPr>
        </p:nvSpPr>
        <p:spPr/>
        <p:txBody>
          <a:bodyPr vert="horz" wrap="square" lIns="91440" tIns="45720" rIns="91440" bIns="45720" anchor="ctr" anchorCtr="0"/>
          <a:p>
            <a:pPr eaLnBrk="1" hangingPunct="1"/>
            <a:r>
              <a:rPr lang="zh-CN" altLang="en-US" sz="4000" b="1" dirty="0">
                <a:solidFill>
                  <a:srgbClr val="F91B50"/>
                </a:solidFill>
              </a:rPr>
              <a:t>一、抓题目</a:t>
            </a:r>
            <a:br>
              <a:rPr lang="zh-CN" altLang="en-US" sz="4000" b="1" dirty="0">
                <a:solidFill>
                  <a:srgbClr val="F91B50"/>
                </a:solidFill>
              </a:rPr>
            </a:br>
            <a:endParaRPr lang="zh-CN" altLang="en-US" sz="4000" b="1" dirty="0">
              <a:solidFill>
                <a:srgbClr val="F91B50"/>
              </a:solidFill>
            </a:endParaRPr>
          </a:p>
        </p:txBody>
      </p:sp>
      <p:sp>
        <p:nvSpPr>
          <p:cNvPr id="47107" name="Rectangle 3"/>
          <p:cNvSpPr>
            <a:spLocks noGrp="1" noRot="1"/>
          </p:cNvSpPr>
          <p:nvPr>
            <p:ph idx="1"/>
          </p:nvPr>
        </p:nvSpPr>
        <p:spPr>
          <a:xfrm>
            <a:off x="301625" y="1905000"/>
            <a:ext cx="8603615" cy="4194175"/>
          </a:xfrm>
        </p:spPr>
        <p:txBody>
          <a:bodyPr vert="horz" wrap="square" lIns="91440" tIns="45720" rIns="91440" bIns="45720" anchor="t" anchorCtr="0"/>
          <a:p>
            <a:pPr marL="0" indent="0" eaLnBrk="1" hangingPunct="1">
              <a:buNone/>
            </a:pPr>
            <a:r>
              <a:rPr lang="en-US" altLang="zh-CN" b="1" dirty="0"/>
              <a:t>       </a:t>
            </a:r>
            <a:r>
              <a:rPr lang="zh-CN" altLang="en-US" b="1" dirty="0"/>
              <a:t>在寓居夔州两个年头里，杜甫时年五十五岁，已处在人生之秋，眼看晚年多病，知交零落，壮志难酬，心境非常寂寞、抑郁。当此秋风萧瑟之时，不免触景生情，感发诗兴，故曰</a:t>
            </a:r>
            <a:r>
              <a:rPr lang="en-US" altLang="zh-CN" b="1" dirty="0"/>
              <a:t>《</a:t>
            </a:r>
            <a:r>
              <a:rPr lang="zh-CN" altLang="en-US" b="1" dirty="0"/>
              <a:t>秋兴</a:t>
            </a:r>
            <a:r>
              <a:rPr lang="en-US" altLang="zh-CN" b="1" dirty="0"/>
              <a:t>》</a:t>
            </a:r>
            <a:r>
              <a:rPr lang="zh-CN" altLang="en-US" b="1" dirty="0"/>
              <a:t>。</a:t>
            </a:r>
            <a:endParaRPr lang="zh-CN" altLang="en-US" b="1" dirty="0"/>
          </a:p>
          <a:p>
            <a:pPr marL="0" indent="0" eaLnBrk="1" hangingPunct="1">
              <a:buNone/>
            </a:pPr>
            <a:r>
              <a:rPr lang="en-US" altLang="zh-CN" b="1" dirty="0"/>
              <a:t>      《</a:t>
            </a:r>
            <a:r>
              <a:rPr lang="zh-CN" altLang="en-US" b="1" dirty="0"/>
              <a:t>秋兴</a:t>
            </a:r>
            <a:r>
              <a:rPr lang="en-US" altLang="zh-CN" b="1" dirty="0"/>
              <a:t>》</a:t>
            </a:r>
            <a:r>
              <a:rPr lang="zh-CN" altLang="en-US" b="1" dirty="0"/>
              <a:t>，即</a:t>
            </a:r>
            <a:r>
              <a:rPr lang="zh-CN" altLang="en-US" b="1" dirty="0">
                <a:solidFill>
                  <a:srgbClr val="F91B50"/>
                </a:solidFill>
              </a:rPr>
              <a:t>因秋感兴（触景生情）</a:t>
            </a:r>
            <a:r>
              <a:rPr lang="zh-CN" altLang="en-US" b="1" dirty="0"/>
              <a:t>，是他旅居夔州时写下的一组诗，共有八首，“玉露凋伤枫树林”是其中的第一首。</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1000" fill="hold"/>
                                        <p:tgtEl>
                                          <p:spTgt spid="47106"/>
                                        </p:tgtEl>
                                        <p:attrNameLst>
                                          <p:attrName>ppt_x</p:attrName>
                                        </p:attrNameLst>
                                      </p:cBhvr>
                                      <p:tavLst>
                                        <p:tav tm="0">
                                          <p:val>
                                            <p:strVal val="0-#ppt_w/2"/>
                                          </p:val>
                                        </p:tav>
                                        <p:tav tm="100000">
                                          <p:val>
                                            <p:strVal val="#ppt_x"/>
                                          </p:val>
                                        </p:tav>
                                      </p:tavLst>
                                    </p:anim>
                                    <p:anim calcmode="lin" valueType="num">
                                      <p:cBhvr additive="base">
                                        <p:cTn id="8" dur="1000" fill="hold"/>
                                        <p:tgtEl>
                                          <p:spTgt spid="471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7107">
                                            <p:txEl>
                                              <p:charRg st="0" end="84"/>
                                            </p:txEl>
                                          </p:spTgt>
                                        </p:tgtEl>
                                        <p:attrNameLst>
                                          <p:attrName>style.visibility</p:attrName>
                                        </p:attrNameLst>
                                      </p:cBhvr>
                                      <p:to>
                                        <p:strVal val="visible"/>
                                      </p:to>
                                    </p:set>
                                    <p:animEffect transition="in" filter="diamond(in)">
                                      <p:cBhvr>
                                        <p:cTn id="13" dur="500"/>
                                        <p:tgtEl>
                                          <p:spTgt spid="47107">
                                            <p:txEl>
                                              <p:charRg st="0" end="8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7107">
                                            <p:txEl>
                                              <p:charRg st="84" end="138"/>
                                            </p:txEl>
                                          </p:spTgt>
                                        </p:tgtEl>
                                        <p:attrNameLst>
                                          <p:attrName>style.visibility</p:attrName>
                                        </p:attrNameLst>
                                      </p:cBhvr>
                                      <p:to>
                                        <p:strVal val="visible"/>
                                      </p:to>
                                    </p:set>
                                    <p:animEffect transition="in" filter="diamond(in)">
                                      <p:cBhvr>
                                        <p:cTn id="18" dur="500"/>
                                        <p:tgtEl>
                                          <p:spTgt spid="47107">
                                            <p:txEl>
                                              <p:charRg st="84"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noRot="1"/>
          </p:cNvSpPr>
          <p:nvPr>
            <p:ph type="title"/>
          </p:nvPr>
        </p:nvSpPr>
        <p:spPr/>
        <p:txBody>
          <a:bodyPr vert="horz" wrap="square" lIns="91440" tIns="45720" rIns="91440" bIns="45720" anchor="ctr" anchorCtr="0"/>
          <a:p>
            <a:pPr eaLnBrk="1" hangingPunct="1"/>
            <a:r>
              <a:rPr lang="zh-CN" altLang="en-US" sz="4000" b="1" dirty="0"/>
              <a:t>问题：哪个诗句最能表明诗人感情？</a:t>
            </a:r>
            <a:endParaRPr lang="zh-CN" altLang="en-US" sz="4000" b="1" dirty="0"/>
          </a:p>
        </p:txBody>
      </p:sp>
      <p:sp>
        <p:nvSpPr>
          <p:cNvPr id="20483" name="Rectangle 3"/>
          <p:cNvSpPr>
            <a:spLocks noGrp="1" noRot="1"/>
          </p:cNvSpPr>
          <p:nvPr>
            <p:ph idx="1"/>
          </p:nvPr>
        </p:nvSpPr>
        <p:spPr>
          <a:xfrm>
            <a:off x="457200" y="2174240"/>
            <a:ext cx="8039100" cy="2509520"/>
          </a:xfrm>
        </p:spPr>
        <p:txBody>
          <a:bodyPr vert="horz" wrap="square" lIns="91440" tIns="45720" rIns="91440" bIns="45720" anchor="t" anchorCtr="0"/>
          <a:p>
            <a:pPr marL="0" indent="0" eaLnBrk="1" hangingPunct="1">
              <a:buNone/>
            </a:pPr>
            <a:r>
              <a:rPr lang="zh-CN" altLang="en-US" sz="3600" b="1" dirty="0">
                <a:solidFill>
                  <a:srgbClr val="F91B50"/>
                </a:solidFill>
              </a:rPr>
              <a:t>丛菊</a:t>
            </a:r>
            <a:r>
              <a:rPr lang="zh-CN" altLang="en-US" sz="3600" b="1" dirty="0"/>
              <a:t>两开他日</a:t>
            </a:r>
            <a:r>
              <a:rPr lang="zh-CN" altLang="en-US" sz="3600" b="1" dirty="0">
                <a:solidFill>
                  <a:srgbClr val="F91B50"/>
                </a:solidFill>
              </a:rPr>
              <a:t>泪</a:t>
            </a:r>
            <a:r>
              <a:rPr lang="zh-CN" altLang="en-US" sz="3600" b="1" dirty="0"/>
              <a:t>，</a:t>
            </a:r>
            <a:r>
              <a:rPr lang="zh-CN" altLang="en-US" sz="3600" b="1" dirty="0">
                <a:solidFill>
                  <a:srgbClr val="F91B50"/>
                </a:solidFill>
              </a:rPr>
              <a:t>孤舟</a:t>
            </a:r>
            <a:r>
              <a:rPr lang="zh-CN" altLang="en-US" sz="3600" b="1" dirty="0"/>
              <a:t>一系</a:t>
            </a:r>
            <a:r>
              <a:rPr lang="zh-CN" altLang="en-US" sz="3600" b="1" dirty="0">
                <a:solidFill>
                  <a:srgbClr val="F91B50"/>
                </a:solidFill>
              </a:rPr>
              <a:t>故园</a:t>
            </a:r>
            <a:r>
              <a:rPr lang="zh-CN" altLang="en-US" sz="3600" b="1" dirty="0"/>
              <a:t>心。</a:t>
            </a:r>
            <a:endParaRPr lang="zh-CN" altLang="en-US" sz="3600" b="1" dirty="0"/>
          </a:p>
          <a:p>
            <a:pPr eaLnBrk="1" hangingPunct="1">
              <a:buNone/>
            </a:pPr>
            <a:endParaRPr lang="zh-CN" altLang="en-US" sz="3600" b="1" dirty="0">
              <a:solidFill>
                <a:srgbClr val="F91B50"/>
              </a:solidFill>
            </a:endParaRPr>
          </a:p>
          <a:p>
            <a:pPr marL="0" indent="0" eaLnBrk="1" hangingPunct="1">
              <a:buNone/>
            </a:pPr>
            <a:r>
              <a:rPr lang="zh-CN" altLang="en-US" sz="3600" b="1" dirty="0">
                <a:solidFill>
                  <a:srgbClr val="F91B50"/>
                </a:solidFill>
              </a:rPr>
              <a:t>明确主旨：抒发羁旅之愁，思乡之苦。</a:t>
            </a:r>
            <a:endParaRPr lang="en-US" altLang="zh-CN" sz="3600" b="1" dirty="0">
              <a:solidFill>
                <a:srgbClr val="F91B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p:tgtEl>
                                          <p:spTgt spid="33794"/>
                                        </p:tgtEl>
                                        <p:attrNameLst>
                                          <p:attrName>ppt_y</p:attrName>
                                        </p:attrNameLst>
                                      </p:cBhvr>
                                      <p:tavLst>
                                        <p:tav tm="0">
                                          <p:val>
                                            <p:strVal val="#ppt_y+#ppt_h*1.125000"/>
                                          </p:val>
                                        </p:tav>
                                        <p:tav tm="100000">
                                          <p:val>
                                            <p:strVal val="#ppt_y"/>
                                          </p:val>
                                        </p:tav>
                                      </p:tavLst>
                                    </p:anim>
                                    <p:animEffect transition="in" filter="wipe(up)">
                                      <p:cBhvr>
                                        <p:cTn id="8" dur="500"/>
                                        <p:tgtEl>
                                          <p:spTgt spid="3379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additive="base">
                                        <p:cTn id="13" dur="500"/>
                                        <p:tgtEl>
                                          <p:spTgt spid="2048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048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p:tgtEl>
                                          <p:spTgt spid="2048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4" grpId="1"/>
      <p:bldP spid="20483" grpId="0" build="p"/>
      <p:bldP spid="20483" grpI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noRot="1"/>
          </p:cNvSpPr>
          <p:nvPr>
            <p:ph type="title"/>
          </p:nvPr>
        </p:nvSpPr>
        <p:spPr>
          <a:xfrm>
            <a:off x="2483485" y="457200"/>
            <a:ext cx="4176713" cy="1143000"/>
          </a:xfrm>
        </p:spPr>
        <p:txBody>
          <a:bodyPr vert="horz" wrap="square" lIns="91440" tIns="45720" rIns="91440" bIns="45720" anchor="ctr" anchorCtr="0"/>
          <a:p>
            <a:pPr eaLnBrk="1" hangingPunct="1"/>
            <a:r>
              <a:rPr lang="zh-CN" altLang="en-US" b="1" dirty="0">
                <a:solidFill>
                  <a:srgbClr val="FF0000"/>
                </a:solidFill>
              </a:rPr>
              <a:t>第三、怎么写？</a:t>
            </a:r>
            <a:endParaRPr lang="zh-CN" altLang="en-US" b="1" dirty="0">
              <a:solidFill>
                <a:srgbClr val="FF0000"/>
              </a:solidFill>
            </a:endParaRPr>
          </a:p>
        </p:txBody>
      </p:sp>
      <p:sp>
        <p:nvSpPr>
          <p:cNvPr id="34819" name="Rectangle 3"/>
          <p:cNvSpPr>
            <a:spLocks noGrp="1" noRot="1"/>
          </p:cNvSpPr>
          <p:nvPr>
            <p:ph idx="1"/>
          </p:nvPr>
        </p:nvSpPr>
        <p:spPr>
          <a:xfrm>
            <a:off x="1524000" y="1600200"/>
            <a:ext cx="7345680" cy="1181100"/>
          </a:xfrm>
        </p:spPr>
        <p:txBody>
          <a:bodyPr vert="horz" wrap="square" lIns="91440" tIns="45720" rIns="91440" bIns="45720" anchor="t" anchorCtr="0"/>
          <a:p>
            <a:pPr marL="0" eaLnBrk="1" latinLnBrk="0" hangingPunct="1">
              <a:spcBef>
                <a:spcPts val="0"/>
              </a:spcBef>
              <a:buNone/>
            </a:pPr>
            <a:r>
              <a:rPr lang="en-US" altLang="zh-CN" sz="4000" b="1" dirty="0"/>
              <a:t>       </a:t>
            </a:r>
            <a:r>
              <a:rPr lang="zh-CN" altLang="en-US" sz="4000" b="1" dirty="0"/>
              <a:t>试运用相关诗歌鉴赏的常识进行分析。</a:t>
            </a:r>
            <a:r>
              <a:rPr lang="zh-CN" altLang="en-US" sz="4400" b="1" dirty="0"/>
              <a:t> </a:t>
            </a:r>
            <a:endParaRPr lang="zh-CN" altLang="en-US" sz="4400" b="1" dirty="0"/>
          </a:p>
        </p:txBody>
      </p:sp>
      <p:sp>
        <p:nvSpPr>
          <p:cNvPr id="64516" name="Text Box 4"/>
          <p:cNvSpPr txBox="1"/>
          <p:nvPr/>
        </p:nvSpPr>
        <p:spPr>
          <a:xfrm>
            <a:off x="1631633" y="3504883"/>
            <a:ext cx="7129462" cy="2306955"/>
          </a:xfrm>
          <a:prstGeom prst="rect">
            <a:avLst/>
          </a:prstGeom>
          <a:noFill/>
          <a:ln w="9525">
            <a:noFill/>
          </a:ln>
        </p:spPr>
        <p:txBody>
          <a:bodyPr>
            <a:spAutoFit/>
          </a:bodyPr>
          <a:p>
            <a:pPr>
              <a:spcBef>
                <a:spcPct val="50000"/>
              </a:spcBef>
            </a:pPr>
            <a:r>
              <a:rPr lang="en-US" altLang="zh-CN" sz="3600" b="1" dirty="0">
                <a:solidFill>
                  <a:schemeClr val="tx1"/>
                </a:solidFill>
                <a:latin typeface="Arial" panose="020B0604020202020204" pitchFamily="34" charset="0"/>
              </a:rPr>
              <a:t>     </a:t>
            </a:r>
            <a:r>
              <a:rPr lang="zh-CN" altLang="en-US" sz="3600" b="1" dirty="0">
                <a:solidFill>
                  <a:schemeClr val="tx1"/>
                </a:solidFill>
                <a:latin typeface="Arial" panose="020B0604020202020204" pitchFamily="34" charset="0"/>
              </a:rPr>
              <a:t>（提示：如可以从本诗的</a:t>
            </a:r>
            <a:r>
              <a:rPr lang="zh-CN" altLang="en-US" sz="3600" b="1" dirty="0">
                <a:solidFill>
                  <a:srgbClr val="FF0000"/>
                </a:solidFill>
                <a:latin typeface="Arial" panose="020B0604020202020204" pitchFamily="34" charset="0"/>
              </a:rPr>
              <a:t>意象、意境，表达技巧（抒情手法、修辞手法），炼字，语言风格</a:t>
            </a:r>
            <a:r>
              <a:rPr lang="zh-CN" altLang="en-US" sz="3600" b="1" dirty="0">
                <a:solidFill>
                  <a:schemeClr val="tx1"/>
                </a:solidFill>
                <a:latin typeface="Arial" panose="020B0604020202020204" pitchFamily="34" charset="0"/>
              </a:rPr>
              <a:t>等方面去探讨。）</a:t>
            </a:r>
            <a:endParaRPr lang="zh-CN" altLang="en-US" sz="3600" b="1" dirty="0">
              <a:solidFill>
                <a:schemeClr val="tx1"/>
              </a:solidFill>
              <a:latin typeface="Arial" panose="020B0604020202020204" pitchFamily="34" charset="0"/>
            </a:endParaRPr>
          </a:p>
        </p:txBody>
      </p:sp>
      <p:pic>
        <p:nvPicPr>
          <p:cNvPr id="34821" name="Picture 6" descr="f16134f54fa49633bc3109dd"/>
          <p:cNvPicPr>
            <a:picLocks noChangeAspect="1"/>
          </p:cNvPicPr>
          <p:nvPr/>
        </p:nvPicPr>
        <p:blipFill>
          <a:blip r:embed="rId1"/>
          <a:stretch>
            <a:fillRect/>
          </a:stretch>
        </p:blipFill>
        <p:spPr>
          <a:xfrm>
            <a:off x="0" y="0"/>
            <a:ext cx="15240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p:tgtEl>
                                          <p:spTgt spid="34818"/>
                                        </p:tgtEl>
                                        <p:attrNameLst>
                                          <p:attrName>ppt_y</p:attrName>
                                        </p:attrNameLst>
                                      </p:cBhvr>
                                      <p:tavLst>
                                        <p:tav tm="0">
                                          <p:val>
                                            <p:strVal val="#ppt_y+#ppt_h*1.125000"/>
                                          </p:val>
                                        </p:tav>
                                        <p:tav tm="100000">
                                          <p:val>
                                            <p:strVal val="#ppt_y"/>
                                          </p:val>
                                        </p:tav>
                                      </p:tavLst>
                                    </p:anim>
                                    <p:animEffect transition="in" filter="wipe(up)">
                                      <p:cBhvr>
                                        <p:cTn id="8" dur="500"/>
                                        <p:tgtEl>
                                          <p:spTgt spid="348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4819">
                                            <p:txEl>
                                              <p:pRg st="0" end="0"/>
                                            </p:txEl>
                                          </p:spTgt>
                                        </p:tgtEl>
                                        <p:attrNameLst>
                                          <p:attrName>style.visibility</p:attrName>
                                        </p:attrNameLst>
                                      </p:cBhvr>
                                      <p:to>
                                        <p:strVal val="visible"/>
                                      </p:to>
                                    </p:set>
                                    <p:anim calcmode="lin" valueType="num">
                                      <p:cBhvr additive="base">
                                        <p:cTn id="13" dur="500"/>
                                        <p:tgtEl>
                                          <p:spTgt spid="34819">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481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4516"/>
                                        </p:tgtEl>
                                        <p:attrNameLst>
                                          <p:attrName>style.visibility</p:attrName>
                                        </p:attrNameLst>
                                      </p:cBhvr>
                                      <p:to>
                                        <p:strVal val="visible"/>
                                      </p:to>
                                    </p:set>
                                    <p:anim calcmode="lin" valueType="num">
                                      <p:cBhvr additive="base">
                                        <p:cTn id="19" dur="500"/>
                                        <p:tgtEl>
                                          <p:spTgt spid="64516"/>
                                        </p:tgtEl>
                                        <p:attrNameLst>
                                          <p:attrName>ppt_y</p:attrName>
                                        </p:attrNameLst>
                                      </p:cBhvr>
                                      <p:tavLst>
                                        <p:tav tm="0">
                                          <p:val>
                                            <p:strVal val="#ppt_y+#ppt_h*1.125000"/>
                                          </p:val>
                                        </p:tav>
                                        <p:tav tm="100000">
                                          <p:val>
                                            <p:strVal val="#ppt_y"/>
                                          </p:val>
                                        </p:tav>
                                      </p:tavLst>
                                    </p:anim>
                                    <p:animEffect transition="in" filter="wipe(up)">
                                      <p:cBhvr>
                                        <p:cTn id="20" dur="5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8" grpId="1"/>
      <p:bldP spid="34819" grpId="0" build="p"/>
      <p:bldP spid="34819" grpId="1" build="p"/>
      <p:bldP spid="64516" grpId="0"/>
      <p:bldP spid="6451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noRot="1"/>
          </p:cNvSpPr>
          <p:nvPr>
            <p:ph type="title"/>
          </p:nvPr>
        </p:nvSpPr>
        <p:spPr>
          <a:xfrm>
            <a:off x="2133600" y="914400"/>
            <a:ext cx="6372225" cy="1143000"/>
          </a:xfrm>
        </p:spPr>
        <p:txBody>
          <a:bodyPr vert="horz" wrap="square" lIns="91440" tIns="45720" rIns="91440" bIns="45720" anchor="ctr" anchorCtr="0"/>
          <a:p>
            <a:pPr eaLnBrk="1" hangingPunct="1"/>
            <a:r>
              <a:rPr lang="zh-CN" altLang="en-US" sz="4000" dirty="0">
                <a:solidFill>
                  <a:srgbClr val="FF0000"/>
                </a:solidFill>
              </a:rPr>
              <a:t>本诗运用了哪种表现手法（抒情手法）：</a:t>
            </a:r>
            <a:endParaRPr lang="zh-CN" altLang="en-US" sz="4000" dirty="0">
              <a:solidFill>
                <a:srgbClr val="FF0000"/>
              </a:solidFill>
            </a:endParaRPr>
          </a:p>
        </p:txBody>
      </p:sp>
      <p:sp>
        <p:nvSpPr>
          <p:cNvPr id="65539" name="Rectangle 3"/>
          <p:cNvSpPr>
            <a:spLocks noGrp="1" noRot="1"/>
          </p:cNvSpPr>
          <p:nvPr>
            <p:ph idx="1"/>
          </p:nvPr>
        </p:nvSpPr>
        <p:spPr>
          <a:xfrm>
            <a:off x="2819400" y="3124200"/>
            <a:ext cx="4609465" cy="653415"/>
          </a:xfrm>
        </p:spPr>
        <p:txBody>
          <a:bodyPr vert="horz" wrap="square" lIns="91440" tIns="45720" rIns="91440" bIns="45720" anchor="t" anchorCtr="0"/>
          <a:p>
            <a:pPr eaLnBrk="1" hangingPunct="1">
              <a:buNone/>
            </a:pPr>
            <a:r>
              <a:rPr lang="zh-CN" altLang="en-US" sz="4000" b="1" dirty="0"/>
              <a:t>首联：借景抒情 </a:t>
            </a:r>
            <a:endParaRPr lang="zh-CN" altLang="en-US" sz="4000" b="1" dirty="0"/>
          </a:p>
        </p:txBody>
      </p:sp>
      <p:pic>
        <p:nvPicPr>
          <p:cNvPr id="35844" name="Picture 6" descr="f16134f54fa49633bc3109dd"/>
          <p:cNvPicPr>
            <a:picLocks noChangeAspect="1"/>
          </p:cNvPicPr>
          <p:nvPr/>
        </p:nvPicPr>
        <p:blipFill>
          <a:blip r:embed="rId1"/>
          <a:stretch>
            <a:fillRect/>
          </a:stretch>
        </p:blipFill>
        <p:spPr>
          <a:xfrm>
            <a:off x="0" y="0"/>
            <a:ext cx="15240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p:tgtEl>
                                          <p:spTgt spid="35842"/>
                                        </p:tgtEl>
                                        <p:attrNameLst>
                                          <p:attrName>ppt_y</p:attrName>
                                        </p:attrNameLst>
                                      </p:cBhvr>
                                      <p:tavLst>
                                        <p:tav tm="0">
                                          <p:val>
                                            <p:strVal val="#ppt_y+#ppt_h*1.125000"/>
                                          </p:val>
                                        </p:tav>
                                        <p:tav tm="100000">
                                          <p:val>
                                            <p:strVal val="#ppt_y"/>
                                          </p:val>
                                        </p:tav>
                                      </p:tavLst>
                                    </p:anim>
                                    <p:animEffect transition="in" filter="wipe(up)">
                                      <p:cBhvr>
                                        <p:cTn id="8" dur="500"/>
                                        <p:tgtEl>
                                          <p:spTgt spid="3584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5539">
                                            <p:txEl>
                                              <p:pRg st="0" end="0"/>
                                            </p:txEl>
                                          </p:spTgt>
                                        </p:tgtEl>
                                        <p:attrNameLst>
                                          <p:attrName>style.visibility</p:attrName>
                                        </p:attrNameLst>
                                      </p:cBhvr>
                                      <p:to>
                                        <p:strVal val="visible"/>
                                      </p:to>
                                    </p:set>
                                    <p:anim calcmode="lin" valueType="num">
                                      <p:cBhvr additive="base">
                                        <p:cTn id="13" dur="500"/>
                                        <p:tgtEl>
                                          <p:spTgt spid="65539">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55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2" grpId="1"/>
      <p:bldP spid="65539" grpId="0" build="p"/>
      <p:bldP spid="65539" grpI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noRot="1"/>
          </p:cNvSpPr>
          <p:nvPr>
            <p:ph type="title"/>
          </p:nvPr>
        </p:nvSpPr>
        <p:spPr>
          <a:xfrm>
            <a:off x="304800" y="609600"/>
            <a:ext cx="8540750" cy="1143000"/>
          </a:xfrm>
        </p:spPr>
        <p:txBody>
          <a:bodyPr vert="horz" wrap="square" lIns="91440" tIns="45720" rIns="91440" bIns="45720" anchor="ctr" anchorCtr="0"/>
          <a:p>
            <a:pPr eaLnBrk="1" hangingPunct="1"/>
            <a:r>
              <a:rPr lang="zh-CN" altLang="en-US" sz="4000" b="1" dirty="0"/>
              <a:t>玉露凋伤枫树林，</a:t>
            </a:r>
            <a:br>
              <a:rPr lang="zh-CN" altLang="en-US" sz="4000" b="1" dirty="0"/>
            </a:br>
            <a:r>
              <a:rPr lang="zh-CN" altLang="en-US" sz="4000" b="1" dirty="0"/>
              <a:t>巫山巫峡气萧森。</a:t>
            </a:r>
            <a:endParaRPr lang="zh-CN" altLang="en-US" sz="4000" b="1" dirty="0"/>
          </a:p>
        </p:txBody>
      </p:sp>
      <p:sp>
        <p:nvSpPr>
          <p:cNvPr id="36867" name="Rectangle 3"/>
          <p:cNvSpPr>
            <a:spLocks noGrp="1" noRot="1"/>
          </p:cNvSpPr>
          <p:nvPr>
            <p:ph idx="1"/>
          </p:nvPr>
        </p:nvSpPr>
        <p:spPr>
          <a:xfrm>
            <a:off x="301625" y="1905000"/>
            <a:ext cx="8540750" cy="3604895"/>
          </a:xfrm>
        </p:spPr>
        <p:txBody>
          <a:bodyPr vert="horz" wrap="square" lIns="91440" tIns="45720" rIns="91440" bIns="45720" anchor="t" anchorCtr="0"/>
          <a:p>
            <a:pPr marL="0" indent="0" eaLnBrk="1" hangingPunct="1">
              <a:buNone/>
            </a:pPr>
            <a:r>
              <a:rPr lang="en-US" altLang="zh-CN" sz="3600" b="1" dirty="0">
                <a:solidFill>
                  <a:schemeClr val="accent2"/>
                </a:solidFill>
              </a:rPr>
              <a:t>       </a:t>
            </a:r>
            <a:r>
              <a:rPr lang="zh-CN" altLang="en-US" sz="3600" b="1" dirty="0">
                <a:solidFill>
                  <a:schemeClr val="accent2"/>
                </a:solidFill>
              </a:rPr>
              <a:t>诗人借助秋露清冷，草木凋落，秋气萧森等景象，联想到自己功业无成、无人重用的寂寥一生，如今漂泊沦落，转徙他乡，这是何等哀伤。所以说，这是借用景物描写寄寓了诗人老大伤悲、凄苦的情怀。</a:t>
            </a:r>
            <a:endParaRPr lang="zh-CN" altLang="en-US" sz="3600" b="1" dirty="0">
              <a:solidFill>
                <a:schemeClr val="accent2"/>
              </a:solidFill>
            </a:endParaRPr>
          </a:p>
          <a:p>
            <a:pPr marL="0" indent="0" eaLnBrk="1" hangingPunct="1">
              <a:buNone/>
            </a:pPr>
            <a:r>
              <a:rPr lang="en-US" altLang="zh-CN" b="1" dirty="0">
                <a:solidFill>
                  <a:srgbClr val="F91B50"/>
                </a:solidFill>
              </a:rPr>
              <a:t>        </a:t>
            </a:r>
            <a:r>
              <a:rPr lang="zh-CN" altLang="en-US" b="1" dirty="0">
                <a:solidFill>
                  <a:srgbClr val="F91B50"/>
                </a:solidFill>
              </a:rPr>
              <a:t>首联状秋季阴森之景，衬作者低沉心境。</a:t>
            </a:r>
            <a:endParaRPr lang="zh-CN" altLang="en-US" b="1" dirty="0">
              <a:solidFill>
                <a:srgbClr val="F91B50"/>
              </a:solidFill>
            </a:endParaRPr>
          </a:p>
          <a:p>
            <a:pPr marL="0" indent="0" eaLnBrk="1" hangingPunct="1">
              <a:buNone/>
            </a:pPr>
            <a:endParaRPr lang="zh-CN" altLang="en-US" b="1" dirty="0">
              <a:solidFill>
                <a:srgbClr val="F91B50"/>
              </a:solidFill>
            </a:endParaRPr>
          </a:p>
          <a:p>
            <a:pPr eaLnBrk="1" hangingPunct="1"/>
            <a:endParaRPr lang="en-US" altLang="zh-CN" sz="36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p:tgtEl>
                                          <p:spTgt spid="36866"/>
                                        </p:tgtEl>
                                        <p:attrNameLst>
                                          <p:attrName>ppt_y</p:attrName>
                                        </p:attrNameLst>
                                      </p:cBhvr>
                                      <p:tavLst>
                                        <p:tav tm="0">
                                          <p:val>
                                            <p:strVal val="#ppt_y+#ppt_h*1.125000"/>
                                          </p:val>
                                        </p:tav>
                                        <p:tav tm="100000">
                                          <p:val>
                                            <p:strVal val="#ppt_y"/>
                                          </p:val>
                                        </p:tav>
                                      </p:tavLst>
                                    </p:anim>
                                    <p:animEffect transition="in" filter="wipe(up)">
                                      <p:cBhvr>
                                        <p:cTn id="8" dur="500"/>
                                        <p:tgtEl>
                                          <p:spTgt spid="368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6867">
                                            <p:txEl>
                                              <p:pRg st="0" end="0"/>
                                            </p:txEl>
                                          </p:spTgt>
                                        </p:tgtEl>
                                        <p:attrNameLst>
                                          <p:attrName>style.visibility</p:attrName>
                                        </p:attrNameLst>
                                      </p:cBhvr>
                                      <p:to>
                                        <p:strVal val="visible"/>
                                      </p:to>
                                    </p:set>
                                    <p:anim calcmode="lin" valueType="num">
                                      <p:cBhvr additive="base">
                                        <p:cTn id="13" dur="500"/>
                                        <p:tgtEl>
                                          <p:spTgt spid="36867">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686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6867">
                                            <p:txEl>
                                              <p:pRg st="1" end="1"/>
                                            </p:txEl>
                                          </p:spTgt>
                                        </p:tgtEl>
                                        <p:attrNameLst>
                                          <p:attrName>style.visibility</p:attrName>
                                        </p:attrNameLst>
                                      </p:cBhvr>
                                      <p:to>
                                        <p:strVal val="visible"/>
                                      </p:to>
                                    </p:set>
                                    <p:anim calcmode="lin" valueType="num">
                                      <p:cBhvr additive="base">
                                        <p:cTn id="19" dur="500"/>
                                        <p:tgtEl>
                                          <p:spTgt spid="36867">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6" grpId="1"/>
      <p:bldP spid="36867" grpId="0" build="p"/>
      <p:bldP spid="36867" grpI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noRot="1"/>
          </p:cNvSpPr>
          <p:nvPr>
            <p:ph type="title"/>
          </p:nvPr>
        </p:nvSpPr>
        <p:spPr>
          <a:xfrm>
            <a:off x="304800" y="381000"/>
            <a:ext cx="8458200" cy="5452745"/>
          </a:xfrm>
        </p:spPr>
        <p:txBody>
          <a:bodyPr vert="horz" wrap="square" lIns="91440" tIns="45720" rIns="91440" bIns="45720" anchor="ctr" anchorCtr="0"/>
          <a:p>
            <a:pPr algn="l" eaLnBrk="1" hangingPunct="1"/>
            <a:r>
              <a:rPr lang="zh-CN" altLang="en-US" sz="3600" b="1" dirty="0">
                <a:solidFill>
                  <a:schemeClr val="accent2"/>
                </a:solidFill>
              </a:rPr>
              <a:t>问题：</a:t>
            </a:r>
            <a:r>
              <a:rPr lang="zh-CN" altLang="en-US" sz="3600" b="1" dirty="0">
                <a:solidFill>
                  <a:srgbClr val="F91B50"/>
                </a:solidFill>
              </a:rPr>
              <a:t>    </a:t>
            </a:r>
            <a:br>
              <a:rPr lang="zh-CN" altLang="en-US" sz="3600" b="1" dirty="0">
                <a:solidFill>
                  <a:srgbClr val="F91B50"/>
                </a:solidFill>
              </a:rPr>
            </a:br>
            <a:r>
              <a:rPr lang="zh-CN" altLang="en-US" sz="3600" b="1" dirty="0">
                <a:solidFill>
                  <a:srgbClr val="F91B50"/>
                </a:solidFill>
              </a:rPr>
              <a:t>      </a:t>
            </a:r>
            <a:r>
              <a:rPr lang="en-US" altLang="zh-CN" sz="3600" b="1" dirty="0">
                <a:solidFill>
                  <a:srgbClr val="F91B50"/>
                </a:solidFill>
              </a:rPr>
              <a:t> </a:t>
            </a:r>
            <a:r>
              <a:rPr lang="zh-CN" altLang="en-US" sz="3600" b="1" dirty="0">
                <a:solidFill>
                  <a:srgbClr val="F91B50"/>
                </a:solidFill>
              </a:rPr>
              <a:t>颔联营造了怎样的意境氛围？（写了哪些意象？）</a:t>
            </a:r>
            <a:br>
              <a:rPr lang="zh-CN" altLang="en-US" sz="3600" b="1" dirty="0">
                <a:solidFill>
                  <a:srgbClr val="F91B50"/>
                </a:solidFill>
              </a:rPr>
            </a:br>
            <a:r>
              <a:rPr lang="zh-CN" altLang="en-US" sz="3600" b="1" dirty="0">
                <a:solidFill>
                  <a:srgbClr val="F91B50"/>
                </a:solidFill>
              </a:rPr>
              <a:t>       江间波浪兼天涌，</a:t>
            </a:r>
            <a:br>
              <a:rPr lang="zh-CN" altLang="en-US" sz="3600" b="1" dirty="0">
                <a:solidFill>
                  <a:srgbClr val="F91B50"/>
                </a:solidFill>
              </a:rPr>
            </a:br>
            <a:r>
              <a:rPr lang="zh-CN" altLang="en-US" sz="3600" b="1" dirty="0">
                <a:solidFill>
                  <a:srgbClr val="F91B50"/>
                </a:solidFill>
              </a:rPr>
              <a:t>       塞上风云接地阴。</a:t>
            </a:r>
            <a:br>
              <a:rPr lang="zh-CN" altLang="en-US" sz="3600" b="1" dirty="0">
                <a:solidFill>
                  <a:srgbClr val="F91B50"/>
                </a:solidFill>
              </a:rPr>
            </a:br>
            <a:r>
              <a:rPr lang="en-US" altLang="zh-CN" sz="3600" b="1" dirty="0">
                <a:solidFill>
                  <a:srgbClr val="F91B50"/>
                </a:solidFill>
              </a:rPr>
              <a:t>      </a:t>
            </a:r>
            <a:r>
              <a:rPr lang="zh-CN" altLang="en-US" sz="3600" b="1" dirty="0">
                <a:solidFill>
                  <a:srgbClr val="F91B50"/>
                </a:solidFill>
              </a:rPr>
              <a:t>（“文字上推敲就是在思想感情上进行推敲”）</a:t>
            </a:r>
            <a:endParaRPr lang="zh-CN" altLang="en-US" sz="3600" b="1" dirty="0">
              <a:solidFill>
                <a:srgbClr val="F91B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p:tgtEl>
                                          <p:spTgt spid="37890"/>
                                        </p:tgtEl>
                                        <p:attrNameLst>
                                          <p:attrName>ppt_y</p:attrName>
                                        </p:attrNameLst>
                                      </p:cBhvr>
                                      <p:tavLst>
                                        <p:tav tm="0">
                                          <p:val>
                                            <p:strVal val="#ppt_y+#ppt_h*1.125000"/>
                                          </p:val>
                                        </p:tav>
                                        <p:tav tm="100000">
                                          <p:val>
                                            <p:strVal val="#ppt_y"/>
                                          </p:val>
                                        </p:tav>
                                      </p:tavLst>
                                    </p:anim>
                                    <p:animEffect transition="in" filter="wipe(up)">
                                      <p:cBhvr>
                                        <p:cTn id="8"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Rectangle 3"/>
          <p:cNvSpPr>
            <a:spLocks noGrp="1" noRot="1"/>
          </p:cNvSpPr>
          <p:nvPr>
            <p:ph idx="1"/>
          </p:nvPr>
        </p:nvSpPr>
        <p:spPr>
          <a:xfrm>
            <a:off x="157480" y="457200"/>
            <a:ext cx="8986520" cy="5904230"/>
          </a:xfrm>
        </p:spPr>
        <p:txBody>
          <a:bodyPr vert="horz" wrap="square" lIns="91440" tIns="45720" rIns="91440" bIns="45720" anchor="t" anchorCtr="0"/>
          <a:p>
            <a:pPr marL="0" indent="0" eaLnBrk="1" hangingPunct="1">
              <a:lnSpc>
                <a:spcPct val="90000"/>
              </a:lnSpc>
              <a:buNone/>
            </a:pPr>
            <a:r>
              <a:rPr lang="en-US" altLang="zh-CN" sz="3600" b="1" dirty="0">
                <a:solidFill>
                  <a:srgbClr val="F91B50"/>
                </a:solidFill>
              </a:rPr>
              <a:t>       </a:t>
            </a:r>
            <a:r>
              <a:rPr lang="zh-CN" altLang="en-US" sz="3600" b="1" dirty="0">
                <a:solidFill>
                  <a:srgbClr val="F91B50"/>
                </a:solidFill>
              </a:rPr>
              <a:t>颔联描绘了这样一幅图景：巫峡中的江水波涛汹涌，大浪滔天；塞上的风云阴沉密布，仿佛和地面贴近。</a:t>
            </a:r>
            <a:endParaRPr lang="zh-CN" altLang="en-US" sz="3600" b="1" dirty="0">
              <a:solidFill>
                <a:srgbClr val="F91B50"/>
              </a:solidFill>
            </a:endParaRPr>
          </a:p>
          <a:p>
            <a:pPr marL="0" indent="0" eaLnBrk="1" hangingPunct="1">
              <a:lnSpc>
                <a:spcPct val="90000"/>
              </a:lnSpc>
              <a:buNone/>
            </a:pPr>
            <a:r>
              <a:rPr lang="en-US" altLang="zh-CN" sz="3600" b="1" dirty="0">
                <a:solidFill>
                  <a:schemeClr val="accent2"/>
                </a:solidFill>
              </a:rPr>
              <a:t>       </a:t>
            </a:r>
            <a:r>
              <a:rPr lang="zh-CN" altLang="en-US" sz="3600" b="1" dirty="0">
                <a:solidFill>
                  <a:schemeClr val="accent2"/>
                </a:solidFill>
              </a:rPr>
              <a:t>骇浪滔天，似暗寓了时局的动荡不安和心潮的翻卷不息；阴云匝地，又象征着国家命运的光景暗淡和作者心情的阴沉郁闷。从中流露出忧国忧民的愁绪。</a:t>
            </a:r>
            <a:endParaRPr lang="zh-CN" altLang="en-US" sz="3600" b="1" dirty="0">
              <a:solidFill>
                <a:schemeClr val="accent2"/>
              </a:solidFill>
            </a:endParaRPr>
          </a:p>
          <a:p>
            <a:pPr marL="0" indent="0" eaLnBrk="1" hangingPunct="1">
              <a:lnSpc>
                <a:spcPct val="90000"/>
              </a:lnSpc>
              <a:buNone/>
            </a:pPr>
            <a:r>
              <a:rPr lang="en-US" altLang="zh-CN" sz="3600" b="1" dirty="0">
                <a:solidFill>
                  <a:srgbClr val="F91B50"/>
                </a:solidFill>
              </a:rPr>
              <a:t>       </a:t>
            </a:r>
            <a:r>
              <a:rPr lang="zh-CN" altLang="en-US" sz="3600" b="1" dirty="0">
                <a:solidFill>
                  <a:srgbClr val="F91B50"/>
                </a:solidFill>
              </a:rPr>
              <a:t>因此，这两句既是写景，又是写事，又暗含感情，意蕴丰富。</a:t>
            </a:r>
            <a:endParaRPr lang="zh-CN" altLang="en-US" sz="3600" b="1" dirty="0">
              <a:solidFill>
                <a:srgbClr val="F91B50"/>
              </a:solidFill>
            </a:endParaRPr>
          </a:p>
          <a:p>
            <a:pPr marL="0" indent="0" eaLnBrk="1" hangingPunct="1">
              <a:lnSpc>
                <a:spcPct val="90000"/>
              </a:lnSpc>
              <a:buNone/>
            </a:pPr>
            <a:r>
              <a:rPr lang="en-US" altLang="zh-CN" sz="3600" b="1" dirty="0">
                <a:solidFill>
                  <a:srgbClr val="F91B50"/>
                </a:solidFill>
              </a:rPr>
              <a:t>       </a:t>
            </a:r>
            <a:r>
              <a:rPr lang="zh-CN" altLang="en-US" sz="3600" b="1" dirty="0">
                <a:solidFill>
                  <a:srgbClr val="F91B50"/>
                </a:solidFill>
              </a:rPr>
              <a:t>触景生情，抒发感慨，情因景而显，景因情而深。</a:t>
            </a:r>
            <a:endParaRPr lang="zh-CN" altLang="en-US" sz="3600" b="1" dirty="0">
              <a:solidFill>
                <a:srgbClr val="F91B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0" end="47"/>
                                            </p:txEl>
                                          </p:spTgt>
                                        </p:tgtEl>
                                        <p:attrNameLst>
                                          <p:attrName>style.visibility</p:attrName>
                                        </p:attrNameLst>
                                      </p:cBhvr>
                                      <p:to>
                                        <p:strVal val="visible"/>
                                      </p:to>
                                    </p:set>
                                    <p:animEffect transition="in" filter="blinds(horizontal)">
                                      <p:cBhvr>
                                        <p:cTn id="7" dur="2000"/>
                                        <p:tgtEl>
                                          <p:spTgt spid="27651">
                                            <p:txEl>
                                              <p:charRg st="0"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charRg st="47" end="115"/>
                                            </p:txEl>
                                          </p:spTgt>
                                        </p:tgtEl>
                                        <p:attrNameLst>
                                          <p:attrName>style.visibility</p:attrName>
                                        </p:attrNameLst>
                                      </p:cBhvr>
                                      <p:to>
                                        <p:strVal val="visible"/>
                                      </p:to>
                                    </p:set>
                                    <p:animEffect transition="in" filter="blinds(horizontal)">
                                      <p:cBhvr>
                                        <p:cTn id="12" dur="2000"/>
                                        <p:tgtEl>
                                          <p:spTgt spid="27651">
                                            <p:txEl>
                                              <p:charRg st="47" end="11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7651">
                                            <p:txEl>
                                              <p:charRg st="115" end="143"/>
                                            </p:txEl>
                                          </p:spTgt>
                                        </p:tgtEl>
                                        <p:attrNameLst>
                                          <p:attrName>style.visibility</p:attrName>
                                        </p:attrNameLst>
                                      </p:cBhvr>
                                      <p:to>
                                        <p:strVal val="visible"/>
                                      </p:to>
                                    </p:set>
                                    <p:anim calcmode="lin" valueType="num">
                                      <p:cBhvr additive="base">
                                        <p:cTn id="17" dur="1000" fill="hold"/>
                                        <p:tgtEl>
                                          <p:spTgt spid="27651">
                                            <p:txEl>
                                              <p:charRg st="115" end="143"/>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27651">
                                            <p:txEl>
                                              <p:charRg st="115" end="14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7651">
                                            <p:txEl>
                                              <p:charRg st="143" end="166"/>
                                            </p:txEl>
                                          </p:spTgt>
                                        </p:tgtEl>
                                        <p:attrNameLst>
                                          <p:attrName>style.visibility</p:attrName>
                                        </p:attrNameLst>
                                      </p:cBhvr>
                                      <p:to>
                                        <p:strVal val="visible"/>
                                      </p:to>
                                    </p:set>
                                    <p:anim calcmode="lin" valueType="num">
                                      <p:cBhvr additive="base">
                                        <p:cTn id="23" dur="1000" fill="hold"/>
                                        <p:tgtEl>
                                          <p:spTgt spid="27651">
                                            <p:txEl>
                                              <p:charRg st="143" end="166"/>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27651">
                                            <p:txEl>
                                              <p:charRg st="143" end="16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noRot="1"/>
          </p:cNvSpPr>
          <p:nvPr>
            <p:ph type="title"/>
          </p:nvPr>
        </p:nvSpPr>
        <p:spPr>
          <a:xfrm>
            <a:off x="301625" y="609600"/>
            <a:ext cx="8540750" cy="1838960"/>
          </a:xfrm>
        </p:spPr>
        <p:txBody>
          <a:bodyPr vert="horz" wrap="square" lIns="91440" tIns="45720" rIns="91440" bIns="45720" anchor="ctr" anchorCtr="0"/>
          <a:p>
            <a:pPr algn="l" eaLnBrk="1" hangingPunct="1"/>
            <a:r>
              <a:rPr lang="en-US" altLang="zh-CN" sz="3600" b="1" dirty="0">
                <a:solidFill>
                  <a:schemeClr val="accent2"/>
                </a:solidFill>
              </a:rPr>
              <a:t>        </a:t>
            </a:r>
            <a:r>
              <a:rPr lang="zh-CN" altLang="en-US" sz="3600" b="1" dirty="0">
                <a:solidFill>
                  <a:schemeClr val="accent2"/>
                </a:solidFill>
              </a:rPr>
              <a:t>问题</a:t>
            </a:r>
            <a:r>
              <a:rPr lang="zh-CN" altLang="en-US" sz="3600" b="1" dirty="0">
                <a:solidFill>
                  <a:srgbClr val="F91B50"/>
                </a:solidFill>
              </a:rPr>
              <a:t>：尾联诗人将关注点转移到生活中来，写千家万户的“刀尺声”“捣衣声”，其用意何在？</a:t>
            </a:r>
            <a:endParaRPr lang="zh-CN" altLang="en-US" sz="3600" b="1" dirty="0">
              <a:solidFill>
                <a:srgbClr val="F91B50"/>
              </a:solidFill>
            </a:endParaRPr>
          </a:p>
        </p:txBody>
      </p:sp>
      <p:sp>
        <p:nvSpPr>
          <p:cNvPr id="30723" name="Rectangle 3"/>
          <p:cNvSpPr>
            <a:spLocks noGrp="1" noRot="1"/>
          </p:cNvSpPr>
          <p:nvPr>
            <p:ph idx="1"/>
          </p:nvPr>
        </p:nvSpPr>
        <p:spPr>
          <a:xfrm>
            <a:off x="228600" y="2819400"/>
            <a:ext cx="8540750" cy="2858770"/>
          </a:xfrm>
        </p:spPr>
        <p:txBody>
          <a:bodyPr vert="horz" wrap="square" lIns="91440" tIns="45720" rIns="91440" bIns="45720" anchor="t" anchorCtr="0"/>
          <a:p>
            <a:pPr marL="0" indent="0" eaLnBrk="1" hangingPunct="1">
              <a:buNone/>
            </a:pPr>
            <a:r>
              <a:rPr lang="en-US" altLang="zh-CN" b="1" dirty="0"/>
              <a:t>       </a:t>
            </a:r>
            <a:r>
              <a:rPr lang="zh-CN" altLang="en-US" b="1" dirty="0"/>
              <a:t>岁至寒冬，晚上家家为亲人赶制冬衣，而诗人却仍旅居外地，听到这声音怎能不起孤苦无依的羁旅伤感之情。</a:t>
            </a:r>
            <a:endParaRPr lang="zh-CN" altLang="en-US" b="1" dirty="0"/>
          </a:p>
          <a:p>
            <a:pPr marL="0" indent="0" eaLnBrk="1" hangingPunct="1">
              <a:buNone/>
            </a:pPr>
            <a:r>
              <a:rPr lang="en-US" altLang="zh-CN" b="1" dirty="0"/>
              <a:t>       </a:t>
            </a:r>
            <a:r>
              <a:rPr lang="zh-CN" altLang="en-US" b="1" dirty="0"/>
              <a:t>用意：蕴</a:t>
            </a:r>
            <a:r>
              <a:rPr lang="zh-CN" altLang="en-US" b="1" dirty="0">
                <a:solidFill>
                  <a:srgbClr val="F91B50"/>
                </a:solidFill>
              </a:rPr>
              <a:t>凄苦、思乡之情</a:t>
            </a:r>
            <a:r>
              <a:rPr lang="zh-CN" altLang="en-US" b="1" dirty="0"/>
              <a:t>于刀尺、捣衣声            中，含蓄蕴藉，韵味绵长。</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1000" fill="hold"/>
                                        <p:tgtEl>
                                          <p:spTgt spid="30722"/>
                                        </p:tgtEl>
                                        <p:attrNameLst>
                                          <p:attrName>ppt_x</p:attrName>
                                        </p:attrNameLst>
                                      </p:cBhvr>
                                      <p:tavLst>
                                        <p:tav tm="0">
                                          <p:val>
                                            <p:strVal val="#ppt_x"/>
                                          </p:val>
                                        </p:tav>
                                        <p:tav tm="100000">
                                          <p:val>
                                            <p:strVal val="#ppt_x"/>
                                          </p:val>
                                        </p:tav>
                                      </p:tavLst>
                                    </p:anim>
                                    <p:anim calcmode="lin" valueType="num">
                                      <p:cBhvr additive="base">
                                        <p:cTn id="8" dur="1000" fill="hold"/>
                                        <p:tgtEl>
                                          <p:spTgt spid="307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charRg st="0" end="49"/>
                                            </p:txEl>
                                          </p:spTgt>
                                        </p:tgtEl>
                                        <p:attrNameLst>
                                          <p:attrName>style.visibility</p:attrName>
                                        </p:attrNameLst>
                                      </p:cBhvr>
                                      <p:to>
                                        <p:strVal val="visible"/>
                                      </p:to>
                                    </p:set>
                                    <p:anim calcmode="lin" valueType="num">
                                      <p:cBhvr additive="base">
                                        <p:cTn id="13" dur="2000" fill="hold"/>
                                        <p:tgtEl>
                                          <p:spTgt spid="30723">
                                            <p:txEl>
                                              <p:charRg st="0" end="49"/>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0723">
                                            <p:txEl>
                                              <p:charRg st="0" end="4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charRg st="50" end="83"/>
                                            </p:txEl>
                                          </p:spTgt>
                                        </p:tgtEl>
                                        <p:attrNameLst>
                                          <p:attrName>style.visibility</p:attrName>
                                        </p:attrNameLst>
                                      </p:cBhvr>
                                      <p:to>
                                        <p:strVal val="visible"/>
                                      </p:to>
                                    </p:set>
                                    <p:anim calcmode="lin" valueType="num">
                                      <p:cBhvr additive="base">
                                        <p:cTn id="19" dur="1000" fill="hold"/>
                                        <p:tgtEl>
                                          <p:spTgt spid="30723">
                                            <p:txEl>
                                              <p:charRg st="50" end="8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723">
                                            <p:txEl>
                                              <p:charRg st="50" end="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noRot="1"/>
          </p:cNvSpPr>
          <p:nvPr>
            <p:ph idx="1"/>
          </p:nvPr>
        </p:nvSpPr>
        <p:spPr>
          <a:xfrm>
            <a:off x="301625" y="838200"/>
            <a:ext cx="8701405" cy="4691380"/>
          </a:xfrm>
        </p:spPr>
        <p:txBody>
          <a:bodyPr vert="horz" wrap="square" lIns="91440" tIns="45720" rIns="91440" bIns="45720" anchor="t" anchorCtr="0"/>
          <a:p>
            <a:pPr marL="0" indent="0" algn="ctr" eaLnBrk="1" hangingPunct="1">
              <a:buNone/>
            </a:pPr>
            <a:r>
              <a:rPr lang="zh-CN" altLang="en-US" sz="4400" b="1" dirty="0"/>
              <a:t>小结</a:t>
            </a:r>
            <a:endParaRPr lang="zh-CN" altLang="en-US" sz="4400" b="1" dirty="0"/>
          </a:p>
          <a:p>
            <a:pPr marL="0" indent="0" eaLnBrk="1" hangingPunct="1">
              <a:buNone/>
            </a:pPr>
            <a:r>
              <a:rPr lang="en-US" altLang="zh-CN" b="1" dirty="0"/>
              <a:t>       </a:t>
            </a:r>
            <a:r>
              <a:rPr lang="zh-CN" altLang="en-US" b="1" dirty="0"/>
              <a:t>这是一篇随物兴感、触景生情之作。</a:t>
            </a:r>
            <a:endParaRPr lang="zh-CN" altLang="en-US" b="1" dirty="0"/>
          </a:p>
          <a:p>
            <a:pPr marL="0" indent="0" eaLnBrk="1" hangingPunct="1">
              <a:buNone/>
            </a:pPr>
            <a:r>
              <a:rPr lang="en-US" altLang="zh-CN" b="1" dirty="0"/>
              <a:t>      </a:t>
            </a:r>
            <a:r>
              <a:rPr lang="zh-CN" altLang="en-US" b="1" dirty="0"/>
              <a:t>诗人由深秋的衰残景象和阴沉气氛感发情怀，抒写了因战乱而常年流落他乡、不能东归中原的悲哀和对干戈不息、国家前途未卜的担忧。</a:t>
            </a:r>
            <a:endParaRPr lang="zh-CN" altLang="en-US" b="1" dirty="0"/>
          </a:p>
          <a:p>
            <a:pPr marL="0" indent="0" eaLnBrk="1" hangingPunct="1">
              <a:buNone/>
            </a:pPr>
            <a:r>
              <a:rPr lang="en-US" altLang="zh-CN" b="1" dirty="0"/>
              <a:t>       </a:t>
            </a:r>
            <a:r>
              <a:rPr lang="zh-CN" altLang="en-US" b="1" dirty="0"/>
              <a:t>诗人不仅是悲自然之秋，更是悲人生之秋和国运衰落之秋，充溢着苍凉的身世之感和家国之秋。</a:t>
            </a:r>
            <a:endParaRPr lang="en-US" altLang="zh-CN"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p:nvPr/>
        </p:nvSpPr>
        <p:spPr>
          <a:xfrm>
            <a:off x="1160780" y="1429862"/>
            <a:ext cx="6822440" cy="3999865"/>
          </a:xfrm>
          <a:prstGeom prst="rect">
            <a:avLst/>
          </a:prstGeom>
          <a:noFill/>
          <a:ln w="9525">
            <a:noFill/>
          </a:ln>
        </p:spPr>
        <p:txBody>
          <a:bodyPr wrap="none" anchor="ctr" anchorCtr="0">
            <a:spAutoFit/>
          </a:bodyPr>
          <a:p>
            <a:pPr algn="ctr"/>
            <a:r>
              <a:rPr lang="zh-CN" altLang="en-US" sz="4800" b="1" dirty="0">
                <a:latin typeface="黑体" panose="02010600030101010101" pitchFamily="2" charset="-122"/>
                <a:ea typeface="黑体" panose="02010600030101010101" pitchFamily="2" charset="-122"/>
              </a:rPr>
              <a:t>山居秋暝 </a:t>
            </a:r>
            <a:endParaRPr lang="zh-CN" altLang="en-US" sz="4800" b="1" dirty="0">
              <a:latin typeface="黑体" panose="02010600030101010101" pitchFamily="2" charset="-122"/>
              <a:ea typeface="黑体" panose="02010600030101010101" pitchFamily="2" charset="-122"/>
            </a:endParaRPr>
          </a:p>
          <a:p>
            <a:pPr algn="ctr"/>
            <a:r>
              <a:rPr lang="zh-CN" altLang="en-US" sz="2800" b="1" dirty="0">
                <a:latin typeface="黑体" panose="02010600030101010101" pitchFamily="2" charset="-122"/>
                <a:ea typeface="黑体" panose="02010600030101010101" pitchFamily="2" charset="-122"/>
              </a:rPr>
              <a:t>王维</a:t>
            </a:r>
            <a:br>
              <a:rPr lang="zh-CN" altLang="en-US" sz="4800" b="1" dirty="0">
                <a:latin typeface="黑体" panose="02010600030101010101" pitchFamily="2" charset="-122"/>
                <a:ea typeface="黑体" panose="02010600030101010101" pitchFamily="2" charset="-122"/>
              </a:rPr>
            </a:br>
            <a:br>
              <a:rPr lang="zh-CN" altLang="en-US" b="1" dirty="0">
                <a:latin typeface="黑体" panose="02010600030101010101" pitchFamily="2" charset="-122"/>
                <a:ea typeface="黑体" panose="02010600030101010101" pitchFamily="2" charset="-122"/>
              </a:rPr>
            </a:br>
            <a:r>
              <a:rPr lang="zh-CN" altLang="en-US" sz="4000" b="1" dirty="0">
                <a:latin typeface="黑体" panose="02010600030101010101" pitchFamily="2" charset="-122"/>
                <a:ea typeface="黑体" panose="02010600030101010101" pitchFamily="2" charset="-122"/>
              </a:rPr>
              <a:t>空山新雨后， 天气晚来秋。 </a:t>
            </a:r>
            <a:br>
              <a:rPr lang="zh-CN" altLang="en-US" sz="4000" b="1" dirty="0">
                <a:latin typeface="黑体" panose="02010600030101010101" pitchFamily="2" charset="-122"/>
                <a:ea typeface="黑体" panose="02010600030101010101" pitchFamily="2" charset="-122"/>
              </a:rPr>
            </a:br>
            <a:r>
              <a:rPr lang="zh-CN" altLang="en-US" sz="4000" b="1" dirty="0">
                <a:latin typeface="黑体" panose="02010600030101010101" pitchFamily="2" charset="-122"/>
                <a:ea typeface="黑体" panose="02010600030101010101" pitchFamily="2" charset="-122"/>
              </a:rPr>
              <a:t>明月松间照， 清泉石上流。 </a:t>
            </a:r>
            <a:br>
              <a:rPr lang="zh-CN" altLang="en-US" sz="4000" b="1" dirty="0">
                <a:latin typeface="黑体" panose="02010600030101010101" pitchFamily="2" charset="-122"/>
                <a:ea typeface="黑体" panose="02010600030101010101" pitchFamily="2" charset="-122"/>
              </a:rPr>
            </a:br>
            <a:r>
              <a:rPr lang="zh-CN" altLang="en-US" sz="4000" b="1" dirty="0">
                <a:latin typeface="黑体" panose="02010600030101010101" pitchFamily="2" charset="-122"/>
                <a:ea typeface="黑体" panose="02010600030101010101" pitchFamily="2" charset="-122"/>
              </a:rPr>
              <a:t>竹喧归浣女， 莲动下渔舟。 </a:t>
            </a:r>
            <a:br>
              <a:rPr lang="zh-CN" altLang="en-US" sz="4000" b="1" dirty="0">
                <a:latin typeface="黑体" panose="02010600030101010101" pitchFamily="2" charset="-122"/>
                <a:ea typeface="黑体" panose="02010600030101010101" pitchFamily="2" charset="-122"/>
              </a:rPr>
            </a:br>
            <a:r>
              <a:rPr lang="zh-CN" altLang="en-US" sz="4000" b="1" dirty="0">
                <a:latin typeface="黑体" panose="02010600030101010101" pitchFamily="2" charset="-122"/>
                <a:ea typeface="黑体" panose="02010600030101010101" pitchFamily="2" charset="-122"/>
              </a:rPr>
              <a:t>随意春芳歇， 王孙自可留。 </a:t>
            </a:r>
            <a:endParaRPr lang="zh-CN" altLang="en-US" sz="4000" b="1" dirty="0">
              <a:latin typeface="黑体" panose="02010600030101010101" pitchFamily="2" charset="-122"/>
              <a:ea typeface="黑体" panose="02010600030101010101" pitchFamily="2" charset="-122"/>
            </a:endParaRPr>
          </a:p>
        </p:txBody>
      </p:sp>
      <p:sp>
        <p:nvSpPr>
          <p:cNvPr id="2" name="文本框 1"/>
          <p:cNvSpPr txBox="1"/>
          <p:nvPr/>
        </p:nvSpPr>
        <p:spPr>
          <a:xfrm>
            <a:off x="381635" y="533400"/>
            <a:ext cx="2176780" cy="645160"/>
          </a:xfrm>
          <a:prstGeom prst="rect">
            <a:avLst/>
          </a:prstGeom>
          <a:noFill/>
        </p:spPr>
        <p:txBody>
          <a:bodyPr wrap="square" rtlCol="0">
            <a:spAutoFit/>
          </a:bodyPr>
          <a:p>
            <a:r>
              <a:rPr lang="zh-CN" altLang="en-US" sz="3600" b="1">
                <a:solidFill>
                  <a:srgbClr val="FF0000"/>
                </a:solidFill>
              </a:rPr>
              <a:t>对比阅读</a:t>
            </a:r>
            <a:endParaRPr lang="zh-CN" altLang="en-US" sz="3600" b="1">
              <a:solidFill>
                <a:srgbClr val="FF0000"/>
              </a:solidFill>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WordArt 2"/>
          <p:cNvSpPr>
            <a:spLocks noTextEdit="1"/>
          </p:cNvSpPr>
          <p:nvPr/>
        </p:nvSpPr>
        <p:spPr>
          <a:xfrm>
            <a:off x="611505" y="533400"/>
            <a:ext cx="1756410" cy="882015"/>
          </a:xfrm>
          <a:prstGeom prst="rect">
            <a:avLst/>
          </a:prstGeom>
        </p:spPr>
        <p:txBody>
          <a:bodyPr wrap="none" fromWordArt="1">
            <a:prstTxWarp prst="textSlantUp">
              <a:avLst>
                <a:gd name="adj" fmla="val 55556"/>
              </a:avLst>
            </a:prstTxWarp>
            <a:normAutofit/>
          </a:bodyPr>
          <a:p>
            <a:pPr algn="ctr"/>
            <a:r>
              <a:rPr lang="zh-CN" altLang="en-US" sz="3600" b="1">
                <a:ln w="9525" cap="flat" cmpd="sng">
                  <a:solidFill>
                    <a:srgbClr val="000000"/>
                  </a:solidFill>
                  <a:prstDash val="solid"/>
                  <a:headEnd type="none" w="med" len="med"/>
                  <a:tailEnd type="none" w="med" len="med"/>
                </a:ln>
                <a:gradFill rotWithShape="1">
                  <a:gsLst>
                    <a:gs pos="0">
                      <a:srgbClr val="0E1300"/>
                    </a:gs>
                    <a:gs pos="100000">
                      <a:srgbClr val="99CC00">
                        <a:alpha val="76999"/>
                      </a:srgbClr>
                    </a:gs>
                  </a:gsLst>
                  <a:lin ang="5400000" scaled="1"/>
                  <a:tileRect/>
                </a:gradFill>
                <a:latin typeface="宋体" panose="02010600030101010101" pitchFamily="2" charset="-122"/>
                <a:ea typeface="宋体" panose="02010600030101010101" pitchFamily="2" charset="-122"/>
              </a:rPr>
              <a:t>讨论</a:t>
            </a:r>
            <a:endParaRPr lang="zh-CN" altLang="en-US" sz="3600" b="1">
              <a:ln w="9525" cap="flat" cmpd="sng">
                <a:solidFill>
                  <a:srgbClr val="000000"/>
                </a:solidFill>
                <a:prstDash val="solid"/>
                <a:headEnd type="none" w="med" len="med"/>
                <a:tailEnd type="none" w="med" len="med"/>
              </a:ln>
              <a:gradFill rotWithShape="1">
                <a:gsLst>
                  <a:gs pos="0">
                    <a:srgbClr val="0E1300"/>
                  </a:gs>
                  <a:gs pos="100000">
                    <a:srgbClr val="99CC00">
                      <a:alpha val="76999"/>
                    </a:srgbClr>
                  </a:gs>
                </a:gsLst>
                <a:lin ang="5400000" scaled="1"/>
                <a:tileRect/>
              </a:gradFill>
              <a:latin typeface="宋体" panose="02010600030101010101" pitchFamily="2" charset="-122"/>
              <a:ea typeface="宋体" panose="02010600030101010101" pitchFamily="2" charset="-122"/>
            </a:endParaRPr>
          </a:p>
        </p:txBody>
      </p:sp>
      <p:sp>
        <p:nvSpPr>
          <p:cNvPr id="43011" name="Text Box 3"/>
          <p:cNvSpPr txBox="1"/>
          <p:nvPr/>
        </p:nvSpPr>
        <p:spPr>
          <a:xfrm>
            <a:off x="611505" y="1447800"/>
            <a:ext cx="8268970" cy="4615815"/>
          </a:xfrm>
          <a:prstGeom prst="rect">
            <a:avLst/>
          </a:prstGeom>
          <a:noFill/>
          <a:ln w="9525">
            <a:noFill/>
          </a:ln>
        </p:spPr>
        <p:txBody>
          <a:bodyPr wrap="square">
            <a:spAutoFit/>
          </a:bodyPr>
          <a:p>
            <a:pPr>
              <a:spcBef>
                <a:spcPct val="50000"/>
              </a:spcBef>
            </a:pPr>
            <a:r>
              <a:rPr lang="en-US" altLang="zh-CN" sz="2800" b="1" u="sng" dirty="0">
                <a:solidFill>
                  <a:srgbClr val="FF0000"/>
                </a:solidFill>
                <a:latin typeface="Arial" panose="020B0604020202020204" pitchFamily="34" charset="0"/>
                <a:hlinkClick r:id="rId1" action="ppaction://hlinksldjump"/>
              </a:rPr>
              <a:t>       </a:t>
            </a:r>
            <a:r>
              <a:rPr lang="zh-CN" altLang="en-US" sz="2800" b="1" u="sng" dirty="0">
                <a:solidFill>
                  <a:srgbClr val="FF0000"/>
                </a:solidFill>
                <a:latin typeface="Arial" panose="020B0604020202020204" pitchFamily="34" charset="0"/>
                <a:hlinkClick r:id="rId1" action="ppaction://hlinksldjump"/>
              </a:rPr>
              <a:t>一、这两首诗各采取了什么意象来表现秋天？两种秋天有何不同？</a:t>
            </a:r>
            <a:endParaRPr lang="zh-CN" altLang="en-US" sz="2800" b="1" u="sng" dirty="0">
              <a:solidFill>
                <a:srgbClr val="FF0000"/>
              </a:solidFill>
              <a:latin typeface="Arial" panose="020B0604020202020204" pitchFamily="34" charset="0"/>
            </a:endParaRPr>
          </a:p>
          <a:p>
            <a:pPr>
              <a:spcBef>
                <a:spcPct val="50000"/>
              </a:spcBef>
            </a:pPr>
            <a:r>
              <a:rPr lang="en-US" altLang="zh-CN" sz="2800" b="1" dirty="0">
                <a:solidFill>
                  <a:srgbClr val="FF0000"/>
                </a:solidFill>
                <a:latin typeface="Arial" panose="020B0604020202020204" pitchFamily="34" charset="0"/>
              </a:rPr>
              <a:t>       </a:t>
            </a:r>
            <a:r>
              <a:rPr lang="zh-CN" altLang="en-US" sz="2800" b="1" dirty="0">
                <a:solidFill>
                  <a:srgbClr val="FF0000"/>
                </a:solidFill>
                <a:latin typeface="Arial" panose="020B0604020202020204" pitchFamily="34" charset="0"/>
                <a:hlinkClick r:id="" action="ppaction://noaction"/>
              </a:rPr>
              <a:t>二、杜诗的情感取向与王诗有何不同？这种不同是因为什么造成的？</a:t>
            </a:r>
            <a:r>
              <a:rPr lang="en-US" altLang="zh-CN" sz="2800" b="1" dirty="0">
                <a:solidFill>
                  <a:srgbClr val="FF0000"/>
                </a:solidFill>
                <a:latin typeface="Arial" panose="020B0604020202020204" pitchFamily="34" charset="0"/>
              </a:rPr>
              <a:t>   </a:t>
            </a:r>
            <a:endParaRPr lang="zh-CN" altLang="en-US" sz="2800" b="1" dirty="0">
              <a:solidFill>
                <a:srgbClr val="FF0000"/>
              </a:solidFill>
              <a:latin typeface="Arial" panose="020B0604020202020204" pitchFamily="34" charset="0"/>
            </a:endParaRPr>
          </a:p>
          <a:p>
            <a:pPr>
              <a:spcBef>
                <a:spcPct val="50000"/>
              </a:spcBef>
            </a:pPr>
            <a:r>
              <a:rPr lang="en-US" altLang="zh-CN" sz="2800" b="1" u="sng" dirty="0">
                <a:solidFill>
                  <a:srgbClr val="FF0000"/>
                </a:solidFill>
                <a:latin typeface="Arial" panose="020B0604020202020204" pitchFamily="34" charset="0"/>
              </a:rPr>
              <a:t>        </a:t>
            </a:r>
            <a:r>
              <a:rPr lang="zh-CN" altLang="en-US" sz="2800" b="1" u="sng" dirty="0">
                <a:solidFill>
                  <a:srgbClr val="FF0000"/>
                </a:solidFill>
                <a:latin typeface="Arial" panose="020B0604020202020204" pitchFamily="34" charset="0"/>
                <a:hlinkClick r:id="" action="ppaction://noaction"/>
              </a:rPr>
              <a:t>三、前人评</a:t>
            </a:r>
            <a:r>
              <a:rPr lang="en-US" altLang="zh-CN" sz="2800" b="1" u="sng" dirty="0">
                <a:solidFill>
                  <a:srgbClr val="FF0000"/>
                </a:solidFill>
                <a:latin typeface="Arial" panose="020B0604020202020204" pitchFamily="34" charset="0"/>
                <a:hlinkClick r:id="" action="ppaction://noaction"/>
              </a:rPr>
              <a:t>《</a:t>
            </a:r>
            <a:r>
              <a:rPr lang="zh-CN" altLang="en-US" sz="2800" b="1" u="sng" dirty="0">
                <a:solidFill>
                  <a:srgbClr val="FF0000"/>
                </a:solidFill>
                <a:latin typeface="Arial" panose="020B0604020202020204" pitchFamily="34" charset="0"/>
                <a:hlinkClick r:id="" action="ppaction://noaction"/>
              </a:rPr>
              <a:t>秋兴</a:t>
            </a:r>
            <a:r>
              <a:rPr lang="en-US" altLang="zh-CN" sz="2800" b="1" u="sng" dirty="0">
                <a:solidFill>
                  <a:srgbClr val="FF0000"/>
                </a:solidFill>
                <a:latin typeface="Arial" panose="020B0604020202020204" pitchFamily="34" charset="0"/>
                <a:hlinkClick r:id="" action="ppaction://noaction"/>
              </a:rPr>
              <a:t>》</a:t>
            </a:r>
            <a:r>
              <a:rPr lang="zh-CN" altLang="en-US" sz="2800" b="1" u="sng" dirty="0">
                <a:solidFill>
                  <a:srgbClr val="FF0000"/>
                </a:solidFill>
                <a:latin typeface="Arial" panose="020B0604020202020204" pitchFamily="34" charset="0"/>
                <a:hlinkClick r:id="" action="ppaction://noaction"/>
              </a:rPr>
              <a:t>前两联“因秋托兴”，后两联“触景伤情”，你认为这种说法有道理吗？你是怎样理解作者的情怀的？</a:t>
            </a:r>
            <a:endParaRPr lang="zh-CN" altLang="en-US" sz="2800" b="1" u="sng" dirty="0">
              <a:solidFill>
                <a:srgbClr val="FF0000"/>
              </a:solidFill>
              <a:latin typeface="Arial" panose="020B0604020202020204" pitchFamily="34" charset="0"/>
            </a:endParaRPr>
          </a:p>
          <a:p>
            <a:pPr>
              <a:spcBef>
                <a:spcPct val="50000"/>
              </a:spcBef>
            </a:pPr>
            <a:r>
              <a:rPr lang="en-US" altLang="zh-CN" sz="2800" b="1" u="sng" dirty="0">
                <a:solidFill>
                  <a:srgbClr val="FF0000"/>
                </a:solidFill>
                <a:latin typeface="Arial" panose="020B0604020202020204" pitchFamily="34" charset="0"/>
              </a:rPr>
              <a:t>       </a:t>
            </a:r>
            <a:r>
              <a:rPr lang="zh-CN" altLang="en-US" sz="2800" b="1" u="sng" dirty="0">
                <a:solidFill>
                  <a:srgbClr val="FF0000"/>
                </a:solidFill>
                <a:latin typeface="Arial" panose="020B0604020202020204" pitchFamily="34" charset="0"/>
                <a:hlinkClick r:id="rId2" action="ppaction://hlinksldjump"/>
              </a:rPr>
              <a:t>四、古人写秋以什么情感取向为主？你能另外举出一些例子吗？</a:t>
            </a:r>
            <a:endParaRPr lang="zh-CN" altLang="en-US" sz="2800" b="1" u="sng" dirty="0">
              <a:solidFill>
                <a:srgbClr val="FF0000"/>
              </a:solidFill>
              <a:latin typeface="Arial" panose="020B0604020202020204" pitchFamily="34" charset="0"/>
              <a:hlinkClick r:id="rId2" action="ppaction://hlinksldjump"/>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10" descr="aa59892b78a115cae7cd4073">
            <a:hlinkClick r:id="rId1"/>
          </p:cNvPr>
          <p:cNvPicPr>
            <a:picLocks noChangeAspect="1"/>
          </p:cNvPicPr>
          <p:nvPr/>
        </p:nvPicPr>
        <p:blipFill>
          <a:blip r:embed="rId2"/>
          <a:stretch>
            <a:fillRect/>
          </a:stretch>
        </p:blipFill>
        <p:spPr>
          <a:xfrm>
            <a:off x="6934200" y="1524000"/>
            <a:ext cx="2209800" cy="4800600"/>
          </a:xfrm>
          <a:prstGeom prst="rect">
            <a:avLst/>
          </a:prstGeom>
          <a:noFill/>
          <a:ln w="9525">
            <a:noFill/>
          </a:ln>
        </p:spPr>
      </p:pic>
      <p:sp>
        <p:nvSpPr>
          <p:cNvPr id="6147" name="Text Box 11"/>
          <p:cNvSpPr txBox="1"/>
          <p:nvPr/>
        </p:nvSpPr>
        <p:spPr>
          <a:xfrm>
            <a:off x="76200" y="533400"/>
            <a:ext cx="7325995" cy="829945"/>
          </a:xfrm>
          <a:prstGeom prst="rect">
            <a:avLst/>
          </a:prstGeom>
          <a:noFill/>
          <a:ln w="9525">
            <a:noFill/>
          </a:ln>
        </p:spPr>
        <p:txBody>
          <a:bodyPr wrap="square">
            <a:spAutoFit/>
          </a:bodyPr>
          <a:p>
            <a:pPr>
              <a:spcBef>
                <a:spcPct val="50000"/>
              </a:spcBef>
            </a:pPr>
            <a:r>
              <a:rPr lang="zh-CN" altLang="en-US" sz="4800" dirty="0">
                <a:solidFill>
                  <a:schemeClr val="tx2"/>
                </a:solidFill>
                <a:latin typeface="Arial" panose="020B0604020202020204" pitchFamily="34" charset="0"/>
              </a:rPr>
              <a:t>二、抓作者（知人论世）</a:t>
            </a:r>
            <a:endParaRPr lang="zh-CN" altLang="en-US" sz="4800" dirty="0">
              <a:solidFill>
                <a:schemeClr val="tx2"/>
              </a:solidFill>
              <a:latin typeface="Arial" panose="020B0604020202020204" pitchFamily="34" charset="0"/>
            </a:endParaRPr>
          </a:p>
        </p:txBody>
      </p:sp>
      <p:sp>
        <p:nvSpPr>
          <p:cNvPr id="6148" name="Rectangle 12"/>
          <p:cNvSpPr/>
          <p:nvPr/>
        </p:nvSpPr>
        <p:spPr>
          <a:xfrm>
            <a:off x="0" y="1371600"/>
            <a:ext cx="7010400" cy="4965700"/>
          </a:xfrm>
          <a:prstGeom prst="rect">
            <a:avLst/>
          </a:prstGeom>
          <a:noFill/>
          <a:ln w="9525">
            <a:noFill/>
          </a:ln>
        </p:spPr>
        <p:txBody>
          <a:bodyPr>
            <a:spAutoFit/>
          </a:bodyPr>
          <a:p>
            <a:r>
              <a:rPr lang="zh-CN" altLang="en-US" sz="3200" b="1" dirty="0">
                <a:solidFill>
                  <a:srgbClr val="FF3300"/>
                </a:solidFill>
                <a:latin typeface="Arial" panose="020B0604020202020204" pitchFamily="34" charset="0"/>
              </a:rPr>
              <a:t>杜甫</a:t>
            </a:r>
            <a:r>
              <a:rPr lang="zh-CN" altLang="en-US" sz="3200" b="1" dirty="0">
                <a:solidFill>
                  <a:schemeClr val="tx1"/>
                </a:solidFill>
                <a:latin typeface="Arial" panose="020B0604020202020204" pitchFamily="34" charset="0"/>
              </a:rPr>
              <a:t>（</a:t>
            </a:r>
            <a:r>
              <a:rPr lang="en-US" altLang="zh-CN" sz="3200" b="1" dirty="0">
                <a:solidFill>
                  <a:schemeClr val="tx1"/>
                </a:solidFill>
                <a:latin typeface="Arial" panose="020B0604020202020204" pitchFamily="34" charset="0"/>
              </a:rPr>
              <a:t>712—770</a:t>
            </a:r>
            <a:r>
              <a:rPr lang="zh-CN" altLang="en-US" sz="3200" b="1" dirty="0">
                <a:solidFill>
                  <a:schemeClr val="tx1"/>
                </a:solidFill>
                <a:latin typeface="Arial" panose="020B0604020202020204" pitchFamily="34" charset="0"/>
              </a:rPr>
              <a:t>）</a:t>
            </a:r>
            <a:r>
              <a:rPr lang="zh-CN" altLang="en-US" sz="3200" b="1" dirty="0">
                <a:solidFill>
                  <a:srgbClr val="FF3300"/>
                </a:solidFill>
                <a:latin typeface="Arial" panose="020B0604020202020204" pitchFamily="34" charset="0"/>
              </a:rPr>
              <a:t>字子美</a:t>
            </a:r>
            <a:r>
              <a:rPr lang="zh-CN" altLang="en-US" sz="3200" b="1" dirty="0">
                <a:solidFill>
                  <a:schemeClr val="tx1"/>
                </a:solidFill>
                <a:latin typeface="Arial" panose="020B0604020202020204" pitchFamily="34" charset="0"/>
              </a:rPr>
              <a:t>。尝自称</a:t>
            </a:r>
            <a:r>
              <a:rPr lang="zh-CN" altLang="en-US" sz="3200" b="1" dirty="0">
                <a:solidFill>
                  <a:srgbClr val="FF3300"/>
                </a:solidFill>
                <a:latin typeface="Arial" panose="020B0604020202020204" pitchFamily="34" charset="0"/>
              </a:rPr>
              <a:t>少陵野老，</a:t>
            </a:r>
            <a:r>
              <a:rPr lang="zh-CN" altLang="en-US" sz="3200" b="1" dirty="0">
                <a:solidFill>
                  <a:schemeClr val="tx1"/>
                </a:solidFill>
                <a:latin typeface="Arial" panose="020B0604020202020204" pitchFamily="34" charset="0"/>
              </a:rPr>
              <a:t>河南巩县人。</a:t>
            </a:r>
            <a:r>
              <a:rPr lang="zh-CN" altLang="en-US" sz="3200" b="1" dirty="0">
                <a:solidFill>
                  <a:srgbClr val="FF3300"/>
                </a:solidFill>
                <a:latin typeface="Arial" panose="020B0604020202020204" pitchFamily="34" charset="0"/>
              </a:rPr>
              <a:t>伟大的现实主义诗人</a:t>
            </a:r>
            <a:r>
              <a:rPr lang="zh-CN" altLang="en-US" sz="3200" b="1" dirty="0">
                <a:solidFill>
                  <a:schemeClr val="tx1"/>
                </a:solidFill>
                <a:latin typeface="Arial" panose="020B0604020202020204" pitchFamily="34" charset="0"/>
              </a:rPr>
              <a:t>，初唐诗人杜审言之孙。唐肃宗时，官左拾遗。后入蜀，友人严武推荐他做剑南节度府参谋，加检校工部员外郎。故后世又称他</a:t>
            </a:r>
            <a:r>
              <a:rPr lang="zh-CN" altLang="en-US" sz="3200" b="1" dirty="0">
                <a:solidFill>
                  <a:srgbClr val="FF3300"/>
                </a:solidFill>
                <a:latin typeface="Arial" panose="020B0604020202020204" pitchFamily="34" charset="0"/>
              </a:rPr>
              <a:t>杜拾遗、杜工部</a:t>
            </a:r>
            <a:r>
              <a:rPr lang="zh-CN" altLang="en-US" sz="3200" b="1" dirty="0">
                <a:solidFill>
                  <a:schemeClr val="tx1"/>
                </a:solidFill>
                <a:latin typeface="Arial" panose="020B0604020202020204" pitchFamily="34" charset="0"/>
              </a:rPr>
              <a:t>。杜甫一生写诗一千四百多首。其诗显示了唐由盛转衰的历史过程，被称为“</a:t>
            </a:r>
            <a:r>
              <a:rPr lang="zh-CN" altLang="en-US" sz="3200" b="1" dirty="0">
                <a:solidFill>
                  <a:srgbClr val="FF3300"/>
                </a:solidFill>
                <a:latin typeface="Arial" panose="020B0604020202020204" pitchFamily="34" charset="0"/>
              </a:rPr>
              <a:t>诗史</a:t>
            </a:r>
            <a:r>
              <a:rPr lang="zh-CN" altLang="en-US" sz="3200" b="1" dirty="0">
                <a:solidFill>
                  <a:schemeClr val="tx1"/>
                </a:solidFill>
                <a:latin typeface="Arial" panose="020B0604020202020204" pitchFamily="34" charset="0"/>
              </a:rPr>
              <a:t>”。以古体、律诗见长，风格多样，而以</a:t>
            </a:r>
            <a:r>
              <a:rPr lang="zh-CN" altLang="en-US" sz="3200" b="1" dirty="0">
                <a:solidFill>
                  <a:srgbClr val="FF3300"/>
                </a:solidFill>
                <a:latin typeface="Arial" panose="020B0604020202020204" pitchFamily="34" charset="0"/>
              </a:rPr>
              <a:t>沉郁顿挫</a:t>
            </a:r>
            <a:r>
              <a:rPr lang="zh-CN" altLang="en-US" sz="3200" b="1" dirty="0">
                <a:solidFill>
                  <a:schemeClr val="tx1"/>
                </a:solidFill>
                <a:latin typeface="Arial" panose="020B0604020202020204" pitchFamily="34" charset="0"/>
              </a:rPr>
              <a:t>为主。</a:t>
            </a:r>
            <a:endParaRPr lang="zh-CN" altLang="en-US" sz="3200" b="1" dirty="0">
              <a:solidFill>
                <a:schemeClr val="tx1"/>
              </a:solidFill>
              <a:latin typeface="Arial" panose="020B0604020202020204" pitchFamily="34"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WordArt 2">
            <a:hlinkClick r:id="" action="ppaction://noaction"/>
          </p:cNvPr>
          <p:cNvSpPr>
            <a:spLocks noTextEdit="1"/>
          </p:cNvSpPr>
          <p:nvPr/>
        </p:nvSpPr>
        <p:spPr>
          <a:xfrm>
            <a:off x="1042988" y="908050"/>
            <a:ext cx="1728787" cy="576263"/>
          </a:xfrm>
          <a:prstGeom prst="rect">
            <a:avLst/>
          </a:prstGeom>
        </p:spPr>
        <p:txBody>
          <a:bodyPr wrap="none" fromWordArt="1">
            <a:prstTxWarp prst="textPlain">
              <a:avLst>
                <a:gd name="adj" fmla="val 50000"/>
              </a:avLst>
            </a:prstTxWarp>
            <a:normAutofit/>
          </a:bodyPr>
          <a:p>
            <a:pPr algn="ctr" eaLnBrk="0" hangingPunct="0"/>
            <a:r>
              <a:rPr lang="zh-CN" altLang="en-US" sz="3600">
                <a:gradFill rotWithShape="1">
                  <a:gsLst>
                    <a:gs pos="0">
                      <a:srgbClr val="FFFF00"/>
                    </a:gs>
                    <a:gs pos="100000">
                      <a:schemeClr val="tx1"/>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意象</a:t>
            </a:r>
            <a:endParaRPr lang="zh-CN" altLang="en-US" sz="3600">
              <a:gradFill rotWithShape="1">
                <a:gsLst>
                  <a:gs pos="0">
                    <a:srgbClr val="FFFF00"/>
                  </a:gs>
                  <a:gs pos="100000">
                    <a:schemeClr val="tx1"/>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44035" name="Text Box 3"/>
          <p:cNvSpPr txBox="1"/>
          <p:nvPr/>
        </p:nvSpPr>
        <p:spPr>
          <a:xfrm>
            <a:off x="1692275" y="2492375"/>
            <a:ext cx="5616575" cy="366713"/>
          </a:xfrm>
          <a:prstGeom prst="rect">
            <a:avLst/>
          </a:prstGeom>
          <a:noFill/>
          <a:ln w="9525">
            <a:noFill/>
          </a:ln>
        </p:spPr>
        <p:txBody>
          <a:bodyPr>
            <a:spAutoFit/>
          </a:bodyPr>
          <a:p>
            <a:pPr>
              <a:spcBef>
                <a:spcPct val="50000"/>
              </a:spcBef>
            </a:pPr>
            <a:endParaRPr lang="zh-CN" altLang="en-US" dirty="0">
              <a:latin typeface="Arial" panose="020B0604020202020204" pitchFamily="34" charset="0"/>
            </a:endParaRPr>
          </a:p>
        </p:txBody>
      </p:sp>
      <p:sp>
        <p:nvSpPr>
          <p:cNvPr id="164868" name="Text Box 4"/>
          <p:cNvSpPr txBox="1"/>
          <p:nvPr/>
        </p:nvSpPr>
        <p:spPr>
          <a:xfrm>
            <a:off x="1692275" y="1838960"/>
            <a:ext cx="6551613" cy="1739900"/>
          </a:xfrm>
          <a:prstGeom prst="rect">
            <a:avLst/>
          </a:prstGeom>
          <a:noFill/>
          <a:ln w="9525">
            <a:noFill/>
          </a:ln>
        </p:spPr>
        <p:txBody>
          <a:bodyPr>
            <a:spAutoFit/>
          </a:bodyPr>
          <a:p>
            <a:pPr>
              <a:spcBef>
                <a:spcPct val="50000"/>
              </a:spcBef>
            </a:pPr>
            <a:r>
              <a:rPr lang="zh-CN" altLang="en-US" sz="3600" b="1" dirty="0">
                <a:latin typeface="Arial" panose="020B0604020202020204" pitchFamily="34" charset="0"/>
                <a:ea typeface="黑体" panose="02010600030101010101" pitchFamily="2" charset="-122"/>
              </a:rPr>
              <a:t>杜诗：玉露、枫树林、巫山、巫峡、气、波浪、风云、丛菊、孤舟、寒衣、白帝城</a:t>
            </a:r>
            <a:endParaRPr lang="zh-CN" altLang="en-US" sz="3600" b="1" dirty="0">
              <a:latin typeface="Arial" panose="020B0604020202020204" pitchFamily="34" charset="0"/>
              <a:ea typeface="黑体" panose="02010600030101010101" pitchFamily="2" charset="-122"/>
            </a:endParaRPr>
          </a:p>
        </p:txBody>
      </p:sp>
      <p:sp>
        <p:nvSpPr>
          <p:cNvPr id="164869" name="Text Box 5"/>
          <p:cNvSpPr txBox="1"/>
          <p:nvPr/>
        </p:nvSpPr>
        <p:spPr>
          <a:xfrm>
            <a:off x="1692275" y="3933825"/>
            <a:ext cx="6087745" cy="1753235"/>
          </a:xfrm>
          <a:prstGeom prst="rect">
            <a:avLst/>
          </a:prstGeom>
          <a:noFill/>
          <a:ln w="9525">
            <a:noFill/>
          </a:ln>
        </p:spPr>
        <p:txBody>
          <a:bodyPr wrap="square">
            <a:spAutoFit/>
          </a:bodyPr>
          <a:p>
            <a:pPr>
              <a:spcBef>
                <a:spcPct val="50000"/>
              </a:spcBef>
            </a:pPr>
            <a:r>
              <a:rPr lang="zh-CN" altLang="en-US" sz="3600" b="1" dirty="0">
                <a:latin typeface="Arial" panose="020B0604020202020204" pitchFamily="34" charset="0"/>
                <a:ea typeface="黑体" panose="02010600030101010101" pitchFamily="2" charset="-122"/>
              </a:rPr>
              <a:t>王诗：空山、新雨、天气、明月、松、清泉、石、竹、浣女、莲、渔舟</a:t>
            </a:r>
            <a:endParaRPr lang="zh-CN" altLang="en-US" sz="3600" b="1" dirty="0">
              <a:latin typeface="Arial" panose="020B0604020202020204" pitchFamily="34" charset="0"/>
              <a:ea typeface="黑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4868"/>
                                        </p:tgtEl>
                                        <p:attrNameLst>
                                          <p:attrName>style.visibility</p:attrName>
                                        </p:attrNameLst>
                                      </p:cBhvr>
                                      <p:to>
                                        <p:strVal val="visible"/>
                                      </p:to>
                                    </p:set>
                                    <p:animEffect transition="in" filter="strips(downLeft)">
                                      <p:cBhvr>
                                        <p:cTn id="7" dur="500"/>
                                        <p:tgtEl>
                                          <p:spTgt spid="16486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4869"/>
                                        </p:tgtEl>
                                        <p:attrNameLst>
                                          <p:attrName>style.visibility</p:attrName>
                                        </p:attrNameLst>
                                      </p:cBhvr>
                                      <p:to>
                                        <p:strVal val="visible"/>
                                      </p:to>
                                    </p:set>
                                    <p:animEffect transition="in" filter="strips(downLeft)">
                                      <p:cBhvr>
                                        <p:cTn id="12" dur="500"/>
                                        <p:tgtEl>
                                          <p:spTgt spid="164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8" grpId="0"/>
      <p:bldP spid="1648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WordArt 2">
            <a:hlinkClick r:id="" action="ppaction://noaction"/>
          </p:cNvPr>
          <p:cNvSpPr>
            <a:spLocks noTextEdit="1"/>
          </p:cNvSpPr>
          <p:nvPr/>
        </p:nvSpPr>
        <p:spPr>
          <a:xfrm>
            <a:off x="827088" y="692150"/>
            <a:ext cx="2663825" cy="647700"/>
          </a:xfrm>
          <a:prstGeom prst="rect">
            <a:avLst/>
          </a:prstGeom>
        </p:spPr>
        <p:txBody>
          <a:bodyPr wrap="none" fromWordArt="1">
            <a:prstTxWarp prst="textPlain">
              <a:avLst>
                <a:gd name="adj" fmla="val 50000"/>
              </a:avLst>
            </a:prstTxWarp>
            <a:normAutofit/>
          </a:bodyPr>
          <a:p>
            <a:pPr algn="ctr" eaLnBrk="0" hangingPunct="0"/>
            <a:r>
              <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情感取向</a:t>
            </a:r>
            <a:endPar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165891" name="Text Box 3"/>
          <p:cNvSpPr txBox="1"/>
          <p:nvPr/>
        </p:nvSpPr>
        <p:spPr>
          <a:xfrm>
            <a:off x="457200" y="1700530"/>
            <a:ext cx="8375015" cy="1568450"/>
          </a:xfrm>
          <a:prstGeom prst="rect">
            <a:avLst/>
          </a:prstGeom>
          <a:noFill/>
          <a:ln w="9525">
            <a:noFill/>
          </a:ln>
        </p:spPr>
        <p:txBody>
          <a:bodyPr wrap="square">
            <a:spAutoFit/>
          </a:bodyPr>
          <a:p>
            <a:pPr>
              <a:spcBef>
                <a:spcPct val="50000"/>
              </a:spcBef>
            </a:pPr>
            <a:r>
              <a:rPr lang="en-US" altLang="zh-CN" sz="3200" b="1" dirty="0">
                <a:latin typeface="Arial" panose="020B0604020202020204" pitchFamily="34" charset="0"/>
                <a:ea typeface="黑体" panose="02010600030101010101" pitchFamily="2" charset="-122"/>
              </a:rPr>
              <a:t>       </a:t>
            </a:r>
            <a:r>
              <a:rPr lang="zh-CN" altLang="en-US" sz="3200" b="1" dirty="0">
                <a:latin typeface="Arial" panose="020B0604020202020204" pitchFamily="34" charset="0"/>
                <a:ea typeface="黑体" panose="02010600030101010101" pitchFamily="2" charset="-122"/>
              </a:rPr>
              <a:t>杜诗：身处动乱，居无定所，诗中融入了羁旅的愁思，家国的忧伤，身世的感叹，感情沉郁厚重，悲凉沧桑。</a:t>
            </a:r>
            <a:endParaRPr lang="zh-CN" altLang="en-US" sz="3200" b="1" dirty="0">
              <a:latin typeface="Arial" panose="020B0604020202020204" pitchFamily="34" charset="0"/>
              <a:ea typeface="黑体" panose="02010600030101010101" pitchFamily="2" charset="-122"/>
            </a:endParaRPr>
          </a:p>
        </p:txBody>
      </p:sp>
      <p:sp>
        <p:nvSpPr>
          <p:cNvPr id="165892" name="Text Box 4"/>
          <p:cNvSpPr txBox="1"/>
          <p:nvPr/>
        </p:nvSpPr>
        <p:spPr>
          <a:xfrm>
            <a:off x="320675" y="3841750"/>
            <a:ext cx="8383270" cy="2061210"/>
          </a:xfrm>
          <a:prstGeom prst="rect">
            <a:avLst/>
          </a:prstGeom>
          <a:noFill/>
          <a:ln w="9525">
            <a:noFill/>
          </a:ln>
        </p:spPr>
        <p:txBody>
          <a:bodyPr wrap="square">
            <a:spAutoFit/>
          </a:bodyPr>
          <a:p>
            <a:pPr>
              <a:spcBef>
                <a:spcPct val="50000"/>
              </a:spcBef>
            </a:pPr>
            <a:r>
              <a:rPr lang="en-US" altLang="zh-CN" sz="3200" b="1" dirty="0">
                <a:latin typeface="Arial" panose="020B0604020202020204" pitchFamily="34" charset="0"/>
                <a:ea typeface="黑体" panose="02010600030101010101" pitchFamily="2" charset="-122"/>
              </a:rPr>
              <a:t>       </a:t>
            </a:r>
            <a:r>
              <a:rPr lang="zh-CN" altLang="en-US" sz="3200" b="1" dirty="0">
                <a:latin typeface="Arial" panose="020B0604020202020204" pitchFamily="34" charset="0"/>
                <a:ea typeface="黑体" panose="02010600030101010101" pitchFamily="2" charset="-122"/>
              </a:rPr>
              <a:t>王诗：政治上受到排挤，对仕途丧失兴趣，向往田园生活，表现了田园的悠闲与恬适，表明了诗人对秋天山野的喜爱之情，从而表示了归隐的决心。</a:t>
            </a:r>
            <a:endParaRPr lang="zh-CN" altLang="en-US" sz="3200" b="1" dirty="0">
              <a:latin typeface="Arial" panose="020B0604020202020204" pitchFamily="34" charset="0"/>
              <a:ea typeface="黑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5891"/>
                                        </p:tgtEl>
                                        <p:attrNameLst>
                                          <p:attrName>style.visibility</p:attrName>
                                        </p:attrNameLst>
                                      </p:cBhvr>
                                      <p:to>
                                        <p:strVal val="visible"/>
                                      </p:to>
                                    </p:set>
                                    <p:animEffect transition="in" filter="checkerboard(across)">
                                      <p:cBhvr>
                                        <p:cTn id="7" dur="500"/>
                                        <p:tgtEl>
                                          <p:spTgt spid="16589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5892"/>
                                        </p:tgtEl>
                                        <p:attrNameLst>
                                          <p:attrName>style.visibility</p:attrName>
                                        </p:attrNameLst>
                                      </p:cBhvr>
                                      <p:to>
                                        <p:strVal val="visible"/>
                                      </p:to>
                                    </p:set>
                                    <p:animEffect transition="in" filter="checkerboard(across)">
                                      <p:cBhvr>
                                        <p:cTn id="12" dur="5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P spid="16589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WordArt 2"/>
          <p:cNvSpPr>
            <a:spLocks noTextEdit="1"/>
          </p:cNvSpPr>
          <p:nvPr/>
        </p:nvSpPr>
        <p:spPr>
          <a:xfrm>
            <a:off x="1258888" y="1916113"/>
            <a:ext cx="5761037" cy="3024187"/>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秋韵欣赏</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nvSpPr>
        <p:spPr>
          <a:xfrm>
            <a:off x="304800" y="762159"/>
            <a:ext cx="8613775" cy="1014730"/>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袅袅兮秋风，洞庭波兮木叶下</a:t>
            </a:r>
            <a:br>
              <a:rPr lang="zh-CN" altLang="en-US" sz="3200" b="1" dirty="0">
                <a:latin typeface="黑体" panose="02010600030101010101" pitchFamily="2" charset="-122"/>
                <a:ea typeface="黑体" panose="02010600030101010101" pitchFamily="2" charset="-122"/>
              </a:rPr>
            </a:br>
            <a:r>
              <a:rPr lang="zh-CN" altLang="en-US" sz="2800" b="1" dirty="0">
                <a:latin typeface="黑体" panose="02010600030101010101" pitchFamily="2" charset="-122"/>
                <a:ea typeface="黑体" panose="02010600030101010101" pitchFamily="2" charset="-122"/>
              </a:rPr>
              <a:t>                      战国楚</a:t>
            </a:r>
            <a:r>
              <a:rPr lang="en-US" altLang="zh-CN" sz="2800" b="1" dirty="0">
                <a:latin typeface="Arial" panose="020B0604020202020204" pitchFamily="34" charset="0"/>
                <a:ea typeface="黑体" panose="02010600030101010101" pitchFamily="2" charset="-122"/>
              </a:rPr>
              <a:t>·</a:t>
            </a:r>
            <a:r>
              <a:rPr lang="zh-CN" altLang="en-US" sz="2800" b="1" dirty="0">
                <a:latin typeface="黑体" panose="02010600030101010101" pitchFamily="2" charset="-122"/>
                <a:ea typeface="黑体" panose="02010600030101010101" pitchFamily="2" charset="-122"/>
              </a:rPr>
              <a:t>屈原</a:t>
            </a:r>
            <a:r>
              <a:rPr lang="en-US" altLang="zh-CN" sz="2800" b="1" dirty="0">
                <a:latin typeface="黑体" panose="02010600030101010101" pitchFamily="2" charset="-122"/>
                <a:ea typeface="黑体" panose="02010600030101010101" pitchFamily="2" charset="-122"/>
              </a:rPr>
              <a:t>《</a:t>
            </a:r>
            <a:r>
              <a:rPr lang="zh-CN" altLang="en-US" sz="2800" b="1" dirty="0">
                <a:latin typeface="黑体" panose="02010600030101010101" pitchFamily="2" charset="-122"/>
                <a:ea typeface="黑体" panose="02010600030101010101" pitchFamily="2" charset="-122"/>
              </a:rPr>
              <a:t>九歌</a:t>
            </a:r>
            <a:r>
              <a:rPr lang="en-US" altLang="zh-CN" sz="2800" b="1" dirty="0">
                <a:latin typeface="Arial" panose="020B0604020202020204" pitchFamily="34" charset="0"/>
                <a:ea typeface="黑体" panose="02010600030101010101" pitchFamily="2" charset="-122"/>
              </a:rPr>
              <a:t>·</a:t>
            </a:r>
            <a:r>
              <a:rPr lang="zh-CN" altLang="en-US" sz="2800" b="1" dirty="0">
                <a:latin typeface="黑体" panose="02010600030101010101" pitchFamily="2" charset="-122"/>
                <a:ea typeface="黑体" panose="02010600030101010101" pitchFamily="2" charset="-122"/>
              </a:rPr>
              <a:t>湘夫人</a:t>
            </a:r>
            <a:r>
              <a:rPr lang="en-US" altLang="zh-CN" sz="2800" b="1" dirty="0">
                <a:latin typeface="黑体" panose="02010600030101010101" pitchFamily="2" charset="-122"/>
                <a:ea typeface="黑体" panose="02010600030101010101" pitchFamily="2" charset="-122"/>
              </a:rPr>
              <a:t>》</a:t>
            </a:r>
            <a:endParaRPr lang="en-US" altLang="zh-CN" sz="2800" b="1" dirty="0">
              <a:latin typeface="黑体" panose="02010600030101010101" pitchFamily="2" charset="-122"/>
              <a:ea typeface="黑体" panose="02010600030101010101" pitchFamily="2" charset="-122"/>
            </a:endParaRPr>
          </a:p>
        </p:txBody>
      </p:sp>
      <p:sp>
        <p:nvSpPr>
          <p:cNvPr id="47107" name="Rectangle 3"/>
          <p:cNvSpPr/>
          <p:nvPr/>
        </p:nvSpPr>
        <p:spPr>
          <a:xfrm>
            <a:off x="304800" y="1981200"/>
            <a:ext cx="9386888" cy="2528888"/>
          </a:xfrm>
          <a:prstGeom prst="rect">
            <a:avLst/>
          </a:prstGeom>
          <a:noFill/>
          <a:ln w="9525">
            <a:noFill/>
          </a:ln>
        </p:spPr>
        <p:txBody>
          <a:bodyPr anchor="ctr" anchorCtr="0">
            <a:spAutoFit/>
          </a:bodyPr>
          <a:p>
            <a:r>
              <a:rPr lang="zh-CN" altLang="en-US" sz="3200" b="1" dirty="0">
                <a:latin typeface="黑体" panose="02010600030101010101" pitchFamily="2" charset="-122"/>
                <a:ea typeface="黑体" panose="02010600030101010101" pitchFamily="2" charset="-122"/>
              </a:rPr>
              <a:t>秋风萧瑟天气凉，草木摇落露为霜</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三国魏</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曹丕</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燕歌行</a:t>
            </a:r>
            <a:r>
              <a:rPr lang="en-US" altLang="zh-CN" sz="3200" b="1" dirty="0">
                <a:latin typeface="黑体" panose="02010600030101010101" pitchFamily="2" charset="-122"/>
                <a:ea typeface="黑体" panose="02010600030101010101" pitchFamily="2" charset="-122"/>
              </a:rPr>
              <a:t>》</a:t>
            </a:r>
            <a:br>
              <a:rPr lang="en-US" altLang="zh-CN" sz="3200" dirty="0">
                <a:latin typeface="Arial" panose="020B0604020202020204" pitchFamily="34" charset="0"/>
              </a:rPr>
            </a:br>
            <a:r>
              <a:rPr lang="zh-CN" altLang="en-US" sz="3200" b="1" dirty="0">
                <a:latin typeface="黑体" panose="02010600030101010101" pitchFamily="2" charset="-122"/>
                <a:ea typeface="黑体" panose="02010600030101010101" pitchFamily="2" charset="-122"/>
              </a:rPr>
              <a:t>榈庭多落叶，慨然知已秋</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晋</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陶渊明</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酬刘柴桑</a:t>
            </a:r>
            <a:r>
              <a:rPr lang="en-US" altLang="zh-CN" sz="3200" b="1" dirty="0">
                <a:latin typeface="黑体" panose="02010600030101010101" pitchFamily="2" charset="-122"/>
                <a:ea typeface="黑体" panose="02010600030101010101" pitchFamily="2" charset="-122"/>
              </a:rPr>
              <a:t>》</a:t>
            </a:r>
            <a:br>
              <a:rPr lang="en-US" altLang="zh-CN" sz="3200" dirty="0">
                <a:latin typeface="Arial" panose="020B0604020202020204" pitchFamily="34" charset="0"/>
              </a:rPr>
            </a:br>
            <a:endParaRPr lang="en-US" altLang="zh-CN" sz="3200" dirty="0">
              <a:latin typeface="Arial" panose="020B0604020202020204" pitchFamily="34" charset="0"/>
            </a:endParaRPr>
          </a:p>
        </p:txBody>
      </p:sp>
      <p:sp>
        <p:nvSpPr>
          <p:cNvPr id="47108" name="Rectangle 4"/>
          <p:cNvSpPr/>
          <p:nvPr/>
        </p:nvSpPr>
        <p:spPr>
          <a:xfrm>
            <a:off x="250825" y="4632325"/>
            <a:ext cx="8978900" cy="1076325"/>
          </a:xfrm>
          <a:prstGeom prst="rect">
            <a:avLst/>
          </a:prstGeom>
          <a:noFill/>
          <a:ln w="9525">
            <a:noFill/>
          </a:ln>
        </p:spPr>
        <p:txBody>
          <a:bodyPr anchor="ctr" anchorCtr="0">
            <a:spAutoFit/>
          </a:bodyPr>
          <a:p>
            <a:r>
              <a:rPr lang="zh-CN" altLang="en-US" sz="3200" b="1" dirty="0">
                <a:latin typeface="黑体" panose="02010600030101010101" pitchFamily="2" charset="-122"/>
                <a:ea typeface="黑体" panose="02010600030101010101" pitchFamily="2" charset="-122"/>
              </a:rPr>
              <a:t>落霞与孤鹜齐飞，秋水共长天一色</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王勃</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滕王阁序</a:t>
            </a:r>
            <a:r>
              <a:rPr lang="en-US" altLang="zh-CN" sz="3200" b="1" dirty="0">
                <a:latin typeface="黑体" panose="02010600030101010101" pitchFamily="2" charset="-122"/>
                <a:ea typeface="黑体" panose="02010600030101010101" pitchFamily="2" charset="-122"/>
              </a:rPr>
              <a:t>》</a:t>
            </a:r>
            <a:endParaRPr lang="en-US" altLang="zh-CN" sz="3200" dirty="0">
              <a:latin typeface="Arial" panose="020B0604020202020204" pitchFamily="34"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p:nvPr/>
        </p:nvSpPr>
        <p:spPr>
          <a:xfrm>
            <a:off x="228600" y="533083"/>
            <a:ext cx="8783955" cy="2061210"/>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寒山转苍翠，秋水日潺湲</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王维</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辋川闲居赠裴秀才迪</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荆溪白石出，天寒红叶稀</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王维</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阙题二首</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山中</a:t>
            </a:r>
            <a:r>
              <a:rPr lang="en-US" altLang="zh-CN" sz="3200" b="1" dirty="0">
                <a:latin typeface="黑体" panose="02010600030101010101" pitchFamily="2" charset="-122"/>
                <a:ea typeface="黑体" panose="02010600030101010101" pitchFamily="2" charset="-122"/>
              </a:rPr>
              <a:t>》</a:t>
            </a:r>
            <a:endParaRPr lang="en-US" altLang="zh-CN" sz="3200" b="1" dirty="0">
              <a:latin typeface="黑体" panose="02010600030101010101" pitchFamily="2" charset="-122"/>
              <a:ea typeface="黑体" panose="02010600030101010101" pitchFamily="2" charset="-122"/>
            </a:endParaRPr>
          </a:p>
        </p:txBody>
      </p:sp>
      <p:sp>
        <p:nvSpPr>
          <p:cNvPr id="48131" name="Rectangle 3"/>
          <p:cNvSpPr/>
          <p:nvPr/>
        </p:nvSpPr>
        <p:spPr>
          <a:xfrm>
            <a:off x="76200" y="2594610"/>
            <a:ext cx="9068435" cy="4030980"/>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金井梧桐秋叶黄，珠帘不卷夜来霜</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王昌龄</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长信秋词</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木落雁南渡，北风江上寒</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孟浩然</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早寒江上有怀</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秋色无远近，出门尽寒山</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李白</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赠庐司户</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人烟寒橘柚，秋色老梧桐</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李白</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秋登宣城谢朓北楼</a:t>
            </a:r>
            <a:r>
              <a:rPr lang="en-US" altLang="zh-CN" sz="3200" b="1" dirty="0">
                <a:latin typeface="黑体" panose="02010600030101010101" pitchFamily="2" charset="-122"/>
                <a:ea typeface="黑体" panose="02010600030101010101" pitchFamily="2" charset="-122"/>
              </a:rPr>
              <a:t>》</a:t>
            </a:r>
            <a:endParaRPr lang="en-US" altLang="zh-CN" sz="3200" dirty="0">
              <a:latin typeface="Arial" panose="020B0604020202020204" pitchFamily="34"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p:nvPr/>
        </p:nvSpPr>
        <p:spPr>
          <a:xfrm>
            <a:off x="304800" y="304800"/>
            <a:ext cx="8707120" cy="6492875"/>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高鸟黄云暮，寒蝉碧树秋</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晚秋长沙蔡五侍御饮筵送殷六参军归沣州觐省</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信宿渔人还泛泛，清秋燕子故飞飞</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秋兴八首</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翟塘峡口曲江头，万里风烟接素秋</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秋兴八首</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远岸秋沙白，连山晚照红</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秋野五首</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天上秋期近，人间月影清</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月</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八月秋高风怒号，卷我屋上三重茅</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杜甫</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茅屋为秋风所破歌</a:t>
            </a:r>
            <a:r>
              <a:rPr lang="en-US" altLang="zh-CN" sz="3200" b="1" dirty="0">
                <a:latin typeface="黑体" panose="02010600030101010101" pitchFamily="2" charset="-122"/>
                <a:ea typeface="黑体" panose="02010600030101010101" pitchFamily="2" charset="-122"/>
              </a:rPr>
              <a:t>》</a:t>
            </a:r>
            <a:endParaRPr lang="en-US" altLang="zh-CN" sz="3200" b="1" dirty="0">
              <a:latin typeface="Arial" panose="020B0604020202020204" pitchFamily="34"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323850" y="846455"/>
            <a:ext cx="8700135" cy="3538220"/>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秋风万里动，日暮黄云高</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岑参</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巩北秋兴寄崔明允</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返照乱流明，寒空千嶂净</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钱起</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杪秋南山西峰题准上</a:t>
            </a:r>
            <a:r>
              <a:rPr lang="zh-CN" altLang="en-US" sz="3200" b="1" dirty="0">
                <a:latin typeface="Arial" panose="020B0604020202020204" pitchFamily="34" charset="0"/>
                <a:ea typeface="黑体" panose="02010600030101010101" pitchFamily="2" charset="-122"/>
              </a:rPr>
              <a:t>人兰若</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 </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万叶秋声里，千家落照时</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唐</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钱起</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题苏公林亭</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endParaRPr lang="en-US" altLang="zh-CN" sz="3200" b="1" dirty="0">
              <a:latin typeface="黑体" panose="02010600030101010101" pitchFamily="2" charset="-122"/>
              <a:ea typeface="黑体" panose="02010600030101010101" pitchFamily="2" charset="-122"/>
            </a:endParaRPr>
          </a:p>
        </p:txBody>
      </p:sp>
      <p:sp>
        <p:nvSpPr>
          <p:cNvPr id="50179" name="Rectangle 3"/>
          <p:cNvSpPr/>
          <p:nvPr/>
        </p:nvSpPr>
        <p:spPr>
          <a:xfrm>
            <a:off x="304800" y="4343400"/>
            <a:ext cx="8658225" cy="1076325"/>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碧云天，黄叶地，秋色连波，波上寒烟翠</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宋</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范仲淹</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苏幕遮</a:t>
            </a:r>
            <a:r>
              <a:rPr lang="en-US" altLang="zh-CN" sz="3200" b="1" dirty="0">
                <a:latin typeface="黑体" panose="02010600030101010101" pitchFamily="2" charset="-122"/>
                <a:ea typeface="黑体" panose="02010600030101010101" pitchFamily="2" charset="-122"/>
              </a:rPr>
              <a:t>》</a:t>
            </a:r>
            <a:endParaRPr lang="en-US" altLang="zh-CN" sz="3200" dirty="0">
              <a:latin typeface="Arial" panose="020B0604020202020204" pitchFamily="34"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p:nvPr/>
        </p:nvSpPr>
        <p:spPr>
          <a:xfrm>
            <a:off x="684530" y="464185"/>
            <a:ext cx="8209915" cy="2553335"/>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渐霜风凄紧，关河冷落，残照当搂。是处红衰翠减，苒苒物华休。惟有长江水，无语东流</a:t>
            </a:r>
            <a:r>
              <a:rPr lang="zh-CN" altLang="en-US" sz="3200" b="1" dirty="0">
                <a:latin typeface="黑体" panose="02010600030101010101" pitchFamily="2" charset="-122"/>
                <a:ea typeface="黑体" panose="02010600030101010101" pitchFamily="2" charset="-122"/>
                <a:sym typeface="+mn-ea"/>
              </a:rPr>
              <a:t>。</a:t>
            </a:r>
            <a:r>
              <a:rPr lang="zh-CN" altLang="en-US" sz="3200" b="1" dirty="0">
                <a:latin typeface="黑体" panose="02010600030101010101" pitchFamily="2" charset="-122"/>
                <a:ea typeface="黑体" panose="02010600030101010101" pitchFamily="2" charset="-122"/>
              </a:rPr>
              <a:t>                       </a:t>
            </a:r>
            <a:endParaRPr lang="zh-CN" altLang="en-US" sz="3200" b="1" dirty="0">
              <a:latin typeface="黑体" panose="02010600030101010101" pitchFamily="2" charset="-122"/>
              <a:ea typeface="黑体" panose="02010600030101010101" pitchFamily="2" charset="-122"/>
            </a:endParaRPr>
          </a:p>
          <a:p>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宋</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柳永</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八声甘州</a:t>
            </a:r>
            <a:r>
              <a:rPr lang="en-US" altLang="zh-CN" sz="3200" b="1" dirty="0">
                <a:latin typeface="黑体" panose="02010600030101010101" pitchFamily="2" charset="-122"/>
                <a:ea typeface="黑体" panose="02010600030101010101" pitchFamily="2" charset="-122"/>
              </a:rPr>
              <a:t>》</a:t>
            </a:r>
            <a:br>
              <a:rPr lang="en-US" altLang="zh-CN" sz="3200" dirty="0">
                <a:latin typeface="Arial" panose="020B0604020202020204" pitchFamily="34" charset="0"/>
              </a:rPr>
            </a:br>
            <a:endParaRPr lang="en-US" altLang="zh-CN" sz="3200" dirty="0">
              <a:latin typeface="Arial" panose="020B0604020202020204" pitchFamily="34" charset="0"/>
            </a:endParaRPr>
          </a:p>
        </p:txBody>
      </p:sp>
      <p:sp>
        <p:nvSpPr>
          <p:cNvPr id="51203" name="Rectangle 3"/>
          <p:cNvSpPr/>
          <p:nvPr/>
        </p:nvSpPr>
        <p:spPr>
          <a:xfrm>
            <a:off x="684213" y="2769077"/>
            <a:ext cx="8303895" cy="2553335"/>
          </a:xfrm>
          <a:prstGeom prst="rect">
            <a:avLst/>
          </a:prstGeom>
          <a:noFill/>
          <a:ln w="9525">
            <a:noFill/>
          </a:ln>
        </p:spPr>
        <p:txBody>
          <a:bodyPr wrap="none" anchor="ctr" anchorCtr="0">
            <a:spAutoFit/>
          </a:bodyPr>
          <a:p>
            <a:r>
              <a:rPr lang="zh-CN" altLang="en-US" sz="3200" b="1" dirty="0">
                <a:latin typeface="黑体" panose="02010600030101010101" pitchFamily="2" charset="-122"/>
                <a:ea typeface="黑体" panose="02010600030101010101" pitchFamily="2" charset="-122"/>
              </a:rPr>
              <a:t>漠漠轻寒上小楼，晓阴无赖似穷秋</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宋</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秦观</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浣溪沙</a:t>
            </a:r>
            <a:r>
              <a:rPr lang="en-US" altLang="zh-CN" sz="3200" b="1" dirty="0">
                <a:latin typeface="黑体" panose="02010600030101010101" pitchFamily="2" charset="-122"/>
                <a:ea typeface="黑体" panose="02010600030101010101" pitchFamily="2" charset="-122"/>
              </a:rPr>
              <a:t>》</a:t>
            </a:r>
            <a:br>
              <a:rPr lang="en-US" altLang="zh-CN"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风定小轩无落叶，青虫相对吐秋丝</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宋</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秦观</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秋日</a:t>
            </a:r>
            <a:r>
              <a:rPr lang="en-US" altLang="zh-CN" sz="3200" b="1" dirty="0">
                <a:latin typeface="黑体" panose="02010600030101010101" pitchFamily="2" charset="-122"/>
                <a:ea typeface="黑体" panose="02010600030101010101" pitchFamily="2" charset="-122"/>
              </a:rPr>
              <a:t>》</a:t>
            </a:r>
            <a:br>
              <a:rPr lang="en-US" altLang="zh-CN" sz="3200" dirty="0">
                <a:latin typeface="Arial" panose="020B0604020202020204" pitchFamily="34" charset="0"/>
              </a:rPr>
            </a:br>
            <a:endParaRPr lang="en-US" altLang="zh-CN" sz="3200" dirty="0">
              <a:latin typeface="Arial" panose="020B0604020202020204" pitchFamily="34" charset="0"/>
            </a:endParaRPr>
          </a:p>
        </p:txBody>
      </p:sp>
      <p:sp>
        <p:nvSpPr>
          <p:cNvPr id="51204" name="Rectangle 4"/>
          <p:cNvSpPr/>
          <p:nvPr/>
        </p:nvSpPr>
        <p:spPr>
          <a:xfrm>
            <a:off x="611505" y="4829175"/>
            <a:ext cx="8494395" cy="1568450"/>
          </a:xfrm>
          <a:prstGeom prst="rect">
            <a:avLst/>
          </a:prstGeom>
          <a:noFill/>
          <a:ln w="9525">
            <a:noFill/>
          </a:ln>
        </p:spPr>
        <p:txBody>
          <a:bodyPr wrap="square" anchor="ctr" anchorCtr="0">
            <a:spAutoFit/>
          </a:bodyPr>
          <a:p>
            <a:r>
              <a:rPr lang="zh-CN" altLang="en-US" sz="3200" b="1" dirty="0">
                <a:latin typeface="黑体" panose="02010600030101010101" pitchFamily="2" charset="-122"/>
                <a:ea typeface="黑体" panose="02010600030101010101" pitchFamily="2" charset="-122"/>
              </a:rPr>
              <a:t>枯藤老树昏鸦，小桥流水人家，古道西风瘦马。夕阳西下，断肠人在天涯。 </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元</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马致远</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天净沙 </a:t>
            </a:r>
            <a:r>
              <a:rPr lang="en-US" altLang="zh-CN" sz="3200" b="1" dirty="0">
                <a:latin typeface="Arial" panose="020B0604020202020204" pitchFamily="34" charset="0"/>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秋思</a:t>
            </a:r>
            <a:r>
              <a:rPr lang="en-US" altLang="zh-CN" sz="3200" b="1" dirty="0">
                <a:latin typeface="黑体" panose="02010600030101010101" pitchFamily="2" charset="-122"/>
                <a:ea typeface="黑体" panose="02010600030101010101" pitchFamily="2" charset="-122"/>
              </a:rPr>
              <a:t>》</a:t>
            </a:r>
            <a:endParaRPr lang="en-US" altLang="zh-CN" sz="3200" b="1" dirty="0">
              <a:latin typeface="黑体" panose="02010600030101010101" pitchFamily="2" charset="-122"/>
              <a:ea typeface="黑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2" descr="dufucaotang070927_9"/>
          <p:cNvPicPr>
            <a:picLocks noChangeAspect="1"/>
          </p:cNvPicPr>
          <p:nvPr/>
        </p:nvPicPr>
        <p:blipFill>
          <a:blip r:embed="rId1"/>
          <a:stretch>
            <a:fillRect/>
          </a:stretch>
        </p:blipFill>
        <p:spPr>
          <a:xfrm>
            <a:off x="0" y="76200"/>
            <a:ext cx="2934335" cy="6067425"/>
          </a:xfrm>
          <a:prstGeom prst="rect">
            <a:avLst/>
          </a:prstGeom>
          <a:noFill/>
          <a:ln w="9525">
            <a:noFill/>
          </a:ln>
        </p:spPr>
      </p:pic>
      <p:sp>
        <p:nvSpPr>
          <p:cNvPr id="70659" name="Text Box 3"/>
          <p:cNvSpPr txBox="1"/>
          <p:nvPr/>
        </p:nvSpPr>
        <p:spPr>
          <a:xfrm>
            <a:off x="2961005" y="338455"/>
            <a:ext cx="6003925" cy="5815965"/>
          </a:xfrm>
          <a:prstGeom prst="rect">
            <a:avLst/>
          </a:prstGeom>
          <a:noFill/>
          <a:ln w="9525">
            <a:noFill/>
          </a:ln>
        </p:spPr>
        <p:txBody>
          <a:bodyPr wrap="square">
            <a:spAutoFit/>
          </a:bodyPr>
          <a:p>
            <a:r>
              <a:rPr lang="en-US" altLang="zh-CN" sz="3600" b="1" dirty="0">
                <a:solidFill>
                  <a:schemeClr val="tx1"/>
                </a:solidFill>
                <a:latin typeface="楷体_GB2312" panose="02010609030101010101" pitchFamily="49" charset="-122"/>
                <a:ea typeface="楷体_GB2312" panose="02010609030101010101" pitchFamily="49" charset="-122"/>
              </a:rPr>
              <a:t>    </a:t>
            </a:r>
            <a:r>
              <a:rPr lang="zh-CN" altLang="en-US" sz="3600" b="1" dirty="0">
                <a:solidFill>
                  <a:schemeClr val="tx1"/>
                </a:solidFill>
                <a:latin typeface="楷体_GB2312" panose="02010609030101010101" pitchFamily="49" charset="-122"/>
                <a:ea typeface="楷体_GB2312" panose="02010609030101010101" pitchFamily="49" charset="-122"/>
              </a:rPr>
              <a:t>杜甫</a:t>
            </a:r>
            <a:r>
              <a:rPr lang="zh-CN" altLang="en-US" sz="2800" b="1" dirty="0">
                <a:solidFill>
                  <a:schemeClr val="tx1"/>
                </a:solidFill>
                <a:latin typeface="楷体_GB2312" panose="02010609030101010101" pitchFamily="49" charset="-122"/>
                <a:ea typeface="楷体_GB2312" panose="02010609030101010101" pitchFamily="49" charset="-122"/>
                <a:sym typeface="+mn-ea"/>
              </a:rPr>
              <a:t>（712—770）</a:t>
            </a:r>
            <a:r>
              <a:rPr lang="zh-CN" altLang="en-US" sz="2800" b="1" dirty="0">
                <a:solidFill>
                  <a:schemeClr val="tx1"/>
                </a:solidFill>
                <a:latin typeface="楷体_GB2312" panose="02010609030101010101" pitchFamily="49" charset="-122"/>
                <a:ea typeface="楷体_GB2312" panose="02010609030101010101" pitchFamily="49" charset="-122"/>
              </a:rPr>
              <a:t>字子美，生于河南巩县（今河南省巩县），自称少陵野老，曾担任过检校工部员外郎，世称</a:t>
            </a:r>
            <a:r>
              <a:rPr lang="zh-CN" altLang="en-US" sz="2800" b="1" u="sng" dirty="0">
                <a:solidFill>
                  <a:srgbClr val="FF0000"/>
                </a:solidFill>
                <a:latin typeface="楷体_GB2312" panose="02010609030101010101" pitchFamily="49" charset="-122"/>
                <a:ea typeface="楷体_GB2312" panose="02010609030101010101" pitchFamily="49" charset="-122"/>
              </a:rPr>
              <a:t>杜工部</a:t>
            </a:r>
            <a:r>
              <a:rPr lang="zh-CN" altLang="en-US" sz="2800" b="1" dirty="0">
                <a:solidFill>
                  <a:schemeClr val="tx1"/>
                </a:solidFill>
                <a:latin typeface="楷体_GB2312" panose="02010609030101010101" pitchFamily="49" charset="-122"/>
                <a:ea typeface="楷体_GB2312" panose="02010609030101010101" pitchFamily="49" charset="-122"/>
              </a:rPr>
              <a:t>，有</a:t>
            </a:r>
            <a:r>
              <a:rPr lang="en-US" altLang="zh-CN" sz="2800" b="1" dirty="0">
                <a:solidFill>
                  <a:schemeClr val="tx1"/>
                </a:solidFill>
                <a:latin typeface="楷体_GB2312" panose="02010609030101010101" pitchFamily="49" charset="-122"/>
                <a:ea typeface="楷体_GB2312" panose="02010609030101010101" pitchFamily="49" charset="-122"/>
              </a:rPr>
              <a:t>《</a:t>
            </a:r>
            <a:r>
              <a:rPr lang="zh-CN" altLang="en-US" sz="2800" b="1" dirty="0">
                <a:solidFill>
                  <a:schemeClr val="tx1"/>
                </a:solidFill>
                <a:latin typeface="楷体_GB2312" panose="02010609030101010101" pitchFamily="49" charset="-122"/>
                <a:ea typeface="楷体_GB2312" panose="02010609030101010101" pitchFamily="49" charset="-122"/>
              </a:rPr>
              <a:t>杜工部集</a:t>
            </a:r>
            <a:r>
              <a:rPr lang="en-US" altLang="zh-CN" sz="2800" b="1" dirty="0">
                <a:solidFill>
                  <a:schemeClr val="tx1"/>
                </a:solidFill>
                <a:latin typeface="楷体_GB2312" panose="02010609030101010101" pitchFamily="49" charset="-122"/>
                <a:ea typeface="楷体_GB2312" panose="02010609030101010101" pitchFamily="49" charset="-122"/>
              </a:rPr>
              <a:t>》</a:t>
            </a:r>
            <a:r>
              <a:rPr lang="zh-CN" altLang="en-US" sz="2800" b="1" dirty="0">
                <a:solidFill>
                  <a:schemeClr val="tx1"/>
                </a:solidFill>
                <a:latin typeface="楷体_GB2312" panose="02010609030101010101" pitchFamily="49" charset="-122"/>
                <a:ea typeface="楷体_GB2312" panose="02010609030101010101" pitchFamily="49" charset="-122"/>
              </a:rPr>
              <a:t>。</a:t>
            </a:r>
            <a:endParaRPr lang="zh-CN" altLang="en-US" sz="2800" b="1" dirty="0">
              <a:solidFill>
                <a:schemeClr val="tx1"/>
              </a:solidFill>
              <a:latin typeface="楷体_GB2312" panose="02010609030101010101" pitchFamily="49" charset="-122"/>
              <a:ea typeface="楷体_GB2312" panose="02010609030101010101" pitchFamily="49" charset="-122"/>
            </a:endParaRPr>
          </a:p>
          <a:p>
            <a:r>
              <a:rPr lang="en-US" altLang="zh-CN" sz="2800" b="1" dirty="0">
                <a:solidFill>
                  <a:schemeClr val="tx1"/>
                </a:solidFill>
                <a:latin typeface="楷体_GB2312" panose="02010609030101010101" pitchFamily="49" charset="-122"/>
                <a:ea typeface="楷体_GB2312" panose="02010609030101010101" pitchFamily="49" charset="-122"/>
              </a:rPr>
              <a:t>    </a:t>
            </a:r>
            <a:r>
              <a:rPr lang="zh-CN" altLang="en-US" sz="2800" b="1" dirty="0">
                <a:solidFill>
                  <a:schemeClr val="tx1"/>
                </a:solidFill>
                <a:latin typeface="楷体_GB2312" panose="02010609030101010101" pitchFamily="49" charset="-122"/>
                <a:ea typeface="楷体_GB2312" panose="02010609030101010101" pitchFamily="49" charset="-122"/>
              </a:rPr>
              <a:t>杜甫是唐代伟大的现实主义诗人，他的诗作不仅将现实主义诗歌创作推上了一个新高峰，而且也代表了中国古代文学史上现实主义诗歌的最高水平。杜甫生活在唐朝由盛转衰的历史时期，其诗多涉笔社会动荡、政治黑暗、人民疾苦，被誉为</a:t>
            </a:r>
            <a:r>
              <a:rPr lang="zh-CN" altLang="en-US" sz="2800" b="1" u="sng" dirty="0">
                <a:solidFill>
                  <a:srgbClr val="FF0000"/>
                </a:solidFill>
                <a:latin typeface="Arial" panose="020B0604020202020204" pitchFamily="34" charset="0"/>
                <a:ea typeface="楷体_GB2312" panose="02010609030101010101" pitchFamily="49" charset="-122"/>
              </a:rPr>
              <a:t>“</a:t>
            </a:r>
            <a:r>
              <a:rPr lang="zh-CN" altLang="en-US" sz="2800" b="1" u="sng" dirty="0">
                <a:solidFill>
                  <a:srgbClr val="FF0000"/>
                </a:solidFill>
                <a:latin typeface="楷体_GB2312" panose="02010609030101010101" pitchFamily="49" charset="-122"/>
                <a:ea typeface="楷体_GB2312" panose="02010609030101010101" pitchFamily="49" charset="-122"/>
              </a:rPr>
              <a:t>诗史</a:t>
            </a:r>
            <a:r>
              <a:rPr lang="zh-CN" altLang="en-US" sz="2800" b="1" u="sng" dirty="0">
                <a:solidFill>
                  <a:srgbClr val="FF0000"/>
                </a:solidFill>
                <a:latin typeface="Arial" panose="020B0604020202020204" pitchFamily="34" charset="0"/>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a:t>
            </a:r>
            <a:r>
              <a:rPr lang="zh-CN" altLang="en-US" sz="2800" b="1" dirty="0">
                <a:solidFill>
                  <a:schemeClr val="tx1"/>
                </a:solidFill>
                <a:latin typeface="楷体_GB2312" panose="02010609030101010101" pitchFamily="49" charset="-122"/>
                <a:ea typeface="楷体_GB2312" panose="02010609030101010101" pitchFamily="49" charset="-122"/>
              </a:rPr>
              <a:t>其忧国忧民，人格高尚，诗艺精湛，被奉为</a:t>
            </a:r>
            <a:r>
              <a:rPr lang="zh-CN" altLang="en-US" sz="2800" b="1" u="sng" dirty="0">
                <a:solidFill>
                  <a:srgbClr val="FF0000"/>
                </a:solidFill>
                <a:latin typeface="Arial" panose="020B0604020202020204" pitchFamily="34" charset="0"/>
                <a:ea typeface="楷体_GB2312" panose="02010609030101010101" pitchFamily="49" charset="-122"/>
              </a:rPr>
              <a:t>“</a:t>
            </a:r>
            <a:r>
              <a:rPr lang="zh-CN" altLang="en-US" sz="2800" b="1" u="sng" dirty="0">
                <a:solidFill>
                  <a:srgbClr val="FF0000"/>
                </a:solidFill>
                <a:latin typeface="楷体_GB2312" panose="02010609030101010101" pitchFamily="49" charset="-122"/>
                <a:ea typeface="楷体_GB2312" panose="02010609030101010101" pitchFamily="49" charset="-122"/>
              </a:rPr>
              <a:t>诗圣</a:t>
            </a:r>
            <a:r>
              <a:rPr lang="en-US" altLang="zh-CN" sz="2800" b="1" u="sng" dirty="0">
                <a:solidFill>
                  <a:srgbClr val="FF0000"/>
                </a:solidFill>
                <a:latin typeface="楷体_GB2312" panose="02010609030101010101" pitchFamily="49" charset="-122"/>
                <a:ea typeface="楷体_GB2312" panose="02010609030101010101" pitchFamily="49" charset="-122"/>
              </a:rPr>
              <a:t>_</a:t>
            </a:r>
            <a:r>
              <a:rPr lang="en-US" altLang="zh-CN" sz="2800" b="1" u="sng" dirty="0">
                <a:solidFill>
                  <a:srgbClr val="FF0000"/>
                </a:solidFill>
                <a:latin typeface="Arial" panose="020B0604020202020204" pitchFamily="34" charset="0"/>
                <a:ea typeface="楷体_GB2312" panose="02010609030101010101" pitchFamily="49" charset="-122"/>
              </a:rPr>
              <a:t>”</a:t>
            </a:r>
            <a:r>
              <a:rPr lang="zh-CN" altLang="en-US" sz="2800" b="1" dirty="0">
                <a:solidFill>
                  <a:schemeClr val="tx1"/>
                </a:solidFill>
                <a:latin typeface="楷体_GB2312" panose="02010609030101010101" pitchFamily="49" charset="-122"/>
                <a:ea typeface="楷体_GB2312" panose="02010609030101010101" pitchFamily="49" charset="-122"/>
              </a:rPr>
              <a:t>。</a:t>
            </a:r>
            <a:endParaRPr lang="zh-CN" altLang="en-US" sz="2800" b="1"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0659"/>
                                        </p:tgtEl>
                                        <p:attrNameLst>
                                          <p:attrName>style.visibility</p:attrName>
                                        </p:attrNameLst>
                                      </p:cBhvr>
                                      <p:to>
                                        <p:strVal val="visible"/>
                                      </p:to>
                                    </p:set>
                                    <p:anim calcmode="lin" valueType="num">
                                      <p:cBhvr>
                                        <p:cTn id="7" dur="500" fill="hold"/>
                                        <p:tgtEl>
                                          <p:spTgt spid="706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0659"/>
                                        </p:tgtEl>
                                        <p:attrNameLst>
                                          <p:attrName>ppt_y</p:attrName>
                                        </p:attrNameLst>
                                      </p:cBhvr>
                                      <p:tavLst>
                                        <p:tav tm="0">
                                          <p:val>
                                            <p:strVal val="#ppt_y"/>
                                          </p:val>
                                        </p:tav>
                                        <p:tav tm="100000">
                                          <p:val>
                                            <p:strVal val="#ppt_y"/>
                                          </p:val>
                                        </p:tav>
                                      </p:tavLst>
                                    </p:anim>
                                    <p:anim calcmode="lin" valueType="num">
                                      <p:cBhvr>
                                        <p:cTn id="9" dur="500" fill="hold"/>
                                        <p:tgtEl>
                                          <p:spTgt spid="706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06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065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4" fill="hold" grpId="1" nodeType="clickEffect">
                                  <p:stCondLst>
                                    <p:cond delay="0"/>
                                  </p:stCondLst>
                                  <p:iterate type="lt">
                                    <p:tmPct val="0"/>
                                  </p:iterate>
                                  <p:childTnLst>
                                    <p:animEffect transition="out" filter="wipe(down)">
                                      <p:cBhvr>
                                        <p:cTn id="15" dur="500"/>
                                        <p:tgtEl>
                                          <p:spTgt spid="70659"/>
                                        </p:tgtEl>
                                      </p:cBhvr>
                                    </p:animEffect>
                                    <p:set>
                                      <p:cBhvr>
                                        <p:cTn id="16" dur="1" fill="hold">
                                          <p:stCondLst>
                                            <p:cond delay="499"/>
                                          </p:stCondLst>
                                        </p:cTn>
                                        <p:tgtEl>
                                          <p:spTgt spid="706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065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0" name="Text Box 4"/>
          <p:cNvSpPr txBox="1"/>
          <p:nvPr/>
        </p:nvSpPr>
        <p:spPr>
          <a:xfrm>
            <a:off x="573405" y="1143000"/>
            <a:ext cx="7494905" cy="3046095"/>
          </a:xfrm>
          <a:prstGeom prst="rect">
            <a:avLst/>
          </a:prstGeom>
          <a:noFill/>
          <a:ln w="9525">
            <a:noFill/>
          </a:ln>
        </p:spPr>
        <p:txBody>
          <a:bodyPr wrap="square">
            <a:spAutoFit/>
          </a:bodyPr>
          <a:p>
            <a:r>
              <a:rPr lang="en-US" altLang="zh-CN" sz="3200" b="1" dirty="0">
                <a:solidFill>
                  <a:schemeClr val="tx1"/>
                </a:solidFill>
                <a:latin typeface="Arial" panose="020B0604020202020204" pitchFamily="34" charset="0"/>
                <a:ea typeface="楷体_GB2312" panose="02010609030101010101" pitchFamily="49" charset="-122"/>
              </a:rPr>
              <a:t>       </a:t>
            </a:r>
            <a:r>
              <a:rPr lang="zh-CN" altLang="en-US" sz="3200" b="1" dirty="0">
                <a:solidFill>
                  <a:schemeClr val="tx1"/>
                </a:solidFill>
                <a:latin typeface="Arial" panose="020B0604020202020204" pitchFamily="34" charset="0"/>
                <a:ea typeface="楷体_GB2312" panose="02010609030101010101" pitchFamily="49" charset="-122"/>
              </a:rPr>
              <a:t>他的代表作一百多首，最具代表性的是古体诗“三吏”</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石壕吏</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潼关吏</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新安吏</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dirty="0">
                <a:solidFill>
                  <a:schemeClr val="tx1"/>
                </a:solidFill>
                <a:latin typeface="Arial" panose="020B0604020202020204" pitchFamily="34" charset="0"/>
                <a:ea typeface="楷体_GB2312" panose="02010609030101010101" pitchFamily="49" charset="-122"/>
              </a:rPr>
              <a:t>、“三别”</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新婚别</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垂老别</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u="sng" dirty="0">
                <a:solidFill>
                  <a:schemeClr val="tx1"/>
                </a:solidFill>
                <a:latin typeface="Arial" panose="020B0604020202020204" pitchFamily="34" charset="0"/>
                <a:ea typeface="楷体_GB2312" panose="02010609030101010101" pitchFamily="49" charset="-122"/>
              </a:rPr>
              <a:t>无家别</a:t>
            </a:r>
            <a:r>
              <a:rPr lang="en-US" altLang="zh-CN" sz="3200" b="1" u="sng" dirty="0">
                <a:solidFill>
                  <a:schemeClr val="tx1"/>
                </a:solidFill>
                <a:latin typeface="Arial" panose="020B0604020202020204" pitchFamily="34" charset="0"/>
                <a:ea typeface="楷体_GB2312" panose="02010609030101010101" pitchFamily="49" charset="-122"/>
              </a:rPr>
              <a:t>》</a:t>
            </a:r>
            <a:r>
              <a:rPr lang="zh-CN" altLang="en-US" sz="3200" b="1" dirty="0">
                <a:solidFill>
                  <a:schemeClr val="tx1"/>
                </a:solidFill>
                <a:latin typeface="Arial" panose="020B0604020202020204" pitchFamily="34" charset="0"/>
                <a:ea typeface="楷体_GB2312" panose="02010609030101010101" pitchFamily="49" charset="-122"/>
              </a:rPr>
              <a:t>等，他也特别擅长律诗和绝句的写作，许多作品都是千古名篇。</a:t>
            </a:r>
            <a:endParaRPr lang="zh-CN" altLang="en-US" sz="3200" b="1" dirty="0">
              <a:solidFill>
                <a:schemeClr val="tx1"/>
              </a:solidFill>
              <a:latin typeface="Arial" panose="020B0604020202020204" pitchFamily="34" charset="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70660"/>
                                        </p:tgtEl>
                                        <p:attrNameLst>
                                          <p:attrName>style.visibility</p:attrName>
                                        </p:attrNameLst>
                                      </p:cBhvr>
                                      <p:to>
                                        <p:strVal val="visible"/>
                                      </p:to>
                                    </p:set>
                                    <p:anim calcmode="lin" valueType="num">
                                      <p:cBhvr>
                                        <p:cTn id="7" dur="1000" fill="hold"/>
                                        <p:tgtEl>
                                          <p:spTgt spid="70660"/>
                                        </p:tgtEl>
                                        <p:attrNameLst>
                                          <p:attrName>ppt_w</p:attrName>
                                        </p:attrNameLst>
                                      </p:cBhvr>
                                      <p:tavLst>
                                        <p:tav tm="0">
                                          <p:val>
                                            <p:fltVal val="0.000000"/>
                                          </p:val>
                                        </p:tav>
                                        <p:tav tm="100000">
                                          <p:val>
                                            <p:strVal val="#ppt_w"/>
                                          </p:val>
                                        </p:tav>
                                      </p:tavLst>
                                    </p:anim>
                                    <p:anim calcmode="lin" valueType="num">
                                      <p:cBhvr>
                                        <p:cTn id="8" dur="1000" fill="hold"/>
                                        <p:tgtEl>
                                          <p:spTgt spid="70660"/>
                                        </p:tgtEl>
                                        <p:attrNameLst>
                                          <p:attrName>ppt_h</p:attrName>
                                        </p:attrNameLst>
                                      </p:cBhvr>
                                      <p:tavLst>
                                        <p:tav tm="0">
                                          <p:val>
                                            <p:fltVal val="0.000000"/>
                                          </p:val>
                                        </p:tav>
                                        <p:tav tm="100000">
                                          <p:val>
                                            <p:strVal val="#ppt_h"/>
                                          </p:val>
                                        </p:tav>
                                      </p:tavLst>
                                    </p:anim>
                                    <p:anim calcmode="lin" valueType="num">
                                      <p:cBhvr>
                                        <p:cTn id="9" dur="1000" fill="hold"/>
                                        <p:tgtEl>
                                          <p:spTgt spid="70660"/>
                                        </p:tgtEl>
                                        <p:attrNameLst>
                                          <p:attrName>style.rotation</p:attrName>
                                        </p:attrNameLst>
                                      </p:cBhvr>
                                      <p:tavLst>
                                        <p:tav tm="0">
                                          <p:val>
                                            <p:fltVal val="90.000000"/>
                                          </p:val>
                                        </p:tav>
                                        <p:tav tm="100000">
                                          <p:val>
                                            <p:fltVal val="0.000000"/>
                                          </p:val>
                                        </p:tav>
                                      </p:tavLst>
                                    </p:anim>
                                    <p:animEffect transition="in" filter="fade">
                                      <p:cBhvr>
                                        <p:cTn id="10" dur="1000"/>
                                        <p:tgtEl>
                                          <p:spTgt spid="70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3"/>
          <p:cNvSpPr txBox="1"/>
          <p:nvPr/>
        </p:nvSpPr>
        <p:spPr>
          <a:xfrm>
            <a:off x="250825" y="549275"/>
            <a:ext cx="8785225" cy="5015865"/>
          </a:xfrm>
          <a:prstGeom prst="rect">
            <a:avLst/>
          </a:prstGeom>
          <a:noFill/>
          <a:ln w="9525">
            <a:noFill/>
          </a:ln>
        </p:spPr>
        <p:txBody>
          <a:bodyPr>
            <a:spAutoFit/>
          </a:bodyPr>
          <a:p>
            <a:pPr>
              <a:spcBef>
                <a:spcPct val="50000"/>
              </a:spcBef>
            </a:pPr>
            <a:r>
              <a:rPr lang="zh-CN" altLang="en-US" sz="2800" b="1" dirty="0">
                <a:latin typeface="宋体" panose="02010600030101010101" pitchFamily="2" charset="-122"/>
              </a:rPr>
              <a:t>　　</a:t>
            </a:r>
            <a:r>
              <a:rPr lang="zh-CN" altLang="en-US" sz="3200" b="1" dirty="0">
                <a:latin typeface="黑体" panose="02010600030101010101" pitchFamily="2" charset="-122"/>
                <a:ea typeface="黑体" panose="02010600030101010101" pitchFamily="2" charset="-122"/>
              </a:rPr>
              <a:t>杜甫是伟大的现实主义诗人，一生写诗一千四百多首。其经历和诗歌创作可以分为四期。</a:t>
            </a:r>
            <a:endParaRPr lang="zh-CN" altLang="en-US" sz="3200" b="1" dirty="0">
              <a:latin typeface="黑体" panose="02010600030101010101" pitchFamily="2" charset="-122"/>
              <a:ea typeface="黑体" panose="02010600030101010101" pitchFamily="2" charset="-122"/>
            </a:endParaRPr>
          </a:p>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一、读书和漫游时期（三十五岁以前）</a:t>
            </a:r>
            <a:endParaRPr lang="en-US" altLang="zh-CN" sz="3200" b="1" dirty="0">
              <a:latin typeface="黑体" panose="02010600030101010101" pitchFamily="2" charset="-122"/>
              <a:ea typeface="黑体" panose="02010600030101010101" pitchFamily="2" charset="-122"/>
            </a:endParaRPr>
          </a:p>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这一时期曾先后游历吴、越（今江浙一带）和齐、赵（今山东北部、河北南部），其间曾赴洛阳应举，不第。以后在洛阳遇李白，二人结下深厚友谊，继而又遇高适，三人同游梁、宋（今开封、商丘）。后来李杜又到齐州，分手后又遇于东鲁，再次分别，就没有机会再见面了。  </a:t>
            </a:r>
            <a:endParaRPr lang="zh-CN" altLang="en-US" sz="3200" b="1" dirty="0">
              <a:latin typeface="黑体" panose="02010600030101010101" pitchFamily="2" charset="-122"/>
              <a:ea typeface="黑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3"/>
          <p:cNvSpPr txBox="1"/>
          <p:nvPr/>
        </p:nvSpPr>
        <p:spPr>
          <a:xfrm>
            <a:off x="107950" y="620713"/>
            <a:ext cx="8928100" cy="5262245"/>
          </a:xfrm>
          <a:prstGeom prst="rect">
            <a:avLst/>
          </a:prstGeom>
          <a:noFill/>
          <a:ln w="9525">
            <a:noFill/>
          </a:ln>
        </p:spPr>
        <p:txBody>
          <a:bodyPr>
            <a:spAutoFit/>
          </a:bodyPr>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二、困居长安时期（三十五至四十四岁）</a:t>
            </a:r>
            <a:endParaRPr lang="zh-CN" altLang="en-US" sz="3200" b="1" dirty="0">
              <a:latin typeface="黑体" panose="02010600030101010101" pitchFamily="2" charset="-122"/>
              <a:ea typeface="黑体" panose="02010600030101010101" pitchFamily="2" charset="-122"/>
            </a:endParaRPr>
          </a:p>
          <a:p>
            <a:pPr>
              <a:spcBef>
                <a:spcPct val="50000"/>
              </a:spcBef>
            </a:pPr>
            <a:r>
              <a:rPr lang="zh-CN" altLang="en-US" sz="3200" b="1" dirty="0">
                <a:latin typeface="黑体" panose="02010600030101010101" pitchFamily="2" charset="-122"/>
                <a:ea typeface="黑体" panose="02010600030101010101" pitchFamily="2" charset="-122"/>
              </a:rPr>
              <a:t>　　这一时期，杜甫先在长安应试，落第。后来向皇帝献赋，向贵人投赠，过着“朝扣富儿门，暮随肥马尘，残杯与冷炙，到处潜悲辛”的生活，最后才得到右卫率府胄曹参军的小官。这期间他写了</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兵车行</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丽人行</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等批评时政、讽刺权贵的诗篇。而</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自京赴奉先县咏怀五百字</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尤为著名，标志着他经历十年长安困苦生活后对朝廷政治、社会现实的认识达到了新的高度。</a:t>
            </a:r>
            <a:br>
              <a:rPr lang="zh-CN" altLang="en-US" sz="3200" b="1" dirty="0">
                <a:latin typeface="黑体" panose="02010600030101010101" pitchFamily="2" charset="-122"/>
                <a:ea typeface="黑体" panose="02010600030101010101" pitchFamily="2" charset="-122"/>
              </a:rPr>
            </a:br>
            <a:endParaRPr lang="zh-CN" altLang="en-US" sz="3200" b="1" dirty="0">
              <a:latin typeface="黑体" panose="02010600030101010101" pitchFamily="2" charset="-122"/>
              <a:ea typeface="黑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Text Box 3"/>
          <p:cNvSpPr txBox="1"/>
          <p:nvPr/>
        </p:nvSpPr>
        <p:spPr>
          <a:xfrm>
            <a:off x="219075" y="304800"/>
            <a:ext cx="8836025" cy="5507990"/>
          </a:xfrm>
          <a:prstGeom prst="rect">
            <a:avLst/>
          </a:prstGeom>
          <a:noFill/>
          <a:ln w="9525">
            <a:noFill/>
          </a:ln>
        </p:spPr>
        <p:txBody>
          <a:bodyPr wrap="square">
            <a:spAutoFit/>
          </a:bodyPr>
          <a:p>
            <a:pPr>
              <a:spcBef>
                <a:spcPct val="50000"/>
              </a:spcBef>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三、陷贼和为官时期（四十五至四十八岁）</a:t>
            </a:r>
            <a:br>
              <a:rPr lang="zh-CN" altLang="en-US" sz="3200" b="1" dirty="0">
                <a:latin typeface="黑体" panose="02010600030101010101" pitchFamily="2" charset="-122"/>
                <a:ea typeface="黑体" panose="02010600030101010101" pitchFamily="2" charset="-122"/>
              </a:rPr>
            </a:br>
            <a:r>
              <a:rPr lang="zh-CN" altLang="en-US" sz="3200" b="1" dirty="0">
                <a:latin typeface="黑体" panose="02010600030101010101" pitchFamily="2" charset="-122"/>
                <a:ea typeface="黑体" panose="02010600030101010101" pitchFamily="2" charset="-122"/>
              </a:rPr>
              <a:t>    安史之乱爆发，潼关失守，杜甫把家安置在鄜州，独自去投肃宗，中途为安史叛军俘获，押到长安。他面对混乱的长安，听到官军一再败退的消息，写成</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月夜</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春望</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哀江头</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悲陈陶</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等诗。后来他潜逃到凤翔行在，做左拾遗。由于忠言直谏，上疏为宰相房琯事被贬华州司功参军。其后，他用诗的形式把他的见闻真实地记录下来，成为他不朽的作品，即“三吏”、“三别”。</a:t>
            </a:r>
            <a:br>
              <a:rPr lang="zh-CN" altLang="en-US" sz="3200" b="1" dirty="0">
                <a:latin typeface="黑体" panose="02010600030101010101" pitchFamily="2" charset="-122"/>
                <a:ea typeface="黑体" panose="02010600030101010101" pitchFamily="2" charset="-122"/>
              </a:rPr>
            </a:br>
            <a:endParaRPr lang="zh-CN" altLang="en-US" sz="3200" b="1" dirty="0">
              <a:latin typeface="黑体" panose="02010600030101010101" pitchFamily="2" charset="-122"/>
              <a:ea typeface="黑体" panose="02010600030101010101" pitchFamily="2" charset="-122"/>
            </a:endParaRPr>
          </a:p>
        </p:txBody>
      </p:sp>
    </p:spTree>
  </p:cSld>
  <p:clrMapOvr>
    <a:masterClrMapping/>
  </p:clrMapOvr>
  <p:transition/>
</p:sld>
</file>

<file path=ppt/tags/tag1.xml><?xml version="1.0" encoding="utf-8"?>
<p:tagLst xmlns:p="http://schemas.openxmlformats.org/presentationml/2006/main">
  <p:tag name="COMMONDATA" val="eyJoZGlkIjoiNTA5NTI1NDk4YmYzNjMyMDM3ZDc2ODAyMTNjOTE5MDkifQ=="/>
</p:tagLst>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5693</Words>
  <Application>WPS 演示</Application>
  <PresentationFormat>全屏显示(4:3)</PresentationFormat>
  <Paragraphs>190</Paragraphs>
  <Slides>47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47</vt:i4>
      </vt:variant>
    </vt:vector>
  </HeadingPairs>
  <TitlesOfParts>
    <vt:vector size="58" baseType="lpstr">
      <vt:lpstr>Arial</vt:lpstr>
      <vt:lpstr>宋体</vt:lpstr>
      <vt:lpstr>Wingdings</vt:lpstr>
      <vt:lpstr>楷体_GB2312</vt:lpstr>
      <vt:lpstr>黑体</vt:lpstr>
      <vt:lpstr>微软雅黑</vt:lpstr>
      <vt:lpstr>Arial Unicode MS</vt:lpstr>
      <vt:lpstr>Calibri</vt:lpstr>
      <vt:lpstr>华文新魏</vt:lpstr>
      <vt:lpstr>隶书</vt:lpstr>
      <vt:lpstr>诗情画意</vt:lpstr>
      <vt:lpstr> 秋兴八首（其一）  杜甫</vt:lpstr>
      <vt:lpstr>PowerPoint 演示文稿</vt:lpstr>
      <vt:lpstr>一、抓题目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沉郁顿挫</vt:lpstr>
      <vt:lpstr>PowerPoint 演示文稿</vt:lpstr>
      <vt:lpstr>PowerPoint 演示文稿</vt:lpstr>
      <vt:lpstr>PowerPoint 演示文稿</vt:lpstr>
      <vt:lpstr>PowerPoint 演示文稿</vt:lpstr>
      <vt:lpstr>创作背景</vt:lpstr>
      <vt:lpstr>三、抓诗句及注释（“三么”）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一、写了什么：意象？</vt:lpstr>
      <vt:lpstr>PowerPoint 演示文稿</vt:lpstr>
      <vt:lpstr>PowerPoint 演示文稿</vt:lpstr>
      <vt:lpstr>问题：哪个诗句最能表明诗人感情？</vt:lpstr>
      <vt:lpstr>第三、怎么写？</vt:lpstr>
      <vt:lpstr>本诗运用了哪种表现手法（抒情手法）：</vt:lpstr>
      <vt:lpstr>玉露凋伤枫树林， 巫山巫峡气萧森。</vt:lpstr>
      <vt:lpstr>问题：            颔联营造了怎样的意境氛围？（写了哪些意象？）        江间波浪兼天涌，        塞上风云接地阴。       （“文字上推敲就是在思想感情上进行推敲”）</vt:lpstr>
      <vt:lpstr>PowerPoint 演示文稿</vt:lpstr>
      <vt:lpstr>        问题：尾联诗人将关注点转移到生活中来，写千家万户的“刀尺声”“捣衣声”，其用意何在？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心随我动</cp:lastModifiedBy>
  <cp:revision>75</cp:revision>
  <dcterms:created xsi:type="dcterms:W3CDTF">2022-08-19T01:48:00Z</dcterms:created>
  <dcterms:modified xsi:type="dcterms:W3CDTF">2022-08-28T02:50:05Z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1C06F2738E174EC69E122BDAFA1C4BEA</vt:lpwstr>
  </property>
  <property fmtid="{D5CDD505-2E9C-101B-9397-08002B2CF9AE}" pid="4" name="KSOProductBuildVer">
    <vt:lpwstr>2052-11.1.0.12353</vt:lpwstr>
  </property>
</Properties>
</file>