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Lst>
  <p:sldSz cx="9144000" cy="6858000" type="screen4x3"/>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63.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package" Target="../embeddings/Document2.docx" TargetMode="Internal" /><Relationship Id="rId6" Type="http://schemas.openxmlformats.org/officeDocument/2006/relationships/image" Target="../media/image3.emf" /><Relationship Id="rId7" Type="http://schemas.openxmlformats.org/officeDocument/2006/relationships/vmlDrawing" Target="../drawings/vmlDrawing2.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package" Target="../embeddings/Document3.docx" TargetMode="Internal" /><Relationship Id="rId6" Type="http://schemas.openxmlformats.org/officeDocument/2006/relationships/image" Target="../media/image4.emf" /><Relationship Id="rId7" Type="http://schemas.openxmlformats.org/officeDocument/2006/relationships/vmlDrawing" Target="../drawings/vmlDrawing3.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 Id="rId7" Type="http://schemas.openxmlformats.org/officeDocument/2006/relationships/image" Target="../media/image5.jpeg" /><Relationship Id="rId8"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 Id="rId5" Type="http://schemas.openxmlformats.org/officeDocument/2006/relationships/image" Target="../media/image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 Id="rId5" Type="http://schemas.openxmlformats.org/officeDocument/2006/relationships/image" Target="../media/image8.jpeg" /><Relationship Id="rId6" Type="http://schemas.openxmlformats.org/officeDocument/2006/relationships/image" Target="../media/image9.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 Id="rId5"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package" Target="../embeddings/Document1.docx" TargetMode="Internal" /><Relationship Id="rId6" Type="http://schemas.openxmlformats.org/officeDocument/2006/relationships/image" Target="../media/image2.emf" /><Relationship Id="rId7" Type="http://schemas.openxmlformats.org/officeDocument/2006/relationships/vmlDrawing" Target="../drawings/vmlDrawing1.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636912"/>
            <a:ext cx="6203032" cy="576064"/>
          </a:xfrm>
        </p:spPr>
        <p:txBody>
          <a:bodyPr>
            <a:normAutofit fontScale="90000"/>
          </a:bodyPr>
          <a:lstStyle/>
          <a:p>
            <a:r>
              <a:rPr lang="en-US" altLang="zh-CN" b="1"/>
              <a:t>2</a:t>
            </a:r>
            <a:r>
              <a:rPr lang="zh-CN" altLang="en-US" b="1"/>
              <a:t>　改造我们的学习</a:t>
            </a:r>
            <a:br>
              <a:rPr lang="zh-CN" altLang="en-US" b="1"/>
            </a:br>
            <a:r>
              <a:rPr lang="zh-CN" altLang="en-US" b="1"/>
              <a:t>人的正确思想是从哪里来的</a:t>
            </a:r>
            <a:r>
              <a:rPr lang="en-US" altLang="zh-CN" b="1"/>
              <a:t>?</a:t>
            </a:r>
            <a:endParaRPr lang="en-US" altLang="zh-CN" b="1"/>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6240"/>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粗枝大叶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粗心大意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02570"/>
          <a:ext cx="8128000" cy="5103027"/>
        </p:xfrm>
        <a:graphic>
          <a:graphicData uri="http://schemas.openxmlformats.org/presentationml/2006/ole">
            <mc:AlternateContent>
              <mc:Choice xmlns:v="urn:schemas-microsoft-com:vml" Requires="v">
                <p:oleObj spid="_x0000_s1039" name="文档" r:id="rId5" imgW="3981450" imgH="2499995" progId="Word.Document.12">
                  <p:embed/>
                </p:oleObj>
              </mc:Choice>
              <mc:Fallback>
                <p:oleObj name="文档" r:id="rId5" imgW="3981450" imgH="2499995" progId="Word.Document.12">
                  <p:embed/>
                  <p:pic>
                    <p:nvPicPr>
                      <p:cNvPr id="0" name="OLE substitute image"/>
                      <p:cNvPicPr/>
                      <p:nvPr/>
                    </p:nvPicPr>
                    <p:blipFill>
                      <a:blip r:embed="rId6"/>
                      <a:stretch>
                        <a:fillRect/>
                      </a:stretch>
                    </p:blipFill>
                    <p:spPr>
                      <a:xfrm>
                        <a:off x="508000" y="2002570"/>
                        <a:ext cx="8128000" cy="510302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16288" y="1144033"/>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侃侃而谈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夸夸其谈</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11175" y="1628800"/>
          <a:ext cx="8121650" cy="4896544"/>
        </p:xfrm>
        <a:graphic>
          <a:graphicData uri="http://schemas.openxmlformats.org/presentationml/2006/ole">
            <mc:AlternateContent>
              <mc:Choice xmlns:v="urn:schemas-microsoft-com:vml" Requires="v">
                <p:oleObj spid="_x0000_s1040" name="文档" r:id="rId5" imgW="4020820" imgH="2363470" progId="Word.Document.12">
                  <p:embed/>
                </p:oleObj>
              </mc:Choice>
              <mc:Fallback>
                <p:oleObj name="文档" r:id="rId5" imgW="4020820" imgH="2363470" progId="Word.Document.12">
                  <p:embed/>
                  <p:pic>
                    <p:nvPicPr>
                      <p:cNvPr id="0" name="OLE substitute image"/>
                      <p:cNvPicPr/>
                      <p:nvPr/>
                    </p:nvPicPr>
                    <p:blipFill>
                      <a:blip r:embed="rId6"/>
                      <a:stretch>
                        <a:fillRect/>
                      </a:stretch>
                    </p:blipFill>
                    <p:spPr>
                      <a:xfrm>
                        <a:off x="511175" y="1628800"/>
                        <a:ext cx="8121650" cy="489654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38.eps" descr="id:2147491561;FounderCES"/>
          <p:cNvPicPr>
            <a:picLocks noChangeAspect="1"/>
          </p:cNvPicPr>
          <p:nvPr/>
        </p:nvPicPr>
        <p:blipFill>
          <a:blip r:embed="rId7"/>
          <a:stretch>
            <a:fillRect/>
          </a:stretch>
        </p:blipFill>
        <p:spPr>
          <a:xfrm>
            <a:off x="508000" y="1196752"/>
            <a:ext cx="8128000" cy="2878595"/>
          </a:xfrm>
          <a:prstGeom prst="rect">
            <a:avLst/>
          </a:prstGeom>
        </p:spPr>
      </p:pic>
      <p:pic>
        <p:nvPicPr>
          <p:cNvPr id="8" name="A39.eps" descr="id:2147491568;FounderCES"/>
          <p:cNvPicPr>
            <a:picLocks noChangeAspect="1"/>
          </p:cNvPicPr>
          <p:nvPr/>
        </p:nvPicPr>
        <p:blipFill>
          <a:blip r:embed="rId8"/>
          <a:stretch>
            <a:fillRect/>
          </a:stretch>
        </p:blipFill>
        <p:spPr>
          <a:xfrm>
            <a:off x="877455" y="4221088"/>
            <a:ext cx="7389091" cy="201656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改造我们的学习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本文深刻地批判了理论和实际分离的主观主义的学风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阐明了理论和实际统一的马克思列宁主义的学风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号召全党必须改造学习方法和学习制度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系统地周密地研究周围环境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分工合作地去研究近百年的中国史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以研究中国革命实际问题为中心去研究马克思列宁主义的方法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以便更好地完成认识世界和改造世界的历史任务。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本文从实践与认识的关系上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分析了认识过程的两个阶段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论述了人的正确思想的形成需要一个反复实践的过程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简明扼要地阐述了马克思主义认识论的基本原理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指明了学习辩证唯物论的认识论的重要意义。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改造我们的学习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阅读《改造我们的学习》第二部分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思考为什么当时许多马克思列宁主义的学者在研究历史时也是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言必称希腊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1840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年鸦片战争以后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中国逐步沦为半殖民地半封建社会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成为世界列强瓜分的对象。为使中国强盛起来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不少有志之士到英、法、德、日等强国去学习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俄国十月革命胜利之后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又有不少人到苏联去学习。在当时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学习外国形成一股风气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特别在知识分子中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这也影响到我们党内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但不少人的学习方法是教条主义的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搞历史研究时只是习惯于生搬硬套外来的东西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却不重视研究本国的历史和现状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言必称希腊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《改造我们的学习》第二部分中谈了哪几类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极坏的典型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作者是怎样安排使用这些典型材料的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在这部分中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作者谈了三类极坏的典型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一类是对现状不作周密的调查研究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发号施令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一类是不懂得自己的历史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只能生吞活剥地谈外国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一类是学习马列主义时理论和实际相分离。作者在列举主观主义态度的三方面表现之后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又举出这三类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极坏的典型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进一步说明其危害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充分证实了党内确实存在着主观主义的学风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不可等闲视之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69730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《改造我们的学习》第三部分的主旨在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反复地说明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这一部分内容是不是第二部分的简单重复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试从论证角度、论证方法方面作简要分析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作者虽然说是要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反复地说明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但这一部分内容并不是第二部分的简单重复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而是从不同的角度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运用不同的方法加以论证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使论证更加充分。从论证角度来说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这部分虽也谈到主观主义的表现、危害等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但在概括归纳其表现的基础上又作了进一步分析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将其分为做研究工作的和做实际工作的两种类型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并指出其主观主义的表现特点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在揭示其危害的同时还揭露出它的实质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指明对待它应有的态度。同时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在这部分中不是单写主观主义的态度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而是将它与马列主义的态度相对照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从而更加突出了改造学风的迫切性。从论证方法来说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第二部分主要运用例证法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这一部分则采用比证法、喻证法和引证法等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综合运用多种手法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增强了说服力。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《改造我们的学习》在论述学风问题时使用了哪些特别贴切生动的词语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这些词语具有怎样的表达效果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作者使用的特别贴切生动的词语包括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富有表现力的成语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粗枝大叶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一知半解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发号施令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生吞活剥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哗众取宠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华而不实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无的放矢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鲜活灵动的口语、俗语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闭塞眼睛捉麻雀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瞎子摸鱼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钦差大臣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满天飞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等。这些词语或凝练含蓄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使文章说理深透而又通俗明白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给读者留下了极为深刻的印象。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《改造我们的学习》非常注意修辞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它在修辞手法的运用方面有哪些特点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本文在运用修辞手法方面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有两点很值得注意。一是运用多种修辞手法来增强行文气势。从本文来看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作者善于运用排比、反复、对偶、层递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拿了律己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则害了自己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则害了别人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拿了指导革命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则害了革命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这些都有助于增强行文的气势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使论证更加有力。二是善于运用比喻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将抽象的事理化为具体可感的形象。如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留声机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山间竹笋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墙上芦苇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有的放矢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都是作者进行论述时采用的十分贴切的比喻。这些比喻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能有效地为理论阐述服务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体现了在准确、概括的基础上力求生动、鲜明的语言风格。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234888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91669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提高对理论联系实际重要性的认识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自觉地树立正确的学习观。</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学习和掌握在议论文中对问题进行辩证分析、对比论证的方法。</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学习课文创造性地运用语言增强表达效果的技巧。</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人们的社会存在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就是辩证唯物论的认识论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是文章的主体部分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试划分层次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人们的社会存在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改造世界的物质力量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总论物质与精神的辩证关系。</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人们在社会实践中从事各项斗争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此外再无别的目的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分别论证认识过程的两个飞跃阶段。第一个飞跃是从感性认识到理性认识的飞跃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第二个飞跃是从理性认识到实践的飞跃。</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一个正确的认识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就是辩证唯物论的认识论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总结并深化上文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阐述正确认识的形成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需要一个反复实践的过程。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请概述《人的正确思想是从哪里来的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》一文的论述思路。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本文从论述思路上可以分为三个部分。</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这三项实践中来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人的正确思想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只能从社会实践中来。下文就围绕这一中心论点进行论述。</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人们的社会存在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就是辩证唯物论的认识论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是第二部分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从实践与认识的关系上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论述认识的辩证过程和规律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阐述了人的正确思想形成的过程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有力地论证了中心论点。</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现在我们的同志中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到结束是第三部分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指明学习辩证唯物论的认识论的重要意义。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为使说理准确、严密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》一文中在主词句前往往加上一些修饰成分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或者在主词句后面作补说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让读者对于事物的性质、内容、状况、范畴和条件等有清晰的认识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使论证无懈可击。请对下列语句进行赏析。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代表先进阶级的正确思想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一旦被群众掌握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就会变成改造社会、改造世界的物质力量。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前的两个定语说明这种物质力量的作用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意义的更进一层。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一般地说来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成功了的就是正确的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失败了的就是错误的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特别是人类对自然界的斗争是如此。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主句前面的附加语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指明了后面判断的前提是就一般情况而言的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主句后的补说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则特别强调了这一判断所适用的范围。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无产阶级认识世界的目的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只是为了改造世界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此外再无别的目的。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一词加以强调后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再补说一句以排除其他目的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突出了这一目的是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》一文为什么要用设问句开头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再在设问之后提出自己的论点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从观点表达上说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一定要态度鲜明。本文以设问句开头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在自问自答中提出自己的正面主张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就使正确的观点和错误的观点形成鲜明的对照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使论点极为鲜明。</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从阅读效果上说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以设问句开头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很自然会引起读者的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紧接着的往往是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。文章开门见疑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读者急于了解问题的答案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说理就自然地形成了一种高屋建瓴的论辩气势。</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从与论点的关系上说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本文是一篇立论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不是驳论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不能具体详细地对唯心主义的错误观点进行揭露和批驳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作者便巧妙地运用设问的方法在立论中渗入了驳论的成分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增强了文章的战斗性。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5297805"/>
          </a:xfrm>
          <a:prstGeom prst="rect">
            <a:avLst/>
          </a:prstGeom>
        </p:spPr>
        <p:txBody>
          <a:bodyPr>
            <a:spAutoFit/>
          </a:bodyPr>
          <a:lstStyle/>
          <a:p>
            <a:pPr>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《改造我们的学习》是系统论述马克思列宁主义学风的经典文献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它对于今天的我们年轻一代有哪些重要启示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要实事求是地调查研究现状。现在一些人在搞研究写论文的时候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粗枝大叶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一知半解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就开始大发议论。只有实事求是地研究现状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才能对事物作出正确的判断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进而作出正确的处理。我们年青一代是国家未来的栋梁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不论是从事实际工作还是理论研究都应该系统地周密地调查研究现状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这对从事的工作影响巨大。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要认真全面地学习研究历史。毛泽东指出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许多马克思列宁主义的学者也是言必称希腊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对于自己的祖宗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则对不住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许多年青人则喜欢言必称欧美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忘记了自己民族的历史。这一点确是为害相当大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不可等闲视之的。中华民族源远流长的历史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能够提升我们的民族自尊心和个人奋斗的自信心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能够给予我们无尽的智慧。我们要学习国外的先进经验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但不能忘记学习我们厚重的历史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而且要养成认真学习研究历史的良好习惯。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要有的放矢地去学习运用理论。毛泽东指出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许多同志的学习马克思列宁主义似乎并不是为了革命实践的需要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而是为了单纯的学习。所以虽然读了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但是消化不了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为了单纯地学理论而去学理论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也有一些学生崇尚空谈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理论与实际脱节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小事不愿做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大事做不了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或者写论文时以大量引用来显示自己的博学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参考书目比文章还长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却不愿去了解实际情况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解决现实问题。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无实事求是之意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有哗众取宠之心。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这一点危害相当大。青年一代要肩负起自己的历史责任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务必要切实养成理论和实际统一的马列主义学风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有的放矢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确保理论学习取得实效。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比证法是通过事物的比较来证明论点的方法。俗话说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不怕不识货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只怕货比货。比较是认识事物的重要方法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也是论述文常用的论证方法。比证法包括多种多样的比较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有所谓对比、对照、类比、同比、异比、横比、纵比、静比、动比等等。归纳起来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一类是比较不同点的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叫差异比较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一类是比较相同点的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叫类似比较。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比证法的比较主要是起强化论据作用的比较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事实论据可以比较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理论论据也可以比较。例如《改造我们的学习》第一部分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与第二部分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观点更鲜明。第三部分将主观主义的态度与马克思列宁主义的态度进行了全面对比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论证雄辩有力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说服力极强。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比证法最好是与例证法、引证法结合使用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因为在整个论证过程中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比证法毕竟只是起强化、补充和丰富作用的。运用比证法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不管是差异比较还是类似比较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拿事物作比较时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必须有一个可比的共有的属性领域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有一个标准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这个比较才有说服力。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00436"/>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勤能补拙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运用比证法写一段议论性的文字</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字左右</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《改造我们的学习》</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月召开的遵义会议虽然结束了王明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倾路线在党内的统治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但党内历次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、右倾错误思想尚未肃清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仍然存在着党风不正、学风不正和文风不正的问题。党中央决定在全党范围内开展一次大规模的整风运动。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中共中央集中在延安的</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cs typeface="Times New Roman" panose="02020603050405020304" pitchFamily="18" charset="0"/>
              </a:rPr>
              <a:t>多名高级干部学习马列著作和党的历史文献。</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毛泽东作了《改造我们的学习》的报告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强调要理论联系实际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严肃地提出了党内反对主观主义的斗争任务。同年七八月间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党中央号召全党加强调查研究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克服非无产阶级思想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加强党性锻炼。这是全党整风的预备阶段。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就拿我国明代的张溥来说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他小时候很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别人读一会儿就能背下来的东西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他往往要读几十遍才能背下来。但是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他并没有灰心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每拿到一篇文章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先认真抄一遍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校正好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再大声朗读一遍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然后烧掉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接着再抄。这样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一篇文章往往要抄六七遍。后来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他逐渐变得文思敏捷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出口成章。</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岁写下了名扬天下的《五人墓碑记》。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方仲永</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岁就能赋诗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可谓天赋出众。凭着聪明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他父亲带着他四处作诗炫耀。久而久之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方仲永再也不思进取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过着得过且过的生活。长大以后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他变得庸庸碌碌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泯然众人矣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张溥虽然很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但他肯勤学苦练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文思渐渐变得敏捷起来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而方仲永虽然天赋出众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但他后来不思进取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自然止步不前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泯然众人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先天智力因素的差异不容否认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但后天的勤奋则能弥补先天的不足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笨拙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之人也能成就一番事业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活出辉煌人生。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3208"/>
            <a:ext cx="8128000" cy="536765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分析论点、论据和论证方法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论点是作者在论述文中提出的见解。有的文章只有一个论点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有的文章有一个中心论点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还有若干个分论点。对论点的要求是正确、鲜明、新颖。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论据是作者用来证明论点的理由和根据。论据有事实论据和理论论据两类。对论据的要求是确凿、充分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当然还要能够证明论点。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论证是运用论据证明论点的过程和方法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目的在于揭示出论点和论据之间的内在逻辑关系。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论点是统帅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要证明什么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用什么来证明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论证是连接论点和论据的纽带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怎样进行证明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的问题。论点和论据是论述文成败的决定因素。论证虽然不是最重要却是最复杂的问题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所以人们一直在探讨怎样进行论证的规律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总结怎样进行论证的方法。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论述文的论证一般分为立论和驳论两大类型。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常见的论证结构有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总分式结构、对照式结构、层进式结构、并列式结构。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常见的论证方法有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举例论证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、引用论证、比较论证、比喻论证、归纳论证、演绎论证、因果论证等。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2874"/>
            <a:ext cx="8128000" cy="902970"/>
          </a:xfrm>
          <a:prstGeom prst="rect">
            <a:avLst/>
          </a:prstGeom>
        </p:spPr>
        <p:txBody>
          <a:bodyPr>
            <a:spAutoFit/>
          </a:bodyPr>
          <a:lstStyle/>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论点、论据、论证方法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类选项解题技法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论点的判断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40.eps" descr="id:2147491631;FounderCES"/>
          <p:cNvPicPr>
            <a:picLocks noChangeAspect="1"/>
          </p:cNvPicPr>
          <p:nvPr/>
        </p:nvPicPr>
        <p:blipFill>
          <a:blip r:embed="rId5"/>
          <a:stretch>
            <a:fillRect/>
          </a:stretch>
        </p:blipFill>
        <p:spPr>
          <a:xfrm>
            <a:off x="508000" y="2348880"/>
            <a:ext cx="8128000" cy="3293102"/>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62994"/>
            <a:ext cx="17894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论据的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判断</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A40A.eps" descr="id:2147491638;FounderCES"/>
          <p:cNvPicPr>
            <a:picLocks noChangeAspect="1"/>
          </p:cNvPicPr>
          <p:nvPr/>
        </p:nvPicPr>
        <p:blipFill>
          <a:blip r:embed="rId5"/>
          <a:stretch>
            <a:fillRect/>
          </a:stretch>
        </p:blipFill>
        <p:spPr>
          <a:xfrm>
            <a:off x="508000" y="1602355"/>
            <a:ext cx="8128000" cy="2083733"/>
          </a:xfrm>
          <a:prstGeom prst="rect">
            <a:avLst/>
          </a:prstGeom>
        </p:spPr>
      </p:pic>
      <p:sp>
        <p:nvSpPr>
          <p:cNvPr id="3" name="矩形 2"/>
          <p:cNvSpPr>
            <a:spLocks noChangeAspect="1"/>
          </p:cNvSpPr>
          <p:nvPr/>
        </p:nvSpPr>
        <p:spPr>
          <a:xfrm>
            <a:off x="508000" y="3717032"/>
            <a:ext cx="23482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论证方法的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判断</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41.eps" descr="id:2147491645;FounderCES"/>
          <p:cNvPicPr>
            <a:picLocks noChangeAspect="1"/>
          </p:cNvPicPr>
          <p:nvPr/>
        </p:nvPicPr>
        <p:blipFill>
          <a:blip r:embed="rId6"/>
          <a:stretch>
            <a:fillRect/>
          </a:stretch>
        </p:blipFill>
        <p:spPr>
          <a:xfrm>
            <a:off x="508000" y="4215630"/>
            <a:ext cx="8128000" cy="224030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传统表演艺术是我国非物质文化遗产的重要组成部分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同时也是一座蕴藏丰富、有待进一步开发利用的民族民间艺术资源宝库。经过十几年的努力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一些传统表演艺术项目已走出困境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呈现出新的生机与活力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但仍有一些项目面临着不容忽视的新问题。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传统表演艺术与普通民众生活息息相关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其表演通常具有群体性特征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无论侗族大歌还是壮族山歌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人人都可展示歌喉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无论汉族的秧歌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还是藏民的锅庄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民众欢乐起舞的场面都蔚为大观。对这类非物质文化遗产的保护就要坚持其生活性、群体性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而不应仅局限在艺术团体或演出队等小范围内。广大民众为庆贺丰收、祭祖敬神、禳灾祈福而载歌载舞的即兴表演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寄托着他们深沉的精神追求和丰富情感。使传统表演艺术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固然能彰显各类民族民间艺术的特色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但也弱化了传统表演艺术的民俗文化内涵。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各类民间表演艺术经过充分提炼和艺术升华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进而搬上舞台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其成功之作会对此类非物质文化遗产的传播起到促进作用。如春晚舞台上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藏族舞蹈《飞弦踏春》、蒙古族舞蹈《吉祥颂》等都曾大放异彩。然而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在对民间表演艺术进行再创作的过程中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有些实施者没有坚持本真性的原则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将一些传统艺术改编得面目全非。比如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有些人在改造民乐时套用西方音乐编排方式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被改编的作品便失了自身的魂魄。因此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对民族民间传统艺术进行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二度创作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应既不失其本真的艺术特性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又科学地融入现代元素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适应民众新的审美需求。要做到这一点就需要编导们深谙民间表演艺术的特性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并能进行实地调研、采风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挖掘出民间艺术的基本元素与本质精神。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363984" y="1362248"/>
            <a:ext cx="8456488" cy="4150360"/>
          </a:xfrm>
          <a:prstGeom prst="rect">
            <a:avLst/>
          </a:prstGeom>
        </p:spPr>
        <p:txBody>
          <a:bodyPr wrap="square">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各种传统表演艺术都是在特定时空中呈现的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靠其演出行为形成艺术作品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实现艺术价值。这类非物质文化遗产的特性决定了应对其实施活态传承与保护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使之以鲜活形态生存于民间。在非物质文化遗产抢救保护实践中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有些地区视保存为保护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重视硬件设施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各类场馆及专题博物馆建设颇具规模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民间收集来的各种乐器、道具、面具、服装等都得到妥善收藏。这种博物馆式的展示与收藏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虽然能较好地保存民间表演艺术的物质载体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但变活态传承为固态展示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无法从根本上解决传统表演艺术的生存发展问题。有人认为通过录音、录像等数字化手段便可记录、存储、呈现表演艺术的成果和过程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达到抢救性保护的效果。但是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这只是对文化遗产的部分信息进行了保存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人在进行艺术表演时涉及的很多现象难以精确量化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其中不少信息是无法获取和记录的。对传统表演艺术的保护必须坚持以人为本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活态保护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才符合其自身的传承发展规律。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摘编自李荣启《论传统表演艺术的保护与传承》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《人的正确思想是从哪里来的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本文写于</a:t>
            </a:r>
            <a:r>
              <a:rPr lang="en-US" altLang="zh-CN" sz="2200">
                <a:solidFill>
                  <a:srgbClr val="000000"/>
                </a:solidFill>
                <a:latin typeface="Times New Roman" panose="02020603050405020304" pitchFamily="18" charset="0"/>
                <a:cs typeface="Times New Roman" panose="02020603050405020304" pitchFamily="18" charset="0"/>
              </a:rPr>
              <a:t>1963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月。原文是毛泽东在《中共中央关于目前农村工作中若干问题的决定》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中写的一段话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后来单独作为一篇文章发表。本文是毛泽东的一篇重要的哲学论文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对主观与客观、物质与精神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特别是实践与认识的关系作了辩证的说明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坚持了《实践论》的思想原则。</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文章针对当下传统表演艺术保护中出现的一些片面认识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提出了自己的观点。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文章紧扣作为非物质文化遗产的传统表演艺术的几种属性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多角度展开论证。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第四段将一些地区的场馆建设和数字化保存做比较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论证了保护与保存的不同。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文章对现有传统表演艺术保护举措的成效与不足都有论及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体现出辩证的态度。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23649"/>
            <a:ext cx="8128000" cy="5297805"/>
          </a:xfrm>
          <a:prstGeom prst="rect">
            <a:avLst/>
          </a:prstGeom>
        </p:spPr>
        <p:txBody>
          <a:bodyPr>
            <a:spAutoFit/>
          </a:bodyPr>
          <a:lstStyle/>
          <a:p>
            <a:pPr>
              <a:lnSpc>
                <a:spcPct val="11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项是从立论的角度来谈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文章第一段即谈到从我国开始实施对非物质文化遗产的各项保护政策以来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传统表演艺术的保护和传承成效显著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但也出现了新问题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接下来即点出问题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并针对性地表明自己的观点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项是从文章的论证脉络来谈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文章的确是从传统表演艺术作为非物质文化遗产所具有的生活性、群体性、本真性、原生性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以及需要在特定时空中靠演出实现艺术价值等属性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分角度具体展开论证的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项是从具体论证方法来谈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第四段中列举了一些地区重博物馆建设和一些人看重数字化的记录、存储手段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但这二者之间构不成比较关系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而是并列作为论据支撑文章的观点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故此项表述不正确。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项是从论证立场来谈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文章谈及现有传统表演艺术的保护举措时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对其成效与不足均有表述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hidden="1"/>
          <p:cNvPicPr/>
          <p:nvPr/>
        </p:nvPicPr>
        <p:blipFill>
          <a:blip r:embed="rId5"/>
          <a:stretch>
            <a:fillRect/>
          </a:stretch>
        </p:blipFill>
        <p:spPr>
          <a:xfrm>
            <a:off x="12319000" y="10883900"/>
            <a:ext cx="304800" cy="4953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论</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政论文是以政治问题为主要内容的论述文。它内容广泛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形式多样。论述政治问题的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自然是政论文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从政治角度论述社会问题和思想问题的社会论文、思想论文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也可以归入政论文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报纸杂志的社论、评论员文章、观察家评论等大多数也是政论文。政论文主要有如下三个方面的特点。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政治性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政论文常常研究重大政治问题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对于那些政治色彩浓厚的社会问题和思想问题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也会进行理论与实际的探讨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体现政论文的政治敏锐性。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指导性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政论文不仅要用道理说服人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而且常常会进而成为人们行动的指导。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严密性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政论文特别强调评价的准确性、论证的逻辑性以及行文的周密性。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063"/>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132856"/>
          <a:ext cx="8128000" cy="3848877"/>
        </p:xfrm>
        <a:graphic>
          <a:graphicData uri="http://schemas.openxmlformats.org/presentationml/2006/ole">
            <mc:AlternateContent>
              <mc:Choice xmlns:v="urn:schemas-microsoft-com:vml" Requires="v">
                <p:oleObj spid="_x0000_s1038" name="文档" r:id="rId5" imgW="3858260" imgH="1827530" progId="Word.Document.12">
                  <p:embed/>
                </p:oleObj>
              </mc:Choice>
              <mc:Fallback>
                <p:oleObj name="文档" r:id="rId5" imgW="3858260" imgH="1827530" progId="Word.Document.12">
                  <p:embed/>
                  <p:pic>
                    <p:nvPicPr>
                      <p:cNvPr id="0" name="OLE substitute image"/>
                      <p:cNvPicPr/>
                      <p:nvPr/>
                    </p:nvPicPr>
                    <p:blipFill>
                      <a:blip r:embed="rId6"/>
                      <a:stretch>
                        <a:fillRect/>
                      </a:stretch>
                    </p:blipFill>
                    <p:spPr>
                      <a:xfrm>
                        <a:off x="508000" y="2132856"/>
                        <a:ext cx="8128000" cy="384887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079080"/>
          <a:ext cx="8128000" cy="335280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前</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黑一团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tú</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有虚名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有的放</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shǐ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miù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种流传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粗</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zhī</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可歌可</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哗众取</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chǒng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宠</a:t>
                      </a:r>
                      <a:endParaRPr lang="zh-CN" sz="2200">
                        <a:solidFill>
                          <a:srgbClr val="000000"/>
                        </a:solidFill>
                        <a:effectLst/>
                        <a:latin typeface="NEU-BZ-S92"/>
                        <a:ea typeface="方正书宋_GBK" panose="03000509000000000000" pitchFamily="65" charset="-122"/>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497936"/>
            <a:ext cx="8128000" cy="4212758"/>
            <a:chOff x="508000" y="1497936"/>
            <a:chExt cx="8128000" cy="4212758"/>
          </a:xfrm>
        </p:grpSpPr>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等闲视之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当作平常的人或事物看待。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人工智能的广泛应用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也可能会对人类就业、社会伦理、个人隐私、国家安全等造成潜在威胁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不能等闲视之。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有的放矢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对准靶子射箭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比喻言论、行动目标明确。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我们一定能获取全球大气污染物的精确分布信息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精准定位污染源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让大气环境治理更加有的放矢。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哗众取宠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用言论行动迎合众人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以博得好感或拥护。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流浪大师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沈巍因为几个短视频而成为网红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被网友们围追堵截。最近他表示不愿哗众取宠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要剃须修面回归正常。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文本框 5"/>
            <p:cNvSpPr txBox="1"/>
            <p:nvPr/>
          </p:nvSpPr>
          <p:spPr>
            <a:xfrm>
              <a:off x="5436096" y="2924944"/>
              <a:ext cx="1249680" cy="368300"/>
            </a:xfrm>
            <a:prstGeom prst="rect">
              <a:avLst/>
            </a:prstGeom>
            <a:noFill/>
          </p:spPr>
          <p:txBody>
            <a:bodyPr wrap="none" rtlCol="0">
              <a:spAutoFit/>
            </a:bodyPr>
            <a:lstStyle/>
            <a:p>
              <a:r>
                <a:rPr lang="en-US" altLang="zh-CN" b="1" smtClean="0"/>
                <a:t>·    ·    ·    ·</a:t>
              </a:r>
              <a:endParaRPr lang="zh-CN" altLang="en-US" b="1"/>
            </a:p>
          </p:txBody>
        </p:sp>
        <p:sp>
          <p:nvSpPr>
            <p:cNvPr id="7" name="文本框 6"/>
            <p:cNvSpPr txBox="1"/>
            <p:nvPr/>
          </p:nvSpPr>
          <p:spPr>
            <a:xfrm>
              <a:off x="4592548" y="4115659"/>
              <a:ext cx="1249680" cy="368300"/>
            </a:xfrm>
            <a:prstGeom prst="rect">
              <a:avLst/>
            </a:prstGeom>
            <a:noFill/>
          </p:spPr>
          <p:txBody>
            <a:bodyPr wrap="none" rtlCol="0">
              <a:spAutoFit/>
            </a:bodyPr>
            <a:lstStyle/>
            <a:p>
              <a:r>
                <a:rPr lang="en-US" altLang="zh-CN" b="1" smtClean="0"/>
                <a:t>·    ·    ·    ·</a:t>
              </a:r>
              <a:endParaRPr lang="zh-CN" altLang="en-US" b="1"/>
            </a:p>
          </p:txBody>
        </p:sp>
        <p:sp>
          <p:nvSpPr>
            <p:cNvPr id="8" name="文本框 7"/>
            <p:cNvSpPr txBox="1"/>
            <p:nvPr/>
          </p:nvSpPr>
          <p:spPr>
            <a:xfrm>
              <a:off x="3131840" y="5342394"/>
              <a:ext cx="1249680" cy="368300"/>
            </a:xfrm>
            <a:prstGeom prst="rect">
              <a:avLst/>
            </a:prstGeom>
            <a:noFill/>
          </p:spPr>
          <p:txBody>
            <a:bodyPr wrap="none" rtlCol="0">
              <a:spAutoFit/>
            </a:bodyPr>
            <a:lstStyle/>
            <a:p>
              <a:r>
                <a:rPr lang="en-US" altLang="zh-CN" b="1" smtClean="0"/>
                <a:t>·    ·    ·    ·</a:t>
              </a:r>
              <a:endParaRPr lang="zh-CN" altLang="en-US" b="1"/>
            </a:p>
          </p:txBody>
        </p:sp>
      </p:grpSp>
      <p:sp>
        <p:nvSpPr>
          <p:cNvPr id="12" name="矩形 11"/>
          <p:cNvSpPr/>
          <p:nvPr/>
        </p:nvSpPr>
        <p:spPr>
          <a:xfrm>
            <a:off x="2123728" y="1957928"/>
            <a:ext cx="367240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123728" y="3172525"/>
            <a:ext cx="540060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123728" y="4368614"/>
            <a:ext cx="540060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505471"/>
            <a:ext cx="8128000" cy="4216045"/>
            <a:chOff x="508000" y="1505471"/>
            <a:chExt cx="8128000" cy="4216045"/>
          </a:xfrm>
        </p:grpSpPr>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徒有虚名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空有某种名声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指名不副实。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如果消费者聪明理智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确实只购买货真价实的产品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而不是追逐徒有虚名的品牌形象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品牌就不会那么重要。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若明若暗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形容对问题或情况有所认识却不很清楚</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也指对某事态度不明。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由于太多非历史的东西渗入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层层包裹之下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本色反而若明若暗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难于显现。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华而不实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只开花不结果</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比喻外表好看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内容空虚。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写文章要提倡鲜明、准确、生动的文风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反对故意堆砌辞藻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华而不实。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文本框 5"/>
            <p:cNvSpPr txBox="1"/>
            <p:nvPr/>
          </p:nvSpPr>
          <p:spPr>
            <a:xfrm>
              <a:off x="920462" y="2535064"/>
              <a:ext cx="1249680" cy="368300"/>
            </a:xfrm>
            <a:prstGeom prst="rect">
              <a:avLst/>
            </a:prstGeom>
            <a:noFill/>
          </p:spPr>
          <p:txBody>
            <a:bodyPr wrap="none" rtlCol="0">
              <a:spAutoFit/>
            </a:bodyPr>
            <a:lstStyle/>
            <a:p>
              <a:r>
                <a:rPr lang="en-US" altLang="zh-CN" b="1" smtClean="0"/>
                <a:t>·    ·    ·    ·</a:t>
              </a:r>
              <a:endParaRPr lang="zh-CN" altLang="en-US" b="1"/>
            </a:p>
          </p:txBody>
        </p:sp>
        <p:sp>
          <p:nvSpPr>
            <p:cNvPr id="7" name="文本框 6"/>
            <p:cNvSpPr txBox="1"/>
            <p:nvPr/>
          </p:nvSpPr>
          <p:spPr>
            <a:xfrm>
              <a:off x="920462" y="4128806"/>
              <a:ext cx="1249680" cy="368300"/>
            </a:xfrm>
            <a:prstGeom prst="rect">
              <a:avLst/>
            </a:prstGeom>
            <a:noFill/>
          </p:spPr>
          <p:txBody>
            <a:bodyPr wrap="none" rtlCol="0">
              <a:spAutoFit/>
            </a:bodyPr>
            <a:lstStyle/>
            <a:p>
              <a:r>
                <a:rPr lang="en-US" altLang="zh-CN" b="1" smtClean="0"/>
                <a:t>·    ·    ·    ·</a:t>
              </a:r>
              <a:endParaRPr lang="zh-CN" altLang="en-US" b="1"/>
            </a:p>
          </p:txBody>
        </p:sp>
        <p:sp>
          <p:nvSpPr>
            <p:cNvPr id="8" name="文本框 7"/>
            <p:cNvSpPr txBox="1"/>
            <p:nvPr/>
          </p:nvSpPr>
          <p:spPr>
            <a:xfrm>
              <a:off x="610356" y="5353216"/>
              <a:ext cx="1249680" cy="368300"/>
            </a:xfrm>
            <a:prstGeom prst="rect">
              <a:avLst/>
            </a:prstGeom>
            <a:noFill/>
          </p:spPr>
          <p:txBody>
            <a:bodyPr wrap="none" rtlCol="0">
              <a:spAutoFit/>
            </a:bodyPr>
            <a:lstStyle/>
            <a:p>
              <a:r>
                <a:rPr lang="en-US" altLang="zh-CN" b="1" smtClean="0"/>
                <a:t>·    ·    ·    ·</a:t>
              </a:r>
              <a:endParaRPr lang="zh-CN" altLang="en-US" b="1"/>
            </a:p>
          </p:txBody>
        </p:sp>
      </p:grpSp>
      <p:sp>
        <p:nvSpPr>
          <p:cNvPr id="12" name="矩形 11"/>
          <p:cNvSpPr/>
          <p:nvPr/>
        </p:nvSpPr>
        <p:spPr>
          <a:xfrm>
            <a:off x="2123728" y="1573043"/>
            <a:ext cx="352839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123728" y="2771100"/>
            <a:ext cx="6512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515785" y="3172603"/>
            <a:ext cx="352839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2123728" y="4382930"/>
            <a:ext cx="6512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270</Paragraphs>
  <Slides>41</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41</vt:i4>
      </vt:variant>
    </vt:vector>
  </HeadingPairs>
  <TitlesOfParts>
    <vt:vector baseType="lpstr" size="53">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2　改造我们的学习人的正确思想是从哪里来的?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