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</p:sldMasterIdLst>
  <p:sldIdLst>
    <p:sldId id="409" r:id="rId5"/>
    <p:sldId id="410" r:id="rId6"/>
    <p:sldId id="346" r:id="rId7"/>
    <p:sldId id="411" r:id="rId8"/>
    <p:sldId id="436" r:id="rId9"/>
    <p:sldId id="412" r:id="rId10"/>
    <p:sldId id="437" r:id="rId11"/>
    <p:sldId id="265" r:id="rId12"/>
    <p:sldId id="364" r:id="rId13"/>
    <p:sldId id="267" r:id="rId14"/>
    <p:sldId id="270" r:id="rId15"/>
    <p:sldId id="417" r:id="rId16"/>
    <p:sldId id="275" r:id="rId17"/>
    <p:sldId id="276" r:id="rId18"/>
    <p:sldId id="277" r:id="rId19"/>
    <p:sldId id="278" r:id="rId20"/>
    <p:sldId id="279" r:id="rId21"/>
    <p:sldId id="418" r:id="rId22"/>
    <p:sldId id="365" r:id="rId23"/>
    <p:sldId id="280" r:id="rId24"/>
    <p:sldId id="281" r:id="rId25"/>
    <p:sldId id="282" r:id="rId26"/>
    <p:sldId id="370" r:id="rId27"/>
    <p:sldId id="283" r:id="rId28"/>
    <p:sldId id="419" r:id="rId29"/>
    <p:sldId id="420" r:id="rId30"/>
    <p:sldId id="421" r:id="rId31"/>
    <p:sldId id="422" r:id="rId32"/>
    <p:sldId id="423" r:id="rId33"/>
    <p:sldId id="424" r:id="rId34"/>
    <p:sldId id="289" r:id="rId35"/>
    <p:sldId id="366" r:id="rId36"/>
    <p:sldId id="367" r:id="rId37"/>
    <p:sldId id="298" r:id="rId38"/>
    <p:sldId id="285" r:id="rId39"/>
    <p:sldId id="286" r:id="rId40"/>
    <p:sldId id="438" r:id="rId41"/>
    <p:sldId id="288" r:id="rId42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1">
          <p15:clr>
            <a:srgbClr val="A4A3A4"/>
          </p15:clr>
        </p15:guide>
        <p15:guide id="2" pos="383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456"/>
      </p:cViewPr>
      <p:guideLst>
        <p:guide orient="horz" pos="215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2021-5-19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2021-5-19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2021-5-19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2A58DAA-35F4-4850-A5ED-A8195344D7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页脚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1882045-3D2A-488B-A1A8-4CB6C572BB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灯片编号占位符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F825A52-996A-44C3-A2B1-64770EC287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A09599-23C7-4A4F-943C-DFF857763914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61389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0AF0CDE-0068-4806-BCC2-C5B5F31B89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页脚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74DD941-ACE5-4740-B8C2-CAFF025BFA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灯片编号占位符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5253284-5F16-4436-BC0F-74BBA687DB7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5CA727-FF74-4BD7-9C8C-6598D6E6157F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522655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5A1147A-8D6E-4A59-8B62-9B82A80695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页脚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3764612-5BBD-422B-AACF-424C2F2B8E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灯片编号占位符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170E80C-62D3-46C9-9789-074C9B6830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7D855C-5EB0-4BA7-BF12-AD74D9AB9D18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077985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8709E52-02F6-4F45-8168-3698DD4008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页脚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199F99E-EC8C-4AC9-BEF6-5B5EAA61F1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灯片编号占位符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11B25CF-87CA-43AD-A9A2-A48632F00A8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D25615-D35F-44DC-8506-BA1DC1AC59AE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292897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FFC1FF8-AF7F-4282-B7FA-0DD7A9DCC6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D238ADB-85E3-4EE8-803F-211A4F057D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3BB455E-F8D8-479E-9204-3CEF30E147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71163-7016-4A6F-B093-9EBAAECC7F4D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886053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7A3A258-27B3-45A9-B904-0143090234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页脚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88B1BD7-E086-4288-8BC3-AB2C949F0EB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灯片编号占位符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454C537-EC68-4269-A79F-4720B9AB75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3FF84F-F646-4029-91BB-95ADE9C71AF6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251354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D198355-C361-4538-9708-097E1AF8BD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页脚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779020A-CE50-496A-B7DD-3341E11C66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灯片编号占位符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00D1BF3-B30A-4D1B-9FB0-7ED058D89A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AB03D0-B9E1-4B19-8669-C72B358DB778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117823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32191CE-4358-4AA5-9B71-1D1A54BCB2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页脚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362B79-14CD-4ECE-99FC-F40B4BE25A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灯片编号占位符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5161286-4D7B-4E3F-9A86-5716A004CFB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BC81B0-FF3F-48C8-89B4-04A1D5393A93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231110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2021-5-19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FA9ABC-94EB-4777-B115-09AAF60198A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页脚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8E2D0BC-CDBF-4B94-9E84-41369B4824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灯片编号占位符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DB47C29-BF9D-47BF-BFF3-BE659648B5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31BDDF-C0E2-4CB1-A7D5-A611555D2372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899709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093C6CB-D52E-420B-A82D-7D2D9B829D9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页脚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DB8CD14-1D53-475A-B62E-D9AAD9EBC6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灯片编号占位符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3505D1-E3F0-4AF5-A400-B9CCF25BB6B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836CC3-C7EA-4ACB-87C9-6B666149D8B0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5146274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FA2DD5D-F906-4FA6-9EA3-F2516C6EEA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页脚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E5A80C0-42B2-4225-B396-5EC7610475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灯片编号占位符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93640EE-626A-42B7-A95C-64BCB05DDB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CBD3E6-B65D-4213-B8EE-846B1D9AFC59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9070540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2E5907E-EB80-485B-9891-9BF93FAA95C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页脚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7356875-CAA6-4520-9545-9EE500183F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灯片编号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B6E540-4929-4039-B0F4-100FEB5261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D3EEF6-998D-4539-A27D-DC83A9086644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4436277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555002B-D3DF-43C0-BEDA-E3A3E25415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页脚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8891772-3A3E-4660-807D-6FB6B153A0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灯片编号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745E46C-082B-4FFA-ADDF-C14AF2488D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C686A5-F152-4A2C-855D-6CA33F09E130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713899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E2C1A60-ED4D-4BFB-B469-8477766056B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页脚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C068E7F-EE30-4688-B2E9-B15E9F49B3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灯片编号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F3DE170-6776-4189-98E4-857F3C29F7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05D198-D782-41D9-93D7-18A8349046BF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570148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BF59FA5-1847-4CBF-9429-C859AA8165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页脚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BBE98E7-4A5B-40A9-98A1-943250E73E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灯片编号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FB7731-D3C7-4A7A-9D7A-7C7B465DB7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0DFFF-C252-4653-BCBE-62EE1A6863F5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1974237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F91F9DF-23A2-49B5-886A-D1679BDB55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页脚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5695561-C26A-443A-8B80-51CA3C9644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灯片编号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AD86C4B-4639-48B8-A6EB-904AAA00482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BD11C5-7527-4D0D-94FC-126AFF0FF6A1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7604479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ED50793-E285-49E1-BED1-969749EFBA8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页脚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D6750F-2454-4458-B812-51D51D7BBE0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灯片编号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D684AAE-BFCB-4A04-B46C-907F0935D47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8218F-3355-4889-B2D8-D38A333EBBBD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6852497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D81A80B-7793-4E18-8E85-B177D35D1F6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D6A7B8D-3E5D-4662-91B6-CDCC2ACB933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EBF8F11-40DF-4A62-AD62-5EB7CF2C89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CFF4A2-154B-477C-BC3B-84D1968930B3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590724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2021-5-19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F802504-EC66-4AAB-8B6E-19B4A36B8F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页脚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A236BD6-132B-45A9-A7BA-CEEB19219E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灯片编号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6AEF1B7-DD45-4433-92EB-745D28E30AB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FD1B57-6B41-4469-B38B-CB158AE27CD3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0894403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C4D284E-C47A-4DD3-954B-EDB95365FD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页脚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64F6C6A-08C1-473F-87A7-D8750F41A4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灯片编号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4D25C97-87FF-4E00-8778-E28FAF40BC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6B1EBE-2866-4A16-918B-02D3B3914688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1555417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83D078F-87FD-405A-A5CF-2E010B8C29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页脚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A44A838-2370-4689-B707-878343E667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灯片编号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17A6C7B-2823-4C00-8B9F-08EFA893CB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254FB6-9CA3-4D89-88C8-8C66C8062C90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5910231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D7D39EE-341C-4A9F-B19F-2302047C2E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页脚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12CF58B-8C19-42C2-A1BC-5BA8C83B6D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灯片编号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D8C3C61-A902-45E1-BD67-DB34209A6C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1F923-8AC0-4DAD-90B0-4B7E0553CFA9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5491193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E745AFF-5A70-4FB9-97B6-7F73262085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5C4E340-25B0-4FF2-BC88-3876E9B925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0231C4D-7F90-49A0-91D1-EB17D327E94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05ABD-4BF1-497A-B0C6-B1BA287444B6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9933707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09C25B8-692B-4243-9521-DD9F51DB89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F79337D-2378-43B6-B798-94119E4B14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36FC811-548F-4DF8-9A66-5AFDD254A5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36DE78-84FE-4CC1-B16A-4807E3A981E3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0838413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FBAE52E-12D0-4457-AF69-6585D5FE79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ABDEA58-05B8-40D8-A282-2C34AD8982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043EB9F-2CC3-4A48-8A88-324AB55CEC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6E01CF-A47F-4273-BBBC-4F8A78E9D216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5975916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E01D187-BB16-4424-925E-292B47175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7E7F8B4-D00C-4966-8BD4-39879DA397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26BD259-B6B7-4606-A3EA-8670F228E03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4F9CC-7080-484F-A147-F852BD03C61E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13573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5D865F5-FDEE-474D-ADF3-FFDE129976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593AB9-461B-4CCA-B4EB-A1CFF3BB9A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FE5053F-D788-4478-8726-DF45A8809A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C9BD3-75D0-4994-81A5-7CA0A5D20574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4447296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0A38DCC-641E-408D-BDEA-6D340993440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8C6A238-45B2-4362-ABB8-F481A08353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5A98002-07FA-4515-B502-D9DAF9CDD8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C19AE8-31DE-4AB4-84E2-FEE9385C3F25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708945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2021-5-19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7307BB2-7BB9-4837-9374-09814326CB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8F8CDD0-2959-4D7D-B503-D738430F058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7F52C96-1906-4F33-96E3-3B91C05A09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CF7131-EE50-42AC-BD2A-93386D58396D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302011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698E4E6-C167-4FCE-B008-9F5A7D738F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6E46D0A-22D9-4DE5-AFD2-2E2CCA870F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2F03AC5-CC31-4C05-A80F-491854B6DB5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84BDD4-52D7-484A-957A-92D9CFCDD0AC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3223114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21091AC-EB8D-454F-BCEB-B03CF51F69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F7BBCCF-331E-4D2E-BFBE-6CFF9381E8A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DFF1461-162F-48C8-9424-41CACCDE5C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12F980-EA55-4704-B53D-1D5D4040E9E0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1676412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2F09035-4342-451A-B579-B80A073A24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30BE071-54DE-4448-A3E0-F2F87E4C17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9D5C2D4-E7F4-4DA4-97E6-272D30F66B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7B99CC-F8DA-4BE4-887A-6D741B76CCAD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0132298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830CA63-7881-4476-A06B-264A6B4ED9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94C9602-ED4C-44B1-B927-1DA5D6E5B3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88A03FA-BDAF-4A95-9447-26C8BB53AD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4CF42A-61C4-4BBA-9899-EF98B43017ED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314183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2021-5-19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2021-5-19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2021-5-19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2021-5-19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2021-5-19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2021-5-19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4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0A8260B-FF92-4DE2-8BE7-54211734D205}"/>
              </a:ext>
            </a:extLst>
          </p:cNvPr>
          <p:cNvGrpSpPr/>
          <p:nvPr/>
        </p:nvGrpSpPr>
        <p:grpSpPr>
          <a:xfrm>
            <a:off x="-6351" y="-4763"/>
            <a:ext cx="867835" cy="6869113"/>
            <a:chOff x="0" y="0"/>
            <a:chExt cx="411" cy="4328"/>
          </a:xfrm>
        </p:grpSpPr>
        <p:pic>
          <p:nvPicPr>
            <p:cNvPr id="6153" name="矩形 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5661D4B-15C4-414A-89C2-8E2EB4D99E82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411" cy="4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9" name="Rectangle 4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631E6A4-955D-496B-AE8D-1DB7478434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" y="4"/>
              <a:ext cx="404" cy="4320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FFFFFF"/>
                </a:solidFill>
                <a:latin typeface="Goudy Old Style"/>
              </a:endParaRPr>
            </a:p>
          </p:txBody>
        </p:sp>
      </p:grpSp>
      <p:pic>
        <p:nvPicPr>
          <p:cNvPr id="6147" name="图片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F410169-1E57-4913-843F-8400D25C7D98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43685" y="-4763"/>
            <a:ext cx="1356783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标题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504A93B-CB83-4FA2-9010-3FCE4F7A00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1" y="274638"/>
            <a:ext cx="103674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/>
              <a:t>单击此处编辑母版标题样式</a:t>
            </a:r>
          </a:p>
        </p:txBody>
      </p:sp>
      <p:sp>
        <p:nvSpPr>
          <p:cNvPr id="6149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F124F37-A46B-4A06-966F-3BDB83252A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/>
              <a:t>单击此处编辑母版文本样式</a:t>
            </a:r>
          </a:p>
          <a:p>
            <a:pPr lvl="1"/>
            <a:r>
              <a:rPr lang="zh-CN" altLang="ru-RU"/>
              <a:t>第二级</a:t>
            </a:r>
          </a:p>
          <a:p>
            <a:pPr lvl="2"/>
            <a:r>
              <a:rPr lang="zh-CN" altLang="ru-RU"/>
              <a:t>第三级</a:t>
            </a:r>
          </a:p>
          <a:p>
            <a:pPr lvl="3"/>
            <a:r>
              <a:rPr lang="zh-CN" altLang="ru-RU"/>
              <a:t>第四级</a:t>
            </a:r>
          </a:p>
          <a:p>
            <a:pPr lvl="4"/>
            <a:r>
              <a:rPr lang="zh-CN" altLang="ru-RU"/>
              <a:t>第五级</a:t>
            </a:r>
          </a:p>
        </p:txBody>
      </p:sp>
      <p:sp>
        <p:nvSpPr>
          <p:cNvPr id="1073" name="日期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E2EF65C-AC1A-4994-B026-AFBD72CE096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27432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/>
              <a:buNone/>
              <a:defRPr sz="1200" smtClean="0">
                <a:latin typeface="Arial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74" name="页脚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14930B8-7699-4F3A-BAC2-446D01360C0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buFont typeface="Arial"/>
              <a:buNone/>
              <a:defRPr sz="1200" smtClean="0">
                <a:latin typeface="Arial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75" name="灯片编号占位符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3B7CF72-B4E8-46FA-A798-B4519336C07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fld id="{E4338523-2570-49A2-B3AF-FA275EB62EAF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2534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1pPr>
      <a:lvl2pPr algn="l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"/>
        <a:defRPr sz="3200">
          <a:solidFill>
            <a:schemeClr val="tx1"/>
          </a:solidFill>
          <a:latin typeface="Goudy Old Style"/>
          <a:ea typeface="宋体" pitchFamily="2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"/>
        <a:defRPr sz="2800">
          <a:solidFill>
            <a:schemeClr val="tx1"/>
          </a:solidFill>
          <a:latin typeface="Goudy Old Style"/>
          <a:ea typeface="宋体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"/>
        <a:defRPr sz="2400">
          <a:solidFill>
            <a:schemeClr val="tx1"/>
          </a:solidFill>
          <a:latin typeface="Goudy Old Style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"/>
        <a:defRPr sz="2000">
          <a:solidFill>
            <a:schemeClr val="tx1"/>
          </a:solidFill>
          <a:latin typeface="Goudy Old Style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"/>
        <a:defRPr sz="2000">
          <a:solidFill>
            <a:schemeClr val="tx1"/>
          </a:solidFill>
          <a:latin typeface="Goudy Old Style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"/>
        <a:defRPr sz="2000">
          <a:solidFill>
            <a:schemeClr val="tx1"/>
          </a:solidFill>
          <a:latin typeface="Goudy Old Style"/>
          <a:ea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"/>
        <a:defRPr sz="2000">
          <a:solidFill>
            <a:schemeClr val="tx1"/>
          </a:solidFill>
          <a:latin typeface="Goudy Old Style"/>
          <a:ea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"/>
        <a:defRPr sz="2000">
          <a:solidFill>
            <a:schemeClr val="tx1"/>
          </a:solidFill>
          <a:latin typeface="Goudy Old Style"/>
          <a:ea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"/>
        <a:defRPr sz="2000">
          <a:solidFill>
            <a:schemeClr val="tx1"/>
          </a:solidFill>
          <a:latin typeface="Goudy Old Style"/>
          <a:ea typeface="宋体" pitchFamily="2" charset="-122"/>
        </a:defRPr>
      </a:lvl9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17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4522DA1-188F-47E4-8277-DFEB2F87D593}"/>
              </a:ext>
            </a:extLst>
          </p:cNvPr>
          <p:cNvGrpSpPr/>
          <p:nvPr/>
        </p:nvGrpSpPr>
        <p:grpSpPr>
          <a:xfrm>
            <a:off x="-6351" y="-4763"/>
            <a:ext cx="908051" cy="6869113"/>
            <a:chOff x="0" y="0"/>
            <a:chExt cx="430" cy="4328"/>
          </a:xfrm>
        </p:grpSpPr>
        <p:pic>
          <p:nvPicPr>
            <p:cNvPr id="18441" name="矩形 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7B3CC30-D297-4103-BE3F-B8A92C549921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430" cy="4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98" name="Rectangle 17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6482EE6-E88A-44D9-97CD-A9D3D621B5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" y="4"/>
              <a:ext cx="422" cy="4320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FFFFFF"/>
                </a:solidFill>
                <a:latin typeface="Goudy Old Style"/>
              </a:endParaRPr>
            </a:p>
          </p:txBody>
        </p:sp>
      </p:grpSp>
      <p:pic>
        <p:nvPicPr>
          <p:cNvPr id="18435" name="图片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BF061D7-FF91-4585-BE6F-375DF64A6BC0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43685" y="-4763"/>
            <a:ext cx="1356783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标题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D14DF79-E3BA-470B-B175-44BAA8EB3D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1" y="274638"/>
            <a:ext cx="103674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/>
              <a:t>单击此处编辑母版标题样式</a:t>
            </a:r>
          </a:p>
        </p:txBody>
      </p:sp>
      <p:sp>
        <p:nvSpPr>
          <p:cNvPr id="18437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0C2CCA-1E43-408F-9FD3-EEA287AF45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/>
              <a:t>单击此处编辑母版文本样式</a:t>
            </a:r>
          </a:p>
          <a:p>
            <a:pPr lvl="1"/>
            <a:r>
              <a:rPr lang="zh-CN" altLang="ru-RU"/>
              <a:t>第二级</a:t>
            </a:r>
          </a:p>
          <a:p>
            <a:pPr lvl="2"/>
            <a:r>
              <a:rPr lang="zh-CN" altLang="ru-RU"/>
              <a:t>第三级</a:t>
            </a:r>
          </a:p>
          <a:p>
            <a:pPr lvl="3"/>
            <a:r>
              <a:rPr lang="zh-CN" altLang="ru-RU"/>
              <a:t>第四级</a:t>
            </a:r>
          </a:p>
          <a:p>
            <a:pPr lvl="4"/>
            <a:r>
              <a:rPr lang="zh-CN" altLang="ru-RU"/>
              <a:t>第五级</a:t>
            </a:r>
          </a:p>
        </p:txBody>
      </p:sp>
      <p:sp>
        <p:nvSpPr>
          <p:cNvPr id="1202" name="日期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C33603A-1C5C-452A-8A0E-2396BCA271A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27432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/>
              <a:buNone/>
              <a:defRPr sz="1200" smtClean="0">
                <a:latin typeface="Arial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203" name="页脚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E1DB5E5-D2BA-47FB-921B-9D89AC6D91A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buFont typeface="Arial"/>
              <a:buNone/>
              <a:defRPr sz="1200" smtClean="0">
                <a:latin typeface="Arial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204" name="灯片编号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17D548D-FF6C-4981-AC16-9A20C805582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fld id="{7DB1C0CC-8D29-406B-8931-DCA5BC938B88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6894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1pPr>
      <a:lvl2pPr algn="l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"/>
        <a:defRPr sz="3200">
          <a:solidFill>
            <a:schemeClr val="tx1"/>
          </a:solidFill>
          <a:latin typeface="Goudy Old Style"/>
          <a:ea typeface="宋体" pitchFamily="2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"/>
        <a:defRPr sz="2800">
          <a:solidFill>
            <a:schemeClr val="tx1"/>
          </a:solidFill>
          <a:latin typeface="Goudy Old Style"/>
          <a:ea typeface="宋体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"/>
        <a:defRPr sz="2400">
          <a:solidFill>
            <a:schemeClr val="tx1"/>
          </a:solidFill>
          <a:latin typeface="Goudy Old Style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"/>
        <a:defRPr sz="2000">
          <a:solidFill>
            <a:schemeClr val="tx1"/>
          </a:solidFill>
          <a:latin typeface="Goudy Old Style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"/>
        <a:defRPr sz="2000">
          <a:solidFill>
            <a:schemeClr val="tx1"/>
          </a:solidFill>
          <a:latin typeface="Goudy Old Style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"/>
        <a:defRPr sz="2000">
          <a:solidFill>
            <a:schemeClr val="tx1"/>
          </a:solidFill>
          <a:latin typeface="Goudy Old Style"/>
          <a:ea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"/>
        <a:defRPr sz="2000">
          <a:solidFill>
            <a:schemeClr val="tx1"/>
          </a:solidFill>
          <a:latin typeface="Goudy Old Style"/>
          <a:ea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"/>
        <a:defRPr sz="2000">
          <a:solidFill>
            <a:schemeClr val="tx1"/>
          </a:solidFill>
          <a:latin typeface="Goudy Old Style"/>
          <a:ea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"/>
        <a:defRPr sz="2000">
          <a:solidFill>
            <a:schemeClr val="tx1"/>
          </a:solidFill>
          <a:latin typeface="Goudy Old Style"/>
          <a:ea typeface="宋体" pitchFamily="2" charset="-122"/>
        </a:defRPr>
      </a:lvl9pPr>
    </p:bodyStyle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12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5E94161-5337-4F11-9400-405A7637C804}"/>
              </a:ext>
            </a:extLst>
          </p:cNvPr>
          <p:cNvGrpSpPr/>
          <p:nvPr/>
        </p:nvGrpSpPr>
        <p:grpSpPr>
          <a:xfrm>
            <a:off x="-6351" y="-4763"/>
            <a:ext cx="908051" cy="6869113"/>
            <a:chOff x="0" y="0"/>
            <a:chExt cx="430" cy="4328"/>
          </a:xfrm>
        </p:grpSpPr>
        <p:pic>
          <p:nvPicPr>
            <p:cNvPr id="13321" name="矩形 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D7B627B-871D-4869-A440-940612CC2AAF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430" cy="4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46" name="Rectangle 12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6559AE8-5FE8-48D7-BB4F-5E19D14A25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" y="4"/>
              <a:ext cx="422" cy="4320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FFFFFF"/>
                </a:solidFill>
                <a:latin typeface="Goudy Old Style"/>
              </a:endParaRPr>
            </a:p>
          </p:txBody>
        </p:sp>
      </p:grpSp>
      <p:pic>
        <p:nvPicPr>
          <p:cNvPr id="13315" name="图片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1086ABA-2FF3-4DB3-8C0E-10F177DD10E3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43685" y="-4763"/>
            <a:ext cx="1356783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标题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65BAB50-DE25-4823-8A4E-61C42CFBC8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1" y="274638"/>
            <a:ext cx="103674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/>
              <a:t>单击此处编辑母版标题样式</a:t>
            </a:r>
          </a:p>
        </p:txBody>
      </p:sp>
      <p:sp>
        <p:nvSpPr>
          <p:cNvPr id="13317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B1F219B-70B7-4C67-8150-A2E2DE69EA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/>
              <a:t>单击此处编辑母版文本样式</a:t>
            </a:r>
          </a:p>
          <a:p>
            <a:pPr lvl="1"/>
            <a:r>
              <a:rPr lang="zh-CN" altLang="ru-RU"/>
              <a:t>第二级</a:t>
            </a:r>
          </a:p>
          <a:p>
            <a:pPr lvl="2"/>
            <a:r>
              <a:rPr lang="zh-CN" altLang="ru-RU"/>
              <a:t>第三级</a:t>
            </a:r>
          </a:p>
          <a:p>
            <a:pPr lvl="3"/>
            <a:r>
              <a:rPr lang="zh-CN" altLang="ru-RU"/>
              <a:t>第四级</a:t>
            </a:r>
          </a:p>
          <a:p>
            <a:pPr lvl="4"/>
            <a:r>
              <a:rPr lang="zh-CN" altLang="ru-RU"/>
              <a:t>第五级</a:t>
            </a:r>
          </a:p>
        </p:txBody>
      </p:sp>
      <p:sp>
        <p:nvSpPr>
          <p:cNvPr id="1150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DEFB452-FFAC-41DF-91D5-512D5515A37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27432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/>
              <a:buNone/>
              <a:defRPr sz="1200" smtClean="0">
                <a:latin typeface="Arial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151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71FD1EF-1CB4-454C-B9F4-042E59E966C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buFont typeface="Arial"/>
              <a:buNone/>
              <a:defRPr sz="1200" smtClean="0">
                <a:latin typeface="Arial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152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476A52A-9A54-40E4-A07F-CF604838BE9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fld id="{C56C6563-BD5F-423B-9EBC-4D64FC373C4C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5040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1pPr>
      <a:lvl2pPr algn="l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buSzTx/>
        <a:defRPr sz="4400">
          <a:solidFill>
            <a:srgbClr val="4BC5B9"/>
          </a:solidFill>
          <a:latin typeface="Footlight MT Light" pitchFamily="2" charset="0"/>
          <a:ea typeface="华文新魏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"/>
        <a:defRPr sz="3200">
          <a:solidFill>
            <a:schemeClr val="tx1"/>
          </a:solidFill>
          <a:latin typeface="Goudy Old Style"/>
          <a:ea typeface="宋体" pitchFamily="2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"/>
        <a:defRPr sz="2800">
          <a:solidFill>
            <a:schemeClr val="tx1"/>
          </a:solidFill>
          <a:latin typeface="Goudy Old Style"/>
          <a:ea typeface="宋体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"/>
        <a:defRPr sz="2400">
          <a:solidFill>
            <a:schemeClr val="tx1"/>
          </a:solidFill>
          <a:latin typeface="Goudy Old Style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"/>
        <a:defRPr sz="2000">
          <a:solidFill>
            <a:schemeClr val="tx1"/>
          </a:solidFill>
          <a:latin typeface="Goudy Old Style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"/>
        <a:defRPr sz="2000">
          <a:solidFill>
            <a:schemeClr val="tx1"/>
          </a:solidFill>
          <a:latin typeface="Goudy Old Style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"/>
        <a:defRPr sz="2000">
          <a:solidFill>
            <a:schemeClr val="tx1"/>
          </a:solidFill>
          <a:latin typeface="Goudy Old Style"/>
          <a:ea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"/>
        <a:defRPr sz="2000">
          <a:solidFill>
            <a:schemeClr val="tx1"/>
          </a:solidFill>
          <a:latin typeface="Goudy Old Style"/>
          <a:ea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"/>
        <a:defRPr sz="2000">
          <a:solidFill>
            <a:schemeClr val="tx1"/>
          </a:solidFill>
          <a:latin typeface="Goudy Old Style"/>
          <a:ea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"/>
        <a:defRPr sz="2000">
          <a:solidFill>
            <a:schemeClr val="tx1"/>
          </a:solidFill>
          <a:latin typeface="Goudy Old Style"/>
          <a:ea typeface="宋体" pitchFamily="2" charset="-122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29.xml"/><Relationship Id="rId1" Type="http://schemas.openxmlformats.org/officeDocument/2006/relationships/audio" Target="\ppt\slides\NULL" TargetMode="External"/><Relationship Id="rId4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23662" y="269631"/>
            <a:ext cx="9799200" cy="2570400"/>
          </a:xfrm>
        </p:spPr>
        <p:txBody>
          <a:bodyPr>
            <a:normAutofit/>
          </a:bodyPr>
          <a:lstStyle/>
          <a:p>
            <a:r>
              <a:rPr lang="zh-CN" altLang="zh-CN" sz="8000">
                <a:latin typeface="华文行楷" panose="02010800040101010101" pitchFamily="2" charset="-122"/>
                <a:ea typeface="华文行楷" panose="02010800040101010101" pitchFamily="2" charset="-122"/>
              </a:rPr>
              <a:t>项脊轩志</a:t>
            </a:r>
          </a:p>
        </p:txBody>
      </p:sp>
      <p:sp>
        <p:nvSpPr>
          <p:cNvPr id="5" name="副标题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D5939E6-FEAD-4C92-AC52-C8CC0A9838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61354" y="3484800"/>
            <a:ext cx="9799200" cy="1472400"/>
          </a:xfrm>
        </p:spPr>
        <p:txBody>
          <a:bodyPr>
            <a:normAutofit/>
          </a:bodyPr>
          <a:lstStyle/>
          <a:p>
            <a:r>
              <a:rPr lang="zh-CN" altLang="en-US" sz="5400">
                <a:latin typeface="隶书" panose="02010509060101010101" pitchFamily="49" charset="-122"/>
                <a:ea typeface="隶书" panose="02010509060101010101" pitchFamily="49" charset="-122"/>
              </a:rPr>
              <a:t>归有光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7" name="Picture 2" descr="陋室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BBCACA2-28E3-4675-9A68-65FA9C4CDF95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88" name="WordArt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48F5FE1-43AB-46AB-8A0A-0CE29E117459}"/>
              </a:ext>
            </a:extLst>
          </p:cNvPr>
          <p:cNvSpPr>
            <a:spLocks noChangeArrowheads="1" noChangeShapeType="1"/>
          </p:cNvSpPr>
          <p:nvPr/>
        </p:nvSpPr>
        <p:spPr bwMode="auto">
          <a:xfrm>
            <a:off x="2640013" y="404813"/>
            <a:ext cx="4343400" cy="16764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600" kern="10">
                <a:ln w="9525" algn="ctr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Arial"/>
              </a:rPr>
              <a:t>狭小、破旧、阴暗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 fill="hold"/>
                                        <p:tgtEl>
                                          <p:spTgt spid="2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 fill="hold"/>
                                        <p:tgtEl>
                                          <p:spTgt spid="2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9" name="Picture 4" descr="竹茂庭阶寂寂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553F6C6-EAEB-464D-981F-373BA8BD356E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WordArt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FCD7401-41F6-4DE1-ACDE-9945C7C80FFE}"/>
              </a:ext>
            </a:extLst>
          </p:cNvPr>
          <p:cNvSpPr>
            <a:spLocks noChangeArrowheads="1" noChangeShapeType="1"/>
          </p:cNvSpPr>
          <p:nvPr/>
        </p:nvSpPr>
        <p:spPr bwMode="auto">
          <a:xfrm>
            <a:off x="4224338" y="5516563"/>
            <a:ext cx="3200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600" b="1" kern="10">
                <a:ln w="9525" algn="ctr">
                  <a:solidFill>
                    <a:srgbClr val="008000"/>
                  </a:solidFill>
                  <a:round/>
                </a:ln>
                <a:solidFill>
                  <a:srgbClr val="FF0000"/>
                </a:solidFill>
                <a:effectLst>
                  <a:outerShdw dist="563972" dir="14049741" sx="125000" sy="125000" algn="tl" rotWithShape="0">
                    <a:srgbClr val="C7DFD3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Arial"/>
              </a:rPr>
              <a:t>植兰桂竹木于庭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 fill="hold"/>
                                        <p:tgtEl>
                                          <p:spTgt spid="2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          1</a:t>
            </a:r>
            <a:r>
              <a:rPr lang="zh-CN" altLang="en-US"/>
              <a:t>.文中写了哪些可喜的事?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3200" b="1">
                <a:solidFill>
                  <a:srgbClr val="7030A0"/>
                </a:solidFill>
              </a:rPr>
              <a:t>                   </a:t>
            </a:r>
            <a:r>
              <a:rPr lang="zh-CN" altLang="en-US" sz="3200" b="1">
                <a:solidFill>
                  <a:srgbClr val="7030A0"/>
                </a:solidFill>
              </a:rPr>
              <a:t>①修葺后的南阁子。</a:t>
            </a:r>
          </a:p>
          <a:p>
            <a:pPr marL="0" indent="0">
              <a:buNone/>
            </a:pPr>
            <a:r>
              <a:rPr sz="3200" b="1">
                <a:solidFill>
                  <a:srgbClr val="7030A0"/>
                </a:solidFill>
                <a:sym typeface="+mn-ea"/>
              </a:rPr>
              <a:t>                   ②母亲的慈爱。</a:t>
            </a:r>
            <a:endParaRPr lang="zh-CN" altLang="en-US" sz="3200" b="1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7030A0"/>
                </a:solidFill>
              </a:rPr>
              <a:t>                   ③祖母的关心与鼓励。 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rgbClr val="7030A0"/>
                </a:solidFill>
              </a:rPr>
              <a:t>                   ④夫妻的相敬如宾。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0" name="Rectangle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95C5C4D-2805-4984-A8E4-901680ED2120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1774826" y="404814"/>
            <a:ext cx="3959225" cy="57308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800">
                <a:latin typeface="Goudy Old Style" panose="02020502050305020303" pitchFamily="18" charset="0"/>
              </a:rPr>
              <a:t>    </a:t>
            </a:r>
            <a:r>
              <a:rPr lang="en-US" altLang="en-US" sz="2800" b="1" err="1">
                <a:solidFill>
                  <a:schemeClr val="bg1"/>
                </a:solidFill>
                <a:latin typeface="Goudy Old Style" panose="02020502050305020303" pitchFamily="18" charset="0"/>
              </a:rPr>
              <a:t>室西连</a:t>
            </a:r>
            <a:r>
              <a:rPr lang="en-US" altLang="en-US" sz="2800" b="1" err="1">
                <a:solidFill>
                  <a:srgbClr val="7030A0"/>
                </a:solidFill>
                <a:latin typeface="Goudy Old Style" panose="02020502050305020303" pitchFamily="18" charset="0"/>
              </a:rPr>
              <a:t>于</a:t>
            </a:r>
            <a:r>
              <a:rPr lang="en-US" altLang="en-US" sz="2800" b="1" err="1">
                <a:solidFill>
                  <a:srgbClr val="FF3300"/>
                </a:solidFill>
                <a:latin typeface="Goudy Old Style" panose="02020502050305020303" pitchFamily="18" charset="0"/>
              </a:rPr>
              <a:t>中闺</a:t>
            </a:r>
            <a:r>
              <a:rPr lang="en-US" altLang="en-US" sz="2800" b="1" err="1">
                <a:solidFill>
                  <a:schemeClr val="bg1"/>
                </a:solidFill>
                <a:latin typeface="Goudy Old Style" panose="02020502050305020303" pitchFamily="18" charset="0"/>
              </a:rPr>
              <a:t>，先妣尝一至。妪每谓予曰：</a:t>
            </a:r>
            <a:r>
              <a:rPr lang="en-US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“</a:t>
            </a:r>
            <a:r>
              <a:rPr lang="en-US" altLang="en-US" sz="2800" b="1" err="1">
                <a:solidFill>
                  <a:schemeClr val="bg1"/>
                </a:solidFill>
                <a:latin typeface="Goudy Old Style" panose="02020502050305020303" pitchFamily="18" charset="0"/>
              </a:rPr>
              <a:t>某所，</a:t>
            </a:r>
            <a:r>
              <a:rPr lang="zh-CN" altLang="en-US" sz="2800" b="1">
                <a:solidFill>
                  <a:srgbClr val="FF3300"/>
                </a:solidFill>
                <a:latin typeface="Goudy Old Style" panose="02020502050305020303" pitchFamily="18" charset="0"/>
              </a:rPr>
              <a:t>而（尔）</a:t>
            </a:r>
            <a:r>
              <a:rPr lang="zh-CN" altLang="en-US" sz="2800" b="1">
                <a:solidFill>
                  <a:schemeClr val="bg1"/>
                </a:solidFill>
                <a:latin typeface="Goudy Old Style" panose="02020502050305020303" pitchFamily="18" charset="0"/>
              </a:rPr>
              <a:t>母立</a:t>
            </a:r>
            <a:r>
              <a:rPr lang="zh-CN" altLang="en-US" sz="2800" b="1">
                <a:solidFill>
                  <a:srgbClr val="33CCCC"/>
                </a:solidFill>
                <a:latin typeface="Goudy Old Style" panose="02020502050305020303" pitchFamily="18" charset="0"/>
              </a:rPr>
              <a:t>于</a:t>
            </a:r>
            <a:r>
              <a:rPr lang="zh-CN" altLang="en-US" sz="2800" b="1">
                <a:solidFill>
                  <a:srgbClr val="FF3300"/>
                </a:solidFill>
                <a:latin typeface="Goudy Old Style" panose="02020502050305020303" pitchFamily="18" charset="0"/>
              </a:rPr>
              <a:t>兹</a:t>
            </a:r>
            <a:r>
              <a:rPr lang="en-US" altLang="en-US" sz="2800" b="1">
                <a:solidFill>
                  <a:schemeClr val="bg1"/>
                </a:solidFill>
                <a:latin typeface="Goudy Old Style" panose="02020502050305020303" pitchFamily="18" charset="0"/>
              </a:rPr>
              <a:t>。</a:t>
            </a:r>
            <a:r>
              <a:rPr lang="en-US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”</a:t>
            </a:r>
            <a:r>
              <a:rPr lang="en-US" altLang="en-US" sz="2800" b="1" err="1">
                <a:solidFill>
                  <a:schemeClr val="bg1"/>
                </a:solidFill>
                <a:latin typeface="Goudy Old Style" panose="02020502050305020303" pitchFamily="18" charset="0"/>
              </a:rPr>
              <a:t>妪又曰：</a:t>
            </a:r>
            <a:r>
              <a:rPr lang="en-US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“</a:t>
            </a:r>
            <a:r>
              <a:rPr lang="en-US" altLang="en-US" sz="2800" b="1" err="1">
                <a:solidFill>
                  <a:schemeClr val="bg1"/>
                </a:solidFill>
                <a:latin typeface="Goudy Old Style" panose="02020502050305020303" pitchFamily="18" charset="0"/>
              </a:rPr>
              <a:t>汝姊在吾怀，</a:t>
            </a:r>
            <a:r>
              <a:rPr lang="zh-CN" altLang="en-US" sz="2800" b="1">
                <a:solidFill>
                  <a:schemeClr val="bg1"/>
                </a:solidFill>
                <a:latin typeface="Goudy Old Style" panose="02020502050305020303" pitchFamily="18" charset="0"/>
              </a:rPr>
              <a:t>呱呱（</a:t>
            </a:r>
            <a:r>
              <a:rPr lang="en-US" altLang="zh-CN" sz="2800" b="1" err="1">
                <a:solidFill>
                  <a:schemeClr val="bg1"/>
                </a:solidFill>
                <a:latin typeface="Goudy Old Style" panose="02020502050305020303" pitchFamily="18" charset="0"/>
              </a:rPr>
              <a:t>g</a:t>
            </a:r>
            <a:r>
              <a:rPr lang="en-US" altLang="en-US" b="1" err="1">
                <a:solidFill>
                  <a:schemeClr val="bg1"/>
                </a:solidFill>
                <a:latin typeface="Goudy Old Style" panose="02020502050305020303" pitchFamily="18" charset="0"/>
              </a:rPr>
              <a:t>ū</a:t>
            </a:r>
            <a:r>
              <a:rPr lang="zh-CN" altLang="en-US" sz="2800" b="1">
                <a:solidFill>
                  <a:schemeClr val="bg1"/>
                </a:solidFill>
                <a:latin typeface="Goudy Old Style" panose="02020502050305020303" pitchFamily="18" charset="0"/>
              </a:rPr>
              <a:t>）</a:t>
            </a:r>
            <a:r>
              <a:rPr lang="zh-CN" altLang="en-US" sz="2800" b="1">
                <a:solidFill>
                  <a:srgbClr val="33CCCC"/>
                </a:solidFill>
                <a:latin typeface="Goudy Old Style" panose="02020502050305020303" pitchFamily="18" charset="0"/>
              </a:rPr>
              <a:t>而（表修饰）</a:t>
            </a:r>
            <a:r>
              <a:rPr lang="zh-CN" altLang="en-US" sz="2800" b="1">
                <a:solidFill>
                  <a:schemeClr val="bg1"/>
                </a:solidFill>
                <a:latin typeface="Goudy Old Style" panose="02020502050305020303" pitchFamily="18" charset="0"/>
              </a:rPr>
              <a:t>泣</a:t>
            </a:r>
            <a:r>
              <a:rPr lang="en-US" altLang="en-US" sz="2800" b="1">
                <a:solidFill>
                  <a:schemeClr val="bg1"/>
                </a:solidFill>
                <a:latin typeface="Goudy Old Style" panose="02020502050305020303" pitchFamily="18" charset="0"/>
              </a:rPr>
              <a:t>；娘</a:t>
            </a:r>
            <a:r>
              <a:rPr lang="en-US" altLang="en-US" sz="2800" b="1">
                <a:solidFill>
                  <a:srgbClr val="33CCCC"/>
                </a:solidFill>
                <a:latin typeface="Goudy Old Style" panose="02020502050305020303" pitchFamily="18" charset="0"/>
              </a:rPr>
              <a:t>以</a:t>
            </a:r>
            <a:r>
              <a:rPr lang="en-US" altLang="en-US" sz="2800" b="1">
                <a:solidFill>
                  <a:schemeClr val="bg1"/>
                </a:solidFill>
                <a:latin typeface="Goudy Old Style" panose="02020502050305020303" pitchFamily="18" charset="0"/>
              </a:rPr>
              <a:t>指叩门扉曰：</a:t>
            </a:r>
            <a:r>
              <a:rPr lang="en-US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‘</a:t>
            </a:r>
            <a:r>
              <a:rPr lang="en-US" altLang="en-US" sz="2800" b="1">
                <a:solidFill>
                  <a:schemeClr val="bg1"/>
                </a:solidFill>
                <a:latin typeface="Goudy Old Style" panose="02020502050305020303" pitchFamily="18" charset="0"/>
              </a:rPr>
              <a:t>儿寒乎？欲食乎？</a:t>
            </a:r>
            <a:r>
              <a:rPr lang="en-US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’</a:t>
            </a:r>
            <a:r>
              <a:rPr lang="en-US" altLang="en-US" sz="2800" b="1">
                <a:solidFill>
                  <a:schemeClr val="bg1"/>
                </a:solidFill>
                <a:latin typeface="Goudy Old Style" panose="02020502050305020303" pitchFamily="18" charset="0"/>
              </a:rPr>
              <a:t>吾从板外相为应答。</a:t>
            </a:r>
            <a:r>
              <a:rPr lang="en-US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”</a:t>
            </a:r>
            <a:r>
              <a:rPr lang="en-US" altLang="en-US" sz="2800" b="1">
                <a:solidFill>
                  <a:schemeClr val="bg1"/>
                </a:solidFill>
                <a:latin typeface="Goudy Old Style" panose="02020502050305020303" pitchFamily="18" charset="0"/>
              </a:rPr>
              <a:t>语未毕，余泣，妪亦泣。余自</a:t>
            </a:r>
            <a:r>
              <a:rPr lang="en-US" altLang="en-US" sz="2800" b="1">
                <a:solidFill>
                  <a:srgbClr val="FF3300"/>
                </a:solidFill>
                <a:latin typeface="Goudy Old Style" panose="02020502050305020303" pitchFamily="18" charset="0"/>
              </a:rPr>
              <a:t>束发</a:t>
            </a:r>
            <a:r>
              <a:rPr lang="en-US" altLang="en-US" sz="2800" b="1">
                <a:solidFill>
                  <a:schemeClr val="bg1"/>
                </a:solidFill>
                <a:latin typeface="Goudy Old Style" panose="02020502050305020303" pitchFamily="18" charset="0"/>
              </a:rPr>
              <a:t>，读书轩中，一日，大母过余曰：</a:t>
            </a:r>
            <a:r>
              <a:rPr lang="en-US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“</a:t>
            </a:r>
            <a:r>
              <a:rPr lang="en-US" altLang="en-US" sz="2800" b="1">
                <a:solidFill>
                  <a:schemeClr val="bg1"/>
                </a:solidFill>
                <a:latin typeface="Goudy Old Style" panose="02020502050305020303" pitchFamily="18" charset="0"/>
              </a:rPr>
              <a:t>吾儿，久不见</a:t>
            </a:r>
            <a:r>
              <a:rPr lang="en-US" altLang="en-US" sz="2800" b="1">
                <a:solidFill>
                  <a:srgbClr val="FF3300"/>
                </a:solidFill>
                <a:latin typeface="Goudy Old Style" panose="02020502050305020303" pitchFamily="18" charset="0"/>
              </a:rPr>
              <a:t>若</a:t>
            </a:r>
            <a:r>
              <a:rPr lang="en-US" altLang="en-US" sz="2800" b="1">
                <a:solidFill>
                  <a:schemeClr val="bg1"/>
                </a:solidFill>
                <a:latin typeface="Goudy Old Style" panose="02020502050305020303" pitchFamily="18" charset="0"/>
              </a:rPr>
              <a:t>影，</a:t>
            </a:r>
            <a:r>
              <a:rPr lang="zh-CN" altLang="en-US" sz="2800" b="1">
                <a:solidFill>
                  <a:srgbClr val="FF3300"/>
                </a:solidFill>
                <a:latin typeface="Goudy Old Style" panose="02020502050305020303" pitchFamily="18" charset="0"/>
              </a:rPr>
              <a:t>何竟日</a:t>
            </a:r>
            <a:r>
              <a:rPr lang="zh-CN" altLang="en-US" sz="2800" b="1">
                <a:solidFill>
                  <a:schemeClr val="bg1"/>
                </a:solidFill>
                <a:latin typeface="Goudy Old Style" panose="02020502050305020303" pitchFamily="18" charset="0"/>
              </a:rPr>
              <a:t>默默在此，大</a:t>
            </a:r>
            <a:r>
              <a:rPr lang="zh-CN" altLang="en-US" sz="2800" b="1">
                <a:solidFill>
                  <a:srgbClr val="FF3300"/>
                </a:solidFill>
                <a:latin typeface="Goudy Old Style" panose="02020502050305020303" pitchFamily="18" charset="0"/>
              </a:rPr>
              <a:t>类</a:t>
            </a:r>
            <a:r>
              <a:rPr lang="zh-CN" altLang="en-US" sz="2800" b="1">
                <a:solidFill>
                  <a:schemeClr val="bg1"/>
                </a:solidFill>
                <a:latin typeface="Goudy Old Style" panose="02020502050305020303" pitchFamily="18" charset="0"/>
              </a:rPr>
              <a:t>女郎也？</a:t>
            </a: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800" b="1">
                <a:solidFill>
                  <a:schemeClr val="bg1"/>
                </a:solidFill>
                <a:latin typeface="Goudy Old Style" panose="02020502050305020303" pitchFamily="18" charset="0"/>
              </a:rPr>
              <a:t> </a:t>
            </a:r>
          </a:p>
        </p:txBody>
      </p:sp>
      <p:sp>
        <p:nvSpPr>
          <p:cNvPr id="2221" name="Text Box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4B8A347-E7A8-4101-B525-E0A586F1FF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4" y="-260350"/>
            <a:ext cx="18002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SzTx/>
            </a:pPr>
            <a:r>
              <a:rPr lang="en-US" altLang="en-US" sz="2800">
                <a:solidFill>
                  <a:srgbClr val="FFFFFF"/>
                </a:solidFill>
                <a:cs typeface="Arial"/>
              </a:rPr>
              <a:t>   </a:t>
            </a:r>
          </a:p>
        </p:txBody>
      </p:sp>
      <p:sp>
        <p:nvSpPr>
          <p:cNvPr id="2222" name="Text Box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81E1E66-72E1-4F43-819D-CCF35CCEAD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7951" y="0"/>
            <a:ext cx="19431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SzTx/>
            </a:pPr>
            <a:r>
              <a:rPr lang="zh-CN" altLang="en-US" sz="2800">
                <a:solidFill>
                  <a:srgbClr val="FFFFFF"/>
                </a:solidFill>
                <a:cs typeface="Arial"/>
              </a:rPr>
              <a:t>译文 </a:t>
            </a:r>
          </a:p>
        </p:txBody>
      </p:sp>
      <p:sp>
        <p:nvSpPr>
          <p:cNvPr id="49157" name="Rectangle 17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7891FCA-50C8-40B4-83A6-07BCE3466E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9207" y="519113"/>
            <a:ext cx="4103687" cy="637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轩的西边</a:t>
            </a:r>
            <a:r>
              <a:rPr lang="zh-CN" altLang="en-US" sz="2400" b="1">
                <a:solidFill>
                  <a:srgbClr val="33CCCC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和</a:t>
            </a:r>
            <a:r>
              <a:rPr lang="zh-CN" altLang="en-US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内室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相连，母亲曾经到轩中来。老婆婆时常对我说：</a:t>
            </a:r>
            <a:r>
              <a:rPr lang="zh-CN" altLang="en-US" sz="2400" b="1">
                <a:solidFill>
                  <a:srgbClr val="000000"/>
                </a:solidFill>
                <a:ea typeface="楷体_GB2312" pitchFamily="49" charset="-122"/>
                <a:cs typeface="Arial"/>
                <a:sym typeface="楷体_GB2312" pitchFamily="49" charset="-122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这地方，</a:t>
            </a:r>
            <a:r>
              <a:rPr lang="zh-CN" altLang="en-US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你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母亲曾经站</a:t>
            </a:r>
            <a:r>
              <a:rPr lang="zh-CN" altLang="en-US" sz="2400" b="1">
                <a:solidFill>
                  <a:srgbClr val="33CCCC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在</a:t>
            </a:r>
            <a:r>
              <a:rPr lang="zh-CN" altLang="en-US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这儿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。</a:t>
            </a:r>
            <a:r>
              <a:rPr lang="zh-CN" altLang="en-US" sz="2400" b="1">
                <a:solidFill>
                  <a:srgbClr val="000000"/>
                </a:solidFill>
                <a:ea typeface="楷体_GB2312" pitchFamily="49" charset="-122"/>
                <a:cs typeface="Arial"/>
                <a:sym typeface="楷体_GB2312" pitchFamily="49" charset="-122"/>
              </a:rPr>
              <a:t>”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老婆婆还说：</a:t>
            </a:r>
            <a:r>
              <a:rPr lang="zh-CN" altLang="en-US" sz="2400" b="1">
                <a:solidFill>
                  <a:srgbClr val="000000"/>
                </a:solidFill>
                <a:ea typeface="楷体_GB2312" pitchFamily="49" charset="-122"/>
                <a:cs typeface="Arial"/>
                <a:sym typeface="楷体_GB2312" pitchFamily="49" charset="-122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你姐姐小时候，我抱在怀中，她呱呱地哭着；你母亲就</a:t>
            </a:r>
            <a:r>
              <a:rPr lang="zh-CN" altLang="en-US" sz="2400" b="1">
                <a:solidFill>
                  <a:srgbClr val="33CCCC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用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手指轻敲着房门说：</a:t>
            </a:r>
            <a:r>
              <a:rPr lang="zh-CN" altLang="en-US" sz="2400" b="1">
                <a:solidFill>
                  <a:srgbClr val="000000"/>
                </a:solidFill>
                <a:ea typeface="楷体_GB2312" pitchFamily="49" charset="-122"/>
                <a:cs typeface="Arial"/>
                <a:sym typeface="楷体_GB2312" pitchFamily="49" charset="-122"/>
              </a:rPr>
              <a:t>‘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孩子冷吗？想吃东西了么？</a:t>
            </a:r>
            <a:r>
              <a:rPr lang="zh-CN" altLang="en-US" sz="2400" b="1">
                <a:solidFill>
                  <a:srgbClr val="000000"/>
                </a:solidFill>
                <a:ea typeface="楷体_GB2312" pitchFamily="49" charset="-122"/>
                <a:cs typeface="Arial"/>
                <a:sym typeface="楷体_GB2312" pitchFamily="49" charset="-122"/>
              </a:rPr>
              <a:t>’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我在门外</a:t>
            </a:r>
            <a:r>
              <a:rPr lang="en-US" altLang="zh-CN" sz="2400" b="1">
                <a:solidFill>
                  <a:srgbClr val="000000"/>
                </a:solidFill>
                <a:ea typeface="楷体_GB2312" pitchFamily="49" charset="-122"/>
                <a:cs typeface="Arial"/>
                <a:sym typeface="楷体_GB2312" pitchFamily="49" charset="-122"/>
              </a:rPr>
              <a:t>—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一向你母亲作回答。</a:t>
            </a:r>
            <a:r>
              <a:rPr lang="zh-CN" altLang="en-US" sz="2400" b="1">
                <a:solidFill>
                  <a:srgbClr val="000000"/>
                </a:solidFill>
                <a:ea typeface="楷体_GB2312" pitchFamily="49" charset="-122"/>
                <a:cs typeface="Arial"/>
                <a:sym typeface="楷体_GB2312" pitchFamily="49" charset="-122"/>
              </a:rPr>
              <a:t>”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老婆婆的话没有说完，我感动得哭了，老婆婆也哭了。我从</a:t>
            </a:r>
            <a:r>
              <a:rPr lang="zh-CN" altLang="en-US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十五岁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起，就在轩中读书。一天，祖母来看我，她说：</a:t>
            </a:r>
            <a:r>
              <a:rPr lang="zh-CN" altLang="en-US" sz="2400" b="1">
                <a:solidFill>
                  <a:srgbClr val="000000"/>
                </a:solidFill>
                <a:ea typeface="楷体_GB2312" pitchFamily="49" charset="-122"/>
                <a:cs typeface="Arial"/>
                <a:sym typeface="楷体_GB2312" pitchFamily="49" charset="-122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我的孩子，好长时间没看到</a:t>
            </a:r>
            <a:r>
              <a:rPr lang="zh-CN" altLang="en-US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你的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影子。</a:t>
            </a:r>
            <a:r>
              <a:rPr lang="zh-CN" altLang="en-US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为什么整天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默默地在这里，真</a:t>
            </a:r>
            <a:r>
              <a:rPr lang="zh-CN" altLang="en-US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像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个女孩子了？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1" grpId="0"/>
      <p:bldP spid="491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6" name="Rectangle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6609D79-A94E-4999-8BC0-3CF6CA04D4EB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2135189" y="981076"/>
            <a:ext cx="3527425" cy="53324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000" b="1">
                <a:latin typeface="Goudy Old Style" panose="02020502050305020303" pitchFamily="18" charset="0"/>
              </a:rPr>
              <a:t>       </a:t>
            </a:r>
            <a:r>
              <a:rPr lang="en-US" altLang="en-US" sz="2800" b="1" err="1">
                <a:solidFill>
                  <a:srgbClr val="FF3300"/>
                </a:solidFill>
                <a:latin typeface="Goudy Old Style" panose="02020502050305020303" pitchFamily="18" charset="0"/>
              </a:rPr>
              <a:t>比</a:t>
            </a:r>
            <a:r>
              <a:rPr lang="en-US" altLang="en-US" sz="2800" b="1" err="1">
                <a:solidFill>
                  <a:schemeClr val="bg1"/>
                </a:solidFill>
                <a:latin typeface="Goudy Old Style" panose="02020502050305020303" pitchFamily="18" charset="0"/>
              </a:rPr>
              <a:t>去，</a:t>
            </a:r>
            <a:r>
              <a:rPr lang="en-US" altLang="en-US" sz="2800" b="1" err="1">
                <a:solidFill>
                  <a:srgbClr val="FF3300"/>
                </a:solidFill>
                <a:latin typeface="Goudy Old Style" panose="02020502050305020303" pitchFamily="18" charset="0"/>
              </a:rPr>
              <a:t>以</a:t>
            </a:r>
            <a:r>
              <a:rPr lang="en-US" altLang="en-US" sz="2800" b="1" err="1">
                <a:solidFill>
                  <a:schemeClr val="bg1"/>
                </a:solidFill>
                <a:latin typeface="Goudy Old Style" panose="02020502050305020303" pitchFamily="18" charset="0"/>
              </a:rPr>
              <a:t>手</a:t>
            </a:r>
            <a:r>
              <a:rPr lang="en-US" altLang="en-US" sz="2800" b="1" err="1">
                <a:solidFill>
                  <a:srgbClr val="FF3300"/>
                </a:solidFill>
                <a:latin typeface="Goudy Old Style" panose="02020502050305020303" pitchFamily="18" charset="0"/>
              </a:rPr>
              <a:t>阖</a:t>
            </a:r>
            <a:r>
              <a:rPr lang="en-US" altLang="en-US" sz="2800" b="1" err="1">
                <a:solidFill>
                  <a:schemeClr val="bg1"/>
                </a:solidFill>
                <a:latin typeface="Goudy Old Style" panose="02020502050305020303" pitchFamily="18" charset="0"/>
              </a:rPr>
              <a:t>门，自语曰：</a:t>
            </a:r>
            <a:r>
              <a:rPr lang="en-US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“</a:t>
            </a:r>
            <a:r>
              <a:rPr lang="en-US" altLang="en-US" sz="2800" b="1" err="1">
                <a:solidFill>
                  <a:schemeClr val="bg1"/>
                </a:solidFill>
                <a:latin typeface="Goudy Old Style" panose="02020502050305020303" pitchFamily="18" charset="0"/>
              </a:rPr>
              <a:t>吾家读书久</a:t>
            </a:r>
            <a:r>
              <a:rPr lang="en-US" altLang="en-US" sz="2800" b="1" err="1">
                <a:solidFill>
                  <a:srgbClr val="FF3300"/>
                </a:solidFill>
                <a:latin typeface="Goudy Old Style" panose="02020502050305020303" pitchFamily="18" charset="0"/>
              </a:rPr>
              <a:t>不效</a:t>
            </a:r>
            <a:r>
              <a:rPr lang="en-US" altLang="en-US" sz="2800" b="1" err="1">
                <a:solidFill>
                  <a:schemeClr val="bg1"/>
                </a:solidFill>
                <a:latin typeface="Goudy Old Style" panose="02020502050305020303" pitchFamily="18" charset="0"/>
              </a:rPr>
              <a:t>，儿之成，则可待乎？</a:t>
            </a:r>
            <a:r>
              <a:rPr lang="en-US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”</a:t>
            </a:r>
            <a:r>
              <a:rPr lang="en-US" altLang="en-US" sz="2800" b="1" err="1">
                <a:solidFill>
                  <a:srgbClr val="FF3300"/>
                </a:solidFill>
                <a:latin typeface="Goudy Old Style" panose="02020502050305020303" pitchFamily="18" charset="0"/>
              </a:rPr>
              <a:t>顷之</a:t>
            </a:r>
            <a:r>
              <a:rPr lang="en-US" altLang="en-US" sz="2800" b="1" err="1">
                <a:solidFill>
                  <a:schemeClr val="bg1"/>
                </a:solidFill>
                <a:latin typeface="Goudy Old Style" panose="02020502050305020303" pitchFamily="18" charset="0"/>
              </a:rPr>
              <a:t>，持一象笏至，曰：</a:t>
            </a:r>
            <a:r>
              <a:rPr lang="en-US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>
                <a:solidFill>
                  <a:schemeClr val="bg1"/>
                </a:solidFill>
                <a:latin typeface="Goudy Old Style" panose="02020502050305020303" pitchFamily="18" charset="0"/>
              </a:rPr>
              <a:t>此吾祖太常公宣德间执此</a:t>
            </a:r>
            <a:r>
              <a:rPr lang="zh-CN" altLang="en-US" sz="2800" b="1">
                <a:solidFill>
                  <a:srgbClr val="FF3300"/>
                </a:solidFill>
                <a:latin typeface="Goudy Old Style" panose="02020502050305020303" pitchFamily="18" charset="0"/>
              </a:rPr>
              <a:t>以</a:t>
            </a:r>
            <a:r>
              <a:rPr lang="zh-CN" altLang="en-US" sz="2800" b="1">
                <a:solidFill>
                  <a:schemeClr val="bg1"/>
                </a:solidFill>
                <a:latin typeface="Goudy Old Style" panose="02020502050305020303" pitchFamily="18" charset="0"/>
              </a:rPr>
              <a:t>（</a:t>
            </a:r>
            <a:r>
              <a:rPr lang="zh-CN" altLang="en-US" sz="2800" b="1">
                <a:solidFill>
                  <a:srgbClr val="FF3300"/>
                </a:solidFill>
                <a:latin typeface="Goudy Old Style" panose="02020502050305020303" pitchFamily="18" charset="0"/>
              </a:rPr>
              <a:t>而</a:t>
            </a:r>
            <a:r>
              <a:rPr lang="zh-CN" altLang="en-US" sz="2800" b="1">
                <a:solidFill>
                  <a:schemeClr val="bg1"/>
                </a:solidFill>
                <a:latin typeface="Goudy Old Style" panose="02020502050305020303" pitchFamily="18" charset="0"/>
              </a:rPr>
              <a:t>）</a:t>
            </a:r>
            <a:r>
              <a:rPr lang="zh-CN" altLang="en-US" sz="2800" b="1">
                <a:solidFill>
                  <a:srgbClr val="FF3300"/>
                </a:solidFill>
                <a:latin typeface="Goudy Old Style" panose="02020502050305020303" pitchFamily="18" charset="0"/>
              </a:rPr>
              <a:t>朝</a:t>
            </a:r>
            <a:r>
              <a:rPr lang="en-US" altLang="en-US" sz="2800" b="1">
                <a:solidFill>
                  <a:schemeClr val="bg1"/>
                </a:solidFill>
                <a:latin typeface="Goudy Old Style" panose="02020502050305020303" pitchFamily="18" charset="0"/>
              </a:rPr>
              <a:t>，他日汝当用之。</a:t>
            </a:r>
            <a:r>
              <a:rPr lang="en-US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”</a:t>
            </a:r>
            <a:r>
              <a:rPr lang="en-US" altLang="en-US" sz="2800" b="1" err="1">
                <a:solidFill>
                  <a:schemeClr val="bg1"/>
                </a:solidFill>
                <a:latin typeface="Goudy Old Style" panose="02020502050305020303" pitchFamily="18" charset="0"/>
              </a:rPr>
              <a:t>瞻顾遗迹，如在昨日，令人长号不自禁。</a:t>
            </a:r>
            <a:r>
              <a:rPr lang="en-US" altLang="en-US" sz="2400" b="1">
                <a:solidFill>
                  <a:schemeClr val="bg1"/>
                </a:solidFill>
                <a:latin typeface="Goudy Old Style" panose="02020502050305020303" pitchFamily="18" charset="0"/>
              </a:rPr>
              <a:t/>
            </a:r>
            <a:br>
              <a:rPr lang="en-US" altLang="en-US" sz="2400" b="1">
                <a:solidFill>
                  <a:schemeClr val="bg1"/>
                </a:solidFill>
                <a:latin typeface="Goudy Old Style" panose="02020502050305020303" pitchFamily="18" charset="0"/>
              </a:rPr>
            </a:br>
            <a:endParaRPr lang="en-US" altLang="en-US" sz="2400" b="1">
              <a:solidFill>
                <a:schemeClr val="bg1"/>
              </a:solidFill>
              <a:latin typeface="Goudy Old Style" panose="02020502050305020303" pitchFamily="18" charset="0"/>
            </a:endParaRPr>
          </a:p>
        </p:txBody>
      </p:sp>
      <p:sp>
        <p:nvSpPr>
          <p:cNvPr id="2227" name="Text Box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D854D2-9938-4C71-B9C1-E5CB66EE50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4191" y="525828"/>
            <a:ext cx="18002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SzTx/>
            </a:pPr>
            <a:r>
              <a:rPr lang="en-US" altLang="en-US" sz="2800" b="1">
                <a:solidFill>
                  <a:srgbClr val="FFFFFF"/>
                </a:solidFill>
                <a:cs typeface="Arial"/>
              </a:rPr>
              <a:t>   </a:t>
            </a:r>
          </a:p>
        </p:txBody>
      </p:sp>
      <p:sp>
        <p:nvSpPr>
          <p:cNvPr id="50180" name="Rectangle 18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8F900B7-1FAF-4636-A38A-F9C4D6FD86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836614"/>
            <a:ext cx="3671888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4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等到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离开时，她</a:t>
            </a:r>
            <a:r>
              <a:rPr lang="zh-CN" altLang="en-US" sz="24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用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手轻轻地</a:t>
            </a:r>
            <a:r>
              <a:rPr lang="zh-CN" altLang="en-US" sz="24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关上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房门，自言自语地说：“我家的人长期以来读书</a:t>
            </a:r>
            <a:r>
              <a:rPr lang="zh-CN" altLang="en-US" sz="24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没有得到功名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，这孩子取得成就，就可以等待了呀！”</a:t>
            </a:r>
            <a:r>
              <a:rPr lang="zh-CN" altLang="en-US" sz="24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不一会儿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，又拿了一个象笏到轩里来，说：“这是我祖父太常公在宣德年间拿着去</a:t>
            </a:r>
            <a:r>
              <a:rPr lang="zh-CN" altLang="en-US" sz="24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上朝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的，日后你应当用到它！”回忆旧日的这些事，好像昨天刚发生，真叫人长声悲号不已啊！</a:t>
            </a:r>
            <a:r>
              <a:rPr lang="zh-CN" altLang="en-US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7" grpId="0"/>
      <p:bldP spid="501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1A0157A-DE7B-43ED-A290-79B3D8FA2931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2495550" y="2565400"/>
            <a:ext cx="7772400" cy="1447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>
                <a:solidFill>
                  <a:schemeClr val="bg1"/>
                </a:solidFill>
                <a:latin typeface="Goudy Old Style" panose="02020502050305020303" pitchFamily="18" charset="0"/>
              </a:rPr>
              <a:t>          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第二段：从家庭的变化写到对亲人的思念，重点写</a:t>
            </a:r>
            <a:r>
              <a:rPr lang="zh-CN" altLang="en-US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可悲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4" name="Rectangle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D55031A-2945-4F8B-86BC-88D3EF02602C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2279650" y="765176"/>
            <a:ext cx="3384550" cy="5084763"/>
          </a:xfrm>
          <a:solidFill>
            <a:srgbClr val="000000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>
                <a:latin typeface="Goudy Old Style" panose="02020502050305020303" pitchFamily="18" charset="0"/>
              </a:rPr>
              <a:t>           </a:t>
            </a:r>
            <a:r>
              <a:rPr lang="en-US" altLang="en-US" b="1" err="1">
                <a:latin typeface="Goudy Old Style" panose="02020502050305020303" pitchFamily="18" charset="0"/>
              </a:rPr>
              <a:t>轩东，</a:t>
            </a:r>
            <a:r>
              <a:rPr lang="en-US" altLang="en-US" b="1" err="1">
                <a:solidFill>
                  <a:srgbClr val="FF3300"/>
                </a:solidFill>
                <a:latin typeface="Goudy Old Style" panose="02020502050305020303" pitchFamily="18" charset="0"/>
              </a:rPr>
              <a:t>故尝</a:t>
            </a:r>
            <a:r>
              <a:rPr lang="en-US" altLang="en-US" b="1" err="1">
                <a:latin typeface="Goudy Old Style" panose="02020502050305020303" pitchFamily="18" charset="0"/>
              </a:rPr>
              <a:t>为厨，人往，从轩前过。</a:t>
            </a:r>
            <a:r>
              <a:rPr lang="zh-CN" altLang="en-US" b="1">
                <a:latin typeface="Goudy Old Style" panose="02020502050305020303" pitchFamily="18" charset="0"/>
              </a:rPr>
              <a:t>余</a:t>
            </a:r>
            <a:r>
              <a:rPr lang="zh-CN" altLang="en-US" b="1">
                <a:solidFill>
                  <a:srgbClr val="FF3300"/>
                </a:solidFill>
                <a:latin typeface="Goudy Old Style" panose="02020502050305020303" pitchFamily="18" charset="0"/>
              </a:rPr>
              <a:t>扃牖（</a:t>
            </a:r>
            <a:r>
              <a:rPr lang="en-US" altLang="zh-CN" b="1" err="1">
                <a:solidFill>
                  <a:srgbClr val="33CCCC"/>
                </a:solidFill>
                <a:latin typeface="Goudy Old Style" panose="02020502050305020303" pitchFamily="18" charset="0"/>
              </a:rPr>
              <a:t>ji</a:t>
            </a:r>
            <a:r>
              <a:rPr lang="en-US" altLang="en-US" b="1" err="1">
                <a:solidFill>
                  <a:srgbClr val="33CCCC"/>
                </a:solidFill>
                <a:latin typeface="Goudy Old Style" panose="02020502050305020303" pitchFamily="18" charset="0"/>
              </a:rPr>
              <a:t>ō</a:t>
            </a:r>
            <a:r>
              <a:rPr lang="en-US" altLang="zh-CN" b="1" err="1">
                <a:solidFill>
                  <a:srgbClr val="33CCCC"/>
                </a:solidFill>
                <a:latin typeface="Goudy Old Style" panose="02020502050305020303" pitchFamily="18" charset="0"/>
              </a:rPr>
              <a:t>ngy</a:t>
            </a:r>
            <a:r>
              <a:rPr lang="en-US" altLang="en-US" b="1" err="1">
                <a:solidFill>
                  <a:srgbClr val="33CCCC"/>
                </a:solidFill>
                <a:latin typeface="Goudy Old Style" panose="02020502050305020303" pitchFamily="18" charset="0"/>
              </a:rPr>
              <a:t>ǒ</a:t>
            </a:r>
            <a:r>
              <a:rPr lang="en-US" altLang="zh-CN" b="1" err="1">
                <a:solidFill>
                  <a:srgbClr val="33CCCC"/>
                </a:solidFill>
                <a:latin typeface="Goudy Old Style" panose="02020502050305020303" pitchFamily="18" charset="0"/>
              </a:rPr>
              <a:t>u</a:t>
            </a:r>
            <a:r>
              <a:rPr lang="zh-CN" altLang="en-US" b="1">
                <a:solidFill>
                  <a:srgbClr val="FF3300"/>
                </a:solidFill>
                <a:latin typeface="Goudy Old Style" panose="02020502050305020303" pitchFamily="18" charset="0"/>
              </a:rPr>
              <a:t>）</a:t>
            </a:r>
            <a:r>
              <a:rPr lang="zh-CN" altLang="en-US" b="1">
                <a:latin typeface="Goudy Old Style" panose="02020502050305020303" pitchFamily="18" charset="0"/>
              </a:rPr>
              <a:t>而居</a:t>
            </a:r>
            <a:r>
              <a:rPr lang="en-US" altLang="en-US" b="1">
                <a:latin typeface="Goudy Old Style" panose="02020502050305020303" pitchFamily="18" charset="0"/>
              </a:rPr>
              <a:t>，久</a:t>
            </a:r>
            <a:r>
              <a:rPr lang="en-US" altLang="en-US" b="1" err="1">
                <a:solidFill>
                  <a:srgbClr val="FF3300"/>
                </a:solidFill>
                <a:latin typeface="Goudy Old Style" panose="02020502050305020303" pitchFamily="18" charset="0"/>
              </a:rPr>
              <a:t>之</a:t>
            </a:r>
            <a:r>
              <a:rPr lang="zh-CN" altLang="en-US" b="1">
                <a:solidFill>
                  <a:srgbClr val="FF3300"/>
                </a:solidFill>
                <a:latin typeface="Goudy Old Style" panose="02020502050305020303" pitchFamily="18" charset="0"/>
              </a:rPr>
              <a:t>（</a:t>
            </a:r>
            <a:r>
              <a:rPr lang="zh-CN" altLang="en-US" b="1">
                <a:solidFill>
                  <a:srgbClr val="33CCCC"/>
                </a:solidFill>
                <a:latin typeface="Goudy Old Style" panose="02020502050305020303" pitchFamily="18" charset="0"/>
              </a:rPr>
              <a:t>音节助词</a:t>
            </a:r>
            <a:r>
              <a:rPr lang="zh-CN" altLang="en-US" b="1">
                <a:solidFill>
                  <a:srgbClr val="FF3300"/>
                </a:solidFill>
                <a:latin typeface="Goudy Old Style" panose="02020502050305020303" pitchFamily="18" charset="0"/>
              </a:rPr>
              <a:t>）</a:t>
            </a:r>
            <a:r>
              <a:rPr lang="zh-CN" altLang="en-US" b="1">
                <a:latin typeface="Goudy Old Style" panose="02020502050305020303" pitchFamily="18" charset="0"/>
              </a:rPr>
              <a:t>，能</a:t>
            </a:r>
            <a:r>
              <a:rPr lang="zh-CN" altLang="en-US" b="1">
                <a:solidFill>
                  <a:srgbClr val="FF3300"/>
                </a:solidFill>
                <a:latin typeface="Goudy Old Style" panose="02020502050305020303" pitchFamily="18" charset="0"/>
              </a:rPr>
              <a:t>以</a:t>
            </a:r>
            <a:r>
              <a:rPr lang="zh-CN" altLang="en-US" b="1">
                <a:latin typeface="Goudy Old Style" panose="02020502050305020303" pitchFamily="18" charset="0"/>
              </a:rPr>
              <a:t>足音辨人。轩</a:t>
            </a:r>
            <a:r>
              <a:rPr lang="zh-CN" altLang="en-US" b="1">
                <a:solidFill>
                  <a:srgbClr val="FF3300"/>
                </a:solidFill>
                <a:latin typeface="Goudy Old Style" panose="02020502050305020303" pitchFamily="18" charset="0"/>
              </a:rPr>
              <a:t>凡</a:t>
            </a:r>
            <a:r>
              <a:rPr lang="zh-CN" altLang="en-US" b="1">
                <a:latin typeface="Goudy Old Style" panose="02020502050305020303" pitchFamily="18" charset="0"/>
              </a:rPr>
              <a:t>四遭火，得不焚，</a:t>
            </a:r>
            <a:r>
              <a:rPr lang="zh-CN" altLang="en-US" b="1">
                <a:solidFill>
                  <a:srgbClr val="FF3300"/>
                </a:solidFill>
                <a:latin typeface="Goudy Old Style" panose="02020502050305020303" pitchFamily="18" charset="0"/>
              </a:rPr>
              <a:t>殆</a:t>
            </a:r>
            <a:r>
              <a:rPr lang="zh-CN" altLang="en-US" b="1">
                <a:latin typeface="Goudy Old Style" panose="02020502050305020303" pitchFamily="18" charset="0"/>
              </a:rPr>
              <a:t>有神护者。 </a:t>
            </a:r>
          </a:p>
        </p:txBody>
      </p:sp>
      <p:sp>
        <p:nvSpPr>
          <p:cNvPr id="2235" name="Text Box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81146D7-FB04-4638-96B3-BBCA5015B5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0014" y="533401"/>
            <a:ext cx="18002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SzTx/>
            </a:pPr>
            <a:r>
              <a:rPr lang="en-US" altLang="en-US" sz="2800" b="1">
                <a:solidFill>
                  <a:srgbClr val="FFFFFF"/>
                </a:solidFill>
                <a:cs typeface="Arial"/>
              </a:rPr>
              <a:t>   </a:t>
            </a:r>
          </a:p>
        </p:txBody>
      </p:sp>
      <p:sp>
        <p:nvSpPr>
          <p:cNvPr id="52228" name="Rectangle 18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3538625-0D2F-4EAC-8CF5-670F560FD9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0464" y="692151"/>
            <a:ext cx="3671887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项脊轩的东边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以前曾经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做过厨房，人们到厨房去，必须从轩前经过。我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关着窗子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住在里面，时间长了，能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凭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外面人们走路的脚步声辨别是谁。项脊轩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共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遭过四次火灾，竟然没有焚毁，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大概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是有神保护的缘故吧。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34A4E74-AE98-4487-B1B9-4729EF9CBD4A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2208214" y="2492375"/>
            <a:ext cx="8059737" cy="16637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第三段：写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</a:t>
            </a:r>
            <a:r>
              <a:rPr lang="en-US" altLang="en-US" b="1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闭门苦读和项脊轩遭火未焚的神奇。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             2</a:t>
            </a:r>
            <a:r>
              <a:rPr lang="zh-CN" altLang="en-US"/>
              <a:t>.文中写了哪些可悲的事?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3200" b="1">
                <a:solidFill>
                  <a:srgbClr val="7030A0"/>
                </a:solidFill>
              </a:rPr>
              <a:t>                     </a:t>
            </a:r>
            <a:r>
              <a:rPr lang="zh-CN" altLang="en-US" sz="3200" b="1">
                <a:solidFill>
                  <a:srgbClr val="7030A0"/>
                </a:solidFill>
              </a:rPr>
              <a:t>①老屋的破旧;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rgbClr val="7030A0"/>
                </a:solidFill>
              </a:rPr>
              <a:t>                     ②诸父分家;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rgbClr val="7030A0"/>
                </a:solidFill>
              </a:rPr>
              <a:t>                     ③母亲的去世;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rgbClr val="7030A0"/>
                </a:solidFill>
              </a:rPr>
              <a:t>                     ④功名未就(不效);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rgbClr val="7030A0"/>
                </a:solidFill>
              </a:rPr>
              <a:t>                     ⑤妻子的亡故; 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rgbClr val="7030A0"/>
                </a:solidFill>
              </a:rPr>
              <a:t>                     ⑥失 火。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384137D-3DF7-4AF0-A645-64A13167A89D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2208214" y="2492375"/>
            <a:ext cx="8059737" cy="16637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r>
              <a:rPr lang="en-US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围绕项脊轩的兴衰，写年轻时代自己在轩中的生活、家庭的变迁，抒发自己或喜或悲的感情。</a:t>
            </a:r>
            <a:endParaRPr lang="en-US" altLang="zh-CN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>
                <a:sym typeface="+mn-ea"/>
              </a:rPr>
              <a:t>教学目标：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b="1">
                <a:solidFill>
                  <a:schemeClr val="accent1"/>
                </a:solidFill>
              </a:rPr>
              <a:t>必备知识：</a:t>
            </a:r>
            <a:r>
              <a:rPr lang="zh-CN" altLang="en-US" sz="3200" b="1"/>
              <a:t>1.培养学生把握文章线索，理清文章脉络，解读文章内涵的能力。</a:t>
            </a:r>
          </a:p>
          <a:p>
            <a:r>
              <a:rPr lang="zh-CN" altLang="en-US" sz="3200" b="1">
                <a:solidFill>
                  <a:schemeClr val="accent1"/>
                </a:solidFill>
              </a:rPr>
              <a:t>关键能力：</a:t>
            </a:r>
            <a:r>
              <a:rPr lang="zh-CN" altLang="en-US" sz="3200" b="1"/>
              <a:t>2.学习作者选取典型生活小事来表达感情的写作技巧。</a:t>
            </a:r>
          </a:p>
          <a:p>
            <a:r>
              <a:rPr lang="zh-CN" altLang="en-US" sz="3200" b="1">
                <a:solidFill>
                  <a:schemeClr val="accent1"/>
                </a:solidFill>
              </a:rPr>
              <a:t>学科素养</a:t>
            </a:r>
            <a:r>
              <a:rPr lang="zh-CN" altLang="en-US" sz="3200" b="1"/>
              <a:t>：3.体会本文笔墨清淡而情意缠绵动人的特色。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5" name="Rectangle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78CFE1E-EDAD-40EF-B71D-B93E9352AD79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1631950" y="909639"/>
            <a:ext cx="3384550" cy="5589587"/>
          </a:xfrm>
          <a:solidFill>
            <a:srgbClr val="000000"/>
          </a:solidFill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Goudy Old Style" panose="02020502050305020303" pitchFamily="18" charset="0"/>
              </a:rPr>
              <a:t>            </a:t>
            </a:r>
            <a:r>
              <a:rPr lang="en-US" altLang="en-US" sz="3600" b="1">
                <a:latin typeface="Goudy Old Style" panose="02020502050305020303" pitchFamily="18" charset="0"/>
              </a:rPr>
              <a:t>余</a:t>
            </a:r>
            <a:r>
              <a:rPr lang="en-US" altLang="en-US" sz="3600" b="1">
                <a:solidFill>
                  <a:srgbClr val="FF3300"/>
                </a:solidFill>
                <a:latin typeface="Goudy Old Style" panose="02020502050305020303" pitchFamily="18" charset="0"/>
              </a:rPr>
              <a:t>既</a:t>
            </a:r>
            <a:r>
              <a:rPr lang="en-US" altLang="en-US" sz="3600" b="1">
                <a:latin typeface="Goudy Old Style" panose="02020502050305020303" pitchFamily="18" charset="0"/>
              </a:rPr>
              <a:t>为此志，后五年，吾妻来</a:t>
            </a:r>
            <a:r>
              <a:rPr lang="en-US" altLang="en-US" sz="3600" b="1">
                <a:solidFill>
                  <a:srgbClr val="FF3300"/>
                </a:solidFill>
                <a:latin typeface="Goudy Old Style" panose="02020502050305020303" pitchFamily="18" charset="0"/>
              </a:rPr>
              <a:t>归</a:t>
            </a:r>
            <a:r>
              <a:rPr lang="en-US" altLang="en-US" sz="3600" b="1">
                <a:latin typeface="Goudy Old Style" panose="02020502050305020303" pitchFamily="18" charset="0"/>
              </a:rPr>
              <a:t>，时至轩中，从余问古事，</a:t>
            </a:r>
            <a:r>
              <a:rPr lang="en-US" altLang="en-US" sz="3600" b="1">
                <a:solidFill>
                  <a:srgbClr val="FF3300"/>
                </a:solidFill>
                <a:latin typeface="Goudy Old Style" panose="02020502050305020303" pitchFamily="18" charset="0"/>
              </a:rPr>
              <a:t>或</a:t>
            </a:r>
            <a:r>
              <a:rPr lang="en-US" altLang="en-US" sz="3600" b="1">
                <a:latin typeface="Goudy Old Style" panose="02020502050305020303" pitchFamily="18" charset="0"/>
              </a:rPr>
              <a:t>凭</a:t>
            </a:r>
            <a:r>
              <a:rPr lang="en-US" altLang="en-US" sz="3600" b="1">
                <a:solidFill>
                  <a:srgbClr val="FF3300"/>
                </a:solidFill>
                <a:latin typeface="Goudy Old Style" panose="02020502050305020303" pitchFamily="18" charset="0"/>
              </a:rPr>
              <a:t>几</a:t>
            </a:r>
            <a:r>
              <a:rPr lang="en-US" altLang="en-US" sz="3600" b="1">
                <a:latin typeface="Goudy Old Style" panose="02020502050305020303" pitchFamily="18" charset="0"/>
              </a:rPr>
              <a:t>学</a:t>
            </a:r>
            <a:r>
              <a:rPr lang="en-US" altLang="en-US" sz="3600" b="1">
                <a:solidFill>
                  <a:srgbClr val="FF3300"/>
                </a:solidFill>
                <a:latin typeface="Goudy Old Style" panose="02020502050305020303" pitchFamily="18" charset="0"/>
              </a:rPr>
              <a:t>书</a:t>
            </a:r>
            <a:r>
              <a:rPr lang="en-US" altLang="en-US" sz="3600" b="1">
                <a:latin typeface="Goudy Old Style" panose="02020502050305020303" pitchFamily="18" charset="0"/>
              </a:rPr>
              <a:t>。吾妻</a:t>
            </a:r>
            <a:r>
              <a:rPr lang="en-US" altLang="en-US" sz="3600" b="1">
                <a:solidFill>
                  <a:srgbClr val="FF3300"/>
                </a:solidFill>
                <a:latin typeface="Goudy Old Style" panose="02020502050305020303" pitchFamily="18" charset="0"/>
              </a:rPr>
              <a:t>归宁</a:t>
            </a:r>
            <a:r>
              <a:rPr lang="en-US" altLang="en-US" sz="3600" b="1">
                <a:latin typeface="Goudy Old Style" panose="02020502050305020303" pitchFamily="18" charset="0"/>
              </a:rPr>
              <a:t>，述诸小妹语曰：</a:t>
            </a:r>
            <a:r>
              <a:rPr lang="en-US" altLang="en-US" sz="3600" b="1">
                <a:latin typeface="Arial" panose="020B0604020202020204" pitchFamily="34" charset="0"/>
              </a:rPr>
              <a:t>“</a:t>
            </a:r>
            <a:r>
              <a:rPr lang="en-US" altLang="en-US" sz="3600" b="1">
                <a:latin typeface="Goudy Old Style" panose="02020502050305020303" pitchFamily="18" charset="0"/>
              </a:rPr>
              <a:t>闻姊家有阁子，</a:t>
            </a:r>
            <a:r>
              <a:rPr lang="en-US" altLang="en-US" sz="3600" b="1">
                <a:solidFill>
                  <a:srgbClr val="FF3300"/>
                </a:solidFill>
                <a:latin typeface="Goudy Old Style" panose="02020502050305020303" pitchFamily="18" charset="0"/>
              </a:rPr>
              <a:t>且</a:t>
            </a:r>
            <a:r>
              <a:rPr lang="en-US" altLang="en-US" sz="3600" b="1">
                <a:latin typeface="Goudy Old Style" panose="02020502050305020303" pitchFamily="18" charset="0"/>
              </a:rPr>
              <a:t>何谓阁子也？</a:t>
            </a:r>
            <a:r>
              <a:rPr lang="en-US" altLang="en-US" sz="3600" b="1">
                <a:latin typeface="Arial" panose="020B0604020202020204" pitchFamily="34" charset="0"/>
              </a:rPr>
              <a:t>”</a:t>
            </a:r>
            <a:r>
              <a:rPr lang="en-US" altLang="en-US" sz="3600" b="1">
                <a:latin typeface="Goudy Old Style" panose="02020502050305020303" pitchFamily="18" charset="0"/>
              </a:rPr>
              <a:t> 。</a:t>
            </a:r>
            <a:r>
              <a:rPr lang="en-US" altLang="en-US" b="1">
                <a:latin typeface="Goudy Old Style" panose="02020502050305020303" pitchFamily="18" charset="0"/>
              </a:rPr>
              <a:t> </a:t>
            </a:r>
          </a:p>
        </p:txBody>
      </p:sp>
      <p:sp>
        <p:nvSpPr>
          <p:cNvPr id="2246" name="Text Box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417E90E-17AF-4C3B-BE27-DD1C012789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0376" y="260351"/>
            <a:ext cx="18002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SzTx/>
            </a:pPr>
            <a:r>
              <a:rPr lang="en-US" altLang="en-US" sz="2800" b="1">
                <a:solidFill>
                  <a:srgbClr val="FFFFFF"/>
                </a:solidFill>
                <a:cs typeface="Arial"/>
              </a:rPr>
              <a:t>   </a:t>
            </a:r>
          </a:p>
        </p:txBody>
      </p:sp>
      <p:sp>
        <p:nvSpPr>
          <p:cNvPr id="55300" name="Rectangle 19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E81AFAC-F590-4411-A4E0-8B95ED61A2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4564" y="836614"/>
            <a:ext cx="3455987" cy="478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>
                <a:solidFill>
                  <a:srgbClr val="FFFFFF"/>
                </a:solidFill>
                <a:cs typeface="Arial"/>
              </a:rPr>
              <a:t>　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　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我</a:t>
            </a:r>
            <a:r>
              <a:rPr lang="zh-CN" altLang="en-US" sz="28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已经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作了这篇志，过了五年，我的妻子</a:t>
            </a:r>
            <a:r>
              <a:rPr lang="zh-CN" altLang="en-US" sz="28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嫁到我家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来，她时常到轩中，向我问及一些历史故事，</a:t>
            </a:r>
            <a:r>
              <a:rPr lang="zh-CN" altLang="en-US" sz="28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有时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靠着</a:t>
            </a:r>
            <a:r>
              <a:rPr lang="zh-CN" altLang="en-US" sz="28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桌子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学</a:t>
            </a:r>
            <a:r>
              <a:rPr lang="zh-CN" altLang="en-US" sz="28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写字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。妻子</a:t>
            </a:r>
            <a:r>
              <a:rPr lang="zh-CN" altLang="en-US" sz="28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回娘家省亲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，回来以后转述她的小妹妹们的话说：“听说姐姐家里有阁子，</a:t>
            </a:r>
            <a:r>
              <a:rPr lang="zh-CN" altLang="en-US" sz="28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那么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什么叫阁子呢？”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0" name="Rectangle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5880C39-43AE-433E-82CD-F2E1F92D69B9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1703389" y="909639"/>
            <a:ext cx="3851275" cy="5589587"/>
          </a:xfrm>
          <a:solidFill>
            <a:srgbClr val="000000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>
                <a:latin typeface="Goudy Old Style" panose="02020502050305020303" pitchFamily="18" charset="0"/>
              </a:rPr>
              <a:t>    </a:t>
            </a:r>
            <a:r>
              <a:rPr lang="en-US" altLang="en-US" sz="3600" b="1" err="1">
                <a:latin typeface="Goudy Old Style" panose="02020502050305020303" pitchFamily="18" charset="0"/>
              </a:rPr>
              <a:t>其后六年，吾妻死，室坏不修。其后二年，余久卧病无聊，</a:t>
            </a:r>
            <a:r>
              <a:rPr lang="en-US" altLang="en-US" sz="3600" b="1" err="1">
                <a:solidFill>
                  <a:srgbClr val="FF3300"/>
                </a:solidFill>
                <a:latin typeface="Goudy Old Style" panose="02020502050305020303" pitchFamily="18" charset="0"/>
              </a:rPr>
              <a:t>乃</a:t>
            </a:r>
            <a:r>
              <a:rPr lang="en-US" altLang="en-US" sz="3600" b="1" err="1">
                <a:latin typeface="Goudy Old Style" panose="02020502050305020303" pitchFamily="18" charset="0"/>
              </a:rPr>
              <a:t>使人复葺南阁子，</a:t>
            </a:r>
            <a:r>
              <a:rPr lang="en-US" altLang="en-US" sz="3600" b="1" err="1">
                <a:solidFill>
                  <a:srgbClr val="FF3300"/>
                </a:solidFill>
                <a:latin typeface="Goudy Old Style" panose="02020502050305020303" pitchFamily="18" charset="0"/>
              </a:rPr>
              <a:t>其制</a:t>
            </a:r>
            <a:r>
              <a:rPr lang="en-US" altLang="en-US" sz="3600" b="1" err="1">
                <a:latin typeface="Goudy Old Style" panose="02020502050305020303" pitchFamily="18" charset="0"/>
              </a:rPr>
              <a:t>稍异</a:t>
            </a:r>
            <a:r>
              <a:rPr lang="en-US" altLang="en-US" sz="3600" b="1" err="1">
                <a:solidFill>
                  <a:schemeClr val="accent2"/>
                </a:solidFill>
                <a:latin typeface="Goudy Old Style" panose="02020502050305020303" pitchFamily="18" charset="0"/>
              </a:rPr>
              <a:t>于</a:t>
            </a:r>
            <a:r>
              <a:rPr lang="en-US" altLang="en-US" sz="3600" b="1" err="1">
                <a:latin typeface="Goudy Old Style" panose="02020502050305020303" pitchFamily="18" charset="0"/>
              </a:rPr>
              <a:t>前。然自后余多在外，不常居。</a:t>
            </a:r>
            <a:br>
              <a:rPr lang="en-US" altLang="en-US" sz="3600" b="1" err="1">
                <a:latin typeface="Goudy Old Style" panose="02020502050305020303" pitchFamily="18" charset="0"/>
              </a:rPr>
            </a:br>
            <a:endParaRPr lang="en-US" altLang="en-US" b="1">
              <a:latin typeface="Goudy Old Style" panose="02020502050305020303" pitchFamily="18" charset="0"/>
            </a:endParaRPr>
          </a:p>
        </p:txBody>
      </p:sp>
      <p:sp>
        <p:nvSpPr>
          <p:cNvPr id="2251" name="Text Box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3E52933-EC6A-4695-B8F3-8D05A5A392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989" y="606426"/>
            <a:ext cx="18002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SzTx/>
            </a:pPr>
            <a:r>
              <a:rPr lang="en-US" altLang="en-US" sz="2800" b="1">
                <a:solidFill>
                  <a:srgbClr val="FFFFFF"/>
                </a:solidFill>
                <a:cs typeface="Arial"/>
              </a:rPr>
              <a:t>   </a:t>
            </a:r>
          </a:p>
        </p:txBody>
      </p:sp>
      <p:sp>
        <p:nvSpPr>
          <p:cNvPr id="56324" name="Rectangle 20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7E94B73-D4C9-4C42-95F8-5A976BE2D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1900" y="908051"/>
            <a:ext cx="3455988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  <a:sym typeface="楷体_GB2312" pitchFamily="49" charset="-122"/>
              </a:rPr>
              <a:t>以后过了六年，我的妻子去世，项脊轩逐渐破败，也不修理。此后又过了两年，我卧病在床，闲极无聊之际，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  <a:sym typeface="楷体_GB2312" pitchFamily="49" charset="-122"/>
              </a:rPr>
              <a:t>才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  <a:sym typeface="楷体_GB2312" pitchFamily="49" charset="-122"/>
              </a:rPr>
              <a:t>派人再次修缮南阁子。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  <a:sym typeface="楷体_GB2312" pitchFamily="49" charset="-122"/>
              </a:rPr>
              <a:t>那形式</a:t>
            </a:r>
            <a:r>
              <a:rPr lang="zh-CN" altLang="en-US" sz="2800" b="1">
                <a:solidFill>
                  <a:srgbClr val="268868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  <a:sym typeface="楷体_GB2312" pitchFamily="49" charset="-122"/>
              </a:rPr>
              <a:t>和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  <a:sym typeface="楷体_GB2312" pitchFamily="49" charset="-122"/>
              </a:rPr>
              <a:t>以前稍有不同。然而此后我长期羁留在外，不常回到轩中居住。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5" name="Rectangle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6150411-8AF8-4F45-99BA-C319C7FBDB37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2063751" y="1268414"/>
            <a:ext cx="3851275" cy="3241675"/>
          </a:xfrm>
          <a:solidFill>
            <a:srgbClr val="000000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>
                <a:latin typeface="Goudy Old Style" panose="02020502050305020303" pitchFamily="18" charset="0"/>
              </a:rPr>
              <a:t>           </a:t>
            </a:r>
            <a:r>
              <a:rPr lang="en-US" altLang="en-US" b="1">
                <a:latin typeface="Goudy Old Style" panose="02020502050305020303" pitchFamily="18" charset="0"/>
              </a:rPr>
              <a:t>庭有枇杷树，吾妻死之年所</a:t>
            </a:r>
            <a:r>
              <a:rPr lang="en-US" altLang="en-US" b="1">
                <a:solidFill>
                  <a:srgbClr val="FF3300"/>
                </a:solidFill>
                <a:latin typeface="Goudy Old Style" panose="02020502050305020303" pitchFamily="18" charset="0"/>
              </a:rPr>
              <a:t>手</a:t>
            </a:r>
            <a:r>
              <a:rPr lang="en-US" altLang="en-US" b="1">
                <a:latin typeface="Goudy Old Style" panose="02020502050305020303" pitchFamily="18" charset="0"/>
              </a:rPr>
              <a:t>植也，今已亭亭如盖矣。 </a:t>
            </a:r>
            <a:r>
              <a:rPr lang="en-US" altLang="en-US" sz="3600" b="1">
                <a:latin typeface="Goudy Old Style" panose="02020502050305020303" pitchFamily="18" charset="0"/>
              </a:rPr>
              <a:t/>
            </a:r>
            <a:br>
              <a:rPr lang="en-US" altLang="en-US" sz="3600" b="1">
                <a:latin typeface="Goudy Old Style" panose="02020502050305020303" pitchFamily="18" charset="0"/>
              </a:rPr>
            </a:br>
            <a:r>
              <a:rPr lang="en-US" altLang="en-US" b="1">
                <a:latin typeface="Goudy Old Style" panose="02020502050305020303" pitchFamily="18" charset="0"/>
              </a:rPr>
              <a:t> </a:t>
            </a:r>
          </a:p>
        </p:txBody>
      </p:sp>
      <p:sp>
        <p:nvSpPr>
          <p:cNvPr id="2256" name="Text Box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98ECFEF-C591-442B-A116-4C3603A68B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989" y="533401"/>
            <a:ext cx="18002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SzTx/>
            </a:pPr>
            <a:r>
              <a:rPr lang="en-US" altLang="en-US" sz="2800" b="1">
                <a:solidFill>
                  <a:srgbClr val="FFFFFF"/>
                </a:solidFill>
                <a:cs typeface="Arial"/>
              </a:rPr>
              <a:t>   </a:t>
            </a:r>
          </a:p>
        </p:txBody>
      </p:sp>
      <p:sp>
        <p:nvSpPr>
          <p:cNvPr id="57348" name="Rectangle 20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BACB566-5FB1-43F6-97AC-8C7CB3B4BC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1901" y="1125538"/>
            <a:ext cx="3527425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>
                <a:solidFill>
                  <a:srgbClr val="000000"/>
                </a:solidFill>
                <a:ea typeface="黑体" panose="02010609060101010101" pitchFamily="49" charset="-122"/>
                <a:cs typeface="Arial"/>
              </a:rPr>
              <a:t>       庭前有一棵枇杷树，是我妻子去世的那一年</a:t>
            </a:r>
            <a:r>
              <a:rPr lang="zh-CN" altLang="en-US" sz="3200">
                <a:solidFill>
                  <a:srgbClr val="FF3300"/>
                </a:solidFill>
                <a:ea typeface="黑体" panose="02010609060101010101" pitchFamily="49" charset="-122"/>
                <a:cs typeface="Arial"/>
              </a:rPr>
              <a:t>亲手</a:t>
            </a:r>
            <a:r>
              <a:rPr lang="zh-CN" altLang="en-US" sz="3200">
                <a:solidFill>
                  <a:srgbClr val="000000"/>
                </a:solidFill>
                <a:ea typeface="黑体" panose="02010609060101010101" pitchFamily="49" charset="-122"/>
                <a:cs typeface="Arial"/>
              </a:rPr>
              <a:t>种下的，今天已经高高地矗立着，枝叶繁盛，像一把撑开的巨伞一样了。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8" name="Picture 22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9265147-5EF3-46F9-BFB5-D5261805BEFA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13" r="7593"/>
          <a:stretch>
            <a:fillRect/>
          </a:stretch>
        </p:blipFill>
        <p:spPr bwMode="auto">
          <a:xfrm>
            <a:off x="254390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69" name="Rectangle 22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7D5A0DA-2432-4EC4-901B-88B8EBB0C5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509" y="6111143"/>
            <a:ext cx="29543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SzTx/>
            </a:pP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</a:rPr>
              <a:t>庭有枇杷树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FE04584-76B8-466B-89FD-C85690285084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2208214" y="2492375"/>
            <a:ext cx="8059737" cy="16637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en-US" b="1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b="1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二部分</a:t>
            </a:r>
            <a:r>
              <a:rPr lang="en-US" altLang="en-US" b="1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b="1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补记婚后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与项脊轩有关的一段生活，主要表现作者丧妻前后欢乐和悲痛的感情。</a:t>
            </a:r>
            <a:endParaRPr lang="en-US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-635"/>
            <a:ext cx="10968990" cy="1628775"/>
          </a:xfrm>
        </p:spPr>
        <p:txBody>
          <a:bodyPr>
            <a:normAutofit/>
          </a:bodyPr>
          <a:lstStyle/>
          <a:p>
            <a:r>
              <a:rPr lang="en-US" altLang="zh-CN"/>
              <a:t>3</a:t>
            </a:r>
            <a:r>
              <a:rPr lang="zh-CN" altLang="en-US"/>
              <a:t>.从结构上看，从第二段到结束，都是在谈作者之悲，内容较多，试详加分析。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4180" y="1533413"/>
            <a:ext cx="11337290" cy="5109434"/>
          </a:xfrm>
        </p:spPr>
        <p:txBody>
          <a:bodyPr>
            <a:noAutofit/>
          </a:bodyPr>
          <a:lstStyle/>
          <a:p>
            <a:r>
              <a:rPr lang="zh-CN" altLang="en-US" sz="2800" b="1">
                <a:solidFill>
                  <a:srgbClr val="7030A0"/>
                </a:solidFill>
              </a:rPr>
              <a:t>家道中落：</a:t>
            </a:r>
            <a:r>
              <a:rPr lang="zh-CN" altLang="en-US" sz="2800" b="1">
                <a:solidFill>
                  <a:schemeClr val="tx1"/>
                </a:solidFill>
              </a:rPr>
              <a:t>由“南北为一”，到“内外多置小门墙”，记录了一个大家族的分崩离析。 由篱到墙，带给我们是一种凄凉离析、大厦将倾、家族衰败的印象，带给作者的是与族人之间的渐行渐远。他的志向是成为家族的脊梁，但现实却当头一棒，作者也只能黯然神伤无处话凄凉。</a:t>
            </a:r>
          </a:p>
          <a:p>
            <a:r>
              <a:rPr lang="zh-CN" altLang="en-US" sz="2800" b="1">
                <a:solidFill>
                  <a:srgbClr val="7030A0"/>
                </a:solidFill>
              </a:rPr>
              <a:t>母亲去世：</a:t>
            </a:r>
            <a:r>
              <a:rPr lang="zh-CN" altLang="en-US" sz="2800" b="1">
                <a:solidFill>
                  <a:schemeClr val="tx1"/>
                </a:solidFill>
              </a:rPr>
              <a:t>八岁的孩子对母亲的印象是模糊的，借老妪之口“儿寒乎？欲食乎”，对别人来说极普通的一句话，但对幼年丧母的归有光来说却是无比珍贵的，他感受到了母亲的呵护，填补了母爱的感情缺失。</a:t>
            </a:r>
          </a:p>
          <a:p>
            <a:endParaRPr lang="zh-CN" altLang="en-US" sz="2800" b="1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flipV="1">
            <a:off x="608330" y="-208915"/>
            <a:ext cx="10968990" cy="76200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9725" y="226060"/>
            <a:ext cx="11606530" cy="6023610"/>
          </a:xfrm>
        </p:spPr>
        <p:txBody>
          <a:bodyPr>
            <a:noAutofit/>
          </a:bodyPr>
          <a:lstStyle/>
          <a:p>
            <a:r>
              <a:rPr sz="3200" b="1">
                <a:solidFill>
                  <a:srgbClr val="7030A0"/>
                </a:solidFill>
                <a:sym typeface="+mn-ea"/>
              </a:rPr>
              <a:t>祖母期待，但功业未就：</a:t>
            </a:r>
            <a:r>
              <a:rPr sz="3200" b="1">
                <a:sym typeface="+mn-ea"/>
              </a:rPr>
              <a:t>诙谐的话语写出了祖母的关切。以手阖门，以象笏赠之，承载了祖母的期待，写出了“吾家读书久不效”的悲痛。联想到作者60岁才中进士，一种心酸涌上心头。都说男儿有泪不轻弹。只因未到伤心处，这时他唯有长号不自禁了。</a:t>
            </a:r>
            <a:endParaRPr lang="zh-CN" altLang="en-US" sz="3200" b="1"/>
          </a:p>
          <a:p>
            <a:r>
              <a:rPr sz="3200" b="1">
                <a:solidFill>
                  <a:srgbClr val="7030A0"/>
                </a:solidFill>
                <a:sym typeface="+mn-ea"/>
              </a:rPr>
              <a:t>夫妻亡故：</a:t>
            </a:r>
            <a:r>
              <a:rPr sz="3200" b="1">
                <a:sym typeface="+mn-ea"/>
              </a:rPr>
              <a:t>以前作者在月明之夜，看桂影斑驳，风移影动，感觉可爱。而如今，他只能面对枇杷树，睹物思人，把枇杷树作为倾述对象。让人不禁想起苏轼的《江城子》，心中那份苍凉无以言表，只能叹息现实中的物是人非、阴阳相隔。</a:t>
            </a:r>
            <a:endParaRPr lang="zh-CN" altLang="en-US" sz="3200" b="1"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635"/>
            <a:ext cx="10968990" cy="887730"/>
          </a:xfrm>
        </p:spPr>
        <p:txBody>
          <a:bodyPr/>
          <a:lstStyle/>
          <a:p>
            <a:r>
              <a:rPr lang="en-US" altLang="zh-CN"/>
              <a:t>4</a:t>
            </a:r>
            <a:r>
              <a:rPr lang="zh-CN" altLang="en-US"/>
              <a:t>.本文的线索是什么？在选材上有什么特点?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140" y="998220"/>
            <a:ext cx="11092180" cy="5251450"/>
          </a:xfrm>
        </p:spPr>
        <p:txBody>
          <a:bodyPr>
            <a:noAutofit/>
          </a:bodyPr>
          <a:lstStyle/>
          <a:p>
            <a:r>
              <a:rPr lang="zh-CN" altLang="en-US" sz="3200" b="1"/>
              <a:t>①本文有两条线索，</a:t>
            </a:r>
            <a:r>
              <a:rPr lang="zh-CN" altLang="en-US" sz="3200" b="1">
                <a:solidFill>
                  <a:srgbClr val="7030A0"/>
                </a:solidFill>
              </a:rPr>
              <a:t>一条是项脊轩的兴废变迁，一条是作者的思想感情变化。</a:t>
            </a:r>
            <a:r>
              <a:rPr lang="zh-CN" altLang="en-US" sz="3200" b="1">
                <a:solidFill>
                  <a:schemeClr val="tx1"/>
                </a:solidFill>
              </a:rPr>
              <a:t>作者</a:t>
            </a:r>
            <a:r>
              <a:rPr lang="zh-CN" altLang="en-US" sz="3200" b="1" u="sng">
                <a:solidFill>
                  <a:schemeClr val="tx1"/>
                </a:solidFill>
              </a:rPr>
              <a:t>借轩写人</a:t>
            </a:r>
            <a:r>
              <a:rPr lang="zh-CN" altLang="en-US" sz="3200" b="1">
                <a:solidFill>
                  <a:schemeClr val="tx1"/>
                </a:solidFill>
              </a:rPr>
              <a:t>，</a:t>
            </a:r>
            <a:r>
              <a:rPr lang="zh-CN" altLang="en-US" sz="3200" b="1" u="sng">
                <a:solidFill>
                  <a:schemeClr val="tx1"/>
                </a:solidFill>
              </a:rPr>
              <a:t>借轩抒情</a:t>
            </a:r>
            <a:r>
              <a:rPr lang="zh-CN" altLang="en-US" sz="3200" b="1">
                <a:solidFill>
                  <a:schemeClr val="tx1"/>
                </a:solidFill>
              </a:rPr>
              <a:t>。</a:t>
            </a:r>
            <a:r>
              <a:rPr lang="zh-CN" altLang="en-US" sz="3200" b="1" u="sng">
                <a:solidFill>
                  <a:schemeClr val="tx1"/>
                </a:solidFill>
              </a:rPr>
              <a:t>项脊轩是作者抒发内心感受的一个触发点，是全文构思的一个线索。</a:t>
            </a:r>
            <a:endParaRPr lang="zh-CN" altLang="en-US" sz="3200" b="1">
              <a:solidFill>
                <a:schemeClr val="tx1"/>
              </a:solidFill>
            </a:endParaRPr>
          </a:p>
          <a:p>
            <a:r>
              <a:rPr lang="zh-CN" altLang="en-US" sz="3200" b="1"/>
              <a:t>②在选材上，</a:t>
            </a:r>
            <a:r>
              <a:rPr lang="zh-CN" altLang="en-US" sz="3200" b="1">
                <a:solidFill>
                  <a:srgbClr val="7030A0"/>
                </a:solidFill>
              </a:rPr>
              <a:t>作者善于从生活中捕捉平淡的琐事，用典型的细节和场面加以表述。</a:t>
            </a:r>
            <a:r>
              <a:rPr lang="zh-CN" altLang="en-US" sz="3200" b="1">
                <a:solidFill>
                  <a:schemeClr val="tx1"/>
                </a:solidFill>
              </a:rPr>
              <a:t>无论写景、叙事或抒情，看似信手拈来，散漫无章，但实际上都与项脊轩息息相关，由状物而怀人而抒情，三者融为一体，做到了形散神不散。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140" y="283210"/>
            <a:ext cx="11092180" cy="1680210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5</a:t>
            </a:r>
            <a:r>
              <a:rPr lang="zh-CN" altLang="en-US"/>
              <a:t>.怎样理解“语未毕， 余泣，妪也泣”、 “长号不自禁”这两句话?如果换作在座的诸位，你们也会潸然泪下吗?泣什么?长号什么?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9918" y="1963420"/>
            <a:ext cx="11741785" cy="46113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 b="1">
                <a:solidFill>
                  <a:srgbClr val="7030A0"/>
                </a:solidFill>
              </a:rPr>
              <a:t>      </a:t>
            </a:r>
            <a:r>
              <a:rPr lang="zh-CN" altLang="en-US" sz="2800" b="1">
                <a:solidFill>
                  <a:srgbClr val="7030A0"/>
                </a:solidFill>
              </a:rPr>
              <a:t>姊在老姬怀中呱呱啼哭，母亲闻声赶来问饥问寒的情景。这两件往事是通过老姬的回忆串连起来的。作者八岁丧母，很早就失去了母亲的爱抚和关怀，但正因为如此，作者对于母亲也怀有更深的眷恋之情。现在，曾侍候过母亲的老妪来到轩中，常常指指点点，“某所，而母立于兹”;有时，还绘形绘声地描写母亲当年对儿女如何关怀。母亲早已逝去，然而母亲的遗踪如今仍处处可见，母亲亲切的话语还响在耳边，这一切怎能不引起作者对母亲深深的怀念呢?因此，话语未毕，作者不禁潸然泪下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7830" y="246380"/>
            <a:ext cx="11450955" cy="6003290"/>
          </a:xfrm>
        </p:spPr>
        <p:txBody>
          <a:bodyPr>
            <a:noAutofit/>
          </a:bodyPr>
          <a:lstStyle/>
          <a:p>
            <a:r>
              <a:rPr lang="zh-CN" altLang="en-US" sz="2800" b="1"/>
              <a:t>至于老姬，</a:t>
            </a:r>
            <a:r>
              <a:rPr lang="zh-CN" altLang="en-US" sz="2800" b="1">
                <a:solidFill>
                  <a:srgbClr val="7030A0"/>
                </a:solidFill>
              </a:rPr>
              <a:t>一则因为“先姬抚之甚厚”，二则也有感于母亲一片慈爱之心，所以也随之哭泣。</a:t>
            </a:r>
            <a:r>
              <a:rPr lang="zh-CN" altLang="en-US" sz="2800" b="1" u="sng"/>
              <a:t>这一笔明写老妪，实际上进一步赞美了母亲的品德。</a:t>
            </a:r>
          </a:p>
          <a:p>
            <a:r>
              <a:rPr lang="zh-CN" altLang="en-US" sz="2800" b="1"/>
              <a:t>这是由作者的身事和遭遇造成的。</a:t>
            </a:r>
          </a:p>
          <a:p>
            <a:r>
              <a:rPr lang="zh-CN" altLang="en-US" sz="2800" b="1"/>
              <a:t>归有光自幼苦读，9岁能文，但仕途不利，35岁才中举人，后连续8次考进士不第。于是迁居嘉定安亭江上，在那里讲学二十余年。到60岁才中进士，授县令职，一生郁郁不得志。这样的遭遇，必然使作者时时感到“悲”，写“先大母”，重在说明对遗教的不忘，把祖母的期望同今天自己对前途命运的忧虑交织起来，以至“长号不自禁”。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明确:母亲去世，祖母归西--人亡物在之痛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007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319782A-697E-448B-A43F-0976B6778678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0688" y="5013326"/>
            <a:ext cx="2627312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 Box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3F2F481-F3E4-404C-9447-848BAEF34B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8" y="333376"/>
            <a:ext cx="8208962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3200" b="1" dirty="0">
              <a:solidFill>
                <a:srgbClr val="FFCC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200" b="1" dirty="0">
                <a:solidFill>
                  <a:srgbClr val="FF33CC"/>
                </a:solidFill>
                <a:latin typeface="+mn-ea"/>
                <a:ea typeface="+mn-ea"/>
              </a:rPr>
              <a:t>父爱、母爱，亲情无限。在我们身边，永远流淌着家人的关爱。爱，在文人笔下更是一个永恒的话题。是啊，亲情之爱没有那么轰轰烈烈，看起来微乎其微，可是正是这普通平凡才是心的折射，是爱的点滴。我敢说，世界上最纯净的东西，不是别的，正是亲情</a:t>
            </a:r>
            <a:r>
              <a:rPr lang="en-US" altLang="en-US" sz="3200" b="1" dirty="0">
                <a:solidFill>
                  <a:srgbClr val="FF33CC"/>
                </a:solidFill>
                <a:latin typeface="+mn-ea"/>
                <a:ea typeface="+mn-ea"/>
              </a:rPr>
              <a:t>……</a:t>
            </a:r>
            <a:r>
              <a:rPr lang="zh-CN" altLang="en-US" sz="3200" b="1" dirty="0">
                <a:solidFill>
                  <a:srgbClr val="FF33CC"/>
                </a:solidFill>
                <a:latin typeface="+mn-ea"/>
                <a:ea typeface="+mn-ea"/>
              </a:rPr>
              <a:t>今天，我们来进一步学习归有光的</a:t>
            </a:r>
            <a:r>
              <a:rPr lang="en-US" altLang="en-US" sz="3200" b="1" dirty="0">
                <a:solidFill>
                  <a:srgbClr val="FF33CC"/>
                </a:solidFill>
                <a:latin typeface="+mn-ea"/>
                <a:ea typeface="+mn-ea"/>
              </a:rPr>
              <a:t>《</a:t>
            </a:r>
            <a:r>
              <a:rPr lang="zh-CN" altLang="en-US" sz="3200" b="1" dirty="0">
                <a:solidFill>
                  <a:srgbClr val="FF33CC"/>
                </a:solidFill>
                <a:latin typeface="+mn-ea"/>
                <a:ea typeface="+mn-ea"/>
              </a:rPr>
              <a:t>项脊轩志</a:t>
            </a:r>
            <a:r>
              <a:rPr lang="en-US" altLang="en-US" sz="3200" b="1" dirty="0">
                <a:solidFill>
                  <a:srgbClr val="FF33CC"/>
                </a:solidFill>
                <a:latin typeface="+mn-ea"/>
                <a:ea typeface="+mn-ea"/>
              </a:rPr>
              <a:t>》</a:t>
            </a:r>
            <a:r>
              <a:rPr lang="zh-CN" altLang="en-US" sz="3200" b="1" dirty="0">
                <a:solidFill>
                  <a:srgbClr val="FF33CC"/>
                </a:solidFill>
                <a:latin typeface="+mn-ea"/>
                <a:ea typeface="+mn-ea"/>
              </a:rPr>
              <a:t>，再来感悟一下那份浓浓的亲情。 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372745"/>
            <a:ext cx="10968990" cy="1927225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6.</a:t>
            </a:r>
            <a:r>
              <a:rPr lang="zh-CN" altLang="en-US"/>
              <a:t>文章中“不常居”就以交代完后事，按理可以结束了，作者为什么还要在文尾加上一棵琵琶树，一棵亭亭如盖的琵琶树，是画蛇添足还是神来之笔?试作赏析。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2299970"/>
            <a:ext cx="10968990" cy="39497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>
                <a:solidFill>
                  <a:srgbClr val="7030A0"/>
                </a:solidFill>
              </a:rPr>
              <a:t>      </a:t>
            </a:r>
            <a:r>
              <a:rPr lang="zh-CN" altLang="en-US" sz="3200" b="1">
                <a:solidFill>
                  <a:srgbClr val="7030A0"/>
                </a:solidFill>
              </a:rPr>
              <a:t>枇杷树本来是无思想感情的静物，但把它的种植时间与妻子逝世之年联系起来，移情于物。树长，人亡!物是，人非!光阴易逝，情意难忘。</a:t>
            </a:r>
            <a:r>
              <a:rPr lang="zh-CN" altLang="en-US" sz="3200" b="1" u="sng">
                <a:solidFill>
                  <a:srgbClr val="7030A0"/>
                </a:solidFill>
              </a:rPr>
              <a:t>只说树在生长，不说人在思念，它所产生的艺术效果则是:不言情而情无限，言有尽而意无穷。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8" name="Text Box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088280C-05AC-4652-92FD-8621258A42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1773238"/>
            <a:ext cx="749141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44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  </a:t>
            </a:r>
            <a:r>
              <a:rPr lang="en-US" altLang="en-US" sz="4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 </a:t>
            </a:r>
            <a:r>
              <a:rPr lang="en-US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1.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善于选取生活中的琐事，表现人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      物的音容笑貌，寄托深情。</a:t>
            </a:r>
          </a:p>
        </p:txBody>
      </p:sp>
      <p:sp>
        <p:nvSpPr>
          <p:cNvPr id="2359" name="Text Box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F60B2EF-96EB-41D5-8CE7-BD143D894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4825" y="3933825"/>
            <a:ext cx="67691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   </a:t>
            </a:r>
            <a:r>
              <a:rPr lang="en-US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3.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语言委婉含蓄，清新淡雅，感  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     情浓郁真挚。 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 </a:t>
            </a:r>
          </a:p>
        </p:txBody>
      </p:sp>
      <p:sp>
        <p:nvSpPr>
          <p:cNvPr id="2360" name="Text Box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7C390A2-A76C-428F-94E8-7FF8737BD3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9" y="3068638"/>
            <a:ext cx="662463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44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 </a:t>
            </a:r>
            <a:r>
              <a:rPr lang="en-US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2.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善于利用细节描写。</a:t>
            </a:r>
          </a:p>
        </p:txBody>
      </p:sp>
      <p:sp>
        <p:nvSpPr>
          <p:cNvPr id="66565" name="Rectangle 3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71026C4-BDC5-49C2-9523-AB530F5772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9951" y="377826"/>
            <a:ext cx="427037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4800" b="1">
                <a:solidFill>
                  <a:srgbClr val="268868"/>
                </a:solidFill>
                <a:cs typeface="Arial"/>
              </a:rPr>
              <a:t>写作特色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7" dur="500" fill="hold"/>
                                        <p:tgtEl>
                                          <p:spTgt spid="2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12" dur="500" fill="hold"/>
                                        <p:tgtEl>
                                          <p:spTgt spid="2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17" dur="500" fill="hold"/>
                                        <p:tgtEl>
                                          <p:spTgt spid="2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8" grpId="0"/>
      <p:bldP spid="2359" grpId="0"/>
      <p:bldP spid="236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4" name="Text Box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0C43142-7E72-4B11-B68C-474B0DF3DB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4403726"/>
            <a:ext cx="53340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40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   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比去，以手阖门，自语曰：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Arial"/>
              </a:rPr>
              <a:t>“</a:t>
            </a:r>
            <a:r>
              <a:rPr lang="en-US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Arial"/>
              </a:rPr>
              <a:t>…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儿之成，则可待乎！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Arial"/>
              </a:rPr>
              <a:t>”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 </a:t>
            </a:r>
          </a:p>
        </p:txBody>
      </p:sp>
      <p:sp>
        <p:nvSpPr>
          <p:cNvPr id="2365" name="Text Box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348DCB6-A4B3-488D-9DAD-34E088287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8" y="4437064"/>
            <a:ext cx="17081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6000" b="1">
                <a:solidFill>
                  <a:srgbClr val="990033"/>
                </a:solidFill>
                <a:latin typeface="Times New Roman" panose="02020603050405020304" pitchFamily="18" charset="0"/>
                <a:ea typeface="华文行楷" panose="02010800040101010101" pitchFamily="2" charset="-122"/>
                <a:cs typeface="Arial"/>
              </a:rPr>
              <a:t>人物</a:t>
            </a:r>
          </a:p>
        </p:txBody>
      </p:sp>
      <p:sp>
        <p:nvSpPr>
          <p:cNvPr id="2366" name="Text Box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A44A749-998A-486D-B8D5-243973DED2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43926" y="4076701"/>
            <a:ext cx="171132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6000" b="1">
                <a:solidFill>
                  <a:srgbClr val="268868"/>
                </a:solidFill>
                <a:latin typeface="Times New Roman" panose="02020603050405020304" pitchFamily="18" charset="0"/>
                <a:ea typeface="华文新魏" pitchFamily="2" charset="-122"/>
                <a:cs typeface="Arial"/>
              </a:rPr>
              <a:t>殷切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6000" b="1">
                <a:solidFill>
                  <a:srgbClr val="268868"/>
                </a:solidFill>
                <a:latin typeface="Times New Roman" panose="02020603050405020304" pitchFamily="18" charset="0"/>
                <a:ea typeface="华文新魏" pitchFamily="2" charset="-122"/>
                <a:cs typeface="Arial"/>
              </a:rPr>
              <a:t>期望</a:t>
            </a:r>
          </a:p>
        </p:txBody>
      </p:sp>
      <p:sp>
        <p:nvSpPr>
          <p:cNvPr id="2367" name="Text Box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94CD7A-EC3C-4DF2-8691-451F7A8210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1089" y="627063"/>
            <a:ext cx="23764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Arial"/>
              </a:rPr>
              <a:t>细节描写</a:t>
            </a:r>
          </a:p>
        </p:txBody>
      </p:sp>
      <p:sp>
        <p:nvSpPr>
          <p:cNvPr id="2368" name="Text Box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EA88E9F-5525-437F-92CD-B1CBCF885C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8" y="1773239"/>
            <a:ext cx="17081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6000" b="1">
                <a:solidFill>
                  <a:srgbClr val="990033"/>
                </a:solidFill>
                <a:latin typeface="Times New Roman" panose="02020603050405020304" pitchFamily="18" charset="0"/>
                <a:ea typeface="华文行楷" panose="02010800040101010101" pitchFamily="2" charset="-122"/>
                <a:cs typeface="Arial"/>
              </a:rPr>
              <a:t>环境</a:t>
            </a:r>
          </a:p>
        </p:txBody>
      </p:sp>
      <p:sp>
        <p:nvSpPr>
          <p:cNvPr id="2369" name="Text Box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19B16D7-18BF-48B8-A5D7-C93403AF6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1447801"/>
            <a:ext cx="61722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万籁有声，而庭阶寂寂。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小鸟时来啄食，人至不去。</a:t>
            </a:r>
          </a:p>
        </p:txBody>
      </p:sp>
      <p:sp>
        <p:nvSpPr>
          <p:cNvPr id="2370" name="Text Box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C71C0C8-F768-4B04-B6D3-A94019565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91626" y="1125539"/>
            <a:ext cx="1160463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6000" b="1">
                <a:solidFill>
                  <a:srgbClr val="268868"/>
                </a:solidFill>
                <a:latin typeface="Times New Roman" panose="02020603050405020304" pitchFamily="18" charset="0"/>
                <a:ea typeface="华文新魏" pitchFamily="2" charset="-122"/>
                <a:cs typeface="Arial"/>
              </a:rPr>
              <a:t>幽静</a:t>
            </a:r>
          </a:p>
        </p:txBody>
      </p:sp>
      <p:sp>
        <p:nvSpPr>
          <p:cNvPr id="2371" name="Text Box 1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C027B31-041F-4007-A770-EEFD760B13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2671" y="3048000"/>
            <a:ext cx="574548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200" b="1">
                <a:solidFill>
                  <a:srgbClr val="000066"/>
                </a:solidFill>
                <a:latin typeface="Times New Roman" panose="02020603050405020304" pitchFamily="18" charset="0"/>
                <a:cs typeface="Arial"/>
              </a:rPr>
              <a:t>“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  <a:cs typeface="Arial"/>
              </a:rPr>
              <a:t>蝉躁林愈静，鸟鸣山更幽。”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>
                <a:solidFill>
                  <a:srgbClr val="FFFFFF"/>
                </a:solidFill>
                <a:latin typeface="Times New Roman" panose="02020603050405020304" pitchFamily="18" charset="0"/>
                <a:cs typeface="Arial"/>
              </a:rPr>
              <a:t>           </a:t>
            </a:r>
            <a:r>
              <a:rPr lang="en-US" altLang="en-US" sz="3200" b="1">
                <a:solidFill>
                  <a:srgbClr val="000066"/>
                </a:solidFill>
                <a:latin typeface="Times New Roman" panose="02020603050405020304" pitchFamily="18" charset="0"/>
                <a:cs typeface="Arial"/>
              </a:rPr>
              <a:t>——</a:t>
            </a:r>
            <a:r>
              <a:rPr lang="zh-CN" altLang="en-US" sz="2800" b="1">
                <a:solidFill>
                  <a:srgbClr val="000066"/>
                </a:solidFill>
                <a:latin typeface="Times New Roman" panose="02020603050405020304" pitchFamily="18" charset="0"/>
                <a:ea typeface="华文新魏" pitchFamily="2" charset="-122"/>
                <a:cs typeface="Arial"/>
              </a:rPr>
              <a:t>南梁</a:t>
            </a:r>
            <a:r>
              <a:rPr lang="en-US" altLang="en-US" sz="2800" b="1">
                <a:solidFill>
                  <a:srgbClr val="000066"/>
                </a:solidFill>
                <a:latin typeface="Times New Roman" panose="02020603050405020304" pitchFamily="18" charset="0"/>
                <a:ea typeface="华文行楷" panose="02010800040101010101" pitchFamily="2" charset="-122"/>
                <a:cs typeface="Arial"/>
              </a:rPr>
              <a:t>·</a:t>
            </a:r>
            <a:r>
              <a:rPr lang="zh-CN" altLang="en-US" sz="2800" b="1">
                <a:solidFill>
                  <a:srgbClr val="000066"/>
                </a:solidFill>
                <a:latin typeface="Times New Roman" panose="02020603050405020304" pitchFamily="18" charset="0"/>
                <a:ea typeface="华文行楷" panose="02010800040101010101" pitchFamily="2" charset="-122"/>
                <a:cs typeface="Arial"/>
              </a:rPr>
              <a:t>王籍</a:t>
            </a:r>
          </a:p>
        </p:txBody>
      </p:sp>
      <p:sp>
        <p:nvSpPr>
          <p:cNvPr id="2372" name="Text Box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13E5CA8-0DE8-4F3F-A179-13F1EE8FBD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551" y="5300663"/>
            <a:ext cx="1101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600" b="1">
                <a:solidFill>
                  <a:srgbClr val="000066"/>
                </a:solidFill>
                <a:latin typeface="Times New Roman" panose="02020603050405020304" pitchFamily="18" charset="0"/>
                <a:ea typeface="华文行楷" panose="02010800040101010101" pitchFamily="2" charset="-122"/>
                <a:cs typeface="Arial"/>
              </a:rPr>
              <a:t>祖母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2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5" dur="500" fill="hold"/>
                                        <p:tgtEl>
                                          <p:spTgt spid="2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0" dur="500" fill="hold"/>
                                        <p:tgtEl>
                                          <p:spTgt spid="2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5" dur="500" fill="hold"/>
                                        <p:tgtEl>
                                          <p:spTgt spid="2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30" dur="500" fill="hold"/>
                                        <p:tgtEl>
                                          <p:spTgt spid="2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35" dur="500" fill="hold"/>
                                        <p:tgtEl>
                                          <p:spTgt spid="2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40" dur="500" fill="hold"/>
                                        <p:tgtEl>
                                          <p:spTgt spid="2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45" dur="500" fill="hold"/>
                                        <p:tgtEl>
                                          <p:spTgt spid="2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50" dur="500" fill="hold"/>
                                        <p:tgtEl>
                                          <p:spTgt spid="2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4" grpId="0"/>
      <p:bldP spid="2365" grpId="0"/>
      <p:bldP spid="2366" grpId="0"/>
      <p:bldP spid="2367" grpId="0"/>
      <p:bldP spid="2368" grpId="0"/>
      <p:bldP spid="2369" grpId="0"/>
      <p:bldP spid="2370" grpId="0"/>
      <p:bldP spid="2371" grpId="0"/>
      <p:bldP spid="237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2F63F23-8FBF-402C-AA9A-89047B6299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3588" y="520701"/>
            <a:ext cx="29642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Arial"/>
              </a:rPr>
              <a:t>语言委婉含蓄</a:t>
            </a:r>
          </a:p>
        </p:txBody>
      </p:sp>
      <p:sp>
        <p:nvSpPr>
          <p:cNvPr id="2376" name="Text Box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FB56E99-8AC9-4CB3-9B9D-092A1582AF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8213" y="1700213"/>
            <a:ext cx="7924800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54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   </a:t>
            </a:r>
            <a:r>
              <a:rPr lang="zh-CN" altLang="en-US" sz="4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庭有枇杷树，吾妻死之年所手植也，今已亭亭如盖矣。</a:t>
            </a:r>
          </a:p>
        </p:txBody>
      </p:sp>
      <p:sp>
        <p:nvSpPr>
          <p:cNvPr id="2377" name="Text Box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0006D64-3B84-4259-AA73-D0BAF5131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8075" y="4724401"/>
            <a:ext cx="4173538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4000" b="1">
                <a:solidFill>
                  <a:srgbClr val="268868"/>
                </a:solidFill>
                <a:latin typeface="Times New Roman" panose="02020603050405020304" pitchFamily="18" charset="0"/>
                <a:ea typeface="华文新魏" pitchFamily="2" charset="-122"/>
                <a:cs typeface="Arial"/>
              </a:rPr>
              <a:t>不言情而情无限言有尽而意无穷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 fill="hold"/>
                                        <p:tgtEl>
                                          <p:spTgt spid="2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12" dur="500" fill="hold"/>
                                        <p:tgtEl>
                                          <p:spTgt spid="2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6" grpId="0"/>
      <p:bldP spid="237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D4C3480-AB9C-42A8-894A-A2364B0713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2057400"/>
            <a:ext cx="70104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宋体" pitchFamily="2" charset="-122"/>
                <a:cs typeface="Arial"/>
              </a:rPr>
              <a:t> </a:t>
            </a:r>
            <a:r>
              <a:rPr lang="zh-CN" altLang="en-US" sz="7200" b="1">
                <a:solidFill>
                  <a:srgbClr val="000000"/>
                </a:solidFill>
                <a:latin typeface="Tahoma" panose="020B0604030504040204" pitchFamily="34" charset="0"/>
                <a:ea typeface="楷体_GB2312" pitchFamily="49" charset="-122"/>
                <a:cs typeface="Arial"/>
              </a:rPr>
              <a:t>背诵</a:t>
            </a:r>
            <a:r>
              <a:rPr kumimoji="0" lang="zh-CN" altLang="en-US" sz="7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楷体_GB2312" pitchFamily="49" charset="-122"/>
                <a:cs typeface="Arial"/>
              </a:rPr>
              <a:t>全文，把握文章的感情基调。</a:t>
            </a:r>
          </a:p>
        </p:txBody>
      </p:sp>
      <p:sp>
        <p:nvSpPr>
          <p:cNvPr id="62467" name="WordArt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0A9B459-10E9-4834-B44B-603C7079AC28}"/>
              </a:ext>
            </a:extLst>
          </p:cNvPr>
          <p:cNvSpPr>
            <a:spLocks noChangeArrowheads="1" noChangeShapeType="1"/>
          </p:cNvSpPr>
          <p:nvPr/>
        </p:nvSpPr>
        <p:spPr bwMode="auto">
          <a:xfrm>
            <a:off x="2514600" y="549275"/>
            <a:ext cx="3276600" cy="1295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0" cap="none" spc="0" normalizeH="0" baseline="0" noProof="0">
                <a:ln>
                  <a:noFill/>
                </a:ln>
                <a:solidFill>
                  <a:srgbClr val="E1F0FF"/>
                </a:solidFill>
                <a:effectLst>
                  <a:outerShdw dist="53882" dir="2700000" algn="ctr" rotWithShape="0">
                    <a:srgbClr val="C0C0C0"/>
                  </a:outerShdw>
                </a:effectLst>
                <a:uLnTx/>
                <a:uFillTx/>
                <a:latin typeface="华文彩云" panose="02010800040101010101" pitchFamily="2" charset="-122"/>
                <a:ea typeface="华文彩云" panose="02010800040101010101" pitchFamily="2" charset="-122"/>
                <a:cs typeface="Arial"/>
              </a:rPr>
              <a:t>思 考</a:t>
            </a:r>
          </a:p>
        </p:txBody>
      </p:sp>
      <p:sp>
        <p:nvSpPr>
          <p:cNvPr id="62468" name="Text Box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1D0FB95-313D-4A42-92C3-4DA24A0DE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9650" y="4724401"/>
            <a:ext cx="705643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ahoma" panose="020B0604030504040204" pitchFamily="34" charset="0"/>
                <a:ea typeface="楷体_GB2312" pitchFamily="49" charset="-122"/>
                <a:cs typeface="Arial"/>
              </a:rPr>
              <a:t>多可喜，亦多可悲</a:t>
            </a:r>
          </a:p>
        </p:txBody>
      </p:sp>
      <p:pic>
        <p:nvPicPr>
          <p:cNvPr id="62469" name="Picture 5" descr="question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5285A4A-71BB-4788-8D6C-BDF7C2D799B0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39200" y="152400"/>
            <a:ext cx="14478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90" name="项脊轩志.wma">
            <a:hlinkClick r:id="" action="ppaction://media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1E49A19-1B40-4B99-9D62-02388BF59B83}"/>
              </a:ext>
            </a:extLst>
          </p:cNvPr>
          <p:cNvPicPr preferRelativeResize="0">
            <a:picLocks noRot="1" noChangeAspect="1" noChangeArrowheads="1"/>
          </p:cNvPicPr>
          <p:nvPr>
            <a:audioFile r:link="rId1"/>
            <p:extLst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29800" y="6172200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6173145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9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90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9A78EDB-941B-4516-89B0-4BEBFAECFE8D}"/>
              </a:ext>
            </a:extLst>
          </p:cNvPr>
          <p:cNvGrpSpPr/>
          <p:nvPr/>
        </p:nvGrpSpPr>
        <p:grpSpPr>
          <a:xfrm>
            <a:off x="2208214" y="1557339"/>
            <a:ext cx="4905375" cy="1419225"/>
            <a:chOff x="0" y="0"/>
            <a:chExt cx="3090" cy="894"/>
          </a:xfrm>
        </p:grpSpPr>
        <p:sp>
          <p:nvSpPr>
            <p:cNvPr id="63515" name="Text Box 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3CC49AF-6C09-46CC-B7F2-91796F6F99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4" y="0"/>
              <a:ext cx="223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Arial"/>
                </a:rPr>
                <a:t>室仅方丈，可容一人居。</a:t>
              </a:r>
            </a:p>
          </p:txBody>
        </p:sp>
        <p:sp>
          <p:nvSpPr>
            <p:cNvPr id="63516" name="Text Box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917F302-58A5-4760-8F24-632F71D3F0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2" y="432"/>
              <a:ext cx="223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Arial"/>
                </a:rPr>
                <a:t>每移案，顾视无可置者。</a:t>
              </a:r>
            </a:p>
          </p:txBody>
        </p:sp>
        <p:sp>
          <p:nvSpPr>
            <p:cNvPr id="63517" name="AutoShape 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6A11D00-0020-4131-B48E-CCD0AF7386A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38" y="48"/>
              <a:ext cx="144" cy="624"/>
            </a:xfrm>
            <a:prstGeom prst="rightBrace">
              <a:avLst>
                <a:gd name="adj1" fmla="val 36111"/>
                <a:gd name="adj2" fmla="val 50000"/>
              </a:avLst>
            </a:prstGeom>
            <a:noFill/>
            <a:ln w="38100" algn="ctr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itchFamily="2" charset="-122"/>
                <a:cs typeface="Arial"/>
              </a:endParaRPr>
            </a:p>
          </p:txBody>
        </p:sp>
        <p:sp>
          <p:nvSpPr>
            <p:cNvPr id="63518" name="Text Box 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7BB4843-62A7-419E-BDE3-BBD74D52B8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44"/>
              <a:ext cx="404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26886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华文行楷" panose="02010800040101010101" pitchFamily="2" charset="-122"/>
                  <a:cs typeface="Arial"/>
                </a:rPr>
                <a:t>狭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26886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华文行楷" panose="02010800040101010101" pitchFamily="2" charset="-122"/>
                  <a:cs typeface="Arial"/>
                </a:rPr>
                <a:t>小</a:t>
              </a:r>
            </a:p>
          </p:txBody>
        </p:sp>
      </p:grpSp>
      <p:grpSp>
        <p:nvGrpSpPr>
          <p:cNvPr id="3" name="Group 25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C5CB111-7B15-446B-8825-F2269D9775E8}"/>
              </a:ext>
            </a:extLst>
          </p:cNvPr>
          <p:cNvGrpSpPr/>
          <p:nvPr/>
        </p:nvGrpSpPr>
        <p:grpSpPr>
          <a:xfrm>
            <a:off x="2135188" y="3068639"/>
            <a:ext cx="4552950" cy="1266825"/>
            <a:chOff x="0" y="0"/>
            <a:chExt cx="2868" cy="798"/>
          </a:xfrm>
        </p:grpSpPr>
        <p:sp>
          <p:nvSpPr>
            <p:cNvPr id="63513" name="Text Box 8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D1DA88C-247B-47BF-82A5-AC50D758FC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" y="0"/>
              <a:ext cx="2112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Arial"/>
                </a:rPr>
                <a:t>        </a:t>
              </a: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Arial"/>
                </a:rPr>
                <a:t>百年老屋，尘泥渗 漉，雨泽下注。</a:t>
              </a:r>
            </a:p>
          </p:txBody>
        </p:sp>
        <p:sp>
          <p:nvSpPr>
            <p:cNvPr id="63514" name="Text Box 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A61BF0C-AA54-4AD7-AC87-08026D4AE8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8"/>
              <a:ext cx="404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26886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华文行楷" panose="02010800040101010101" pitchFamily="2" charset="-122"/>
                  <a:cs typeface="Arial"/>
                </a:rPr>
                <a:t>破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26886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华文行楷" panose="02010800040101010101" pitchFamily="2" charset="-122"/>
                  <a:cs typeface="Arial"/>
                </a:rPr>
                <a:t>漏</a:t>
              </a:r>
            </a:p>
          </p:txBody>
        </p:sp>
      </p:grpSp>
      <p:grpSp>
        <p:nvGrpSpPr>
          <p:cNvPr id="4" name="Group 25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CAFC6D1-1EF6-44B0-A22A-84862C022A7B}"/>
              </a:ext>
            </a:extLst>
          </p:cNvPr>
          <p:cNvGrpSpPr/>
          <p:nvPr/>
        </p:nvGrpSpPr>
        <p:grpSpPr>
          <a:xfrm>
            <a:off x="2208213" y="4508501"/>
            <a:ext cx="4476750" cy="1266825"/>
            <a:chOff x="0" y="0"/>
            <a:chExt cx="2820" cy="798"/>
          </a:xfrm>
        </p:grpSpPr>
        <p:sp>
          <p:nvSpPr>
            <p:cNvPr id="63511" name="Text Box 11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4BDD273-3924-4A85-A361-BEF5ED3CF3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2" y="0"/>
              <a:ext cx="1968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Arial"/>
                </a:rPr>
                <a:t>     </a:t>
              </a: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Arial"/>
                </a:rPr>
                <a:t>又北向，不能得日，日过午已昏。</a:t>
              </a:r>
            </a:p>
          </p:txBody>
        </p:sp>
        <p:sp>
          <p:nvSpPr>
            <p:cNvPr id="63512" name="Text Box 1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4B7D4B8-E4B4-498E-BA7F-087E3E8299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8"/>
              <a:ext cx="404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26886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华文行楷" panose="02010800040101010101" pitchFamily="2" charset="-122"/>
                  <a:cs typeface="Arial"/>
                </a:rPr>
                <a:t>阴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26886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华文行楷" panose="02010800040101010101" pitchFamily="2" charset="-122"/>
                  <a:cs typeface="Arial"/>
                </a:rPr>
                <a:t>暗</a:t>
              </a:r>
            </a:p>
          </p:txBody>
        </p:sp>
      </p:grpSp>
      <p:sp>
        <p:nvSpPr>
          <p:cNvPr id="2304" name="Text Box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841811F-D480-4857-9752-9CCD94229F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2175" y="404813"/>
            <a:ext cx="4667250" cy="76200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华文琥珀" panose="02010800040101010101" pitchFamily="2" charset="-122"/>
                <a:cs typeface="Arial"/>
              </a:rPr>
              <a:t>修缮前后的项脊轩</a:t>
            </a:r>
          </a:p>
        </p:txBody>
      </p:sp>
      <p:sp>
        <p:nvSpPr>
          <p:cNvPr id="2305" name="Text Box 1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08A68EB-5653-46EC-B3FD-113714F146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0014" y="908051"/>
            <a:ext cx="17224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Arial"/>
              </a:rPr>
              <a:t>修缮前</a:t>
            </a:r>
          </a:p>
        </p:txBody>
      </p:sp>
      <p:sp>
        <p:nvSpPr>
          <p:cNvPr id="2306" name="Text Box 1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49E9BDC-5D6E-4639-87D8-3CC934398D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5501" y="908051"/>
            <a:ext cx="17684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Arial"/>
              </a:rPr>
              <a:t>修缮后</a:t>
            </a:r>
          </a:p>
        </p:txBody>
      </p:sp>
      <p:grpSp>
        <p:nvGrpSpPr>
          <p:cNvPr id="5" name="Group 25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F24123D-68B8-4692-9B21-1CF09D803477}"/>
              </a:ext>
            </a:extLst>
          </p:cNvPr>
          <p:cNvGrpSpPr/>
          <p:nvPr/>
        </p:nvGrpSpPr>
        <p:grpSpPr>
          <a:xfrm>
            <a:off x="7391400" y="1557339"/>
            <a:ext cx="2743200" cy="830263"/>
            <a:chOff x="0" y="0"/>
            <a:chExt cx="1728" cy="523"/>
          </a:xfrm>
        </p:grpSpPr>
        <p:sp>
          <p:nvSpPr>
            <p:cNvPr id="63509" name="Text Box 17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0D97334-0A8B-448A-A384-3D3F5BC589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960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Arial"/>
                </a:rPr>
                <a:t>稍为修葺，使不上漏。</a:t>
              </a:r>
            </a:p>
          </p:txBody>
        </p:sp>
        <p:sp>
          <p:nvSpPr>
            <p:cNvPr id="63510" name="Text Box 18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96DCC1D-A07A-4630-8503-9102E182D7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6" y="96"/>
              <a:ext cx="692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26886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华文行楷" panose="02010800040101010101" pitchFamily="2" charset="-122"/>
                  <a:cs typeface="Arial"/>
                </a:rPr>
                <a:t>不漏</a:t>
              </a:r>
            </a:p>
          </p:txBody>
        </p:sp>
      </p:grpSp>
      <p:grpSp>
        <p:nvGrpSpPr>
          <p:cNvPr id="6" name="Group 26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DC92D48-E37D-48B2-A692-466BE91EF995}"/>
              </a:ext>
            </a:extLst>
          </p:cNvPr>
          <p:cNvGrpSpPr/>
          <p:nvPr/>
        </p:nvGrpSpPr>
        <p:grpSpPr>
          <a:xfrm>
            <a:off x="7464425" y="2636838"/>
            <a:ext cx="2743200" cy="1570038"/>
            <a:chOff x="0" y="0"/>
            <a:chExt cx="1728" cy="989"/>
          </a:xfrm>
        </p:grpSpPr>
        <p:sp>
          <p:nvSpPr>
            <p:cNvPr id="63507" name="Text Box 20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0EFE4FA-636C-416F-9BDD-97EC1ADC84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08" cy="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Arial"/>
                </a:rPr>
                <a:t>前辟四窗，垣墙周庭，日影反照，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Arial"/>
                </a:rPr>
                <a:t>室始洞然。</a:t>
              </a:r>
            </a:p>
          </p:txBody>
        </p:sp>
        <p:sp>
          <p:nvSpPr>
            <p:cNvPr id="63508" name="Text Box 21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BD611E9-2160-4327-984D-A4640F3C15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6" y="288"/>
              <a:ext cx="692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26886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华文行楷" panose="02010800040101010101" pitchFamily="2" charset="-122"/>
                  <a:cs typeface="Arial"/>
                </a:rPr>
                <a:t>明亮</a:t>
              </a:r>
            </a:p>
          </p:txBody>
        </p:sp>
      </p:grpSp>
      <p:grpSp>
        <p:nvGrpSpPr>
          <p:cNvPr id="7" name="Group 26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D3E57E1-4A25-401C-855E-B92D87B7EB0E}"/>
              </a:ext>
            </a:extLst>
          </p:cNvPr>
          <p:cNvGrpSpPr/>
          <p:nvPr/>
        </p:nvGrpSpPr>
        <p:grpSpPr>
          <a:xfrm>
            <a:off x="7535864" y="4508500"/>
            <a:ext cx="2638425" cy="1570038"/>
            <a:chOff x="0" y="0"/>
            <a:chExt cx="1662" cy="989"/>
          </a:xfrm>
        </p:grpSpPr>
        <p:sp>
          <p:nvSpPr>
            <p:cNvPr id="63505" name="Text Box 2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DBA0F9F-78E2-4372-9FC3-270558CF05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66" cy="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Arial"/>
                </a:rPr>
                <a:t>杂植兰桂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Arial"/>
                </a:rPr>
                <a:t>庭阶寂寂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Arial"/>
                </a:rPr>
                <a:t>明月半墙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Arial"/>
                </a:rPr>
                <a:t>桂影斑驳</a:t>
              </a:r>
            </a:p>
          </p:txBody>
        </p:sp>
        <p:sp>
          <p:nvSpPr>
            <p:cNvPr id="63506" name="Text Box 2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4FC9E5A-8D0E-4065-A4BE-4A5CD4536D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0" y="210"/>
              <a:ext cx="692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26886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华文行楷" panose="02010800040101010101" pitchFamily="2" charset="-122"/>
                  <a:cs typeface="Arial"/>
                </a:rPr>
                <a:t>幽雅</a:t>
              </a:r>
            </a:p>
          </p:txBody>
        </p:sp>
      </p:grpSp>
      <p:sp>
        <p:nvSpPr>
          <p:cNvPr id="2316" name="AutoShape 2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F915007-054D-4E0D-A4A0-C0C7B8C4B5B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829300" y="1943100"/>
            <a:ext cx="381000" cy="8229600"/>
          </a:xfrm>
          <a:prstGeom prst="rightBrace">
            <a:avLst>
              <a:gd name="adj1" fmla="val 180000"/>
              <a:gd name="adj2" fmla="val 50019"/>
            </a:avLst>
          </a:prstGeom>
          <a:noFill/>
          <a:ln w="38100" algn="ctr">
            <a:solidFill>
              <a:srgbClr val="66006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Arial"/>
            </a:endParaRPr>
          </a:p>
        </p:txBody>
      </p:sp>
      <p:sp>
        <p:nvSpPr>
          <p:cNvPr id="2317" name="Text Box 2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0302782-6808-4CF9-A2F8-C4A0146B07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1800" y="6096000"/>
            <a:ext cx="2514600" cy="76200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Arial"/>
              </a:rPr>
              <a:t>多可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Arial"/>
              </a:rPr>
              <a:t>喜</a:t>
            </a:r>
          </a:p>
        </p:txBody>
      </p:sp>
      <p:sp>
        <p:nvSpPr>
          <p:cNvPr id="2318" name="Text Box 2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04676BA-7465-4A97-A64C-6C30D94EA6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1100" y="6096000"/>
            <a:ext cx="20193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Arial"/>
              </a:rPr>
              <a:t>鲜明对比</a:t>
            </a:r>
          </a:p>
        </p:txBody>
      </p:sp>
      <p:grpSp>
        <p:nvGrpSpPr>
          <p:cNvPr id="8" name="Group 27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B95372B-FB3A-4A92-9D37-CFE9EE7E9A14}"/>
              </a:ext>
            </a:extLst>
          </p:cNvPr>
          <p:cNvGrpSpPr/>
          <p:nvPr/>
        </p:nvGrpSpPr>
        <p:grpSpPr>
          <a:xfrm>
            <a:off x="6553200" y="1981200"/>
            <a:ext cx="1066800" cy="2971800"/>
            <a:chOff x="0" y="0"/>
            <a:chExt cx="672" cy="1872"/>
          </a:xfrm>
        </p:grpSpPr>
        <p:sp>
          <p:nvSpPr>
            <p:cNvPr id="63503" name="AutoShape 2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E8F72F5-6DB1-4ACA-AA2E-74C4E70B50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72" cy="1872"/>
            </a:xfrm>
            <a:prstGeom prst="rightArrowCallout">
              <a:avLst>
                <a:gd name="adj1" fmla="val 59532"/>
                <a:gd name="adj2" fmla="val 69643"/>
                <a:gd name="adj3" fmla="val 30208"/>
                <a:gd name="adj4" fmla="val 59523"/>
              </a:avLst>
            </a:prstGeom>
            <a:solidFill>
              <a:srgbClr val="660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itchFamily="2" charset="-122"/>
                <a:cs typeface="Arial"/>
              </a:endParaRPr>
            </a:p>
          </p:txBody>
        </p:sp>
        <p:sp>
          <p:nvSpPr>
            <p:cNvPr id="63504" name="Text Box 30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9827061-CF34-44C7-B974-5BF08C1E4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" y="565"/>
              <a:ext cx="349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华文隶书" panose="02010800040101010101" pitchFamily="2" charset="-122"/>
                  <a:cs typeface="Arial"/>
                </a:rPr>
                <a:t>修      缮</a:t>
              </a:r>
            </a:p>
          </p:txBody>
        </p:sp>
      </p:grpSp>
      <p:pic>
        <p:nvPicPr>
          <p:cNvPr id="63519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785600" y="11150600"/>
            <a:ext cx="3302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1041067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12" dur="500" fill="hold"/>
                                        <p:tgtEl>
                                          <p:spTgt spid="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base">
                                        <p:cTn id="52" dur="500" fill="hold"/>
                                        <p:tgtEl>
                                          <p:spTgt spid="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57" dur="500" fill="hold"/>
                                        <p:tgtEl>
                                          <p:spTgt spid="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5" grpId="0"/>
      <p:bldP spid="2306" grpId="0"/>
      <p:bldP spid="2316" grpId="0" animBg="1"/>
      <p:bldP spid="2317" grpId="0"/>
      <p:bldP spid="23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" name="Text Box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2C9589E-361D-4D1B-972C-99C3079711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551" y="476251"/>
            <a:ext cx="7318375" cy="7016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黑体" pitchFamily="2" charset="-122"/>
                <a:cs typeface="Arial"/>
              </a:rPr>
              <a:t>项脊轩的变迁，回忆母亲和祖母</a:t>
            </a:r>
          </a:p>
        </p:txBody>
      </p:sp>
      <p:grpSp>
        <p:nvGrpSpPr>
          <p:cNvPr id="2" name="Group 27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0D011EF-6AB5-46BB-9F34-33C3ACCEDAED}"/>
              </a:ext>
            </a:extLst>
          </p:cNvPr>
          <p:cNvGrpSpPr/>
          <p:nvPr/>
        </p:nvGrpSpPr>
        <p:grpSpPr>
          <a:xfrm>
            <a:off x="2438401" y="1295401"/>
            <a:ext cx="7343775" cy="830263"/>
            <a:chOff x="0" y="0"/>
            <a:chExt cx="4626" cy="523"/>
          </a:xfrm>
        </p:grpSpPr>
        <p:sp>
          <p:nvSpPr>
            <p:cNvPr id="64529" name="Text Box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9C6DBB4-52D2-4B37-9EFE-3B32AD24CF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276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srgbClr val="CC66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隶书" panose="02010509060101010101" pitchFamily="49" charset="-122"/>
                  <a:cs typeface="Arial"/>
                </a:rPr>
                <a:t>诸父异爨</a:t>
              </a:r>
            </a:p>
          </p:txBody>
        </p:sp>
        <p:sp>
          <p:nvSpPr>
            <p:cNvPr id="64530" name="Text Box 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B17BD00-6BE9-4B61-B557-3643C8799C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0"/>
              <a:ext cx="3234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Arial"/>
                </a:rPr>
                <a:t>内外多置小门，墙往往而是。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Arial"/>
                </a:rPr>
                <a:t>东犬西吠，客逾庖而宴，鸡栖于庭。</a:t>
              </a:r>
            </a:p>
          </p:txBody>
        </p:sp>
      </p:grpSp>
      <p:grpSp>
        <p:nvGrpSpPr>
          <p:cNvPr id="3" name="Group 28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54440AF-F322-4AF7-AC6B-67DA1C8B08D4}"/>
              </a:ext>
            </a:extLst>
          </p:cNvPr>
          <p:cNvGrpSpPr/>
          <p:nvPr/>
        </p:nvGrpSpPr>
        <p:grpSpPr>
          <a:xfrm>
            <a:off x="2438401" y="4495801"/>
            <a:ext cx="7808913" cy="2138363"/>
            <a:chOff x="0" y="0"/>
            <a:chExt cx="4919" cy="1347"/>
          </a:xfrm>
        </p:grpSpPr>
        <p:sp>
          <p:nvSpPr>
            <p:cNvPr id="64524" name="Text Box 7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1C4D6FA-DE3C-464E-B1EF-9A10D4E7FE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32"/>
              <a:ext cx="1566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srgbClr val="CC66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隶书" panose="02010509060101010101" pitchFamily="49" charset="-122"/>
                  <a:cs typeface="Arial"/>
                </a:rPr>
                <a:t>回忆祖母：</a:t>
              </a:r>
            </a:p>
          </p:txBody>
        </p:sp>
        <p:grpSp>
          <p:nvGrpSpPr>
            <p:cNvPr id="64525" name="Group 28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B25741C-F043-4358-B1F4-495965D48932}"/>
                </a:ext>
              </a:extLst>
            </p:cNvPr>
            <p:cNvGrpSpPr/>
            <p:nvPr/>
          </p:nvGrpSpPr>
          <p:grpSpPr>
            <a:xfrm>
              <a:off x="1248" y="0"/>
              <a:ext cx="3671" cy="1347"/>
              <a:chOff x="0" y="0"/>
              <a:chExt cx="3671" cy="1347"/>
            </a:xfrm>
          </p:grpSpPr>
          <p:sp>
            <p:nvSpPr>
              <p:cNvPr id="64526" name="Text Box 9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40AD22F-A151-46A4-9262-50B940E553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3228" cy="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SzTx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SzTx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SzTx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SzTx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_GB2312" pitchFamily="49" charset="-122"/>
                    <a:cs typeface="Arial"/>
                  </a:rPr>
                  <a:t>     </a:t>
                </a:r>
                <a:r>
                  <a:rPr kumimoji="0" lang="en-US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Arial"/>
                  </a:rPr>
                  <a:t>“</a:t>
                </a: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Arial"/>
                  </a:rPr>
                  <a:t>吾儿，久不见若影，何竟日默默在此，大类女郎也？”</a:t>
                </a:r>
              </a:p>
            </p:txBody>
          </p:sp>
          <p:sp>
            <p:nvSpPr>
              <p:cNvPr id="64527" name="Text Box 10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5E345D9-FCA0-461C-9242-00FF0C333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528"/>
                <a:ext cx="3648" cy="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SzTx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SzTx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SzTx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SzTx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_GB2312" pitchFamily="49" charset="-122"/>
                    <a:cs typeface="Arial"/>
                  </a:rPr>
                  <a:t>   </a:t>
                </a: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Arial"/>
                  </a:rPr>
                  <a:t>比去，以手阖门，自语曰：“</a:t>
                </a:r>
                <a:r>
                  <a:rPr kumimoji="0" lang="en-US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Arial"/>
                  </a:rPr>
                  <a:t>…</a:t>
                </a: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Arial"/>
                  </a:rPr>
                  <a:t>儿之成，则可待乎！”</a:t>
                </a:r>
              </a:p>
            </p:txBody>
          </p:sp>
          <p:sp>
            <p:nvSpPr>
              <p:cNvPr id="64528" name="Text Box 11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7D0233F-3E8A-4CA6-A8CB-C89303D55C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1056"/>
                <a:ext cx="362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SzTx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SzTx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SzTx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SzTx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Arial"/>
                  </a:rPr>
                  <a:t>持一象笏至，曰：“</a:t>
                </a:r>
                <a:r>
                  <a:rPr kumimoji="0" lang="en-US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Arial"/>
                  </a:rPr>
                  <a:t>…</a:t>
                </a: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Arial"/>
                  </a:rPr>
                  <a:t>他日汝当用之！”</a:t>
                </a:r>
              </a:p>
            </p:txBody>
          </p:sp>
        </p:grpSp>
      </p:grpSp>
      <p:sp>
        <p:nvSpPr>
          <p:cNvPr id="2334" name="AutoShape 1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4F925BF-9798-4D35-A5FA-7E3B2C52F6F7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2209800" y="1295400"/>
            <a:ext cx="304800" cy="4953000"/>
          </a:xfrm>
          <a:prstGeom prst="rightBrace">
            <a:avLst>
              <a:gd name="adj1" fmla="val 135417"/>
              <a:gd name="adj2" fmla="val 50000"/>
            </a:avLst>
          </a:prstGeom>
          <a:noFill/>
          <a:ln w="38100" algn="ctr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Arial"/>
            </a:endParaRPr>
          </a:p>
        </p:txBody>
      </p:sp>
      <p:sp>
        <p:nvSpPr>
          <p:cNvPr id="2335" name="Text Box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7675A04-B1C4-4EAD-904B-00CC45D448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2863850"/>
            <a:ext cx="533400" cy="173990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新魏" pitchFamily="2" charset="-122"/>
                <a:cs typeface="Arial"/>
              </a:rPr>
              <a:t>多可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itchFamily="2" charset="-122"/>
                <a:cs typeface="Arial"/>
              </a:rPr>
              <a:t>悲</a:t>
            </a:r>
          </a:p>
        </p:txBody>
      </p:sp>
      <p:grpSp>
        <p:nvGrpSpPr>
          <p:cNvPr id="5" name="Group 28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64D5715-47FB-4776-853E-A49F579EB6DB}"/>
              </a:ext>
            </a:extLst>
          </p:cNvPr>
          <p:cNvGrpSpPr/>
          <p:nvPr/>
        </p:nvGrpSpPr>
        <p:grpSpPr>
          <a:xfrm>
            <a:off x="2514600" y="2590801"/>
            <a:ext cx="6248400" cy="1363663"/>
            <a:chOff x="0" y="0"/>
            <a:chExt cx="3936" cy="859"/>
          </a:xfrm>
        </p:grpSpPr>
        <p:sp>
          <p:nvSpPr>
            <p:cNvPr id="64521" name="Text Box 1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A50230F-81F7-4D31-BADE-AECF01B23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96"/>
              <a:ext cx="1566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srgbClr val="CC66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隶书" panose="02010509060101010101" pitchFamily="49" charset="-122"/>
                  <a:cs typeface="Arial"/>
                </a:rPr>
                <a:t>回忆母亲：</a:t>
              </a:r>
            </a:p>
          </p:txBody>
        </p:sp>
        <p:sp>
          <p:nvSpPr>
            <p:cNvPr id="64522" name="Text Box 1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3F04E1E-B5CB-40FA-8724-D79E0EA872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336"/>
              <a:ext cx="2592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49" charset="-122"/>
                  <a:cs typeface="Arial"/>
                </a:rPr>
                <a:t>    </a:t>
              </a: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Arial"/>
                </a:rPr>
                <a:t>娘以指扣门扉曰：“儿寒乎？欲食乎？”</a:t>
              </a:r>
            </a:p>
          </p:txBody>
        </p:sp>
        <p:sp>
          <p:nvSpPr>
            <p:cNvPr id="64523" name="Text Box 17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00BB328-4EFE-4BE5-868D-8BB54CB473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0"/>
              <a:ext cx="115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Arial"/>
                </a:rPr>
                <a:t>先妣尝一至</a:t>
              </a:r>
            </a:p>
          </p:txBody>
        </p:sp>
      </p:grpSp>
      <p:sp>
        <p:nvSpPr>
          <p:cNvPr id="2340" name="Text Box 1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8D2043-4EBF-4345-90C2-7EDC8C05A1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03874" y="1700213"/>
            <a:ext cx="738664" cy="395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268868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Arial"/>
              </a:rPr>
              <a:t>思念、悼亡之情</a:t>
            </a:r>
          </a:p>
        </p:txBody>
      </p:sp>
    </p:spTree>
    <p:extLst>
      <p:ext uri="{BB962C8B-B14F-4D97-AF65-F5344CB8AC3E}">
        <p14:creationId xmlns:p14="http://schemas.microsoft.com/office/powerpoint/2010/main" val="12710258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 additive="base">
                                        <p:cTn id="7" dur="500" fill="hold"/>
                                        <p:tgtEl>
                                          <p:spTgt spid="2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12" dur="500" fill="hold"/>
                                        <p:tgtEl>
                                          <p:spTgt spid="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 additive="base">
                                        <p:cTn id="17" dur="500" fill="hold"/>
                                        <p:tgtEl>
                                          <p:spTgt spid="2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 additive="base">
                                        <p:cTn id="37" dur="500" fill="hold"/>
                                        <p:tgtEl>
                                          <p:spTgt spid="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" grpId="0"/>
      <p:bldP spid="2334" grpId="0" animBg="1"/>
      <p:bldP spid="2335" grpId="0"/>
      <p:bldP spid="234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3" name="Text Box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D3FB6-80E6-48F7-A389-3DB441FFBA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1" y="354013"/>
            <a:ext cx="5054589" cy="92333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黑体" pitchFamily="2" charset="-122"/>
                <a:cs typeface="Arial"/>
              </a:rPr>
              <a:t>补记：怀念亡妻</a:t>
            </a:r>
          </a:p>
        </p:txBody>
      </p:sp>
      <p:grpSp>
        <p:nvGrpSpPr>
          <p:cNvPr id="2" name="Group 29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13431B4-A698-4F26-B1B3-EDDD6904AB0C}"/>
              </a:ext>
            </a:extLst>
          </p:cNvPr>
          <p:cNvGrpSpPr/>
          <p:nvPr/>
        </p:nvGrpSpPr>
        <p:grpSpPr>
          <a:xfrm>
            <a:off x="2279650" y="1125539"/>
            <a:ext cx="6629400" cy="2789237"/>
            <a:chOff x="0" y="0"/>
            <a:chExt cx="4176" cy="1757"/>
          </a:xfrm>
        </p:grpSpPr>
        <p:sp>
          <p:nvSpPr>
            <p:cNvPr id="65547" name="Text Box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B7EB1C7-BD69-466A-8476-318B473336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0"/>
              <a:ext cx="3024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49" charset="-122"/>
                  <a:cs typeface="Arial"/>
                </a:rPr>
                <a:t>    </a:t>
              </a:r>
              <a:r>
                <a:rPr kumimoji="0" lang="en-US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49" charset="-122"/>
                  <a:cs typeface="Arial"/>
                </a:rPr>
                <a:t>  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Arial"/>
                </a:rPr>
                <a:t>时至轩中，从余问古事，或凭几学书。</a:t>
              </a:r>
            </a:p>
          </p:txBody>
        </p:sp>
        <p:sp>
          <p:nvSpPr>
            <p:cNvPr id="65548" name="Text Box 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5B2FC49-51EF-471F-A8B3-A963810E23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768"/>
              <a:ext cx="2976" cy="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49" charset="-122"/>
                  <a:cs typeface="Arial"/>
                </a:rPr>
                <a:t>    </a:t>
              </a:r>
              <a:r>
                <a:rPr kumimoji="0" lang="en-US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49" charset="-122"/>
                  <a:cs typeface="Arial"/>
                </a:rPr>
                <a:t> 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Arial"/>
                </a:rPr>
                <a:t>吾妻归宁，述诸小妹语曰：“闻姊家有阁子，且何谓阁子也？”</a:t>
              </a:r>
            </a:p>
          </p:txBody>
        </p:sp>
        <p:sp>
          <p:nvSpPr>
            <p:cNvPr id="2347" name="Text Box 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B9B1FF2-C504-46D9-A561-B94CD3C600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20"/>
              <a:ext cx="758" cy="442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srgbClr val="990033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华文新魏" pitchFamily="2" charset="-122"/>
                  <a:cs typeface="Arial"/>
                </a:rPr>
                <a:t>生前</a:t>
              </a:r>
            </a:p>
          </p:txBody>
        </p:sp>
        <p:sp>
          <p:nvSpPr>
            <p:cNvPr id="65550" name="AutoShape 7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0CCEACD-4D6E-478B-B4B5-625008B4C1E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64" y="48"/>
              <a:ext cx="240" cy="1632"/>
            </a:xfrm>
            <a:prstGeom prst="rightBrace">
              <a:avLst>
                <a:gd name="adj1" fmla="val 56667"/>
                <a:gd name="adj2" fmla="val 51736"/>
              </a:avLst>
            </a:prstGeom>
            <a:noFill/>
            <a:ln w="38100" algn="ctr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itchFamily="2" charset="-122"/>
                <a:cs typeface="Arial"/>
              </a:endParaRPr>
            </a:p>
          </p:txBody>
        </p:sp>
      </p:grpSp>
      <p:grpSp>
        <p:nvGrpSpPr>
          <p:cNvPr id="3" name="Group 30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A85ED8-F420-4ACE-9A40-13F259603027}"/>
              </a:ext>
            </a:extLst>
          </p:cNvPr>
          <p:cNvGrpSpPr/>
          <p:nvPr/>
        </p:nvGrpSpPr>
        <p:grpSpPr>
          <a:xfrm>
            <a:off x="2424114" y="4221163"/>
            <a:ext cx="7223125" cy="2057400"/>
            <a:chOff x="0" y="0"/>
            <a:chExt cx="4550" cy="1296"/>
          </a:xfrm>
        </p:grpSpPr>
        <p:sp>
          <p:nvSpPr>
            <p:cNvPr id="2350" name="Text Box 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933BDF0-C2D4-46D3-96AA-13E8CCD765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6" y="624"/>
              <a:ext cx="3504" cy="672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4646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隶书" panose="02010509060101010101" pitchFamily="49" charset="-122"/>
                  <a:cs typeface="Arial"/>
                </a:rPr>
                <a:t>    </a:t>
              </a:r>
              <a:r>
                <a:rPr kumimoji="0" lang="en-US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隶书" panose="02010509060101010101" pitchFamily="49" charset="-122"/>
                  <a:cs typeface="Arial"/>
                </a:rPr>
                <a:t> 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隶书" panose="02010509060101010101" pitchFamily="49" charset="-122"/>
                  <a:cs typeface="Arial"/>
                </a:rPr>
                <a:t>庭有枇杷树，吾妻死之年所手植也，今已亭亭如盖矣。</a:t>
              </a:r>
            </a:p>
          </p:txBody>
        </p:sp>
        <p:sp>
          <p:nvSpPr>
            <p:cNvPr id="2351" name="Text Box 10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E9FB411-DFE3-4C1B-9497-434FE7BA18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528"/>
              <a:ext cx="758" cy="442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srgbClr val="990033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华文新魏" pitchFamily="2" charset="-122"/>
                  <a:cs typeface="Arial"/>
                </a:rPr>
                <a:t>死后</a:t>
              </a:r>
            </a:p>
          </p:txBody>
        </p:sp>
        <p:sp>
          <p:nvSpPr>
            <p:cNvPr id="2352" name="Text Box 11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9B811FF-8617-4D8E-9A9B-EE511B76E1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0" y="0"/>
              <a:ext cx="1248" cy="365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33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隶书" panose="02010509060101010101" pitchFamily="49" charset="-122"/>
                  <a:cs typeface="Arial"/>
                </a:rPr>
                <a:t>室坏不修。</a:t>
              </a:r>
            </a:p>
          </p:txBody>
        </p:sp>
        <p:sp>
          <p:nvSpPr>
            <p:cNvPr id="65546" name="AutoShape 1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27DC73-1615-4684-9F36-4D95CF26C50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54" y="48"/>
              <a:ext cx="144" cy="1248"/>
            </a:xfrm>
            <a:prstGeom prst="rightBrace">
              <a:avLst>
                <a:gd name="adj1" fmla="val 72222"/>
                <a:gd name="adj2" fmla="val 51736"/>
              </a:avLst>
            </a:prstGeom>
            <a:noFill/>
            <a:ln w="38100" algn="ctr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itchFamily="2" charset="-122"/>
                <a:cs typeface="Arial"/>
              </a:endParaRPr>
            </a:p>
          </p:txBody>
        </p:sp>
      </p:grpSp>
      <p:sp>
        <p:nvSpPr>
          <p:cNvPr id="2354" name="WordArt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194B66C-17C5-4BF6-B640-F943B3A11787}"/>
              </a:ext>
            </a:extLst>
          </p:cNvPr>
          <p:cNvSpPr>
            <a:spLocks noChangeArrowheads="1" noChangeShapeType="1"/>
          </p:cNvSpPr>
          <p:nvPr/>
        </p:nvSpPr>
        <p:spPr bwMode="auto">
          <a:xfrm>
            <a:off x="8763000" y="1752600"/>
            <a:ext cx="1219200" cy="12652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" cap="none" spc="0" normalizeH="0" baseline="0" noProof="0">
                <a:ln w="9525" algn="ctr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Arial"/>
              </a:rPr>
              <a:t>乐</a:t>
            </a:r>
          </a:p>
        </p:txBody>
      </p:sp>
      <p:sp>
        <p:nvSpPr>
          <p:cNvPr id="2355" name="WordArt 1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92FE348-DD2E-4245-AAB8-5200719A2EB6}"/>
              </a:ext>
            </a:extLst>
          </p:cNvPr>
          <p:cNvSpPr>
            <a:spLocks noChangeArrowheads="1" noChangeShapeType="1"/>
          </p:cNvSpPr>
          <p:nvPr/>
        </p:nvSpPr>
        <p:spPr bwMode="auto">
          <a:xfrm rot="5400000">
            <a:off x="9201150" y="4514850"/>
            <a:ext cx="1104900" cy="914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" cap="none" spc="0" normalizeH="0" baseline="0" noProof="0">
                <a:ln w="9525" algn="ctr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Arial"/>
              </a:rPr>
              <a:t>悲</a:t>
            </a:r>
          </a:p>
        </p:txBody>
      </p:sp>
    </p:spTree>
    <p:extLst>
      <p:ext uri="{BB962C8B-B14F-4D97-AF65-F5344CB8AC3E}">
        <p14:creationId xmlns:p14="http://schemas.microsoft.com/office/powerpoint/2010/main" val="3847175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29" dur="500" fill="hold"/>
                                        <p:tgtEl>
                                          <p:spTgt spid="2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3" name="Text Box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6D3FB6-80E6-48F7-A389-3DB441FFBA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1" y="354013"/>
            <a:ext cx="5054589" cy="92333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黑体" pitchFamily="2" charset="-122"/>
                <a:cs typeface="Arial"/>
              </a:rPr>
              <a:t>补记：怀念亡妻</a:t>
            </a:r>
          </a:p>
        </p:txBody>
      </p:sp>
      <p:grpSp>
        <p:nvGrpSpPr>
          <p:cNvPr id="2" name="Group 29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13431B4-A698-4F26-B1B3-EDDD6904AB0C}"/>
              </a:ext>
            </a:extLst>
          </p:cNvPr>
          <p:cNvGrpSpPr/>
          <p:nvPr/>
        </p:nvGrpSpPr>
        <p:grpSpPr>
          <a:xfrm>
            <a:off x="2279650" y="1125539"/>
            <a:ext cx="6629400" cy="2789237"/>
            <a:chOff x="0" y="0"/>
            <a:chExt cx="4176" cy="1757"/>
          </a:xfrm>
        </p:grpSpPr>
        <p:sp>
          <p:nvSpPr>
            <p:cNvPr id="65547" name="Text Box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B7EB1C7-BD69-466A-8476-318B473336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0"/>
              <a:ext cx="3024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49" charset="-122"/>
                  <a:cs typeface="Arial"/>
                </a:rPr>
                <a:t>    </a:t>
              </a:r>
              <a:r>
                <a:rPr kumimoji="0" lang="en-US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49" charset="-122"/>
                  <a:cs typeface="Arial"/>
                </a:rPr>
                <a:t>  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Arial"/>
                </a:rPr>
                <a:t>时至轩中，从余问古事，或凭几学书。</a:t>
              </a:r>
            </a:p>
          </p:txBody>
        </p:sp>
        <p:sp>
          <p:nvSpPr>
            <p:cNvPr id="65548" name="Text Box 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5B2FC49-51EF-471F-A8B3-A963810E23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768"/>
              <a:ext cx="2976" cy="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49" charset="-122"/>
                  <a:cs typeface="Arial"/>
                </a:rPr>
                <a:t>    </a:t>
              </a:r>
              <a:r>
                <a:rPr kumimoji="0" lang="en-US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49" charset="-122"/>
                  <a:cs typeface="Arial"/>
                </a:rPr>
                <a:t> 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Arial"/>
                </a:rPr>
                <a:t>吾妻归宁，述诸小妹语曰：“闻姊家有阁子，且何谓阁子也？”</a:t>
              </a:r>
            </a:p>
          </p:txBody>
        </p:sp>
        <p:sp>
          <p:nvSpPr>
            <p:cNvPr id="2347" name="Text Box 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B9B1FF2-C504-46D9-A561-B94CD3C600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20"/>
              <a:ext cx="758" cy="442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srgbClr val="990033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华文新魏" pitchFamily="2" charset="-122"/>
                  <a:cs typeface="Arial"/>
                </a:rPr>
                <a:t>生前</a:t>
              </a:r>
            </a:p>
          </p:txBody>
        </p:sp>
        <p:sp>
          <p:nvSpPr>
            <p:cNvPr id="65550" name="AutoShape 7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0CCEACD-4D6E-478B-B4B5-625008B4C1E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64" y="48"/>
              <a:ext cx="240" cy="1632"/>
            </a:xfrm>
            <a:prstGeom prst="rightBrace">
              <a:avLst>
                <a:gd name="adj1" fmla="val 56667"/>
                <a:gd name="adj2" fmla="val 51736"/>
              </a:avLst>
            </a:prstGeom>
            <a:noFill/>
            <a:ln w="38100" algn="ctr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itchFamily="2" charset="-122"/>
                <a:cs typeface="Arial"/>
              </a:endParaRPr>
            </a:p>
          </p:txBody>
        </p:sp>
      </p:grpSp>
      <p:grpSp>
        <p:nvGrpSpPr>
          <p:cNvPr id="3" name="Group 30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A85ED8-F420-4ACE-9A40-13F259603027}"/>
              </a:ext>
            </a:extLst>
          </p:cNvPr>
          <p:cNvGrpSpPr/>
          <p:nvPr/>
        </p:nvGrpSpPr>
        <p:grpSpPr>
          <a:xfrm>
            <a:off x="2424114" y="4221163"/>
            <a:ext cx="7223125" cy="2057400"/>
            <a:chOff x="0" y="0"/>
            <a:chExt cx="4550" cy="1296"/>
          </a:xfrm>
        </p:grpSpPr>
        <p:sp>
          <p:nvSpPr>
            <p:cNvPr id="2350" name="Text Box 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933BDF0-C2D4-46D3-96AA-13E8CCD765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6" y="624"/>
              <a:ext cx="3504" cy="672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4646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隶书" panose="02010509060101010101" pitchFamily="49" charset="-122"/>
                  <a:cs typeface="Arial"/>
                </a:rPr>
                <a:t>    </a:t>
              </a:r>
              <a:r>
                <a:rPr kumimoji="0" lang="en-US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隶书" panose="02010509060101010101" pitchFamily="49" charset="-122"/>
                  <a:cs typeface="Arial"/>
                </a:rPr>
                <a:t> 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隶书" panose="02010509060101010101" pitchFamily="49" charset="-122"/>
                  <a:cs typeface="Arial"/>
                </a:rPr>
                <a:t>庭有枇杷树，吾妻死之年所手植也，今已亭亭如盖矣。</a:t>
              </a:r>
            </a:p>
          </p:txBody>
        </p:sp>
        <p:sp>
          <p:nvSpPr>
            <p:cNvPr id="2351" name="Text Box 10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E9FB411-DFE3-4C1B-9497-434FE7BA18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528"/>
              <a:ext cx="758" cy="442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srgbClr val="990033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华文新魏" pitchFamily="2" charset="-122"/>
                  <a:cs typeface="Arial"/>
                </a:rPr>
                <a:t>死后</a:t>
              </a:r>
            </a:p>
          </p:txBody>
        </p:sp>
        <p:sp>
          <p:nvSpPr>
            <p:cNvPr id="2352" name="Text Box 11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9B811FF-8617-4D8E-9A9B-EE511B76E1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0" y="0"/>
              <a:ext cx="1248" cy="365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33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隶书" panose="02010509060101010101" pitchFamily="49" charset="-122"/>
                  <a:cs typeface="Arial"/>
                </a:rPr>
                <a:t>室坏不修。</a:t>
              </a:r>
            </a:p>
          </p:txBody>
        </p:sp>
        <p:sp>
          <p:nvSpPr>
            <p:cNvPr id="65546" name="AutoShape 1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27DC73-1615-4684-9F36-4D95CF26C50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54" y="48"/>
              <a:ext cx="144" cy="1248"/>
            </a:xfrm>
            <a:prstGeom prst="rightBrace">
              <a:avLst>
                <a:gd name="adj1" fmla="val 72222"/>
                <a:gd name="adj2" fmla="val 51736"/>
              </a:avLst>
            </a:prstGeom>
            <a:noFill/>
            <a:ln w="38100" algn="ctr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itchFamily="2" charset="-122"/>
                <a:cs typeface="Arial"/>
              </a:endParaRPr>
            </a:p>
          </p:txBody>
        </p:sp>
      </p:grpSp>
      <p:sp>
        <p:nvSpPr>
          <p:cNvPr id="2354" name="WordArt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194B66C-17C5-4BF6-B640-F943B3A11787}"/>
              </a:ext>
            </a:extLst>
          </p:cNvPr>
          <p:cNvSpPr>
            <a:spLocks noChangeArrowheads="1" noChangeShapeType="1"/>
          </p:cNvSpPr>
          <p:nvPr/>
        </p:nvSpPr>
        <p:spPr bwMode="auto">
          <a:xfrm>
            <a:off x="8763000" y="1752600"/>
            <a:ext cx="1219200" cy="12652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" cap="none" spc="0" normalizeH="0" baseline="0" noProof="0">
                <a:ln w="9525" algn="ctr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Arial"/>
              </a:rPr>
              <a:t>乐</a:t>
            </a:r>
          </a:p>
        </p:txBody>
      </p:sp>
      <p:sp>
        <p:nvSpPr>
          <p:cNvPr id="2355" name="WordArt 1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92FE348-DD2E-4245-AAB8-5200719A2EB6}"/>
              </a:ext>
            </a:extLst>
          </p:cNvPr>
          <p:cNvSpPr>
            <a:spLocks noChangeArrowheads="1" noChangeShapeType="1"/>
          </p:cNvSpPr>
          <p:nvPr/>
        </p:nvSpPr>
        <p:spPr bwMode="auto">
          <a:xfrm rot="5400000">
            <a:off x="9201150" y="4514850"/>
            <a:ext cx="1104900" cy="914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" cap="none" spc="0" normalizeH="0" baseline="0" noProof="0">
                <a:ln w="9525" algn="ctr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Arial"/>
              </a:rPr>
              <a:t>悲</a:t>
            </a:r>
          </a:p>
        </p:txBody>
      </p:sp>
    </p:spTree>
    <p:extLst>
      <p:ext uri="{BB962C8B-B14F-4D97-AF65-F5344CB8AC3E}">
        <p14:creationId xmlns:p14="http://schemas.microsoft.com/office/powerpoint/2010/main" val="5114797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29" dur="500" fill="hold"/>
                                        <p:tgtEl>
                                          <p:spTgt spid="2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7985" y="120650"/>
            <a:ext cx="11189335" cy="937895"/>
          </a:xfrm>
        </p:spPr>
        <p:txBody>
          <a:bodyPr/>
          <a:lstStyle/>
          <a:p>
            <a:r>
              <a:rPr>
                <a:sym typeface="+mn-ea"/>
              </a:rPr>
              <a:t>“项脊轩”</a:t>
            </a:r>
            <a:r>
              <a:rPr lang="zh-CN" altLang="en-US"/>
              <a:t>名字由来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9085" y="967740"/>
            <a:ext cx="11699875" cy="5890260"/>
          </a:xfrm>
        </p:spPr>
        <p:txBody>
          <a:bodyPr>
            <a:normAutofit/>
          </a:bodyPr>
          <a:lstStyle/>
          <a:p>
            <a:r>
              <a:rPr lang="zh-CN" altLang="en-US" sz="3200" b="1"/>
              <a:t>“项脊轩”是作者在昆山时的</a:t>
            </a:r>
            <a:r>
              <a:rPr lang="zh-CN" altLang="en-US" sz="3200" b="1">
                <a:solidFill>
                  <a:srgbClr val="7030A0"/>
                </a:solidFill>
              </a:rPr>
              <a:t>书斋名</a:t>
            </a:r>
            <a:r>
              <a:rPr lang="zh-CN" altLang="en-US" sz="3200" b="1"/>
              <a:t>，以此为名，有两重含义。</a:t>
            </a:r>
          </a:p>
          <a:p>
            <a:r>
              <a:rPr lang="zh-CN" altLang="en-US" sz="3200" b="1">
                <a:solidFill>
                  <a:srgbClr val="7030A0"/>
                </a:solidFill>
              </a:rPr>
              <a:t>其一:书斋很小，</a:t>
            </a:r>
            <a:r>
              <a:rPr lang="zh-CN" altLang="en-US" sz="3200" b="1"/>
              <a:t>如人的脊梁之间，从文中“室仅方丈，仅容一人居”可以看出。</a:t>
            </a:r>
            <a:r>
              <a:rPr lang="zh-CN" altLang="en-US" sz="3200" b="1">
                <a:solidFill>
                  <a:srgbClr val="7030A0"/>
                </a:solidFill>
              </a:rPr>
              <a:t>其二:归有光的远祖</a:t>
            </a:r>
            <a:r>
              <a:rPr lang="zh-CN" altLang="en-US" sz="3200" b="1" u="sng">
                <a:solidFill>
                  <a:srgbClr val="7030A0"/>
                </a:solidFill>
              </a:rPr>
              <a:t>归道隆</a:t>
            </a:r>
            <a:r>
              <a:rPr lang="zh-CN" altLang="en-US" sz="3200" b="1">
                <a:solidFill>
                  <a:srgbClr val="7030A0"/>
                </a:solidFill>
              </a:rPr>
              <a:t>曾在太仓</a:t>
            </a:r>
            <a:r>
              <a:rPr kumimoji="0" lang="en-US" altLang="en-US" sz="3200" b="1" i="0" u="none" strike="noStrike" kern="0" cap="none" spc="0" normalizeH="0" baseline="0" noProof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ea"/>
                <a:ea typeface="+mn-ea"/>
              </a:rPr>
              <a:t>项脊泾</a:t>
            </a:r>
            <a:r>
              <a:rPr lang="zh-CN" altLang="en-US" sz="3200" b="1">
                <a:solidFill>
                  <a:srgbClr val="7030A0"/>
                </a:solidFill>
              </a:rPr>
              <a:t>居住，作者自号“项脊生”。</a:t>
            </a:r>
            <a:r>
              <a:rPr lang="zh-CN" altLang="en-US" sz="3200" b="1"/>
              <a:t>把自己书斋命名为“项脊轩”，含有</a:t>
            </a:r>
            <a:r>
              <a:rPr lang="zh-CN" altLang="en-US" sz="3200" b="1">
                <a:solidFill>
                  <a:srgbClr val="7030A0"/>
                </a:solidFill>
              </a:rPr>
              <a:t>怀远追宗</a:t>
            </a:r>
            <a:r>
              <a:rPr lang="zh-CN" altLang="en-US" sz="3200" b="1"/>
              <a:t>之意</a:t>
            </a:r>
            <a:r>
              <a:rPr sz="3200" b="1">
                <a:sym typeface="+mn-ea"/>
              </a:rPr>
              <a:t>。</a:t>
            </a:r>
            <a:endParaRPr lang="zh-CN" altLang="en-US" sz="3200" b="1"/>
          </a:p>
        </p:txBody>
      </p: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0" name="Rectangle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6740437-9C0D-45D1-9BE9-DECE92510B2B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1381373" y="2681288"/>
            <a:ext cx="9280709" cy="41767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400">
                <a:latin typeface="Goudy Old Style" panose="02020502050305020303" pitchFamily="18" charset="0"/>
              </a:rPr>
              <a:t>             </a:t>
            </a:r>
            <a:r>
              <a:rPr lang="en-US" altLang="en-US" b="1">
                <a:solidFill>
                  <a:schemeClr val="bg1"/>
                </a:solidFill>
                <a:latin typeface="Goudy Old Style" panose="02020502050305020303" pitchFamily="18" charset="0"/>
                <a:ea typeface="楷体_GB2312" pitchFamily="49" charset="-122"/>
              </a:rPr>
              <a:t>就是“记”的意思，是古代</a:t>
            </a:r>
            <a:r>
              <a:rPr lang="en-US" altLang="en-US" b="1">
                <a:solidFill>
                  <a:srgbClr val="7030A0"/>
                </a:solidFill>
                <a:latin typeface="Goudy Old Style" panose="02020502050305020303" pitchFamily="18" charset="0"/>
                <a:ea typeface="楷体_GB2312" pitchFamily="49" charset="-122"/>
              </a:rPr>
              <a:t>记叙事物、抒发感情的一种文体</a:t>
            </a:r>
            <a:r>
              <a:rPr lang="en-US" altLang="en-US" b="1">
                <a:solidFill>
                  <a:schemeClr val="bg1"/>
                </a:solidFill>
                <a:latin typeface="Goudy Old Style" panose="02020502050305020303" pitchFamily="18" charset="0"/>
                <a:ea typeface="楷体_GB2312" pitchFamily="49" charset="-122"/>
              </a:rPr>
              <a:t>。本文借项脊轩的兴废，写与之有关的家庭琐事和人事变迁，</a:t>
            </a:r>
            <a:r>
              <a:rPr lang="en-US" altLang="en-US" b="1">
                <a:solidFill>
                  <a:srgbClr val="7030A0"/>
                </a:solidFill>
                <a:latin typeface="Goudy Old Style" panose="02020502050305020303" pitchFamily="18" charset="0"/>
                <a:ea typeface="楷体_GB2312" pitchFamily="49" charset="-122"/>
              </a:rPr>
              <a:t>表达了人亡物在，三世变迁的感慨以及对祖母、母亲和妻子的深切怀念</a:t>
            </a:r>
            <a:r>
              <a:rPr lang="en-US" altLang="en-US" b="1">
                <a:solidFill>
                  <a:schemeClr val="bg1"/>
                </a:solidFill>
                <a:latin typeface="Goudy Old Style" panose="02020502050305020303" pitchFamily="18" charset="0"/>
                <a:ea typeface="楷体_GB2312" pitchFamily="49" charset="-122"/>
              </a:rPr>
              <a:t>，真切感人。是归有光抒情散文的代表作。</a:t>
            </a:r>
          </a:p>
        </p:txBody>
      </p:sp>
      <p:sp>
        <p:nvSpPr>
          <p:cNvPr id="2091" name="Rectangle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0B5AC0E-5375-4805-BB49-5DFD16EB97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064" y="2692832"/>
            <a:ext cx="1345862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SzTx/>
            </a:pPr>
            <a:r>
              <a:rPr lang="zh-CN" altLang="en-US" sz="4800" b="1">
                <a:solidFill>
                  <a:srgbClr val="5D30A0"/>
                </a:solidFill>
                <a:highlight>
                  <a:srgbClr val="00FF00"/>
                </a:highlight>
                <a:latin typeface="华文琥珀" panose="02010800040101010101" pitchFamily="2" charset="-122"/>
                <a:ea typeface="华文琥珀" panose="02010800040101010101" pitchFamily="2" charset="-122"/>
                <a:cs typeface="Arial"/>
              </a:rPr>
              <a:t>志：</a:t>
            </a:r>
          </a:p>
        </p:txBody>
      </p:sp>
      <p:sp>
        <p:nvSpPr>
          <p:cNvPr id="2092" name="Text Box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3F27EC9-C85B-403E-BBFD-BD19E43787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3389" y="549275"/>
            <a:ext cx="889317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SzTx/>
            </a:pPr>
            <a:r>
              <a:rPr lang="zh-CN" altLang="en-US" sz="3600" b="1">
                <a:solidFill>
                  <a:srgbClr val="000000"/>
                </a:solidFill>
                <a:cs typeface="Arial"/>
              </a:rPr>
              <a:t>       </a:t>
            </a:r>
            <a:r>
              <a:rPr lang="zh-CN" altLang="en-US" sz="36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记、志、书、表，古代常见文体名，都属于古代与韵文相对的“散文”的范畴，共同点：以记事为主，夹叙夹议。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13" dur="500" fill="hold"/>
                                        <p:tgtEl>
                                          <p:spTgt spid="2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0" grpId="0" build="p"/>
      <p:bldP spid="20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105410"/>
            <a:ext cx="10968990" cy="885190"/>
          </a:xfrm>
        </p:spPr>
        <p:txBody>
          <a:bodyPr/>
          <a:lstStyle/>
          <a:p>
            <a:r>
              <a:rPr lang="zh-CN" altLang="en-US"/>
              <a:t>作者简介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111250"/>
            <a:ext cx="10968990" cy="51384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 b="1" dirty="0"/>
              <a:t>      </a:t>
            </a:r>
            <a:r>
              <a:rPr lang="zh-CN" altLang="en-US" sz="2800" b="1" dirty="0"/>
              <a:t>归有光，字熙甫，别号</a:t>
            </a:r>
            <a:r>
              <a:rPr lang="zh-CN" altLang="en-US" sz="2800" b="1" dirty="0">
                <a:solidFill>
                  <a:srgbClr val="7030A0"/>
                </a:solidFill>
              </a:rPr>
              <a:t>震川，</a:t>
            </a:r>
            <a:r>
              <a:rPr lang="zh-CN" altLang="en-US" sz="2800" b="1" dirty="0"/>
              <a:t>又号</a:t>
            </a:r>
            <a:r>
              <a:rPr lang="zh-CN" altLang="en-US" sz="2800" b="1" dirty="0">
                <a:solidFill>
                  <a:srgbClr val="7030A0"/>
                </a:solidFill>
              </a:rPr>
              <a:t>项脊生，</a:t>
            </a:r>
            <a:r>
              <a:rPr lang="zh-CN" altLang="en-US" sz="2800" b="1" dirty="0"/>
              <a:t>世称</a:t>
            </a:r>
            <a:r>
              <a:rPr lang="zh-CN" altLang="en-US" sz="2800" b="1" dirty="0">
                <a:solidFill>
                  <a:srgbClr val="7030A0"/>
                </a:solidFill>
              </a:rPr>
              <a:t>“震川先生”</a:t>
            </a:r>
            <a:r>
              <a:rPr lang="zh-CN" altLang="en-US" sz="2800" b="1" dirty="0"/>
              <a:t>。苏州府昆山县人。明朝中期散文家、官员。</a:t>
            </a:r>
          </a:p>
          <a:p>
            <a:pPr marL="0" indent="0">
              <a:buNone/>
            </a:pPr>
            <a:r>
              <a:rPr lang="zh-CN" altLang="en-US" sz="2800" b="1" dirty="0"/>
              <a:t>      嘉靖十九年，归有光中举人，之后参加会试，八次落第，遂徙居嘉定安亭江上，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在那里讲学读书二十余年。他的学生很多，称他为“震川先生”。到60岁才中进士，授县令至职，一生郁郁不得志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。</a:t>
            </a:r>
            <a:endParaRPr kumimoji="0" lang="en-US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  <a:p>
            <a:pPr marL="0" indent="0">
              <a:buNone/>
            </a:pPr>
            <a:r>
              <a:rPr lang="zh-CN" altLang="en-US" sz="2000" b="1" kern="0" spc="0" noProof="0" dirty="0">
                <a:solidFill>
                  <a:srgbClr val="000000"/>
                </a:solidFill>
                <a:latin typeface="+mn-ea"/>
                <a:ea typeface="+mn-ea"/>
              </a:rPr>
              <a:t>        </a:t>
            </a:r>
            <a:r>
              <a:rPr lang="zh-CN" altLang="en-US" sz="2800" b="1" dirty="0">
                <a:latin typeface="+mn-ea"/>
                <a:ea typeface="+mn-ea"/>
              </a:rPr>
              <a:t>归有光崇尚唐宋古文，其散文风</a:t>
            </a:r>
            <a:r>
              <a:rPr lang="zh-CN" altLang="en-US" sz="2800" b="1" dirty="0"/>
              <a:t>格朴实，感情真挚，是</a:t>
            </a:r>
            <a:r>
              <a:rPr lang="zh-CN" altLang="en-US" sz="2800" b="1" dirty="0">
                <a:solidFill>
                  <a:srgbClr val="7030A0"/>
                </a:solidFill>
              </a:rPr>
              <a:t>明代“唐宋派”代表作家，被称为“今之欧阳修”，后人称赞其散文为“明文第一”。</a:t>
            </a:r>
            <a:r>
              <a:rPr lang="zh-CN" altLang="en-US" sz="2800" b="1" dirty="0"/>
              <a:t>与</a:t>
            </a:r>
            <a:r>
              <a:rPr lang="zh-CN" altLang="en-US" sz="2800" b="1" dirty="0">
                <a:solidFill>
                  <a:srgbClr val="7030A0"/>
                </a:solidFill>
              </a:rPr>
              <a:t>唐顺之、王慎中</a:t>
            </a:r>
            <a:r>
              <a:rPr lang="zh-CN" altLang="en-US" sz="2800" b="1" dirty="0"/>
              <a:t>并称为“嘉靖三大家”。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6" name="Rectangle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23A7CE9-875C-4F6F-B1B1-7B887A06B3ED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1790700" y="731130"/>
            <a:ext cx="8610600" cy="57150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轩           渗漉        修葺      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垣墙         栏楯        偃仰      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迨          异爨        阖门   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长号         扃牖            象笏      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呱呱         老妪        先妣       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中闺         扉          兀坐             庖           栖于         啸歌      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万籁         </a:t>
            </a:r>
            <a:r>
              <a:rPr lang="zh-CN" altLang="en-US" b="1">
                <a:solidFill>
                  <a:schemeClr val="bg1"/>
                </a:solidFill>
                <a:latin typeface="Goudy Old Style" panose="02020502050305020303" pitchFamily="18" charset="0"/>
              </a:rPr>
              <a:t>姊妹</a:t>
            </a:r>
            <a:endParaRPr lang="zh-CN" altLang="en-US" sz="3600" b="1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097" name="Text Box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C863922-D998-4548-A1E5-C8A05F8A66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0375" y="693738"/>
            <a:ext cx="12636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xu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ā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n </a:t>
            </a:r>
          </a:p>
        </p:txBody>
      </p:sp>
      <p:sp>
        <p:nvSpPr>
          <p:cNvPr id="2098" name="Text Box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5245A9-8738-420B-B505-09286FF799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200" y="762000"/>
            <a:ext cx="565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l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ù</a:t>
            </a:r>
          </a:p>
        </p:txBody>
      </p:sp>
      <p:sp>
        <p:nvSpPr>
          <p:cNvPr id="2099" name="Text Box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6C25A12-5585-4ACC-9F1E-DA15AA30F6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8201" y="762001"/>
            <a:ext cx="9509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q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ì</a:t>
            </a:r>
          </a:p>
        </p:txBody>
      </p:sp>
      <p:sp>
        <p:nvSpPr>
          <p:cNvPr id="2100" name="Text Box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1A964E5-596F-4CE4-90F8-0BCF788992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150" y="1485900"/>
            <a:ext cx="12636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yu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n </a:t>
            </a:r>
          </a:p>
        </p:txBody>
      </p:sp>
      <p:sp>
        <p:nvSpPr>
          <p:cNvPr id="2101" name="Text Box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31084B0-24D5-413F-A7D8-9DDDAC44ED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7713" y="2205038"/>
            <a:ext cx="908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d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i </a:t>
            </a:r>
          </a:p>
        </p:txBody>
      </p:sp>
      <p:sp>
        <p:nvSpPr>
          <p:cNvPr id="2102" name="Text Box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07B626B-F53C-4D2B-A027-4E8A1BCED1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8663" y="2205038"/>
            <a:ext cx="1238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cu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n </a:t>
            </a:r>
          </a:p>
        </p:txBody>
      </p:sp>
      <p:sp>
        <p:nvSpPr>
          <p:cNvPr id="2103" name="Text Box 1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D882CAF-65BC-4A71-884B-851332B264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3573463"/>
            <a:ext cx="793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y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Arial"/>
              </a:rPr>
              <a:t>ù</a:t>
            </a:r>
          </a:p>
        </p:txBody>
      </p:sp>
      <p:sp>
        <p:nvSpPr>
          <p:cNvPr id="2104" name="Text Box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B7E5442-7140-4657-8623-9681A74E2F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43926" y="3429000"/>
            <a:ext cx="11525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b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ĭ</a:t>
            </a:r>
          </a:p>
        </p:txBody>
      </p:sp>
      <p:sp>
        <p:nvSpPr>
          <p:cNvPr id="2105" name="Text Box 1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5E4A334-6B7B-4B8A-9464-C5268A9213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2175" y="4294188"/>
            <a:ext cx="793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gu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ī</a:t>
            </a:r>
          </a:p>
        </p:txBody>
      </p:sp>
      <p:sp>
        <p:nvSpPr>
          <p:cNvPr id="2106" name="Text Box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D6FB2D1-724C-4EE4-B7E7-E7124917EB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8663" y="4149725"/>
            <a:ext cx="781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f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ē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i </a:t>
            </a:r>
          </a:p>
        </p:txBody>
      </p:sp>
      <p:sp>
        <p:nvSpPr>
          <p:cNvPr id="2107" name="Text Box 1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1371D28-55E3-446F-9F0E-7F092B8F2C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3573463"/>
            <a:ext cx="76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g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ū</a:t>
            </a:r>
          </a:p>
        </p:txBody>
      </p:sp>
      <p:sp>
        <p:nvSpPr>
          <p:cNvPr id="2108" name="Text Box 1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3C46D7-4F58-4DEA-8F27-64BB7642CE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28025" y="2060575"/>
            <a:ext cx="1143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h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</a:t>
            </a:r>
          </a:p>
        </p:txBody>
      </p:sp>
      <p:sp>
        <p:nvSpPr>
          <p:cNvPr id="2109" name="Text Box 1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694A29E-5119-49ED-B0DD-45840603E7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93213" y="2854326"/>
            <a:ext cx="10080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h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ù</a:t>
            </a:r>
          </a:p>
        </p:txBody>
      </p:sp>
      <p:sp>
        <p:nvSpPr>
          <p:cNvPr id="2110" name="Text Box 1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0B167DA-655F-4514-9291-A8C0C3BD6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0100" y="2854325"/>
            <a:ext cx="1250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Ji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ō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ng</a:t>
            </a:r>
          </a:p>
        </p:txBody>
      </p:sp>
      <p:sp>
        <p:nvSpPr>
          <p:cNvPr id="2111" name="Text Box 1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10BF5CC-C943-4BD9-BC95-056F69DEBC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4063" y="2781300"/>
            <a:ext cx="895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y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ŏ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u</a:t>
            </a:r>
          </a:p>
        </p:txBody>
      </p:sp>
      <p:sp>
        <p:nvSpPr>
          <p:cNvPr id="2112" name="Text Box 1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B7B6A27-FC7F-49C6-A7D2-87D437F5F8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1524000"/>
            <a:ext cx="1238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sh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ŭ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n </a:t>
            </a:r>
          </a:p>
        </p:txBody>
      </p:sp>
      <p:sp>
        <p:nvSpPr>
          <p:cNvPr id="2113" name="Text Box 2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6D1BD93-0ABD-424A-98A8-C7DFDFC4F8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2950" y="1447800"/>
            <a:ext cx="10096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y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n </a:t>
            </a:r>
          </a:p>
        </p:txBody>
      </p:sp>
      <p:sp>
        <p:nvSpPr>
          <p:cNvPr id="2114" name="Text Box 2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D5A38EC-3463-4541-96A5-13785C636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2175" y="2854325"/>
            <a:ext cx="1143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h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</a:p>
        </p:txBody>
      </p:sp>
      <p:sp>
        <p:nvSpPr>
          <p:cNvPr id="2115" name="Text Box 2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598B29F-3037-45A4-9A03-BEC8A92EA3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2488" y="4149725"/>
            <a:ext cx="8826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w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ù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 </a:t>
            </a:r>
          </a:p>
        </p:txBody>
      </p:sp>
      <p:sp>
        <p:nvSpPr>
          <p:cNvPr id="2116" name="Text Box 2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48ACEF7-3C35-49B0-8118-BB97688AD5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7713" y="4870450"/>
            <a:ext cx="10096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p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o </a:t>
            </a:r>
          </a:p>
        </p:txBody>
      </p:sp>
      <p:sp>
        <p:nvSpPr>
          <p:cNvPr id="2117" name="Text Box 2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0D1F7B3-CA42-4D65-941C-2598B91312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4563" y="4725988"/>
            <a:ext cx="679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q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ī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 </a:t>
            </a:r>
          </a:p>
        </p:txBody>
      </p:sp>
      <p:sp>
        <p:nvSpPr>
          <p:cNvPr id="2118" name="Text Box 2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F9BA2B5-635C-499C-BF8F-4135C00747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2488" y="4797425"/>
            <a:ext cx="1111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xi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o </a:t>
            </a:r>
          </a:p>
        </p:txBody>
      </p:sp>
      <p:sp>
        <p:nvSpPr>
          <p:cNvPr id="2119" name="Text Box 2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EEA999A-172F-4D1E-9F7E-6ACD25DD60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2175" y="5518150"/>
            <a:ext cx="781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l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</a:t>
            </a:r>
            <a:r>
              <a:rPr lang="en-US" altLang="en-US" sz="3600" b="1">
                <a:solidFill>
                  <a:srgbClr val="268868"/>
                </a:solidFill>
                <a:latin typeface="Times New Roman" panose="02020603050405020304" pitchFamily="18" charset="0"/>
                <a:cs typeface="Arial"/>
              </a:rPr>
              <a:t>i </a:t>
            </a:r>
          </a:p>
        </p:txBody>
      </p:sp>
      <p:sp>
        <p:nvSpPr>
          <p:cNvPr id="2120" name="Text Box 2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E83E5ED-6C6C-45E7-A805-96DB3C49D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4563" y="5518150"/>
            <a:ext cx="7921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SzTx/>
            </a:pPr>
            <a:r>
              <a:rPr lang="en-US" altLang="en-US" sz="3600" b="1">
                <a:solidFill>
                  <a:srgbClr val="268868"/>
                </a:solidFill>
                <a:cs typeface="Arial"/>
              </a:rPr>
              <a:t>zǐ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37EBFD-8390-48E0-BD20-CD945CB9FF08}"/>
              </a:ext>
            </a:extLst>
          </p:cNvPr>
          <p:cNvSpPr txBox="1"/>
          <p:nvPr/>
        </p:nvSpPr>
        <p:spPr>
          <a:xfrm>
            <a:off x="125183" y="15026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7030A0"/>
                </a:solidFill>
                <a:latin typeface="+mn-ea"/>
              </a:rPr>
              <a:t>听朗读，正字音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 fill="hold"/>
                                        <p:tgtEl>
                                          <p:spTgt spid="2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0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0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7" grpId="0"/>
      <p:bldP spid="2098" grpId="0"/>
      <p:bldP spid="2099" grpId="0"/>
      <p:bldP spid="2100" grpId="0"/>
      <p:bldP spid="2101" grpId="0"/>
      <p:bldP spid="2102" grpId="0"/>
      <p:bldP spid="2103" grpId="0"/>
      <p:bldP spid="2104" grpId="0"/>
      <p:bldP spid="2105" grpId="0"/>
      <p:bldP spid="2106" grpId="0"/>
      <p:bldP spid="2107" grpId="0"/>
      <p:bldP spid="2108" grpId="0"/>
      <p:bldP spid="2109" grpId="0"/>
      <p:bldP spid="2110" grpId="0"/>
      <p:bldP spid="2111" grpId="0"/>
      <p:bldP spid="2112" grpId="0"/>
      <p:bldP spid="2113" grpId="0"/>
      <p:bldP spid="2114" grpId="0"/>
      <p:bldP spid="2115" grpId="0"/>
      <p:bldP spid="2116" grpId="0"/>
      <p:bldP spid="2117" grpId="0"/>
      <p:bldP spid="2118" grpId="0"/>
      <p:bldP spid="2119" grpId="0"/>
      <p:bldP spid="21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6" name="Rectangle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C39875C-ACDB-419F-A194-3EEF53915261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1992313" y="549275"/>
            <a:ext cx="3600450" cy="5429250"/>
          </a:xfrm>
          <a:solidFill>
            <a:srgbClr val="000000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800">
                <a:latin typeface="Goudy Old Style" panose="02020502050305020303" pitchFamily="18" charset="0"/>
              </a:rPr>
              <a:t>     </a:t>
            </a:r>
            <a:r>
              <a:rPr lang="en-US" altLang="zh-CN" sz="2800">
                <a:latin typeface="Goudy Old Style" panose="02020502050305020303" pitchFamily="18" charset="0"/>
              </a:rPr>
              <a:t>     </a:t>
            </a:r>
            <a:r>
              <a:rPr lang="en-US" altLang="en-US" sz="2800" b="1">
                <a:latin typeface="Goudy Old Style" panose="02020502050305020303" pitchFamily="18" charset="0"/>
              </a:rPr>
              <a:t>项脊轩，</a:t>
            </a:r>
            <a:r>
              <a:rPr lang="en-US" altLang="en-US" sz="2800" b="1">
                <a:solidFill>
                  <a:srgbClr val="FF3300"/>
                </a:solidFill>
                <a:highlight>
                  <a:srgbClr val="00FF00"/>
                </a:highlight>
                <a:latin typeface="Goudy Old Style" panose="02020502050305020303" pitchFamily="18" charset="0"/>
              </a:rPr>
              <a:t>旧</a:t>
            </a:r>
            <a:r>
              <a:rPr lang="en-US" altLang="en-US" sz="2800" b="1">
                <a:latin typeface="Goudy Old Style" panose="02020502050305020303" pitchFamily="18" charset="0"/>
              </a:rPr>
              <a:t>南阁子也。室</a:t>
            </a:r>
            <a:r>
              <a:rPr lang="en-US" altLang="en-US" sz="2800" b="1">
                <a:solidFill>
                  <a:srgbClr val="FF3300"/>
                </a:solidFill>
                <a:highlight>
                  <a:srgbClr val="00FF00"/>
                </a:highlight>
                <a:latin typeface="Goudy Old Style" panose="02020502050305020303" pitchFamily="18" charset="0"/>
              </a:rPr>
              <a:t>仅</a:t>
            </a:r>
            <a:r>
              <a:rPr lang="en-US" altLang="en-US" sz="2800" b="1">
                <a:solidFill>
                  <a:schemeClr val="bg2"/>
                </a:solidFill>
                <a:highlight>
                  <a:srgbClr val="00FF00"/>
                </a:highlight>
                <a:latin typeface="Goudy Old Style" panose="02020502050305020303" pitchFamily="18" charset="0"/>
              </a:rPr>
              <a:t>方丈</a:t>
            </a:r>
            <a:r>
              <a:rPr lang="en-US" altLang="en-US" sz="2800" b="1">
                <a:latin typeface="Goudy Old Style" panose="02020502050305020303" pitchFamily="18" charset="0"/>
              </a:rPr>
              <a:t>，可容一人居。百年老屋，尘泥渗漉，雨泽</a:t>
            </a:r>
            <a:r>
              <a:rPr lang="en-US" altLang="en-US" sz="2800" b="1">
                <a:solidFill>
                  <a:srgbClr val="FF3300"/>
                </a:solidFill>
                <a:highlight>
                  <a:srgbClr val="00FF00"/>
                </a:highlight>
                <a:latin typeface="Goudy Old Style" panose="02020502050305020303" pitchFamily="18" charset="0"/>
              </a:rPr>
              <a:t>下</a:t>
            </a:r>
            <a:r>
              <a:rPr lang="en-US" altLang="en-US" sz="2800" b="1">
                <a:solidFill>
                  <a:schemeClr val="bg2"/>
                </a:solidFill>
                <a:highlight>
                  <a:srgbClr val="00FF00"/>
                </a:highlight>
                <a:latin typeface="Goudy Old Style" panose="02020502050305020303" pitchFamily="18" charset="0"/>
              </a:rPr>
              <a:t>注</a:t>
            </a:r>
            <a:r>
              <a:rPr lang="en-US" altLang="en-US" sz="2800" b="1">
                <a:latin typeface="Goudy Old Style" panose="02020502050305020303" pitchFamily="18" charset="0"/>
              </a:rPr>
              <a:t>，每移</a:t>
            </a:r>
            <a:r>
              <a:rPr lang="en-US" altLang="en-US" sz="2800" b="1">
                <a:solidFill>
                  <a:srgbClr val="FF3300"/>
                </a:solidFill>
                <a:highlight>
                  <a:srgbClr val="00FF00"/>
                </a:highlight>
                <a:latin typeface="Goudy Old Style" panose="02020502050305020303" pitchFamily="18" charset="0"/>
              </a:rPr>
              <a:t>案</a:t>
            </a:r>
            <a:r>
              <a:rPr lang="en-US" altLang="en-US" sz="2800" b="1">
                <a:latin typeface="Goudy Old Style" panose="02020502050305020303" pitchFamily="18" charset="0"/>
              </a:rPr>
              <a:t>，</a:t>
            </a:r>
            <a:r>
              <a:rPr lang="en-US" altLang="en-US" sz="2800" b="1">
                <a:solidFill>
                  <a:srgbClr val="FF3300"/>
                </a:solidFill>
                <a:highlight>
                  <a:srgbClr val="00FF00"/>
                </a:highlight>
                <a:latin typeface="Goudy Old Style" panose="02020502050305020303" pitchFamily="18" charset="0"/>
              </a:rPr>
              <a:t>顾</a:t>
            </a:r>
            <a:r>
              <a:rPr lang="en-US" altLang="en-US" sz="2800" b="1">
                <a:latin typeface="Goudy Old Style" panose="02020502050305020303" pitchFamily="18" charset="0"/>
              </a:rPr>
              <a:t>视无可置</a:t>
            </a:r>
            <a:r>
              <a:rPr lang="en-US" altLang="en-US" sz="2800" b="1">
                <a:solidFill>
                  <a:srgbClr val="FF3300"/>
                </a:solidFill>
                <a:highlight>
                  <a:srgbClr val="00FF00"/>
                </a:highlight>
                <a:latin typeface="Goudy Old Style" panose="02020502050305020303" pitchFamily="18" charset="0"/>
              </a:rPr>
              <a:t>者</a:t>
            </a:r>
            <a:r>
              <a:rPr lang="en-US" altLang="en-US" sz="2800" b="1">
                <a:latin typeface="Goudy Old Style" panose="02020502050305020303" pitchFamily="18" charset="0"/>
              </a:rPr>
              <a:t>。又北向，不能得日，日过午已昏。余稍为</a:t>
            </a:r>
            <a:r>
              <a:rPr lang="en-US" altLang="en-US" sz="2800" b="1">
                <a:solidFill>
                  <a:srgbClr val="7030A0"/>
                </a:solidFill>
                <a:highlight>
                  <a:srgbClr val="00FF00"/>
                </a:highlight>
                <a:latin typeface="Goudy Old Style" panose="02020502050305020303" pitchFamily="18" charset="0"/>
              </a:rPr>
              <a:t>修葺</a:t>
            </a:r>
            <a:r>
              <a:rPr lang="en-US" altLang="en-US" sz="2800" b="1">
                <a:latin typeface="Goudy Old Style" panose="02020502050305020303" pitchFamily="18" charset="0"/>
              </a:rPr>
              <a:t>，使不上漏。前</a:t>
            </a:r>
            <a:r>
              <a:rPr lang="en-US" altLang="en-US" sz="2800" b="1">
                <a:solidFill>
                  <a:srgbClr val="FF3300"/>
                </a:solidFill>
                <a:highlight>
                  <a:srgbClr val="00FF00"/>
                </a:highlight>
                <a:latin typeface="Goudy Old Style" panose="02020502050305020303" pitchFamily="18" charset="0"/>
              </a:rPr>
              <a:t>辟</a:t>
            </a:r>
            <a:r>
              <a:rPr lang="en-US" altLang="en-US" sz="2800" b="1">
                <a:latin typeface="Goudy Old Style" panose="02020502050305020303" pitchFamily="18" charset="0"/>
              </a:rPr>
              <a:t>四窗，</a:t>
            </a:r>
            <a:r>
              <a:rPr lang="en-US" altLang="en-US" sz="2800" b="1">
                <a:solidFill>
                  <a:srgbClr val="FF3300"/>
                </a:solidFill>
                <a:highlight>
                  <a:srgbClr val="00FF00"/>
                </a:highlight>
                <a:latin typeface="Goudy Old Style" panose="02020502050305020303" pitchFamily="18" charset="0"/>
              </a:rPr>
              <a:t>垣墙</a:t>
            </a:r>
            <a:r>
              <a:rPr lang="en-US" altLang="en-US" sz="2800" b="1">
                <a:latin typeface="Goudy Old Style" panose="02020502050305020303" pitchFamily="18" charset="0"/>
              </a:rPr>
              <a:t>周庭，</a:t>
            </a:r>
            <a:r>
              <a:rPr lang="zh-CN" altLang="en-US" sz="2800" b="1">
                <a:latin typeface="Goudy Old Style" panose="02020502050305020303" pitchFamily="18" charset="0"/>
              </a:rPr>
              <a:t>以当（</a:t>
            </a:r>
            <a:r>
              <a:rPr lang="en-US" altLang="zh-CN" sz="2800" b="1" err="1">
                <a:latin typeface="Goudy Old Style" panose="02020502050305020303" pitchFamily="18" charset="0"/>
              </a:rPr>
              <a:t>d</a:t>
            </a:r>
            <a:r>
              <a:rPr lang="en-US" altLang="en-US" b="1" err="1">
                <a:latin typeface="Goudy Old Style" panose="02020502050305020303" pitchFamily="18" charset="0"/>
              </a:rPr>
              <a:t>ā</a:t>
            </a:r>
            <a:r>
              <a:rPr lang="en-US" altLang="zh-CN" sz="2800" b="1" err="1">
                <a:latin typeface="Goudy Old Style" panose="02020502050305020303" pitchFamily="18" charset="0"/>
              </a:rPr>
              <a:t>ng</a:t>
            </a:r>
            <a:r>
              <a:rPr lang="zh-CN" altLang="en-US" sz="2800" b="1">
                <a:latin typeface="Goudy Old Style" panose="02020502050305020303" pitchFamily="18" charset="0"/>
              </a:rPr>
              <a:t>）南日</a:t>
            </a:r>
            <a:r>
              <a:rPr lang="en-US" altLang="en-US" sz="2800" b="1">
                <a:latin typeface="Goudy Old Style" panose="02020502050305020303" pitchFamily="18" charset="0"/>
              </a:rPr>
              <a:t>，日影反照，室始</a:t>
            </a:r>
            <a:r>
              <a:rPr lang="en-US" altLang="en-US" sz="2800" b="1" err="1">
                <a:solidFill>
                  <a:srgbClr val="FF3300"/>
                </a:solidFill>
                <a:highlight>
                  <a:srgbClr val="00FF00"/>
                </a:highlight>
                <a:latin typeface="Goudy Old Style" panose="02020502050305020303" pitchFamily="18" charset="0"/>
              </a:rPr>
              <a:t>洞然</a:t>
            </a:r>
            <a:r>
              <a:rPr lang="en-US" altLang="en-US" sz="2800" b="1">
                <a:latin typeface="Goudy Old Style" panose="02020502050305020303" pitchFamily="18" charset="0"/>
              </a:rPr>
              <a:t>。 </a:t>
            </a:r>
          </a:p>
        </p:txBody>
      </p:sp>
      <p:sp>
        <p:nvSpPr>
          <p:cNvPr id="2177" name="Text Box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2E911A0-97BF-4A00-9D10-4DD86AC013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0930" y="73819"/>
            <a:ext cx="18002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SzTx/>
            </a:pPr>
            <a:r>
              <a:rPr lang="en-US" altLang="en-US" sz="2800">
                <a:solidFill>
                  <a:srgbClr val="FFFFFF"/>
                </a:solidFill>
                <a:cs typeface="Arial"/>
              </a:rPr>
              <a:t>   </a:t>
            </a:r>
            <a:r>
              <a:rPr lang="zh-CN" altLang="en-US" sz="2800">
                <a:solidFill>
                  <a:srgbClr val="FFFFFF"/>
                </a:solidFill>
                <a:cs typeface="Arial"/>
              </a:rPr>
              <a:t>原文</a:t>
            </a:r>
          </a:p>
        </p:txBody>
      </p:sp>
      <p:sp>
        <p:nvSpPr>
          <p:cNvPr id="2178" name="Text Box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9AB081F-1A24-4425-B124-7620C1EB1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7619" y="73819"/>
            <a:ext cx="19431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SzTx/>
            </a:pPr>
            <a:r>
              <a:rPr lang="zh-CN" altLang="en-US" sz="2800">
                <a:solidFill>
                  <a:srgbClr val="FFFFFF"/>
                </a:solidFill>
                <a:cs typeface="Arial"/>
              </a:rPr>
              <a:t>译文 </a:t>
            </a:r>
          </a:p>
        </p:txBody>
      </p:sp>
      <p:sp>
        <p:nvSpPr>
          <p:cNvPr id="38917" name="Rectangle 13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0EBDA14-263D-4C65-A871-1D5AF94524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969" y="520307"/>
            <a:ext cx="4105275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    项脊轩，就是</a:t>
            </a:r>
            <a:r>
              <a:rPr lang="zh-CN" altLang="en-US" sz="2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原来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的南阁子。室内面积</a:t>
            </a:r>
            <a:r>
              <a:rPr lang="zh-CN" altLang="en-US" sz="2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才一丈见方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，可容一人居住。是一间有百年历史的老房子，灰尘与泥土常从屋顶上漏下来，下雨时雨水</a:t>
            </a:r>
            <a:r>
              <a:rPr lang="zh-CN" altLang="en-US" sz="2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往下直灌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；每次移动</a:t>
            </a:r>
            <a:r>
              <a:rPr lang="zh-CN" altLang="en-US" sz="2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桌子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，</a:t>
            </a:r>
            <a:r>
              <a:rPr lang="zh-CN" altLang="en-US" sz="2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环视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没有可安置</a:t>
            </a:r>
            <a:r>
              <a:rPr lang="zh-CN" altLang="en-US" sz="2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的地方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。又加上屋门朝北开，不能直接受到阳光的</a:t>
            </a:r>
            <a:r>
              <a:rPr lang="zh-CN" altLang="en-US" sz="2400" b="1">
                <a:solidFill>
                  <a:srgbClr val="BE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照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射，一过中午，太阳</a:t>
            </a:r>
            <a:r>
              <a:rPr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偏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了，屋里就暗了下来。我稍微给它加以修补，使上面不再漏雨、落灰。室前新</a:t>
            </a:r>
            <a:r>
              <a:rPr lang="zh-CN" altLang="en-US" sz="2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开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四扇窗户，院子四周</a:t>
            </a:r>
            <a:r>
              <a:rPr lang="zh-CN" altLang="en-US" sz="2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砌上围墙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，用来</a:t>
            </a:r>
            <a:r>
              <a:rPr lang="zh-CN" altLang="en-US" sz="2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挡住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南边射来的阳光，经日光反照，屋子里才</a:t>
            </a:r>
            <a:r>
              <a:rPr lang="zh-CN" altLang="en-US" sz="2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明亮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起来。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6" grpId="0" build="p"/>
      <p:bldP spid="389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2" name="Rectangle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C7A764B-77BC-4FFD-B6AA-906A478AF5EC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2135188" y="620714"/>
            <a:ext cx="3467100" cy="5113337"/>
          </a:xfrm>
          <a:solidFill>
            <a:srgbClr val="000000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800">
                <a:latin typeface="Goudy Old Style" panose="02020502050305020303" pitchFamily="18" charset="0"/>
              </a:rPr>
              <a:t>           </a:t>
            </a:r>
            <a:r>
              <a:rPr lang="en-US" altLang="en-US" sz="2800" b="1" err="1">
                <a:latin typeface="Goudy Old Style" panose="02020502050305020303" pitchFamily="18" charset="0"/>
              </a:rPr>
              <a:t>又杂植兰桂竹木</a:t>
            </a:r>
            <a:r>
              <a:rPr lang="en-US" altLang="en-US" sz="2800" b="1" err="1">
                <a:solidFill>
                  <a:srgbClr val="FF3300"/>
                </a:solidFill>
                <a:highlight>
                  <a:srgbClr val="00FF00"/>
                </a:highlight>
                <a:latin typeface="Goudy Old Style" panose="02020502050305020303" pitchFamily="18" charset="0"/>
              </a:rPr>
              <a:t>于</a:t>
            </a:r>
            <a:r>
              <a:rPr lang="en-US" altLang="en-US" sz="2800" b="1" err="1">
                <a:latin typeface="Goudy Old Style" panose="02020502050305020303" pitchFamily="18" charset="0"/>
              </a:rPr>
              <a:t>庭，</a:t>
            </a:r>
            <a:r>
              <a:rPr lang="zh-CN" altLang="en-US" sz="2800" b="1">
                <a:latin typeface="Goudy Old Style" panose="02020502050305020303" pitchFamily="18" charset="0"/>
              </a:rPr>
              <a:t>旧时</a:t>
            </a:r>
            <a:r>
              <a:rPr lang="zh-CN" altLang="en-US" sz="2800" b="1">
                <a:solidFill>
                  <a:schemeClr val="bg1"/>
                </a:solidFill>
                <a:highlight>
                  <a:srgbClr val="00FF00"/>
                </a:highlight>
                <a:latin typeface="Goudy Old Style" panose="02020502050305020303" pitchFamily="18" charset="0"/>
              </a:rPr>
              <a:t>栏楯</a:t>
            </a:r>
            <a:r>
              <a:rPr lang="zh-CN" altLang="en-US" sz="2800" b="1">
                <a:latin typeface="Goudy Old Style" panose="02020502050305020303" pitchFamily="18" charset="0"/>
              </a:rPr>
              <a:t>（</a:t>
            </a:r>
            <a:r>
              <a:rPr lang="en-US" altLang="zh-CN" sz="2800" b="1" err="1">
                <a:latin typeface="Goudy Old Style" panose="02020502050305020303" pitchFamily="18" charset="0"/>
              </a:rPr>
              <a:t>sh</a:t>
            </a:r>
            <a:r>
              <a:rPr lang="en-US" altLang="en-US" b="1" err="1">
                <a:latin typeface="Goudy Old Style" panose="02020502050305020303" pitchFamily="18" charset="0"/>
              </a:rPr>
              <a:t>ǔ</a:t>
            </a:r>
            <a:r>
              <a:rPr lang="en-US" altLang="zh-CN" sz="2800" b="1" err="1">
                <a:latin typeface="Goudy Old Style" panose="02020502050305020303" pitchFamily="18" charset="0"/>
              </a:rPr>
              <a:t>n</a:t>
            </a:r>
            <a:r>
              <a:rPr lang="zh-CN" altLang="en-US" sz="2800" b="1">
                <a:latin typeface="Goudy Old Style" panose="02020502050305020303" pitchFamily="18" charset="0"/>
              </a:rPr>
              <a:t>）亦遂增</a:t>
            </a:r>
            <a:r>
              <a:rPr lang="zh-CN" altLang="en-US" sz="2800" b="1">
                <a:solidFill>
                  <a:srgbClr val="FF3300"/>
                </a:solidFill>
                <a:highlight>
                  <a:srgbClr val="00FF00"/>
                </a:highlight>
                <a:latin typeface="Goudy Old Style" panose="02020502050305020303" pitchFamily="18" charset="0"/>
              </a:rPr>
              <a:t>胜</a:t>
            </a:r>
            <a:r>
              <a:rPr lang="en-US" altLang="en-US" sz="2800" b="1">
                <a:latin typeface="Goudy Old Style" panose="02020502050305020303" pitchFamily="18" charset="0"/>
              </a:rPr>
              <a:t>。借书满架，</a:t>
            </a:r>
            <a:r>
              <a:rPr lang="en-US" altLang="en-US" sz="2800" b="1">
                <a:solidFill>
                  <a:srgbClr val="FF3300"/>
                </a:solidFill>
                <a:highlight>
                  <a:srgbClr val="00FF00"/>
                </a:highlight>
                <a:latin typeface="Goudy Old Style" panose="02020502050305020303" pitchFamily="18" charset="0"/>
              </a:rPr>
              <a:t>偃仰</a:t>
            </a:r>
            <a:r>
              <a:rPr lang="en-US" altLang="en-US" sz="2800" b="1">
                <a:latin typeface="Goudy Old Style" panose="02020502050305020303" pitchFamily="18" charset="0"/>
              </a:rPr>
              <a:t>啸歌，冥然兀坐，</a:t>
            </a:r>
            <a:r>
              <a:rPr lang="en-US" altLang="en-US" sz="2800" b="1">
                <a:solidFill>
                  <a:srgbClr val="FF3300"/>
                </a:solidFill>
                <a:highlight>
                  <a:srgbClr val="00FF00"/>
                </a:highlight>
                <a:latin typeface="Goudy Old Style" panose="02020502050305020303" pitchFamily="18" charset="0"/>
              </a:rPr>
              <a:t>万籁</a:t>
            </a:r>
            <a:r>
              <a:rPr lang="en-US" altLang="en-US" sz="2800" b="1">
                <a:latin typeface="Goudy Old Style" panose="02020502050305020303" pitchFamily="18" charset="0"/>
              </a:rPr>
              <a:t>有声。而庭阶寂寂，小鸟时来啄食，人至不</a:t>
            </a:r>
            <a:r>
              <a:rPr lang="en-US" altLang="en-US" sz="2800" b="1">
                <a:solidFill>
                  <a:srgbClr val="FF3300"/>
                </a:solidFill>
                <a:highlight>
                  <a:srgbClr val="00FF00"/>
                </a:highlight>
                <a:latin typeface="Goudy Old Style" panose="02020502050305020303" pitchFamily="18" charset="0"/>
              </a:rPr>
              <a:t>去</a:t>
            </a:r>
            <a:r>
              <a:rPr lang="en-US" altLang="en-US" sz="2800" b="1">
                <a:latin typeface="Goudy Old Style" panose="02020502050305020303" pitchFamily="18" charset="0"/>
              </a:rPr>
              <a:t>。</a:t>
            </a:r>
            <a:r>
              <a:rPr lang="en-US" altLang="en-US" sz="2800" b="1" u="sng">
                <a:latin typeface="Goudy Old Style" panose="02020502050305020303" pitchFamily="18" charset="0"/>
              </a:rPr>
              <a:t>三五之夜，明月半墙，桂影斑驳，风移影动，珊珊可爱</a:t>
            </a:r>
            <a:r>
              <a:rPr lang="en-US" altLang="en-US" sz="2800" b="1">
                <a:latin typeface="Goudy Old Style" panose="02020502050305020303" pitchFamily="18" charset="0"/>
              </a:rPr>
              <a:t>。</a:t>
            </a:r>
            <a:br>
              <a:rPr lang="en-US" altLang="en-US" sz="2800" b="1">
                <a:latin typeface="Goudy Old Style" panose="02020502050305020303" pitchFamily="18" charset="0"/>
              </a:rPr>
            </a:br>
            <a:r>
              <a:rPr lang="en-US" altLang="en-US" sz="2800" b="1">
                <a:solidFill>
                  <a:srgbClr val="FF3300"/>
                </a:solidFill>
                <a:latin typeface="Goudy Old Style" panose="02020502050305020303" pitchFamily="18" charset="0"/>
              </a:rPr>
              <a:t/>
            </a:r>
            <a:br>
              <a:rPr lang="en-US" altLang="en-US" sz="2800" b="1">
                <a:solidFill>
                  <a:srgbClr val="FF3300"/>
                </a:solidFill>
                <a:latin typeface="Goudy Old Style" panose="02020502050305020303" pitchFamily="18" charset="0"/>
              </a:rPr>
            </a:br>
            <a:endParaRPr lang="en-US" altLang="en-US" sz="2800" b="1">
              <a:solidFill>
                <a:srgbClr val="FF3300"/>
              </a:solidFill>
              <a:latin typeface="Goudy Old Style" panose="02020502050305020303" pitchFamily="18" charset="0"/>
            </a:endParaRPr>
          </a:p>
        </p:txBody>
      </p:sp>
      <p:sp>
        <p:nvSpPr>
          <p:cNvPr id="2183" name="Text Box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FB9CAD8-9BAA-4AFA-9A32-3364941347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1451" y="1"/>
            <a:ext cx="18002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SzTx/>
            </a:pPr>
            <a:r>
              <a:rPr lang="en-US" altLang="en-US" sz="2800" b="1">
                <a:solidFill>
                  <a:srgbClr val="FFFFFF"/>
                </a:solidFill>
                <a:cs typeface="Arial"/>
              </a:rPr>
              <a:t>   </a:t>
            </a:r>
          </a:p>
        </p:txBody>
      </p:sp>
      <p:sp>
        <p:nvSpPr>
          <p:cNvPr id="39940" name="Rectangle 13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5CD578D-130D-4329-BAE8-9B219C20BB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1" y="620714"/>
            <a:ext cx="3960813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  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又</a:t>
            </a:r>
            <a:r>
              <a:rPr lang="zh-CN" altLang="en-US" sz="2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在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庭前种上兰花、桂树、竹子等，往日的</a:t>
            </a:r>
            <a:r>
              <a:rPr lang="zh-CN" altLang="en-US" sz="2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栏杆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，也就增加了新的</a:t>
            </a:r>
            <a:r>
              <a:rPr lang="zh-CN" altLang="en-US" sz="2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光彩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。图书堆满了书架，</a:t>
            </a:r>
            <a:r>
              <a:rPr lang="zh-CN" altLang="en-US" sz="2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安居室内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，有时长啸或吟唱，有时静悄悄地独自坐着，</a:t>
            </a:r>
            <a:r>
              <a:rPr lang="zh-CN" altLang="en-US" sz="2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自然界的声响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都能清晰地听到；庭前、阶下却异常寂静，小鸟不时飞下来啄食，人到它面前也不</a:t>
            </a:r>
            <a:r>
              <a:rPr lang="zh-CN" altLang="en-US" sz="2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离开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。</a:t>
            </a:r>
            <a:r>
              <a:rPr lang="zh-CN" altLang="en-US" sz="2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  <a:cs typeface="Arial"/>
                <a:sym typeface="楷体_GB2312" pitchFamily="49" charset="-122"/>
              </a:rPr>
              <a:t>在农历每月十五日的夜晚，明月高悬，照在墙上。月光下，庭中桂树的影子疏疏密密，微风吹来，花影摇动，美丽可爱。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 overriden">
  <a:themeElements>
    <a:clrScheme name="">
      <a:dk1>
        <a:srgbClr val="FFFFFF"/>
      </a:dk1>
      <a:lt1>
        <a:srgbClr val="000000"/>
      </a:lt1>
      <a:dk2>
        <a:srgbClr val="E1F0FF"/>
      </a:dk2>
      <a:lt2>
        <a:srgbClr val="004646"/>
      </a:lt2>
      <a:accent1>
        <a:srgbClr val="50742F"/>
      </a:accent1>
      <a:accent2>
        <a:srgbClr val="268868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9BE02"/>
      </a:hlink>
      <a:folHlink>
        <a:srgbClr val="F900F9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 overriden 1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2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3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4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5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6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7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8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 overriden">
  <a:themeElements>
    <a:clrScheme name="">
      <a:dk1>
        <a:srgbClr val="FFFFFF"/>
      </a:dk1>
      <a:lt1>
        <a:srgbClr val="000000"/>
      </a:lt1>
      <a:dk2>
        <a:srgbClr val="E1F0FF"/>
      </a:dk2>
      <a:lt2>
        <a:srgbClr val="004646"/>
      </a:lt2>
      <a:accent1>
        <a:srgbClr val="50742F"/>
      </a:accent1>
      <a:accent2>
        <a:srgbClr val="268868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9BE02"/>
      </a:hlink>
      <a:folHlink>
        <a:srgbClr val="F900F9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 overriden 1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2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3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4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5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6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7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8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2_ overriden">
  <a:themeElements>
    <a:clrScheme name="">
      <a:dk1>
        <a:srgbClr val="FFFFFF"/>
      </a:dk1>
      <a:lt1>
        <a:srgbClr val="000000"/>
      </a:lt1>
      <a:dk2>
        <a:srgbClr val="E1F0FF"/>
      </a:dk2>
      <a:lt2>
        <a:srgbClr val="004646"/>
      </a:lt2>
      <a:accent1>
        <a:srgbClr val="50742F"/>
      </a:accent1>
      <a:accent2>
        <a:srgbClr val="268868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9BE02"/>
      </a:hlink>
      <a:folHlink>
        <a:srgbClr val="F900F9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 overriden 1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2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3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4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5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6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7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8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3084</Words>
  <Application>Microsoft Office PowerPoint</Application>
  <PresentationFormat>自定义</PresentationFormat>
  <Paragraphs>193</Paragraphs>
  <Slides>38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Office 主题​​</vt:lpstr>
      <vt:lpstr>5_ overriden</vt:lpstr>
      <vt:lpstr>17_ overriden</vt:lpstr>
      <vt:lpstr>12_ overriden</vt:lpstr>
      <vt:lpstr>项脊轩志</vt:lpstr>
      <vt:lpstr>教学目标： </vt:lpstr>
      <vt:lpstr>PowerPoint 演示文稿</vt:lpstr>
      <vt:lpstr>“项脊轩”名字由来</vt:lpstr>
      <vt:lpstr>PowerPoint 演示文稿</vt:lpstr>
      <vt:lpstr>作者简介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1.文中写了哪些可喜的事?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2.文中写了哪些可悲的事?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3.从结构上看，从第二段到结束，都是在谈作者之悲，内容较多，试详加分析。</vt:lpstr>
      <vt:lpstr>PowerPoint 演示文稿</vt:lpstr>
      <vt:lpstr>4.本文的线索是什么？在选材上有什么特点?</vt:lpstr>
      <vt:lpstr>5.怎样理解“语未毕， 余泣，妪也泣”、 “长号不自禁”这两句话?如果换作在座的诸位，你们也会潸然泪下吗?泣什么?长号什么?</vt:lpstr>
      <vt:lpstr>PowerPoint 演示文稿</vt:lpstr>
      <vt:lpstr>6.文章中“不常居”就以交代完后事，按理可以结束了，作者为什么还要在文尾加上一棵琵琶树，一棵亭亭如盖的琵琶树，是画蛇添足还是神来之笔?试作赏析。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项脊轩志</dc:title>
  <dc:creator>rbm.xkw.com</dc:creator>
  <cp:lastModifiedBy>hj</cp:lastModifiedBy>
  <cp:revision>2</cp:revision>
  <cp:lastPrinted>2021-04-19T15:23:28Z</cp:lastPrinted>
  <dcterms:created xsi:type="dcterms:W3CDTF">2021-04-19T15:23:28Z</dcterms:created>
  <dcterms:modified xsi:type="dcterms:W3CDTF">2021-05-19T05:53:31Z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