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Lst>
  <p:notesMasterIdLst>
    <p:notesMasterId r:id="rId8"/>
  </p:notesMasterIdLst>
  <p:sldIdLst>
    <p:sldId id="256" r:id="rId9"/>
    <p:sldId id="406" r:id="rId10"/>
    <p:sldId id="281" r:id="rId11"/>
    <p:sldId id="407" r:id="rId12"/>
    <p:sldId id="383" r:id="rId13"/>
    <p:sldId id="260" r:id="rId14"/>
    <p:sldId id="261" r:id="rId15"/>
    <p:sldId id="264" r:id="rId16"/>
    <p:sldId id="382" r:id="rId17"/>
    <p:sldId id="356" r:id="rId18"/>
    <p:sldId id="267" r:id="rId19"/>
    <p:sldId id="361" r:id="rId20"/>
    <p:sldId id="363" r:id="rId21"/>
    <p:sldId id="362" r:id="rId22"/>
    <p:sldId id="365" r:id="rId23"/>
    <p:sldId id="366" r:id="rId24"/>
    <p:sldId id="427" r:id="rId25"/>
    <p:sldId id="271" r:id="rId26"/>
    <p:sldId id="270" r:id="rId27"/>
    <p:sldId id="434" r:id="rId28"/>
    <p:sldId id="273" r:id="rId29"/>
    <p:sldId id="278" r:id="rId30"/>
    <p:sldId id="381" r:id="rId31"/>
    <p:sldId id="284" r:id="rId32"/>
  </p:sldIdLst>
  <p:sldSz cx="9144000" cy="6858000" type="screen4x3"/>
  <p:notesSz cx="6858000" cy="9144000"/>
  <p:custDataLst>
    <p:tags r:id="rId33"/>
  </p:custDataLst>
  <p:defaultTextStyle>
    <a:defPPr>
      <a:defRPr lang="en-US"/>
    </a:defPPr>
    <a:lvl1pPr marL="0" lvl="0"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Arial" panose="020b0604020202020204" pitchFamily="34" charset="0"/>
        <a:ea typeface="宋体" panose="02010600030101010101" pitchFamily="2" charset="-122"/>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948" y="-114"/>
      </p:cViewPr>
      <p:guideLst>
        <p:guide orient="horz" pos="2160"/>
        <p:guide pos="2947"/>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Master" Target="slideMasters/slideMaster4.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notesMaster" Target="notesMasters/notesMaster1.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同学们，现在请大家思考回答一个问题，如果你们读书读出来之后，是违背自己本性，选择一份体面的但是充满各种权谋的小官员呢？还是坚守本心，回归田园安心做一个农民呢？</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latin typeface="微软雅黑" panose="020b0503020204020204" pitchFamily="34" charset="-122"/>
                <a:ea typeface="微软雅黑" panose="020b0503020204020204" pitchFamily="34" charset="-122"/>
                <a:cs typeface="+mn-ea"/>
                <a:sym typeface="+mn-ea"/>
              </a:rPr>
              <a:t>（比喻无忧无虑,生活闲适的人）</a:t>
            </a:r>
            <a:endParaRPr lang="zh-CN" altLang="en-US">
              <a:solidFill>
                <a:schemeClr val="tx1"/>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theme" Target="../theme/theme7.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051"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itchFamily="34" charset="0"/>
              <a:ea typeface="宋体"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3075"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buClr>
                <a:srgbClr val="000000"/>
              </a:buClr>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4098"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4099"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5122"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5123"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614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6147"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endParaRPr kumimoji="0" lang="en-US" altLang="x-none" sz="1400" b="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pPr>
            <a:fld id="{9A0DB2DC-4C9A-4742-B13C-FB6460FD3503}" type="slidenum">
              <a:rPr lang="en-US" altLang="zh-CN" sz="1400" b="0">
                <a:solidFill>
                  <a:srgbClr val="000000"/>
                </a:solidFill>
              </a:rPr>
              <a:t/>
            </a:fld>
            <a:endParaRPr lang="en-US" altLang="zh-CN" sz="1400" b="0">
              <a:solidFill>
                <a:srgbClr val="000000"/>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spcBef>
                <a:spcPct val="0"/>
              </a:spcBef>
              <a:defRPr sz="1400" b="0" noProof="1">
                <a:solidFill>
                  <a:schemeClr val="tx1"/>
                </a:solidFill>
              </a:defRPr>
            </a:lvl1pPr>
          </a:lstStyle>
          <a:p>
            <a:pPr marL="0" marR="0" lvl="0" indent="0" algn="l"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spcBef>
                <a:spcPct val="0"/>
              </a:spcBef>
              <a:defRPr sz="1400" b="0" noProof="1">
                <a:solidFill>
                  <a:schemeClr val="tx1"/>
                </a:solidFill>
              </a:defRPr>
            </a:lvl1pPr>
          </a:lstStyle>
          <a:p>
            <a:pPr marL="0" marR="0" lvl="0" indent="0" algn="ctr" defTabSz="914400" rtl="0" eaLnBrk="1" fontAlgn="base" latinLnBrk="0" hangingPunct="1">
              <a:lnSpc>
                <a:spcPct val="100000"/>
              </a:lnSpc>
              <a:spcBef>
                <a:spcPct val="0"/>
              </a:spcBef>
              <a:spcAft>
                <a:spcPct val="0"/>
              </a:spcAft>
              <a:buClr>
                <a:schemeClr val="tx1"/>
              </a:buClr>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p>
            <a:pPr lvl="0" algn="r" eaLnBrk="1" hangingPunct="1">
              <a:spcBef>
                <a:spcPct val="0"/>
              </a:spcBef>
            </a:pPr>
            <a:fld id="{9A0DB2DC-4C9A-4742-B13C-FB6460FD3503}" type="slidenum">
              <a:rPr lang="en-US" altLang="zh-CN" sz="1400" b="0">
                <a:solidFill>
                  <a:schemeClr val="tx1"/>
                </a:solidFill>
              </a:rPr>
              <a:t/>
            </a:fld>
            <a:endParaRPr lang="en-US" altLang="zh-CN" sz="1400" b="0">
              <a:solidFill>
                <a:schemeClr val="tx1"/>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1pPr>
      <a:lvl2pPr marL="457200" lvl="1"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2pPr>
      <a:lvl3pPr marL="914400" lvl="2"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3pPr>
      <a:lvl4pPr marL="1371600" lvl="3"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4pPr>
      <a:lvl5pPr marL="1828800" lvl="4"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5pPr>
      <a:lvl6pPr marL="2286000" lvl="5"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6pPr>
      <a:lvl7pPr marL="2743200" lvl="6"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7pPr>
      <a:lvl8pPr marL="3200400" lvl="7"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8pPr>
      <a:lvl9pPr marL="3657600" lvl="8" indent="0" algn="l" defTabSz="914400" eaLnBrk="1" fontAlgn="base" latinLnBrk="0" hangingPunct="1">
        <a:lnSpc>
          <a:spcPct val="100000"/>
        </a:lnSpc>
        <a:spcBef>
          <a:spcPct val="20000"/>
        </a:spcBef>
        <a:spcAft>
          <a:spcPct val="0"/>
        </a:spcAft>
        <a:buClr>
          <a:schemeClr val="tx1"/>
        </a:buClr>
        <a:buFont typeface="Arial" panose="020b0604020202020204" pitchFamily="34" charset="0"/>
        <a:buNone/>
        <a:defRPr sz="2800" b="1" i="0" u="none" kern="1200" baseline="0">
          <a:solidFill>
            <a:srgbClr val="CC0099"/>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image" Target="../media/image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image" Target="../media/image8.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
          <a:stretch>
            <a:fillRect/>
          </a:stretch>
        </a:blipFill>
        <a:effectLst/>
      </p:bgPr>
    </p:bg>
    <p:spTree>
      <p:nvGrpSpPr>
        <p:cNvPr id="1" name=""/>
        <p:cNvGrpSpPr/>
        <p:nvPr/>
      </p:nvGrpSpPr>
      <p:grpSpPr>
        <a:xfrm>
          <a:off x="0" y="0"/>
          <a:ext cx="0" cy="0"/>
        </a:xfrm>
      </p:grpSpPr>
      <p:sp>
        <p:nvSpPr>
          <p:cNvPr id="3074" name="Rectangle 2"/>
          <p:cNvSpPr>
            <a:spLocks noGrp="1"/>
          </p:cNvSpPr>
          <p:nvPr>
            <p:ph type="ctrTitle"/>
          </p:nvPr>
        </p:nvSpPr>
        <p:spPr>
          <a:xfrm>
            <a:off x="468313" y="404813"/>
            <a:ext cx="2087562" cy="5472112"/>
          </a:xfrm>
        </p:spPr>
        <p:txBody>
          <a:bodyPr vert="eaVert" wrap="square" lIns="91440" tIns="45720" rIns="91440" bIns="45720" anchor="ctr"/>
          <a:lstStyle>
            <a:lvl1pPr lvl="0">
              <a:defRPr kern="1200"/>
            </a:lvl1pPr>
          </a:lstStyle>
          <a:p>
            <a:pPr lvl="0" eaLnBrk="1" hangingPunct="1"/>
            <a:r>
              <a:rPr lang="zh-CN" altLang="en-US" sz="6600" b="1">
                <a:latin typeface="华文行楷" panose="02010800040101010101" charset="-122"/>
                <a:ea typeface="华文行楷" panose="02010800040101010101" charset="-122"/>
              </a:rPr>
              <a:t>归园田居</a:t>
            </a:r>
            <a:endParaRPr lang="zh-CN" altLang="en-US" sz="6600" b="1">
              <a:latin typeface="华文行楷"/>
              <a:ea typeface="华文行楷" charset="-122"/>
            </a:endParaRPr>
          </a:p>
        </p:txBody>
      </p:sp>
      <p:sp>
        <p:nvSpPr>
          <p:cNvPr id="3075" name="Rectangle 3"/>
          <p:cNvSpPr>
            <a:spLocks noGrp="1"/>
          </p:cNvSpPr>
          <p:nvPr>
            <p:ph type="subTitle"/>
          </p:nvPr>
        </p:nvSpPr>
        <p:spPr>
          <a:xfrm>
            <a:off x="2555875" y="3573463"/>
            <a:ext cx="935038" cy="2519362"/>
          </a:xfrm>
        </p:spPr>
        <p:txBody>
          <a:bodyPr vert="eaVert" wrap="square" lIns="91440" tIns="45720" rIns="91440" bIns="45720"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eaLnBrk="1" hangingPunct="1"/>
            <a:r>
              <a:rPr lang="zh-CN" altLang="en-US" b="1"/>
              <a:t>晋</a:t>
            </a:r>
            <a:r>
              <a:rPr lang="en-US" altLang="zh-CN" b="1">
                <a:latin typeface="宋体" panose="02010600030101010101" pitchFamily="2" charset="-122"/>
              </a:rPr>
              <a:t>·</a:t>
            </a:r>
            <a:r>
              <a:rPr lang="zh-CN" altLang="en-US" b="1">
                <a:latin typeface="宋体" panose="02010600030101010101" pitchFamily="2" charset="-122"/>
              </a:rPr>
              <a:t>陶渊明</a:t>
            </a:r>
            <a:endParaRPr lang="zh-CN" altLang="en-US" b="1">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blipFill rotWithShape="0">
          <a:blip r:embed="rId2"/>
          <a:stretch>
            <a:fillRect/>
          </a:stretch>
        </a:blipFill>
        <a:effectLst/>
      </p:bgPr>
    </p:bg>
    <p:spTree>
      <p:nvGrpSpPr>
        <p:cNvPr id="1" name=""/>
        <p:cNvGrpSpPr/>
        <p:nvPr/>
      </p:nvGrpSpPr>
      <p:grpSpPr>
        <a:xfrm>
          <a:off x="0" y="0"/>
          <a:ext cx="0" cy="0"/>
        </a:xfrm>
      </p:grpSpPr>
      <p:sp>
        <p:nvSpPr>
          <p:cNvPr id="11266" name="Rectangle 2"/>
          <p:cNvSpPr>
            <a:spLocks noGrp="1"/>
          </p:cNvSpPr>
          <p:nvPr/>
        </p:nvSpPr>
        <p:spPr>
          <a:xfrm>
            <a:off x="468313" y="260350"/>
            <a:ext cx="8229600" cy="1143000"/>
          </a:xfrm>
          <a:prstGeom prst="rect">
            <a:avLst/>
          </a:prstGeom>
          <a:noFill/>
          <a:ln w="9525">
            <a:noFill/>
          </a:ln>
        </p:spPr>
        <p:txBody>
          <a:bodyPr anchor="ctr"/>
          <a:lstStyle/>
          <a:p>
            <a:pPr lvl="0" eaLnBrk="1" hangingPunct="1">
              <a:spcBef>
                <a:spcPct val="0"/>
              </a:spcBef>
            </a:pPr>
            <a:r>
              <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二、从何而归？</a:t>
            </a:r>
            <a:endPar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290" name="Text Box 4"/>
          <p:cNvSpPr txBox="1"/>
          <p:nvPr/>
        </p:nvSpPr>
        <p:spPr>
          <a:xfrm>
            <a:off x="336550" y="1249363"/>
            <a:ext cx="8693150" cy="1189037"/>
          </a:xfrm>
          <a:prstGeom prst="rect">
            <a:avLst/>
          </a:prstGeom>
          <a:noFill/>
          <a:ln w="9525">
            <a:noFill/>
          </a:ln>
        </p:spPr>
        <p:txBody>
          <a:bodyPr>
            <a:spAutoFit/>
          </a:bodyPr>
          <a:lstStyle/>
          <a:p>
            <a:pPr lvl="0" eaLnBrk="1" hangingPunct="1">
              <a:spcBef>
                <a:spcPct val="50000"/>
              </a:spcBef>
            </a:pP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羁鸟</a:t>
            </a: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池鱼</a:t>
            </a: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各指什么，</a:t>
            </a: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旧林</a:t>
            </a: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故渊</a:t>
            </a:r>
            <a:r>
              <a:rPr lang="en-US" altLang="zh-CN" sz="3600">
                <a:solidFill>
                  <a:srgbClr val="FF0000"/>
                </a:solidFill>
                <a:latin typeface="隶书" panose="02010509060101010101" charset="-122"/>
                <a:ea typeface="隶书" panose="02010509060101010101" charset="-122"/>
              </a:rPr>
              <a:t>”</a:t>
            </a:r>
            <a:r>
              <a:rPr lang="zh-CN" altLang="en-US" sz="3600">
                <a:solidFill>
                  <a:srgbClr val="FF0000"/>
                </a:solidFill>
                <a:latin typeface="隶书" panose="02010509060101010101" charset="-122"/>
                <a:ea typeface="隶书" panose="02010509060101010101" charset="-122"/>
              </a:rPr>
              <a:t>又有什么含义呢？</a:t>
            </a:r>
            <a:endParaRPr lang="zh-CN" altLang="en-US" sz="3600">
              <a:solidFill>
                <a:srgbClr val="FF0000"/>
              </a:solidFill>
              <a:latin typeface="隶书" panose="02010509060101010101" charset="-122"/>
              <a:ea typeface="隶书" panose="02010509060101010101" charset="-122"/>
            </a:endParaRPr>
          </a:p>
        </p:txBody>
      </p:sp>
      <p:sp>
        <p:nvSpPr>
          <p:cNvPr id="12291" name="Text Box 7"/>
          <p:cNvSpPr txBox="1"/>
          <p:nvPr/>
        </p:nvSpPr>
        <p:spPr>
          <a:xfrm>
            <a:off x="336550" y="2566988"/>
            <a:ext cx="7991475" cy="3786187"/>
          </a:xfrm>
          <a:prstGeom prst="rect">
            <a:avLst/>
          </a:prstGeom>
          <a:noFill/>
          <a:ln w="9525">
            <a:noFill/>
          </a:ln>
        </p:spPr>
        <p:txBody>
          <a:bodyPr>
            <a:spAutoFit/>
          </a:bodyPr>
          <a:lstStyle/>
          <a:p>
            <a:pPr lvl="0" eaLnBrk="1" hangingPunct="1">
              <a:spcBef>
                <a:spcPct val="50000"/>
              </a:spcBef>
            </a:pP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羁鸟</a:t>
            </a: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，是被束缚的鸟，</a:t>
            </a: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池鱼</a:t>
            </a: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是被圈养的鱼，这里是作者用来比喻误入官场的自己。</a:t>
            </a:r>
            <a:endParaRPr lang="zh-CN" altLang="en-US" sz="3200">
              <a:solidFill>
                <a:schemeClr val="tx1"/>
              </a:solidFill>
              <a:latin typeface="隶书" panose="02010509060101010101" charset="-122"/>
              <a:ea typeface="隶书" panose="02010509060101010101" charset="-122"/>
            </a:endParaRPr>
          </a:p>
          <a:p>
            <a:pPr lvl="0" eaLnBrk="1" hangingPunct="1">
              <a:spcBef>
                <a:spcPct val="50000"/>
              </a:spcBef>
            </a:pP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旧林</a:t>
            </a: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故渊</a:t>
            </a:r>
            <a:r>
              <a:rPr lang="en-US" altLang="zh-CN" sz="3200">
                <a:solidFill>
                  <a:schemeClr val="tx1"/>
                </a:solidFill>
                <a:latin typeface="隶书" panose="02010509060101010101" charset="-122"/>
                <a:ea typeface="隶书" panose="02010509060101010101" charset="-122"/>
              </a:rPr>
              <a:t>”</a:t>
            </a:r>
            <a:r>
              <a:rPr lang="zh-CN" altLang="en-US" sz="3200">
                <a:solidFill>
                  <a:schemeClr val="tx1"/>
                </a:solidFill>
                <a:latin typeface="隶书" panose="02010509060101010101" charset="-122"/>
                <a:ea typeface="隶书" panose="02010509060101010101" charset="-122"/>
              </a:rPr>
              <a:t>，比喻自由自在的自然天地。这两句集中描写做官时的受拘束，不自由心情，所以诗人才会思念田园的美好，从官场回归田园。</a:t>
            </a:r>
            <a:endParaRPr lang="zh-CN" altLang="en-US" sz="3200">
              <a:solidFill>
                <a:schemeClr val="tx1"/>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ppt_x</p:attrName>
                                        </p:attrNameLst>
                                      </p:cBhvr>
                                      <p:tavLst>
                                        <p:tav tm="0">
                                          <p:val>
                                            <p:strVal val="#ppt_x"/>
                                          </p:val>
                                        </p:tav>
                                        <p:tav tm="100000">
                                          <p:val>
                                            <p:strVal val="#ppt_x"/>
                                          </p:val>
                                        </p:tav>
                                      </p:tavLst>
                                    </p:anim>
                                    <p:anim calcmode="lin" valueType="num">
                                      <p:cBhvr>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p:cTn id="13" dur="500" fill="hold"/>
                                        <p:tgtEl>
                                          <p:spTgt spid="12290"/>
                                        </p:tgtEl>
                                        <p:attrNameLst>
                                          <p:attrName>ppt_x</p:attrName>
                                        </p:attrNameLst>
                                      </p:cBhvr>
                                      <p:tavLst>
                                        <p:tav tm="0">
                                          <p:val>
                                            <p:strVal val="#ppt_x"/>
                                          </p:val>
                                        </p:tav>
                                        <p:tav tm="100000">
                                          <p:val>
                                            <p:strVal val="#ppt_x"/>
                                          </p:val>
                                        </p:tav>
                                      </p:tavLst>
                                    </p:anim>
                                    <p:anim calcmode="lin" valueType="num">
                                      <p:cBhvr>
                                        <p:cTn id="14"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p:cTn id="19" dur="500" fill="hold"/>
                                        <p:tgtEl>
                                          <p:spTgt spid="12291"/>
                                        </p:tgtEl>
                                        <p:attrNameLst>
                                          <p:attrName>ppt_x</p:attrName>
                                        </p:attrNameLst>
                                      </p:cBhvr>
                                      <p:tavLst>
                                        <p:tav tm="0">
                                          <p:val>
                                            <p:strVal val="#ppt_x"/>
                                          </p:val>
                                        </p:tav>
                                        <p:tav tm="100000">
                                          <p:val>
                                            <p:strVal val="#ppt_x"/>
                                          </p:val>
                                        </p:tav>
                                      </p:tavLst>
                                    </p:anim>
                                    <p:anim calcmode="lin" valueType="num">
                                      <p:cBhvr>
                                        <p:cTn id="20"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2290" grpId="0"/>
      <p:bldP spid="1229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14338" name="Rectangle 2"/>
          <p:cNvSpPr>
            <a:spLocks noGrp="1"/>
          </p:cNvSpPr>
          <p:nvPr>
            <p:ph type="title"/>
          </p:nvPr>
        </p:nvSpPr>
        <p:spPr>
          <a:xfrm>
            <a:off x="395288" y="0"/>
            <a:ext cx="4351337" cy="1143000"/>
          </a:xfrm>
        </p:spPr>
        <p:txBody>
          <a:bodyPr vert="horz" wrap="square" lIns="91440" tIns="45720" rIns="91440" bIns="45720" anchor="ctr"/>
          <a:lstStyle/>
          <a:p>
            <a:pPr lvl="0" algn="l" eaLnBrk="1" hangingPunct="1"/>
            <a:r>
              <a:rPr lang="zh-CN" altLang="en-US" sz="3600" b="1">
                <a:latin typeface="微软雅黑" panose="020b0503020204020204" pitchFamily="34" charset="-122"/>
                <a:ea typeface="微软雅黑" panose="020b0503020204020204" pitchFamily="34" charset="-122"/>
              </a:rPr>
              <a:t>三、归向何处？</a:t>
            </a:r>
            <a:endParaRPr lang="zh-CN" altLang="en-US" sz="3600" b="1">
              <a:latin typeface="微软雅黑" panose="020b0503020204020204" pitchFamily="34" charset="-122"/>
              <a:ea typeface="微软雅黑" panose="020b0503020204020204" pitchFamily="34" charset="-122"/>
            </a:endParaRPr>
          </a:p>
        </p:txBody>
      </p:sp>
      <p:sp>
        <p:nvSpPr>
          <p:cNvPr id="14339" name="Rectangle 3"/>
          <p:cNvSpPr>
            <a:spLocks noGrp="1"/>
          </p:cNvSpPr>
          <p:nvPr>
            <p:ph type="body"/>
          </p:nvPr>
        </p:nvSpPr>
        <p:spPr>
          <a:xfrm>
            <a:off x="623253" y="1143000"/>
            <a:ext cx="3311525" cy="604838"/>
          </a:xfrm>
        </p:spPr>
        <p:txBody>
          <a:bodyPr vert="horz" wrap="square" lIns="91440" tIns="45720" rIns="91440" bIns="45720" anchor="t"/>
          <a:lstStyle/>
          <a:p>
            <a:pPr lvl="0" eaLnBrk="1" hangingPunct="1">
              <a:buNone/>
            </a:pP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守拙归园田”</a:t>
            </a:r>
            <a:endParaRPr lang="zh-CN" altLang="en-US" b="1">
              <a:latin typeface="微软雅黑" panose="020b0503020204020204" pitchFamily="34" charset="-122"/>
              <a:ea typeface="微软雅黑" panose="020b0503020204020204" pitchFamily="34" charset="-122"/>
            </a:endParaRPr>
          </a:p>
        </p:txBody>
      </p:sp>
      <p:sp>
        <p:nvSpPr>
          <p:cNvPr id="14340" name="Text Box 4"/>
          <p:cNvSpPr txBox="1"/>
          <p:nvPr/>
        </p:nvSpPr>
        <p:spPr>
          <a:xfrm>
            <a:off x="539750" y="1844675"/>
            <a:ext cx="8318500" cy="1066800"/>
          </a:xfrm>
          <a:prstGeom prst="rect">
            <a:avLst/>
          </a:prstGeom>
          <a:noFill/>
          <a:ln w="9525">
            <a:noFill/>
          </a:ln>
        </p:spPr>
        <p:txBody>
          <a:bodyPr>
            <a:spAutoFit/>
          </a:bodyPr>
          <a:lstStyle/>
          <a:p>
            <a:pPr lvl="0" eaLnBrk="1" hangingPunct="1">
              <a:spcBef>
                <a:spcPct val="50000"/>
              </a:spcBef>
            </a:pPr>
            <a:r>
              <a:rPr lang="zh-CN" altLang="en-US" sz="3200">
                <a:solidFill>
                  <a:srgbClr val="FF0000"/>
                </a:solidFill>
                <a:latin typeface="微软雅黑" panose="020b0503020204020204" pitchFamily="34" charset="-122"/>
                <a:ea typeface="微软雅黑" panose="020b0503020204020204" pitchFamily="34" charset="-122"/>
              </a:rPr>
              <a:t>如何理解“守拙”，言外之意是什么？（不归园田就无法守拙？）</a:t>
            </a:r>
            <a:endParaRPr lang="zh-CN" altLang="en-US" sz="3200">
              <a:solidFill>
                <a:srgbClr val="FF0000"/>
              </a:solidFill>
              <a:latin typeface="微软雅黑" panose="020b0503020204020204" pitchFamily="34" charset="-122"/>
              <a:ea typeface="微软雅黑" panose="020b0503020204020204" pitchFamily="34" charset="-122"/>
            </a:endParaRPr>
          </a:p>
        </p:txBody>
      </p:sp>
      <p:sp>
        <p:nvSpPr>
          <p:cNvPr id="14341" name="Text Box 7"/>
          <p:cNvSpPr txBox="1"/>
          <p:nvPr/>
        </p:nvSpPr>
        <p:spPr>
          <a:xfrm>
            <a:off x="539750" y="3141663"/>
            <a:ext cx="7991475" cy="2225675"/>
          </a:xfrm>
          <a:prstGeom prst="rect">
            <a:avLst/>
          </a:prstGeom>
          <a:noFill/>
          <a:ln w="9525">
            <a:noFill/>
          </a:ln>
        </p:spPr>
        <p:txBody>
          <a:bodyPr>
            <a:spAutoFit/>
          </a:bodyPr>
          <a:lstStyle/>
          <a:p>
            <a:pPr lvl="0" eaLnBrk="1" hangingPunct="1">
              <a:spcBef>
                <a:spcPct val="50000"/>
              </a:spcBef>
            </a:pPr>
            <a:r>
              <a:rPr lang="zh-CN" altLang="en-US">
                <a:solidFill>
                  <a:schemeClr val="tx1"/>
                </a:solidFill>
                <a:latin typeface="微软雅黑" panose="020b0503020204020204" pitchFamily="34" charset="-122"/>
                <a:ea typeface="微软雅黑" panose="020b0503020204020204" pitchFamily="34" charset="-122"/>
              </a:rPr>
              <a:t>明确：守拙，即守住“正直善良”的本性。东晋末年权力之争剧烈，官员皆是尔虞我诈勾心斗角，没有这种本领就无法得意于仕途。所以，正直良善之辈就会感到压抑束缚，为了守住自己的本心，归园田是他最好的归宿。</a:t>
            </a: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4342" name="Text Box 8"/>
          <p:cNvSpPr txBox="1"/>
          <p:nvPr/>
        </p:nvSpPr>
        <p:spPr>
          <a:xfrm>
            <a:off x="539750" y="5446078"/>
            <a:ext cx="9144000" cy="548640"/>
          </a:xfrm>
          <a:prstGeom prst="rect">
            <a:avLst/>
          </a:prstGeom>
          <a:noFill/>
          <a:ln w="9525">
            <a:noFill/>
          </a:ln>
        </p:spPr>
        <p:txBody>
          <a:bodyPr>
            <a:spAutoFit/>
          </a:bodyPr>
          <a:lstStyle/>
          <a:p>
            <a:pPr lvl="0" eaLnBrk="1" hangingPunct="1">
              <a:spcBef>
                <a:spcPct val="50000"/>
              </a:spcBef>
            </a:pPr>
            <a:r>
              <a:rPr lang="en-US" altLang="zh-CN">
                <a:solidFill>
                  <a:schemeClr val="tx1"/>
                </a:solidFill>
                <a:latin typeface="微软雅黑" panose="020b0503020204020204" pitchFamily="34" charset="-122"/>
                <a:ea typeface="微软雅黑" panose="020b0503020204020204" pitchFamily="34" charset="-122"/>
              </a:rPr>
              <a:t> </a:t>
            </a:r>
            <a:r>
              <a:rPr lang="zh-CN" altLang="en-US">
                <a:solidFill>
                  <a:schemeClr val="tx1"/>
                </a:solidFill>
                <a:latin typeface="微软雅黑" panose="020b0503020204020204" pitchFamily="34" charset="-122"/>
                <a:ea typeface="微软雅黑" panose="020b0503020204020204" pitchFamily="34" charset="-122"/>
              </a:rPr>
              <a:t>所以，“归园田”是为了</a:t>
            </a:r>
            <a:r>
              <a:rPr lang="zh-CN" altLang="en-US">
                <a:solidFill>
                  <a:srgbClr val="FF0000"/>
                </a:solidFill>
                <a:latin typeface="微软雅黑" panose="020b0503020204020204" pitchFamily="34" charset="-122"/>
                <a:ea typeface="微软雅黑" panose="020b0503020204020204" pitchFamily="34" charset="-122"/>
              </a:rPr>
              <a:t>保持精神上的自由和独立</a:t>
            </a:r>
            <a:r>
              <a:rPr lang="zh-CN" altLang="en-US">
                <a:solidFill>
                  <a:schemeClr val="bg1"/>
                </a:solidFill>
                <a:latin typeface="微软雅黑" panose="020b0503020204020204" pitchFamily="34" charset="-122"/>
                <a:ea typeface="微软雅黑" panose="020b0503020204020204" pitchFamily="34" charset="-122"/>
              </a:rPr>
              <a:t>。</a:t>
            </a: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9">
                                            <p:txEl>
                                              <p:pRg st="0" end="0"/>
                                            </p:txEl>
                                          </p:spTgt>
                                        </p:tgtEl>
                                        <p:attrNameLst>
                                          <p:attrName>style.visibility</p:attrName>
                                        </p:attrNameLst>
                                      </p:cBhvr>
                                      <p:to>
                                        <p:strVal val="visible"/>
                                      </p:to>
                                    </p:set>
                                    <p:anim calcmode="lin" valueType="num">
                                      <p:cBhvr additive="base">
                                        <p:cTn id="13"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41"/>
                                        </p:tgtEl>
                                        <p:attrNameLst>
                                          <p:attrName>style.visibility</p:attrName>
                                        </p:attrNameLst>
                                      </p:cBhvr>
                                      <p:to>
                                        <p:strVal val="visible"/>
                                      </p:to>
                                    </p:set>
                                    <p:anim calcmode="lin" valueType="num">
                                      <p:cBhvr additive="base">
                                        <p:cTn id="25" dur="500" fill="hold"/>
                                        <p:tgtEl>
                                          <p:spTgt spid="14341"/>
                                        </p:tgtEl>
                                        <p:attrNameLst>
                                          <p:attrName>ppt_x</p:attrName>
                                        </p:attrNameLst>
                                      </p:cBhvr>
                                      <p:tavLst>
                                        <p:tav tm="0">
                                          <p:val>
                                            <p:strVal val="#ppt_x"/>
                                          </p:val>
                                        </p:tav>
                                        <p:tav tm="100000">
                                          <p:val>
                                            <p:strVal val="#ppt_x"/>
                                          </p:val>
                                        </p:tav>
                                      </p:tavLst>
                                    </p:anim>
                                    <p:anim calcmode="lin" valueType="num">
                                      <p:cBhvr additive="base">
                                        <p:cTn id="26"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42"/>
                                        </p:tgtEl>
                                        <p:attrNameLst>
                                          <p:attrName>style.visibility</p:attrName>
                                        </p:attrNameLst>
                                      </p:cBhvr>
                                      <p:to>
                                        <p:strVal val="visible"/>
                                      </p:to>
                                    </p:set>
                                    <p:anim calcmode="lin" valueType="num">
                                      <p:cBhvr additive="base">
                                        <p:cTn id="31" dur="500" fill="hold"/>
                                        <p:tgtEl>
                                          <p:spTgt spid="14342"/>
                                        </p:tgtEl>
                                        <p:attrNameLst>
                                          <p:attrName>ppt_x</p:attrName>
                                        </p:attrNameLst>
                                      </p:cBhvr>
                                      <p:tavLst>
                                        <p:tav tm="0">
                                          <p:val>
                                            <p:strVal val="#ppt_x"/>
                                          </p:val>
                                        </p:tav>
                                        <p:tav tm="100000">
                                          <p:val>
                                            <p:strVal val="#ppt_x"/>
                                          </p:val>
                                        </p:tav>
                                      </p:tavLst>
                                    </p:anim>
                                    <p:anim calcmode="lin" valueType="num">
                                      <p:cBhvr additive="base">
                                        <p:cTn id="32"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P spid="14340" grpId="0"/>
      <p:bldP spid="14341" grpId="0"/>
      <p:bldP spid="1434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23554" name="Rectangle 2"/>
          <p:cNvSpPr>
            <a:spLocks noGrp="1"/>
          </p:cNvSpPr>
          <p:nvPr>
            <p:ph type="title"/>
          </p:nvPr>
        </p:nvSpPr>
        <p:spPr>
          <a:xfrm>
            <a:off x="395288" y="765175"/>
            <a:ext cx="4073525" cy="1143000"/>
          </a:xfrm>
        </p:spPr>
        <p:txBody>
          <a:bodyPr vert="horz" wrap="square" lIns="91440" tIns="45720" rIns="91440" bIns="45720" anchor="ctr"/>
          <a:lstStyle/>
          <a:p>
            <a:pPr lvl="0" algn="l" eaLnBrk="1" hangingPunct="1"/>
            <a:r>
              <a:rPr lang="zh-CN" altLang="en-US" sz="3600" b="1">
                <a:latin typeface="微软雅黑" panose="020b0503020204020204" pitchFamily="34" charset="-122"/>
                <a:ea typeface="微软雅黑" panose="020b0503020204020204" pitchFamily="34" charset="-122"/>
              </a:rPr>
              <a:t>三、归向何处</a:t>
            </a:r>
            <a:endParaRPr lang="zh-CN" altLang="en-US" sz="3600" b="1">
              <a:latin typeface="微软雅黑" panose="020b0503020204020204" pitchFamily="34" charset="-122"/>
              <a:ea typeface="微软雅黑" panose="020b0503020204020204" pitchFamily="34" charset="-122"/>
            </a:endParaRPr>
          </a:p>
        </p:txBody>
      </p:sp>
      <p:sp>
        <p:nvSpPr>
          <p:cNvPr id="4" name="Text Box 4"/>
          <p:cNvSpPr txBox="1"/>
          <p:nvPr/>
        </p:nvSpPr>
        <p:spPr>
          <a:xfrm>
            <a:off x="323850" y="1989138"/>
            <a:ext cx="8820150" cy="613410"/>
          </a:xfrm>
          <a:prstGeom prst="rect">
            <a:avLst/>
          </a:prstGeom>
          <a:noFill/>
          <a:ln w="9525">
            <a:noFill/>
          </a:ln>
        </p:spPr>
        <p:txBody>
          <a:bodyPr>
            <a:spAutoFit/>
          </a:bodyPr>
          <a:lstStyle/>
          <a:p>
            <a:pPr lvl="0" eaLnBrk="1" hangingPunct="1">
              <a:spcBef>
                <a:spcPct val="50000"/>
              </a:spcBef>
            </a:pPr>
            <a:r>
              <a:rPr lang="zh-CN" altLang="en-US" sz="3200">
                <a:solidFill>
                  <a:schemeClr val="tx1"/>
                </a:solidFill>
                <a:latin typeface="Arial" panose="020b0604020202020204" pitchFamily="34" charset="0"/>
                <a:ea typeface="微软雅黑" panose="020b0503020204020204" pitchFamily="34" charset="-122"/>
              </a:rPr>
              <a:t>找出诗人描写田园的诗句，回答以下两个问题：</a:t>
            </a:r>
            <a:endParaRPr lang="en-US" altLang="zh-CN" sz="3200">
              <a:solidFill>
                <a:schemeClr val="tx1"/>
              </a:solidFill>
              <a:latin typeface="Arial" pitchFamily="34" charset="0"/>
              <a:ea typeface="微软雅黑" panose="020b0503020204020204" pitchFamily="34" charset="-122"/>
            </a:endParaRPr>
          </a:p>
        </p:txBody>
      </p:sp>
      <p:sp>
        <p:nvSpPr>
          <p:cNvPr id="5" name="Text Box 4"/>
          <p:cNvSpPr txBox="1"/>
          <p:nvPr/>
        </p:nvSpPr>
        <p:spPr>
          <a:xfrm>
            <a:off x="323850" y="2924175"/>
            <a:ext cx="8318500" cy="614363"/>
          </a:xfrm>
          <a:prstGeom prst="rect">
            <a:avLst/>
          </a:prstGeom>
          <a:noFill/>
          <a:ln w="9525">
            <a:noFill/>
          </a:ln>
        </p:spPr>
        <p:txBody>
          <a:bodyPr>
            <a:spAutoFit/>
          </a:bodyPr>
          <a:lstStyle/>
          <a:p>
            <a:pPr lvl="0" eaLnBrk="1" hangingPunct="1">
              <a:spcBef>
                <a:spcPct val="50000"/>
              </a:spcBef>
            </a:pPr>
            <a:r>
              <a:rPr lang="en-US" altLang="zh-CN" sz="3200">
                <a:solidFill>
                  <a:schemeClr val="tx1"/>
                </a:solidFill>
                <a:latin typeface="微软雅黑" panose="020b0503020204020204" pitchFamily="34" charset="-122"/>
                <a:ea typeface="微软雅黑" panose="020b0503020204020204" pitchFamily="34" charset="-122"/>
              </a:rPr>
              <a:t>1</a:t>
            </a:r>
            <a:r>
              <a:rPr lang="zh-CN" altLang="en-US" sz="3200">
                <a:solidFill>
                  <a:schemeClr val="tx1"/>
                </a:solidFill>
                <a:latin typeface="微软雅黑" panose="020b0503020204020204" pitchFamily="34" charset="-122"/>
                <a:ea typeface="微软雅黑" panose="020b0503020204020204" pitchFamily="34" charset="-122"/>
              </a:rPr>
              <a:t>、诗人着重描写那些田园景物？（意象）</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6" name="Text Box 4"/>
          <p:cNvSpPr txBox="1"/>
          <p:nvPr/>
        </p:nvSpPr>
        <p:spPr>
          <a:xfrm>
            <a:off x="323850" y="3716338"/>
            <a:ext cx="8318500" cy="1077912"/>
          </a:xfrm>
          <a:prstGeom prst="rect">
            <a:avLst/>
          </a:prstGeom>
          <a:noFill/>
          <a:ln w="9525">
            <a:noFill/>
          </a:ln>
        </p:spPr>
        <p:txBody>
          <a:bodyPr>
            <a:spAutoFit/>
          </a:bodyPr>
          <a:lstStyle/>
          <a:p>
            <a:pPr lvl="0" eaLnBrk="1" hangingPunct="1">
              <a:spcBef>
                <a:spcPct val="50000"/>
              </a:spcBef>
            </a:pPr>
            <a:r>
              <a:rPr lang="en-US" altLang="zh-CN" sz="3200">
                <a:solidFill>
                  <a:schemeClr val="tx1"/>
                </a:solidFill>
                <a:latin typeface="微软雅黑" panose="020b0503020204020204" pitchFamily="34" charset="-122"/>
                <a:ea typeface="微软雅黑" panose="020b0503020204020204" pitchFamily="34" charset="-122"/>
              </a:rPr>
              <a:t>2</a:t>
            </a:r>
            <a:r>
              <a:rPr lang="zh-CN" altLang="en-US" sz="3200">
                <a:solidFill>
                  <a:schemeClr val="tx1"/>
                </a:solidFill>
                <a:latin typeface="微软雅黑" panose="020b0503020204020204" pitchFamily="34" charset="-122"/>
                <a:ea typeface="微软雅黑" panose="020b0503020204020204" pitchFamily="34" charset="-122"/>
              </a:rPr>
              <a:t>、诗人描绘出一幅怎样的生活画面？请用自己的话将其描绘出来。</a:t>
            </a:r>
            <a:endParaRPr lang="zh-CN" altLang="en-US" sz="32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19458" name="Text Box 4"/>
          <p:cNvSpPr txBox="1"/>
          <p:nvPr/>
        </p:nvSpPr>
        <p:spPr>
          <a:xfrm>
            <a:off x="430848" y="2423795"/>
            <a:ext cx="8318500" cy="614363"/>
          </a:xfrm>
          <a:prstGeom prst="rect">
            <a:avLst/>
          </a:prstGeom>
          <a:noFill/>
          <a:ln w="9525">
            <a:noFill/>
          </a:ln>
        </p:spPr>
        <p:txBody>
          <a:bodyPr>
            <a:spAutoFit/>
          </a:bodyPr>
          <a:lstStyle/>
          <a:p>
            <a:pPr lvl="0" eaLnBrk="1" hangingPunct="1">
              <a:spcBef>
                <a:spcPct val="50000"/>
              </a:spcBef>
            </a:pPr>
            <a:r>
              <a:rPr lang="en-US" altLang="zh-CN" sz="3200">
                <a:solidFill>
                  <a:srgbClr val="000000"/>
                </a:solidFill>
                <a:latin typeface="微软雅黑" panose="020b0503020204020204" pitchFamily="34" charset="-122"/>
                <a:ea typeface="微软雅黑" panose="020b0503020204020204" pitchFamily="34" charset="-122"/>
              </a:rPr>
              <a:t>1</a:t>
            </a:r>
            <a:r>
              <a:rPr lang="zh-CN" altLang="en-US" sz="3200">
                <a:solidFill>
                  <a:srgbClr val="000000"/>
                </a:solidFill>
                <a:latin typeface="微软雅黑" panose="020b0503020204020204" pitchFamily="34" charset="-122"/>
                <a:ea typeface="微软雅黑" panose="020b0503020204020204" pitchFamily="34" charset="-122"/>
              </a:rPr>
              <a:t>、诗人着重描写那些田园景物？（意象）</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9459" name="Text Box 5"/>
          <p:cNvSpPr txBox="1"/>
          <p:nvPr/>
        </p:nvSpPr>
        <p:spPr>
          <a:xfrm>
            <a:off x="430848" y="3380423"/>
            <a:ext cx="8281987" cy="1189037"/>
          </a:xfrm>
          <a:prstGeom prst="rect">
            <a:avLst/>
          </a:prstGeom>
          <a:noFill/>
          <a:ln w="9525">
            <a:noFill/>
          </a:ln>
        </p:spPr>
        <p:txBody>
          <a:bodyPr>
            <a:spAutoFit/>
          </a:bodyPr>
          <a:lstStyle/>
          <a:p>
            <a:pPr lvl="0" eaLnBrk="1" hangingPunct="1">
              <a:spcBef>
                <a:spcPct val="50000"/>
              </a:spcBef>
            </a:pPr>
            <a:r>
              <a:rPr lang="zh-CN" altLang="en-US" sz="3600">
                <a:solidFill>
                  <a:srgbClr val="FF0000"/>
                </a:solidFill>
                <a:latin typeface="Arial" panose="020b0604020202020204" pitchFamily="34" charset="0"/>
                <a:ea typeface="微软雅黑" panose="020b0503020204020204" pitchFamily="34" charset="-122"/>
              </a:rPr>
              <a:t>明确：方宅、草屋、榆柳、桃李、村庄、炊烟、狗吠、鸡鸣</a:t>
            </a:r>
            <a:endParaRPr lang="zh-CN" altLang="en-US" sz="3600">
              <a:solidFill>
                <a:srgbClr val="FF0000"/>
              </a:solidFill>
              <a:latin typeface="Arial" pitchFamily="34" charset="0"/>
              <a:ea typeface="微软雅黑" panose="020b0503020204020204" pitchFamily="34" charset="-122"/>
            </a:endParaRPr>
          </a:p>
        </p:txBody>
      </p:sp>
      <p:sp>
        <p:nvSpPr>
          <p:cNvPr id="6" name="Rectangle 2"/>
          <p:cNvSpPr txBox="1">
            <a:spLocks noChangeArrowheads="1"/>
          </p:cNvSpPr>
          <p:nvPr/>
        </p:nvSpPr>
        <p:spPr bwMode="auto">
          <a:xfrm>
            <a:off x="395288" y="765175"/>
            <a:ext cx="4073525" cy="11430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chemeClr val="tx2"/>
                </a:solidFill>
                <a:effectLst/>
                <a:uLnTx/>
                <a:uFillTx/>
                <a:latin typeface="微软雅黑" panose="020b0503020204020204" pitchFamily="34" charset="-122"/>
                <a:ea typeface="微软雅黑" panose="020b0503020204020204" pitchFamily="34" charset="-122"/>
                <a:cs typeface="+mj-cs"/>
              </a:rPr>
              <a:t>三、归向何处</a:t>
            </a:r>
            <a:endParaRPr kumimoji="0" lang="zh-CN" altLang="en-US" sz="3600" b="1" i="0" u="none" strike="noStrike" kern="1200" cap="none" spc="0" normalizeH="0" baseline="0" noProof="0" smtClean="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ppt_x"/>
                                          </p:val>
                                        </p:tav>
                                        <p:tav tm="100000">
                                          <p:val>
                                            <p:strVal val="#ppt_x"/>
                                          </p:val>
                                        </p:tav>
                                      </p:tavLst>
                                    </p:anim>
                                    <p:anim calcmode="lin" valueType="num">
                                      <p:cBhvr additive="base">
                                        <p:cTn id="8"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23554" name="Rectangle 2"/>
          <p:cNvSpPr>
            <a:spLocks noGrp="1"/>
          </p:cNvSpPr>
          <p:nvPr>
            <p:ph type="title"/>
          </p:nvPr>
        </p:nvSpPr>
        <p:spPr>
          <a:xfrm>
            <a:off x="289878" y="106045"/>
            <a:ext cx="4073525" cy="1143000"/>
          </a:xfrm>
        </p:spPr>
        <p:txBody>
          <a:bodyPr vert="horz" wrap="square" lIns="91440" tIns="45720" rIns="91440" bIns="45720" anchor="ctr"/>
          <a:lstStyle/>
          <a:p>
            <a:pPr lvl="0" algn="l" eaLnBrk="1" hangingPunct="1"/>
            <a:r>
              <a:rPr lang="zh-CN" altLang="en-US" sz="3600" b="1">
                <a:latin typeface="微软雅黑" panose="020b0503020204020204" pitchFamily="34" charset="-122"/>
                <a:ea typeface="微软雅黑" panose="020b0503020204020204" pitchFamily="34" charset="-122"/>
              </a:rPr>
              <a:t>三、归向何处</a:t>
            </a:r>
            <a:endParaRPr lang="zh-CN" altLang="en-US" sz="3600" b="1">
              <a:latin typeface="微软雅黑" panose="020b0503020204020204" pitchFamily="34" charset="-122"/>
              <a:ea typeface="微软雅黑" panose="020b0503020204020204" pitchFamily="34" charset="-122"/>
            </a:endParaRPr>
          </a:p>
        </p:txBody>
      </p:sp>
      <p:sp>
        <p:nvSpPr>
          <p:cNvPr id="23555" name="Text Box 4"/>
          <p:cNvSpPr txBox="1"/>
          <p:nvPr/>
        </p:nvSpPr>
        <p:spPr>
          <a:xfrm>
            <a:off x="412750" y="2027555"/>
            <a:ext cx="8319135" cy="3051810"/>
          </a:xfrm>
          <a:prstGeom prst="rect">
            <a:avLst/>
          </a:prstGeom>
          <a:noFill/>
          <a:ln w="9525">
            <a:noFill/>
          </a:ln>
        </p:spPr>
        <p:txBody>
          <a:bodyPr wrap="square">
            <a:spAutoFit/>
          </a:bodyPr>
          <a:lstStyle/>
          <a:p>
            <a:pPr lvl="0" eaLnBrk="1" hangingPunct="1">
              <a:spcBef>
                <a:spcPct val="50000"/>
              </a:spcBef>
              <a:buClr>
                <a:srgbClr val="000000"/>
              </a:buClr>
            </a:pPr>
            <a:r>
              <a:rPr lang="en-US" altLang="zh-CN" sz="3200">
                <a:solidFill>
                  <a:srgbClr val="000000"/>
                </a:solidFill>
                <a:latin typeface="微软雅黑" panose="020b0503020204020204" pitchFamily="34" charset="-122"/>
                <a:ea typeface="微软雅黑" panose="020b0503020204020204" pitchFamily="34" charset="-122"/>
              </a:rPr>
              <a:t>      </a:t>
            </a:r>
            <a:r>
              <a:rPr lang="en-US" altLang="zh-CN" sz="3200">
                <a:solidFill>
                  <a:schemeClr val="tx1"/>
                </a:solidFill>
                <a:latin typeface="微软雅黑" panose="020b0503020204020204" pitchFamily="34" charset="-122"/>
                <a:ea typeface="微软雅黑" panose="020b0503020204020204" pitchFamily="34" charset="-122"/>
              </a:rPr>
              <a:t> </a:t>
            </a:r>
            <a:r>
              <a:rPr lang="zh-CN" altLang="en-US" sz="3200">
                <a:solidFill>
                  <a:schemeClr val="tx1"/>
                </a:solidFill>
                <a:latin typeface="微软雅黑" panose="020b0503020204020204" pitchFamily="34" charset="-122"/>
                <a:ea typeface="微软雅黑" panose="020b0503020204020204" pitchFamily="34" charset="-122"/>
              </a:rPr>
              <a:t>住宅四周有十多亩地，</a:t>
            </a:r>
            <a:r>
              <a:rPr lang="zh-CN" altLang="en-US" sz="3200">
                <a:solidFill>
                  <a:srgbClr val="FF0000"/>
                </a:solidFill>
                <a:latin typeface="微软雅黑" panose="020b0503020204020204" pitchFamily="34" charset="-122"/>
                <a:ea typeface="微软雅黑" panose="020b0503020204020204" pitchFamily="34" charset="-122"/>
              </a:rPr>
              <a:t>简陋的</a:t>
            </a:r>
            <a:r>
              <a:rPr lang="zh-CN" altLang="en-US" sz="3200">
                <a:solidFill>
                  <a:schemeClr val="tx1"/>
                </a:solidFill>
                <a:latin typeface="微软雅黑" panose="020b0503020204020204" pitchFamily="34" charset="-122"/>
                <a:ea typeface="微软雅黑" panose="020b0503020204020204" pitchFamily="34" charset="-122"/>
              </a:rPr>
              <a:t>茅草房子有八、九间。 </a:t>
            </a:r>
            <a:r>
              <a:rPr lang="zh-CN" altLang="en-US" sz="3200">
                <a:solidFill>
                  <a:srgbClr val="FF0000"/>
                </a:solidFill>
                <a:latin typeface="微软雅黑" panose="020b0503020204020204" pitchFamily="34" charset="-122"/>
                <a:ea typeface="微软雅黑" panose="020b0503020204020204" pitchFamily="34" charset="-122"/>
              </a:rPr>
              <a:t>枝叶茂密的</a:t>
            </a:r>
            <a:r>
              <a:rPr lang="zh-CN" altLang="en-US" sz="3200">
                <a:solidFill>
                  <a:schemeClr val="tx1"/>
                </a:solidFill>
                <a:latin typeface="微软雅黑" panose="020b0503020204020204" pitchFamily="34" charset="-122"/>
                <a:ea typeface="微软雅黑" panose="020b0503020204020204" pitchFamily="34" charset="-122"/>
              </a:rPr>
              <a:t>榆树、柳树遮盖着屋子的后檐，</a:t>
            </a:r>
            <a:r>
              <a:rPr lang="zh-CN" altLang="en-US" sz="3200">
                <a:solidFill>
                  <a:srgbClr val="FF0000"/>
                </a:solidFill>
                <a:latin typeface="微软雅黑" panose="020b0503020204020204" pitchFamily="34" charset="-122"/>
                <a:ea typeface="微软雅黑" panose="020b0503020204020204" pitchFamily="34" charset="-122"/>
              </a:rPr>
              <a:t>花开正盛的</a:t>
            </a:r>
            <a:r>
              <a:rPr lang="zh-CN" altLang="en-US" sz="3200">
                <a:solidFill>
                  <a:schemeClr val="tx1"/>
                </a:solidFill>
                <a:latin typeface="微软雅黑" panose="020b0503020204020204" pitchFamily="34" charset="-122"/>
                <a:ea typeface="微软雅黑" panose="020b0503020204020204" pitchFamily="34" charset="-122"/>
              </a:rPr>
              <a:t>桃树、李树排列在屋子的前边。远处的村落依稀可见，村落上</a:t>
            </a:r>
            <a:r>
              <a:rPr lang="zh-CN" altLang="en-US" sz="3200">
                <a:solidFill>
                  <a:schemeClr val="tx1"/>
                </a:solidFill>
                <a:latin typeface="微软雅黑" panose="020b0503020204020204" pitchFamily="34" charset="-122"/>
                <a:ea typeface="微软雅黑" panose="020b0503020204020204" pitchFamily="34" charset="-122"/>
                <a:sym typeface="+mn-ea"/>
              </a:rPr>
              <a:t>隐隐约约</a:t>
            </a:r>
            <a:r>
              <a:rPr lang="zh-CN" altLang="en-US" sz="3200">
                <a:solidFill>
                  <a:schemeClr val="tx1"/>
                </a:solidFill>
                <a:latin typeface="微软雅黑" panose="020b0503020204020204" pitchFamily="34" charset="-122"/>
                <a:ea typeface="微软雅黑" panose="020b0503020204020204" pitchFamily="34" charset="-122"/>
              </a:rPr>
              <a:t>缭绕着</a:t>
            </a:r>
            <a:r>
              <a:rPr lang="zh-CN" altLang="en-US" sz="3200">
                <a:solidFill>
                  <a:srgbClr val="FF0000"/>
                </a:solidFill>
                <a:latin typeface="微软雅黑" panose="020b0503020204020204" pitchFamily="34" charset="-122"/>
                <a:ea typeface="微软雅黑" panose="020b0503020204020204" pitchFamily="34" charset="-122"/>
              </a:rPr>
              <a:t>一缕缕轻柔的</a:t>
            </a:r>
            <a:r>
              <a:rPr lang="zh-CN" altLang="en-US" sz="3200">
                <a:solidFill>
                  <a:schemeClr val="tx1"/>
                </a:solidFill>
                <a:latin typeface="微软雅黑" panose="020b0503020204020204" pitchFamily="34" charset="-122"/>
                <a:ea typeface="微软雅黑" panose="020b0503020204020204" pitchFamily="34" charset="-122"/>
              </a:rPr>
              <a:t>炊烟。深巷里传来了阵阵的狗吠声，公鸡正在</a:t>
            </a:r>
            <a:r>
              <a:rPr lang="zh-CN" altLang="en-US" sz="3200">
                <a:solidFill>
                  <a:schemeClr val="tx1"/>
                </a:solidFill>
                <a:latin typeface="微软雅黑" panose="020b0503020204020204" pitchFamily="34" charset="-122"/>
                <a:ea typeface="微软雅黑" panose="020b0503020204020204" pitchFamily="34" charset="-122"/>
                <a:sym typeface="+mn-ea"/>
              </a:rPr>
              <a:t>树顶上</a:t>
            </a:r>
            <a:r>
              <a:rPr lang="zh-CN" altLang="en-US" sz="3200">
                <a:solidFill>
                  <a:schemeClr val="tx1"/>
                </a:solidFill>
                <a:latin typeface="微软雅黑" panose="020b0503020204020204" pitchFamily="34" charset="-122"/>
                <a:ea typeface="微软雅黑" panose="020b0503020204020204" pitchFamily="34" charset="-122"/>
              </a:rPr>
              <a:t>啼鸣</a:t>
            </a:r>
            <a:r>
              <a:rPr lang="zh-CN" altLang="en-US" sz="3200">
                <a:solidFill>
                  <a:srgbClr val="000000"/>
                </a:solidFill>
                <a:latin typeface="微软雅黑" panose="020b0503020204020204" pitchFamily="34" charset="-122"/>
                <a:ea typeface="微软雅黑" panose="020b0503020204020204" pitchFamily="34" charset="-122"/>
              </a:rPr>
              <a:t>。</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9460" name="Text Box 4"/>
          <p:cNvSpPr txBox="1"/>
          <p:nvPr/>
        </p:nvSpPr>
        <p:spPr>
          <a:xfrm>
            <a:off x="412750" y="1249045"/>
            <a:ext cx="8318500" cy="614363"/>
          </a:xfrm>
          <a:prstGeom prst="rect">
            <a:avLst/>
          </a:prstGeom>
          <a:noFill/>
          <a:ln w="9525">
            <a:noFill/>
          </a:ln>
        </p:spPr>
        <p:txBody>
          <a:bodyPr>
            <a:spAutoFit/>
          </a:bodyPr>
          <a:lstStyle/>
          <a:p>
            <a:pPr lvl="0" eaLnBrk="1" hangingPunct="1">
              <a:spcBef>
                <a:spcPct val="50000"/>
              </a:spcBef>
            </a:pPr>
            <a:r>
              <a:rPr lang="en-US" altLang="zh-CN" sz="3200">
                <a:solidFill>
                  <a:srgbClr val="000000"/>
                </a:solidFill>
                <a:latin typeface="微软雅黑" panose="020b0503020204020204" pitchFamily="34" charset="-122"/>
                <a:ea typeface="微软雅黑" panose="020b0503020204020204" pitchFamily="34" charset="-122"/>
              </a:rPr>
              <a:t>2</a:t>
            </a:r>
            <a:r>
              <a:rPr lang="zh-CN" altLang="en-US" sz="3200">
                <a:solidFill>
                  <a:srgbClr val="000000"/>
                </a:solidFill>
                <a:latin typeface="微软雅黑" panose="020b0503020204020204" pitchFamily="34" charset="-122"/>
                <a:ea typeface="微软雅黑" panose="020b0503020204020204" pitchFamily="34" charset="-122"/>
              </a:rPr>
              <a:t>、描绘出一幅怎样的生活画面？</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19461" name="Text Box 4"/>
          <p:cNvSpPr txBox="1"/>
          <p:nvPr/>
        </p:nvSpPr>
        <p:spPr>
          <a:xfrm>
            <a:off x="412433" y="5170488"/>
            <a:ext cx="8318500" cy="613410"/>
          </a:xfrm>
          <a:prstGeom prst="rect">
            <a:avLst/>
          </a:prstGeom>
          <a:noFill/>
          <a:ln w="9525">
            <a:noFill/>
          </a:ln>
        </p:spPr>
        <p:txBody>
          <a:bodyPr>
            <a:spAutoFit/>
          </a:bodyPr>
          <a:lstStyle/>
          <a:p>
            <a:pPr lvl="0" eaLnBrk="1" hangingPunct="1">
              <a:spcBef>
                <a:spcPct val="50000"/>
              </a:spcBef>
            </a:pPr>
            <a:r>
              <a:rPr lang="en-US" altLang="zh-CN" sz="3200">
                <a:solidFill>
                  <a:srgbClr val="000000"/>
                </a:solidFill>
                <a:latin typeface="Arial" panose="020b0604020202020204" pitchFamily="34" charset="0"/>
                <a:ea typeface="微软雅黑" panose="020b0503020204020204" pitchFamily="34" charset="-122"/>
              </a:rPr>
              <a:t> </a:t>
            </a:r>
            <a:r>
              <a:rPr lang="zh-CN" altLang="en-US" sz="3200">
                <a:solidFill>
                  <a:srgbClr val="000000"/>
                </a:solidFill>
                <a:latin typeface="Arial" panose="020b0604020202020204" pitchFamily="34" charset="0"/>
                <a:ea typeface="微软雅黑" panose="020b0503020204020204" pitchFamily="34" charset="-122"/>
              </a:rPr>
              <a:t>描绘出一幅</a:t>
            </a:r>
            <a:r>
              <a:rPr lang="zh-CN" altLang="en-US" sz="3200" u="sng">
                <a:solidFill>
                  <a:srgbClr val="000000"/>
                </a:solidFill>
                <a:latin typeface="Arial" panose="020b0604020202020204" pitchFamily="34" charset="0"/>
                <a:ea typeface="微软雅黑" panose="020b0503020204020204" pitchFamily="34" charset="-122"/>
              </a:rPr>
              <a:t>               </a:t>
            </a:r>
            <a:r>
              <a:rPr lang="zh-CN" altLang="en-US" sz="3200">
                <a:solidFill>
                  <a:srgbClr val="000000"/>
                </a:solidFill>
                <a:latin typeface="Arial" panose="020b0604020202020204" pitchFamily="34" charset="0"/>
                <a:ea typeface="微软雅黑" panose="020b0503020204020204" pitchFamily="34" charset="-122"/>
              </a:rPr>
              <a:t>、</a:t>
            </a:r>
            <a:r>
              <a:rPr lang="zh-CN" altLang="en-US" sz="3200" u="sng">
                <a:solidFill>
                  <a:srgbClr val="000000"/>
                </a:solidFill>
                <a:latin typeface="Arial" panose="020b0604020202020204" pitchFamily="34" charset="0"/>
                <a:ea typeface="微软雅黑" panose="020b0503020204020204" pitchFamily="34" charset="-122"/>
              </a:rPr>
              <a:t>                </a:t>
            </a:r>
            <a:r>
              <a:rPr lang="zh-CN" altLang="en-US" sz="3200">
                <a:solidFill>
                  <a:srgbClr val="000000"/>
                </a:solidFill>
                <a:latin typeface="Arial" panose="020b0604020202020204" pitchFamily="34" charset="0"/>
                <a:ea typeface="微软雅黑" panose="020b0503020204020204" pitchFamily="34" charset="-122"/>
              </a:rPr>
              <a:t>的生活画面。</a:t>
            </a:r>
            <a:endParaRPr lang="zh-CN" altLang="en-US" sz="3200">
              <a:solidFill>
                <a:srgbClr val="000000"/>
              </a:solidFill>
              <a:latin typeface="Arial" pitchFamily="34" charset="0"/>
              <a:ea typeface="宋体" pitchFamily="2" charset="-122"/>
            </a:endParaRPr>
          </a:p>
        </p:txBody>
      </p:sp>
      <p:sp>
        <p:nvSpPr>
          <p:cNvPr id="2" name="文本框 1"/>
          <p:cNvSpPr txBox="1"/>
          <p:nvPr/>
        </p:nvSpPr>
        <p:spPr>
          <a:xfrm>
            <a:off x="2665095" y="5079365"/>
            <a:ext cx="1808480" cy="613410"/>
          </a:xfrm>
          <a:prstGeom prst="rect">
            <a:avLst/>
          </a:prstGeom>
          <a:noFill/>
        </p:spPr>
        <p:txBody>
          <a:bodyPr wrap="none" rtlCol="0" anchor="t">
            <a:spAutoFit/>
          </a:bodyPr>
          <a:lstStyle/>
          <a:p>
            <a:r>
              <a:rPr lang="zh-CN" altLang="en-US" sz="3200">
                <a:solidFill>
                  <a:srgbClr val="FF0000"/>
                </a:solidFill>
                <a:ea typeface="微软雅黑" panose="020b0503020204020204" pitchFamily="34" charset="-122"/>
                <a:cs typeface="+mn-cs"/>
                <a:sym typeface="+mn-ea"/>
              </a:rPr>
              <a:t>平淡自然</a:t>
            </a:r>
            <a:endParaRPr lang="zh-CN" altLang="en-US"/>
          </a:p>
        </p:txBody>
      </p:sp>
      <p:sp>
        <p:nvSpPr>
          <p:cNvPr id="3" name="文本框 2"/>
          <p:cNvSpPr txBox="1"/>
          <p:nvPr/>
        </p:nvSpPr>
        <p:spPr>
          <a:xfrm>
            <a:off x="4733290" y="5079365"/>
            <a:ext cx="1808480" cy="613410"/>
          </a:xfrm>
          <a:prstGeom prst="rect">
            <a:avLst/>
          </a:prstGeom>
          <a:noFill/>
        </p:spPr>
        <p:txBody>
          <a:bodyPr wrap="none" rtlCol="0" anchor="t">
            <a:spAutoFit/>
          </a:bodyPr>
          <a:lstStyle/>
          <a:p>
            <a:r>
              <a:rPr lang="zh-CN" altLang="en-US" sz="3200">
                <a:solidFill>
                  <a:srgbClr val="FF0000"/>
                </a:solidFill>
                <a:ea typeface="微软雅黑" panose="020b0503020204020204" pitchFamily="34" charset="-122"/>
                <a:cs typeface="+mn-cs"/>
                <a:sym typeface="+mn-ea"/>
              </a:rPr>
              <a:t>宁静详和</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100000">
                                          <p:val>
                                            <p:strVal val="#ppt_x"/>
                                          </p:val>
                                        </p:tav>
                                      </p:tavLst>
                                    </p:anim>
                                    <p:anim calcmode="lin" valueType="num">
                                      <p:cBhvr>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1"/>
                                        </p:tgtEl>
                                        <p:attrNameLst>
                                          <p:attrName>style.visibility</p:attrName>
                                        </p:attrNameLst>
                                      </p:cBhvr>
                                      <p:to>
                                        <p:strVal val="visible"/>
                                      </p:to>
                                    </p:set>
                                    <p:anim calcmode="lin" valueType="num">
                                      <p:cBhvr additive="base">
                                        <p:cTn id="13" dur="500" fill="hold"/>
                                        <p:tgtEl>
                                          <p:spTgt spid="19461"/>
                                        </p:tgtEl>
                                        <p:attrNameLst>
                                          <p:attrName>ppt_x</p:attrName>
                                        </p:attrNameLst>
                                      </p:cBhvr>
                                      <p:tavLst>
                                        <p:tav tm="0">
                                          <p:val>
                                            <p:strVal val="#ppt_x"/>
                                          </p:val>
                                        </p:tav>
                                        <p:tav tm="100000">
                                          <p:val>
                                            <p:strVal val="#ppt_x"/>
                                          </p:val>
                                        </p:tav>
                                      </p:tavLst>
                                    </p:anim>
                                    <p:anim calcmode="lin" valueType="num">
                                      <p:cBhvr additive="base">
                                        <p:cTn id="14"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19461" grpId="0"/>
      <p:bldP spid="2"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20482" name="Text Box 4"/>
          <p:cNvSpPr txBox="1"/>
          <p:nvPr/>
        </p:nvSpPr>
        <p:spPr>
          <a:xfrm>
            <a:off x="395288" y="4592638"/>
            <a:ext cx="8318500" cy="613410"/>
          </a:xfrm>
          <a:prstGeom prst="rect">
            <a:avLst/>
          </a:prstGeom>
          <a:noFill/>
          <a:ln w="9525">
            <a:noFill/>
          </a:ln>
        </p:spPr>
        <p:txBody>
          <a:bodyPr>
            <a:spAutoFit/>
          </a:bodyPr>
          <a:lstStyle/>
          <a:p>
            <a:pPr lvl="0" eaLnBrk="1" hangingPunct="1">
              <a:spcBef>
                <a:spcPct val="50000"/>
              </a:spcBef>
            </a:pPr>
            <a:r>
              <a:rPr lang="zh-CN" altLang="en-US" sz="3200" i="1" u="sng">
                <a:solidFill>
                  <a:srgbClr val="000000"/>
                </a:solidFill>
                <a:ea typeface="微软雅黑" panose="020b0503020204020204" pitchFamily="34" charset="-122"/>
                <a:sym typeface="+mn-ea"/>
              </a:rPr>
              <a:t>②</a:t>
            </a:r>
            <a:r>
              <a:rPr lang="zh-CN" altLang="en-US" sz="3200" i="1" u="sng">
                <a:solidFill>
                  <a:srgbClr val="000000"/>
                </a:solidFill>
                <a:latin typeface="Arial" panose="020b0604020202020204" pitchFamily="34" charset="0"/>
                <a:ea typeface="微软雅黑" panose="020b0503020204020204" pitchFamily="34" charset="-122"/>
              </a:rPr>
              <a:t>以动衬静</a:t>
            </a:r>
            <a:r>
              <a:rPr lang="zh-CN" altLang="en-US" sz="3200">
                <a:solidFill>
                  <a:srgbClr val="000000"/>
                </a:solidFill>
                <a:latin typeface="Arial" panose="020b0604020202020204" pitchFamily="34" charset="0"/>
                <a:ea typeface="微软雅黑" panose="020b0503020204020204" pitchFamily="34" charset="-122"/>
              </a:rPr>
              <a:t>：衬托出田园的幽静</a:t>
            </a:r>
            <a:endParaRPr lang="zh-CN" altLang="en-US" sz="3200">
              <a:solidFill>
                <a:srgbClr val="000000"/>
              </a:solidFill>
              <a:latin typeface="Arial" pitchFamily="34" charset="0"/>
              <a:ea typeface="微软雅黑" panose="020b0503020204020204" pitchFamily="34" charset="-122"/>
            </a:endParaRPr>
          </a:p>
        </p:txBody>
      </p:sp>
      <p:sp>
        <p:nvSpPr>
          <p:cNvPr id="20483" name="Text Box 5"/>
          <p:cNvSpPr txBox="1"/>
          <p:nvPr/>
        </p:nvSpPr>
        <p:spPr>
          <a:xfrm>
            <a:off x="413703" y="3181350"/>
            <a:ext cx="8281987" cy="1101090"/>
          </a:xfrm>
          <a:prstGeom prst="rect">
            <a:avLst/>
          </a:prstGeom>
          <a:noFill/>
          <a:ln w="9525">
            <a:noFill/>
          </a:ln>
        </p:spPr>
        <p:txBody>
          <a:bodyPr>
            <a:spAutoFit/>
          </a:bodyPr>
          <a:lstStyle/>
          <a:p>
            <a:pPr lvl="0" eaLnBrk="1" hangingPunct="1">
              <a:spcBef>
                <a:spcPct val="50000"/>
              </a:spcBef>
            </a:pPr>
            <a:r>
              <a:rPr lang="zh-CN" altLang="en-US" sz="3200" i="1" u="sng">
                <a:solidFill>
                  <a:srgbClr val="000000"/>
                </a:solidFill>
                <a:ea typeface="微软雅黑" panose="020b0503020204020204" pitchFamily="34" charset="-122"/>
                <a:sym typeface="+mn-ea"/>
              </a:rPr>
              <a:t>①</a:t>
            </a:r>
            <a:r>
              <a:rPr lang="zh-CN" altLang="en-US" sz="3200" i="1" u="sng">
                <a:solidFill>
                  <a:srgbClr val="000000"/>
                </a:solidFill>
                <a:latin typeface="Arial" panose="020b0604020202020204" pitchFamily="34" charset="0"/>
                <a:ea typeface="微软雅黑" panose="020b0503020204020204" pitchFamily="34" charset="-122"/>
              </a:rPr>
              <a:t>远近结合：前四句描写近景，后四句描写远景</a:t>
            </a:r>
            <a:endParaRPr lang="zh-CN" altLang="en-US" sz="3200" i="1" u="sng">
              <a:solidFill>
                <a:srgbClr val="000000"/>
              </a:solidFill>
              <a:latin typeface="Arial" pitchFamily="34" charset="0"/>
              <a:ea typeface="微软雅黑" panose="020b0503020204020204" pitchFamily="34" charset="-122"/>
            </a:endParaRPr>
          </a:p>
        </p:txBody>
      </p:sp>
      <p:sp>
        <p:nvSpPr>
          <p:cNvPr id="20484" name="Text Box 4"/>
          <p:cNvSpPr txBox="1"/>
          <p:nvPr/>
        </p:nvSpPr>
        <p:spPr>
          <a:xfrm>
            <a:off x="395288" y="2276475"/>
            <a:ext cx="8318500" cy="579438"/>
          </a:xfrm>
          <a:prstGeom prst="rect">
            <a:avLst/>
          </a:prstGeom>
          <a:noFill/>
          <a:ln w="9525">
            <a:noFill/>
          </a:ln>
        </p:spPr>
        <p:txBody>
          <a:bodyPr>
            <a:spAutoFit/>
          </a:bodyPr>
          <a:lstStyle/>
          <a:p>
            <a:pPr lvl="0" eaLnBrk="1" hangingPunct="1">
              <a:spcBef>
                <a:spcPct val="50000"/>
              </a:spcBef>
            </a:pPr>
            <a:r>
              <a:rPr lang="zh-CN" altLang="en-US" sz="3200">
                <a:solidFill>
                  <a:srgbClr val="000000"/>
                </a:solidFill>
                <a:latin typeface="微软雅黑" panose="020b0503020204020204" pitchFamily="34" charset="-122"/>
                <a:ea typeface="微软雅黑" panose="020b0503020204020204" pitchFamily="34" charset="-122"/>
              </a:rPr>
              <a:t>3、诗人运用那些艺术手法？</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p:nvSpPr>
        <p:spPr bwMode="auto">
          <a:xfrm>
            <a:off x="395288" y="765175"/>
            <a:ext cx="4073525" cy="11430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smtClean="0">
                <a:ln>
                  <a:noFill/>
                </a:ln>
                <a:solidFill>
                  <a:schemeClr val="tx2"/>
                </a:solidFill>
                <a:effectLst/>
                <a:uLnTx/>
                <a:uFillTx/>
                <a:latin typeface="微软雅黑" panose="020b0503020204020204" pitchFamily="34" charset="-122"/>
                <a:ea typeface="微软雅黑" panose="020b0503020204020204" pitchFamily="34" charset="-122"/>
                <a:cs typeface="+mj-cs"/>
              </a:rPr>
              <a:t>三、归向何处</a:t>
            </a:r>
            <a:endParaRPr kumimoji="0" lang="zh-CN" altLang="en-US" sz="3600" b="1" i="0" u="none" strike="noStrike" kern="1200" cap="none" spc="0" normalizeH="0" baseline="0" noProof="0" smtClean="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ppt_x"/>
                                          </p:val>
                                        </p:tav>
                                        <p:tav tm="100000">
                                          <p:val>
                                            <p:strVal val="#ppt_x"/>
                                          </p:val>
                                        </p:tav>
                                      </p:tavLst>
                                    </p:anim>
                                    <p:anim calcmode="lin" valueType="num">
                                      <p:cBhvr additive="base">
                                        <p:cTn id="14"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gtEl>
                                        <p:attrNameLst>
                                          <p:attrName>style.visibility</p:attrName>
                                        </p:attrNameLst>
                                      </p:cBhvr>
                                      <p:to>
                                        <p:strVal val="visible"/>
                                      </p:to>
                                    </p:set>
                                    <p:anim calcmode="lin" valueType="num">
                                      <p:cBhvr additive="base">
                                        <p:cTn id="19" dur="500" fill="hold"/>
                                        <p:tgtEl>
                                          <p:spTgt spid="20483"/>
                                        </p:tgtEl>
                                        <p:attrNameLst>
                                          <p:attrName>ppt_x</p:attrName>
                                        </p:attrNameLst>
                                      </p:cBhvr>
                                      <p:tavLst>
                                        <p:tav tm="0">
                                          <p:val>
                                            <p:strVal val="#ppt_x"/>
                                          </p:val>
                                        </p:tav>
                                        <p:tav tm="100000">
                                          <p:val>
                                            <p:strVal val="#ppt_x"/>
                                          </p:val>
                                        </p:tav>
                                      </p:tavLst>
                                    </p:anim>
                                    <p:anim calcmode="lin" valueType="num">
                                      <p:cBhvr additive="base">
                                        <p:cTn id="20"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2"/>
                                        </p:tgtEl>
                                        <p:attrNameLst>
                                          <p:attrName>style.visibility</p:attrName>
                                        </p:attrNameLst>
                                      </p:cBhvr>
                                      <p:to>
                                        <p:strVal val="visible"/>
                                      </p:to>
                                    </p:set>
                                    <p:anim calcmode="lin" valueType="num">
                                      <p:cBhvr additive="base">
                                        <p:cTn id="25" dur="500" fill="hold"/>
                                        <p:tgtEl>
                                          <p:spTgt spid="20482"/>
                                        </p:tgtEl>
                                        <p:attrNameLst>
                                          <p:attrName>ppt_x</p:attrName>
                                        </p:attrNameLst>
                                      </p:cBhvr>
                                      <p:tavLst>
                                        <p:tav tm="0">
                                          <p:val>
                                            <p:strVal val="#ppt_x"/>
                                          </p:val>
                                        </p:tav>
                                        <p:tav tm="100000">
                                          <p:val>
                                            <p:strVal val="#ppt_x"/>
                                          </p:val>
                                        </p:tav>
                                      </p:tavLst>
                                    </p:anim>
                                    <p:anim calcmode="lin" valueType="num">
                                      <p:cBhvr additive="base">
                                        <p:cTn id="26"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P spid="2048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1506" name="Text Box 4"/>
          <p:cNvSpPr txBox="1"/>
          <p:nvPr/>
        </p:nvSpPr>
        <p:spPr>
          <a:xfrm>
            <a:off x="276225" y="3920490"/>
            <a:ext cx="7738745" cy="1588770"/>
          </a:xfrm>
          <a:prstGeom prst="rect">
            <a:avLst/>
          </a:prstGeom>
          <a:noFill/>
          <a:ln w="9525">
            <a:noFill/>
          </a:ln>
        </p:spPr>
        <p:txBody>
          <a:bodyPr wrap="square">
            <a:spAutoFit/>
          </a:bodyPr>
          <a:lstStyle/>
          <a:p>
            <a:pPr lvl="0" eaLnBrk="1" hangingPunct="1">
              <a:spcBef>
                <a:spcPct val="50000"/>
              </a:spcBef>
            </a:pPr>
            <a:r>
              <a:rPr lang="zh-CN" altLang="en-US" sz="3200">
                <a:solidFill>
                  <a:srgbClr val="000000"/>
                </a:solidFill>
                <a:latin typeface="Arial" panose="020b0604020202020204" pitchFamily="34" charset="0"/>
                <a:ea typeface="微软雅黑" panose="020b0503020204020204" pitchFamily="34" charset="-122"/>
              </a:rPr>
              <a:t>“白描”作为一种表现方法，是指</a:t>
            </a:r>
            <a:r>
              <a:rPr lang="zh-CN" altLang="en-US" sz="3200">
                <a:solidFill>
                  <a:srgbClr val="FF0000"/>
                </a:solidFill>
                <a:latin typeface="Arial" panose="020b0604020202020204" pitchFamily="34" charset="0"/>
                <a:ea typeface="微软雅黑" panose="020b0503020204020204" pitchFamily="34" charset="-122"/>
              </a:rPr>
              <a:t>用最简练的笔墨，不加烘托，描画出鲜明生动的形象。</a:t>
            </a:r>
            <a:endParaRPr lang="zh-CN" altLang="en-US" sz="3200">
              <a:solidFill>
                <a:srgbClr val="FF0000"/>
              </a:solidFill>
              <a:latin typeface="Arial" pitchFamily="34" charset="0"/>
              <a:ea typeface="微软雅黑" panose="020b0503020204020204" pitchFamily="34" charset="-122"/>
            </a:endParaRPr>
          </a:p>
        </p:txBody>
      </p:sp>
      <p:sp>
        <p:nvSpPr>
          <p:cNvPr id="22531" name="Text Box 5"/>
          <p:cNvSpPr txBox="1"/>
          <p:nvPr/>
        </p:nvSpPr>
        <p:spPr>
          <a:xfrm>
            <a:off x="624523" y="4581525"/>
            <a:ext cx="8281987" cy="579438"/>
          </a:xfrm>
          <a:prstGeom prst="rect">
            <a:avLst/>
          </a:prstGeom>
          <a:noFill/>
          <a:ln w="9525">
            <a:noFill/>
          </a:ln>
        </p:spPr>
        <p:txBody>
          <a:bodyPr>
            <a:spAutoFit/>
          </a:bodyPr>
          <a:lstStyle/>
          <a:p>
            <a:pPr lvl="0" eaLnBrk="1" hangingPunct="1">
              <a:spcBef>
                <a:spcPct val="50000"/>
              </a:spcBef>
            </a:pPr>
            <a:endParaRPr lang="zh-CN" altLang="en-US" sz="3200" i="1" u="sng">
              <a:solidFill>
                <a:srgbClr val="000000"/>
              </a:solidFill>
              <a:latin typeface="Arial" panose="020b0604020202020204" pitchFamily="34" charset="0"/>
              <a:ea typeface="微软雅黑" panose="020b0503020204020204" pitchFamily="34" charset="-122"/>
            </a:endParaRPr>
          </a:p>
        </p:txBody>
      </p:sp>
      <p:sp>
        <p:nvSpPr>
          <p:cNvPr id="21508" name="Text Box 4"/>
          <p:cNvSpPr txBox="1"/>
          <p:nvPr/>
        </p:nvSpPr>
        <p:spPr>
          <a:xfrm>
            <a:off x="275908" y="682625"/>
            <a:ext cx="8318500" cy="579438"/>
          </a:xfrm>
          <a:prstGeom prst="rect">
            <a:avLst/>
          </a:prstGeom>
          <a:noFill/>
          <a:ln w="9525">
            <a:noFill/>
          </a:ln>
        </p:spPr>
        <p:txBody>
          <a:bodyPr>
            <a:spAutoFit/>
          </a:bodyPr>
          <a:lstStyle/>
          <a:p>
            <a:pPr lvl="0" eaLnBrk="1" hangingPunct="1">
              <a:spcBef>
                <a:spcPct val="50000"/>
              </a:spcBef>
            </a:pPr>
            <a:r>
              <a:rPr lang="zh-CN" altLang="en-US" sz="3200">
                <a:solidFill>
                  <a:srgbClr val="000000"/>
                </a:solidFill>
                <a:latin typeface="微软雅黑" panose="020b0503020204020204" pitchFamily="34" charset="-122"/>
                <a:ea typeface="微软雅黑" panose="020b0503020204020204" pitchFamily="34" charset="-122"/>
              </a:rPr>
              <a:t>3、运用那些艺术手法？</a:t>
            </a:r>
            <a:endParaRPr lang="zh-CN" altLang="en-US" sz="3200">
              <a:solidFill>
                <a:srgbClr val="000000"/>
              </a:solidFill>
              <a:latin typeface="微软雅黑" panose="020b0503020204020204" pitchFamily="34" charset="-122"/>
              <a:ea typeface="微软雅黑" panose="020b0503020204020204" pitchFamily="34" charset="-122"/>
            </a:endParaRPr>
          </a:p>
        </p:txBody>
      </p:sp>
      <p:sp>
        <p:nvSpPr>
          <p:cNvPr id="21509" name="Text Box 4"/>
          <p:cNvSpPr txBox="1"/>
          <p:nvPr/>
        </p:nvSpPr>
        <p:spPr>
          <a:xfrm>
            <a:off x="395605" y="1600200"/>
            <a:ext cx="7382510" cy="1832610"/>
          </a:xfrm>
          <a:prstGeom prst="rect">
            <a:avLst/>
          </a:prstGeom>
          <a:noFill/>
          <a:ln w="9525">
            <a:noFill/>
          </a:ln>
        </p:spPr>
        <p:txBody>
          <a:bodyPr wrap="square">
            <a:spAutoFit/>
          </a:bodyPr>
          <a:lstStyle/>
          <a:p>
            <a:pPr lvl="0" eaLnBrk="1" hangingPunct="1">
              <a:spcBef>
                <a:spcPct val="50000"/>
              </a:spcBef>
            </a:pPr>
            <a:r>
              <a:rPr lang="zh-CN" altLang="en-US" sz="3200" i="1" u="sng">
                <a:solidFill>
                  <a:srgbClr val="000000"/>
                </a:solidFill>
                <a:latin typeface="Arial" panose="020b0604020202020204" pitchFamily="34" charset="0"/>
                <a:ea typeface="微软雅黑" panose="020b0503020204020204" pitchFamily="34" charset="-122"/>
              </a:rPr>
              <a:t>③白描</a:t>
            </a:r>
            <a:r>
              <a:rPr lang="zh-CN" altLang="en-US" sz="3200">
                <a:solidFill>
                  <a:srgbClr val="000000"/>
                </a:solidFill>
                <a:latin typeface="Arial" panose="020b0604020202020204" pitchFamily="34" charset="0"/>
                <a:ea typeface="微软雅黑" panose="020b0503020204020204" pitchFamily="34" charset="-122"/>
              </a:rPr>
              <a:t>：抓住农村田园中司空见惯的景物，勾勒出一幅田园风景图。</a:t>
            </a:r>
            <a:endParaRPr lang="zh-CN" altLang="en-US" sz="3200">
              <a:solidFill>
                <a:srgbClr val="000000"/>
              </a:solidFill>
              <a:latin typeface="Arial" panose="020b0604020202020204" pitchFamily="34" charset="0"/>
              <a:ea typeface="微软雅黑" panose="020b0503020204020204" pitchFamily="34" charset="-122"/>
            </a:endParaRPr>
          </a:p>
          <a:p>
            <a:pPr lvl="0" eaLnBrk="1" hangingPunct="1">
              <a:spcBef>
                <a:spcPct val="50000"/>
              </a:spcBef>
            </a:pPr>
            <a:endParaRPr lang="zh-CN" altLang="en-US" sz="3200">
              <a:solidFill>
                <a:srgbClr val="000000"/>
              </a:solidFill>
              <a:latin typeface="Arial" panose="020b0604020202020204" pitchFamily="34"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additive="base">
                                        <p:cTn id="19" dur="500" fill="hold"/>
                                        <p:tgtEl>
                                          <p:spTgt spid="21506"/>
                                        </p:tgtEl>
                                        <p:attrNameLst>
                                          <p:attrName>ppt_x</p:attrName>
                                        </p:attrNameLst>
                                      </p:cBhvr>
                                      <p:tavLst>
                                        <p:tav tm="0">
                                          <p:val>
                                            <p:strVal val="#ppt_x"/>
                                          </p:val>
                                        </p:tav>
                                        <p:tav tm="100000">
                                          <p:val>
                                            <p:strVal val="#ppt_x"/>
                                          </p:val>
                                        </p:tav>
                                      </p:tavLst>
                                    </p:anim>
                                    <p:anim calcmode="lin" valueType="num">
                                      <p:cBhvr additive="base">
                                        <p:cTn id="20"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p:bldP spid="2150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97510" y="328930"/>
            <a:ext cx="4754880" cy="678815"/>
          </a:xfrm>
          <a:prstGeom prst="rect">
            <a:avLst/>
          </a:prstGeom>
          <a:noFill/>
        </p:spPr>
        <p:txBody>
          <a:bodyPr wrap="none" rtlCol="0">
            <a:spAutoFit/>
          </a:bodyPr>
          <a:lstStyle/>
          <a:p>
            <a:r>
              <a:rPr lang="zh-CN" altLang="en-US" sz="3600">
                <a:solidFill>
                  <a:srgbClr val="0000FF"/>
                </a:solidFill>
                <a:latin typeface="微软雅黑" panose="020b0503020204020204" pitchFamily="34" charset="-122"/>
                <a:ea typeface="微软雅黑" panose="020b0503020204020204" pitchFamily="34" charset="-122"/>
              </a:rPr>
              <a:t>写景诗常用艺术手法：</a:t>
            </a:r>
            <a:endParaRPr lang="zh-CN" altLang="en-US" sz="3600">
              <a:solidFill>
                <a:srgbClr val="0000F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51510" y="1370965"/>
            <a:ext cx="7401560" cy="1060450"/>
          </a:xfrm>
          <a:prstGeom prst="rect">
            <a:avLst/>
          </a:prstGeom>
          <a:noFill/>
        </p:spPr>
        <p:txBody>
          <a:bodyPr wrap="square" rtlCol="0">
            <a:spAutoFit/>
          </a:bodyPr>
          <a:lstStyle/>
          <a:p>
            <a:r>
              <a:rPr lang="zh-CN" altLang="en-US">
                <a:solidFill>
                  <a:srgbClr val="FF0000"/>
                </a:solidFill>
                <a:latin typeface="微软雅黑" panose="020b0503020204020204" pitchFamily="34" charset="-122"/>
                <a:ea typeface="微软雅黑" panose="020b0503020204020204" pitchFamily="34" charset="-122"/>
              </a:rPr>
              <a:t>空间角度：</a:t>
            </a:r>
            <a:r>
              <a:rPr lang="zh-CN" altLang="en-US">
                <a:solidFill>
                  <a:srgbClr val="0000FF"/>
                </a:solidFill>
                <a:latin typeface="微软雅黑" panose="020b0503020204020204" pitchFamily="34" charset="-122"/>
                <a:ea typeface="微软雅黑" panose="020b0503020204020204" pitchFamily="34" charset="-122"/>
              </a:rPr>
              <a:t>远近、内外、高低</a:t>
            </a:r>
            <a:endParaRPr lang="zh-CN" altLang="en-US">
              <a:solidFill>
                <a:srgbClr val="0000FF"/>
              </a:solidFill>
              <a:latin typeface="微软雅黑" panose="020b0503020204020204" pitchFamily="34" charset="-122"/>
              <a:ea typeface="微软雅黑" panose="020b0503020204020204" pitchFamily="34" charset="-122"/>
            </a:endParaRPr>
          </a:p>
          <a:p>
            <a:r>
              <a:rPr lang="zh-CN" altLang="en-US">
                <a:solidFill>
                  <a:srgbClr val="0000FF"/>
                </a:solidFill>
                <a:latin typeface="微软雅黑" panose="020b0503020204020204" pitchFamily="34" charset="-122"/>
                <a:ea typeface="微软雅黑" panose="020b0503020204020204" pitchFamily="34" charset="-122"/>
              </a:rPr>
              <a:t>（</a:t>
            </a:r>
            <a:r>
              <a:rPr lang="zh-CN" altLang="en-US">
                <a:solidFill>
                  <a:srgbClr val="CC0099"/>
                </a:solidFill>
                <a:latin typeface="微软雅黑" panose="020b0503020204020204" pitchFamily="34" charset="-122"/>
                <a:ea typeface="微软雅黑" panose="020b0503020204020204" pitchFamily="34" charset="-122"/>
              </a:rPr>
              <a:t>远近结合</a:t>
            </a:r>
            <a:r>
              <a:rPr lang="zh-CN" altLang="en-US">
                <a:solidFill>
                  <a:srgbClr val="0000FF"/>
                </a:solidFill>
                <a:latin typeface="微软雅黑" panose="020b0503020204020204" pitchFamily="34" charset="-122"/>
                <a:ea typeface="微软雅黑" panose="020b0503020204020204" pitchFamily="34" charset="-122"/>
              </a:rPr>
              <a:t>、由远及近、由近及远）</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51510" y="2473960"/>
            <a:ext cx="7401560" cy="1572260"/>
          </a:xfrm>
          <a:prstGeom prst="rect">
            <a:avLst/>
          </a:prstGeom>
          <a:noFill/>
        </p:spPr>
        <p:txBody>
          <a:bodyPr wrap="square" rtlCol="0">
            <a:spAutoFit/>
          </a:bodyPr>
          <a:lstStyle/>
          <a:p>
            <a:r>
              <a:rPr lang="zh-CN" altLang="en-US">
                <a:solidFill>
                  <a:srgbClr val="FF0000"/>
                </a:solidFill>
                <a:latin typeface="微软雅黑" panose="020b0503020204020204" pitchFamily="34" charset="-122"/>
                <a:ea typeface="微软雅黑" panose="020b0503020204020204" pitchFamily="34" charset="-122"/>
              </a:rPr>
              <a:t>感官角度：</a:t>
            </a:r>
            <a:r>
              <a:rPr lang="zh-CN" altLang="en-US">
                <a:solidFill>
                  <a:srgbClr val="0000FF"/>
                </a:solidFill>
                <a:latin typeface="微软雅黑" panose="020b0503020204020204" pitchFamily="34" charset="-122"/>
                <a:ea typeface="微软雅黑" panose="020b0503020204020204" pitchFamily="34" charset="-122"/>
              </a:rPr>
              <a:t>听觉（</a:t>
            </a:r>
            <a:r>
              <a:rPr lang="zh-CN" altLang="en-US">
                <a:solidFill>
                  <a:srgbClr val="CC0099"/>
                </a:solidFill>
                <a:latin typeface="微软雅黑" panose="020b0503020204020204" pitchFamily="34" charset="-122"/>
                <a:ea typeface="微软雅黑" panose="020b0503020204020204" pitchFamily="34" charset="-122"/>
              </a:rPr>
              <a:t>动静结合</a:t>
            </a:r>
            <a:r>
              <a:rPr lang="zh-CN" altLang="en-US">
                <a:solidFill>
                  <a:srgbClr val="0000FF"/>
                </a:solidFill>
                <a:latin typeface="微软雅黑" panose="020b0503020204020204" pitchFamily="34" charset="-122"/>
                <a:ea typeface="微软雅黑" panose="020b0503020204020204" pitchFamily="34" charset="-122"/>
              </a:rPr>
              <a:t>、以动衬静）</a:t>
            </a:r>
            <a:endParaRPr lang="zh-CN" altLang="en-US">
              <a:solidFill>
                <a:srgbClr val="0000FF"/>
              </a:solidFill>
              <a:latin typeface="微软雅黑" panose="020b0503020204020204" pitchFamily="34" charset="-122"/>
              <a:ea typeface="微软雅黑" panose="020b0503020204020204" pitchFamily="34" charset="-122"/>
            </a:endParaRPr>
          </a:p>
          <a:p>
            <a:r>
              <a:rPr lang="zh-CN" altLang="en-US">
                <a:solidFill>
                  <a:srgbClr val="0000FF"/>
                </a:solidFill>
                <a:latin typeface="微软雅黑" panose="020b0503020204020204" pitchFamily="34" charset="-122"/>
                <a:ea typeface="微软雅黑" panose="020b0503020204020204" pitchFamily="34" charset="-122"/>
              </a:rPr>
              <a:t>                 视觉 </a:t>
            </a:r>
            <a:r>
              <a:rPr lang="en-US" altLang="zh-CN">
                <a:solidFill>
                  <a:srgbClr val="0000FF"/>
                </a:solidFill>
                <a:latin typeface="微软雅黑" panose="020b0503020204020204" pitchFamily="34" charset="-122"/>
                <a:ea typeface="微软雅黑" panose="020b0503020204020204" pitchFamily="34" charset="-122"/>
              </a:rPr>
              <a:t>(</a:t>
            </a:r>
            <a:r>
              <a:rPr lang="zh-CN" altLang="en-US">
                <a:solidFill>
                  <a:srgbClr val="0000FF"/>
                </a:solidFill>
                <a:latin typeface="微软雅黑" panose="020b0503020204020204" pitchFamily="34" charset="-122"/>
                <a:ea typeface="微软雅黑" panose="020b0503020204020204" pitchFamily="34" charset="-122"/>
              </a:rPr>
              <a:t>色彩</a:t>
            </a:r>
            <a:r>
              <a:rPr lang="zh-CN" altLang="en-US">
                <a:solidFill>
                  <a:srgbClr val="0000FF"/>
                </a:solidFill>
                <a:latin typeface="微软雅黑" panose="020b0503020204020204" pitchFamily="34" charset="-122"/>
                <a:ea typeface="微软雅黑" panose="020b0503020204020204" pitchFamily="34" charset="-122"/>
                <a:sym typeface="+mn-ea"/>
              </a:rPr>
              <a:t>）</a:t>
            </a:r>
            <a:endParaRPr lang="zh-CN" altLang="en-US">
              <a:solidFill>
                <a:srgbClr val="0000FF"/>
              </a:solidFill>
              <a:latin typeface="微软雅黑" panose="020b0503020204020204" pitchFamily="34" charset="-122"/>
              <a:ea typeface="微软雅黑" panose="020b0503020204020204" pitchFamily="34" charset="-122"/>
            </a:endParaRPr>
          </a:p>
          <a:p>
            <a:r>
              <a:rPr lang="zh-CN" altLang="en-US">
                <a:solidFill>
                  <a:srgbClr val="0000FF"/>
                </a:solidFill>
                <a:latin typeface="微软雅黑" panose="020b0503020204020204" pitchFamily="34" charset="-122"/>
                <a:ea typeface="微软雅黑" panose="020b0503020204020204" pitchFamily="34" charset="-122"/>
              </a:rPr>
              <a:t>                 触觉、嗅觉等</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51510" y="4046220"/>
            <a:ext cx="7401560" cy="2084070"/>
          </a:xfrm>
          <a:prstGeom prst="rect">
            <a:avLst/>
          </a:prstGeom>
          <a:noFill/>
        </p:spPr>
        <p:txBody>
          <a:bodyPr wrap="square" rtlCol="0">
            <a:spAutoFit/>
          </a:bodyPr>
          <a:lstStyle/>
          <a:p>
            <a:r>
              <a:rPr lang="zh-CN" altLang="en-US">
                <a:solidFill>
                  <a:srgbClr val="FF0000"/>
                </a:solidFill>
                <a:latin typeface="微软雅黑" panose="020b0503020204020204" pitchFamily="34" charset="-122"/>
                <a:ea typeface="微软雅黑" panose="020b0503020204020204" pitchFamily="34" charset="-122"/>
              </a:rPr>
              <a:t>描写角度：</a:t>
            </a:r>
            <a:r>
              <a:rPr lang="zh-CN" altLang="en-US">
                <a:solidFill>
                  <a:srgbClr val="CC0099"/>
                </a:solidFill>
                <a:latin typeface="微软雅黑" panose="020b0503020204020204" pitchFamily="34" charset="-122"/>
                <a:ea typeface="微软雅黑" panose="020b0503020204020204" pitchFamily="34" charset="-122"/>
              </a:rPr>
              <a:t>虚实结合</a:t>
            </a:r>
            <a:endParaRPr lang="zh-CN" altLang="en-US">
              <a:solidFill>
                <a:srgbClr val="CC0099"/>
              </a:solidFill>
              <a:latin typeface="微软雅黑" panose="020b0503020204020204" pitchFamily="34" charset="-122"/>
              <a:ea typeface="微软雅黑" panose="020b0503020204020204" pitchFamily="34" charset="-122"/>
            </a:endParaRPr>
          </a:p>
          <a:p>
            <a:r>
              <a:rPr lang="zh-CN" altLang="en-US">
                <a:solidFill>
                  <a:srgbClr val="FF0000"/>
                </a:solidFill>
                <a:latin typeface="微软雅黑" panose="020b0503020204020204" pitchFamily="34" charset="-122"/>
                <a:ea typeface="微软雅黑" panose="020b0503020204020204" pitchFamily="34" charset="-122"/>
              </a:rPr>
              <a:t>                 </a:t>
            </a:r>
            <a:r>
              <a:rPr lang="zh-CN" altLang="en-US">
                <a:solidFill>
                  <a:srgbClr val="0000FF"/>
                </a:solidFill>
                <a:latin typeface="微软雅黑" panose="020b0503020204020204" pitchFamily="34" charset="-122"/>
                <a:ea typeface="微软雅黑" panose="020b0503020204020204" pitchFamily="34" charset="-122"/>
              </a:rPr>
              <a:t>白描</a:t>
            </a:r>
            <a:endParaRPr lang="zh-CN" altLang="en-US">
              <a:solidFill>
                <a:srgbClr val="0000FF"/>
              </a:solidFill>
              <a:latin typeface="微软雅黑" panose="020b0503020204020204" pitchFamily="34" charset="-122"/>
              <a:ea typeface="微软雅黑" panose="020b0503020204020204" pitchFamily="34" charset="-122"/>
            </a:endParaRPr>
          </a:p>
          <a:p>
            <a:r>
              <a:rPr lang="zh-CN" altLang="en-US">
                <a:solidFill>
                  <a:srgbClr val="0000FF"/>
                </a:solidFill>
                <a:latin typeface="微软雅黑" panose="020b0503020204020204" pitchFamily="34" charset="-122"/>
                <a:ea typeface="微软雅黑" panose="020b0503020204020204" pitchFamily="34" charset="-122"/>
              </a:rPr>
              <a:t>                 细节描写</a:t>
            </a:r>
            <a:endParaRPr lang="zh-CN" altLang="en-US">
              <a:solidFill>
                <a:srgbClr val="0000FF"/>
              </a:solidFill>
              <a:latin typeface="微软雅黑" panose="020b0503020204020204" pitchFamily="34" charset="-122"/>
              <a:ea typeface="微软雅黑" panose="020b0503020204020204" pitchFamily="34" charset="-122"/>
            </a:endParaRPr>
          </a:p>
          <a:p>
            <a:r>
              <a:rPr lang="zh-CN" altLang="en-US">
                <a:solidFill>
                  <a:srgbClr val="0000FF"/>
                </a:solidFill>
                <a:latin typeface="微软雅黑" panose="020b0503020204020204" pitchFamily="34" charset="-122"/>
                <a:ea typeface="微软雅黑" panose="020b0503020204020204" pitchFamily="34" charset="-122"/>
              </a:rPr>
              <a:t>                 正面描写、侧面烘托</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51510" y="6027420"/>
            <a:ext cx="7955280" cy="548640"/>
          </a:xfrm>
          <a:prstGeom prst="rect">
            <a:avLst/>
          </a:prstGeom>
          <a:noFill/>
        </p:spPr>
        <p:txBody>
          <a:bodyPr wrap="square" rtlCol="0">
            <a:spAutoFit/>
          </a:bodyPr>
          <a:lstStyle/>
          <a:p>
            <a:r>
              <a:rPr lang="zh-CN" altLang="en-US">
                <a:solidFill>
                  <a:srgbClr val="FF0000"/>
                </a:solidFill>
                <a:latin typeface="微软雅黑" panose="020b0503020204020204" pitchFamily="34" charset="-122"/>
                <a:ea typeface="微软雅黑" panose="020b0503020204020204" pitchFamily="34" charset="-122"/>
              </a:rPr>
              <a:t>抒情方式</a:t>
            </a:r>
            <a:r>
              <a:rPr lang="zh-CN" altLang="en-US">
                <a:solidFill>
                  <a:srgbClr val="0000FF"/>
                </a:solidFill>
                <a:latin typeface="微软雅黑" panose="020b0503020204020204" pitchFamily="34" charset="-122"/>
                <a:ea typeface="微软雅黑" panose="020b0503020204020204" pitchFamily="34" charset="-122"/>
              </a:rPr>
              <a:t>：借景抒情、情景交融、以乐景衬哀情</a:t>
            </a:r>
            <a:endParaRPr lang="zh-CN" altLang="en-US">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xfrm>
      </p:grpSpPr>
      <p:sp>
        <p:nvSpPr>
          <p:cNvPr id="26626" name="Rectangle 2"/>
          <p:cNvSpPr>
            <a:spLocks noGrp="1"/>
          </p:cNvSpPr>
          <p:nvPr>
            <p:ph type="title"/>
          </p:nvPr>
        </p:nvSpPr>
        <p:spPr>
          <a:xfrm>
            <a:off x="323850" y="908050"/>
            <a:ext cx="8229600" cy="1143000"/>
          </a:xfrm>
        </p:spPr>
        <p:txBody>
          <a:bodyPr vert="horz" wrap="square" lIns="91440" tIns="45720" rIns="91440" bIns="45720" anchor="ctr"/>
          <a:lstStyle/>
          <a:p>
            <a:pPr lvl="0" algn="l" eaLnBrk="1" hangingPunct="1"/>
            <a:r>
              <a:rPr lang="zh-CN" altLang="en-US" sz="3600" b="1">
                <a:latin typeface="微软雅黑" panose="020b0503020204020204" pitchFamily="34" charset="-122"/>
                <a:ea typeface="微软雅黑" panose="020b0503020204020204" pitchFamily="34" charset="-122"/>
              </a:rPr>
              <a:t>四、归去如何？</a:t>
            </a:r>
            <a:endParaRPr lang="zh-CN" altLang="en-US" sz="3600" b="1">
              <a:latin typeface="微软雅黑" panose="020b0503020204020204" pitchFamily="34" charset="-122"/>
              <a:ea typeface="微软雅黑" panose="020b0503020204020204" pitchFamily="34" charset="-122"/>
            </a:endParaRPr>
          </a:p>
        </p:txBody>
      </p:sp>
      <p:sp>
        <p:nvSpPr>
          <p:cNvPr id="24579" name="Text Box 4"/>
          <p:cNvSpPr txBox="1"/>
          <p:nvPr/>
        </p:nvSpPr>
        <p:spPr>
          <a:xfrm>
            <a:off x="611188" y="2205038"/>
            <a:ext cx="8593137" cy="1066800"/>
          </a:xfrm>
          <a:prstGeom prst="rect">
            <a:avLst/>
          </a:prstGeom>
          <a:noFill/>
          <a:ln w="9525">
            <a:noFill/>
          </a:ln>
        </p:spPr>
        <p:txBody>
          <a:bodyPr>
            <a:spAutoFit/>
          </a:bodyPr>
          <a:lstStyle/>
          <a:p>
            <a:pPr lvl="0" eaLnBrk="1" hangingPunct="1">
              <a:spcBef>
                <a:spcPct val="50000"/>
              </a:spcBef>
            </a:pPr>
            <a:r>
              <a:rPr lang="zh-CN" altLang="en-US" sz="3200">
                <a:solidFill>
                  <a:srgbClr val="FF0000"/>
                </a:solidFill>
                <a:latin typeface="Arial" panose="020b0604020202020204" pitchFamily="34" charset="0"/>
                <a:ea typeface="微软雅黑" panose="020b0503020204020204" pitchFamily="34" charset="-122"/>
              </a:rPr>
              <a:t>明确：</a:t>
            </a:r>
            <a:r>
              <a:rPr lang="zh-CN" altLang="en-US" sz="3200">
                <a:solidFill>
                  <a:schemeClr val="tx1"/>
                </a:solidFill>
                <a:latin typeface="Arial" panose="020b0604020202020204" pitchFamily="34" charset="0"/>
                <a:ea typeface="微软雅黑" panose="020b0503020204020204" pitchFamily="34" charset="-122"/>
              </a:rPr>
              <a:t>户庭无尘杂、虚室有余闲，久在樊笼里，复得返自然</a:t>
            </a:r>
            <a:endParaRPr lang="zh-CN" altLang="en-US" sz="3200">
              <a:solidFill>
                <a:schemeClr val="tx1"/>
              </a:solidFill>
              <a:latin typeface="Arial" pitchFamily="34" charset="0"/>
              <a:ea typeface="微软雅黑" panose="020b0503020204020204" pitchFamily="34" charset="-122"/>
            </a:endParaRPr>
          </a:p>
        </p:txBody>
      </p:sp>
      <p:sp>
        <p:nvSpPr>
          <p:cNvPr id="24580" name="Text Box 5"/>
          <p:cNvSpPr txBox="1"/>
          <p:nvPr/>
        </p:nvSpPr>
        <p:spPr>
          <a:xfrm>
            <a:off x="611188" y="3860800"/>
            <a:ext cx="6216650" cy="548640"/>
          </a:xfrm>
          <a:prstGeom prst="rect">
            <a:avLst/>
          </a:prstGeom>
          <a:noFill/>
          <a:ln w="9525">
            <a:noFill/>
          </a:ln>
        </p:spPr>
        <p:txBody>
          <a:bodyPr>
            <a:spAutoFit/>
          </a:bodyPr>
          <a:lstStyle/>
          <a:p>
            <a:pPr lvl="0" eaLnBrk="1" hangingPunct="1">
              <a:spcBef>
                <a:spcPct val="0"/>
              </a:spcBef>
            </a:pPr>
            <a:r>
              <a:rPr lang="zh-CN" altLang="en-US">
                <a:solidFill>
                  <a:schemeClr val="tx1"/>
                </a:solidFill>
                <a:latin typeface="微软雅黑" panose="020b0503020204020204" pitchFamily="34" charset="-122"/>
                <a:ea typeface="微软雅黑" panose="020b0503020204020204" pitchFamily="34" charset="-122"/>
              </a:rPr>
              <a:t>抓住重点字</a:t>
            </a:r>
            <a:r>
              <a:rPr lang="zh-CN" altLang="en-US">
                <a:solidFill>
                  <a:srgbClr val="FF0000"/>
                </a:solidFill>
                <a:latin typeface="微软雅黑" panose="020b0503020204020204" pitchFamily="34" charset="-122"/>
                <a:ea typeface="微软雅黑" panose="020b0503020204020204" pitchFamily="34" charset="-122"/>
              </a:rPr>
              <a:t>“无”“有”</a:t>
            </a: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24581" name="Text Box 6"/>
          <p:cNvSpPr txBox="1"/>
          <p:nvPr/>
        </p:nvSpPr>
        <p:spPr>
          <a:xfrm>
            <a:off x="611188" y="4868863"/>
            <a:ext cx="7489825" cy="1402080"/>
          </a:xfrm>
          <a:prstGeom prst="rect">
            <a:avLst/>
          </a:prstGeom>
          <a:noFill/>
          <a:ln w="9525">
            <a:noFill/>
          </a:ln>
        </p:spPr>
        <p:txBody>
          <a:bodyPr>
            <a:spAutoFit/>
          </a:bodyPr>
          <a:lstStyle/>
          <a:p>
            <a:pPr lvl="0" eaLnBrk="1" hangingPunct="1">
              <a:spcBef>
                <a:spcPct val="50000"/>
              </a:spcBef>
            </a:pPr>
            <a:r>
              <a:rPr lang="zh-CN" altLang="en-US">
                <a:solidFill>
                  <a:srgbClr val="FF0000"/>
                </a:solidFill>
                <a:latin typeface="Arial" panose="020b0604020202020204" pitchFamily="34" charset="0"/>
                <a:ea typeface="微软雅黑" panose="020b0503020204020204" pitchFamily="34" charset="-122"/>
              </a:rPr>
              <a:t>这四句凸显出诗人</a:t>
            </a:r>
            <a:r>
              <a:rPr lang="zh-CN" altLang="en-US">
                <a:solidFill>
                  <a:srgbClr val="FF0000"/>
                </a:solidFill>
                <a:latin typeface="Arial" panose="020b0604020202020204" pitchFamily="34" charset="0"/>
                <a:ea typeface="微软雅黑" panose="020b0503020204020204" pitchFamily="34" charset="-122"/>
                <a:sym typeface="Arial" panose="020b0604020202020204" pitchFamily="34" charset="0"/>
              </a:rPr>
              <a:t>内心</a:t>
            </a:r>
            <a:r>
              <a:rPr lang="zh-CN" altLang="en-US">
                <a:solidFill>
                  <a:srgbClr val="FF0000"/>
                </a:solidFill>
                <a:latin typeface="Arial" panose="020b0604020202020204" pitchFamily="34" charset="0"/>
                <a:ea typeface="微软雅黑" panose="020b0503020204020204" pitchFamily="34" charset="-122"/>
              </a:rPr>
              <a:t>一种久违的喜悦、闲适和自由，表现诗人厌恶官场，热爱田园生活，追求精神的独立与自由的高洁品质。</a:t>
            </a:r>
            <a:endParaRPr lang="zh-CN" altLang="en-US">
              <a:solidFill>
                <a:srgbClr val="FF0000"/>
              </a:solidFill>
              <a:latin typeface="Arial" pitchFamily="34"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0"/>
                                        </p:tgtEl>
                                        <p:attrNameLst>
                                          <p:attrName>style.visibility</p:attrName>
                                        </p:attrNameLst>
                                      </p:cBhvr>
                                      <p:to>
                                        <p:strVal val="visible"/>
                                      </p:to>
                                    </p:set>
                                    <p:anim calcmode="lin" valueType="num">
                                      <p:cBhvr additive="base">
                                        <p:cTn id="13" dur="500" fill="hold"/>
                                        <p:tgtEl>
                                          <p:spTgt spid="24580"/>
                                        </p:tgtEl>
                                        <p:attrNameLst>
                                          <p:attrName>ppt_x</p:attrName>
                                        </p:attrNameLst>
                                      </p:cBhvr>
                                      <p:tavLst>
                                        <p:tav tm="0">
                                          <p:val>
                                            <p:strVal val="#ppt_x"/>
                                          </p:val>
                                        </p:tav>
                                        <p:tav tm="100000">
                                          <p:val>
                                            <p:strVal val="#ppt_x"/>
                                          </p:val>
                                        </p:tav>
                                      </p:tavLst>
                                    </p:anim>
                                    <p:anim calcmode="lin" valueType="num">
                                      <p:cBhvr additive="base">
                                        <p:cTn id="14"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1"/>
                                        </p:tgtEl>
                                        <p:attrNameLst>
                                          <p:attrName>style.visibility</p:attrName>
                                        </p:attrNameLst>
                                      </p:cBhvr>
                                      <p:to>
                                        <p:strVal val="visible"/>
                                      </p:to>
                                    </p:set>
                                    <p:anim calcmode="lin" valueType="num">
                                      <p:cBhvr additive="base">
                                        <p:cTn id="19" dur="500" fill="hold"/>
                                        <p:tgtEl>
                                          <p:spTgt spid="24581"/>
                                        </p:tgtEl>
                                        <p:attrNameLst>
                                          <p:attrName>ppt_x</p:attrName>
                                        </p:attrNameLst>
                                      </p:cBhvr>
                                      <p:tavLst>
                                        <p:tav tm="0">
                                          <p:val>
                                            <p:strVal val="#ppt_x"/>
                                          </p:val>
                                        </p:tav>
                                        <p:tav tm="100000">
                                          <p:val>
                                            <p:strVal val="#ppt_x"/>
                                          </p:val>
                                        </p:tav>
                                      </p:tavLst>
                                    </p:anim>
                                    <p:anim calcmode="lin" valueType="num">
                                      <p:cBhvr additive="base">
                                        <p:cTn id="20"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blipFill rotWithShape="0">
          <a:blip r:embed="rId2"/>
          <a:stretch>
            <a:fillRect/>
          </a:stretch>
        </a:blipFill>
        <a:effectLst/>
      </p:bgPr>
    </p:bg>
    <p:spTree>
      <p:nvGrpSpPr>
        <p:cNvPr id="1" name=""/>
        <p:cNvGrpSpPr/>
        <p:nvPr/>
      </p:nvGrpSpPr>
      <p:grpSpPr>
        <a:xfrm>
          <a:off x="0" y="0"/>
          <a:ext cx="0" cy="0"/>
        </a:xfrm>
      </p:grpSpPr>
      <p:sp>
        <p:nvSpPr>
          <p:cNvPr id="26626" name="Text Box 4"/>
          <p:cNvSpPr txBox="1"/>
          <p:nvPr/>
        </p:nvSpPr>
        <p:spPr>
          <a:xfrm>
            <a:off x="323850" y="2205038"/>
            <a:ext cx="7416800" cy="3935412"/>
          </a:xfrm>
          <a:prstGeom prst="rect">
            <a:avLst/>
          </a:prstGeom>
          <a:noFill/>
          <a:ln w="9525">
            <a:noFill/>
          </a:ln>
        </p:spPr>
        <p:txBody>
          <a:bodyPr>
            <a:spAutoFit/>
          </a:bodyPr>
          <a:lstStyle/>
          <a:p>
            <a:pPr lvl="0" eaLnBrk="1" hangingPunct="1">
              <a:spcBef>
                <a:spcPct val="50000"/>
              </a:spcBef>
            </a:pPr>
            <a:r>
              <a:rPr lang="en-US" altLang="zh-CN">
                <a:solidFill>
                  <a:schemeClr val="tx1"/>
                </a:solidFill>
                <a:latin typeface="楷体" panose="02010609060101010101" pitchFamily="49" charset="-122"/>
                <a:ea typeface="楷体" panose="02010609060101010101" pitchFamily="49" charset="-122"/>
              </a:rPr>
              <a:t>    </a:t>
            </a:r>
            <a:r>
              <a:rPr lang="zh-CN" altLang="en-US">
                <a:solidFill>
                  <a:schemeClr val="tx1"/>
                </a:solidFill>
                <a:latin typeface="楷体" panose="02010609060101010101" pitchFamily="49" charset="-122"/>
                <a:ea typeface="楷体" panose="02010609060101010101" pitchFamily="49" charset="-122"/>
              </a:rPr>
              <a:t>诗人热爱农村生活、田园风光，尤其是在对官场生活有了深刻的反感，彻底逃离它之后，对于田园生活更增添了感情。从诗歌的描写中，我们可以感觉到诗人内心的</a:t>
            </a:r>
            <a:r>
              <a:rPr lang="zh-CN" altLang="en-US">
                <a:solidFill>
                  <a:srgbClr val="FF0000"/>
                </a:solidFill>
                <a:latin typeface="楷体" panose="02010609060101010101" pitchFamily="49" charset="-122"/>
                <a:ea typeface="楷体" panose="02010609060101010101" pitchFamily="49" charset="-122"/>
              </a:rPr>
              <a:t>闲适、自在、喜悦</a:t>
            </a:r>
            <a:r>
              <a:rPr lang="zh-CN" altLang="en-US">
                <a:solidFill>
                  <a:schemeClr val="tx1"/>
                </a:solidFill>
                <a:latin typeface="楷体" panose="02010609060101010101" pitchFamily="49" charset="-122"/>
                <a:ea typeface="楷体" panose="02010609060101010101" pitchFamily="49" charset="-122"/>
              </a:rPr>
              <a:t>。他把平常的农村景物饶有兴致地写入诗中，而这些景物一经入诗，</a:t>
            </a:r>
            <a:r>
              <a:rPr lang="zh-CN" altLang="en-US">
                <a:solidFill>
                  <a:srgbClr val="FF0000"/>
                </a:solidFill>
                <a:latin typeface="楷体" panose="02010609060101010101" pitchFamily="49" charset="-122"/>
                <a:ea typeface="楷体" panose="02010609060101010101" pitchFamily="49" charset="-122"/>
              </a:rPr>
              <a:t>便和他的感情相互交融，构成一个完整的诗境</a:t>
            </a:r>
            <a:r>
              <a:rPr lang="zh-CN" altLang="en-US">
                <a:solidFill>
                  <a:schemeClr val="tx1"/>
                </a:solidFill>
                <a:latin typeface="楷体" panose="02010609060101010101" pitchFamily="49" charset="-122"/>
                <a:ea typeface="楷体" panose="02010609060101010101" pitchFamily="49" charset="-122"/>
              </a:rPr>
              <a:t>。所以，我们读起来，也会觉得其中蕴含着盎然的诗意，普通的景物也具有了美感。</a:t>
            </a:r>
            <a:endParaRPr lang="zh-CN" altLang="en-US">
              <a:solidFill>
                <a:schemeClr val="tx1"/>
              </a:solidFill>
              <a:latin typeface="楷体" panose="02010609060101010101" pitchFamily="49" charset="-122"/>
              <a:ea typeface="楷体" panose="02010609060101010101" pitchFamily="49" charset="-122"/>
            </a:endParaRPr>
          </a:p>
        </p:txBody>
      </p:sp>
      <p:sp>
        <p:nvSpPr>
          <p:cNvPr id="26627" name="Text Box 6"/>
          <p:cNvSpPr txBox="1"/>
          <p:nvPr/>
        </p:nvSpPr>
        <p:spPr>
          <a:xfrm>
            <a:off x="323850" y="270510"/>
            <a:ext cx="5055235" cy="1776095"/>
          </a:xfrm>
          <a:prstGeom prst="rect">
            <a:avLst/>
          </a:prstGeom>
          <a:noFill/>
          <a:ln w="9525">
            <a:noFill/>
          </a:ln>
        </p:spPr>
        <p:txBody>
          <a:bodyPr wrap="square">
            <a:spAutoFit/>
          </a:bodyPr>
          <a:lstStyle/>
          <a:p>
            <a:pPr lvl="0" eaLnBrk="1" hangingPunct="1">
              <a:spcBef>
                <a:spcPct val="50000"/>
              </a:spcBef>
            </a:pPr>
            <a:r>
              <a:rPr lang="zh-CN" altLang="en-US" sz="3600">
                <a:solidFill>
                  <a:schemeClr val="tx2"/>
                </a:solidFill>
                <a:latin typeface="微软雅黑" panose="020b0503020204020204" pitchFamily="34" charset="-122"/>
                <a:ea typeface="微软雅黑" panose="020b0503020204020204" pitchFamily="34" charset="-122"/>
                <a:cs typeface="+mj-cs"/>
              </a:rPr>
              <a:t>为什么看起来普通常见的乡村风光，在陶渊明的眼中显得那么美好？</a:t>
            </a:r>
            <a:endParaRPr lang="zh-CN" altLang="en-US" sz="3600">
              <a:solidFill>
                <a:schemeClr val="tx2"/>
              </a:solidFill>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ppt_x"/>
                                          </p:val>
                                        </p:tav>
                                        <p:tav tm="100000">
                                          <p:val>
                                            <p:strVal val="#ppt_x"/>
                                          </p:val>
                                        </p:tav>
                                      </p:tavLst>
                                    </p:anim>
                                    <p:anim calcmode="lin" valueType="num">
                                      <p:cBhvr additive="base">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6"/>
                                        </p:tgtEl>
                                        <p:attrNameLst>
                                          <p:attrName>style.visibility</p:attrName>
                                        </p:attrNameLst>
                                      </p:cBhvr>
                                      <p:to>
                                        <p:strVal val="visible"/>
                                      </p:to>
                                    </p:set>
                                    <p:anim calcmode="lin" valueType="num">
                                      <p:cBhvr additive="base">
                                        <p:cTn id="13" dur="2000" fill="hold"/>
                                        <p:tgtEl>
                                          <p:spTgt spid="26626"/>
                                        </p:tgtEl>
                                        <p:attrNameLst>
                                          <p:attrName>ppt_x</p:attrName>
                                        </p:attrNameLst>
                                      </p:cBhvr>
                                      <p:tavLst>
                                        <p:tav tm="0">
                                          <p:val>
                                            <p:strVal val="0-#ppt_w/2"/>
                                          </p:val>
                                        </p:tav>
                                        <p:tav tm="100000">
                                          <p:val>
                                            <p:strVal val="#ppt_x"/>
                                          </p:val>
                                        </p:tav>
                                      </p:tavLst>
                                    </p:anim>
                                    <p:anim calcmode="lin" valueType="num">
                                      <p:cBhvr additive="base">
                                        <p:cTn id="14" dur="2000" fill="hold"/>
                                        <p:tgtEl>
                                          <p:spTgt spid="266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p:cNvSpPr>
          <p:nvPr/>
        </p:nvSpPr>
        <p:spPr>
          <a:xfrm>
            <a:off x="4492625" y="0"/>
            <a:ext cx="4503420" cy="1727835"/>
          </a:xfrm>
          <a:prstGeom prst="rect">
            <a:avLst/>
          </a:prstGeom>
          <a:noFill/>
          <a:ln w="9525">
            <a:noFill/>
          </a:ln>
        </p:spPr>
        <p:txBody>
          <a:bodyPr vert="horz"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lvl="0" eaLnBrk="1" hangingPunct="1">
              <a:spcBef>
                <a:spcPct val="50000"/>
              </a:spcBef>
              <a:buNone/>
            </a:pPr>
            <a:r>
              <a:rPr lang="zh-CN" altLang="en-US" sz="2400" b="1">
                <a:solidFill>
                  <a:srgbClr val="0000FF"/>
                </a:solidFill>
                <a:latin typeface="楷体_GB2312" pitchFamily="1" charset="-122"/>
                <a:ea typeface="楷体_GB2312" pitchFamily="1" charset="-122"/>
              </a:rPr>
              <a:t>　      </a:t>
            </a:r>
            <a:r>
              <a:rPr lang="zh-CN" altLang="en-US" sz="3200" b="1">
                <a:solidFill>
                  <a:srgbClr val="0000FF"/>
                </a:solidFill>
                <a:latin typeface="楷体_GB2312" pitchFamily="1" charset="-122"/>
                <a:ea typeface="楷体_GB2312" pitchFamily="1" charset="-122"/>
              </a:rPr>
              <a:t>陶渊明</a:t>
            </a:r>
            <a:endParaRPr lang="zh-CN" altLang="en-US" sz="3200" b="1">
              <a:solidFill>
                <a:srgbClr val="0000FF"/>
              </a:solidFill>
              <a:latin typeface="楷体_GB2312" pitchFamily="1" charset="-122"/>
              <a:ea typeface="楷体_GB2312" pitchFamily="1" charset="-122"/>
            </a:endParaRPr>
          </a:p>
          <a:p>
            <a:pPr lvl="0" eaLnBrk="1" hangingPunct="1">
              <a:spcBef>
                <a:spcPct val="50000"/>
              </a:spcBef>
              <a:buNone/>
            </a:pPr>
            <a:r>
              <a:rPr lang="zh-CN" altLang="en-US" sz="3200" b="1">
                <a:solidFill>
                  <a:schemeClr val="tx1"/>
                </a:solidFill>
                <a:latin typeface="楷体_GB2312" pitchFamily="1" charset="-122"/>
                <a:ea typeface="楷体_GB2312" pitchFamily="1" charset="-122"/>
              </a:rPr>
              <a:t>名</a:t>
            </a:r>
            <a:r>
              <a:rPr lang="zh-CN" altLang="en-US" sz="3200" b="1" u="sng">
                <a:solidFill>
                  <a:schemeClr val="tx1"/>
                </a:solidFill>
                <a:latin typeface="楷体_GB2312" pitchFamily="1" charset="-122"/>
                <a:ea typeface="楷体_GB2312" pitchFamily="1" charset="-122"/>
              </a:rPr>
              <a:t>   </a:t>
            </a:r>
            <a:r>
              <a:rPr lang="zh-CN" altLang="en-US" sz="3200" b="1">
                <a:latin typeface="楷体_GB2312" pitchFamily="1" charset="-122"/>
                <a:ea typeface="楷体_GB2312" pitchFamily="1" charset="-122"/>
              </a:rPr>
              <a:t>，</a:t>
            </a:r>
            <a:r>
              <a:rPr lang="zh-CN" altLang="en-US" sz="3200" b="1">
                <a:solidFill>
                  <a:schemeClr val="tx1"/>
                </a:solidFill>
                <a:latin typeface="楷体_GB2312" pitchFamily="1" charset="-122"/>
                <a:ea typeface="楷体_GB2312" pitchFamily="1" charset="-122"/>
              </a:rPr>
              <a:t>字</a:t>
            </a:r>
            <a:r>
              <a:rPr lang="zh-CN" altLang="en-US" sz="3200" b="1" u="sng">
                <a:solidFill>
                  <a:schemeClr val="tx1"/>
                </a:solidFill>
                <a:latin typeface="楷体_GB2312" pitchFamily="1" charset="-122"/>
                <a:ea typeface="楷体_GB2312" pitchFamily="1" charset="-122"/>
              </a:rPr>
              <a:t>     。</a:t>
            </a:r>
            <a:r>
              <a:rPr lang="zh-CN" altLang="en-US" sz="3200" b="1">
                <a:solidFill>
                  <a:schemeClr val="tx1"/>
                </a:solidFill>
                <a:latin typeface="楷体_GB2312" pitchFamily="1" charset="-122"/>
                <a:ea typeface="楷体_GB2312" pitchFamily="1" charset="-122"/>
              </a:rPr>
              <a:t>浔阳柴桑（今江西九江）人。</a:t>
            </a:r>
            <a:r>
              <a:rPr lang="zh-CN" altLang="en-US" sz="3200" b="1" u="sng">
                <a:solidFill>
                  <a:schemeClr val="tx1"/>
                </a:solidFill>
                <a:latin typeface="楷体_GB2312" pitchFamily="1" charset="-122"/>
                <a:ea typeface="楷体_GB2312" pitchFamily="1" charset="-122"/>
              </a:rPr>
              <a:t>    </a:t>
            </a:r>
            <a:endParaRPr lang="zh-CN" altLang="en-US" sz="3200" b="1" u="sng">
              <a:solidFill>
                <a:schemeClr val="tx1"/>
              </a:solidFill>
              <a:latin typeface="楷体_GB2312" pitchFamily="1" charset="-122"/>
              <a:ea typeface="楷体_GB2312" pitchFamily="1" charset="-122"/>
            </a:endParaRPr>
          </a:p>
        </p:txBody>
      </p:sp>
      <p:sp>
        <p:nvSpPr>
          <p:cNvPr id="3" name="文本框 2"/>
          <p:cNvSpPr txBox="1"/>
          <p:nvPr/>
        </p:nvSpPr>
        <p:spPr>
          <a:xfrm>
            <a:off x="5001895" y="686435"/>
            <a:ext cx="591185" cy="579120"/>
          </a:xfrm>
          <a:prstGeom prst="rect">
            <a:avLst/>
          </a:prstGeom>
          <a:noFill/>
        </p:spPr>
        <p:txBody>
          <a:bodyPr wrap="none" rtlCol="0" anchor="t">
            <a:spAutoFit/>
          </a:bodyPr>
          <a:lstStyle/>
          <a:p>
            <a:r>
              <a:rPr lang="zh-CN" altLang="en-US" sz="3200">
                <a:solidFill>
                  <a:srgbClr val="FF0000"/>
                </a:solidFill>
                <a:latin typeface="楷体_GB2312" pitchFamily="1" charset="-122"/>
                <a:ea typeface="楷体_GB2312" pitchFamily="1" charset="-122"/>
                <a:cs typeface="+mn-cs"/>
                <a:sym typeface="+mn-ea"/>
              </a:rPr>
              <a:t>潜</a:t>
            </a:r>
            <a:endParaRPr lang="zh-CN" altLang="en-US" sz="3200">
              <a:solidFill>
                <a:srgbClr val="FF0000"/>
              </a:solidFill>
              <a:latin typeface="楷体_GB2312" pitchFamily="1" charset="-122"/>
              <a:ea typeface="楷体_GB2312" pitchFamily="1" charset="-122"/>
              <a:cs typeface="+mn-cs"/>
              <a:sym typeface="+mn-ea"/>
            </a:endParaRPr>
          </a:p>
        </p:txBody>
      </p:sp>
      <p:sp>
        <p:nvSpPr>
          <p:cNvPr id="4" name="文本框 3"/>
          <p:cNvSpPr txBox="1"/>
          <p:nvPr/>
        </p:nvSpPr>
        <p:spPr>
          <a:xfrm>
            <a:off x="6400165" y="686435"/>
            <a:ext cx="999490" cy="579120"/>
          </a:xfrm>
          <a:prstGeom prst="rect">
            <a:avLst/>
          </a:prstGeom>
          <a:noFill/>
        </p:spPr>
        <p:txBody>
          <a:bodyPr wrap="none" rtlCol="0" anchor="t">
            <a:spAutoFit/>
          </a:bodyPr>
          <a:lstStyle/>
          <a:p>
            <a:r>
              <a:rPr lang="zh-CN" altLang="en-US" sz="3200">
                <a:solidFill>
                  <a:srgbClr val="FF3300"/>
                </a:solidFill>
                <a:latin typeface="楷体_GB2312" pitchFamily="1" charset="-122"/>
                <a:ea typeface="楷体_GB2312" pitchFamily="1" charset="-122"/>
                <a:cs typeface="+mn-cs"/>
                <a:sym typeface="+mn-ea"/>
              </a:rPr>
              <a:t>元亮</a:t>
            </a:r>
            <a:endParaRPr lang="zh-CN" altLang="en-US"/>
          </a:p>
        </p:txBody>
      </p:sp>
      <p:sp>
        <p:nvSpPr>
          <p:cNvPr id="5" name="文本框 4"/>
          <p:cNvSpPr txBox="1"/>
          <p:nvPr/>
        </p:nvSpPr>
        <p:spPr>
          <a:xfrm>
            <a:off x="4632325" y="2599055"/>
            <a:ext cx="4363720" cy="4187190"/>
          </a:xfrm>
          <a:prstGeom prst="rect">
            <a:avLst/>
          </a:prstGeom>
          <a:noFill/>
        </p:spPr>
        <p:txBody>
          <a:bodyPr wrap="square" rtlCol="0" anchor="t">
            <a:spAutoFit/>
          </a:bodyPr>
          <a:lstStyle/>
          <a:p>
            <a:r>
              <a:rPr lang="zh-CN" altLang="en-US">
                <a:solidFill>
                  <a:schemeClr val="tx1"/>
                </a:solidFill>
                <a:ea typeface="楷体_GB2312" pitchFamily="1" charset="-122"/>
                <a:sym typeface="+mn-ea"/>
              </a:rPr>
              <a:t>他是</a:t>
            </a:r>
            <a:r>
              <a:rPr lang="zh-CN" altLang="en-US" u="sng">
                <a:solidFill>
                  <a:schemeClr val="tx1"/>
                </a:solidFill>
                <a:ea typeface="楷体_GB2312" pitchFamily="1" charset="-122"/>
                <a:sym typeface="+mn-ea"/>
              </a:rPr>
              <a:t>        </a:t>
            </a:r>
            <a:r>
              <a:rPr lang="zh-CN" altLang="en-US">
                <a:solidFill>
                  <a:srgbClr val="FF0000"/>
                </a:solidFill>
                <a:ea typeface="楷体_GB2312" pitchFamily="1" charset="-122"/>
                <a:sym typeface="+mn-ea"/>
              </a:rPr>
              <a:t>最杰出</a:t>
            </a:r>
            <a:r>
              <a:rPr lang="zh-CN" altLang="en-US">
                <a:solidFill>
                  <a:schemeClr val="tx1"/>
                </a:solidFill>
                <a:ea typeface="楷体_GB2312" pitchFamily="1" charset="-122"/>
                <a:sym typeface="+mn-ea"/>
              </a:rPr>
              <a:t>的诗人，</a:t>
            </a:r>
            <a:r>
              <a:rPr lang="zh-CN" altLang="en-US">
                <a:solidFill>
                  <a:schemeClr val="tx1"/>
                </a:solidFill>
                <a:latin typeface="楷体_GB2312" pitchFamily="1" charset="-122"/>
                <a:ea typeface="楷体_GB2312" pitchFamily="1" charset="-122"/>
                <a:sym typeface="+mn-ea"/>
              </a:rPr>
              <a:t>流传至今的有125首。</a:t>
            </a:r>
            <a:r>
              <a:rPr lang="zh-CN" altLang="en-US">
                <a:solidFill>
                  <a:schemeClr val="tx1"/>
                </a:solidFill>
                <a:ea typeface="楷体_GB2312" pitchFamily="1" charset="-122"/>
                <a:cs typeface="+mn-cs"/>
                <a:sym typeface="+mn-ea"/>
              </a:rPr>
              <a:t>他</a:t>
            </a:r>
            <a:r>
              <a:rPr lang="zh-CN" altLang="en-US">
                <a:solidFill>
                  <a:schemeClr val="tx1"/>
                </a:solidFill>
                <a:latin typeface="楷体_GB2312" pitchFamily="1" charset="-122"/>
                <a:ea typeface="楷体_GB2312" pitchFamily="1" charset="-122"/>
                <a:cs typeface="+mn-cs"/>
                <a:sym typeface="+mn-ea"/>
              </a:rPr>
              <a:t>的作品大多写</a:t>
            </a:r>
            <a:r>
              <a:rPr lang="zh-CN" altLang="en-US" u="sng">
                <a:solidFill>
                  <a:schemeClr val="tx1"/>
                </a:solidFill>
                <a:latin typeface="楷体_GB2312" pitchFamily="1" charset="-122"/>
                <a:ea typeface="楷体_GB2312" pitchFamily="1" charset="-122"/>
                <a:cs typeface="+mn-cs"/>
                <a:sym typeface="+mn-ea"/>
              </a:rPr>
              <a:t>            </a:t>
            </a:r>
            <a:r>
              <a:rPr lang="zh-CN" altLang="en-US">
                <a:solidFill>
                  <a:srgbClr val="FF0000"/>
                </a:solidFill>
                <a:latin typeface="楷体_GB2312" pitchFamily="1" charset="-122"/>
                <a:ea typeface="楷体_GB2312" pitchFamily="1" charset="-122"/>
                <a:cs typeface="+mn-cs"/>
                <a:sym typeface="+mn-ea"/>
              </a:rPr>
              <a:t>，</a:t>
            </a:r>
            <a:r>
              <a:rPr lang="zh-CN" altLang="en-US">
                <a:solidFill>
                  <a:schemeClr val="tx1"/>
                </a:solidFill>
                <a:latin typeface="楷体_GB2312" pitchFamily="1" charset="-122"/>
                <a:ea typeface="楷体_GB2312" pitchFamily="1" charset="-122"/>
                <a:cs typeface="+mn-cs"/>
                <a:sym typeface="+mn-ea"/>
              </a:rPr>
              <a:t>他的诗</a:t>
            </a:r>
            <a:r>
              <a:rPr lang="zh-CN" altLang="en-US">
                <a:solidFill>
                  <a:srgbClr val="FF0000"/>
                </a:solidFill>
                <a:latin typeface="楷体_GB2312" pitchFamily="1" charset="-122"/>
                <a:ea typeface="楷体_GB2312" pitchFamily="1" charset="-122"/>
                <a:cs typeface="+mn-cs"/>
                <a:sym typeface="+mn-ea"/>
              </a:rPr>
              <a:t>情感真实</a:t>
            </a:r>
            <a:r>
              <a:rPr lang="zh-CN" altLang="en-US">
                <a:solidFill>
                  <a:schemeClr val="tx1"/>
                </a:solidFill>
                <a:latin typeface="楷体_GB2312" pitchFamily="1" charset="-122"/>
                <a:ea typeface="楷体_GB2312" pitchFamily="1" charset="-122"/>
                <a:cs typeface="+mn-cs"/>
                <a:sym typeface="+mn-ea"/>
              </a:rPr>
              <a:t>，风格平</a:t>
            </a:r>
            <a:r>
              <a:rPr lang="zh-CN" altLang="en-US">
                <a:solidFill>
                  <a:srgbClr val="FF0000"/>
                </a:solidFill>
                <a:latin typeface="楷体_GB2312" pitchFamily="1" charset="-122"/>
                <a:ea typeface="楷体_GB2312" pitchFamily="1" charset="-122"/>
                <a:cs typeface="+mn-cs"/>
                <a:sym typeface="+mn-ea"/>
              </a:rPr>
              <a:t>淡自然</a:t>
            </a:r>
            <a:r>
              <a:rPr lang="zh-CN" altLang="en-US">
                <a:solidFill>
                  <a:schemeClr val="tx1"/>
                </a:solidFill>
                <a:latin typeface="楷体_GB2312" pitchFamily="1" charset="-122"/>
                <a:ea typeface="楷体_GB2312" pitchFamily="1" charset="-122"/>
                <a:cs typeface="+mn-cs"/>
                <a:sym typeface="+mn-ea"/>
              </a:rPr>
              <a:t>，语言</a:t>
            </a:r>
            <a:r>
              <a:rPr lang="zh-CN" altLang="en-US">
                <a:solidFill>
                  <a:srgbClr val="FF0000"/>
                </a:solidFill>
                <a:latin typeface="楷体_GB2312" pitchFamily="1" charset="-122"/>
                <a:ea typeface="楷体_GB2312" pitchFamily="1" charset="-122"/>
                <a:cs typeface="+mn-cs"/>
                <a:sym typeface="+mn-ea"/>
              </a:rPr>
              <a:t>清新</a:t>
            </a:r>
            <a:r>
              <a:rPr lang="zh-CN" altLang="en-US">
                <a:solidFill>
                  <a:schemeClr val="tx1"/>
                </a:solidFill>
                <a:latin typeface="楷体_GB2312" pitchFamily="1" charset="-122"/>
                <a:ea typeface="楷体_GB2312" pitchFamily="1" charset="-122"/>
                <a:cs typeface="+mn-cs"/>
                <a:sym typeface="+mn-ea"/>
              </a:rPr>
              <a:t>。</a:t>
            </a:r>
            <a:endParaRPr lang="zh-CN" altLang="en-US">
              <a:solidFill>
                <a:schemeClr val="tx1"/>
              </a:solidFill>
              <a:latin typeface="楷体_GB2312" pitchFamily="1" charset="-122"/>
              <a:ea typeface="楷体_GB2312" pitchFamily="1" charset="-122"/>
              <a:cs typeface="+mn-cs"/>
              <a:sym typeface="+mn-ea"/>
            </a:endParaRPr>
          </a:p>
          <a:p>
            <a:r>
              <a:rPr lang="zh-CN" altLang="en-US">
                <a:solidFill>
                  <a:schemeClr val="tx1"/>
                </a:solidFill>
                <a:ea typeface="楷体_GB2312" pitchFamily="1" charset="-122"/>
                <a:sym typeface="+mn-ea"/>
              </a:rPr>
              <a:t>开创了</a:t>
            </a:r>
            <a:r>
              <a:rPr lang="zh-CN" altLang="en-US" u="sng">
                <a:solidFill>
                  <a:schemeClr val="tx1"/>
                </a:solidFill>
                <a:ea typeface="楷体_GB2312" pitchFamily="1" charset="-122"/>
                <a:sym typeface="+mn-ea"/>
              </a:rPr>
              <a:t>             </a:t>
            </a:r>
            <a:r>
              <a:rPr lang="zh-CN" altLang="en-US">
                <a:solidFill>
                  <a:schemeClr val="tx1"/>
                </a:solidFill>
                <a:ea typeface="楷体_GB2312" pitchFamily="1" charset="-122"/>
                <a:sym typeface="+mn-ea"/>
              </a:rPr>
              <a:t>，是我国</a:t>
            </a:r>
            <a:r>
              <a:rPr lang="zh-CN" altLang="en-US" u="sng">
                <a:solidFill>
                  <a:schemeClr val="tx1"/>
                </a:solidFill>
                <a:ea typeface="楷体_GB2312" pitchFamily="1" charset="-122"/>
                <a:sym typeface="+mn-ea"/>
              </a:rPr>
              <a:t>       </a:t>
            </a:r>
            <a:endParaRPr lang="zh-CN" altLang="en-US" u="sng">
              <a:solidFill>
                <a:schemeClr val="tx1"/>
              </a:solidFill>
              <a:ea typeface="楷体_GB2312" pitchFamily="1" charset="-122"/>
              <a:sym typeface="+mn-ea"/>
            </a:endParaRPr>
          </a:p>
          <a:p>
            <a:r>
              <a:rPr lang="zh-CN" altLang="en-US" u="sng">
                <a:solidFill>
                  <a:schemeClr val="tx1"/>
                </a:solidFill>
                <a:ea typeface="楷体_GB2312" pitchFamily="1" charset="-122"/>
                <a:sym typeface="+mn-ea"/>
              </a:rPr>
              <a:t>           </a:t>
            </a:r>
            <a:r>
              <a:rPr lang="zh-CN" altLang="en-US">
                <a:solidFill>
                  <a:schemeClr val="tx1"/>
                </a:solidFill>
                <a:ea typeface="楷体_GB2312" pitchFamily="1" charset="-122"/>
                <a:sym typeface="+mn-ea"/>
              </a:rPr>
              <a:t>田园诗人，为古典诗歌开辟了一个新的境界。</a:t>
            </a:r>
            <a:endParaRPr lang="zh-CN" altLang="en-US">
              <a:solidFill>
                <a:schemeClr val="tx1"/>
              </a:solidFill>
              <a:latin typeface="Arial" pitchFamily="34" charset="0"/>
              <a:ea typeface="楷体_GB2312" pitchFamily="1" charset="-122"/>
            </a:endParaRPr>
          </a:p>
          <a:p>
            <a:endParaRPr lang="zh-CN" altLang="en-US"/>
          </a:p>
        </p:txBody>
      </p:sp>
      <p:sp>
        <p:nvSpPr>
          <p:cNvPr id="6" name="文本框 5"/>
          <p:cNvSpPr txBox="1"/>
          <p:nvPr/>
        </p:nvSpPr>
        <p:spPr>
          <a:xfrm>
            <a:off x="5375910" y="2599055"/>
            <a:ext cx="897890" cy="518160"/>
          </a:xfrm>
          <a:prstGeom prst="rect">
            <a:avLst/>
          </a:prstGeom>
          <a:noFill/>
        </p:spPr>
        <p:txBody>
          <a:bodyPr wrap="none" rtlCol="0" anchor="t">
            <a:spAutoFit/>
          </a:bodyPr>
          <a:lstStyle/>
          <a:p>
            <a:r>
              <a:rPr lang="zh-CN" altLang="en-US">
                <a:solidFill>
                  <a:srgbClr val="FF0000"/>
                </a:solidFill>
                <a:latin typeface="+mn-lt"/>
                <a:ea typeface="楷体_GB2312" pitchFamily="1" charset="-122"/>
                <a:cs typeface="+mn-cs"/>
                <a:sym typeface="+mn-ea"/>
              </a:rPr>
              <a:t>东晋</a:t>
            </a:r>
            <a:endParaRPr lang="zh-CN" altLang="en-US">
              <a:solidFill>
                <a:srgbClr val="FF0000"/>
              </a:solidFill>
              <a:latin typeface="+mn-lt"/>
              <a:ea typeface="楷体_GB2312" pitchFamily="1" charset="-122"/>
              <a:cs typeface="+mn-cs"/>
              <a:sym typeface="+mn-ea"/>
            </a:endParaRPr>
          </a:p>
        </p:txBody>
      </p:sp>
      <p:sp>
        <p:nvSpPr>
          <p:cNvPr id="9" name="文本框 8"/>
          <p:cNvSpPr txBox="1"/>
          <p:nvPr/>
        </p:nvSpPr>
        <p:spPr>
          <a:xfrm>
            <a:off x="5803265" y="4765675"/>
            <a:ext cx="1255395" cy="518160"/>
          </a:xfrm>
          <a:prstGeom prst="rect">
            <a:avLst/>
          </a:prstGeom>
          <a:noFill/>
        </p:spPr>
        <p:txBody>
          <a:bodyPr wrap="none" rtlCol="0" anchor="t">
            <a:spAutoFit/>
          </a:bodyPr>
          <a:lstStyle/>
          <a:p>
            <a:r>
              <a:rPr lang="zh-CN" altLang="en-US">
                <a:solidFill>
                  <a:srgbClr val="FF0000"/>
                </a:solidFill>
                <a:latin typeface="+mn-lt"/>
                <a:ea typeface="楷体_GB2312" pitchFamily="1" charset="-122"/>
                <a:cs typeface="+mn-cs"/>
                <a:sym typeface="+mn-ea"/>
              </a:rPr>
              <a:t>田园诗</a:t>
            </a:r>
            <a:endParaRPr lang="zh-CN" altLang="en-US">
              <a:solidFill>
                <a:srgbClr val="FF0000"/>
              </a:solidFill>
              <a:latin typeface="+mn-lt"/>
              <a:ea typeface="楷体_GB2312" pitchFamily="1" charset="-122"/>
              <a:cs typeface="+mn-cs"/>
              <a:sym typeface="+mn-ea"/>
            </a:endParaRPr>
          </a:p>
        </p:txBody>
      </p:sp>
      <p:sp>
        <p:nvSpPr>
          <p:cNvPr id="10" name="文本框 9"/>
          <p:cNvSpPr txBox="1"/>
          <p:nvPr/>
        </p:nvSpPr>
        <p:spPr>
          <a:xfrm>
            <a:off x="4547870" y="5283835"/>
            <a:ext cx="1255395" cy="518160"/>
          </a:xfrm>
          <a:prstGeom prst="rect">
            <a:avLst/>
          </a:prstGeom>
          <a:noFill/>
        </p:spPr>
        <p:txBody>
          <a:bodyPr wrap="none" rtlCol="0" anchor="t">
            <a:spAutoFit/>
          </a:bodyPr>
          <a:lstStyle/>
          <a:p>
            <a:r>
              <a:rPr lang="zh-CN" altLang="en-US">
                <a:solidFill>
                  <a:srgbClr val="FF0000"/>
                </a:solidFill>
                <a:latin typeface="+mn-lt"/>
                <a:ea typeface="楷体_GB2312" pitchFamily="1" charset="-122"/>
                <a:cs typeface="+mn-cs"/>
                <a:sym typeface="+mn-ea"/>
              </a:rPr>
              <a:t>第一位</a:t>
            </a:r>
            <a:endParaRPr lang="zh-CN" altLang="en-US"/>
          </a:p>
        </p:txBody>
      </p:sp>
      <p:pic>
        <p:nvPicPr>
          <p:cNvPr id="11" name="Picture 5" descr="7434_145549_1"/>
          <p:cNvPicPr>
            <a:picLocks noChangeAspect="1"/>
          </p:cNvPicPr>
          <p:nvPr/>
        </p:nvPicPr>
        <p:blipFill>
          <a:blip r:embed="rId2"/>
          <a:stretch>
            <a:fillRect/>
          </a:stretch>
        </p:blipFill>
        <p:spPr>
          <a:xfrm>
            <a:off x="-366712" y="0"/>
            <a:ext cx="4859337" cy="6858000"/>
          </a:xfrm>
          <a:prstGeom prst="rect">
            <a:avLst/>
          </a:prstGeom>
          <a:noFill/>
          <a:ln w="9525">
            <a:noFill/>
          </a:ln>
        </p:spPr>
      </p:pic>
      <p:sp>
        <p:nvSpPr>
          <p:cNvPr id="13" name="文本框 12"/>
          <p:cNvSpPr txBox="1"/>
          <p:nvPr/>
        </p:nvSpPr>
        <p:spPr>
          <a:xfrm>
            <a:off x="4547870" y="1904365"/>
            <a:ext cx="4645025" cy="518160"/>
          </a:xfrm>
          <a:prstGeom prst="rect">
            <a:avLst/>
          </a:prstGeom>
          <a:noFill/>
        </p:spPr>
        <p:txBody>
          <a:bodyPr wrap="none" rtlCol="0">
            <a:spAutoFit/>
          </a:bodyPr>
          <a:lstStyle/>
          <a:p>
            <a:r>
              <a:rPr lang="zh-CN" altLang="en-US">
                <a:solidFill>
                  <a:schemeClr val="tx1"/>
                </a:solidFill>
              </a:rPr>
              <a:t>自称</a:t>
            </a:r>
            <a:r>
              <a:rPr lang="zh-CN" altLang="en-US" u="sng">
                <a:solidFill>
                  <a:schemeClr val="tx1"/>
                </a:solidFill>
              </a:rPr>
              <a:t>              </a:t>
            </a:r>
            <a:r>
              <a:rPr lang="zh-CN" altLang="en-US">
                <a:solidFill>
                  <a:schemeClr val="tx1"/>
                </a:solidFill>
              </a:rPr>
              <a:t>，谥号</a:t>
            </a:r>
            <a:r>
              <a:rPr lang="zh-CN" altLang="en-US" u="sng">
                <a:solidFill>
                  <a:schemeClr val="tx1"/>
                </a:solidFill>
              </a:rPr>
              <a:t>             </a:t>
            </a:r>
            <a:endParaRPr lang="zh-CN" altLang="en-US" u="sng">
              <a:solidFill>
                <a:schemeClr val="tx1"/>
              </a:solidFill>
            </a:endParaRPr>
          </a:p>
        </p:txBody>
      </p:sp>
      <p:sp>
        <p:nvSpPr>
          <p:cNvPr id="14" name="文本框 13"/>
          <p:cNvSpPr txBox="1"/>
          <p:nvPr/>
        </p:nvSpPr>
        <p:spPr>
          <a:xfrm>
            <a:off x="5255895" y="1904365"/>
            <a:ext cx="1612900" cy="518160"/>
          </a:xfrm>
          <a:prstGeom prst="rect">
            <a:avLst/>
          </a:prstGeom>
          <a:noFill/>
        </p:spPr>
        <p:txBody>
          <a:bodyPr wrap="none" rtlCol="0" anchor="t">
            <a:spAutoFit/>
          </a:bodyPr>
          <a:lstStyle/>
          <a:p>
            <a:r>
              <a:rPr lang="zh-CN" altLang="en-US">
                <a:latin typeface="+mn-lt"/>
                <a:ea typeface="+mn-ea"/>
                <a:cs typeface="+mn-cs"/>
                <a:sym typeface="+mn-ea"/>
              </a:rPr>
              <a:t>五柳先生</a:t>
            </a:r>
            <a:endParaRPr lang="zh-CN" altLang="en-US"/>
          </a:p>
        </p:txBody>
      </p:sp>
      <p:sp>
        <p:nvSpPr>
          <p:cNvPr id="15" name="文本框 14"/>
          <p:cNvSpPr txBox="1"/>
          <p:nvPr/>
        </p:nvSpPr>
        <p:spPr>
          <a:xfrm>
            <a:off x="7757795" y="1904365"/>
            <a:ext cx="1612900" cy="518160"/>
          </a:xfrm>
          <a:prstGeom prst="rect">
            <a:avLst/>
          </a:prstGeom>
          <a:noFill/>
        </p:spPr>
        <p:txBody>
          <a:bodyPr wrap="none" rtlCol="0" anchor="t">
            <a:spAutoFit/>
          </a:bodyPr>
          <a:lstStyle/>
          <a:p>
            <a:r>
              <a:rPr lang="zh-CN" altLang="en-US">
                <a:latin typeface="+mn-lt"/>
                <a:ea typeface="+mn-ea"/>
                <a:cs typeface="+mn-cs"/>
                <a:sym typeface="+mn-ea"/>
              </a:rPr>
              <a:t>靖节先生</a:t>
            </a:r>
            <a:endParaRPr lang="zh-CN" altLang="en-US"/>
          </a:p>
        </p:txBody>
      </p:sp>
      <p:sp>
        <p:nvSpPr>
          <p:cNvPr id="16" name="文本框 15"/>
          <p:cNvSpPr txBox="1"/>
          <p:nvPr/>
        </p:nvSpPr>
        <p:spPr>
          <a:xfrm>
            <a:off x="6400165" y="3460115"/>
            <a:ext cx="2327910" cy="518160"/>
          </a:xfrm>
          <a:prstGeom prst="rect">
            <a:avLst/>
          </a:prstGeom>
          <a:noFill/>
        </p:spPr>
        <p:txBody>
          <a:bodyPr wrap="none" rtlCol="0" anchor="t">
            <a:spAutoFit/>
          </a:bodyPr>
          <a:lstStyle/>
          <a:p>
            <a:r>
              <a:rPr lang="zh-CN" altLang="en-US">
                <a:solidFill>
                  <a:srgbClr val="FF0000"/>
                </a:solidFill>
                <a:latin typeface="楷体_GB2312" pitchFamily="1" charset="-122"/>
                <a:ea typeface="楷体_GB2312" pitchFamily="1" charset="-122"/>
                <a:cs typeface="+mn-cs"/>
                <a:sym typeface="+mn-ea"/>
              </a:rPr>
              <a:t>归隐后的生活</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p:bldP spid="15" grpId="0"/>
      <p:bldP spid="6" grpId="0"/>
      <p:bldP spid="9"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latin typeface="微软雅黑" panose="020b0503020204020204" pitchFamily="34" charset="-122"/>
                <a:ea typeface="微软雅黑" panose="020b0503020204020204" pitchFamily="34" charset="-122"/>
              </a:rPr>
              <a:t>诗歌主旨</a:t>
            </a:r>
            <a:endParaRPr lang="zh-CN" altLang="en-US" b="1">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57200" y="2207260"/>
            <a:ext cx="8229600" cy="4525963"/>
          </a:xfrm>
        </p:spPr>
        <p:txBody>
          <a:bodyPr/>
          <a:lstStyle/>
          <a:p>
            <a:r>
              <a:rPr lang="zh-CN" altLang="en-US" b="1">
                <a:latin typeface="微软雅黑" panose="020b0503020204020204" pitchFamily="34" charset="-122"/>
                <a:ea typeface="微软雅黑" panose="020b0503020204020204" pitchFamily="34" charset="-122"/>
              </a:rPr>
              <a:t>《归园田居》主要写诗人摆脱污浊的官场，来到清新的农村生活后的自由生活和愉快心情。这种情绪，这种做法，用一个词来概括，就是</a:t>
            </a:r>
            <a:r>
              <a:rPr lang="en-US" altLang="zh-CN" b="1">
                <a:solidFill>
                  <a:srgbClr val="FF0000"/>
                </a:solidFill>
                <a:latin typeface="微软雅黑" panose="020b0503020204020204" pitchFamily="34" charset="-122"/>
                <a:ea typeface="微软雅黑" panose="020b0503020204020204" pitchFamily="34" charset="-122"/>
              </a:rPr>
              <a:t>“</a:t>
            </a:r>
            <a:r>
              <a:rPr lang="zh-CN" altLang="en-US" b="1">
                <a:solidFill>
                  <a:srgbClr val="FF0000"/>
                </a:solidFill>
                <a:latin typeface="微软雅黑" panose="020b0503020204020204" pitchFamily="34" charset="-122"/>
                <a:ea typeface="微软雅黑" panose="020b0503020204020204" pitchFamily="34" charset="-122"/>
              </a:rPr>
              <a:t>返璞归真</a:t>
            </a:r>
            <a:r>
              <a:rPr lang="en-US" altLang="zh-CN" b="1">
                <a:solidFill>
                  <a:srgbClr val="FF0000"/>
                </a:solidFill>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alphaModFix amt="49000"/>
          </a:blip>
          <a:stretch>
            <a:fillRect/>
          </a:stretch>
        </a:blipFill>
        <a:effectLst/>
      </p:bgPr>
    </p:bg>
    <p:spTree>
      <p:nvGrpSpPr>
        <p:cNvPr id="1" name=""/>
        <p:cNvGrpSpPr/>
        <p:nvPr/>
      </p:nvGrpSpPr>
      <p:grpSpPr>
        <a:xfrm>
          <a:off x="0" y="0"/>
          <a:ext cx="0" cy="0"/>
        </a:xfrm>
      </p:grpSpPr>
      <p:sp>
        <p:nvSpPr>
          <p:cNvPr id="29698" name="Rectangle 2"/>
          <p:cNvSpPr>
            <a:spLocks noGrp="1"/>
          </p:cNvSpPr>
          <p:nvPr>
            <p:ph type="title"/>
          </p:nvPr>
        </p:nvSpPr>
        <p:spPr>
          <a:xfrm>
            <a:off x="468313" y="260350"/>
            <a:ext cx="8229600" cy="1143000"/>
          </a:xfrm>
        </p:spPr>
        <p:txBody>
          <a:bodyPr vert="horz" wrap="square" lIns="91440" tIns="45720" rIns="91440" bIns="45720" anchor="ctr"/>
          <a:lstStyle/>
          <a:p>
            <a:pPr lvl="0" eaLnBrk="1" hangingPunct="1"/>
            <a:r>
              <a:rPr lang="zh-CN" altLang="en-US" sz="4800" b="1">
                <a:solidFill>
                  <a:schemeClr val="tx1"/>
                </a:solidFill>
              </a:rPr>
              <a:t>总结拓展</a:t>
            </a:r>
            <a:endParaRPr lang="zh-CN" altLang="en-US" sz="4800" b="1">
              <a:solidFill>
                <a:schemeClr val="tx1"/>
              </a:solidFill>
            </a:endParaRPr>
          </a:p>
        </p:txBody>
      </p:sp>
      <p:sp>
        <p:nvSpPr>
          <p:cNvPr id="27651" name="Rectangle 3"/>
          <p:cNvSpPr>
            <a:spLocks noGrp="1"/>
          </p:cNvSpPr>
          <p:nvPr>
            <p:ph type="body"/>
          </p:nvPr>
        </p:nvSpPr>
        <p:spPr>
          <a:xfrm>
            <a:off x="127000" y="2557463"/>
            <a:ext cx="8713788" cy="2305050"/>
          </a:xfrm>
        </p:spPr>
        <p:txBody>
          <a:bodyPr vert="horz" wrap="square" lIns="91440" tIns="45720" rIns="91440" bIns="45720" anchor="t"/>
          <a:lstStyle/>
          <a:p>
            <a:pPr lvl="0" eaLnBrk="1" hangingPunct="1">
              <a:lnSpc>
                <a:spcPct val="110000"/>
              </a:lnSpc>
              <a:buClr>
                <a:schemeClr val="tx1"/>
              </a:buClr>
              <a:buNone/>
            </a:pPr>
            <a:r>
              <a:rPr lang="en-US" altLang="zh-CN" sz="2400" b="1">
                <a:solidFill>
                  <a:srgbClr val="CC0099"/>
                </a:solidFill>
              </a:rPr>
              <a:t>    </a:t>
            </a:r>
            <a:r>
              <a:rPr lang="en-US" altLang="zh-CN" sz="2400" b="1">
                <a:solidFill>
                  <a:srgbClr val="FF0000"/>
                </a:solidFill>
              </a:rPr>
              <a:t>   </a:t>
            </a:r>
            <a:r>
              <a:rPr lang="en-US" altLang="zh-CN" sz="2400" b="1">
                <a:solidFill>
                  <a:srgbClr val="0000FF"/>
                </a:solidFill>
              </a:rPr>
              <a:t> </a:t>
            </a:r>
            <a:r>
              <a:rPr lang="zh-CN" altLang="en-US" sz="2800" b="1">
                <a:solidFill>
                  <a:srgbClr val="0000FF"/>
                </a:solidFill>
                <a:latin typeface="微软雅黑" panose="020b0503020204020204" pitchFamily="34" charset="-122"/>
                <a:ea typeface="微软雅黑" panose="020b0503020204020204" pitchFamily="34" charset="-122"/>
              </a:rPr>
              <a:t>这就是陶渊明，他的归来，他的舍得，在我们心中留下了许多：</a:t>
            </a:r>
            <a:r>
              <a:rPr lang="zh-CN" altLang="en-US" sz="2800" b="1">
                <a:solidFill>
                  <a:srgbClr val="FF0000"/>
                </a:solidFill>
                <a:latin typeface="微软雅黑" panose="020b0503020204020204" pitchFamily="34" charset="-122"/>
                <a:ea typeface="微软雅黑" panose="020b0503020204020204" pitchFamily="34" charset="-122"/>
              </a:rPr>
              <a:t>“不为五斗米折腰”的傲骨，厌弃官场的污浊，追求精神的独立和高洁。</a:t>
            </a:r>
            <a:r>
              <a:rPr lang="zh-CN" altLang="en-US" sz="2800" b="1">
                <a:solidFill>
                  <a:srgbClr val="0000FF"/>
                </a:solidFill>
                <a:latin typeface="微软雅黑" panose="020b0503020204020204" pitchFamily="34" charset="-122"/>
                <a:ea typeface="微软雅黑" panose="020b0503020204020204" pitchFamily="34" charset="-122"/>
              </a:rPr>
              <a:t>他不仅创作了最美丽的诗文，且塑造了最完美的人格。它的独特艺术个性及高尚品格深刻影响着并将继续影响一代又一代的后来人！</a:t>
            </a:r>
            <a:endParaRPr lang="zh-CN" altLang="en-US" sz="2800" b="1">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7651">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30722" name="Rectangle 3"/>
          <p:cNvSpPr/>
          <p:nvPr/>
        </p:nvSpPr>
        <p:spPr>
          <a:xfrm>
            <a:off x="560070" y="730885"/>
            <a:ext cx="5181600" cy="808990"/>
          </a:xfrm>
          <a:prstGeom prst="rect">
            <a:avLst/>
          </a:prstGeom>
          <a:noFill/>
          <a:ln w="9525">
            <a:noFill/>
          </a:ln>
        </p:spPr>
        <p:txBody>
          <a:bodyPr>
            <a:spAutoFit/>
          </a:bodyPr>
          <a:lstStyle/>
          <a:p>
            <a:pPr lvl="0" eaLnBrk="1" hangingPunct="1">
              <a:spcBef>
                <a:spcPct val="0"/>
              </a:spcBef>
            </a:pPr>
            <a:r>
              <a:rPr lang="en-US" altLang="zh-CN" sz="2400" b="0">
                <a:solidFill>
                  <a:schemeClr val="tx1"/>
                </a:solidFill>
                <a:latin typeface="Times New Roman" panose="02020603050405020304" pitchFamily="18" charset="0"/>
                <a:ea typeface="宋体" panose="02010600030101010101" pitchFamily="2" charset="-122"/>
              </a:rPr>
              <a:t>      </a:t>
            </a:r>
            <a:r>
              <a:rPr lang="zh-CN" altLang="en-US" sz="4400">
                <a:solidFill>
                  <a:schemeClr val="tx1"/>
                </a:solidFill>
                <a:latin typeface="微软雅黑" panose="020b0503020204020204" pitchFamily="34" charset="-122"/>
                <a:ea typeface="微软雅黑" panose="020b0503020204020204" pitchFamily="34" charset="-122"/>
              </a:rPr>
              <a:t>陶渊明的影响</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0723" name="Text Box 4"/>
          <p:cNvSpPr txBox="1"/>
          <p:nvPr/>
        </p:nvSpPr>
        <p:spPr>
          <a:xfrm>
            <a:off x="1290638" y="2819400"/>
            <a:ext cx="6710362" cy="1066800"/>
          </a:xfrm>
          <a:prstGeom prst="rect">
            <a:avLst/>
          </a:prstGeom>
          <a:noFill/>
          <a:ln w="9525">
            <a:noFill/>
          </a:ln>
        </p:spPr>
        <p:txBody>
          <a:bodyPr>
            <a:spAutoFit/>
          </a:bodyPr>
          <a:lstStyle/>
          <a:p>
            <a:pPr lvl="0" eaLnBrk="1" hangingPunct="1">
              <a:spcBef>
                <a:spcPct val="0"/>
              </a:spcBef>
            </a:pPr>
            <a:endParaRPr lang="en-US" altLang="zh-CN" sz="3200">
              <a:solidFill>
                <a:schemeClr val="tx1"/>
              </a:solidFill>
              <a:latin typeface="Times New Roman" pitchFamily="18" charset="0"/>
              <a:ea typeface="楷体_GB2312" pitchFamily="1" charset="-122"/>
            </a:endParaRPr>
          </a:p>
          <a:p>
            <a:pPr lvl="0" eaLnBrk="1" hangingPunct="1">
              <a:spcBef>
                <a:spcPct val="0"/>
              </a:spcBef>
            </a:pPr>
            <a:endParaRPr lang="en-US" altLang="zh-CN" sz="3200">
              <a:solidFill>
                <a:schemeClr val="tx1"/>
              </a:solidFill>
              <a:latin typeface="Times New Roman" panose="02020603050405020304" pitchFamily="18" charset="0"/>
              <a:ea typeface="楷体_GB2312" pitchFamily="1" charset="-122"/>
            </a:endParaRPr>
          </a:p>
        </p:txBody>
      </p:sp>
      <p:sp>
        <p:nvSpPr>
          <p:cNvPr id="30724" name="Rectangle 5"/>
          <p:cNvSpPr/>
          <p:nvPr/>
        </p:nvSpPr>
        <p:spPr>
          <a:xfrm>
            <a:off x="152400" y="2520950"/>
            <a:ext cx="8986838" cy="2773363"/>
          </a:xfrm>
          <a:prstGeom prst="rect">
            <a:avLst/>
          </a:prstGeom>
          <a:noFill/>
          <a:ln w="9525">
            <a:noFill/>
          </a:ln>
        </p:spPr>
        <p:txBody>
          <a:bodyPr>
            <a:spAutoFit/>
          </a:bodyPr>
          <a:lstStyle/>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rPr>
              <a:t>李白： “何时到彭泽，狂歌五柳前。”</a:t>
            </a:r>
            <a:endParaRPr lang="zh-CN" altLang="en-US" sz="3200">
              <a:solidFill>
                <a:schemeClr val="tx1"/>
              </a:solidFill>
              <a:latin typeface="微软雅黑" panose="020b0503020204020204" pitchFamily="34" charset="-122"/>
              <a:ea typeface="微软雅黑" panose="020b0503020204020204" pitchFamily="34" charset="-122"/>
            </a:endParaRPr>
          </a:p>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rPr>
              <a:t>杜甫：“焉得思如陶谢手，令渠述作与同游。”</a:t>
            </a:r>
            <a:endParaRPr lang="zh-CN" altLang="en-US" sz="3200">
              <a:solidFill>
                <a:schemeClr val="tx1"/>
              </a:solidFill>
              <a:latin typeface="微软雅黑" panose="020b0503020204020204" pitchFamily="34" charset="-122"/>
              <a:ea typeface="微软雅黑" panose="020b0503020204020204" pitchFamily="34" charset="-122"/>
            </a:endParaRPr>
          </a:p>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rPr>
              <a:t>白居易：“常爱陶彭泽，文思何高玄。”</a:t>
            </a:r>
            <a:endParaRPr lang="zh-CN" altLang="en-US" sz="3200">
              <a:solidFill>
                <a:schemeClr val="tx1"/>
              </a:solidFill>
              <a:latin typeface="微软雅黑" panose="020b0503020204020204" pitchFamily="34" charset="-122"/>
              <a:ea typeface="微软雅黑" panose="020b0503020204020204" pitchFamily="34" charset="-122"/>
            </a:endParaRPr>
          </a:p>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rPr>
              <a:t>陆游：“我诗慕渊明，恨不造其微。”</a:t>
            </a:r>
            <a:endParaRPr lang="zh-CN" altLang="en-US" sz="32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Picture 5" descr="图片7"/>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9699" name="Text Box 4"/>
          <p:cNvSpPr/>
          <p:nvPr>
            <p:ph type="body"/>
          </p:nvPr>
        </p:nvSpPr>
        <p:spPr>
          <a:xfrm>
            <a:off x="1022350" y="1600200"/>
            <a:ext cx="8229600" cy="4525963"/>
          </a:xfrm>
        </p:spPr>
        <p:txBody>
          <a:bodyPr vert="horz" wrap="square" lIns="91440" tIns="45720" rIns="91440" bIns="45720" anchor="t"/>
          <a:lstStyle/>
          <a:p>
            <a:pPr lvl="0" eaLnBrk="1" hangingPunct="1">
              <a:buNone/>
            </a:pPr>
            <a:r>
              <a:rPr lang="en-US" altLang="zh-CN"/>
              <a:t>                                       </a:t>
            </a:r>
            <a:r>
              <a:rPr lang="zh-CN" altLang="en-US" b="1">
                <a:latin typeface="微软雅黑" panose="020b0503020204020204" pitchFamily="34" charset="-122"/>
                <a:ea typeface="微软雅黑" panose="020b0503020204020204" pitchFamily="34" charset="-122"/>
              </a:rPr>
              <a:t>归园田居（其三）</a:t>
            </a: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                                              陶渊明</a:t>
            </a: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                           种豆南山下，草盛豆苗稀。</a:t>
            </a: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                           晨兴理荒秽，带月荷锄归。</a:t>
            </a: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                           道狭草木长，夕露沾我衣。</a:t>
            </a:r>
            <a:endParaRPr lang="zh-CN" altLang="en-US" b="1">
              <a:latin typeface="微软雅黑" panose="020b0503020204020204" pitchFamily="34" charset="-122"/>
              <a:ea typeface="微软雅黑" panose="020b0503020204020204" pitchFamily="34" charset="-122"/>
            </a:endParaRPr>
          </a:p>
          <a:p>
            <a:pPr lvl="0" eaLnBrk="1" hangingPunct="1">
              <a:buNone/>
            </a:pPr>
            <a:r>
              <a:rPr lang="zh-CN" altLang="en-US" b="1">
                <a:latin typeface="微软雅黑" panose="020b0503020204020204" pitchFamily="34" charset="-122"/>
                <a:ea typeface="微软雅黑" panose="020b0503020204020204" pitchFamily="34" charset="-122"/>
              </a:rPr>
              <a:t>                           衣沾不足惜，但使愿无违。</a:t>
            </a:r>
            <a:endParaRPr lang="zh-CN" altLang="en-US" b="1">
              <a:latin typeface="微软雅黑" panose="020b0503020204020204" pitchFamily="34" charset="-122"/>
              <a:ea typeface="微软雅黑" panose="020b0503020204020204" pitchFamily="34" charset="-122"/>
            </a:endParaRPr>
          </a:p>
          <a:p>
            <a:pPr lvl="0" algn="ctr" eaLnBrk="1" hangingPunct="1">
              <a:lnSpc>
                <a:spcPct val="176000"/>
              </a:lnSpc>
              <a:spcBef>
                <a:spcPct val="0"/>
              </a:spcBef>
              <a:buNone/>
            </a:pPr>
            <a:endParaRPr lang="en-US" altLang="zh-CN" sz="2800" b="1">
              <a:latin typeface="黑体" pitchFamily="49" charset="-122"/>
              <a:ea typeface="黑体" pitchFamily="49" charset="-122"/>
            </a:endParaRPr>
          </a:p>
        </p:txBody>
      </p:sp>
      <p:pic>
        <p:nvPicPr>
          <p:cNvPr id="31748" name="Picture 7" descr="tym"/>
          <p:cNvPicPr>
            <a:picLocks noChangeAspect="1"/>
          </p:cNvPicPr>
          <p:nvPr/>
        </p:nvPicPr>
        <p:blipFill>
          <a:blip r:embed="rId3"/>
          <a:stretch>
            <a:fillRect/>
          </a:stretch>
        </p:blipFill>
        <p:spPr>
          <a:xfrm>
            <a:off x="250825" y="249555"/>
            <a:ext cx="3847465" cy="61874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p:cTn id="7" dur="1000" fill="hold"/>
                                        <p:tgtEl>
                                          <p:spTgt spid="29699">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969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9699">
                                            <p:txEl>
                                              <p:pRg st="0" end="0"/>
                                            </p:txEl>
                                          </p:spTgt>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 calcmode="lin" valueType="num">
                                      <p:cBhvr>
                                        <p:cTn id="12" dur="1000" fill="hold"/>
                                        <p:tgtEl>
                                          <p:spTgt spid="29699">
                                            <p:txEl>
                                              <p:pRg st="1" end="1"/>
                                            </p:txEl>
                                          </p:spTgt>
                                        </p:tgtEl>
                                        <p:attrNameLst>
                                          <p:attrName>ppt_w</p:attrName>
                                        </p:attrNameLst>
                                      </p:cBhvr>
                                      <p:tavLst>
                                        <p:tav tm="0">
                                          <p:val>
                                            <p:strVal val="#ppt_w+.3"/>
                                          </p:val>
                                        </p:tav>
                                        <p:tav tm="100000">
                                          <p:val>
                                            <p:strVal val="#ppt_w"/>
                                          </p:val>
                                        </p:tav>
                                      </p:tavLst>
                                    </p:anim>
                                    <p:anim calcmode="lin" valueType="num">
                                      <p:cBhvr>
                                        <p:cTn id="13" dur="1000" fill="hold"/>
                                        <p:tgtEl>
                                          <p:spTgt spid="29699">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9699">
                                            <p:txEl>
                                              <p:pRg st="1" end="1"/>
                                            </p:txEl>
                                          </p:spTgt>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 calcmode="lin" valueType="num">
                                      <p:cBhvr>
                                        <p:cTn id="17" dur="1000" fill="hold"/>
                                        <p:tgtEl>
                                          <p:spTgt spid="29699">
                                            <p:txEl>
                                              <p:pRg st="2" end="2"/>
                                            </p:txEl>
                                          </p:spTgt>
                                        </p:tgtEl>
                                        <p:attrNameLst>
                                          <p:attrName>ppt_w</p:attrName>
                                        </p:attrNameLst>
                                      </p:cBhvr>
                                      <p:tavLst>
                                        <p:tav tm="0">
                                          <p:val>
                                            <p:strVal val="#ppt_w+.3"/>
                                          </p:val>
                                        </p:tav>
                                        <p:tav tm="100000">
                                          <p:val>
                                            <p:strVal val="#ppt_w"/>
                                          </p:val>
                                        </p:tav>
                                      </p:tavLst>
                                    </p:anim>
                                    <p:anim calcmode="lin" valueType="num">
                                      <p:cBhvr>
                                        <p:cTn id="18" dur="1000" fill="hold"/>
                                        <p:tgtEl>
                                          <p:spTgt spid="29699">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9699">
                                            <p:txEl>
                                              <p:pRg st="2" end="2"/>
                                            </p:txEl>
                                          </p:spTgt>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 calcmode="lin" valueType="num">
                                      <p:cBhvr>
                                        <p:cTn id="22" dur="1000" fill="hold"/>
                                        <p:tgtEl>
                                          <p:spTgt spid="29699">
                                            <p:txEl>
                                              <p:pRg st="3" end="3"/>
                                            </p:txEl>
                                          </p:spTgt>
                                        </p:tgtEl>
                                        <p:attrNameLst>
                                          <p:attrName>ppt_w</p:attrName>
                                        </p:attrNameLst>
                                      </p:cBhvr>
                                      <p:tavLst>
                                        <p:tav tm="0">
                                          <p:val>
                                            <p:strVal val="#ppt_w+.3"/>
                                          </p:val>
                                        </p:tav>
                                        <p:tav tm="100000">
                                          <p:val>
                                            <p:strVal val="#ppt_w"/>
                                          </p:val>
                                        </p:tav>
                                      </p:tavLst>
                                    </p:anim>
                                    <p:anim calcmode="lin" valueType="num">
                                      <p:cBhvr>
                                        <p:cTn id="23" dur="1000" fill="hold"/>
                                        <p:tgtEl>
                                          <p:spTgt spid="29699">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29699">
                                            <p:txEl>
                                              <p:pRg st="3" end="3"/>
                                            </p:txEl>
                                          </p:spTgt>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 calcmode="lin" valueType="num">
                                      <p:cBhvr>
                                        <p:cTn id="27" dur="1000" fill="hold"/>
                                        <p:tgtEl>
                                          <p:spTgt spid="29699">
                                            <p:txEl>
                                              <p:pRg st="4" end="4"/>
                                            </p:txEl>
                                          </p:spTgt>
                                        </p:tgtEl>
                                        <p:attrNameLst>
                                          <p:attrName>ppt_w</p:attrName>
                                        </p:attrNameLst>
                                      </p:cBhvr>
                                      <p:tavLst>
                                        <p:tav tm="0">
                                          <p:val>
                                            <p:strVal val="#ppt_w+.3"/>
                                          </p:val>
                                        </p:tav>
                                        <p:tav tm="100000">
                                          <p:val>
                                            <p:strVal val="#ppt_w"/>
                                          </p:val>
                                        </p:tav>
                                      </p:tavLst>
                                    </p:anim>
                                    <p:anim calcmode="lin" valueType="num">
                                      <p:cBhvr>
                                        <p:cTn id="28" dur="1000" fill="hold"/>
                                        <p:tgtEl>
                                          <p:spTgt spid="29699">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29699">
                                            <p:txEl>
                                              <p:pRg st="4" end="4"/>
                                            </p:txEl>
                                          </p:spTgt>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29699">
                                            <p:txEl>
                                              <p:pRg st="5" end="5"/>
                                            </p:txEl>
                                          </p:spTgt>
                                        </p:tgtEl>
                                        <p:attrNameLst>
                                          <p:attrName>style.visibility</p:attrName>
                                        </p:attrNameLst>
                                      </p:cBhvr>
                                      <p:to>
                                        <p:strVal val="visible"/>
                                      </p:to>
                                    </p:set>
                                    <p:anim calcmode="lin" valueType="num">
                                      <p:cBhvr>
                                        <p:cTn id="32" dur="1000" fill="hold"/>
                                        <p:tgtEl>
                                          <p:spTgt spid="29699">
                                            <p:txEl>
                                              <p:pRg st="5" end="5"/>
                                            </p:txEl>
                                          </p:spTgt>
                                        </p:tgtEl>
                                        <p:attrNameLst>
                                          <p:attrName>ppt_w</p:attrName>
                                        </p:attrNameLst>
                                      </p:cBhvr>
                                      <p:tavLst>
                                        <p:tav tm="0">
                                          <p:val>
                                            <p:strVal val="#ppt_w+.3"/>
                                          </p:val>
                                        </p:tav>
                                        <p:tav tm="100000">
                                          <p:val>
                                            <p:strVal val="#ppt_w"/>
                                          </p:val>
                                        </p:tav>
                                      </p:tavLst>
                                    </p:anim>
                                    <p:anim calcmode="lin" valueType="num">
                                      <p:cBhvr>
                                        <p:cTn id="33" dur="1000" fill="hold"/>
                                        <p:tgtEl>
                                          <p:spTgt spid="29699">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allAtOnce"/>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70" name="Picture 2" descr="013"/>
          <p:cNvPicPr>
            <a:picLocks noChangeAspect="1"/>
          </p:cNvPicPr>
          <p:nvPr/>
        </p:nvPicPr>
        <p:blipFill>
          <a:blip r:embed="rId2">
            <a:lum bright="22000" contrast="-12000"/>
          </a:blip>
          <a:stretch>
            <a:fillRect/>
          </a:stretch>
        </p:blipFill>
        <p:spPr>
          <a:xfrm>
            <a:off x="-396875" y="-98425"/>
            <a:ext cx="9753600" cy="7038975"/>
          </a:xfrm>
          <a:prstGeom prst="rect">
            <a:avLst/>
          </a:prstGeom>
          <a:noFill/>
          <a:ln w="9525">
            <a:noFill/>
          </a:ln>
        </p:spPr>
      </p:pic>
      <p:sp>
        <p:nvSpPr>
          <p:cNvPr id="32771" name="Text Box 3"/>
          <p:cNvSpPr txBox="1"/>
          <p:nvPr/>
        </p:nvSpPr>
        <p:spPr>
          <a:xfrm>
            <a:off x="382588" y="1066800"/>
            <a:ext cx="6278562" cy="3352800"/>
          </a:xfrm>
          <a:prstGeom prst="rect">
            <a:avLst/>
          </a:prstGeom>
          <a:noFill/>
          <a:ln w="9525">
            <a:noFill/>
          </a:ln>
        </p:spPr>
        <p:txBody>
          <a:bodyPr vert="eaVert">
            <a:spAutoFit/>
          </a:bodyPr>
          <a:lstStyle/>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结庐在人境，</a:t>
            </a:r>
            <a:endParaRPr lang="zh-CN" altLang="en-US" sz="4000">
              <a:solidFill>
                <a:srgbClr val="000099"/>
              </a:solidFill>
              <a:latin typeface="Times New Roman" pitchFamily="18" charset="0"/>
              <a:ea typeface="黑体"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而无车马喧。</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问君何能尔？</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心远地自偏。</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采菊东篱下，</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悠然见南山。</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山气日夕佳，</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飞鸟相与还。</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此中有真意，</a:t>
            </a:r>
            <a:endParaRPr lang="zh-CN" altLang="en-US" sz="4000">
              <a:solidFill>
                <a:srgbClr val="000099"/>
              </a:solidFill>
              <a:latin typeface="Times New Roman" panose="02020603050405020304" pitchFamily="18" charset="0"/>
              <a:ea typeface="黑体" panose="02010609060101010101" pitchFamily="49" charset="-122"/>
            </a:endParaRPr>
          </a:p>
          <a:p>
            <a:pPr lvl="0" eaLnBrk="1" hangingPunct="1">
              <a:spcBef>
                <a:spcPct val="0"/>
              </a:spcBef>
            </a:pPr>
            <a:r>
              <a:rPr lang="zh-CN" altLang="en-US" sz="4000">
                <a:solidFill>
                  <a:srgbClr val="000099"/>
                </a:solidFill>
                <a:latin typeface="Times New Roman" panose="02020603050405020304" pitchFamily="18" charset="0"/>
                <a:ea typeface="黑体" panose="02010609060101010101" pitchFamily="49" charset="-122"/>
              </a:rPr>
              <a:t>欲辨已忘言。</a:t>
            </a:r>
            <a:endParaRPr lang="zh-CN" altLang="en-US" sz="4000">
              <a:solidFill>
                <a:srgbClr val="000099"/>
              </a:solidFill>
              <a:latin typeface="Times New Roman" panose="02020603050405020304" pitchFamily="18" charset="0"/>
              <a:ea typeface="黑体" panose="02010609060101010101" pitchFamily="49" charset="-122"/>
            </a:endParaRPr>
          </a:p>
        </p:txBody>
      </p:sp>
      <p:sp>
        <p:nvSpPr>
          <p:cNvPr id="32772" name="Text Box 4"/>
          <p:cNvSpPr txBox="1"/>
          <p:nvPr/>
        </p:nvSpPr>
        <p:spPr>
          <a:xfrm>
            <a:off x="7092950" y="1485900"/>
            <a:ext cx="914400" cy="2374900"/>
          </a:xfrm>
          <a:prstGeom prst="rect">
            <a:avLst/>
          </a:prstGeom>
          <a:noFill/>
          <a:ln w="9525">
            <a:noFill/>
          </a:ln>
        </p:spPr>
        <p:txBody>
          <a:bodyPr vert="eaVert">
            <a:spAutoFit/>
          </a:bodyPr>
          <a:lstStyle/>
          <a:p>
            <a:pPr lvl="0" eaLnBrk="1" hangingPunct="1">
              <a:spcBef>
                <a:spcPct val="0"/>
              </a:spcBef>
            </a:pPr>
            <a:r>
              <a:rPr lang="zh-CN" altLang="en-US" sz="4800">
                <a:solidFill>
                  <a:srgbClr val="000099"/>
                </a:solidFill>
                <a:latin typeface="微软雅黑" panose="020b0503020204020204" pitchFamily="34" charset="-122"/>
                <a:ea typeface="微软雅黑" panose="020b0503020204020204" pitchFamily="34" charset="-122"/>
              </a:rPr>
              <a:t>饮酒</a:t>
            </a:r>
            <a:r>
              <a:rPr lang="en-US" altLang="zh-CN" sz="2400">
                <a:solidFill>
                  <a:srgbClr val="000099"/>
                </a:solidFill>
                <a:latin typeface="微软雅黑" panose="020b0503020204020204" pitchFamily="34" charset="-122"/>
                <a:ea typeface="微软雅黑" panose="020b0503020204020204" pitchFamily="34" charset="-122"/>
              </a:rPr>
              <a:t>(</a:t>
            </a:r>
            <a:r>
              <a:rPr lang="zh-CN" altLang="en-US" sz="2400">
                <a:solidFill>
                  <a:srgbClr val="000099"/>
                </a:solidFill>
                <a:latin typeface="微软雅黑" panose="020b0503020204020204" pitchFamily="34" charset="-122"/>
                <a:ea typeface="微软雅黑" panose="020b0503020204020204" pitchFamily="34" charset="-122"/>
              </a:rPr>
              <a:t>其五</a:t>
            </a:r>
            <a:r>
              <a:rPr lang="en-US" altLang="zh-CN" sz="2400">
                <a:solidFill>
                  <a:srgbClr val="000099"/>
                </a:solidFill>
                <a:latin typeface="微软雅黑" panose="020b0503020204020204" pitchFamily="34" charset="-122"/>
                <a:ea typeface="微软雅黑" panose="020b0503020204020204" pitchFamily="34" charset="-122"/>
              </a:rPr>
              <a:t>)</a:t>
            </a:r>
            <a:endParaRPr lang="en-US" altLang="zh-CN" sz="2400">
              <a:solidFill>
                <a:srgbClr val="000099"/>
              </a:solidFill>
              <a:latin typeface="微软雅黑" panose="020b0503020204020204" pitchFamily="34" charset="-122"/>
              <a:ea typeface="微软雅黑" panose="020b0503020204020204" pitchFamily="34" charset="-122"/>
            </a:endParaRPr>
          </a:p>
        </p:txBody>
      </p:sp>
      <p:pic>
        <p:nvPicPr>
          <p:cNvPr id="32773" name="New picture" hidden="1"/>
          <p:cNvPicPr/>
          <p:nvPr/>
        </p:nvPicPr>
        <p:blipFill>
          <a:blip r:embed="rId3"/>
          <a:stretch>
            <a:fillRect/>
          </a:stretch>
        </p:blipFill>
        <p:spPr>
          <a:xfrm>
            <a:off x="10591800" y="11391900"/>
            <a:ext cx="292100" cy="368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35000"/>
          </a:blip>
          <a:stretch>
            <a:fillRect/>
          </a:stretch>
        </a:blipFill>
        <a:effectLst/>
      </p:bgPr>
    </p:bg>
    <p:spTree>
      <p:nvGrpSpPr>
        <p:cNvPr id="1" name=""/>
        <p:cNvGrpSpPr/>
        <p:nvPr/>
      </p:nvGrpSpPr>
      <p:grpSpPr>
        <a:xfrm>
          <a:off x="0" y="0"/>
          <a:ext cx="0" cy="0"/>
        </a:xfrm>
      </p:grpSpPr>
      <p:sp>
        <p:nvSpPr>
          <p:cNvPr id="5122" name="Rectangle 2"/>
          <p:cNvSpPr>
            <a:spLocks noGrp="1"/>
          </p:cNvSpPr>
          <p:nvPr>
            <p:ph type="body" sz="half"/>
          </p:nvPr>
        </p:nvSpPr>
        <p:spPr>
          <a:xfrm>
            <a:off x="-204470" y="474345"/>
            <a:ext cx="9198610" cy="6858000"/>
          </a:xfrm>
        </p:spPr>
        <p:txBody>
          <a:bodyPr vert="horz"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lvl="0" eaLnBrk="1" hangingPunct="1">
              <a:spcBef>
                <a:spcPct val="50000"/>
              </a:spcBef>
              <a:buNone/>
            </a:pPr>
            <a:r>
              <a:rPr lang="zh-CN" altLang="en-US" sz="2400" b="1">
                <a:solidFill>
                  <a:srgbClr val="0000FF"/>
                </a:solidFill>
                <a:latin typeface="楷体_GB2312" pitchFamily="1" charset="-122"/>
                <a:ea typeface="楷体_GB2312" pitchFamily="1" charset="-122"/>
              </a:rPr>
              <a:t>　      </a:t>
            </a:r>
            <a:r>
              <a:rPr lang="zh-CN" altLang="en-US" sz="3200" b="1">
                <a:solidFill>
                  <a:schemeClr val="tx1"/>
                </a:solidFill>
                <a:sym typeface="+mn-ea"/>
              </a:rPr>
              <a:t>陶渊明出身于</a:t>
            </a:r>
            <a:r>
              <a:rPr lang="zh-CN" altLang="en-US" sz="3200" b="1">
                <a:solidFill>
                  <a:srgbClr val="FF0000"/>
                </a:solidFill>
                <a:sym typeface="+mn-ea"/>
              </a:rPr>
              <a:t>没落贵族世家，</a:t>
            </a:r>
            <a:r>
              <a:rPr lang="zh-CN" altLang="en-US" sz="3200" b="1">
                <a:solidFill>
                  <a:schemeClr val="tx1"/>
                </a:solidFill>
                <a:latin typeface="楷体_GB2312" pitchFamily="1" charset="-122"/>
                <a:ea typeface="楷体_GB2312" pitchFamily="1" charset="-122"/>
                <a:sym typeface="+mn-ea"/>
              </a:rPr>
              <a:t>曾祖父曾官至大司马，到他时已家境没落。</a:t>
            </a:r>
            <a:r>
              <a:rPr lang="zh-CN" altLang="en-US" sz="3200" b="1">
                <a:solidFill>
                  <a:schemeClr val="tx1"/>
                </a:solidFill>
                <a:sym typeface="+mn-ea"/>
              </a:rPr>
              <a:t>受儒、道思想影响很深，</a:t>
            </a:r>
            <a:r>
              <a:rPr lang="zh-CN" altLang="en-US" sz="3200" b="1">
                <a:solidFill>
                  <a:schemeClr val="tx1"/>
                </a:solidFill>
                <a:latin typeface="楷体_GB2312" pitchFamily="1" charset="-122"/>
                <a:ea typeface="楷体_GB2312" pitchFamily="1" charset="-122"/>
                <a:sym typeface="+mn-ea"/>
              </a:rPr>
              <a:t>少年时代有</a:t>
            </a:r>
            <a:r>
              <a:rPr lang="zh-CN" altLang="en-US" sz="3200" b="1">
                <a:solidFill>
                  <a:srgbClr val="FF0000"/>
                </a:solidFill>
                <a:ea typeface="楷体_GB2312" pitchFamily="1" charset="-122"/>
                <a:sym typeface="+mn-ea"/>
              </a:rPr>
              <a:t>“</a:t>
            </a:r>
            <a:r>
              <a:rPr lang="zh-CN" altLang="en-US" sz="3200" b="1">
                <a:solidFill>
                  <a:srgbClr val="FF0000"/>
                </a:solidFill>
                <a:latin typeface="楷体_GB2312" pitchFamily="1" charset="-122"/>
                <a:ea typeface="楷体_GB2312" pitchFamily="1" charset="-122"/>
                <a:sym typeface="+mn-ea"/>
              </a:rPr>
              <a:t>大济苍生</a:t>
            </a:r>
            <a:r>
              <a:rPr lang="zh-CN" altLang="en-US" sz="3200" b="1">
                <a:solidFill>
                  <a:srgbClr val="FF0000"/>
                </a:solidFill>
                <a:ea typeface="楷体_GB2312" pitchFamily="1" charset="-122"/>
                <a:sym typeface="+mn-ea"/>
              </a:rPr>
              <a:t>”</a:t>
            </a:r>
            <a:r>
              <a:rPr lang="zh-CN" altLang="en-US" sz="3200" b="1">
                <a:solidFill>
                  <a:schemeClr val="tx1"/>
                </a:solidFill>
                <a:latin typeface="楷体_GB2312" pitchFamily="1" charset="-122"/>
                <a:ea typeface="楷体_GB2312" pitchFamily="1" charset="-122"/>
                <a:sym typeface="+mn-ea"/>
              </a:rPr>
              <a:t>的壮志。但是东晋</a:t>
            </a:r>
            <a:r>
              <a:rPr lang="zh-CN" altLang="en-US" sz="3200" b="1">
                <a:solidFill>
                  <a:schemeClr val="tx1"/>
                </a:solidFill>
                <a:ea typeface="楷体_GB2312" pitchFamily="1" charset="-122"/>
                <a:sym typeface="+mn-ea"/>
              </a:rPr>
              <a:t>时局动荡，政治黑暗</a:t>
            </a:r>
            <a:r>
              <a:rPr lang="zh-CN" altLang="en-US" sz="3200" b="1">
                <a:solidFill>
                  <a:schemeClr val="tx1"/>
                </a:solidFill>
                <a:latin typeface="楷体_GB2312" pitchFamily="1" charset="-122"/>
                <a:ea typeface="楷体_GB2312" pitchFamily="1" charset="-122"/>
                <a:sym typeface="+mn-ea"/>
              </a:rPr>
              <a:t>，陶渊明到</a:t>
            </a:r>
            <a:r>
              <a:rPr lang="en-US" altLang="zh-CN" sz="3200" b="1">
                <a:solidFill>
                  <a:srgbClr val="FF0000"/>
                </a:solidFill>
                <a:latin typeface="楷体_GB2312" pitchFamily="1" charset="-122"/>
                <a:ea typeface="楷体_GB2312" pitchFamily="1" charset="-122"/>
                <a:sym typeface="+mn-ea"/>
              </a:rPr>
              <a:t>29</a:t>
            </a:r>
            <a:r>
              <a:rPr lang="zh-CN" altLang="en-US" sz="3200" b="1">
                <a:solidFill>
                  <a:srgbClr val="FF0000"/>
                </a:solidFill>
                <a:latin typeface="楷体_GB2312" pitchFamily="1" charset="-122"/>
                <a:ea typeface="楷体_GB2312" pitchFamily="1" charset="-122"/>
                <a:sym typeface="+mn-ea"/>
              </a:rPr>
              <a:t>岁时才出仕</a:t>
            </a:r>
            <a:r>
              <a:rPr lang="zh-CN" altLang="en-US" sz="3200" b="1">
                <a:solidFill>
                  <a:schemeClr val="tx1"/>
                </a:solidFill>
                <a:latin typeface="楷体_GB2312" pitchFamily="1" charset="-122"/>
                <a:ea typeface="楷体_GB2312" pitchFamily="1" charset="-122"/>
                <a:sym typeface="+mn-ea"/>
              </a:rPr>
              <a:t>，</a:t>
            </a:r>
            <a:r>
              <a:rPr lang="zh-CN" altLang="en-US" sz="3200" b="1">
                <a:solidFill>
                  <a:schemeClr val="tx1"/>
                </a:solidFill>
                <a:sym typeface="+mn-ea"/>
              </a:rPr>
              <a:t>历任江州祭酒、镇军参军、彭泽令等下级官职，每次时间都很短。前后</a:t>
            </a:r>
            <a:r>
              <a:rPr lang="en-US" altLang="zh-CN" sz="3200" b="1">
                <a:solidFill>
                  <a:schemeClr val="tx1"/>
                </a:solidFill>
                <a:sym typeface="+mn-ea"/>
              </a:rPr>
              <a:t>3</a:t>
            </a:r>
            <a:r>
              <a:rPr lang="zh-CN" altLang="en-US" sz="3200" b="1">
                <a:solidFill>
                  <a:schemeClr val="tx1"/>
                </a:solidFill>
                <a:sym typeface="+mn-ea"/>
              </a:rPr>
              <a:t>次出仕，使他逐渐认清了当时官场的污浊与黑暗，</a:t>
            </a:r>
            <a:r>
              <a:rPr lang="en-US" sz="3200" b="1">
                <a:solidFill>
                  <a:schemeClr val="tx1"/>
                </a:solidFill>
                <a:latin typeface="楷体_GB2312" pitchFamily="1" charset="-122"/>
                <a:ea typeface="楷体_GB2312" pitchFamily="1" charset="-122"/>
                <a:sym typeface="+mn-ea"/>
              </a:rPr>
              <a:t>41</a:t>
            </a:r>
            <a:r>
              <a:rPr lang="zh-CN" altLang="en-US" sz="3200" b="1">
                <a:solidFill>
                  <a:schemeClr val="tx1"/>
                </a:solidFill>
                <a:latin typeface="楷体_GB2312" pitchFamily="1" charset="-122"/>
                <a:ea typeface="楷体_GB2312" pitchFamily="1" charset="-122"/>
                <a:sym typeface="+mn-ea"/>
              </a:rPr>
              <a:t>岁决定彻底</a:t>
            </a:r>
            <a:r>
              <a:rPr lang="zh-CN" altLang="en-US" sz="3200" b="1">
                <a:solidFill>
                  <a:schemeClr val="tx1"/>
                </a:solidFill>
                <a:sym typeface="+mn-ea"/>
              </a:rPr>
              <a:t>还家归隐，过起了自由闲适的田园生活。此后二十三年，</a:t>
            </a:r>
            <a:r>
              <a:rPr lang="zh-CN" altLang="en-US" sz="3200" b="1">
                <a:solidFill>
                  <a:srgbClr val="FF0000"/>
                </a:solidFill>
                <a:sym typeface="+mn-ea"/>
              </a:rPr>
              <a:t>躬耕自资</a:t>
            </a:r>
            <a:r>
              <a:rPr lang="zh-CN" altLang="en-US" sz="3200" b="1">
                <a:solidFill>
                  <a:schemeClr val="tx1"/>
                </a:solidFill>
                <a:sym typeface="+mn-ea"/>
              </a:rPr>
              <a:t>，</a:t>
            </a:r>
            <a:r>
              <a:rPr lang="en-US" altLang="zh-CN" sz="3200" b="1" u="sng">
                <a:latin typeface="隶书" panose="02010509060101010101" charset="-122"/>
                <a:ea typeface="隶书" panose="02010509060101010101" charset="-122"/>
                <a:sym typeface="+mn-ea"/>
              </a:rPr>
              <a:t>“</a:t>
            </a:r>
            <a:r>
              <a:rPr lang="zh-CN" altLang="en-US" sz="3200" b="1" u="sng">
                <a:latin typeface="隶书" panose="02010509060101010101" charset="-122"/>
                <a:ea typeface="隶书" panose="02010509060101010101" charset="-122"/>
                <a:sym typeface="+mn-ea"/>
              </a:rPr>
              <a:t>饥则叩门而乞食，饱则鸡黍以延客</a:t>
            </a:r>
            <a:r>
              <a:rPr lang="en-US" altLang="zh-CN" sz="3200" b="1" u="sng">
                <a:latin typeface="隶书" panose="02010509060101010101" charset="-122"/>
                <a:ea typeface="隶书" panose="02010509060101010101" charset="-122"/>
                <a:sym typeface="+mn-ea"/>
              </a:rPr>
              <a:t>”</a:t>
            </a:r>
            <a:r>
              <a:rPr lang="zh-CN" altLang="en-US" sz="3200" b="1" u="sng">
                <a:latin typeface="隶书" panose="02010509060101010101" charset="-122"/>
                <a:ea typeface="隶书" panose="02010509060101010101" charset="-122"/>
                <a:sym typeface="+mn-ea"/>
              </a:rPr>
              <a:t>，</a:t>
            </a:r>
            <a:r>
              <a:rPr lang="zh-CN" altLang="en-US" sz="3200" b="1">
                <a:solidFill>
                  <a:schemeClr val="tx1"/>
                </a:solidFill>
                <a:sym typeface="+mn-ea"/>
              </a:rPr>
              <a:t>虽忧愤常积于心，生活</a:t>
            </a:r>
            <a:r>
              <a:rPr lang="zh-CN" altLang="en-US" sz="3200" b="1">
                <a:solidFill>
                  <a:srgbClr val="FF0000"/>
                </a:solidFill>
                <a:sym typeface="+mn-ea"/>
              </a:rPr>
              <a:t>困窘多难</a:t>
            </a:r>
            <a:r>
              <a:rPr lang="zh-CN" altLang="en-US" sz="3200" b="1">
                <a:solidFill>
                  <a:schemeClr val="tx1"/>
                </a:solidFill>
                <a:sym typeface="+mn-ea"/>
              </a:rPr>
              <a:t>，但再无出仕之念，最后在贫病交迫中去世，时年六十三岁。</a:t>
            </a:r>
            <a:endParaRPr lang="zh-CN" altLang="en-US" sz="3200" b="1">
              <a:solidFill>
                <a:schemeClr val="tx1"/>
              </a:solidFill>
              <a:latin typeface="楷体_GB2312" pitchFamily="1" charset="-122"/>
              <a:ea typeface="楷体_GB2312" pitchFamily="1" charset="-122"/>
              <a:sym typeface="+mn-ea"/>
            </a:endParaRPr>
          </a:p>
          <a:p>
            <a:pPr lvl="0" eaLnBrk="1" hangingPunct="1"/>
            <a:endParaRPr lang="zh-CN" altLang="en-US" sz="3200" b="1">
              <a:solidFill>
                <a:schemeClr val="tx1"/>
              </a:solidFill>
              <a:latin typeface="楷体_GB2312" pitchFamily="1" charset="-122"/>
              <a:ea typeface="楷体_GB2312" pitchFamily="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35000"/>
          </a:blip>
          <a:stretch>
            <a:fillRect/>
          </a:stretch>
        </a:blipFill>
        <a:effectLst/>
      </p:bgPr>
    </p:bg>
    <p:spTree>
      <p:nvGrpSpPr>
        <p:cNvPr id="1" name=""/>
        <p:cNvGrpSpPr/>
        <p:nvPr/>
      </p:nvGrpSpPr>
      <p:grpSpPr>
        <a:xfrm>
          <a:off x="0" y="0"/>
          <a:ext cx="0" cy="0"/>
        </a:xfrm>
      </p:grpSpPr>
      <p:sp>
        <p:nvSpPr>
          <p:cNvPr id="6146" name="Rectangle 3"/>
          <p:cNvSpPr>
            <a:spLocks noGrp="1"/>
          </p:cNvSpPr>
          <p:nvPr>
            <p:ph type="body"/>
          </p:nvPr>
        </p:nvSpPr>
        <p:spPr>
          <a:xfrm>
            <a:off x="395605" y="1341755"/>
            <a:ext cx="8585835" cy="4464050"/>
          </a:xfrm>
        </p:spPr>
        <p:txBody>
          <a:bodyPr vert="horz" wrap="square" anchor="t"/>
          <a:lstStyle/>
          <a:p>
            <a:pPr marL="0" lvl="0" indent="0" eaLnBrk="1" hangingPunct="1">
              <a:lnSpc>
                <a:spcPct val="90000"/>
              </a:lnSpc>
              <a:buNone/>
            </a:pPr>
            <a:r>
              <a:rPr lang="en-US" altLang="x-none" sz="2800" b="1"/>
              <a:t>     </a:t>
            </a:r>
            <a:r>
              <a:rPr lang="en-US" altLang="x-none" sz="2800" b="1">
                <a:solidFill>
                  <a:schemeClr val="tx1"/>
                </a:solidFill>
              </a:rPr>
              <a:t> </a:t>
            </a:r>
            <a:r>
              <a:rPr lang="zh-CN" altLang="en-US" b="1">
                <a:solidFill>
                  <a:schemeClr val="tx1"/>
                </a:solidFill>
              </a:rPr>
              <a:t>陶渊明最后一次做官，是义熙元年（</a:t>
            </a:r>
            <a:r>
              <a:rPr lang="en-US" altLang="x-none" b="1">
                <a:solidFill>
                  <a:schemeClr val="tx1"/>
                </a:solidFill>
              </a:rPr>
              <a:t>405</a:t>
            </a:r>
            <a:r>
              <a:rPr lang="zh-CN" altLang="en-US" b="1">
                <a:solidFill>
                  <a:schemeClr val="tx1"/>
                </a:solidFill>
              </a:rPr>
              <a:t>年）。那一年，已过“不惑之年”（四十一岁）的他在朋友的劝说下，再次出任</a:t>
            </a:r>
            <a:r>
              <a:rPr lang="zh-CN" altLang="en-US" b="1">
                <a:solidFill>
                  <a:srgbClr val="FF0000"/>
                </a:solidFill>
              </a:rPr>
              <a:t>彭泽县令</a:t>
            </a:r>
            <a:r>
              <a:rPr lang="zh-CN" altLang="en-US" b="1">
                <a:solidFill>
                  <a:schemeClr val="tx1"/>
                </a:solidFill>
              </a:rPr>
              <a:t>。到任八十一天，碰到浔阳郡派遣</a:t>
            </a:r>
            <a:r>
              <a:rPr lang="zh-CN" altLang="en-US" b="1">
                <a:solidFill>
                  <a:srgbClr val="FF0000"/>
                </a:solidFill>
              </a:rPr>
              <a:t>督邮</a:t>
            </a:r>
            <a:r>
              <a:rPr lang="zh-CN" altLang="en-US" b="1">
                <a:solidFill>
                  <a:schemeClr val="tx1"/>
                </a:solidFill>
              </a:rPr>
              <a:t>来检查公务，浔阳郡的</a:t>
            </a:r>
            <a:r>
              <a:rPr lang="zh-CN" altLang="en-US" b="1">
                <a:solidFill>
                  <a:srgbClr val="FF0000"/>
                </a:solidFill>
              </a:rPr>
              <a:t>督邮刘云</a:t>
            </a:r>
            <a:r>
              <a:rPr lang="zh-CN" altLang="en-US" b="1">
                <a:solidFill>
                  <a:schemeClr val="tx1"/>
                </a:solidFill>
              </a:rPr>
              <a:t>，以凶狠贪婪闻名远近，每年两次以巡视为名向辖县索要贿赂，每次都是满载而归，否则栽赃陷害。县吏说：“当束带迎之。”就是应当穿戴整齐、备好礼品、恭恭敬敬地去迎接督邮。陶渊明叹道：“</a:t>
            </a:r>
            <a:r>
              <a:rPr lang="zh-CN" altLang="en-US" b="1">
                <a:solidFill>
                  <a:srgbClr val="FF0000"/>
                </a:solidFill>
              </a:rPr>
              <a:t>我岂能为五斗米向乡里小儿折腰</a:t>
            </a:r>
            <a:r>
              <a:rPr lang="en-US" altLang="x-none" b="1">
                <a:solidFill>
                  <a:srgbClr val="FF0000"/>
                </a:solidFill>
              </a:rPr>
              <a:t>?</a:t>
            </a:r>
            <a:r>
              <a:rPr lang="en-US" altLang="x-none" b="1">
                <a:solidFill>
                  <a:schemeClr val="tx1"/>
                </a:solidFill>
              </a:rPr>
              <a:t>”</a:t>
            </a:r>
            <a:r>
              <a:rPr lang="zh-CN" altLang="en-US" b="1">
                <a:solidFill>
                  <a:schemeClr val="tx1"/>
                </a:solidFill>
              </a:rPr>
              <a:t>意思是我怎能为了县令的五斗薪俸，就低声下气去向这些小人贿赂献殷勤。说完，挂冠而去，辞职归乡。</a:t>
            </a:r>
            <a:endParaRPr lang="zh-CN" altLang="en-US" b="1">
              <a:solidFill>
                <a:schemeClr val="tx1"/>
              </a:solidFill>
            </a:endParaRPr>
          </a:p>
        </p:txBody>
      </p:sp>
      <p:sp>
        <p:nvSpPr>
          <p:cNvPr id="2" name="矩形 1"/>
          <p:cNvSpPr/>
          <p:nvPr/>
        </p:nvSpPr>
        <p:spPr>
          <a:xfrm>
            <a:off x="525780" y="153035"/>
            <a:ext cx="5692140" cy="1188720"/>
          </a:xfrm>
          <a:prstGeom prst="rect">
            <a:avLst/>
          </a:prstGeom>
          <a:noFill/>
          <a:ln>
            <a:noFill/>
          </a:ln>
        </p:spPr>
        <p:txBody>
          <a:bodyPr wrap="none" rtlCol="0" anchor="t">
            <a:spAutoFit/>
          </a:bodyPr>
          <a:lstStyle/>
          <a:p>
            <a:pPr algn="ctr"/>
            <a:r>
              <a:rPr lang="zh-CN" altLang="en-US" sz="7200">
                <a:ln w="50800" cmpd="thickThin">
                  <a:solidFill>
                    <a:srgbClr val="5B9BD5">
                      <a:lumMod val="75000"/>
                    </a:srgbClr>
                  </a:solidFill>
                  <a:prstDash val="solid"/>
                </a:ln>
                <a:solidFill>
                  <a:schemeClr val="bg1"/>
                </a:solidFill>
                <a:effectLst/>
              </a:rPr>
              <a:t>五斗米的故事</a:t>
            </a:r>
            <a:endParaRPr lang="zh-CN" altLang="en-US" sz="7200">
              <a:ln w="50800" cmpd="thickThin">
                <a:solidFill>
                  <a:srgbClr val="5B9BD5">
                    <a:lumMod val="75000"/>
                  </a:srgbClr>
                </a:solidFill>
                <a:prstDash val="solid"/>
              </a:ln>
              <a:solidFill>
                <a:schemeClr val="bg1"/>
              </a:solidFill>
              <a:effectLst/>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05435" y="2267585"/>
            <a:ext cx="7620000" cy="2286000"/>
          </a:xfrm>
          <a:prstGeom prst="rect">
            <a:avLst/>
          </a:prstGeom>
          <a:noFill/>
        </p:spPr>
        <p:txBody>
          <a:bodyPr wrap="square" rtlCol="0">
            <a:spAutoFit/>
          </a:bodyPr>
          <a:lstStyle/>
          <a:p>
            <a:r>
              <a:rPr lang="en-US" altLang="zh-CN" sz="3200">
                <a:solidFill>
                  <a:srgbClr val="0000FF"/>
                </a:solidFill>
              </a:rPr>
              <a:t>       </a:t>
            </a:r>
            <a:r>
              <a:rPr lang="en-US" altLang="zh-CN" sz="3200">
                <a:solidFill>
                  <a:schemeClr val="tx1"/>
                </a:solidFill>
                <a:latin typeface="隶书" panose="02010509060101010101" charset="-122"/>
                <a:ea typeface="隶书" panose="02010509060101010101" charset="-122"/>
              </a:rPr>
              <a:t> </a:t>
            </a:r>
            <a:r>
              <a:rPr lang="zh-CN" altLang="en-US" sz="3600">
                <a:solidFill>
                  <a:schemeClr val="tx1"/>
                </a:solidFill>
                <a:latin typeface="隶书" panose="02010509060101010101" charset="-122"/>
                <a:ea typeface="隶书" panose="02010509060101010101" charset="-122"/>
              </a:rPr>
              <a:t>陶渊明欲仕则仕，不以求之为嫌，欲隐则隐，不以去之为高。饥则叩门而乞食，饱则鸡黍以延客。</a:t>
            </a:r>
            <a:r>
              <a:rPr lang="zh-CN" altLang="en-US" sz="3600">
                <a:solidFill>
                  <a:srgbClr val="FF0000"/>
                </a:solidFill>
                <a:latin typeface="隶书" panose="02010509060101010101" charset="-122"/>
                <a:ea typeface="隶书" panose="02010509060101010101" charset="-122"/>
              </a:rPr>
              <a:t>古今贤人，贵其真也。 </a:t>
            </a:r>
            <a:r>
              <a:rPr lang="zh-CN" altLang="en-US" sz="3600">
                <a:solidFill>
                  <a:schemeClr val="tx1"/>
                </a:solidFill>
                <a:latin typeface="隶书" panose="02010509060101010101" charset="-122"/>
                <a:ea typeface="隶书" panose="02010509060101010101" charset="-122"/>
              </a:rPr>
              <a:t>             </a:t>
            </a:r>
            <a:r>
              <a:rPr lang="en-US" altLang="zh-CN" sz="3600">
                <a:solidFill>
                  <a:schemeClr val="tx1"/>
                </a:solidFill>
                <a:latin typeface="隶书" panose="02010509060101010101" charset="-122"/>
                <a:ea typeface="隶书" panose="02010509060101010101" charset="-122"/>
              </a:rPr>
              <a:t>——</a:t>
            </a:r>
            <a:r>
              <a:rPr lang="zh-CN" altLang="en-US" sz="3600">
                <a:solidFill>
                  <a:schemeClr val="tx1"/>
                </a:solidFill>
                <a:latin typeface="隶书" panose="02010509060101010101" charset="-122"/>
                <a:ea typeface="隶书" panose="02010509060101010101" charset="-122"/>
              </a:rPr>
              <a:t>苏轼</a:t>
            </a:r>
            <a:endParaRPr lang="zh-CN" altLang="en-US" sz="3600">
              <a:solidFill>
                <a:schemeClr val="tx1"/>
              </a:solidFill>
              <a:latin typeface="隶书" panose="02010509060101010101" charset="-122"/>
              <a:ea typeface="隶书" panose="02010509060101010101"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12290" name="Rectangle 2"/>
          <p:cNvSpPr>
            <a:spLocks noGrp="1"/>
          </p:cNvSpPr>
          <p:nvPr>
            <p:ph type="title"/>
          </p:nvPr>
        </p:nvSpPr>
        <p:spPr>
          <a:xfrm>
            <a:off x="6853238" y="-52387"/>
            <a:ext cx="2530475" cy="852487"/>
          </a:xfrm>
        </p:spPr>
        <p:txBody>
          <a:bodyPr vert="horz" wrap="square" lIns="91440" tIns="45720" rIns="91440" bIns="45720" anchor="ctr"/>
          <a:lstStyle/>
          <a:p>
            <a:pPr lvl="0" algn="l" eaLnBrk="1" hangingPunct="1"/>
            <a:r>
              <a:rPr lang="zh-CN" altLang="en-US" sz="3600">
                <a:latin typeface="华文行楷" panose="02010800040101010101" charset="-122"/>
                <a:ea typeface="华文行楷" panose="02010800040101010101" charset="-122"/>
              </a:rPr>
              <a:t>朗读全诗</a:t>
            </a:r>
            <a:endParaRPr lang="zh-CN" altLang="en-US" sz="3600">
              <a:latin typeface="华文行楷"/>
              <a:ea typeface="华文行楷" charset="-122"/>
            </a:endParaRPr>
          </a:p>
        </p:txBody>
      </p:sp>
      <p:sp>
        <p:nvSpPr>
          <p:cNvPr id="12291" name="Rectangle 3"/>
          <p:cNvSpPr>
            <a:spLocks noGrp="1"/>
          </p:cNvSpPr>
          <p:nvPr>
            <p:ph type="body"/>
          </p:nvPr>
        </p:nvSpPr>
        <p:spPr>
          <a:xfrm>
            <a:off x="3194050" y="799783"/>
            <a:ext cx="4691063" cy="5534025"/>
          </a:xfrm>
        </p:spPr>
        <p:txBody>
          <a:bodyPr vert="horz" wrap="square" lIns="91440" tIns="45720" rIns="91440" bIns="45720" anchor="t"/>
          <a:lstStyle/>
          <a:p>
            <a:pPr lvl="0" algn="ctr" eaLnBrk="1" hangingPunct="1">
              <a:lnSpc>
                <a:spcPct val="80000"/>
              </a:lnSpc>
              <a:buNone/>
            </a:pPr>
            <a:r>
              <a:rPr lang="zh-CN" altLang="en-US" sz="4000" b="1">
                <a:latin typeface="楷体" panose="02010609060101010101" pitchFamily="49" charset="-122"/>
                <a:ea typeface="楷体" panose="02010609060101010101" pitchFamily="49" charset="-122"/>
              </a:rPr>
              <a:t>归园田居（其一）</a:t>
            </a:r>
            <a:endParaRPr lang="zh-CN" altLang="en-US" sz="4000" b="1">
              <a:latin typeface="楷体" panose="02010609060101010101" pitchFamily="49" charset="-122"/>
              <a:ea typeface="楷体" panose="02010609060101010101" pitchFamily="49" charset="-122"/>
            </a:endParaRPr>
          </a:p>
          <a:p>
            <a:pPr lvl="0" algn="ctr" eaLnBrk="1" hangingPunct="1">
              <a:lnSpc>
                <a:spcPct val="80000"/>
              </a:lnSpc>
              <a:buNone/>
            </a:pPr>
            <a:r>
              <a:rPr lang="zh-CN" altLang="en-US" sz="2800" b="1">
                <a:latin typeface="楷体" panose="02010609060101010101" pitchFamily="49" charset="-122"/>
                <a:ea typeface="楷体" panose="02010609060101010101" pitchFamily="49" charset="-122"/>
              </a:rPr>
              <a:t>陶渊明</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少无适俗韵，性本爱丘山。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误落尘网中，一去三十年。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Clr>
                <a:schemeClr val="tx1"/>
              </a:buClr>
              <a:buNone/>
            </a:pPr>
            <a:r>
              <a:rPr lang="zh-CN" altLang="en-US" sz="2800" b="1">
                <a:solidFill>
                  <a:schemeClr val="tx1"/>
                </a:solidFill>
                <a:latin typeface="楷体" panose="02010609060101010101" pitchFamily="49" charset="-122"/>
                <a:ea typeface="楷体" panose="02010609060101010101" pitchFamily="49" charset="-122"/>
              </a:rPr>
              <a:t>羁</a:t>
            </a:r>
            <a:r>
              <a:rPr lang="zh-CN" altLang="en-US" sz="2800" b="1">
                <a:latin typeface="楷体" panose="02010609060101010101" pitchFamily="49" charset="-122"/>
                <a:ea typeface="楷体" panose="02010609060101010101" pitchFamily="49" charset="-122"/>
              </a:rPr>
              <a:t>鸟恋旧林，池鱼思故渊。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开荒南野际，守拙归园田。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方宅十余亩，草屋八九间。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榆柳荫后檐，桃李罗堂前。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Clr>
                <a:schemeClr val="tx1"/>
              </a:buClr>
              <a:buNone/>
            </a:pPr>
            <a:r>
              <a:rPr lang="zh-CN" altLang="en-US" sz="2800" b="1">
                <a:latin typeface="楷体" panose="02010609060101010101" pitchFamily="49" charset="-122"/>
                <a:ea typeface="楷体" panose="02010609060101010101" pitchFamily="49" charset="-122"/>
              </a:rPr>
              <a:t>暧暧远人村，依依墟里烟。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狗吠深巷中，鸡鸣桑树颠。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户庭无尘杂，虚室有余闲。 </a:t>
            </a:r>
            <a:endParaRPr lang="zh-CN" altLang="en-US" sz="2800" b="1">
              <a:latin typeface="楷体" panose="02010609060101010101" pitchFamily="49" charset="-122"/>
              <a:ea typeface="楷体" panose="02010609060101010101" pitchFamily="49" charset="-122"/>
            </a:endParaRPr>
          </a:p>
          <a:p>
            <a:pPr lvl="0" eaLnBrk="1" hangingPunct="1">
              <a:lnSpc>
                <a:spcPct val="80000"/>
              </a:lnSpc>
              <a:buNone/>
            </a:pPr>
            <a:r>
              <a:rPr lang="zh-CN" altLang="en-US" sz="2800" b="1">
                <a:latin typeface="楷体" panose="02010609060101010101" pitchFamily="49" charset="-122"/>
                <a:ea typeface="楷体" panose="02010609060101010101" pitchFamily="49" charset="-122"/>
              </a:rPr>
              <a:t>久在樊笼里，复得返自然。 </a:t>
            </a:r>
            <a:endParaRPr lang="zh-CN" altLang="en-US" sz="2800" b="1">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9218" name="Text Box 4"/>
          <p:cNvSpPr txBox="1"/>
          <p:nvPr/>
        </p:nvSpPr>
        <p:spPr>
          <a:xfrm>
            <a:off x="4646613" y="2620328"/>
            <a:ext cx="3960812" cy="822960"/>
          </a:xfrm>
          <a:prstGeom prst="rect">
            <a:avLst/>
          </a:prstGeom>
          <a:noFill/>
          <a:ln w="9525">
            <a:noFill/>
          </a:ln>
        </p:spPr>
        <p:txBody>
          <a:bodyPr>
            <a:spAutoFit/>
          </a:bodyPr>
          <a:lstStyle/>
          <a:p>
            <a:pPr lvl="0" eaLnBrk="1" hangingPunct="1">
              <a:spcBef>
                <a:spcPct val="50000"/>
              </a:spcBef>
            </a:pPr>
            <a:r>
              <a:rPr lang="zh-CN" altLang="en-US" sz="4400">
                <a:solidFill>
                  <a:schemeClr val="tx1"/>
                </a:solidFill>
                <a:latin typeface="楷体" panose="02010609060101010101" pitchFamily="49" charset="-122"/>
                <a:ea typeface="楷体" panose="02010609060101010101" pitchFamily="49" charset="-122"/>
              </a:rPr>
              <a:t>题眼：“</a:t>
            </a:r>
            <a:r>
              <a:rPr lang="zh-CN" altLang="en-US" sz="4800">
                <a:solidFill>
                  <a:srgbClr val="FF0000"/>
                </a:solidFill>
                <a:latin typeface="楷体" panose="02010609060101010101" pitchFamily="49" charset="-122"/>
                <a:ea typeface="楷体" panose="02010609060101010101" pitchFamily="49" charset="-122"/>
              </a:rPr>
              <a:t>归</a:t>
            </a:r>
            <a:r>
              <a:rPr lang="zh-CN" altLang="en-US" sz="4400">
                <a:solidFill>
                  <a:schemeClr val="tx1"/>
                </a:solidFill>
                <a:latin typeface="楷体" panose="02010609060101010101" pitchFamily="49" charset="-122"/>
                <a:ea typeface="楷体" panose="02010609060101010101" pitchFamily="49" charset="-122"/>
              </a:rPr>
              <a:t>”</a:t>
            </a:r>
            <a:endParaRPr lang="zh-CN" altLang="en-US" sz="4400">
              <a:solidFill>
                <a:schemeClr val="tx1"/>
              </a:solidFill>
              <a:latin typeface="楷体" panose="02010609060101010101" pitchFamily="49" charset="-122"/>
              <a:ea typeface="楷体" panose="02010609060101010101" pitchFamily="49" charset="-122"/>
            </a:endParaRPr>
          </a:p>
        </p:txBody>
      </p:sp>
      <p:sp>
        <p:nvSpPr>
          <p:cNvPr id="9219" name="Rectangle 2"/>
          <p:cNvSpPr>
            <a:spLocks noGrp="1"/>
          </p:cNvSpPr>
          <p:nvPr>
            <p:ph type="title"/>
          </p:nvPr>
        </p:nvSpPr>
        <p:spPr/>
        <p:txBody>
          <a:bodyPr vert="horz" wrap="square" lIns="91440" tIns="45720" rIns="91440" bIns="45720" anchor="ctr"/>
          <a:lstStyle/>
          <a:p>
            <a:pPr lvl="0" algn="l" eaLnBrk="1" hangingPunct="1"/>
            <a:r>
              <a:rPr lang="zh-CN" altLang="en-US" sz="4800" b="1">
                <a:latin typeface="楷体" panose="02010609060101010101" pitchFamily="49" charset="-122"/>
                <a:ea typeface="楷体" panose="02010609060101010101" pitchFamily="49" charset="-122"/>
              </a:rPr>
              <a:t>眉目传情：</a:t>
            </a:r>
            <a:endParaRPr lang="zh-CN" altLang="en-US" sz="4800" b="1">
              <a:latin typeface="楷体" panose="02010609060101010101" pitchFamily="49" charset="-122"/>
              <a:ea typeface="楷体" panose="02010609060101010101" pitchFamily="49" charset="-122"/>
            </a:endParaRPr>
          </a:p>
        </p:txBody>
      </p:sp>
      <p:sp>
        <p:nvSpPr>
          <p:cNvPr id="9220" name="Rectangle 3"/>
          <p:cNvSpPr>
            <a:spLocks noGrp="1"/>
          </p:cNvSpPr>
          <p:nvPr>
            <p:ph type="body"/>
          </p:nvPr>
        </p:nvSpPr>
        <p:spPr>
          <a:xfrm>
            <a:off x="457200" y="1600200"/>
            <a:ext cx="8229600" cy="1468438"/>
          </a:xfrm>
        </p:spPr>
        <p:txBody>
          <a:bodyPr vert="horz" wrap="square" lIns="91440" tIns="45720" rIns="91440" bIns="45720" anchor="t"/>
          <a:lstStyle/>
          <a:p>
            <a:pPr lvl="0" eaLnBrk="1" hangingPunct="1">
              <a:buNone/>
            </a:pPr>
            <a:r>
              <a:rPr lang="en-US" altLang="zh-CN" sz="4000">
                <a:latin typeface="楷体" panose="02010609060101010101" pitchFamily="49" charset="-122"/>
                <a:ea typeface="楷体" panose="02010609060101010101" pitchFamily="49" charset="-122"/>
              </a:rPr>
              <a:t>  </a:t>
            </a:r>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归园田居”这个题目的</a:t>
            </a:r>
            <a:r>
              <a:rPr lang="zh-CN" altLang="en-US" sz="4000" b="1">
                <a:solidFill>
                  <a:srgbClr val="FF0000"/>
                </a:solidFill>
                <a:latin typeface="楷体" panose="02010609060101010101" pitchFamily="49" charset="-122"/>
                <a:ea typeface="楷体" panose="02010609060101010101" pitchFamily="49" charset="-122"/>
              </a:rPr>
              <a:t>题眼</a:t>
            </a:r>
            <a:r>
              <a:rPr lang="zh-CN" altLang="en-US" sz="4000" b="1">
                <a:latin typeface="楷体" panose="02010609060101010101" pitchFamily="49" charset="-122"/>
                <a:ea typeface="楷体" panose="02010609060101010101" pitchFamily="49" charset="-122"/>
              </a:rPr>
              <a:t>是哪个字？</a:t>
            </a:r>
            <a:endParaRPr lang="zh-CN" altLang="en-US" sz="4000" b="1">
              <a:latin typeface="楷体" panose="02010609060101010101" pitchFamily="49" charset="-122"/>
              <a:ea typeface="楷体" panose="02010609060101010101" pitchFamily="49" charset="-122"/>
            </a:endParaRPr>
          </a:p>
        </p:txBody>
      </p:sp>
      <p:sp>
        <p:nvSpPr>
          <p:cNvPr id="13317" name="流程图: 过程 9220"/>
          <p:cNvSpPr/>
          <p:nvPr/>
        </p:nvSpPr>
        <p:spPr>
          <a:xfrm>
            <a:off x="0" y="44450"/>
            <a:ext cx="2124075" cy="360363"/>
          </a:xfrm>
          <a:prstGeom prst="flowChartProcess">
            <a:avLst/>
          </a:prstGeom>
          <a:noFill/>
          <a:ln w="9525">
            <a:noFill/>
          </a:ln>
        </p:spPr>
        <p:txBody>
          <a:bodyPr/>
          <a:lstStyle/>
          <a:p>
            <a:pPr lvl="0" eaLnBrk="1" hangingPunct="1"/>
            <a:endParaRPr lang="zh-CN" altLang="en-US">
              <a:latin typeface="Arial" pitchFamily="34" charset="0"/>
              <a:ea typeface="宋体" pitchFamily="2" charset="-122"/>
            </a:endParaRPr>
          </a:p>
        </p:txBody>
      </p:sp>
      <p:sp>
        <p:nvSpPr>
          <p:cNvPr id="13318" name="圆角矩形 9221"/>
          <p:cNvSpPr/>
          <p:nvPr/>
        </p:nvSpPr>
        <p:spPr>
          <a:xfrm>
            <a:off x="0" y="-26987"/>
            <a:ext cx="2124075" cy="503237"/>
          </a:xfrm>
          <a:prstGeom prst="roundRect">
            <a:avLst>
              <a:gd name="adj" fmla="val 16667"/>
            </a:avLst>
          </a:prstGeom>
          <a:solidFill>
            <a:schemeClr val="bg2"/>
          </a:solidFill>
          <a:ln w="9525">
            <a:noFill/>
          </a:ln>
        </p:spPr>
        <p:txBody>
          <a:bodyPr/>
          <a:lstStyle/>
          <a:p>
            <a:pPr lvl="0" eaLnBrk="1" hangingPunct="1"/>
            <a:endParaRPr lang="zh-CN" altLang="en-US">
              <a:latin typeface="Arial" panose="020b0604020202020204" pitchFamily="34" charset="0"/>
              <a:ea typeface="宋体" panose="02010600030101010101" pitchFamily="2" charset="-122"/>
            </a:endParaRPr>
          </a:p>
        </p:txBody>
      </p:sp>
      <p:sp>
        <p:nvSpPr>
          <p:cNvPr id="10242" name="Text Box 5"/>
          <p:cNvSpPr txBox="1"/>
          <p:nvPr/>
        </p:nvSpPr>
        <p:spPr>
          <a:xfrm>
            <a:off x="3765233" y="3593465"/>
            <a:ext cx="8281987" cy="2651760"/>
          </a:xfrm>
          <a:prstGeom prst="rect">
            <a:avLst/>
          </a:prstGeom>
          <a:noFill/>
          <a:ln w="9525">
            <a:noFill/>
          </a:ln>
        </p:spPr>
        <p:txBody>
          <a:bodyPr>
            <a:spAutoFit/>
          </a:bodyPr>
          <a:lstStyle/>
          <a:p>
            <a:pPr lvl="0" eaLnBrk="1" hangingPunct="1">
              <a:spcBef>
                <a:spcPct val="0"/>
              </a:spcBef>
            </a:pPr>
            <a:r>
              <a:rPr lang="zh-CN" altLang="en-US" sz="3600" b="0">
                <a:solidFill>
                  <a:schemeClr val="tx1"/>
                </a:solidFill>
                <a:latin typeface="楷体" panose="02010609060101010101" pitchFamily="49" charset="-122"/>
                <a:ea typeface="楷体" panose="02010609060101010101" pitchFamily="49" charset="-122"/>
              </a:rPr>
              <a:t>   </a:t>
            </a:r>
            <a:r>
              <a:rPr lang="zh-CN" altLang="en-US" sz="4800">
                <a:solidFill>
                  <a:schemeClr val="tx1"/>
                </a:solidFill>
                <a:latin typeface="楷体" panose="02010609060101010101" pitchFamily="49" charset="-122"/>
                <a:ea typeface="楷体" panose="02010609060101010101" pitchFamily="49" charset="-122"/>
              </a:rPr>
              <a:t> </a:t>
            </a:r>
            <a:r>
              <a:rPr lang="zh-CN" altLang="en-US" sz="4000">
                <a:solidFill>
                  <a:schemeClr val="tx1"/>
                </a:solidFill>
                <a:latin typeface="楷体" panose="02010609060101010101" pitchFamily="49" charset="-122"/>
                <a:ea typeface="楷体" panose="02010609060101010101" pitchFamily="49" charset="-122"/>
              </a:rPr>
              <a:t>一、为何而归？</a:t>
            </a:r>
            <a:endParaRPr lang="zh-CN" altLang="en-US" sz="4000">
              <a:solidFill>
                <a:schemeClr val="tx1"/>
              </a:solidFill>
              <a:latin typeface="楷体" panose="02010609060101010101" pitchFamily="49" charset="-122"/>
              <a:ea typeface="楷体" panose="02010609060101010101" pitchFamily="49" charset="-122"/>
            </a:endParaRPr>
          </a:p>
          <a:p>
            <a:pPr lvl="0" eaLnBrk="1" hangingPunct="1">
              <a:spcBef>
                <a:spcPct val="0"/>
              </a:spcBef>
            </a:pPr>
            <a:r>
              <a:rPr lang="zh-CN" altLang="en-US" sz="4000">
                <a:solidFill>
                  <a:schemeClr val="tx1"/>
                </a:solidFill>
                <a:latin typeface="楷体" panose="02010609060101010101" pitchFamily="49" charset="-122"/>
                <a:ea typeface="楷体" panose="02010609060101010101" pitchFamily="49" charset="-122"/>
              </a:rPr>
              <a:t>    二、从何而归？</a:t>
            </a:r>
            <a:endParaRPr lang="zh-CN" altLang="en-US" sz="4000">
              <a:solidFill>
                <a:schemeClr val="tx1"/>
              </a:solidFill>
              <a:latin typeface="楷体" panose="02010609060101010101" pitchFamily="49" charset="-122"/>
              <a:ea typeface="楷体" panose="02010609060101010101" pitchFamily="49" charset="-122"/>
            </a:endParaRPr>
          </a:p>
          <a:p>
            <a:pPr lvl="0" eaLnBrk="1" hangingPunct="1">
              <a:spcBef>
                <a:spcPct val="0"/>
              </a:spcBef>
            </a:pPr>
            <a:r>
              <a:rPr lang="zh-CN" altLang="en-US" sz="4000">
                <a:solidFill>
                  <a:schemeClr val="tx1"/>
                </a:solidFill>
                <a:latin typeface="楷体" panose="02010609060101010101" pitchFamily="49" charset="-122"/>
                <a:ea typeface="楷体" panose="02010609060101010101" pitchFamily="49" charset="-122"/>
              </a:rPr>
              <a:t>    三、归去何处？</a:t>
            </a:r>
            <a:endParaRPr lang="zh-CN" altLang="en-US" sz="4000">
              <a:solidFill>
                <a:schemeClr val="tx1"/>
              </a:solidFill>
              <a:latin typeface="楷体" panose="02010609060101010101" pitchFamily="49" charset="-122"/>
              <a:ea typeface="楷体" panose="02010609060101010101" pitchFamily="49" charset="-122"/>
            </a:endParaRPr>
          </a:p>
          <a:p>
            <a:pPr lvl="0" eaLnBrk="1" hangingPunct="1">
              <a:spcBef>
                <a:spcPct val="0"/>
              </a:spcBef>
            </a:pPr>
            <a:r>
              <a:rPr lang="zh-CN" altLang="en-US" sz="4000">
                <a:solidFill>
                  <a:schemeClr val="tx1"/>
                </a:solidFill>
                <a:latin typeface="楷体" panose="02010609060101010101" pitchFamily="49" charset="-122"/>
                <a:ea typeface="楷体" panose="02010609060101010101" pitchFamily="49" charset="-122"/>
              </a:rPr>
              <a:t>    四、归去如何？</a:t>
            </a:r>
            <a:endParaRPr lang="zh-CN" altLang="en-US" sz="400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20">
                                            <p:txEl>
                                              <p:pRg st="0" end="0"/>
                                            </p:txEl>
                                          </p:spTgt>
                                        </p:tgtEl>
                                        <p:attrNameLst>
                                          <p:attrName>style.visibility</p:attrName>
                                        </p:attrNameLst>
                                      </p:cBhvr>
                                      <p:to>
                                        <p:strVal val="visible"/>
                                      </p:to>
                                    </p:set>
                                    <p:anim calcmode="lin" valueType="num">
                                      <p:cBhvr additive="base">
                                        <p:cTn id="13" dur="500" fill="hold"/>
                                        <p:tgtEl>
                                          <p:spTgt spid="922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9218">
                                            <p:txEl>
                                              <p:pRg st="0" end="0"/>
                                            </p:txEl>
                                          </p:spTgt>
                                        </p:tgtEl>
                                        <p:attrNameLst>
                                          <p:attrName>style.visibility</p:attrName>
                                        </p:attrNameLst>
                                      </p:cBhvr>
                                      <p:to>
                                        <p:strVal val="visible"/>
                                      </p:to>
                                    </p:set>
                                    <p:animEffect transition="in" filter="blinds(horizontal)">
                                      <p:cBhvr>
                                        <p:cTn id="19" dur="500"/>
                                        <p:tgtEl>
                                          <p:spTgt spid="9218">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242"/>
                                        </p:tgtEl>
                                        <p:attrNameLst>
                                          <p:attrName>style.visibility</p:attrName>
                                        </p:attrNameLst>
                                      </p:cBhvr>
                                      <p:to>
                                        <p:strVal val="visible"/>
                                      </p:to>
                                    </p:set>
                                    <p:anim calcmode="lin" valueType="num">
                                      <p:cBhvr additive="base">
                                        <p:cTn id="24" dur="500" fill="hold"/>
                                        <p:tgtEl>
                                          <p:spTgt spid="10242"/>
                                        </p:tgtEl>
                                        <p:attrNameLst>
                                          <p:attrName>ppt_x</p:attrName>
                                        </p:attrNameLst>
                                      </p:cBhvr>
                                      <p:tavLst>
                                        <p:tav tm="0">
                                          <p:val>
                                            <p:strVal val="#ppt_x"/>
                                          </p:val>
                                        </p:tav>
                                        <p:tav tm="100000">
                                          <p:val>
                                            <p:strVal val="#ppt_x"/>
                                          </p:val>
                                        </p:tav>
                                      </p:tavLst>
                                    </p:anim>
                                    <p:anim calcmode="lin" valueType="num">
                                      <p:cBhvr additive="base">
                                        <p:cTn id="25"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1024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
          <a:stretch>
            <a:fillRect/>
          </a:stretch>
        </a:blipFill>
        <a:effectLst/>
      </p:bgPr>
    </p:bg>
    <p:spTree>
      <p:nvGrpSpPr>
        <p:cNvPr id="1" name=""/>
        <p:cNvGrpSpPr/>
        <p:nvPr/>
      </p:nvGrpSpPr>
      <p:grpSpPr>
        <a:xfrm>
          <a:off x="0" y="0"/>
          <a:ext cx="0" cy="0"/>
        </a:xfrm>
      </p:grpSpPr>
      <p:sp>
        <p:nvSpPr>
          <p:cNvPr id="11266" name="Rectangle 2"/>
          <p:cNvSpPr>
            <a:spLocks noGrp="1"/>
          </p:cNvSpPr>
          <p:nvPr>
            <p:ph type="title"/>
          </p:nvPr>
        </p:nvSpPr>
        <p:spPr>
          <a:xfrm>
            <a:off x="468313" y="260350"/>
            <a:ext cx="8229600" cy="1143000"/>
          </a:xfrm>
        </p:spPr>
        <p:txBody>
          <a:bodyPr vert="horz" wrap="square" lIns="91440" tIns="45720" rIns="91440" bIns="45720" anchor="ctr"/>
          <a:lstStyle/>
          <a:p>
            <a:pPr lvl="0" algn="l" eaLnBrk="1" hangingPunct="1"/>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一、为何而归？</a:t>
            </a:r>
            <a:endParaRPr lang="zh-CN" altLang="en-US" sz="3200" b="1">
              <a:solidFill>
                <a:schemeClr val="tx1"/>
              </a:solidFill>
              <a:latin typeface="微软雅黑" panose="020b0503020204020204" pitchFamily="34" charset="-122"/>
              <a:ea typeface="微软雅黑" panose="020b0503020204020204" pitchFamily="34" charset="-122"/>
              <a:sym typeface="Arial" pitchFamily="34" charset="0"/>
            </a:endParaRPr>
          </a:p>
        </p:txBody>
      </p:sp>
      <p:sp>
        <p:nvSpPr>
          <p:cNvPr id="11267" name="Rectangle 3"/>
          <p:cNvSpPr>
            <a:spLocks noGrp="1"/>
          </p:cNvSpPr>
          <p:nvPr>
            <p:ph type="body"/>
          </p:nvPr>
        </p:nvSpPr>
        <p:spPr>
          <a:xfrm>
            <a:off x="611188" y="1341438"/>
            <a:ext cx="8135937" cy="647700"/>
          </a:xfrm>
        </p:spPr>
        <p:txBody>
          <a:bodyPr vert="horz" wrap="square" lIns="91440" tIns="45720" rIns="91440" bIns="45720" anchor="t"/>
          <a:lstStyle/>
          <a:p>
            <a:pPr marL="0" lvl="0" indent="0" eaLnBrk="1" hangingPunct="1">
              <a:buClr>
                <a:schemeClr val="tx1"/>
              </a:buClr>
              <a:buNone/>
            </a:pPr>
            <a:r>
              <a:rPr lang="zh-CN" altLang="en-US" b="1">
                <a:latin typeface="微软雅黑" panose="020b0503020204020204" pitchFamily="34" charset="-122"/>
                <a:ea typeface="微软雅黑" panose="020b0503020204020204" pitchFamily="34" charset="-122"/>
                <a:sym typeface="Arial" panose="020b0604020202020204" pitchFamily="34" charset="0"/>
              </a:rPr>
              <a:t>明确：“性本爱丘山”</a:t>
            </a:r>
            <a:endParaRPr lang="zh-CN" altLang="en-US" b="1">
              <a:latin typeface="微软雅黑" panose="020b0503020204020204" pitchFamily="34" charset="-122"/>
              <a:ea typeface="微软雅黑" panose="020b0503020204020204" pitchFamily="34" charset="-122"/>
              <a:sym typeface="Arial" pitchFamily="34" charset="0"/>
            </a:endParaRPr>
          </a:p>
        </p:txBody>
      </p:sp>
      <p:sp>
        <p:nvSpPr>
          <p:cNvPr id="3" name="文本框 2"/>
          <p:cNvSpPr txBox="1"/>
          <p:nvPr/>
        </p:nvSpPr>
        <p:spPr>
          <a:xfrm>
            <a:off x="58420" y="2886075"/>
            <a:ext cx="8688705" cy="3027045"/>
          </a:xfrm>
          <a:prstGeom prst="rect">
            <a:avLst/>
          </a:prstGeom>
          <a:noFill/>
        </p:spPr>
        <p:txBody>
          <a:bodyPr wrap="square" rtlCol="0" anchor="t">
            <a:spAutoFit/>
          </a:bodyPr>
          <a:lstStyle/>
          <a:p>
            <a:r>
              <a:rPr lang="en-US" altLang="zh-CN"/>
              <a:t>   </a:t>
            </a:r>
            <a:r>
              <a:rPr lang="en-US" altLang="zh-CN" sz="3200"/>
              <a:t> </a:t>
            </a:r>
            <a:r>
              <a:rPr lang="en-US" altLang="zh-CN" sz="3200">
                <a:latin typeface="微软雅黑" panose="020b0503020204020204" pitchFamily="34" charset="-122"/>
                <a:ea typeface="微软雅黑" panose="020b0503020204020204" pitchFamily="34" charset="-122"/>
              </a:rPr>
              <a:t> </a:t>
            </a:r>
            <a:r>
              <a:rPr lang="zh-CN" altLang="en-US" sz="3200">
                <a:solidFill>
                  <a:schemeClr val="tx1"/>
                </a:solidFill>
                <a:latin typeface="微软雅黑" panose="020b0503020204020204" pitchFamily="34" charset="-122"/>
                <a:ea typeface="微软雅黑" panose="020b0503020204020204" pitchFamily="34" charset="-122"/>
                <a:sym typeface="+mn-ea"/>
              </a:rPr>
              <a:t>“</a:t>
            </a:r>
            <a:r>
              <a:rPr lang="en-US" altLang="zh-CN" sz="3200">
                <a:latin typeface="微软雅黑" panose="020b0503020204020204" pitchFamily="34" charset="-122"/>
                <a:ea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rPr>
              <a:t>不戚戚于贫贱，不汲汲于富贵</a:t>
            </a:r>
            <a:r>
              <a:rPr lang="zh-CN" altLang="en-US" sz="3200">
                <a:solidFill>
                  <a:schemeClr val="tx1"/>
                </a:solidFill>
                <a:latin typeface="微软雅黑" panose="020b0503020204020204" pitchFamily="34" charset="-122"/>
                <a:ea typeface="微软雅黑" panose="020b0503020204020204" pitchFamily="34" charset="-122"/>
                <a:sym typeface="+mn-ea"/>
              </a:rPr>
              <a:t>”</a:t>
            </a:r>
            <a:r>
              <a:rPr lang="zh-CN" altLang="en-US" sz="2400">
                <a:solidFill>
                  <a:schemeClr val="tx1"/>
                </a:solidFill>
                <a:latin typeface="微软雅黑" panose="020b0503020204020204" pitchFamily="34" charset="-122"/>
                <a:ea typeface="微软雅黑" panose="020b0503020204020204" pitchFamily="34" charset="-122"/>
                <a:sym typeface="+mn-ea"/>
              </a:rPr>
              <a:t>（《五柳先生传》）</a:t>
            </a:r>
            <a:endParaRPr lang="zh-CN" altLang="en-US" sz="2400">
              <a:solidFill>
                <a:schemeClr val="tx1"/>
              </a:solidFill>
              <a:latin typeface="微软雅黑" panose="020b0503020204020204" pitchFamily="34" charset="-122"/>
              <a:ea typeface="微软雅黑" panose="020b0503020204020204" pitchFamily="34" charset="-122"/>
            </a:endParaRPr>
          </a:p>
          <a:p>
            <a:r>
              <a:rPr lang="zh-CN" altLang="en-US" sz="3200">
                <a:solidFill>
                  <a:schemeClr val="tx1"/>
                </a:solidFill>
                <a:latin typeface="微软雅黑" panose="020b0503020204020204" pitchFamily="34" charset="-122"/>
                <a:ea typeface="微软雅黑" panose="020b0503020204020204" pitchFamily="34" charset="-122"/>
              </a:rPr>
              <a:t>     “少学琴书，偶爱闲静，开卷有得，便欣然忘食。</a:t>
            </a:r>
            <a:r>
              <a:rPr lang="zh-CN" altLang="en-US" sz="3200">
                <a:latin typeface="微软雅黑" panose="020b0503020204020204" pitchFamily="34" charset="-122"/>
                <a:ea typeface="微软雅黑" panose="020b0503020204020204" pitchFamily="34" charset="-122"/>
                <a:cs typeface="+mn-ea"/>
              </a:rPr>
              <a:t>见树木交荫，时鸟变声，亦复欢然有喜。常言五六月中，北窗下卧，遇凉风暂至，自谓是</a:t>
            </a:r>
            <a:r>
              <a:rPr lang="zh-CN" altLang="en-US" sz="3200" u="sng">
                <a:latin typeface="微软雅黑" panose="020b0503020204020204" pitchFamily="34" charset="-122"/>
                <a:ea typeface="微软雅黑" panose="020b0503020204020204" pitchFamily="34" charset="-122"/>
                <a:cs typeface="+mn-ea"/>
              </a:rPr>
              <a:t>羲皇上人</a:t>
            </a:r>
            <a:r>
              <a:rPr lang="zh-CN" altLang="en-US" sz="3200">
                <a:latin typeface="微软雅黑" panose="020b0503020204020204" pitchFamily="34" charset="-122"/>
                <a:ea typeface="微软雅黑" panose="020b0503020204020204" pitchFamily="34" charset="-122"/>
                <a:cs typeface="+mn-ea"/>
              </a:rPr>
              <a:t>。</a:t>
            </a:r>
            <a:r>
              <a:rPr lang="zh-CN" altLang="en-US" sz="3200">
                <a:solidFill>
                  <a:schemeClr val="tx1"/>
                </a:solidFill>
                <a:latin typeface="微软雅黑" panose="020b0503020204020204" pitchFamily="34" charset="-122"/>
                <a:ea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rPr>
              <a:t>（《与子俨等疏》）</a:t>
            </a:r>
            <a:r>
              <a:rPr lang="zh-CN" altLang="en-US" sz="3200">
                <a:solidFill>
                  <a:schemeClr val="tx1"/>
                </a:solidFill>
                <a:latin typeface="微软雅黑" panose="020b0503020204020204" pitchFamily="34" charset="-122"/>
                <a:ea typeface="微软雅黑" panose="020b0503020204020204" pitchFamily="34" charset="-122"/>
              </a:rPr>
              <a:t>。</a:t>
            </a:r>
            <a:endParaRPr lang="zh-CN" altLang="en-US" sz="32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
          <a:stretch>
            <a:fillRect/>
          </a:stretch>
        </a:blipFill>
        <a:effectLst/>
      </p:bgPr>
    </p:bg>
    <p:spTree>
      <p:nvGrpSpPr>
        <p:cNvPr id="1" name=""/>
        <p:cNvGrpSpPr/>
        <p:nvPr/>
      </p:nvGrpSpPr>
      <p:grpSpPr>
        <a:xfrm>
          <a:off x="0" y="0"/>
          <a:ext cx="0" cy="0"/>
        </a:xfrm>
      </p:grpSpPr>
      <p:sp>
        <p:nvSpPr>
          <p:cNvPr id="11268" name="Text Box 4"/>
          <p:cNvSpPr txBox="1"/>
          <p:nvPr/>
        </p:nvSpPr>
        <p:spPr>
          <a:xfrm>
            <a:off x="412750" y="2873375"/>
            <a:ext cx="8532813" cy="614363"/>
          </a:xfrm>
          <a:prstGeom prst="rect">
            <a:avLst/>
          </a:prstGeom>
          <a:noFill/>
          <a:ln w="9525">
            <a:noFill/>
          </a:ln>
        </p:spPr>
        <p:txBody>
          <a:bodyPr>
            <a:spAutoFit/>
          </a:bodyPr>
          <a:lstStyle/>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如何理解</a:t>
            </a:r>
            <a:r>
              <a:rPr lang="en-US" altLang="zh-CN"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误落尘网中</a:t>
            </a:r>
            <a:r>
              <a:rPr lang="en-US" altLang="zh-CN"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的“误”字？</a:t>
            </a:r>
            <a:endParaRPr lang="zh-CN" altLang="en-US" sz="3200">
              <a:solidFill>
                <a:schemeClr val="tx1"/>
              </a:solidFill>
              <a:latin typeface="微软雅黑" panose="020b0503020204020204" pitchFamily="34" charset="-122"/>
              <a:ea typeface="微软雅黑" panose="020b0503020204020204" pitchFamily="34" charset="-122"/>
              <a:sym typeface="Arial" pitchFamily="34" charset="0"/>
            </a:endParaRPr>
          </a:p>
        </p:txBody>
      </p:sp>
      <p:sp>
        <p:nvSpPr>
          <p:cNvPr id="11269" name="Text Box 5"/>
          <p:cNvSpPr txBox="1"/>
          <p:nvPr/>
        </p:nvSpPr>
        <p:spPr>
          <a:xfrm>
            <a:off x="311150" y="3741738"/>
            <a:ext cx="8129588" cy="2076450"/>
          </a:xfrm>
          <a:prstGeom prst="rect">
            <a:avLst/>
          </a:prstGeom>
          <a:noFill/>
          <a:ln w="9525">
            <a:noFill/>
          </a:ln>
        </p:spPr>
        <p:txBody>
          <a:bodyPr>
            <a:spAutoFit/>
          </a:bodyPr>
          <a:lstStyle/>
          <a:p>
            <a:pPr lvl="0" eaLnBrk="1" hangingPunct="1">
              <a:spcBef>
                <a:spcPct val="50000"/>
              </a:spcBef>
            </a:pPr>
            <a:r>
              <a:rPr lang="zh-CN" altLang="en-US" sz="3200">
                <a:solidFill>
                  <a:schemeClr val="tx1"/>
                </a:solidFill>
                <a:latin typeface="微软雅黑" panose="020b0503020204020204" pitchFamily="34" charset="-122"/>
                <a:ea typeface="微软雅黑" panose="020b0503020204020204" pitchFamily="34" charset="-122"/>
              </a:rPr>
              <a:t>明确：“误</a:t>
            </a:r>
            <a:r>
              <a:rPr lang="en-US" altLang="zh-CN" sz="3200">
                <a:solidFill>
                  <a:schemeClr val="tx1"/>
                </a:solidFill>
                <a:latin typeface="微软雅黑" panose="020b0503020204020204" pitchFamily="34" charset="-122"/>
                <a:ea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rPr>
              <a:t>，错误的意思。表明自己入仕做官，非本性使然，而是一次失误。一个“误”字，也看出作者对官场的厌恶，对做官的懊恼和后悔。</a:t>
            </a: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2" name="Rectangle 2"/>
          <p:cNvSpPr>
            <a:spLocks noGrp="1"/>
          </p:cNvSpPr>
          <p:nvPr/>
        </p:nvSpPr>
        <p:spPr>
          <a:xfrm>
            <a:off x="564198" y="361315"/>
            <a:ext cx="8229600" cy="1143000"/>
          </a:xfrm>
          <a:prstGeom prst="rect">
            <a:avLst/>
          </a:prstGeom>
          <a:noFill/>
          <a:ln w="9525">
            <a:noFill/>
          </a:ln>
        </p:spPr>
        <p:txBody>
          <a:bodyPr anchor="ctr"/>
          <a:lstStyle/>
          <a:p>
            <a:pPr lvl="0" eaLnBrk="1" hangingPunct="1">
              <a:spcBef>
                <a:spcPct val="0"/>
              </a:spcBef>
            </a:pPr>
            <a:r>
              <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rPr>
              <a:t>二、从何而归？</a:t>
            </a:r>
            <a:endParaRPr lang="zh-CN" altLang="en-US" sz="32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Rectangle 3"/>
          <p:cNvSpPr>
            <a:spLocks noGrp="1"/>
          </p:cNvSpPr>
          <p:nvPr/>
        </p:nvSpPr>
        <p:spPr>
          <a:xfrm>
            <a:off x="564198" y="1882458"/>
            <a:ext cx="8135937" cy="6477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lvl="0" indent="0" eaLnBrk="1" hangingPunct="1">
              <a:buClr>
                <a:schemeClr val="tx1"/>
              </a:buClr>
              <a:buNone/>
            </a:pPr>
            <a:r>
              <a:rPr lang="zh-CN" altLang="en-US" b="1">
                <a:latin typeface="微软雅黑" panose="020b0503020204020204" pitchFamily="34" charset="-122"/>
                <a:ea typeface="微软雅黑" panose="020b0503020204020204" pitchFamily="34" charset="-122"/>
                <a:sym typeface="Arial" panose="020b0604020202020204" pitchFamily="34" charset="0"/>
              </a:rPr>
              <a:t>明确：“尘网</a:t>
            </a:r>
            <a:r>
              <a:rPr lang="en-US" altLang="zh-CN" b="1">
                <a:latin typeface="微软雅黑" panose="020b0503020204020204" pitchFamily="34" charset="-122"/>
                <a:ea typeface="微软雅黑" panose="020b0503020204020204" pitchFamily="34" charset="-122"/>
                <a:sym typeface="Arial" panose="020b0604020202020204" pitchFamily="34" charset="0"/>
              </a:rPr>
              <a:t>“——</a:t>
            </a:r>
            <a:r>
              <a:rPr lang="zh-CN" altLang="en-US" b="1">
                <a:latin typeface="微软雅黑" panose="020b0503020204020204" pitchFamily="34" charset="-122"/>
                <a:ea typeface="微软雅黑" panose="020b0503020204020204" pitchFamily="34" charset="-122"/>
                <a:sym typeface="Arial" panose="020b0604020202020204" pitchFamily="34" charset="0"/>
              </a:rPr>
              <a:t>庸俗污浊的官场</a:t>
            </a:r>
            <a:endParaRPr lang="zh-CN" altLang="en-US" b="1">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3596005" y="1504315"/>
            <a:ext cx="641985" cy="640080"/>
          </a:xfrm>
          <a:prstGeom prst="rect">
            <a:avLst/>
          </a:prstGeom>
          <a:noFill/>
        </p:spPr>
        <p:txBody>
          <a:bodyPr wrap="none" rtlCol="0">
            <a:spAutoFit/>
          </a:bodyPr>
          <a:lstStyle/>
          <a:p>
            <a:r>
              <a:rPr lang="zh-CN" altLang="en-US" sz="3600"/>
              <a:t>喻</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charRg st="0" end="11"/>
                                            </p:txEl>
                                          </p:spTgt>
                                        </p:tgtEl>
                                        <p:attrNameLst>
                                          <p:attrName>style.visibility</p:attrName>
                                        </p:attrNameLst>
                                      </p:cBhvr>
                                      <p:to>
                                        <p:strVal val="visible"/>
                                      </p:to>
                                    </p:set>
                                    <p:anim calcmode="lin" valueType="num">
                                      <p:cBhvr additive="base">
                                        <p:cTn id="13" dur="500" fill="hold"/>
                                        <p:tgtEl>
                                          <p:spTgt spid="3">
                                            <p:txEl>
                                              <p:charRg st="0" end="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gtEl>
                                        <p:attrNameLst>
                                          <p:attrName>style.visibility</p:attrName>
                                        </p:attrNameLst>
                                      </p:cBhvr>
                                      <p:to>
                                        <p:strVal val="visible"/>
                                      </p:to>
                                    </p:set>
                                    <p:anim calcmode="lin" valueType="num">
                                      <p:cBhvr additive="base">
                                        <p:cTn id="25" dur="500" fill="hold"/>
                                        <p:tgtEl>
                                          <p:spTgt spid="11268"/>
                                        </p:tgtEl>
                                        <p:attrNameLst>
                                          <p:attrName>ppt_x</p:attrName>
                                        </p:attrNameLst>
                                      </p:cBhvr>
                                      <p:tavLst>
                                        <p:tav tm="0">
                                          <p:val>
                                            <p:strVal val="#ppt_x"/>
                                          </p:val>
                                        </p:tav>
                                        <p:tav tm="100000">
                                          <p:val>
                                            <p:strVal val="#ppt_x"/>
                                          </p:val>
                                        </p:tav>
                                      </p:tavLst>
                                    </p:anim>
                                    <p:anim calcmode="lin" valueType="num">
                                      <p:cBhvr additive="base">
                                        <p:cTn id="26"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9"/>
                                        </p:tgtEl>
                                        <p:attrNameLst>
                                          <p:attrName>style.visibility</p:attrName>
                                        </p:attrNameLst>
                                      </p:cBhvr>
                                      <p:to>
                                        <p:strVal val="visible"/>
                                      </p:to>
                                    </p:set>
                                    <p:anim calcmode="lin" valueType="num">
                                      <p:cBhvr additive="base">
                                        <p:cTn id="31" dur="500" fill="hold"/>
                                        <p:tgtEl>
                                          <p:spTgt spid="11269"/>
                                        </p:tgtEl>
                                        <p:attrNameLst>
                                          <p:attrName>ppt_x</p:attrName>
                                        </p:attrNameLst>
                                      </p:cBhvr>
                                      <p:tavLst>
                                        <p:tav tm="0">
                                          <p:val>
                                            <p:strVal val="#ppt_x"/>
                                          </p:val>
                                        </p:tav>
                                        <p:tav tm="100000">
                                          <p:val>
                                            <p:strVal val="#ppt_x"/>
                                          </p:val>
                                        </p:tav>
                                      </p:tavLst>
                                    </p:anim>
                                    <p:anim calcmode="lin" valueType="num">
                                      <p:cBhvr additive="base">
                                        <p:cTn id="32"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P spid="2" grpId="0"/>
      <p:bldP spid="3" grpId="0" build="p"/>
      <p:bldP spid="4"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121</Paragraphs>
  <Slides>24</Slides>
  <Notes>2</Notes>
  <TotalTime>0</TotalTime>
  <HiddenSlides>3</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24</vt:i4>
      </vt:variant>
    </vt:vector>
  </HeadingPairs>
  <TitlesOfParts>
    <vt:vector baseType="lpstr" size="36">
      <vt:lpstr>Arial</vt:lpstr>
      <vt:lpstr>宋体</vt:lpstr>
      <vt:lpstr>Calibri Light</vt:lpstr>
      <vt:lpstr>Calibri</vt:lpstr>
      <vt:lpstr>华文行楷</vt:lpstr>
      <vt:lpstr>楷体_GB2312</vt:lpstr>
      <vt:lpstr>隶书</vt:lpstr>
      <vt:lpstr>楷体</vt:lpstr>
      <vt:lpstr>微软雅黑</vt:lpstr>
      <vt:lpstr>Times New Roman</vt:lpstr>
      <vt:lpstr>黑体</vt:lpstr>
      <vt:lpstr>默认设计模板</vt:lpstr>
      <vt:lpstr>归园田居</vt:lpstr>
      <vt:lpstr>PowerPoint Presentation</vt:lpstr>
      <vt:lpstr>PowerPoint Presentation</vt:lpstr>
      <vt:lpstr>PowerPoint Presentation</vt:lpstr>
      <vt:lpstr>PowerPoint Presentation</vt:lpstr>
      <vt:lpstr>朗读全诗</vt:lpstr>
      <vt:lpstr>眉目传情：</vt:lpstr>
      <vt:lpstr>一、为何而归？</vt:lpstr>
      <vt:lpstr>PowerPoint Presentation</vt:lpstr>
      <vt:lpstr>PowerPoint Presentation</vt:lpstr>
      <vt:lpstr>三、归向何处？</vt:lpstr>
      <vt:lpstr>三、归向何处</vt:lpstr>
      <vt:lpstr>PowerPoint Presentation</vt:lpstr>
      <vt:lpstr>三、归向何处</vt:lpstr>
      <vt:lpstr>PowerPoint Presentation</vt:lpstr>
      <vt:lpstr>PowerPoint Presentation</vt:lpstr>
      <vt:lpstr>PowerPoint Presentation</vt:lpstr>
      <vt:lpstr>四、归去如何？</vt:lpstr>
      <vt:lpstr>PowerPoint Presentation</vt:lpstr>
      <vt:lpstr>诗歌主旨</vt:lpstr>
      <vt:lpstr>总结拓展</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归园田居（其一）</dc:title>
  <dc:creator>FXY</dc:creator>
  <cp:lastModifiedBy>supeiqin</cp:lastModifiedBy>
  <cp:revision>204</cp:revision>
  <dcterms:created xsi:type="dcterms:W3CDTF">2012-11-12T02:00:00Z</dcterms:created>
  <dcterms:modified xsi:type="dcterms:W3CDTF">2020-08-24T09:11:20Z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2052-10.1.0.6876</vt:lpwstr>
  </property>
</Properties>
</file>