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648" r:id="rId3"/>
    <p:sldId id="442" r:id="rId4"/>
    <p:sldId id="373" r:id="rId5"/>
    <p:sldId id="649" r:id="rId7"/>
    <p:sldId id="650" r:id="rId8"/>
    <p:sldId id="651" r:id="rId9"/>
    <p:sldId id="652" r:id="rId10"/>
    <p:sldId id="653" r:id="rId11"/>
    <p:sldId id="440" r:id="rId12"/>
    <p:sldId id="382" r:id="rId13"/>
    <p:sldId id="687" r:id="rId14"/>
    <p:sldId id="695" r:id="rId15"/>
    <p:sldId id="332" r:id="rId16"/>
    <p:sldId id="706" r:id="rId17"/>
    <p:sldId id="707" r:id="rId18"/>
    <p:sldId id="708" r:id="rId19"/>
    <p:sldId id="709" r:id="rId20"/>
    <p:sldId id="738" r:id="rId21"/>
    <p:sldId id="739" r:id="rId22"/>
    <p:sldId id="740" r:id="rId23"/>
    <p:sldId id="734" r:id="rId24"/>
    <p:sldId id="735" r:id="rId25"/>
    <p:sldId id="736" r:id="rId26"/>
    <p:sldId id="742" r:id="rId27"/>
    <p:sldId id="543" r:id="rId28"/>
    <p:sldId id="499" r:id="rId29"/>
    <p:sldId id="764" r:id="rId30"/>
    <p:sldId id="772" r:id="rId31"/>
    <p:sldId id="767" r:id="rId32"/>
    <p:sldId id="768" r:id="rId33"/>
    <p:sldId id="769" r:id="rId34"/>
    <p:sldId id="770" r:id="rId35"/>
    <p:sldId id="765" r:id="rId36"/>
    <p:sldId id="766" r:id="rId37"/>
    <p:sldId id="743" r:id="rId38"/>
    <p:sldId id="744" r:id="rId39"/>
  </p:sldIdLst>
  <p:sldSz cx="12192000" cy="6858000"/>
  <p:notesSz cx="7103745" cy="10234295"/>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672" y="-156"/>
      </p:cViewPr>
      <p:guideLst>
        <p:guide orient="horz" pos="2203"/>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4" Type="http://schemas.openxmlformats.org/officeDocument/2006/relationships/tags" Target="tags/tag116.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4024313" y="0"/>
            <a:ext cx="3078162" cy="512763"/>
          </a:xfrm>
          <a:prstGeom prst="rect">
            <a:avLst/>
          </a:prstGeom>
        </p:spPr>
        <p:txBody>
          <a:bodyPr vert="horz" lIns="91440" tIns="45720" rIns="91440" bIns="45720" rtlCol="0"/>
          <a:lstStyle>
            <a:lvl1pPr algn="r">
              <a:defRPr sz="1200"/>
            </a:lvl1pPr>
          </a:lstStyle>
          <a:p>
            <a:fld id="{F2930C82-DACB-4762-A07D-C276FF8B090D}"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8ECC7FDA-1576-4FD5-98D8-1EA45CBF7A0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ECC7FDA-1576-4FD5-98D8-1EA45CBF7A0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p:nvPr>
            <p:ph type="sldImg" idx="4294967295"/>
          </p:nvPr>
        </p:nvSpPr>
        <p:spPr>
          <a:xfrm>
            <a:off x="481012" y="1279525"/>
            <a:ext cx="6140450" cy="3454400"/>
          </a:xfrm>
          <a:prstGeom prst="rect">
            <a:avLst/>
          </a:prstGeom>
          <a:noFill/>
          <a:ln w="12700">
            <a:round/>
          </a:ln>
        </p:spPr>
      </p:sp>
      <p:sp>
        <p:nvSpPr>
          <p:cNvPr id="36867" name="文本占位符 2"/>
          <p:cNvSpPr/>
          <p:nvPr>
            <p:ph type="body" idx="4294967295"/>
          </p:nvPr>
        </p:nvSpPr>
        <p:spPr>
          <a:xfrm>
            <a:off x="709612" y="4926012"/>
            <a:ext cx="5683250" cy="4029075"/>
          </a:xfrm>
          <a:prstGeom prst="rect">
            <a:avLst/>
          </a:prstGeom>
          <a:noFill/>
          <a:ln>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1pPr>
            <a:lvl2pPr marL="742950" indent="-28575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2pPr>
            <a:lvl3pPr marL="11430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3pPr>
            <a:lvl4pPr marL="16002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4pPr>
            <a:lvl5pPr marL="20574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5pPr>
          </a:lstStyle>
          <a:p>
            <a:pPr marL="0" lvl="0" indent="0" eaLnBrk="1" hangingPunct="1"/>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p:nvPr>
            <p:ph type="sldImg" idx="4294967295"/>
          </p:nvPr>
        </p:nvSpPr>
        <p:spPr>
          <a:xfrm>
            <a:off x="481012" y="1279525"/>
            <a:ext cx="6140450" cy="3454400"/>
          </a:xfrm>
          <a:prstGeom prst="rect">
            <a:avLst/>
          </a:prstGeom>
          <a:noFill/>
          <a:ln w="12700">
            <a:round/>
          </a:ln>
        </p:spPr>
      </p:sp>
      <p:sp>
        <p:nvSpPr>
          <p:cNvPr id="37891" name="文本占位符 2"/>
          <p:cNvSpPr/>
          <p:nvPr>
            <p:ph type="body" idx="4294967295"/>
          </p:nvPr>
        </p:nvSpPr>
        <p:spPr>
          <a:xfrm>
            <a:off x="709612" y="4926012"/>
            <a:ext cx="5683250" cy="4029075"/>
          </a:xfrm>
          <a:prstGeom prst="rect">
            <a:avLst/>
          </a:prstGeom>
          <a:noFill/>
          <a:ln>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1pPr>
            <a:lvl2pPr marL="742950" indent="-28575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2pPr>
            <a:lvl3pPr marL="11430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3pPr>
            <a:lvl4pPr marL="16002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4pPr>
            <a:lvl5pPr marL="20574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panose="020F0502020204030204" charset="0"/>
                <a:ea typeface="宋体" panose="02010600030101010101" pitchFamily="2" charset="-122"/>
              </a:defRPr>
            </a:lvl5pPr>
          </a:lstStyle>
          <a:p>
            <a:pPr marL="0" lvl="0" indent="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02167" y="685800"/>
            <a:ext cx="11387667" cy="1143000"/>
          </a:xfrm>
        </p:spPr>
        <p:txBody>
          <a:bodyPr/>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a:xfrm>
            <a:off x="406400" y="1981200"/>
            <a:ext cx="11387667" cy="3886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a:xfrm>
            <a:off x="838200" y="6356350"/>
            <a:ext cx="2743200" cy="365125"/>
          </a:xfrm>
          <a:prstGeom prst="rect">
            <a:avLst/>
          </a:prstGeom>
        </p:spPr>
        <p:txBody>
          <a:bodyPr rtlCol="0" anchor="ctr" anchorCtr="0">
            <a:no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rtlCol="0" anchor="ctr" anchorCtr="0">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numCol="1" anchor="ctr" anchorCtr="0" compatLnSpc="1">
            <a:noAutofit/>
          </a:bodyPr>
          <a:p>
            <a:pPr lvl="0" eaLnBrk="1" fontAlgn="base" hangingPunct="1"/>
            <a:fld id="{9A0DB2DC-4C9A-4742-B13C-FB6460FD3503}" type="slidenum">
              <a:rPr lang="zh-CN" altLang="zh-CN" strike="noStrike" noProof="1" dirty="0">
                <a:latin typeface="Arial" panose="020B0604020202020204" pitchFamily="34" charset="0"/>
                <a:ea typeface="+mn-ea"/>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fld>
            <a:endParaRPr lang="zh-CN" altLang="en-US"/>
          </a:p>
        </p:txBody>
      </p:sp>
      <p:pic>
        <p:nvPicPr>
          <p:cNvPr id="5" name="图片 4" descr="禅定之道中国风禅意创意海报"/>
          <p:cNvPicPr>
            <a:picLocks noChangeAspect="1"/>
          </p:cNvPicPr>
          <p:nvPr userDrawn="1">
            <p:custDataLst>
              <p:tags r:id="rId5"/>
            </p:custDataLst>
          </p:nvPr>
        </p:nvPicPr>
        <p:blipFill>
          <a:blip r:embed="rId6"/>
          <a:stretch>
            <a:fillRect/>
          </a:stretch>
        </p:blipFill>
        <p:spPr>
          <a:xfrm>
            <a:off x="-4445" y="-9525"/>
            <a:ext cx="12210415" cy="6877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tags" Target="../tags/tag6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tags" Target="../tags/tag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7.png"/><Relationship Id="rId2" Type="http://schemas.openxmlformats.org/officeDocument/2006/relationships/tags" Target="../tags/tag94.xml"/><Relationship Id="rId15" Type="http://schemas.openxmlformats.org/officeDocument/2006/relationships/notesSlide" Target="../notesSlides/notesSlide7.xml"/><Relationship Id="rId14" Type="http://schemas.openxmlformats.org/officeDocument/2006/relationships/slideLayout" Target="../slideLayouts/slideLayout7.xml"/><Relationship Id="rId13" Type="http://schemas.openxmlformats.org/officeDocument/2006/relationships/image" Target="../media/image8.jpeg"/><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3.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tags" Target="../tags/tag108.xml"/><Relationship Id="rId1" Type="http://schemas.openxmlformats.org/officeDocument/2006/relationships/tags" Target="../tags/tag10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2.png"/><Relationship Id="rId2" Type="http://schemas.openxmlformats.org/officeDocument/2006/relationships/tags" Target="../tags/tag61.xml"/><Relationship Id="rId1" Type="http://schemas.openxmlformats.org/officeDocument/2006/relationships/tags" Target="../tags/tag6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3" name="文本框 1"/>
          <p:cNvSpPr/>
          <p:nvPr/>
        </p:nvSpPr>
        <p:spPr>
          <a:xfrm>
            <a:off x="635" y="772795"/>
            <a:ext cx="12190730" cy="6554470"/>
          </a:xfrm>
          <a:prstGeom prst="rect">
            <a:avLst/>
          </a:prstGeom>
          <a:solidFill>
            <a:schemeClr val="bg1">
              <a:alpha val="50195"/>
            </a:schemeClr>
          </a:solidFill>
          <a:ln>
            <a:noFill/>
            <a:miter lim="800000"/>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en-US" altLang="zh-CN" sz="7200" b="1">
                <a:latin typeface="黑体" panose="02010609060101010101" pitchFamily="49" charset="-122"/>
                <a:ea typeface="黑体" panose="02010609060101010101" pitchFamily="49" charset="-122"/>
              </a:rPr>
              <a:t>    </a:t>
            </a:r>
            <a:r>
              <a:rPr lang="zh-CN" altLang="en-US" sz="8800" b="1">
                <a:solidFill>
                  <a:srgbClr val="0000FF"/>
                </a:solidFill>
                <a:latin typeface="楷体" panose="02010609060101010101" charset="-122"/>
                <a:ea typeface="楷体" panose="02010609060101010101" charset="-122"/>
              </a:rPr>
              <a:t>重压之下的优雅</a:t>
            </a:r>
            <a:endParaRPr lang="zh-CN" altLang="en-US" sz="8800" b="1">
              <a:solidFill>
                <a:srgbClr val="0000FF"/>
              </a:solidFill>
              <a:latin typeface="楷体" panose="02010609060101010101" charset="-122"/>
              <a:ea typeface="楷体" panose="02010609060101010101" charset="-122"/>
            </a:endParaRPr>
          </a:p>
          <a:p>
            <a:pPr marL="0" lvl="0" indent="0" eaLnBrk="1" hangingPunct="1">
              <a:lnSpc>
                <a:spcPct val="100000"/>
              </a:lnSpc>
              <a:spcBef>
                <a:spcPct val="0"/>
              </a:spcBef>
              <a:buNone/>
            </a:pPr>
            <a:endParaRPr lang="zh-CN" altLang="en-US" sz="6000" b="1">
              <a:solidFill>
                <a:srgbClr val="0000FF"/>
              </a:solidFill>
              <a:latin typeface="楷体" panose="02010609060101010101" charset="-122"/>
              <a:ea typeface="楷体" panose="02010609060101010101" charset="-122"/>
            </a:endParaRPr>
          </a:p>
          <a:p>
            <a:pPr marL="0" lvl="0" indent="0" eaLnBrk="1" hangingPunct="1">
              <a:lnSpc>
                <a:spcPct val="100000"/>
              </a:lnSpc>
              <a:spcBef>
                <a:spcPct val="0"/>
              </a:spcBef>
              <a:buNone/>
            </a:pPr>
            <a:r>
              <a:rPr lang="en-US" altLang="zh-CN" sz="6000" b="1">
                <a:latin typeface="黑体" panose="02010609060101010101" pitchFamily="49" charset="-122"/>
                <a:ea typeface="黑体" panose="02010609060101010101" pitchFamily="49" charset="-122"/>
              </a:rPr>
              <a:t> </a:t>
            </a:r>
            <a:r>
              <a:rPr lang="en-US" altLang="zh-CN" sz="5400" b="1">
                <a:latin typeface="宋体" panose="02010600030101010101" pitchFamily="2" charset="-122"/>
                <a:ea typeface="黑体" panose="02010609060101010101" pitchFamily="49" charset="-122"/>
              </a:rPr>
              <a:t>       </a:t>
            </a:r>
            <a:r>
              <a:rPr lang="zh-CN" altLang="en-US" sz="7200" b="1">
                <a:latin typeface="宋体" panose="02010600030101010101" pitchFamily="2" charset="-122"/>
                <a:ea typeface="黑体" panose="02010609060101010101" pitchFamily="49" charset="-122"/>
              </a:rPr>
              <a:t>《老人与海》</a:t>
            </a:r>
            <a:endParaRPr lang="en-US" altLang="zh-CN" sz="5400" b="1">
              <a:latin typeface="宋体" panose="02010600030101010101" pitchFamily="2" charset="-122"/>
              <a:ea typeface="黑体" panose="02010609060101010101" pitchFamily="49" charset="-122"/>
            </a:endParaRPr>
          </a:p>
          <a:p>
            <a:pPr marL="0" lvl="0" indent="0" eaLnBrk="1" hangingPunct="1">
              <a:lnSpc>
                <a:spcPct val="100000"/>
              </a:lnSpc>
              <a:spcBef>
                <a:spcPct val="0"/>
              </a:spcBef>
              <a:buNone/>
            </a:pPr>
            <a:r>
              <a:rPr lang="en-US" altLang="zh-CN" sz="5400" b="1">
                <a:latin typeface="宋体" panose="02010600030101010101" pitchFamily="2" charset="-122"/>
                <a:ea typeface="黑体" panose="02010609060101010101" pitchFamily="49" charset="-122"/>
              </a:rPr>
              <a:t>                     </a:t>
            </a:r>
            <a:endParaRPr lang="en-US" altLang="zh-CN" sz="5400" b="1">
              <a:latin typeface="宋体" panose="02010600030101010101" pitchFamily="2" charset="-122"/>
              <a:ea typeface="黑体" panose="02010609060101010101" pitchFamily="49" charset="-122"/>
            </a:endParaRPr>
          </a:p>
          <a:p>
            <a:pPr marL="0" lvl="0" indent="0" eaLnBrk="1" hangingPunct="1">
              <a:lnSpc>
                <a:spcPct val="100000"/>
              </a:lnSpc>
              <a:spcBef>
                <a:spcPct val="0"/>
              </a:spcBef>
              <a:buNone/>
            </a:pPr>
            <a:r>
              <a:rPr lang="en-US" altLang="zh-CN" sz="5400" b="1">
                <a:latin typeface="宋体" panose="02010600030101010101" pitchFamily="2" charset="-122"/>
                <a:ea typeface="黑体" panose="02010609060101010101" pitchFamily="49" charset="-122"/>
              </a:rPr>
              <a:t>                 </a:t>
            </a:r>
            <a:r>
              <a:rPr lang="en-US" altLang="zh-CN" sz="6600" b="1">
                <a:latin typeface="宋体" panose="02010600030101010101" pitchFamily="2" charset="-122"/>
                <a:ea typeface="黑体" panose="02010609060101010101" pitchFamily="49" charset="-122"/>
              </a:rPr>
              <a:t>   </a:t>
            </a:r>
            <a:r>
              <a:rPr lang="zh-CN" altLang="en-US" sz="6600">
                <a:latin typeface="华文行楷" panose="02010800040101010101" pitchFamily="2" charset="-122"/>
                <a:ea typeface="华文行楷" panose="02010800040101010101" pitchFamily="2" charset="-122"/>
              </a:rPr>
              <a:t>海明威</a:t>
            </a:r>
            <a:endParaRPr lang="zh-CN" altLang="en-US" sz="5400">
              <a:latin typeface="华文行楷" panose="02010800040101010101" pitchFamily="2" charset="-122"/>
              <a:ea typeface="华文行楷" panose="02010800040101010101" pitchFamily="2" charset="-122"/>
            </a:endParaRPr>
          </a:p>
          <a:p>
            <a:pPr marL="0" lvl="0" indent="0" eaLnBrk="1" hangingPunct="1">
              <a:lnSpc>
                <a:spcPct val="100000"/>
              </a:lnSpc>
              <a:spcBef>
                <a:spcPct val="0"/>
              </a:spcBef>
              <a:buNone/>
            </a:pPr>
            <a:r>
              <a:rPr lang="zh-CN" altLang="en-US" sz="4000">
                <a:latin typeface="黑体" panose="02010609060101010101" pitchFamily="49" charset="-122"/>
                <a:ea typeface="黑体" panose="02010609060101010101" pitchFamily="49" charset="-122"/>
              </a:rPr>
              <a:t>                             </a:t>
            </a:r>
            <a:endParaRPr lang="zh-CN" altLang="en-US" sz="4000">
              <a:latin typeface="黑体" panose="02010609060101010101" pitchFamily="49" charset="-122"/>
              <a:ea typeface="黑体" panose="02010609060101010101" pitchFamily="49" charset="-122"/>
            </a:endParaRPr>
          </a:p>
          <a:p>
            <a:pPr marL="0" lvl="0" indent="0" eaLnBrk="1" hangingPunct="1">
              <a:lnSpc>
                <a:spcPct val="100000"/>
              </a:lnSpc>
              <a:spcBef>
                <a:spcPct val="0"/>
              </a:spcBef>
              <a:buNone/>
            </a:pPr>
            <a:r>
              <a:rPr lang="zh-CN" altLang="en-US" sz="4000">
                <a:latin typeface="黑体" panose="02010609060101010101" pitchFamily="49" charset="-122"/>
                <a:ea typeface="黑体" panose="02010609060101010101" pitchFamily="49" charset="-122"/>
              </a:rPr>
              <a:t>                               </a:t>
            </a:r>
            <a:r>
              <a:rPr lang="zh-CN" altLang="en-US" sz="4000">
                <a:solidFill>
                  <a:srgbClr val="FF0000"/>
                </a:solidFill>
                <a:latin typeface="黑体" panose="02010609060101010101" pitchFamily="49" charset="-122"/>
                <a:ea typeface="黑体" panose="02010609060101010101" pitchFamily="49" charset="-122"/>
              </a:rPr>
              <a:t> </a:t>
            </a:r>
            <a:endParaRPr lang="zh-CN" altLang="en-US" sz="4000" b="1">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0" y="244475"/>
            <a:ext cx="12192000" cy="6369685"/>
          </a:xfrm>
          <a:prstGeom prst="rect">
            <a:avLst/>
          </a:prstGeom>
          <a:noFill/>
          <a:ln w="9525">
            <a:noFill/>
          </a:ln>
        </p:spPr>
        <p:txBody>
          <a:bodyPr wrap="square">
            <a:spAutoFit/>
          </a:bodyPr>
          <a:lstStyle/>
          <a:p>
            <a:pPr indent="0" fontAlgn="auto">
              <a:lnSpc>
                <a:spcPct val="150000"/>
              </a:lnSpc>
            </a:pPr>
            <a:r>
              <a:rPr lang="zh-CN" sz="4400" b="1">
                <a:latin typeface="+mn-ea"/>
                <a:cs typeface="+mn-ea"/>
              </a:rPr>
              <a:t>《老人与海》：</a:t>
            </a:r>
            <a:endParaRPr lang="zh-CN" sz="3600" b="1">
              <a:latin typeface="+mn-ea"/>
              <a:cs typeface="+mn-ea"/>
            </a:endParaRPr>
          </a:p>
          <a:p>
            <a:pPr indent="0" fontAlgn="auto">
              <a:lnSpc>
                <a:spcPct val="150000"/>
              </a:lnSpc>
            </a:pPr>
            <a:r>
              <a:rPr lang="zh-CN" sz="3600" b="1">
                <a:latin typeface="+mn-ea"/>
                <a:cs typeface="+mn-ea"/>
              </a:rPr>
              <a:t>    </a:t>
            </a:r>
            <a:r>
              <a:rPr lang="zh-CN" sz="3200" b="1">
                <a:latin typeface="+mn-ea"/>
                <a:cs typeface="+mn-ea"/>
              </a:rPr>
              <a:t>这是海明威于1951年在古巴写的一篇中篇小说,于1952年出版,是海明威最著名的作品之一。</a:t>
            </a:r>
            <a:endParaRPr lang="zh-CN" sz="3200" b="1">
              <a:latin typeface="+mn-ea"/>
              <a:cs typeface="+mn-ea"/>
            </a:endParaRPr>
          </a:p>
          <a:p>
            <a:pPr indent="0" fontAlgn="auto">
              <a:lnSpc>
                <a:spcPct val="150000"/>
              </a:lnSpc>
            </a:pPr>
            <a:r>
              <a:rPr lang="zh-CN" sz="3200" b="1">
                <a:latin typeface="+mn-ea"/>
                <a:cs typeface="+mn-ea"/>
              </a:rPr>
              <a:t>    它围绕一位老年古巴渔夫桑迪亚哥,与一条巨大的马林鱼在离岸很远的湾流中搏斗而展开故事的讲述。它奠定了海明威在世界文学中的突出地位,</a:t>
            </a:r>
            <a:r>
              <a:rPr lang="zh-CN" sz="3200" b="1">
                <a:solidFill>
                  <a:srgbClr val="FF0000"/>
                </a:solidFill>
                <a:latin typeface="+mn-ea"/>
                <a:cs typeface="+mn-ea"/>
              </a:rPr>
              <a:t>被称为“美国文学史上的里程碑”。</a:t>
            </a:r>
            <a:r>
              <a:rPr lang="zh-CN" sz="3200" b="1">
                <a:latin typeface="+mn-ea"/>
                <a:cs typeface="+mn-ea"/>
              </a:rPr>
              <a:t>这篇小说相继获得了1953年美国普利策奖和1954年诺贝尔文学奖,并在全世界拥有广泛的影响。</a:t>
            </a:r>
            <a:endParaRPr lang="zh-CN" altLang="en-US" sz="3200" b="1">
              <a:latin typeface="+mn-ea"/>
              <a:cs typeface="+mn-ea"/>
            </a:endParaRPr>
          </a:p>
        </p:txBody>
      </p:sp>
      <p:sp>
        <p:nvSpPr>
          <p:cNvPr id="41" name="矩形: 圆角 18"/>
          <p:cNvSpPr/>
          <p:nvPr>
            <p:custDataLst>
              <p:tags r:id="rId2"/>
            </p:custDataLst>
          </p:nvPr>
        </p:nvSpPr>
        <p:spPr>
          <a:xfrm>
            <a:off x="9837420" y="135890"/>
            <a:ext cx="2077720" cy="840105"/>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仿宋" panose="02010609060101010101" charset="-122"/>
                <a:ea typeface="仿宋" panose="02010609060101010101" charset="-122"/>
              </a:rPr>
              <a:t>作品简介</a:t>
            </a:r>
            <a:endParaRPr lang="zh-CN" altLang="en-US" sz="3200" b="1">
              <a:solidFill>
                <a:schemeClr val="bg1"/>
              </a:solidFill>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2"/>
          <p:cNvSpPr>
            <a:spLocks noGrp="1"/>
          </p:cNvSpPr>
          <p:nvPr>
            <p:ph type="title"/>
          </p:nvPr>
        </p:nvSpPr>
        <p:spPr>
          <a:xfrm>
            <a:off x="201613" y="147638"/>
            <a:ext cx="2878137" cy="646112"/>
          </a:xfrm>
          <a:solidFill>
            <a:schemeClr val="bg1">
              <a:alpha val="69019"/>
            </a:schemeClr>
          </a:solidFill>
        </p:spPr>
        <p:txBody>
          <a:bodyPr vert="horz" wrap="square" lIns="91440" tIns="45720" rIns="91440" bIns="45720" anchor="ctr">
            <a:spAutoFit/>
          </a:bodyPr>
          <a:p>
            <a:pPr eaLnBrk="1" hangingPunct="1"/>
            <a:r>
              <a:rPr lang="zh-CN" altLang="zh-CN" sz="4000" b="1">
                <a:ea typeface="黑体" panose="02010609060101010101" pitchFamily="49" charset="-122"/>
              </a:rPr>
              <a:t>故事梗概：</a:t>
            </a:r>
            <a:endParaRPr lang="zh-CN" altLang="zh-CN" sz="4000" b="1">
              <a:ea typeface="黑体" panose="02010609060101010101" pitchFamily="49" charset="-122"/>
            </a:endParaRPr>
          </a:p>
        </p:txBody>
      </p:sp>
      <p:sp>
        <p:nvSpPr>
          <p:cNvPr id="29698" name="Rectangle 3"/>
          <p:cNvSpPr>
            <a:spLocks noGrp="1"/>
          </p:cNvSpPr>
          <p:nvPr>
            <p:ph idx="4294967295"/>
          </p:nvPr>
        </p:nvSpPr>
        <p:spPr>
          <a:xfrm>
            <a:off x="223838" y="857250"/>
            <a:ext cx="11663362" cy="5219700"/>
          </a:xfrm>
          <a:solidFill>
            <a:srgbClr val="F2F2F2">
              <a:alpha val="50999"/>
            </a:srgbClr>
          </a:solidFill>
        </p:spPr>
        <p:txBody>
          <a:bodyPr vert="horz" wrap="square" lIns="91440" tIns="45720" rIns="91440" bIns="45720" anchor="t">
            <a:normAutofit fontScale="90000"/>
          </a:bodyPr>
          <a:p>
            <a:pPr indent="0" fontAlgn="auto">
              <a:buNone/>
            </a:pPr>
            <a:r>
              <a:rPr lang="en-US" altLang="zh-CN" sz="3200" b="1">
                <a:latin typeface="楷体" panose="02010609060101010101" charset="-122"/>
                <a:ea typeface="楷体" panose="02010609060101010101" charset="-122"/>
              </a:rPr>
              <a:t>   </a:t>
            </a:r>
            <a:r>
              <a:rPr lang="zh-CN" altLang="zh-CN" sz="3200" b="1">
                <a:latin typeface="楷体" panose="02010609060101010101" charset="-122"/>
                <a:ea typeface="楷体" panose="02010609060101010101" charset="-122"/>
              </a:rPr>
              <a:t> 主角是一位叫</a:t>
            </a:r>
            <a:r>
              <a:rPr lang="zh-CN" altLang="zh-CN" sz="3200" b="1">
                <a:solidFill>
                  <a:srgbClr val="FF0000"/>
                </a:solidFill>
                <a:latin typeface="楷体" panose="02010609060101010101" charset="-122"/>
                <a:ea typeface="楷体" panose="02010609060101010101" charset="-122"/>
              </a:rPr>
              <a:t>桑地亚哥</a:t>
            </a:r>
            <a:r>
              <a:rPr lang="zh-CN" altLang="zh-CN" sz="3200" b="1">
                <a:latin typeface="楷体" panose="02010609060101010101" charset="-122"/>
                <a:ea typeface="楷体" panose="02010609060101010101" charset="-122"/>
              </a:rPr>
              <a:t>的老渔夫，配角是一个叫</a:t>
            </a:r>
            <a:r>
              <a:rPr lang="zh-CN" altLang="zh-CN" sz="3200" b="1">
                <a:solidFill>
                  <a:srgbClr val="FF0000"/>
                </a:solidFill>
                <a:latin typeface="楷体" panose="02010609060101010101" charset="-122"/>
                <a:ea typeface="楷体" panose="02010609060101010101" charset="-122"/>
              </a:rPr>
              <a:t>马诺林</a:t>
            </a:r>
            <a:r>
              <a:rPr lang="zh-CN" altLang="zh-CN" sz="3200" b="1">
                <a:latin typeface="楷体" panose="02010609060101010101" charset="-122"/>
                <a:ea typeface="楷体" panose="02010609060101010101" charset="-122"/>
              </a:rPr>
              <a:t>的小孩。这位风烛残年的渔夫一连</a:t>
            </a:r>
            <a:r>
              <a:rPr lang="zh-CN" altLang="zh-CN" sz="3200" b="1">
                <a:solidFill>
                  <a:srgbClr val="FF0000"/>
                </a:solidFill>
                <a:latin typeface="楷体" panose="02010609060101010101" charset="-122"/>
                <a:ea typeface="楷体" panose="02010609060101010101" charset="-122"/>
              </a:rPr>
              <a:t>84</a:t>
            </a:r>
            <a:r>
              <a:rPr lang="zh-CN" altLang="zh-CN" sz="3200" b="1">
                <a:latin typeface="楷体" panose="02010609060101010101" charset="-122"/>
                <a:ea typeface="楷体" panose="02010609060101010101" charset="-122"/>
              </a:rPr>
              <a:t>天都没有钓到一条鱼，几乎都快饿死了；但他</a:t>
            </a:r>
            <a:r>
              <a:rPr lang="zh-CN" altLang="zh-CN" sz="3200" b="1">
                <a:solidFill>
                  <a:srgbClr val="FF0000"/>
                </a:solidFill>
                <a:latin typeface="楷体" panose="02010609060101010101" charset="-122"/>
                <a:ea typeface="楷体" panose="02010609060101010101" charset="-122"/>
              </a:rPr>
              <a:t>仍然不肯认输，而充满着奋斗的精神，</a:t>
            </a:r>
            <a:r>
              <a:rPr lang="zh-CN" altLang="zh-CN" sz="3200" b="1">
                <a:latin typeface="楷体" panose="02010609060101010101" charset="-122"/>
                <a:ea typeface="楷体" panose="02010609060101010101" charset="-122"/>
              </a:rPr>
              <a:t>终于在</a:t>
            </a:r>
            <a:r>
              <a:rPr lang="zh-CN" altLang="zh-CN" sz="3200" b="1">
                <a:latin typeface="楷体" panose="02010609060101010101" charset="-122"/>
                <a:ea typeface="楷体" panose="02010609060101010101" charset="-122"/>
                <a:sym typeface="+mn-ea"/>
              </a:rPr>
              <a:t>第85天钓到一条身长十八尺</a:t>
            </a:r>
            <a:r>
              <a:rPr lang="en-US" altLang="zh-CN" sz="3200" b="1">
                <a:latin typeface="楷体" panose="02010609060101010101" charset="-122"/>
                <a:ea typeface="楷体" panose="02010609060101010101" charset="-122"/>
                <a:sym typeface="+mn-ea"/>
              </a:rPr>
              <a:t>(5.48</a:t>
            </a:r>
            <a:r>
              <a:rPr lang="zh-CN" altLang="en-US" sz="3200" b="1">
                <a:latin typeface="楷体" panose="02010609060101010101" charset="-122"/>
                <a:ea typeface="楷体" panose="02010609060101010101" charset="-122"/>
                <a:sym typeface="+mn-ea"/>
              </a:rPr>
              <a:t>米</a:t>
            </a:r>
            <a:r>
              <a:rPr lang="en-US" altLang="zh-CN" sz="3200" b="1">
                <a:latin typeface="楷体" panose="02010609060101010101" charset="-122"/>
                <a:ea typeface="楷体" panose="02010609060101010101" charset="-122"/>
                <a:sym typeface="+mn-ea"/>
              </a:rPr>
              <a:t>)</a:t>
            </a:r>
            <a:r>
              <a:rPr lang="zh-CN" altLang="zh-CN" sz="3200" b="1">
                <a:latin typeface="楷体" panose="02010609060101010101" charset="-122"/>
                <a:ea typeface="楷体" panose="02010609060101010101" charset="-122"/>
                <a:sym typeface="+mn-ea"/>
              </a:rPr>
              <a:t>，体重一千五百磅</a:t>
            </a:r>
            <a:r>
              <a:rPr lang="en-US" altLang="zh-CN" sz="3200" b="1">
                <a:latin typeface="楷体" panose="02010609060101010101" charset="-122"/>
                <a:ea typeface="楷体" panose="02010609060101010101" charset="-122"/>
                <a:sym typeface="+mn-ea"/>
              </a:rPr>
              <a:t>(680</a:t>
            </a:r>
            <a:r>
              <a:rPr lang="zh-CN" altLang="en-US" sz="3200" b="1">
                <a:latin typeface="楷体" panose="02010609060101010101" charset="-122"/>
                <a:ea typeface="楷体" panose="02010609060101010101" charset="-122"/>
                <a:sym typeface="+mn-ea"/>
              </a:rPr>
              <a:t>公斤</a:t>
            </a:r>
            <a:r>
              <a:rPr lang="en-US" altLang="zh-CN" sz="3200" b="1">
                <a:latin typeface="楷体" panose="02010609060101010101" charset="-122"/>
                <a:ea typeface="楷体" panose="02010609060101010101" charset="-122"/>
                <a:sym typeface="+mn-ea"/>
              </a:rPr>
              <a:t>)</a:t>
            </a:r>
            <a:r>
              <a:rPr lang="zh-CN" altLang="zh-CN" sz="3200" b="1">
                <a:latin typeface="楷体" panose="02010609060101010101" charset="-122"/>
                <a:ea typeface="楷体" panose="02010609060101010101" charset="-122"/>
                <a:sym typeface="+mn-ea"/>
              </a:rPr>
              <a:t>的</a:t>
            </a:r>
            <a:r>
              <a:rPr lang="zh-CN" altLang="zh-CN" sz="3200" b="1">
                <a:solidFill>
                  <a:srgbClr val="0000FF"/>
                </a:solidFill>
                <a:latin typeface="楷体" panose="02010609060101010101" charset="-122"/>
                <a:ea typeface="楷体" panose="02010609060101010101" charset="-122"/>
                <a:sym typeface="+mn-ea"/>
              </a:rPr>
              <a:t>大马林鱼</a:t>
            </a:r>
            <a:r>
              <a:rPr lang="zh-CN" altLang="zh-CN" sz="3200" b="1">
                <a:latin typeface="楷体" panose="02010609060101010101" charset="-122"/>
                <a:ea typeface="楷体" panose="02010609060101010101" charset="-122"/>
                <a:sym typeface="+mn-ea"/>
              </a:rPr>
              <a:t>。</a:t>
            </a:r>
            <a:r>
              <a:rPr lang="zh-CN" altLang="zh-CN" sz="3200" b="1">
                <a:latin typeface="楷体" panose="02010609060101010101" charset="-122"/>
                <a:ea typeface="楷体" panose="02010609060101010101" charset="-122"/>
              </a:rPr>
              <a:t>大鱼拖着船往大海走，但老人仍然死拉着不放，即使没有水，没有食物，没有武器，没有助手，而且左手又抽筋，他也</a:t>
            </a:r>
            <a:r>
              <a:rPr lang="zh-CN" altLang="zh-CN" sz="3200" b="1">
                <a:solidFill>
                  <a:srgbClr val="FF0000"/>
                </a:solidFill>
                <a:latin typeface="楷体" panose="02010609060101010101" charset="-122"/>
                <a:ea typeface="楷体" panose="02010609060101010101" charset="-122"/>
              </a:rPr>
              <a:t>丝毫不灰心</a:t>
            </a:r>
            <a:r>
              <a:rPr lang="zh-CN" altLang="zh-CN" sz="3200" b="1">
                <a:latin typeface="楷体" panose="02010609060101010101" charset="-122"/>
                <a:ea typeface="楷体" panose="02010609060101010101" charset="-122"/>
              </a:rPr>
              <a:t>。经过两</a:t>
            </a:r>
            <a:r>
              <a:rPr lang="zh-CN" altLang="en-US" sz="3200" b="1">
                <a:latin typeface="楷体" panose="02010609060101010101" charset="-122"/>
                <a:ea typeface="楷体" panose="02010609060101010101" charset="-122"/>
              </a:rPr>
              <a:t>三</a:t>
            </a:r>
            <a:r>
              <a:rPr lang="zh-CN" altLang="zh-CN" sz="3200" b="1">
                <a:latin typeface="楷体" panose="02010609060101010101" charset="-122"/>
                <a:ea typeface="楷体" panose="02010609060101010101" charset="-122"/>
              </a:rPr>
              <a:t>两夜之后，他终于杀死大鱼，把它栓在船边。</a:t>
            </a:r>
            <a:r>
              <a:rPr lang="zh-CN" altLang="zh-CN" sz="3200" b="1">
                <a:latin typeface="楷体" panose="02010609060101010101" charset="-122"/>
                <a:ea typeface="楷体" panose="02010609060101010101" charset="-122"/>
                <a:sym typeface="+mn-ea"/>
              </a:rPr>
              <a:t>然而，在归航途中，一条条鲨鱼陆续围了上来，尽管老人奋力拼搏，但还是没能抵挡住凶猛鲨鱼的进攻，等他回到海岸时，大马林鱼只剩下残骸。最终，老人</a:t>
            </a:r>
            <a:r>
              <a:rPr lang="zh-CN" altLang="zh-CN" sz="3200" b="1">
                <a:solidFill>
                  <a:srgbClr val="FF0000"/>
                </a:solidFill>
                <a:latin typeface="楷体" panose="02010609060101010101" charset="-122"/>
                <a:ea typeface="楷体" panose="02010609060101010101" charset="-122"/>
                <a:sym typeface="+mn-ea"/>
              </a:rPr>
              <a:t>筋疲力尽</a:t>
            </a:r>
            <a:r>
              <a:rPr lang="zh-CN" altLang="zh-CN" sz="3200" b="1">
                <a:latin typeface="楷体" panose="02010609060101010101" charset="-122"/>
                <a:ea typeface="楷体" panose="02010609060101010101" charset="-122"/>
                <a:sym typeface="+mn-ea"/>
              </a:rPr>
              <a:t>地拖回一副鱼骨架。</a:t>
            </a:r>
            <a:r>
              <a:rPr lang="zh-CN" altLang="zh-CN" sz="3200" b="1">
                <a:latin typeface="楷体" panose="02010609060101010101" charset="-122"/>
                <a:ea typeface="楷体" panose="02010609060101010101" charset="-122"/>
                <a:sym typeface="+mn-ea"/>
              </a:rPr>
              <a:t>本文节选的就是从鲨鱼出现到老人回到渔港的部分。</a:t>
            </a:r>
            <a:endParaRPr lang="zh-CN" altLang="zh-CN" sz="32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837" name="Text Box 46"/>
          <p:cNvSpPr txBox="1"/>
          <p:nvPr/>
        </p:nvSpPr>
        <p:spPr>
          <a:xfrm>
            <a:off x="118745" y="836295"/>
            <a:ext cx="9987280" cy="583565"/>
          </a:xfrm>
          <a:prstGeom prst="rect">
            <a:avLst/>
          </a:prstGeom>
          <a:noFill/>
          <a:ln w="9525">
            <a:noFill/>
          </a:ln>
        </p:spPr>
        <p:txBody>
          <a:bodyPr wrap="square" anchor="t">
            <a:spAutoFit/>
          </a:bodyPr>
          <a:p>
            <a:pPr indent="0"/>
            <a:r>
              <a:rPr lang="zh-CN" sz="3200">
                <a:latin typeface="微软雅黑" panose="020B0503020204020204" charset="-122"/>
                <a:ea typeface="微软雅黑" panose="020B0503020204020204" charset="-122"/>
                <a:cs typeface="微软雅黑" panose="020B0503020204020204" charset="-122"/>
                <a:sym typeface="+mn-ea"/>
              </a:rPr>
              <a:t>梳理概括五次搏斗场景，把握文章主要内容。</a:t>
            </a:r>
            <a:endParaRPr lang="zh-CN" altLang="en-US" sz="3200" b="1" dirty="0">
              <a:solidFill>
                <a:srgbClr val="0000FF"/>
              </a:solidFill>
              <a:latin typeface="Tahoma" panose="020B0604030504040204" pitchFamily="34" charset="0"/>
              <a:ea typeface="宋体" panose="02010600030101010101" pitchFamily="2" charset="-122"/>
            </a:endParaRPr>
          </a:p>
        </p:txBody>
      </p:sp>
      <p:graphicFrame>
        <p:nvGraphicFramePr>
          <p:cNvPr id="2" name="表格 1"/>
          <p:cNvGraphicFramePr>
            <a:graphicFrameLocks noGrp="1"/>
          </p:cNvGraphicFramePr>
          <p:nvPr>
            <p:custDataLst>
              <p:tags r:id="rId1"/>
            </p:custDataLst>
          </p:nvPr>
        </p:nvGraphicFramePr>
        <p:xfrm>
          <a:off x="118745" y="1518285"/>
          <a:ext cx="8735060" cy="4958080"/>
        </p:xfrm>
        <a:graphic>
          <a:graphicData uri="http://schemas.openxmlformats.org/drawingml/2006/table">
            <a:tbl>
              <a:tblPr firstRow="1" bandRow="1">
                <a:tableStyleId>{5940675A-B579-460E-94D1-54222C63F5DA}</a:tableStyleId>
              </a:tblPr>
              <a:tblGrid>
                <a:gridCol w="1454785"/>
                <a:gridCol w="1452880"/>
                <a:gridCol w="1457325"/>
                <a:gridCol w="1456690"/>
                <a:gridCol w="1457325"/>
                <a:gridCol w="1456055"/>
              </a:tblGrid>
              <a:tr h="990600">
                <a:tc>
                  <a:txBody>
                    <a:bodyPr wrap="squar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zh-CN" sz="2400" b="0">
                        <a:latin typeface="微软雅黑" panose="020B0503020204020204" charset="-122"/>
                        <a:ea typeface="微软雅黑" panose="020B0503020204020204" charset="-122"/>
                        <a:cs typeface="微软雅黑" panose="020B0503020204020204" charset="-122"/>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1235">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5045">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wrap="squar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zh-CN" altLang="en-US" sz="2400">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矩形 3"/>
          <p:cNvSpPr/>
          <p:nvPr>
            <p:custDataLst>
              <p:tags r:id="rId2"/>
            </p:custDataLst>
          </p:nvPr>
        </p:nvSpPr>
        <p:spPr>
          <a:xfrm>
            <a:off x="118745" y="129540"/>
            <a:ext cx="4998085" cy="706755"/>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自读深思，整体感知</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pic>
        <p:nvPicPr>
          <p:cNvPr id="6" name="图片 5" descr="201404050245071584_x"/>
          <p:cNvPicPr>
            <a:picLocks noChangeAspect="1"/>
          </p:cNvPicPr>
          <p:nvPr>
            <p:custDataLst>
              <p:tags r:id="rId3"/>
            </p:custDataLst>
          </p:nvPr>
        </p:nvPicPr>
        <p:blipFill>
          <a:blip r:embed="rId4"/>
          <a:stretch>
            <a:fillRect/>
          </a:stretch>
        </p:blipFill>
        <p:spPr>
          <a:xfrm>
            <a:off x="8853805" y="93345"/>
            <a:ext cx="3239770" cy="638302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837">
                                            <p:txEl>
                                              <p:pRg st="0" end="0"/>
                                            </p:txEl>
                                          </p:spTgt>
                                        </p:tgtEl>
                                        <p:attrNameLst>
                                          <p:attrName>style.visibility</p:attrName>
                                        </p:attrNameLst>
                                      </p:cBhvr>
                                      <p:to>
                                        <p:strVal val="visible"/>
                                      </p:to>
                                    </p:set>
                                    <p:animEffect transition="in" filter="blinds(horizontal)">
                                      <p:cBhvr>
                                        <p:cTn id="7" dur="500"/>
                                        <p:tgtEl>
                                          <p:spTgt spid="338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60985" y="728345"/>
          <a:ext cx="11670030" cy="5838825"/>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92835">
                <a:tc>
                  <a:txBody>
                    <a:bodyPr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一搏</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latin typeface="微软雅黑" panose="020B0503020204020204" charset="-122"/>
                          <a:ea typeface="微软雅黑" panose="020B0503020204020204" charset="-122"/>
                          <a:cs typeface="宋体" panose="02010600030101010101" pitchFamily="2" charset="-122"/>
                        </a:rPr>
                        <a:t>灰鯖鲨</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 1</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b="1">
                          <a:latin typeface="微软雅黑" panose="020B0503020204020204" charset="-122"/>
                          <a:ea typeface="微软雅黑" panose="020B0503020204020204" charset="-122"/>
                          <a:cs typeface="宋体" panose="02010600030101010101" pitchFamily="2" charset="-122"/>
                        </a:rPr>
                        <a:t>渔</a:t>
                      </a:r>
                      <a:r>
                        <a:rPr lang="zh-CN" altLang="en-US" sz="2400" b="1">
                          <a:latin typeface="微软雅黑" panose="020B0503020204020204" charset="-122"/>
                          <a:ea typeface="微软雅黑" panose="020B0503020204020204" charset="-122"/>
                          <a:cs typeface="宋体" panose="02010600030101010101" pitchFamily="2" charset="-122"/>
                        </a:rPr>
                        <a:t>叉</a:t>
                      </a:r>
                      <a:endParaRPr lang="zh-CN"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solidFill>
                            <a:srgbClr val="990000"/>
                          </a:solidFill>
                          <a:latin typeface="隶书" panose="02010509060101010101" charset="-122"/>
                          <a:ea typeface="隶书" panose="02010509060101010101" charset="-122"/>
                          <a:sym typeface="+mn-ea"/>
                        </a:rPr>
                        <a:t>杀死灰鲭鲨，大鱼被吃掉四十磅。</a:t>
                      </a:r>
                      <a:endParaRPr lang="zh-CN" altLang="en-US" sz="2400" b="1">
                        <a:solidFill>
                          <a:srgbClr val="990000"/>
                        </a:solidFill>
                        <a:latin typeface="隶书" panose="02010509060101010101" charset="-122"/>
                        <a:ea typeface="隶书" panose="02010509060101010101" charset="-122"/>
                        <a:cs typeface="宋体" panose="02010600030101010101" pitchFamily="2" charset="-122"/>
                        <a:sym typeface="+mn-ea"/>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60985" y="728345"/>
          <a:ext cx="11670030" cy="5838825"/>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92835">
                <a:tc>
                  <a:txBody>
                    <a:bodyPr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二搏</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灰鯖鲨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 </a:t>
                      </a:r>
                      <a:r>
                        <a:rPr lang="zh-CN" altLang="en-US" sz="2400" b="1">
                          <a:latin typeface="微软雅黑" panose="020B0503020204020204" charset="-122"/>
                          <a:ea typeface="微软雅黑" panose="020B0503020204020204" charset="-122"/>
                          <a:cs typeface="宋体" panose="02010600030101010101" pitchFamily="2" charset="-122"/>
                        </a:rPr>
                        <a:t>加拉诺鲨</a:t>
                      </a:r>
                      <a:endParaRPr lang="zh-CN"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2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b="0">
                          <a:latin typeface="微软雅黑" panose="020B0503020204020204" charset="-122"/>
                          <a:ea typeface="微软雅黑" panose="020B0503020204020204" charset="-122"/>
                          <a:cs typeface="宋体" panose="02010600030101010101" pitchFamily="2" charset="-122"/>
                        </a:rPr>
                        <a:t>渔</a:t>
                      </a:r>
                      <a:r>
                        <a:rPr lang="zh-CN" altLang="en-US" sz="2400" b="0">
                          <a:latin typeface="微软雅黑" panose="020B0503020204020204" charset="-122"/>
                          <a:ea typeface="微软雅黑" panose="020B0503020204020204" charset="-122"/>
                          <a:cs typeface="宋体" panose="02010600030101010101" pitchFamily="2" charset="-122"/>
                        </a:rPr>
                        <a:t>叉</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latin typeface="微软雅黑" panose="020B0503020204020204" charset="-122"/>
                          <a:ea typeface="微软雅黑" panose="020B0503020204020204" charset="-122"/>
                          <a:cs typeface="宋体" panose="02010600030101010101" pitchFamily="2" charset="-122"/>
                        </a:rPr>
                        <a:t>绑着刀子的船桨</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990000"/>
                          </a:solidFill>
                          <a:latin typeface="隶书" panose="02010509060101010101" charset="-122"/>
                          <a:ea typeface="隶书" panose="02010509060101010101" charset="-122"/>
                          <a:sym typeface="+mn-ea"/>
                        </a:rPr>
                        <a:t>杀死灰鲭鲨，大鱼被吃掉四十磅。</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solidFill>
                            <a:schemeClr val="accent2"/>
                          </a:solidFill>
                          <a:latin typeface="隶书" panose="02010509060101010101" charset="-122"/>
                          <a:ea typeface="隶书" panose="02010509060101010101" charset="-122"/>
                          <a:sym typeface="Arial" panose="020B0604020202020204" pitchFamily="34" charset="0"/>
                        </a:rPr>
                        <a:t>杀死两条鲨，大鱼被吃掉四分之一。</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60985" y="728345"/>
          <a:ext cx="11670030" cy="5838825"/>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92835">
                <a:tc>
                  <a:txBody>
                    <a:bodyPr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三博</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灰鯖鲨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加拉诺鲨</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b="1">
                          <a:latin typeface="微软雅黑" panose="020B0503020204020204" charset="-122"/>
                          <a:ea typeface="微软雅黑" panose="020B0503020204020204" charset="-122"/>
                          <a:cs typeface="微软雅黑" panose="020B0503020204020204" charset="-122"/>
                          <a:sym typeface="+mn-ea"/>
                        </a:rPr>
                        <a:t>铲鼻鲨</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2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 1</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b="0">
                          <a:latin typeface="微软雅黑" panose="020B0503020204020204" charset="-122"/>
                          <a:ea typeface="微软雅黑" panose="020B0503020204020204" charset="-122"/>
                          <a:cs typeface="宋体" panose="02010600030101010101" pitchFamily="2" charset="-122"/>
                        </a:rPr>
                        <a:t>渔</a:t>
                      </a:r>
                      <a:r>
                        <a:rPr lang="zh-CN" altLang="en-US" sz="2400" b="0">
                          <a:latin typeface="微软雅黑" panose="020B0503020204020204" charset="-122"/>
                          <a:ea typeface="微软雅黑" panose="020B0503020204020204" charset="-122"/>
                          <a:cs typeface="宋体" panose="02010600030101010101" pitchFamily="2" charset="-122"/>
                        </a:rPr>
                        <a:t>叉</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绑着刀子的船桨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latin typeface="微软雅黑" panose="020B0503020204020204" charset="-122"/>
                          <a:ea typeface="微软雅黑" panose="020B0503020204020204" charset="-122"/>
                          <a:cs typeface="宋体" panose="02010600030101010101" pitchFamily="2" charset="-122"/>
                          <a:sym typeface="+mn-ea"/>
                        </a:rPr>
                        <a:t>绑着刀子的船桨</a:t>
                      </a:r>
                      <a:r>
                        <a:rPr lang="en-US" sz="2400" b="1">
                          <a:latin typeface="微软雅黑" panose="020B0503020204020204" charset="-122"/>
                          <a:ea typeface="微软雅黑" panose="020B0503020204020204" charset="-122"/>
                          <a:cs typeface="宋体" panose="02010600030101010101" pitchFamily="2" charset="-122"/>
                          <a:sym typeface="+mn-ea"/>
                        </a:rPr>
                        <a:t> </a:t>
                      </a:r>
                      <a:endParaRPr lang="en-US" altLang="en-US" sz="2400" b="1">
                        <a:latin typeface="微软雅黑" panose="020B0503020204020204" charset="-122"/>
                        <a:ea typeface="微软雅黑" panose="020B0503020204020204" charset="-122"/>
                        <a:cs typeface="宋体" panose="02010600030101010101" pitchFamily="2" charset="-122"/>
                      </a:endParaRPr>
                    </a:p>
                    <a:p>
                      <a:pPr indent="0" algn="ctr">
                        <a:buNone/>
                      </a:pP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990000"/>
                          </a:solidFill>
                          <a:latin typeface="隶书" panose="02010509060101010101" charset="-122"/>
                          <a:ea typeface="隶书" panose="02010509060101010101" charset="-122"/>
                          <a:sym typeface="+mn-ea"/>
                        </a:rPr>
                        <a:t>杀死灰鲭鲨，大鱼被吃掉四十磅。</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chemeClr val="accent2"/>
                          </a:solidFill>
                          <a:latin typeface="隶书" panose="02010509060101010101" charset="-122"/>
                          <a:ea typeface="隶书" panose="02010509060101010101" charset="-122"/>
                          <a:sym typeface="Arial" panose="020B0604020202020204" pitchFamily="34" charset="0"/>
                        </a:rPr>
                        <a:t>杀死两条鲨，大鱼被吃掉四分之一。</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solidFill>
                            <a:srgbClr val="7030A0"/>
                          </a:solidFill>
                          <a:latin typeface="隶书" panose="02010509060101010101" charset="-122"/>
                          <a:ea typeface="隶书" panose="02010509060101010101" charset="-122"/>
                          <a:sym typeface="Arial" panose="020B0604020202020204" pitchFamily="34" charset="0"/>
                        </a:rPr>
                        <a:t>杀死鲨，</a:t>
                      </a:r>
                      <a:endParaRPr lang="zh-CN" altLang="en-US" sz="2400" b="1">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zh-CN" altLang="en-US" sz="2400" b="1">
                          <a:solidFill>
                            <a:srgbClr val="7030A0"/>
                          </a:solidFill>
                          <a:latin typeface="隶书" panose="02010509060101010101" charset="-122"/>
                          <a:ea typeface="隶书" panose="02010509060101010101" charset="-122"/>
                          <a:sym typeface="Arial" panose="020B0604020202020204" pitchFamily="34" charset="0"/>
                        </a:rPr>
                        <a:t>刀子被折断。</a:t>
                      </a:r>
                      <a:endParaRPr lang="zh-CN" altLang="en-US" sz="2400" b="1">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60985" y="728345"/>
          <a:ext cx="11670030" cy="5838825"/>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92835">
                <a:tc>
                  <a:txBody>
                    <a:bodyPr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四搏</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灰鯖鲨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加拉诺鲨</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a:latin typeface="微软雅黑" panose="020B0503020204020204" charset="-122"/>
                          <a:ea typeface="微软雅黑" panose="020B0503020204020204" charset="-122"/>
                          <a:cs typeface="微软雅黑" panose="020B0503020204020204" charset="-122"/>
                          <a:sym typeface="+mn-ea"/>
                        </a:rPr>
                        <a:t>铲鼻鲨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 </a:t>
                      </a:r>
                      <a:r>
                        <a:rPr lang="zh-CN" altLang="en-US" sz="2400" b="1">
                          <a:latin typeface="微软雅黑" panose="020B0503020204020204" charset="-122"/>
                          <a:ea typeface="微软雅黑" panose="020B0503020204020204" charset="-122"/>
                          <a:cs typeface="宋体" panose="02010600030101010101" pitchFamily="2" charset="-122"/>
                        </a:rPr>
                        <a:t>加拉诺鲨</a:t>
                      </a:r>
                      <a:endParaRPr lang="zh-CN"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2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2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b="0">
                          <a:latin typeface="微软雅黑" panose="020B0503020204020204" charset="-122"/>
                          <a:ea typeface="微软雅黑" panose="020B0503020204020204" charset="-122"/>
                          <a:cs typeface="宋体" panose="02010600030101010101" pitchFamily="2" charset="-122"/>
                        </a:rPr>
                        <a:t>渔</a:t>
                      </a:r>
                      <a:r>
                        <a:rPr lang="zh-CN" altLang="en-US" sz="2400" b="0">
                          <a:latin typeface="微软雅黑" panose="020B0503020204020204" charset="-122"/>
                          <a:ea typeface="微软雅黑" panose="020B0503020204020204" charset="-122"/>
                          <a:cs typeface="宋体" panose="02010600030101010101" pitchFamily="2" charset="-122"/>
                        </a:rPr>
                        <a:t>叉</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绑着刀子的船桨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绑着刀子的船桨</a:t>
                      </a:r>
                      <a:r>
                        <a:rPr lang="en-US" sz="2400">
                          <a:latin typeface="微软雅黑" panose="020B0503020204020204" charset="-122"/>
                          <a:ea typeface="微软雅黑" panose="020B0503020204020204" charset="-122"/>
                          <a:cs typeface="宋体" panose="02010600030101010101" pitchFamily="2" charset="-122"/>
                          <a:sym typeface="+mn-ea"/>
                        </a:rPr>
                        <a:t> </a:t>
                      </a:r>
                      <a:endParaRPr lang="en-US" altLang="en-US" sz="2400" b="0">
                        <a:latin typeface="微软雅黑" panose="020B0503020204020204" charset="-122"/>
                        <a:ea typeface="微软雅黑" panose="020B0503020204020204" charset="-122"/>
                        <a:cs typeface="宋体" panose="02010600030101010101" pitchFamily="2" charset="-122"/>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 </a:t>
                      </a:r>
                      <a:r>
                        <a:rPr lang="zh-CN" altLang="en-US" sz="2400" b="1">
                          <a:latin typeface="微软雅黑" panose="020B0503020204020204" charset="-122"/>
                          <a:ea typeface="微软雅黑" panose="020B0503020204020204" charset="-122"/>
                          <a:cs typeface="宋体" panose="02010600030101010101" pitchFamily="2" charset="-122"/>
                        </a:rPr>
                        <a:t>短棍</a:t>
                      </a:r>
                      <a:endParaRPr lang="zh-CN"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990000"/>
                          </a:solidFill>
                          <a:latin typeface="隶书" panose="02010509060101010101" charset="-122"/>
                          <a:ea typeface="隶书" panose="02010509060101010101" charset="-122"/>
                          <a:sym typeface="+mn-ea"/>
                        </a:rPr>
                        <a:t>杀死灰鲭鲨，大鱼被吃掉四十磅。</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chemeClr val="accent2"/>
                          </a:solidFill>
                          <a:latin typeface="隶书" panose="02010509060101010101" charset="-122"/>
                          <a:ea typeface="隶书" panose="02010509060101010101" charset="-122"/>
                          <a:sym typeface="Arial" panose="020B0604020202020204" pitchFamily="34" charset="0"/>
                        </a:rPr>
                        <a:t>杀死两条鲨，大鱼被吃掉四分之一。</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7030A0"/>
                          </a:solidFill>
                          <a:latin typeface="隶书" panose="02010509060101010101" charset="-122"/>
                          <a:ea typeface="隶书" panose="02010509060101010101" charset="-122"/>
                          <a:sym typeface="Arial" panose="020B0604020202020204" pitchFamily="34" charset="0"/>
                        </a:rPr>
                        <a:t>杀死鲨，</a:t>
                      </a:r>
                      <a:endParaRPr lang="zh-CN" altLang="en-US" sz="2400">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zh-CN" altLang="en-US" sz="2400">
                          <a:solidFill>
                            <a:srgbClr val="7030A0"/>
                          </a:solidFill>
                          <a:latin typeface="隶书" panose="02010509060101010101" charset="-122"/>
                          <a:ea typeface="隶书" panose="02010509060101010101" charset="-122"/>
                          <a:sym typeface="Arial" panose="020B0604020202020204" pitchFamily="34" charset="0"/>
                        </a:rPr>
                        <a:t>刀子被折断。</a:t>
                      </a:r>
                      <a:endParaRPr lang="zh-CN" altLang="en-US" sz="2400">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solidFill>
                            <a:srgbClr val="00B0F0"/>
                          </a:solidFill>
                          <a:latin typeface="隶书" panose="02010509060101010101" charset="-122"/>
                          <a:ea typeface="隶书" panose="02010509060101010101" charset="-122"/>
                          <a:sym typeface="Arial" panose="020B0604020202020204" pitchFamily="34" charset="0"/>
                        </a:rPr>
                        <a:t>两条鲨受重伤，大鱼的半个身子都被咬烂了。</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60985" y="132715"/>
          <a:ext cx="11670030" cy="5838825"/>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92835">
                <a:tc>
                  <a:txBody>
                    <a:bodyPr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1">
                          <a:latin typeface="微软雅黑" panose="020B0503020204020204" charset="-122"/>
                          <a:ea typeface="微软雅黑" panose="020B0503020204020204" charset="-122"/>
                          <a:cs typeface="宋体" panose="02010600030101010101" pitchFamily="2" charset="-122"/>
                        </a:rPr>
                        <a:t>五搏</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灰鯖鲨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加拉诺鲨</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a:latin typeface="微软雅黑" panose="020B0503020204020204" charset="-122"/>
                          <a:ea typeface="微软雅黑" panose="020B0503020204020204" charset="-122"/>
                          <a:cs typeface="微软雅黑" panose="020B0503020204020204" charset="-122"/>
                          <a:sym typeface="+mn-ea"/>
                        </a:rPr>
                        <a:t>铲鼻鲨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加拉诺鲨</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latin typeface="微软雅黑" panose="020B0503020204020204" charset="-122"/>
                          <a:ea typeface="微软雅黑" panose="020B0503020204020204" charset="-122"/>
                          <a:cs typeface="宋体" panose="02010600030101010101" pitchFamily="2" charset="-122"/>
                        </a:rPr>
                        <a:t>鲨鱼</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2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2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latin typeface="微软雅黑" panose="020B0503020204020204" charset="-122"/>
                          <a:ea typeface="微软雅黑" panose="020B0503020204020204" charset="-122"/>
                          <a:cs typeface="宋体" panose="02010600030101010101" pitchFamily="2" charset="-122"/>
                        </a:rPr>
                        <a:t>一群</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sz="2400" b="0">
                          <a:latin typeface="微软雅黑" panose="020B0503020204020204" charset="-122"/>
                          <a:ea typeface="微软雅黑" panose="020B0503020204020204" charset="-122"/>
                          <a:cs typeface="宋体" panose="02010600030101010101" pitchFamily="2" charset="-122"/>
                        </a:rPr>
                        <a:t>渔</a:t>
                      </a:r>
                      <a:r>
                        <a:rPr lang="zh-CN" altLang="en-US" sz="2400" b="0">
                          <a:latin typeface="微软雅黑" panose="020B0503020204020204" charset="-122"/>
                          <a:ea typeface="微软雅黑" panose="020B0503020204020204" charset="-122"/>
                          <a:cs typeface="宋体" panose="02010600030101010101" pitchFamily="2" charset="-122"/>
                        </a:rPr>
                        <a:t>叉</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绑着刀子的船桨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绑着刀子的船桨</a:t>
                      </a:r>
                      <a:r>
                        <a:rPr lang="en-US" sz="2400">
                          <a:latin typeface="微软雅黑" panose="020B0503020204020204" charset="-122"/>
                          <a:ea typeface="微软雅黑" panose="020B0503020204020204" charset="-122"/>
                          <a:cs typeface="宋体" panose="02010600030101010101" pitchFamily="2" charset="-122"/>
                          <a:sym typeface="+mn-ea"/>
                        </a:rPr>
                        <a:t> </a:t>
                      </a:r>
                      <a:endParaRPr lang="en-US" altLang="en-US" sz="2400" b="0">
                        <a:latin typeface="微软雅黑" panose="020B0503020204020204" charset="-122"/>
                        <a:ea typeface="微软雅黑" panose="020B0503020204020204" charset="-122"/>
                        <a:cs typeface="宋体" panose="02010600030101010101" pitchFamily="2" charset="-122"/>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短棍</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latin typeface="微软雅黑" panose="020B0503020204020204" charset="-122"/>
                          <a:ea typeface="微软雅黑" panose="020B0503020204020204" charset="-122"/>
                          <a:cs typeface="宋体" panose="02010600030101010101" pitchFamily="2" charset="-122"/>
                        </a:rPr>
                        <a:t>短棍、舵柄</a:t>
                      </a:r>
                      <a:r>
                        <a:rPr lang="en-US" sz="2400" b="1">
                          <a:latin typeface="微软雅黑" panose="020B0503020204020204" charset="-122"/>
                          <a:ea typeface="微软雅黑" panose="020B0503020204020204" charset="-122"/>
                          <a:cs typeface="宋体" panose="02010600030101010101" pitchFamily="2" charset="-122"/>
                        </a:rPr>
                        <a:t> </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990000"/>
                          </a:solidFill>
                          <a:latin typeface="隶书" panose="02010509060101010101" charset="-122"/>
                          <a:ea typeface="隶书" panose="02010509060101010101" charset="-122"/>
                          <a:sym typeface="+mn-ea"/>
                        </a:rPr>
                        <a:t>杀死灰鲭鲨，大鱼被吃掉四十磅。</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chemeClr val="accent2"/>
                          </a:solidFill>
                          <a:latin typeface="隶书" panose="02010509060101010101" charset="-122"/>
                          <a:ea typeface="隶书" panose="02010509060101010101" charset="-122"/>
                          <a:sym typeface="Arial" panose="020B0604020202020204" pitchFamily="34" charset="0"/>
                        </a:rPr>
                        <a:t>杀死两条鲨，大鱼被吃掉四分之一。</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7030A0"/>
                          </a:solidFill>
                          <a:latin typeface="隶书" panose="02010509060101010101" charset="-122"/>
                          <a:ea typeface="隶书" panose="02010509060101010101" charset="-122"/>
                          <a:sym typeface="Arial" panose="020B0604020202020204" pitchFamily="34" charset="0"/>
                        </a:rPr>
                        <a:t>杀死鲨，</a:t>
                      </a:r>
                      <a:endParaRPr lang="zh-CN" altLang="en-US" sz="2400">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zh-CN" altLang="en-US" sz="2400">
                          <a:solidFill>
                            <a:srgbClr val="7030A0"/>
                          </a:solidFill>
                          <a:latin typeface="隶书" panose="02010509060101010101" charset="-122"/>
                          <a:ea typeface="隶书" panose="02010509060101010101" charset="-122"/>
                          <a:sym typeface="Arial" panose="020B0604020202020204" pitchFamily="34" charset="0"/>
                        </a:rPr>
                        <a:t>刀子被折断。</a:t>
                      </a:r>
                      <a:endParaRPr lang="zh-CN" altLang="en-US" sz="2400">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a:solidFill>
                            <a:srgbClr val="00B0F0"/>
                          </a:solidFill>
                          <a:latin typeface="隶书" panose="02010509060101010101" charset="-122"/>
                          <a:ea typeface="隶书" panose="02010509060101010101" charset="-122"/>
                          <a:sym typeface="Arial" panose="020B0604020202020204" pitchFamily="34" charset="0"/>
                        </a:rPr>
                        <a:t>两条鲨受重伤，大鱼的半个身子都被咬烂了。</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lstStyle/>
                    <a:p>
                      <a:pPr indent="0" algn="ctr">
                        <a:buNone/>
                      </a:pPr>
                      <a:r>
                        <a:rPr lang="zh-CN" altLang="en-US" sz="2400" b="1">
                          <a:solidFill>
                            <a:srgbClr val="FF0000"/>
                          </a:solidFill>
                          <a:latin typeface="隶书" panose="02010509060101010101" charset="-122"/>
                          <a:ea typeface="隶书" panose="02010509060101010101" charset="-122"/>
                          <a:sym typeface="Arial" panose="020B0604020202020204" pitchFamily="34" charset="0"/>
                        </a:rPr>
                        <a:t>老人被打败了，大鱼只剩下残骸。</a:t>
                      </a:r>
                      <a:endParaRPr lang="zh-CN" altLang="en-US" sz="2400" b="1">
                        <a:solidFill>
                          <a:srgbClr val="FF0000"/>
                        </a:solidFill>
                        <a:latin typeface="隶书" panose="02010509060101010101" charset="-122"/>
                        <a:ea typeface="隶书" panose="02010509060101010101" charset="-122"/>
                        <a:cs typeface="宋体" panose="02010600030101010101" pitchFamily="2" charset="-122"/>
                        <a:sym typeface="Arial" panose="020B0604020202020204" pitchFamily="34" charset="0"/>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8743" name="文本框 628742"/>
          <p:cNvSpPr txBox="1"/>
          <p:nvPr/>
        </p:nvSpPr>
        <p:spPr>
          <a:xfrm>
            <a:off x="1668145" y="1765300"/>
            <a:ext cx="8855710" cy="4523105"/>
          </a:xfrm>
          <a:prstGeom prst="rect">
            <a:avLst/>
          </a:prstGeom>
          <a:noFill/>
          <a:ln w="9525">
            <a:noFill/>
          </a:ln>
        </p:spPr>
        <p:txBody>
          <a:bodyPr wrap="square" anchor="t">
            <a:spAutoFit/>
          </a:bodyPr>
          <a:p>
            <a:pPr>
              <a:lnSpc>
                <a:spcPct val="150000"/>
              </a:lnSpc>
              <a:buClrTx/>
            </a:pPr>
            <a:r>
              <a:rPr lang="en-US" altLang="zh-CN" sz="4000" b="1" dirty="0">
                <a:solidFill>
                  <a:srgbClr val="000000"/>
                </a:solidFill>
                <a:latin typeface="楷体" panose="02010609060101010101" charset="-122"/>
                <a:ea typeface="楷体" panose="02010609060101010101" charset="-122"/>
              </a:rPr>
              <a:t>    </a:t>
            </a:r>
            <a:r>
              <a:rPr lang="zh-CN" altLang="en-US" sz="4800" b="1" dirty="0">
                <a:solidFill>
                  <a:srgbClr val="000000"/>
                </a:solidFill>
                <a:latin typeface="楷体" panose="02010609060101010101" charset="-122"/>
                <a:ea typeface="楷体" panose="02010609060101010101" charset="-122"/>
              </a:rPr>
              <a:t>本文通过</a:t>
            </a:r>
            <a:r>
              <a:rPr lang="zh-CN" altLang="en-US" sz="4800" b="1" u="sng" dirty="0">
                <a:solidFill>
                  <a:srgbClr val="FF0000"/>
                </a:solidFill>
                <a:latin typeface="楷体" panose="02010609060101010101" charset="-122"/>
                <a:ea typeface="楷体" panose="02010609060101010101" charset="-122"/>
              </a:rPr>
              <a:t>哪些方法</a:t>
            </a:r>
            <a:r>
              <a:rPr lang="zh-CN" altLang="en-US" sz="4800" b="1" dirty="0">
                <a:solidFill>
                  <a:srgbClr val="000000"/>
                </a:solidFill>
                <a:latin typeface="楷体" panose="02010609060101010101" charset="-122"/>
                <a:ea typeface="楷体" panose="02010609060101010101" charset="-122"/>
              </a:rPr>
              <a:t>来塑造老人的形象？请从文中找出相关的语段，并概况这些语段展现了老人</a:t>
            </a:r>
            <a:r>
              <a:rPr lang="zh-CN" altLang="en-US" sz="4800" b="1" u="sng" dirty="0">
                <a:solidFill>
                  <a:srgbClr val="FF0000"/>
                </a:solidFill>
                <a:latin typeface="楷体" panose="02010609060101010101" charset="-122"/>
                <a:ea typeface="楷体" panose="02010609060101010101" charset="-122"/>
              </a:rPr>
              <a:t>怎样的性格</a:t>
            </a:r>
            <a:r>
              <a:rPr lang="zh-CN" altLang="en-US" sz="4800" b="1" dirty="0">
                <a:solidFill>
                  <a:srgbClr val="000000"/>
                </a:solidFill>
                <a:latin typeface="楷体" panose="02010609060101010101" charset="-122"/>
                <a:ea typeface="楷体" panose="02010609060101010101" charset="-122"/>
              </a:rPr>
              <a:t>。</a:t>
            </a:r>
            <a:endParaRPr lang="zh-CN" altLang="en-US" sz="4800" b="1" dirty="0">
              <a:solidFill>
                <a:srgbClr val="000000"/>
              </a:solidFill>
              <a:latin typeface="楷体" panose="02010609060101010101" charset="-122"/>
              <a:ea typeface="楷体" panose="02010609060101010101" charset="-122"/>
            </a:endParaRPr>
          </a:p>
        </p:txBody>
      </p:sp>
      <p:sp>
        <p:nvSpPr>
          <p:cNvPr id="3" name="文本框 2"/>
          <p:cNvSpPr txBox="1"/>
          <p:nvPr/>
        </p:nvSpPr>
        <p:spPr>
          <a:xfrm>
            <a:off x="929005" y="586740"/>
            <a:ext cx="4312285" cy="1198880"/>
          </a:xfrm>
          <a:prstGeom prst="rect">
            <a:avLst/>
          </a:prstGeom>
          <a:noFill/>
        </p:spPr>
        <p:txBody>
          <a:bodyPr wrap="square" rtlCol="0">
            <a:spAutoFit/>
          </a:bodyPr>
          <a:p>
            <a:pPr algn="ctr">
              <a:buClrTx/>
              <a:buSzTx/>
              <a:buFontTx/>
            </a:pPr>
            <a:r>
              <a:rPr lang="zh-CN" altLang="en-US" sz="72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合作讨论</a:t>
            </a:r>
            <a:endParaRPr lang="zh-CN" altLang="en-US" sz="72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28743"/>
                                        </p:tgtEl>
                                        <p:attrNameLst>
                                          <p:attrName>style.visibility</p:attrName>
                                        </p:attrNameLst>
                                      </p:cBhvr>
                                      <p:to>
                                        <p:strVal val="visible"/>
                                      </p:to>
                                    </p:set>
                                    <p:animEffect transition="in" filter="diamond(in)">
                                      <p:cBhvr>
                                        <p:cTn id="7" dur="1000"/>
                                        <p:tgtEl>
                                          <p:spTgt spid="6287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7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9762" name="标题 629761"/>
          <p:cNvSpPr>
            <a:spLocks noGrp="1" noRot="1"/>
          </p:cNvSpPr>
          <p:nvPr/>
        </p:nvSpPr>
        <p:spPr>
          <a:xfrm>
            <a:off x="3634740" y="19050"/>
            <a:ext cx="4294505" cy="7981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rgbClr val="000000"/>
                </a:solidFill>
                <a:ea typeface="黑体" panose="02010609060101010101" pitchFamily="49" charset="-122"/>
              </a:rPr>
              <a:t>人物塑造方法</a:t>
            </a:r>
            <a:endParaRPr lang="zh-CN" altLang="en-US" dirty="0">
              <a:solidFill>
                <a:srgbClr val="000000"/>
              </a:solidFill>
              <a:ea typeface="黑体" panose="02010609060101010101" pitchFamily="49" charset="-122"/>
            </a:endParaRPr>
          </a:p>
        </p:txBody>
      </p:sp>
      <p:sp>
        <p:nvSpPr>
          <p:cNvPr id="5" name="文本框 4"/>
          <p:cNvSpPr txBox="1"/>
          <p:nvPr/>
        </p:nvSpPr>
        <p:spPr>
          <a:xfrm>
            <a:off x="2092960" y="1397000"/>
            <a:ext cx="2090420" cy="1753235"/>
          </a:xfrm>
          <a:prstGeom prst="rect">
            <a:avLst/>
          </a:prstGeom>
          <a:solidFill>
            <a:srgbClr val="CCFF99"/>
          </a:solidFill>
          <a:ln w="9525">
            <a:noFill/>
          </a:ln>
        </p:spPr>
        <p:txBody>
          <a:bodyPr wrap="square" anchor="t">
            <a:spAutoFit/>
          </a:bodyPr>
          <a:p>
            <a:pPr>
              <a:buClrTx/>
            </a:pPr>
            <a:r>
              <a:rPr lang="zh-CN" altLang="en-US" sz="3600" b="1" u="sng" dirty="0">
                <a:solidFill>
                  <a:srgbClr val="FF0000"/>
                </a:solidFill>
                <a:latin typeface="Arial" panose="020B0604020202020204" pitchFamily="34" charset="0"/>
                <a:ea typeface="黑体" panose="02010609060101010101" pitchFamily="49" charset="-122"/>
                <a:hlinkClick r:id="" action="ppaction://noaction"/>
              </a:rPr>
              <a:t>行动描写</a:t>
            </a:r>
            <a:endParaRPr lang="zh-CN" altLang="en-US" sz="3600" b="1" u="sng" dirty="0">
              <a:solidFill>
                <a:srgbClr val="FF0000"/>
              </a:solidFill>
              <a:latin typeface="Arial" panose="020B0604020202020204" pitchFamily="34" charset="0"/>
              <a:ea typeface="黑体" panose="02010609060101010101" pitchFamily="49" charset="-122"/>
              <a:hlinkClick r:id="" action="ppaction://noaction"/>
            </a:endParaRPr>
          </a:p>
          <a:p>
            <a:pPr>
              <a:buClrTx/>
            </a:pPr>
            <a:endParaRPr lang="zh-CN" altLang="en-US" sz="3600" b="1" u="sng" dirty="0">
              <a:solidFill>
                <a:srgbClr val="FF0000"/>
              </a:solidFill>
              <a:latin typeface="Arial" panose="020B0604020202020204" pitchFamily="34" charset="0"/>
              <a:ea typeface="黑体" panose="02010609060101010101" pitchFamily="49" charset="-122"/>
              <a:hlinkClick r:id="" action="ppaction://noaction"/>
            </a:endParaRPr>
          </a:p>
          <a:p>
            <a:pPr>
              <a:buClrTx/>
            </a:pPr>
            <a:r>
              <a:rPr lang="zh-CN" altLang="en-US" sz="3600" b="1" u="sng" dirty="0">
                <a:solidFill>
                  <a:srgbClr val="FF0000"/>
                </a:solidFill>
                <a:latin typeface="Arial" panose="020B0604020202020204" pitchFamily="34" charset="0"/>
                <a:ea typeface="黑体" panose="02010609060101010101" pitchFamily="49" charset="-122"/>
                <a:hlinkClick r:id="" action="ppaction://noaction"/>
              </a:rPr>
              <a:t>细节描写</a:t>
            </a:r>
            <a:endParaRPr lang="zh-CN" altLang="en-US" sz="3600" b="1" u="sng" dirty="0">
              <a:solidFill>
                <a:srgbClr val="FF0000"/>
              </a:solidFill>
              <a:latin typeface="Arial" panose="020B0604020202020204" pitchFamily="34" charset="0"/>
              <a:ea typeface="黑体" panose="02010609060101010101" pitchFamily="49" charset="-122"/>
              <a:hlinkClick r:id="" action="ppaction://noaction"/>
            </a:endParaRPr>
          </a:p>
        </p:txBody>
      </p:sp>
      <p:sp>
        <p:nvSpPr>
          <p:cNvPr id="2" name="文本框 1"/>
          <p:cNvSpPr txBox="1"/>
          <p:nvPr/>
        </p:nvSpPr>
        <p:spPr>
          <a:xfrm>
            <a:off x="2092960" y="4118610"/>
            <a:ext cx="2019300" cy="1753235"/>
          </a:xfrm>
          <a:prstGeom prst="rect">
            <a:avLst/>
          </a:prstGeom>
          <a:solidFill>
            <a:srgbClr val="CCFF99"/>
          </a:solidFill>
          <a:ln w="9525">
            <a:noFill/>
          </a:ln>
        </p:spPr>
        <p:txBody>
          <a:bodyPr wrap="none" anchor="t">
            <a:spAutoFit/>
          </a:bodyPr>
          <a:p>
            <a:pPr>
              <a:buClrTx/>
            </a:pPr>
            <a:r>
              <a:rPr lang="zh-CN" altLang="en-US" sz="3600" b="1" dirty="0">
                <a:solidFill>
                  <a:srgbClr val="FF0000"/>
                </a:solidFill>
                <a:latin typeface="Arial" panose="020B0604020202020204" pitchFamily="34" charset="0"/>
                <a:ea typeface="黑体" panose="02010609060101010101" pitchFamily="49" charset="-122"/>
                <a:hlinkClick r:id="rId1" action="ppaction://hlinksldjump"/>
              </a:rPr>
              <a:t>心理描写</a:t>
            </a:r>
            <a:endParaRPr lang="zh-CN" altLang="en-US" sz="3600" b="1" dirty="0">
              <a:solidFill>
                <a:srgbClr val="FF0000"/>
              </a:solidFill>
              <a:latin typeface="Arial" panose="020B0604020202020204" pitchFamily="34" charset="0"/>
              <a:ea typeface="黑体" panose="02010609060101010101" pitchFamily="49" charset="-122"/>
              <a:hlinkClick r:id="rId1" action="ppaction://hlinksldjump"/>
            </a:endParaRPr>
          </a:p>
          <a:p>
            <a:pPr>
              <a:buClrTx/>
            </a:pPr>
            <a:endParaRPr lang="zh-CN" altLang="en-US" sz="3600" b="1" dirty="0">
              <a:solidFill>
                <a:srgbClr val="FF0000"/>
              </a:solidFill>
              <a:latin typeface="Arial" panose="020B0604020202020204" pitchFamily="34" charset="0"/>
              <a:ea typeface="黑体" panose="02010609060101010101" pitchFamily="49" charset="-122"/>
              <a:hlinkClick r:id="rId1" action="ppaction://hlinksldjump"/>
            </a:endParaRPr>
          </a:p>
          <a:p>
            <a:pPr>
              <a:buClrTx/>
            </a:pPr>
            <a:r>
              <a:rPr lang="zh-CN" altLang="en-US" sz="3600" b="1" dirty="0">
                <a:solidFill>
                  <a:srgbClr val="FF0000"/>
                </a:solidFill>
                <a:latin typeface="Arial" panose="020B0604020202020204" pitchFamily="34" charset="0"/>
                <a:ea typeface="黑体" panose="02010609060101010101" pitchFamily="49" charset="-122"/>
                <a:hlinkClick r:id="rId1" action="ppaction://hlinksldjump"/>
              </a:rPr>
              <a:t>语言描写</a:t>
            </a:r>
            <a:endParaRPr lang="zh-CN" altLang="en-US" sz="3600" b="1" dirty="0">
              <a:solidFill>
                <a:srgbClr val="FF0000"/>
              </a:solidFill>
              <a:latin typeface="Arial" panose="020B0604020202020204" pitchFamily="34" charset="0"/>
              <a:ea typeface="黑体" panose="02010609060101010101" pitchFamily="49" charset="-122"/>
              <a:hlinkClick r:id="rId1" action="ppaction://hlinksldjump"/>
            </a:endParaRPr>
          </a:p>
        </p:txBody>
      </p:sp>
      <p:sp>
        <p:nvSpPr>
          <p:cNvPr id="6" name="燕尾形箭头 5"/>
          <p:cNvSpPr/>
          <p:nvPr/>
        </p:nvSpPr>
        <p:spPr>
          <a:xfrm>
            <a:off x="4218305" y="2030730"/>
            <a:ext cx="976630" cy="485775"/>
          </a:xfrm>
          <a:prstGeom prst="notchedRight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3" name="燕尾形箭头 2"/>
          <p:cNvSpPr/>
          <p:nvPr/>
        </p:nvSpPr>
        <p:spPr>
          <a:xfrm>
            <a:off x="4218305" y="4752340"/>
            <a:ext cx="976630" cy="485775"/>
          </a:xfrm>
          <a:prstGeom prst="notchedRightArrow">
            <a:avLst>
              <a:gd name="adj1" fmla="val 57518"/>
              <a:gd name="adj2" fmla="val 15036"/>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7" name="文本框 6"/>
          <p:cNvSpPr txBox="1"/>
          <p:nvPr/>
        </p:nvSpPr>
        <p:spPr>
          <a:xfrm>
            <a:off x="5313680" y="2030730"/>
            <a:ext cx="5288280" cy="706755"/>
          </a:xfrm>
          <a:prstGeom prst="rect">
            <a:avLst/>
          </a:prstGeom>
          <a:noFill/>
          <a:ln w="9525">
            <a:noFill/>
          </a:ln>
        </p:spPr>
        <p:txBody>
          <a:bodyPr wrap="none" anchor="t">
            <a:spAutoFit/>
          </a:bodyPr>
          <a:p>
            <a:pPr>
              <a:buClrTx/>
            </a:pPr>
            <a:r>
              <a:rPr lang="zh-CN" altLang="en-US" sz="4000" b="1" dirty="0">
                <a:latin typeface="Arial" panose="020B0604020202020204" pitchFamily="34" charset="0"/>
                <a:ea typeface="黑体" panose="02010609060101010101" pitchFamily="49" charset="-122"/>
              </a:rPr>
              <a:t>老人与鲨鱼的五次搏斗</a:t>
            </a:r>
            <a:endParaRPr lang="zh-CN" altLang="en-US" sz="4000" b="1" dirty="0">
              <a:latin typeface="Arial" panose="020B0604020202020204" pitchFamily="34" charset="0"/>
              <a:ea typeface="黑体" panose="02010609060101010101" pitchFamily="49" charset="-122"/>
            </a:endParaRPr>
          </a:p>
        </p:txBody>
      </p:sp>
      <p:sp>
        <p:nvSpPr>
          <p:cNvPr id="629770" name="文本框 629769"/>
          <p:cNvSpPr txBox="1"/>
          <p:nvPr/>
        </p:nvSpPr>
        <p:spPr>
          <a:xfrm>
            <a:off x="5720715" y="4641850"/>
            <a:ext cx="3756660" cy="706755"/>
          </a:xfrm>
          <a:prstGeom prst="rect">
            <a:avLst/>
          </a:prstGeom>
          <a:noFill/>
          <a:ln w="9525">
            <a:noFill/>
          </a:ln>
        </p:spPr>
        <p:txBody>
          <a:bodyPr wrap="none" anchor="t">
            <a:spAutoFit/>
          </a:bodyPr>
          <a:p>
            <a:pPr>
              <a:buClrTx/>
            </a:pPr>
            <a:r>
              <a:rPr lang="zh-CN" altLang="en-US" sz="4000" b="1" dirty="0">
                <a:latin typeface="Arial" panose="020B0604020202020204" pitchFamily="34" charset="0"/>
                <a:ea typeface="黑体" panose="02010609060101010101" pitchFamily="49" charset="-122"/>
              </a:rPr>
              <a:t>老人的心理活动</a:t>
            </a:r>
            <a:endParaRPr lang="zh-CN" altLang="en-US" sz="4000" b="1" dirty="0">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29770"/>
                                        </p:tgtEl>
                                        <p:attrNameLst>
                                          <p:attrName>style.visibility</p:attrName>
                                        </p:attrNameLst>
                                      </p:cBhvr>
                                      <p:to>
                                        <p:strVal val="visible"/>
                                      </p:to>
                                    </p:set>
                                    <p:animEffect transition="in" filter="wipe(left)">
                                      <p:cBhvr>
                                        <p:cTn id="34" dur="500"/>
                                        <p:tgtEl>
                                          <p:spTgt spid="629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6" grpId="0" bldLvl="0" animBg="1"/>
      <p:bldP spid="3" grpId="0" bldLvl="0" animBg="1"/>
      <p:bldP spid="7" grpId="0"/>
      <p:bldP spid="6297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1285" y="610870"/>
            <a:ext cx="12070715" cy="6185535"/>
          </a:xfrm>
          <a:prstGeom prst="rect">
            <a:avLst/>
          </a:prstGeom>
          <a:noFill/>
          <a:ln w="9525">
            <a:noFill/>
          </a:ln>
        </p:spPr>
        <p:txBody>
          <a:bodyPr wrap="square">
            <a:spAutoFit/>
          </a:bodyPr>
          <a:lstStyle/>
          <a:p>
            <a:pPr indent="0">
              <a:lnSpc>
                <a:spcPct val="100000"/>
              </a:lnSpc>
            </a:pPr>
            <a:r>
              <a:rPr lang="en-US" altLang="zh-CN" sz="2800" b="0">
                <a:ea typeface="宋体" panose="02010600030101010101" pitchFamily="2" charset="-122"/>
              </a:rPr>
              <a:t>        </a:t>
            </a:r>
            <a:r>
              <a:rPr lang="en-US" altLang="zh-CN" sz="3600" b="0">
                <a:latin typeface="华文楷体" panose="02010600040101010101" charset="-122"/>
                <a:ea typeface="华文楷体" panose="02010600040101010101" charset="-122"/>
                <a:cs typeface="华文楷体" panose="02010600040101010101" charset="-122"/>
              </a:rPr>
              <a:t> </a:t>
            </a:r>
            <a:r>
              <a:rPr lang="zh-CN" sz="3600" b="0">
                <a:latin typeface="华文楷体" panose="02010600040101010101" charset="-122"/>
                <a:ea typeface="华文楷体" panose="02010600040101010101" charset="-122"/>
                <a:cs typeface="华文楷体" panose="02010600040101010101" charset="-122"/>
              </a:rPr>
              <a:t>19世纪中期开始，资本主义矛盾加剧，人对自身的信心受挫。表现在文学创作上，主人公多是一些平凡甚至平庸的普通人，他们有苦恼、有缺陷、有欲望。20世纪初，西方社会经历了空前的精神危机，两次世界大战更是让人们悲观绝望。表现在文学创作上，各种畸形人、变态人大量涌现。</a:t>
            </a:r>
            <a:endParaRPr lang="zh-CN" sz="3600" b="0">
              <a:latin typeface="华文楷体" panose="02010600040101010101" charset="-122"/>
              <a:ea typeface="华文楷体" panose="02010600040101010101" charset="-122"/>
              <a:cs typeface="华文楷体" panose="02010600040101010101" charset="-122"/>
            </a:endParaRPr>
          </a:p>
          <a:p>
            <a:pPr indent="0">
              <a:lnSpc>
                <a:spcPct val="100000"/>
              </a:lnSpc>
            </a:pPr>
            <a:r>
              <a:rPr lang="zh-CN" sz="3600" b="0">
                <a:latin typeface="华文楷体" panose="02010600040101010101" charset="-122"/>
                <a:ea typeface="华文楷体" panose="02010600040101010101" charset="-122"/>
                <a:cs typeface="华文楷体" panose="02010600040101010101" charset="-122"/>
              </a:rPr>
              <a:t>    在这种整体的文学态势里，发表于1952年的《老人与海》却表现出向英雄与环境抗争主题和传统人类信念回归的倾向，对人的勇气和力量表现出乐观态度，这是十分难得的。它是战后人类疗救战争创伤、从物质和精神的双重灾难中恢复过来的一剂良药。</a:t>
            </a:r>
            <a:endParaRPr lang="zh-CN" sz="3600" b="0">
              <a:latin typeface="华文楷体" panose="02010600040101010101" charset="-122"/>
              <a:ea typeface="华文楷体" panose="02010600040101010101" charset="-122"/>
              <a:cs typeface="华文楷体" panose="02010600040101010101" charset="-122"/>
            </a:endParaRPr>
          </a:p>
          <a:p>
            <a:pPr indent="0">
              <a:lnSpc>
                <a:spcPct val="100000"/>
              </a:lnSpc>
            </a:pPr>
            <a:r>
              <a:rPr lang="zh-CN" sz="3600" b="0">
                <a:latin typeface="华文楷体" panose="02010600040101010101" charset="-122"/>
                <a:ea typeface="华文楷体" panose="02010600040101010101" charset="-122"/>
                <a:cs typeface="华文楷体" panose="02010600040101010101" charset="-122"/>
              </a:rPr>
              <a:t>    一位老人，在大海上捕鱼时会发生怎样的故事？</a:t>
            </a:r>
            <a:endParaRPr lang="zh-CN" altLang="en-US" sz="3600">
              <a:latin typeface="华文楷体" panose="02010600040101010101" charset="-122"/>
              <a:ea typeface="华文楷体" panose="02010600040101010101" charset="-122"/>
              <a:cs typeface="华文楷体" panose="02010600040101010101" charset="-122"/>
            </a:endParaRPr>
          </a:p>
        </p:txBody>
      </p:sp>
      <p:sp>
        <p:nvSpPr>
          <p:cNvPr id="3" name="矩形 2"/>
          <p:cNvSpPr/>
          <p:nvPr>
            <p:custDataLst>
              <p:tags r:id="rId2"/>
            </p:custDataLst>
          </p:nvPr>
        </p:nvSpPr>
        <p:spPr>
          <a:xfrm>
            <a:off x="9937115" y="86995"/>
            <a:ext cx="2019300" cy="64516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3600" b="1">
                <a:solidFill>
                  <a:schemeClr val="accent4"/>
                </a:solidFill>
                <a:effectLst/>
                <a:latin typeface="楷体" panose="02010609060101010101" charset="-122"/>
                <a:ea typeface="楷体" panose="02010609060101010101" charset="-122"/>
              </a:rPr>
              <a:t>导读导学</a:t>
            </a:r>
            <a:endParaRPr lang="zh-CN" altLang="en-US" sz="3600" b="1">
              <a:solidFill>
                <a:schemeClr val="accent4"/>
              </a:solidFill>
              <a:effectLst/>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3426" name="标题 743425"/>
          <p:cNvSpPr>
            <a:spLocks noGrp="1"/>
          </p:cNvSpPr>
          <p:nvPr/>
        </p:nvSpPr>
        <p:spPr>
          <a:xfrm>
            <a:off x="838200" y="365125"/>
            <a:ext cx="10515600"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dirty="0">
                <a:solidFill>
                  <a:srgbClr val="000000"/>
                </a:solidFill>
                <a:ea typeface="华文新魏" panose="02010800040101010101" pitchFamily="2" charset="-122"/>
              </a:rPr>
              <a:t>想一想：</a:t>
            </a:r>
            <a:endParaRPr lang="zh-CN" altLang="en-US" sz="6000" dirty="0">
              <a:solidFill>
                <a:srgbClr val="000000"/>
              </a:solidFill>
              <a:ea typeface="华文新魏" panose="02010800040101010101" pitchFamily="2" charset="-122"/>
            </a:endParaRPr>
          </a:p>
        </p:txBody>
      </p:sp>
      <p:sp>
        <p:nvSpPr>
          <p:cNvPr id="743428" name="文本占位符 743427"/>
          <p:cNvSpPr>
            <a:spLocks noGrp="1"/>
          </p:cNvSpPr>
          <p:nvPr/>
        </p:nvSpPr>
        <p:spPr>
          <a:xfrm>
            <a:off x="2012950" y="2276475"/>
            <a:ext cx="8165465" cy="3724275"/>
          </a:xfrm>
          <a:prstGeom prst="rect">
            <a:avLst/>
          </a:prstGeom>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4400" b="1" dirty="0">
                <a:solidFill>
                  <a:srgbClr val="000000"/>
                </a:solidFill>
              </a:rPr>
              <a:t>         </a:t>
            </a:r>
            <a:r>
              <a:rPr lang="zh-CN" altLang="en-US" sz="4400" b="1" dirty="0">
                <a:solidFill>
                  <a:srgbClr val="000000"/>
                </a:solidFill>
                <a:latin typeface="楷体" panose="02010609060101010101" charset="-122"/>
                <a:ea typeface="楷体" panose="02010609060101010101" charset="-122"/>
              </a:rPr>
              <a:t>本文的一大特点就是有大量人物的</a:t>
            </a:r>
            <a:r>
              <a:rPr lang="zh-CN" altLang="en-US" sz="4400" b="1" u="sng" dirty="0">
                <a:solidFill>
                  <a:srgbClr val="FF0000"/>
                </a:solidFill>
                <a:latin typeface="楷体" panose="02010609060101010101" charset="-122"/>
                <a:ea typeface="楷体" panose="02010609060101010101" charset="-122"/>
              </a:rPr>
              <a:t>内心独白</a:t>
            </a:r>
            <a:r>
              <a:rPr lang="zh-CN" altLang="en-US" sz="4400" b="1" dirty="0">
                <a:solidFill>
                  <a:srgbClr val="000000"/>
                </a:solidFill>
                <a:latin typeface="楷体" panose="02010609060101010101" charset="-122"/>
                <a:ea typeface="楷体" panose="02010609060101010101" charset="-122"/>
              </a:rPr>
              <a:t>，它有什么特点？在文中有什么作用？</a:t>
            </a:r>
            <a:endParaRPr lang="zh-CN" altLang="en-US" sz="4400" b="1" dirty="0">
              <a:solidFill>
                <a:srgbClr val="00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3" name="Text Box 3"/>
          <p:cNvSpPr txBox="1"/>
          <p:nvPr/>
        </p:nvSpPr>
        <p:spPr>
          <a:xfrm>
            <a:off x="490220" y="37465"/>
            <a:ext cx="11212195" cy="6820535"/>
          </a:xfrm>
          <a:prstGeom prst="rect">
            <a:avLst/>
          </a:prstGeom>
          <a:noFill/>
          <a:ln w="9525">
            <a:noFill/>
          </a:ln>
        </p:spPr>
        <p:txBody>
          <a:bodyPr wrap="square" anchor="t">
            <a:spAutoFit/>
          </a:bodyPr>
          <a:p>
            <a:pPr>
              <a:lnSpc>
                <a:spcPct val="135000"/>
              </a:lnSpc>
              <a:spcBef>
                <a:spcPts val="0"/>
              </a:spcBef>
              <a:spcAft>
                <a:spcPts val="0"/>
              </a:spcAft>
            </a:pPr>
            <a:r>
              <a:rPr lang="zh-CN" altLang="en-US" sz="4000" b="1" dirty="0">
                <a:solidFill>
                  <a:srgbClr val="0000FF"/>
                </a:solidFill>
                <a:latin typeface="Arial" panose="020B0604020202020204" pitchFamily="34" charset="0"/>
                <a:ea typeface="宋体" panose="02010600030101010101" pitchFamily="2" charset="-122"/>
              </a:rPr>
              <a:t>特点：</a:t>
            </a:r>
            <a:r>
              <a:rPr lang="zh-CN" altLang="en-US" sz="3600" b="1" dirty="0">
                <a:solidFill>
                  <a:schemeClr val="tx1">
                    <a:lumMod val="50000"/>
                  </a:schemeClr>
                </a:solidFill>
                <a:latin typeface="Arial" panose="020B0604020202020204" pitchFamily="34" charset="0"/>
                <a:ea typeface="宋体" panose="02010600030101010101" pitchFamily="2" charset="-122"/>
              </a:rPr>
              <a:t>忠实地</a:t>
            </a:r>
            <a:r>
              <a:rPr lang="zh-CN" altLang="en-US" sz="3600" b="1" u="sng" dirty="0">
                <a:solidFill>
                  <a:srgbClr val="FF0000"/>
                </a:solidFill>
                <a:latin typeface="Arial" panose="020B0604020202020204" pitchFamily="34" charset="0"/>
                <a:ea typeface="宋体" panose="02010600030101010101" pitchFamily="2" charset="-122"/>
              </a:rPr>
              <a:t>记录</a:t>
            </a:r>
            <a:r>
              <a:rPr lang="zh-CN" altLang="en-US" sz="3600" b="1" dirty="0">
                <a:solidFill>
                  <a:schemeClr val="tx1">
                    <a:lumMod val="50000"/>
                  </a:schemeClr>
                </a:solidFill>
                <a:latin typeface="Arial" panose="020B0604020202020204" pitchFamily="34" charset="0"/>
                <a:ea typeface="宋体" panose="02010600030101010101" pitchFamily="2" charset="-122"/>
              </a:rPr>
              <a:t>了桑地亚哥的</a:t>
            </a:r>
            <a:r>
              <a:rPr lang="zh-CN" altLang="en-US" sz="3600" b="1" u="sng" dirty="0">
                <a:solidFill>
                  <a:srgbClr val="FF0000"/>
                </a:solidFill>
                <a:latin typeface="Arial" panose="020B0604020202020204" pitchFamily="34" charset="0"/>
                <a:ea typeface="宋体" panose="02010600030101010101" pitchFamily="2" charset="-122"/>
              </a:rPr>
              <a:t>内心活动</a:t>
            </a:r>
            <a:r>
              <a:rPr lang="zh-CN" altLang="en-US" sz="3600" b="1" dirty="0">
                <a:solidFill>
                  <a:schemeClr val="tx1">
                    <a:lumMod val="50000"/>
                  </a:schemeClr>
                </a:solidFill>
                <a:latin typeface="Arial" panose="020B0604020202020204" pitchFamily="34" charset="0"/>
                <a:ea typeface="宋体" panose="02010600030101010101" pitchFamily="2" charset="-122"/>
              </a:rPr>
              <a:t>，写出他在海上漂泊的这几天的心态，真实地再现了老人的思想与感受。</a:t>
            </a:r>
            <a:endParaRPr lang="zh-CN" altLang="en-US" sz="2800" b="1" dirty="0">
              <a:solidFill>
                <a:schemeClr val="tx1">
                  <a:lumMod val="50000"/>
                </a:schemeClr>
              </a:solidFill>
              <a:latin typeface="Arial" panose="020B0604020202020204" pitchFamily="34" charset="0"/>
              <a:ea typeface="宋体" panose="02010600030101010101" pitchFamily="2" charset="-122"/>
            </a:endParaRPr>
          </a:p>
          <a:p>
            <a:pPr>
              <a:lnSpc>
                <a:spcPct val="135000"/>
              </a:lnSpc>
              <a:spcBef>
                <a:spcPts val="0"/>
              </a:spcBef>
              <a:spcAft>
                <a:spcPts val="0"/>
              </a:spcAft>
            </a:pPr>
            <a:endParaRPr lang="zh-CN" altLang="en-US" sz="2800" b="1" dirty="0">
              <a:solidFill>
                <a:schemeClr val="tx1">
                  <a:lumMod val="50000"/>
                </a:schemeClr>
              </a:solidFill>
              <a:latin typeface="Arial" panose="020B0604020202020204" pitchFamily="34" charset="0"/>
              <a:ea typeface="宋体" panose="02010600030101010101" pitchFamily="2" charset="-122"/>
            </a:endParaRPr>
          </a:p>
          <a:p>
            <a:pPr>
              <a:lnSpc>
                <a:spcPct val="135000"/>
              </a:lnSpc>
            </a:pPr>
            <a:r>
              <a:rPr lang="zh-CN" altLang="en-US" sz="4000" b="1" dirty="0">
                <a:solidFill>
                  <a:srgbClr val="0000FF"/>
                </a:solidFill>
                <a:latin typeface="Arial" panose="020B0604020202020204" pitchFamily="34" charset="0"/>
                <a:ea typeface="宋体" panose="02010600030101010101" pitchFamily="2" charset="-122"/>
              </a:rPr>
              <a:t>作用：</a:t>
            </a:r>
            <a:r>
              <a:rPr lang="zh-CN" altLang="en-US" sz="3600" b="1" u="sng" dirty="0">
                <a:solidFill>
                  <a:srgbClr val="FF0000"/>
                </a:solidFill>
                <a:latin typeface="Arial" panose="020B0604020202020204" pitchFamily="34" charset="0"/>
                <a:ea typeface="宋体" panose="02010600030101010101" pitchFamily="2" charset="-122"/>
              </a:rPr>
              <a:t>展现人物性格，揭示主题</a:t>
            </a:r>
            <a:endParaRPr lang="zh-CN" altLang="en-US" sz="3600" b="1" u="sng" dirty="0">
              <a:solidFill>
                <a:srgbClr val="FF0000"/>
              </a:solidFill>
              <a:latin typeface="Arial" panose="020B0604020202020204" pitchFamily="34" charset="0"/>
              <a:ea typeface="宋体" panose="02010600030101010101" pitchFamily="2" charset="-122"/>
            </a:endParaRPr>
          </a:p>
          <a:p>
            <a:pPr>
              <a:lnSpc>
                <a:spcPct val="135000"/>
              </a:lnSpc>
            </a:pPr>
            <a:r>
              <a:rPr lang="zh-CN" altLang="en-US" sz="3600" b="1" dirty="0">
                <a:solidFill>
                  <a:schemeClr val="tx1">
                    <a:lumMod val="50000"/>
                  </a:schemeClr>
                </a:solidFill>
                <a:latin typeface="Arial" panose="020B0604020202020204" pitchFamily="34" charset="0"/>
                <a:ea typeface="宋体" panose="02010600030101010101" pitchFamily="2" charset="-122"/>
              </a:rPr>
              <a:t>       老人是在大海中独自与大鱼、鲨鱼斗争，与海洋斗争，通过独白来展示老人丰富的内心世界，塑造老人硬汉子性格形象，突出了重压下依旧优雅、精神上永不可被战胜的主题。</a:t>
            </a:r>
            <a:endParaRPr lang="zh-CN" altLang="en-US" sz="3600" b="1" dirty="0">
              <a:solidFill>
                <a:schemeClr val="tx1">
                  <a:lumMod val="50000"/>
                </a:schemeClr>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iterate type="lt">
                                    <p:tmPct val="10000"/>
                                  </p:iterate>
                                  <p:childTnLst>
                                    <p:set>
                                      <p:cBhvr>
                                        <p:cTn id="6" dur="1" fill="hold">
                                          <p:stCondLst>
                                            <p:cond delay="0"/>
                                          </p:stCondLst>
                                        </p:cTn>
                                        <p:tgtEl>
                                          <p:spTgt spid="56323">
                                            <p:txEl>
                                              <p:charRg st="1" end="1"/>
                                            </p:txEl>
                                          </p:spTgt>
                                        </p:tgtEl>
                                        <p:attrNameLst>
                                          <p:attrName>style.visibility</p:attrName>
                                        </p:attrNameLst>
                                      </p:cBhvr>
                                      <p:to>
                                        <p:strVal val="visible"/>
                                      </p:to>
                                    </p:set>
                                    <p:animEffect transition="in" filter="diamond(in)">
                                      <p:cBhvr>
                                        <p:cTn id="7" dur="500"/>
                                        <p:tgtEl>
                                          <p:spTgt spid="5632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Text Box 3"/>
          <p:cNvSpPr txBox="1"/>
          <p:nvPr/>
        </p:nvSpPr>
        <p:spPr>
          <a:xfrm>
            <a:off x="1635125" y="160655"/>
            <a:ext cx="7840980" cy="706755"/>
          </a:xfrm>
          <a:prstGeom prst="rect">
            <a:avLst/>
          </a:prstGeom>
          <a:noFill/>
          <a:ln w="28575">
            <a:solidFill>
              <a:srgbClr val="FF0000"/>
            </a:solid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Font typeface="Arial" panose="020B0604020202020204" pitchFamily="34" charset="0"/>
              <a:buNone/>
            </a:pPr>
            <a:r>
              <a:rPr lang="zh-CN" altLang="en-US" sz="4000" b="1" dirty="0">
                <a:latin typeface="楷体" panose="02010609060101010101" charset="-122"/>
                <a:ea typeface="楷体" panose="02010609060101010101" charset="-122"/>
              </a:rPr>
              <a:t>桑地亚哥是一个怎样的人物形象？</a:t>
            </a:r>
            <a:endParaRPr lang="zh-CN" altLang="en-US" sz="4000" b="1" dirty="0">
              <a:latin typeface="楷体" panose="02010609060101010101" charset="-122"/>
              <a:ea typeface="楷体" panose="02010609060101010101" charset="-122"/>
            </a:endParaRPr>
          </a:p>
        </p:txBody>
      </p:sp>
      <p:sp>
        <p:nvSpPr>
          <p:cNvPr id="45060" name="Rectangle 4"/>
          <p:cNvSpPr/>
          <p:nvPr/>
        </p:nvSpPr>
        <p:spPr>
          <a:xfrm>
            <a:off x="1774825" y="1184593"/>
            <a:ext cx="8426450" cy="3093720"/>
          </a:xfrm>
          <a:prstGeom prst="rect">
            <a:avLst/>
          </a:prstGeom>
          <a:noFill/>
          <a:ln w="9525">
            <a:solidFill>
              <a:srgbClr val="FF0000"/>
            </a:solid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00000"/>
              </a:lnSpc>
              <a:buNone/>
            </a:pPr>
            <a:r>
              <a:rPr lang="zh-CN" altLang="en-US" sz="3200" dirty="0">
                <a:solidFill>
                  <a:srgbClr val="0000FF"/>
                </a:solidFill>
                <a:ea typeface="黑体" panose="02010609060101010101" pitchFamily="49" charset="-122"/>
              </a:rPr>
              <a:t>孤独、背运、贫穷、年老体衰</a:t>
            </a:r>
            <a:endParaRPr lang="zh-CN" altLang="en-US" sz="3200" dirty="0">
              <a:solidFill>
                <a:srgbClr val="0000FF"/>
              </a:solidFill>
              <a:ea typeface="黑体" panose="02010609060101010101" pitchFamily="49" charset="-122"/>
            </a:endParaRPr>
          </a:p>
          <a:p>
            <a:pPr marL="0" lvl="0" indent="0" eaLnBrk="1" hangingPunct="1">
              <a:lnSpc>
                <a:spcPct val="100000"/>
              </a:lnSpc>
            </a:pPr>
            <a:endParaRPr lang="zh-CN" altLang="en-US" sz="3200" dirty="0">
              <a:solidFill>
                <a:srgbClr val="0000FF"/>
              </a:solidFill>
              <a:ea typeface="黑体" panose="02010609060101010101" pitchFamily="49" charset="-122"/>
            </a:endParaRPr>
          </a:p>
          <a:p>
            <a:pPr marL="0" lvl="0" indent="0" eaLnBrk="1" hangingPunct="1">
              <a:lnSpc>
                <a:spcPct val="100000"/>
              </a:lnSpc>
              <a:buNone/>
            </a:pPr>
            <a:r>
              <a:rPr lang="zh-CN" altLang="en-US" sz="3200" dirty="0">
                <a:solidFill>
                  <a:srgbClr val="0000FF"/>
                </a:solidFill>
                <a:ea typeface="黑体" panose="02010609060101010101" pitchFamily="49" charset="-122"/>
              </a:rPr>
              <a:t>经验丰富、</a:t>
            </a:r>
            <a:r>
              <a:rPr lang="zh-CN" altLang="en-US" sz="3200" dirty="0">
                <a:solidFill>
                  <a:srgbClr val="0000FF"/>
                </a:solidFill>
                <a:ea typeface="黑体" panose="02010609060101010101" pitchFamily="49" charset="-122"/>
                <a:sym typeface="+mn-ea"/>
              </a:rPr>
              <a:t>聪明机智、坚强勇敢、</a:t>
            </a:r>
            <a:endParaRPr lang="zh-CN" altLang="en-US" sz="3200" dirty="0">
              <a:solidFill>
                <a:srgbClr val="0000FF"/>
              </a:solidFill>
              <a:ea typeface="黑体" panose="02010609060101010101" pitchFamily="49" charset="-122"/>
              <a:sym typeface="+mn-ea"/>
            </a:endParaRPr>
          </a:p>
          <a:p>
            <a:pPr marL="0" lvl="0" indent="0" eaLnBrk="1" hangingPunct="1">
              <a:lnSpc>
                <a:spcPct val="100000"/>
              </a:lnSpc>
              <a:buNone/>
            </a:pPr>
            <a:endParaRPr lang="zh-CN" altLang="en-US" sz="3200" dirty="0">
              <a:solidFill>
                <a:srgbClr val="0000FF"/>
              </a:solidFill>
              <a:ea typeface="黑体" panose="02010609060101010101" pitchFamily="49" charset="-122"/>
              <a:sym typeface="+mn-ea"/>
            </a:endParaRPr>
          </a:p>
          <a:p>
            <a:pPr marL="0" lvl="0" indent="0" eaLnBrk="1" hangingPunct="1">
              <a:lnSpc>
                <a:spcPct val="100000"/>
              </a:lnSpc>
              <a:buNone/>
            </a:pPr>
            <a:r>
              <a:rPr lang="zh-CN" altLang="en-US" sz="3200" dirty="0">
                <a:solidFill>
                  <a:srgbClr val="0000FF"/>
                </a:solidFill>
                <a:ea typeface="黑体" panose="02010609060101010101" pitchFamily="49" charset="-122"/>
                <a:sym typeface="+mn-ea"/>
              </a:rPr>
              <a:t>自信</a:t>
            </a:r>
            <a:r>
              <a:rPr lang="zh-CN" altLang="en-US" sz="3200" dirty="0">
                <a:solidFill>
                  <a:srgbClr val="0000FF"/>
                </a:solidFill>
                <a:ea typeface="黑体" panose="02010609060101010101" pitchFamily="49" charset="-122"/>
              </a:rPr>
              <a:t>乐观、坚韧不拔、永不屈服、永不放弃</a:t>
            </a:r>
            <a:r>
              <a:rPr lang="en-US" altLang="zh-CN" sz="4000" b="1" dirty="0">
                <a:solidFill>
                  <a:srgbClr val="0000FF"/>
                </a:solidFill>
                <a:latin typeface="华文新魏" panose="02010800040101010101" pitchFamily="2" charset="-122"/>
                <a:ea typeface="华文新魏" panose="02010800040101010101" pitchFamily="2" charset="-122"/>
              </a:rPr>
              <a:t>     </a:t>
            </a:r>
            <a:r>
              <a:rPr lang="zh-CN" altLang="zh-CN" sz="4000" b="1" dirty="0">
                <a:solidFill>
                  <a:srgbClr val="0000FF"/>
                </a:solidFill>
                <a:latin typeface="华文新魏" panose="02010800040101010101" pitchFamily="2" charset="-122"/>
                <a:ea typeface="华文新魏" panose="02010800040101010101" pitchFamily="2" charset="-122"/>
              </a:rPr>
              <a:t>  </a:t>
            </a:r>
            <a:endParaRPr lang="zh-CN" altLang="zh-CN" sz="4000" b="1" dirty="0">
              <a:solidFill>
                <a:srgbClr val="0000FF"/>
              </a:solidFill>
              <a:latin typeface="华文新魏" panose="02010800040101010101" pitchFamily="2" charset="-122"/>
              <a:ea typeface="华文新魏" panose="02010800040101010101" pitchFamily="2" charset="-122"/>
            </a:endParaRPr>
          </a:p>
        </p:txBody>
      </p:sp>
      <p:sp>
        <p:nvSpPr>
          <p:cNvPr id="3" name="文本框 2"/>
          <p:cNvSpPr txBox="1"/>
          <p:nvPr/>
        </p:nvSpPr>
        <p:spPr>
          <a:xfrm>
            <a:off x="1647825" y="4756785"/>
            <a:ext cx="8896350" cy="1845310"/>
          </a:xfrm>
          <a:prstGeom prst="rect">
            <a:avLst/>
          </a:prstGeom>
          <a:noFill/>
        </p:spPr>
        <p:txBody>
          <a:bodyPr wrap="square" rtlCol="0">
            <a:spAutoFit/>
          </a:bodyPr>
          <a:p>
            <a:r>
              <a:rPr lang="zh-CN" altLang="zh-CN" sz="4000" b="1" dirty="0">
                <a:solidFill>
                  <a:schemeClr val="tx1"/>
                </a:solidFill>
                <a:latin typeface="华文新魏" panose="02010800040101010101" pitchFamily="2" charset="-122"/>
                <a:ea typeface="华文新魏" panose="02010800040101010101" pitchFamily="2" charset="-122"/>
                <a:sym typeface="+mn-ea"/>
              </a:rPr>
              <a:t>    一个面临厄运甚至绝境</a:t>
            </a:r>
            <a:r>
              <a:rPr lang="zh-CN" altLang="zh-CN" sz="5400" b="1" u="sng" dirty="0">
                <a:solidFill>
                  <a:srgbClr val="0000FF"/>
                </a:solidFill>
                <a:latin typeface="华文新魏" panose="02010800040101010101" pitchFamily="2" charset="-122"/>
                <a:ea typeface="华文新魏" panose="02010800040101010101" pitchFamily="2" charset="-122"/>
                <a:sym typeface="+mn-ea"/>
              </a:rPr>
              <a:t>永不屈服、永不放弃</a:t>
            </a:r>
            <a:r>
              <a:rPr lang="zh-CN" altLang="zh-CN" sz="4000" b="1" dirty="0">
                <a:solidFill>
                  <a:schemeClr val="tx1"/>
                </a:solidFill>
                <a:latin typeface="华文新魏" panose="02010800040101010101" pitchFamily="2" charset="-122"/>
                <a:ea typeface="华文新魏" panose="02010800040101010101" pitchFamily="2" charset="-122"/>
                <a:sym typeface="+mn-ea"/>
              </a:rPr>
              <a:t>的</a:t>
            </a:r>
            <a:r>
              <a:rPr lang="zh-CN" altLang="zh-CN" sz="4000" b="1" dirty="0">
                <a:solidFill>
                  <a:schemeClr val="tx1"/>
                </a:solidFill>
                <a:ea typeface="华文新魏" panose="02010800040101010101" pitchFamily="2" charset="-122"/>
                <a:sym typeface="+mn-ea"/>
              </a:rPr>
              <a:t>……</a:t>
            </a:r>
            <a:r>
              <a:rPr lang="zh-CN" altLang="zh-CN" sz="6000" b="1" u="sng" dirty="0">
                <a:solidFill>
                  <a:srgbClr val="FF0000"/>
                </a:solidFill>
                <a:latin typeface="叶根友毛笔行书2.0版" panose="02010601030101010101" charset="-122"/>
                <a:ea typeface="叶根友毛笔行书2.0版" panose="02010601030101010101" charset="-122"/>
                <a:sym typeface="+mn-ea"/>
              </a:rPr>
              <a:t>硬汉</a:t>
            </a:r>
            <a:r>
              <a:rPr lang="zh-CN" altLang="zh-CN" sz="6000" b="1" dirty="0">
                <a:solidFill>
                  <a:srgbClr val="FF0000"/>
                </a:solidFill>
                <a:latin typeface="叶根友毛笔行书2.0版" panose="02010601030101010101" charset="-122"/>
                <a:ea typeface="叶根友毛笔行书2.0版" panose="02010601030101010101" charset="-122"/>
                <a:sym typeface="+mn-ea"/>
              </a:rPr>
              <a:t>！</a:t>
            </a:r>
            <a:endParaRPr lang="zh-CN" altLang="zh-CN" sz="4000" b="1" dirty="0">
              <a:solidFill>
                <a:srgbClr val="FF0000"/>
              </a:solidFill>
              <a:latin typeface="华文新魏" panose="02010800040101010101" pitchFamily="2" charset="-122"/>
              <a:ea typeface="华文新魏" panose="020108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diamond(in)">
                                      <p:cBhvr>
                                        <p:cTn id="7" dur="10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diamond(in)">
                                      <p:cBhvr>
                                        <p:cTn id="12" dur="1000"/>
                                        <p:tgtEl>
                                          <p:spTgt spid="45060"/>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3"/>
                                        </p:tgtEl>
                                        <p:attrNameLst>
                                          <p:attrName>style.visibility</p:attrName>
                                        </p:attrNameLst>
                                      </p:cBhvr>
                                      <p:to>
                                        <p:strVal val="visible"/>
                                      </p:to>
                                    </p:set>
                                    <p:anim calcmode="discrete" valueType="clr">
                                      <p:cBhvr override="childStyle">
                                        <p:cTn id="1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gtEl>
                                        <p:attrNameLst>
                                          <p:attrName>fillcolor</p:attrName>
                                        </p:attrNameLst>
                                      </p:cBhvr>
                                      <p:tavLst>
                                        <p:tav tm="0">
                                          <p:val>
                                            <p:clrVal>
                                              <a:schemeClr val="accent2"/>
                                            </p:clrVal>
                                          </p:val>
                                        </p:tav>
                                        <p:tav tm="50000">
                                          <p:val>
                                            <p:clrVal>
                                              <a:schemeClr val="hlink"/>
                                            </p:clrVal>
                                          </p:val>
                                        </p:tav>
                                      </p:tavLst>
                                    </p:anim>
                                    <p:set>
                                      <p:cBhvr>
                                        <p:cTn id="1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nimBg="1"/>
      <p:bldP spid="45060" grpId="0" bldLvl="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8743" name="文本框 628742"/>
          <p:cNvSpPr txBox="1"/>
          <p:nvPr/>
        </p:nvSpPr>
        <p:spPr>
          <a:xfrm>
            <a:off x="4758690" y="513398"/>
            <a:ext cx="2418080" cy="768350"/>
          </a:xfrm>
          <a:prstGeom prst="rect">
            <a:avLst/>
          </a:prstGeom>
          <a:solidFill>
            <a:schemeClr val="accent1">
              <a:lumMod val="20000"/>
              <a:lumOff val="80000"/>
            </a:schemeClr>
          </a:solidFill>
          <a:ln w="28575">
            <a:solidFill>
              <a:srgbClr val="0000FF"/>
            </a:solidFill>
          </a:ln>
        </p:spPr>
        <p:txBody>
          <a:bodyPr wrap="none" anchor="t">
            <a:spAutoFit/>
          </a:bodyPr>
          <a:p>
            <a:pPr>
              <a:buClrTx/>
            </a:pPr>
            <a:r>
              <a:rPr lang="zh-CN" altLang="en-US" sz="4400" dirty="0">
                <a:solidFill>
                  <a:srgbClr val="FF0000"/>
                </a:solidFill>
                <a:latin typeface="Arial" panose="020B0604020202020204" pitchFamily="34" charset="0"/>
                <a:ea typeface="黑体" panose="02010609060101010101" pitchFamily="49" charset="-122"/>
              </a:rPr>
              <a:t>硬汉形象</a:t>
            </a:r>
            <a:endParaRPr lang="zh-CN" altLang="en-US" sz="4400" dirty="0">
              <a:solidFill>
                <a:srgbClr val="FF0000"/>
              </a:solidFill>
              <a:latin typeface="Arial" panose="020B0604020202020204" pitchFamily="34" charset="0"/>
              <a:ea typeface="黑体" panose="02010609060101010101" pitchFamily="49" charset="-122"/>
            </a:endParaRPr>
          </a:p>
        </p:txBody>
      </p:sp>
      <p:sp>
        <p:nvSpPr>
          <p:cNvPr id="628744" name="矩形 628743"/>
          <p:cNvSpPr/>
          <p:nvPr/>
        </p:nvSpPr>
        <p:spPr>
          <a:xfrm>
            <a:off x="606425" y="1572260"/>
            <a:ext cx="11188700" cy="4573270"/>
          </a:xfrm>
          <a:prstGeom prst="rect">
            <a:avLst/>
          </a:prstGeom>
          <a:noFill/>
          <a:ln w="38100">
            <a:solidFill>
              <a:srgbClr val="0000FF"/>
            </a:solidFill>
          </a:ln>
        </p:spPr>
        <p:txBody>
          <a:bodyPr wrap="square">
            <a:spAutoFit/>
          </a:bodyPr>
          <a:p>
            <a:pPr>
              <a:lnSpc>
                <a:spcPct val="130000"/>
              </a:lnSpc>
              <a:spcBef>
                <a:spcPts val="20"/>
              </a:spcBef>
              <a:spcAft>
                <a:spcPts val="0"/>
              </a:spcAft>
              <a:buClr>
                <a:schemeClr val="tx2"/>
              </a:buClr>
              <a:buSzPct val="70000"/>
              <a:buFont typeface="Wingdings" panose="05000000000000000000" pitchFamily="2" charset="2"/>
              <a:buNone/>
            </a:pPr>
            <a:r>
              <a:rPr lang="en-US" altLang="zh-CN" sz="2800" b="1" dirty="0">
                <a:solidFill>
                  <a:schemeClr val="tx1"/>
                </a:solidFill>
                <a:latin typeface="Arial" panose="020B0604020202020204" pitchFamily="34" charset="0"/>
                <a:ea typeface="黑体" panose="02010609060101010101" pitchFamily="49" charset="-122"/>
              </a:rPr>
              <a:t>        </a:t>
            </a:r>
            <a:r>
              <a:rPr lang="zh-CN" altLang="en-US" sz="3200" b="1" dirty="0">
                <a:solidFill>
                  <a:schemeClr val="tx1"/>
                </a:solidFill>
                <a:latin typeface="Arial" panose="020B0604020202020204" pitchFamily="34" charset="0"/>
                <a:ea typeface="黑体" panose="02010609060101010101" pitchFamily="49" charset="-122"/>
              </a:rPr>
              <a:t>指海明威作品中出现的一系列人物形象。这些人物有拳击师、斗牛士、猎人等，他们都具有一种</a:t>
            </a:r>
            <a:r>
              <a:rPr lang="zh-CN" altLang="en-US" sz="3200" b="1" u="sng" dirty="0">
                <a:solidFill>
                  <a:srgbClr val="FF0000"/>
                </a:solidFill>
                <a:ea typeface="黑体" panose="02010609060101010101" pitchFamily="49" charset="-122"/>
                <a:sym typeface="+mn-ea"/>
              </a:rPr>
              <a:t>勇敢正直</a:t>
            </a:r>
            <a:r>
              <a:rPr lang="zh-CN" altLang="en-US" sz="3200" b="1" dirty="0">
                <a:ea typeface="黑体" panose="02010609060101010101" pitchFamily="49" charset="-122"/>
                <a:sym typeface="+mn-ea"/>
              </a:rPr>
              <a:t>、</a:t>
            </a:r>
            <a:r>
              <a:rPr lang="zh-CN" altLang="en-US" sz="3200" b="1" u="sng" dirty="0">
                <a:solidFill>
                  <a:srgbClr val="FF0000"/>
                </a:solidFill>
                <a:latin typeface="Arial" panose="020B0604020202020204" pitchFamily="34" charset="0"/>
                <a:ea typeface="黑体" panose="02010609060101010101" pitchFamily="49" charset="-122"/>
              </a:rPr>
              <a:t>百折不挠、坚强不屈</a:t>
            </a:r>
            <a:r>
              <a:rPr lang="zh-CN" altLang="en-US" sz="3200" b="1" dirty="0">
                <a:solidFill>
                  <a:schemeClr val="tx1"/>
                </a:solidFill>
                <a:latin typeface="Arial" panose="020B0604020202020204" pitchFamily="34" charset="0"/>
                <a:ea typeface="黑体" panose="02010609060101010101" pitchFamily="49" charset="-122"/>
              </a:rPr>
              <a:t>的性格，面对暴力和死亡，面对不可改变的命运，</a:t>
            </a:r>
            <a:r>
              <a:rPr lang="zh-CN" altLang="en-US" sz="3200" b="1" dirty="0">
                <a:ea typeface="黑体" panose="02010609060101010101" pitchFamily="49" charset="-122"/>
                <a:sym typeface="+mn-ea"/>
              </a:rPr>
              <a:t>能忍受苦难与折磨，</a:t>
            </a:r>
            <a:r>
              <a:rPr lang="zh-CN" altLang="en-US" sz="3200" b="1" dirty="0">
                <a:solidFill>
                  <a:schemeClr val="tx1"/>
                </a:solidFill>
                <a:latin typeface="Arial" panose="020B0604020202020204" pitchFamily="34" charset="0"/>
                <a:ea typeface="黑体" panose="02010609060101010101" pitchFamily="49" charset="-122"/>
              </a:rPr>
              <a:t>表现出一种</a:t>
            </a:r>
            <a:r>
              <a:rPr lang="zh-CN" altLang="en-US" sz="3200" b="1" u="sng" dirty="0">
                <a:solidFill>
                  <a:srgbClr val="FF0000"/>
                </a:solidFill>
                <a:ea typeface="黑体" panose="02010609060101010101" pitchFamily="49" charset="-122"/>
                <a:sym typeface="+mn-ea"/>
              </a:rPr>
              <a:t>不怕失败</a:t>
            </a:r>
            <a:r>
              <a:rPr lang="zh-CN" altLang="en-US" sz="3200" b="1" dirty="0">
                <a:ea typeface="黑体" panose="02010609060101010101" pitchFamily="49" charset="-122"/>
                <a:sym typeface="+mn-ea"/>
              </a:rPr>
              <a:t>、</a:t>
            </a:r>
            <a:r>
              <a:rPr lang="zh-CN" altLang="en-US" sz="3200" b="1" u="sng" dirty="0">
                <a:solidFill>
                  <a:srgbClr val="FF0000"/>
                </a:solidFill>
                <a:ea typeface="黑体" panose="02010609060101010101" pitchFamily="49" charset="-122"/>
                <a:sym typeface="+mn-ea"/>
              </a:rPr>
              <a:t>视死如归</a:t>
            </a:r>
            <a:r>
              <a:rPr lang="zh-CN" altLang="en-US" sz="3200" b="1" dirty="0">
                <a:ea typeface="黑体" panose="02010609060101010101" pitchFamily="49" charset="-122"/>
                <a:sym typeface="+mn-ea"/>
              </a:rPr>
              <a:t>的</a:t>
            </a:r>
            <a:r>
              <a:rPr lang="zh-CN" altLang="en-US" sz="3200" b="1" u="sng" dirty="0">
                <a:solidFill>
                  <a:srgbClr val="FF0000"/>
                </a:solidFill>
                <a:latin typeface="Arial" panose="020B0604020202020204" pitchFamily="34" charset="0"/>
                <a:ea typeface="黑体" panose="02010609060101010101" pitchFamily="49" charset="-122"/>
              </a:rPr>
              <a:t>从容、镇定</a:t>
            </a:r>
            <a:r>
              <a:rPr lang="zh-CN" altLang="en-US" sz="3200" b="1" dirty="0">
                <a:solidFill>
                  <a:schemeClr val="tx1"/>
                </a:solidFill>
                <a:latin typeface="Arial" panose="020B0604020202020204" pitchFamily="34" charset="0"/>
                <a:ea typeface="黑体" panose="02010609060101010101" pitchFamily="49" charset="-122"/>
              </a:rPr>
              <a:t>的意志力，保持了人的</a:t>
            </a:r>
            <a:r>
              <a:rPr lang="zh-CN" altLang="en-US" sz="3200" b="1" u="sng" dirty="0">
                <a:solidFill>
                  <a:srgbClr val="FF0000"/>
                </a:solidFill>
                <a:latin typeface="Arial" panose="020B0604020202020204" pitchFamily="34" charset="0"/>
                <a:ea typeface="黑体" panose="02010609060101010101" pitchFamily="49" charset="-122"/>
              </a:rPr>
              <a:t>尊严和勇气</a:t>
            </a:r>
            <a:r>
              <a:rPr lang="zh-CN" altLang="en-US" sz="3200" b="1" dirty="0">
                <a:solidFill>
                  <a:schemeClr val="tx1"/>
                </a:solidFill>
                <a:latin typeface="Arial" panose="020B0604020202020204" pitchFamily="34" charset="0"/>
                <a:ea typeface="黑体" panose="02010609060101010101" pitchFamily="49" charset="-122"/>
              </a:rPr>
              <a:t>。</a:t>
            </a:r>
            <a:endParaRPr lang="zh-CN" altLang="en-US" sz="3200" b="1" dirty="0">
              <a:solidFill>
                <a:schemeClr val="tx1"/>
              </a:solidFill>
              <a:latin typeface="Arial" panose="020B0604020202020204" pitchFamily="34" charset="0"/>
              <a:ea typeface="黑体" panose="02010609060101010101" pitchFamily="49" charset="-122"/>
            </a:endParaRPr>
          </a:p>
          <a:p>
            <a:pPr>
              <a:lnSpc>
                <a:spcPct val="130000"/>
              </a:lnSpc>
              <a:spcBef>
                <a:spcPts val="20"/>
              </a:spcBef>
              <a:spcAft>
                <a:spcPts val="0"/>
              </a:spcAft>
              <a:buClr>
                <a:schemeClr val="tx2"/>
              </a:buClr>
              <a:buSzPct val="70000"/>
              <a:buFont typeface="Wingdings" panose="05000000000000000000" pitchFamily="2" charset="2"/>
              <a:buNone/>
            </a:pPr>
            <a:r>
              <a:rPr lang="zh-CN" altLang="en-US" sz="3200" b="1" dirty="0">
                <a:solidFill>
                  <a:schemeClr val="tx1"/>
                </a:solidFill>
                <a:latin typeface="Arial" panose="020B0604020202020204" pitchFamily="34" charset="0"/>
                <a:ea typeface="黑体" panose="02010609060101010101" pitchFamily="49" charset="-122"/>
              </a:rPr>
              <a:t>       桑提亚哥更是集中体现了海明威心中的硬汉形象，从而成为海明威作品中众多硬汉形象最突出而独特的代表。</a:t>
            </a:r>
            <a:endParaRPr lang="zh-CN" altLang="en-US" sz="3200" b="1" dirty="0">
              <a:solidFill>
                <a:schemeClr val="tx1"/>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28743"/>
                                        </p:tgtEl>
                                        <p:attrNameLst>
                                          <p:attrName>style.visibility</p:attrName>
                                        </p:attrNameLst>
                                      </p:cBhvr>
                                      <p:to>
                                        <p:strVal val="visible"/>
                                      </p:to>
                                    </p:set>
                                    <p:animEffect transition="in" filter="diamond(in)">
                                      <p:cBhvr>
                                        <p:cTn id="7" dur="1000"/>
                                        <p:tgtEl>
                                          <p:spTgt spid="6287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28744"/>
                                        </p:tgtEl>
                                        <p:attrNameLst>
                                          <p:attrName>style.visibility</p:attrName>
                                        </p:attrNameLst>
                                      </p:cBhvr>
                                      <p:to>
                                        <p:strVal val="visible"/>
                                      </p:to>
                                    </p:set>
                                    <p:animEffect transition="in" filter="diamond(in)">
                                      <p:cBhvr>
                                        <p:cTn id="12" dur="1000"/>
                                        <p:tgtEl>
                                          <p:spTgt spid="62874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1" nodeType="clickEffect">
                                  <p:stCondLst>
                                    <p:cond delay="0"/>
                                  </p:stCondLst>
                                  <p:childTnLst>
                                    <p:set>
                                      <p:cBhvr>
                                        <p:cTn id="16" dur="1" fill="hold">
                                          <p:stCondLst>
                                            <p:cond delay="0"/>
                                          </p:stCondLst>
                                        </p:cTn>
                                        <p:tgtEl>
                                          <p:spTgt spid="628744"/>
                                        </p:tgtEl>
                                        <p:attrNameLst>
                                          <p:attrName>style.visibility</p:attrName>
                                        </p:attrNameLst>
                                      </p:cBhvr>
                                      <p:to>
                                        <p:strVal val="visible"/>
                                      </p:to>
                                    </p:set>
                                    <p:anim calcmode="lin" valueType="num">
                                      <p:cBhvr additive="base">
                                        <p:cTn id="17" dur="500" fill="hold"/>
                                        <p:tgtEl>
                                          <p:spTgt spid="628744"/>
                                        </p:tgtEl>
                                        <p:attrNameLst>
                                          <p:attrName>ppt_x</p:attrName>
                                        </p:attrNameLst>
                                      </p:cBhvr>
                                      <p:tavLst>
                                        <p:tav tm="0">
                                          <p:val>
                                            <p:strVal val="#ppt_x"/>
                                          </p:val>
                                        </p:tav>
                                        <p:tav tm="100000">
                                          <p:val>
                                            <p:strVal val="#ppt_x"/>
                                          </p:val>
                                        </p:tav>
                                      </p:tavLst>
                                    </p:anim>
                                    <p:anim calcmode="lin" valueType="num">
                                      <p:cBhvr additive="base">
                                        <p:cTn id="18" dur="500" fill="hold"/>
                                        <p:tgtEl>
                                          <p:spTgt spid="6287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743" grpId="0" bldLvl="0" animBg="1"/>
      <p:bldP spid="628744" grpId="0" bldLvl="0" animBg="1"/>
      <p:bldP spid="628744"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Rectangle 2" descr="Rectangle: Click to edit Master text styles&#13;&#10;Second level&#13;&#10;Third level&#13;&#10;Fourth level&#13;&#10;Fifth level"/>
          <p:cNvSpPr/>
          <p:nvPr/>
        </p:nvSpPr>
        <p:spPr>
          <a:xfrm>
            <a:off x="290195" y="2153920"/>
            <a:ext cx="6209665" cy="4704080"/>
          </a:xfrm>
          <a:prstGeom prst="rect">
            <a:avLst/>
          </a:prstGeom>
          <a:noFill/>
          <a:ln w="9525">
            <a:noFill/>
          </a:ln>
        </p:spPr>
        <p:txBody>
          <a:bodyPr anchor="t"/>
          <a:p>
            <a:pPr marL="342900" indent="-342900">
              <a:lnSpc>
                <a:spcPct val="120000"/>
              </a:lnSpc>
              <a:spcBef>
                <a:spcPts val="20"/>
              </a:spcBef>
              <a:spcAft>
                <a:spcPts val="0"/>
              </a:spcAft>
              <a:buClr>
                <a:schemeClr val="hlink"/>
              </a:buClr>
              <a:buFont typeface="Wingdings" panose="05000000000000000000" pitchFamily="2" charset="2"/>
              <a:buNone/>
            </a:pPr>
            <a:r>
              <a:rPr lang="zh-CN" altLang="en-US" sz="4800" b="1" dirty="0">
                <a:latin typeface="Arial" panose="020B0604020202020204" pitchFamily="34" charset="0"/>
                <a:ea typeface="华文行楷" panose="02010800040101010101" pitchFamily="2" charset="-122"/>
              </a:rPr>
              <a:t>      “一个人并不是生来要被打败的，</a:t>
            </a:r>
            <a:r>
              <a:rPr lang="zh-CN" altLang="en-US" sz="4800" b="1" dirty="0">
                <a:solidFill>
                  <a:schemeClr val="tx1"/>
                </a:solidFill>
                <a:latin typeface="Arial" panose="020B0604020202020204" pitchFamily="34" charset="0"/>
                <a:ea typeface="华文行楷" panose="02010800040101010101" pitchFamily="2" charset="-122"/>
              </a:rPr>
              <a:t>你尽可以把他消灭掉，可就是</a:t>
            </a:r>
            <a:r>
              <a:rPr lang="zh-CN" altLang="en-US" sz="4800" b="1" u="sng" dirty="0">
                <a:solidFill>
                  <a:srgbClr val="FF0000"/>
                </a:solidFill>
                <a:latin typeface="Arial" panose="020B0604020202020204" pitchFamily="34" charset="0"/>
                <a:ea typeface="华文行楷" panose="02010800040101010101" pitchFamily="2" charset="-122"/>
              </a:rPr>
              <a:t>打不败他</a:t>
            </a:r>
            <a:r>
              <a:rPr lang="zh-CN" altLang="en-US" sz="4800" b="1" dirty="0">
                <a:latin typeface="Arial" panose="020B0604020202020204" pitchFamily="34" charset="0"/>
                <a:ea typeface="华文行楷" panose="02010800040101010101" pitchFamily="2" charset="-122"/>
              </a:rPr>
              <a:t>。”</a:t>
            </a:r>
            <a:endParaRPr lang="zh-CN" altLang="en-US" sz="4800" b="1" dirty="0">
              <a:solidFill>
                <a:srgbClr val="FF6600"/>
              </a:solidFill>
              <a:latin typeface="Arial" panose="020B0604020202020204" pitchFamily="34" charset="0"/>
              <a:ea typeface="华文行楷" panose="02010800040101010101" pitchFamily="2" charset="-122"/>
            </a:endParaRPr>
          </a:p>
        </p:txBody>
      </p:sp>
      <p:pic>
        <p:nvPicPr>
          <p:cNvPr id="53250" name="Picture 3" descr="海明威8"/>
          <p:cNvPicPr>
            <a:picLocks noChangeAspect="1"/>
          </p:cNvPicPr>
          <p:nvPr/>
        </p:nvPicPr>
        <p:blipFill>
          <a:blip r:embed="rId1"/>
          <a:stretch>
            <a:fillRect/>
          </a:stretch>
        </p:blipFill>
        <p:spPr>
          <a:xfrm>
            <a:off x="8186103" y="1468438"/>
            <a:ext cx="3175000" cy="3949700"/>
          </a:xfrm>
          <a:prstGeom prst="rect">
            <a:avLst/>
          </a:prstGeom>
          <a:noFill/>
          <a:ln w="9525">
            <a:noFill/>
          </a:ln>
        </p:spPr>
      </p:pic>
      <p:sp>
        <p:nvSpPr>
          <p:cNvPr id="54276" name="Text Box 4"/>
          <p:cNvSpPr txBox="1">
            <a:spLocks noChangeArrowheads="1"/>
          </p:cNvSpPr>
          <p:nvPr/>
        </p:nvSpPr>
        <p:spPr bwMode="auto">
          <a:xfrm>
            <a:off x="725170" y="207010"/>
            <a:ext cx="772922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8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t>
            </a:r>
            <a:r>
              <a:rPr kumimoji="0" lang="en-US" altLang="zh-CN" sz="40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ea"/>
                <a:ea typeface="+mn-ea"/>
                <a:cs typeface="+mn-ea"/>
              </a:rPr>
              <a:t>    </a:t>
            </a:r>
            <a:r>
              <a:rPr kumimoji="0" lang="zh-CN" altLang="en-US" sz="40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ea"/>
                <a:ea typeface="+mn-ea"/>
                <a:cs typeface="+mn-ea"/>
              </a:rPr>
              <a:t>海明威借助《老人与海》中的桑地亚哥之口喊出一个</a:t>
            </a:r>
            <a:r>
              <a:rPr kumimoji="0" lang="zh-CN" altLang="en-US" sz="40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mn-ea"/>
                <a:ea typeface="+mn-ea"/>
                <a:cs typeface="+mn-ea"/>
              </a:rPr>
              <a:t>硬汉</a:t>
            </a:r>
            <a:r>
              <a:rPr kumimoji="0" lang="zh-CN" altLang="en-US" sz="40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ea"/>
                <a:ea typeface="+mn-ea"/>
                <a:cs typeface="+mn-ea"/>
              </a:rPr>
              <a:t>的宣言：</a:t>
            </a:r>
            <a:endParaRPr kumimoji="0" lang="zh-CN" altLang="en-US" sz="4000" b="0" i="0" u="none" strike="noStrike" kern="1200" cap="none" spc="0" normalizeH="0" baseline="0" noProof="0" smtClean="0">
              <a:ln>
                <a:noFill/>
              </a:ln>
              <a:solidFill>
                <a:schemeClr val="tx1"/>
              </a:solidFill>
              <a:effectLst/>
              <a:uLnTx/>
              <a:uFillTx/>
              <a:latin typeface="+mn-ea"/>
              <a:ea typeface="+mn-ea"/>
              <a:cs typeface="+mn-ea"/>
            </a:endParaRPr>
          </a:p>
        </p:txBody>
      </p:sp>
      <p:sp>
        <p:nvSpPr>
          <p:cNvPr id="2" name="文本框 1"/>
          <p:cNvSpPr txBox="1"/>
          <p:nvPr/>
        </p:nvSpPr>
        <p:spPr>
          <a:xfrm>
            <a:off x="4826635" y="5134610"/>
            <a:ext cx="7365365" cy="1370965"/>
          </a:xfrm>
          <a:prstGeom prst="rect">
            <a:avLst/>
          </a:prstGeom>
          <a:noFill/>
        </p:spPr>
        <p:txBody>
          <a:bodyPr wrap="square" rtlCol="0" anchor="t">
            <a:spAutoFit/>
          </a:bodyPr>
          <a:p>
            <a:pPr eaLnBrk="1" hangingPunct="1">
              <a:lnSpc>
                <a:spcPct val="130000"/>
              </a:lnSpc>
              <a:buNone/>
            </a:pPr>
            <a:r>
              <a:rPr lang="zh-CN" altLang="zh-CN" sz="3200" b="1" dirty="0">
                <a:solidFill>
                  <a:srgbClr val="0000FF"/>
                </a:solidFill>
                <a:latin typeface="新宋体" panose="02010609030101010101" charset="-122"/>
                <a:ea typeface="新宋体" panose="02010609030101010101" charset="-122"/>
                <a:sym typeface="+mn-ea"/>
              </a:rPr>
              <a:t>这句话是主人公的内心独白，也是小说的核心精神，更是小说的主题所在。</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34925" y="56515"/>
            <a:ext cx="12292330" cy="6711315"/>
            <a:chOff x="-55" y="89"/>
            <a:chExt cx="19358" cy="10569"/>
          </a:xfrm>
        </p:grpSpPr>
        <p:pic>
          <p:nvPicPr>
            <p:cNvPr id="6" name="图片 5" descr="856"/>
            <p:cNvPicPr>
              <a:picLocks noChangeAspect="1"/>
            </p:cNvPicPr>
            <p:nvPr>
              <p:custDataLst>
                <p:tags r:id="rId2"/>
              </p:custDataLst>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custDataLst>
                <p:tags r:id="rId4"/>
              </p:custDataLst>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custDataLst>
                <p:tags r:id="rId5"/>
              </p:custDataLst>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custDataLst>
                <p:tags r:id="rId6"/>
              </p:custDataLst>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custDataLst>
                <p:tags r:id="rId7"/>
              </p:custDataLst>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custDataLst>
                <p:tags r:id="rId8"/>
              </p:custDataLst>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9"/>
              </p:custDataLst>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0"/>
              </p:custDataLst>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11"/>
            </p:custDataLst>
          </p:nvPr>
        </p:nvSpPr>
        <p:spPr>
          <a:xfrm>
            <a:off x="521335" y="567055"/>
            <a:ext cx="7475220" cy="6185535"/>
          </a:xfrm>
          <a:prstGeom prst="rect">
            <a:avLst/>
          </a:prstGeom>
          <a:noFill/>
        </p:spPr>
        <p:txBody>
          <a:bodyPr wrap="square" rtlCol="0" anchor="t">
            <a:spAutoFit/>
          </a:bodyPr>
          <a:lstStyle/>
          <a:p>
            <a:pPr indent="0" algn="l" fontAlgn="auto">
              <a:lnSpc>
                <a:spcPct val="100000"/>
              </a:lnSpc>
              <a:spcBef>
                <a:spcPct val="0"/>
              </a:spcBef>
            </a:pPr>
            <a:r>
              <a:rPr lang="en-US" altLang="zh-CN" sz="3600">
                <a:solidFill>
                  <a:schemeClr val="tx1"/>
                </a:solidFill>
                <a:latin typeface="楷体" panose="02010609060101010101" charset="-122"/>
                <a:ea typeface="楷体" panose="02010609060101010101" charset="-122"/>
                <a:cs typeface="楷体" panose="02010609060101010101" charset="-122"/>
                <a:sym typeface="+mn-ea"/>
              </a:rPr>
              <a:t>    </a:t>
            </a:r>
            <a:r>
              <a:rPr lang="zh-CN" altLang="en-US" sz="3600">
                <a:solidFill>
                  <a:schemeClr val="tx1"/>
                </a:solidFill>
                <a:latin typeface="楷体" panose="02010609060101010101" charset="-122"/>
                <a:ea typeface="楷体" panose="02010609060101010101" charset="-122"/>
                <a:cs typeface="楷体" panose="02010609060101010101" charset="-122"/>
                <a:sym typeface="+mn-ea"/>
              </a:rPr>
              <a:t>你可以让他失去生命,可是无法让他屈服。</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3600">
                <a:solidFill>
                  <a:schemeClr val="tx1"/>
                </a:solidFill>
                <a:latin typeface="楷体" panose="02010609060101010101" charset="-122"/>
                <a:ea typeface="楷体" panose="02010609060101010101" charset="-122"/>
                <a:cs typeface="楷体" panose="02010609060101010101" charset="-122"/>
                <a:sym typeface="+mn-ea"/>
              </a:rPr>
              <a:t>    人生的使命就是奋斗,是与命运做不懈的抗争。</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3600">
                <a:solidFill>
                  <a:schemeClr val="tx1"/>
                </a:solidFill>
                <a:latin typeface="楷体" panose="02010609060101010101" charset="-122"/>
                <a:ea typeface="楷体" panose="02010609060101010101" charset="-122"/>
                <a:cs typeface="楷体" panose="02010609060101010101" charset="-122"/>
                <a:sym typeface="+mn-ea"/>
              </a:rPr>
              <a:t>    这就是海明威倡导的“硬汉精神”：</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3600">
                <a:solidFill>
                  <a:schemeClr val="tx1"/>
                </a:solidFill>
                <a:latin typeface="楷体" panose="02010609060101010101" charset="-122"/>
                <a:ea typeface="楷体" panose="02010609060101010101" charset="-122"/>
                <a:cs typeface="楷体" panose="02010609060101010101" charset="-122"/>
                <a:sym typeface="+mn-ea"/>
              </a:rPr>
              <a:t>    失去过武器,但从没放下过武器;即使看不到希望,也尽力面对;不空想,有了航线就要勇于担当;积极行动,务实;决不屈服,渴望胜利;坦然承受结果。</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16389" name="内容占位符 1" descr="s_a45322e_1518b668130__78e6"/>
          <p:cNvPicPr>
            <a:picLocks noGrp="1" noChangeAspect="1"/>
          </p:cNvPicPr>
          <p:nvPr>
            <p:custDataLst>
              <p:tags r:id="rId12"/>
            </p:custDataLst>
          </p:nvPr>
        </p:nvPicPr>
        <p:blipFill>
          <a:blip r:embed="rId13"/>
          <a:stretch>
            <a:fillRect/>
          </a:stretch>
        </p:blipFill>
        <p:spPr>
          <a:xfrm>
            <a:off x="8786495" y="420370"/>
            <a:ext cx="3086100" cy="562102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p:cNvSpPr>
          <p:nvPr>
            <p:custDataLst>
              <p:tags r:id="rId1"/>
            </p:custDataLst>
          </p:nvPr>
        </p:nvSpPr>
        <p:spPr>
          <a:xfrm>
            <a:off x="142875" y="296545"/>
            <a:ext cx="11616690" cy="2435225"/>
          </a:xfrm>
          <a:prstGeom prst="rect">
            <a:avLst/>
          </a:prstGeom>
          <a:ln w="28575">
            <a:solidFill>
              <a:schemeClr val="tx1"/>
            </a:solidFill>
          </a:ln>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Bef>
                <a:spcPct val="0"/>
              </a:spcBef>
              <a:buNone/>
            </a:pPr>
            <a:r>
              <a:rPr lang="en-US" altLang="zh-CN" sz="3200">
                <a:solidFill>
                  <a:schemeClr val="tx1"/>
                </a:solidFill>
                <a:latin typeface="楷体" panose="02010609060101010101" charset="-122"/>
                <a:ea typeface="楷体" panose="02010609060101010101" charset="-122"/>
                <a:cs typeface="楷体" panose="02010609060101010101" charset="-122"/>
              </a:rPr>
              <a:t>   </a:t>
            </a:r>
            <a:r>
              <a:rPr lang="zh-CN" altLang="en-US" sz="3200">
                <a:solidFill>
                  <a:schemeClr val="tx1"/>
                </a:solidFill>
                <a:latin typeface="楷体" panose="02010609060101010101" charset="-122"/>
                <a:ea typeface="楷体" panose="02010609060101010101" charset="-122"/>
                <a:cs typeface="楷体" panose="02010609060101010101" charset="-122"/>
              </a:rPr>
              <a:t>老人实现了愿望，捕到了鱼，但是，尽管他费尽力气，勇敢搏斗，但是最终的结局，得到的却是一副残骸。</a:t>
            </a:r>
            <a:endParaRPr lang="zh-CN" altLang="en-US" sz="3200">
              <a:solidFill>
                <a:schemeClr val="tx1"/>
              </a:solidFill>
              <a:latin typeface="楷体" panose="02010609060101010101" charset="-122"/>
              <a:ea typeface="楷体" panose="02010609060101010101" charset="-122"/>
              <a:cs typeface="楷体" panose="02010609060101010101" charset="-122"/>
            </a:endParaRPr>
          </a:p>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   有人说，老人成功了，</a:t>
            </a:r>
            <a:endParaRPr lang="zh-CN" altLang="en-US" sz="3200">
              <a:solidFill>
                <a:schemeClr val="tx1"/>
              </a:solidFill>
              <a:latin typeface="楷体" panose="02010609060101010101" charset="-122"/>
              <a:ea typeface="楷体" panose="02010609060101010101" charset="-122"/>
              <a:cs typeface="楷体" panose="02010609060101010101" charset="-122"/>
            </a:endParaRPr>
          </a:p>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   也</a:t>
            </a:r>
            <a:r>
              <a:rPr lang="zh-CN" altLang="en-US" sz="3200">
                <a:solidFill>
                  <a:schemeClr val="tx1"/>
                </a:solidFill>
                <a:latin typeface="楷体" panose="02010609060101010101" charset="-122"/>
                <a:ea typeface="楷体" panose="02010609060101010101" charset="-122"/>
                <a:cs typeface="楷体" panose="02010609060101010101" charset="-122"/>
              </a:rPr>
              <a:t>有人说，老人失败了。</a:t>
            </a:r>
            <a:endParaRPr lang="zh-CN" altLang="en-US" sz="3200">
              <a:solidFill>
                <a:schemeClr val="tx1"/>
              </a:solidFill>
              <a:latin typeface="楷体" panose="02010609060101010101" charset="-122"/>
              <a:ea typeface="楷体" panose="02010609060101010101" charset="-122"/>
              <a:cs typeface="楷体" panose="02010609060101010101" charset="-122"/>
            </a:endParaRPr>
          </a:p>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   通读全文后，你认为老人到底是失败还是成功？</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pic>
        <p:nvPicPr>
          <p:cNvPr id="14341" name="内容占位符 1" descr="s_a45322e_1518b668130__78e6"/>
          <p:cNvPicPr>
            <a:picLocks noGrp="1" noChangeAspect="1"/>
          </p:cNvPicPr>
          <p:nvPr>
            <p:custDataLst>
              <p:tags r:id="rId2"/>
            </p:custDataLst>
          </p:nvPr>
        </p:nvPicPr>
        <p:blipFill>
          <a:blip r:embed="rId3"/>
          <a:stretch>
            <a:fillRect/>
          </a:stretch>
        </p:blipFill>
        <p:spPr>
          <a:xfrm>
            <a:off x="273685" y="3312795"/>
            <a:ext cx="11355070" cy="34404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Text Box 3"/>
          <p:cNvSpPr txBox="1"/>
          <p:nvPr/>
        </p:nvSpPr>
        <p:spPr>
          <a:xfrm>
            <a:off x="2835275" y="1890713"/>
            <a:ext cx="3621088" cy="368300"/>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62468" name="Text Box 4"/>
          <p:cNvSpPr txBox="1"/>
          <p:nvPr/>
        </p:nvSpPr>
        <p:spPr>
          <a:xfrm>
            <a:off x="1181100" y="960755"/>
            <a:ext cx="9471660" cy="4620895"/>
          </a:xfrm>
          <a:prstGeom prst="rect">
            <a:avLst/>
          </a:prstGeom>
          <a:solidFill>
            <a:srgbClr val="CCFF99"/>
          </a:solidFill>
          <a:ln w="38100">
            <a:solidFill>
              <a:schemeClr val="tx1">
                <a:lumMod val="60000"/>
                <a:lumOff val="40000"/>
              </a:schemeClr>
            </a:solidFill>
          </a:ln>
        </p:spPr>
        <p:txBody>
          <a:bodyPr wrap="square" anchor="t">
            <a:spAutoFit/>
          </a:bodyPr>
          <a:p>
            <a:pPr>
              <a:lnSpc>
                <a:spcPct val="115000"/>
              </a:lnSpc>
              <a:spcBef>
                <a:spcPts val="0"/>
              </a:spcBef>
              <a:spcAft>
                <a:spcPts val="0"/>
              </a:spcAft>
            </a:pPr>
            <a:r>
              <a:rPr lang="en-US" altLang="zh-CN" sz="3200" b="1" dirty="0">
                <a:solidFill>
                  <a:srgbClr val="000000"/>
                </a:solidFill>
                <a:latin typeface="Arial" panose="020B0604020202020204" pitchFamily="34" charset="0"/>
                <a:ea typeface="楷体_GB2312" panose="02010609030101010101" charset="-122"/>
              </a:rPr>
              <a:t>   </a:t>
            </a:r>
            <a:r>
              <a:rPr lang="en-US" altLang="zh-CN" sz="3200" b="1" dirty="0">
                <a:solidFill>
                  <a:srgbClr val="0000FF"/>
                </a:solidFill>
                <a:latin typeface="Arial" panose="020B0604020202020204" pitchFamily="34" charset="0"/>
                <a:ea typeface="楷体_GB2312" panose="02010609030101010101" charset="-122"/>
              </a:rPr>
              <a:t>    </a:t>
            </a:r>
            <a:r>
              <a:rPr lang="zh-CN" altLang="en-US" sz="3200" b="1" dirty="0">
                <a:solidFill>
                  <a:srgbClr val="0000FF"/>
                </a:solidFill>
                <a:latin typeface="Arial" panose="020B0604020202020204" pitchFamily="34" charset="0"/>
                <a:ea typeface="楷体_GB2312" panose="02010609030101010101" charset="-122"/>
              </a:rPr>
              <a:t>这是一场人与自然搏斗的惊心动魄的悲剧。</a:t>
            </a:r>
            <a:endParaRPr lang="zh-CN" altLang="en-US" sz="3200" b="1" dirty="0">
              <a:solidFill>
                <a:srgbClr val="0000FF"/>
              </a:solidFill>
              <a:latin typeface="Arial" panose="020B0604020202020204" pitchFamily="34" charset="0"/>
              <a:ea typeface="楷体_GB2312" panose="02010609030101010101" charset="-122"/>
            </a:endParaRPr>
          </a:p>
          <a:p>
            <a:pPr>
              <a:lnSpc>
                <a:spcPct val="115000"/>
              </a:lnSpc>
              <a:spcBef>
                <a:spcPts val="0"/>
              </a:spcBef>
              <a:spcAft>
                <a:spcPts val="0"/>
              </a:spcAft>
            </a:pPr>
            <a:r>
              <a:rPr lang="zh-CN" altLang="en-US" sz="3200" b="1" dirty="0">
                <a:solidFill>
                  <a:srgbClr val="0000FF"/>
                </a:solidFill>
                <a:latin typeface="Arial" panose="020B0604020202020204" pitchFamily="34" charset="0"/>
                <a:ea typeface="楷体_GB2312" panose="02010609030101010101" charset="-122"/>
              </a:rPr>
              <a:t>老人每取得一点胜利都付出了惨重的代价，最后遭到无可挽救的失败。</a:t>
            </a:r>
            <a:endParaRPr lang="zh-CN" altLang="en-US" sz="3200" b="1" dirty="0">
              <a:solidFill>
                <a:srgbClr val="0000FF"/>
              </a:solidFill>
              <a:latin typeface="Arial" panose="020B0604020202020204" pitchFamily="34" charset="0"/>
              <a:ea typeface="楷体_GB2312" panose="02010609030101010101" charset="-122"/>
            </a:endParaRPr>
          </a:p>
          <a:p>
            <a:pPr>
              <a:lnSpc>
                <a:spcPct val="115000"/>
              </a:lnSpc>
              <a:spcBef>
                <a:spcPts val="0"/>
              </a:spcBef>
              <a:spcAft>
                <a:spcPts val="0"/>
              </a:spcAft>
            </a:pPr>
            <a:r>
              <a:rPr lang="zh-CN" altLang="en-US" sz="3200" b="1" dirty="0">
                <a:solidFill>
                  <a:srgbClr val="0000FF"/>
                </a:solidFill>
                <a:latin typeface="Arial" panose="020B0604020202020204" pitchFamily="34" charset="0"/>
                <a:ea typeface="楷体_GB2312" panose="02010609030101010101" charset="-122"/>
              </a:rPr>
              <a:t>       但是，从另外一种意义上来说，他又是一个胜利者。因为，他不屈服于命运，无论在怎么艰苦卓绝的环境里，他都凭着自己的勇气、毅力和智慧进行了奋勇的抗争。因此他是一个</a:t>
            </a:r>
            <a:r>
              <a:rPr lang="zh-CN" altLang="en-US" sz="3200" b="1" u="sng" dirty="0">
                <a:solidFill>
                  <a:srgbClr val="FF0000"/>
                </a:solidFill>
                <a:latin typeface="Arial" panose="020B0604020202020204" pitchFamily="34" charset="0"/>
                <a:ea typeface="楷体_GB2312" panose="02010609030101010101" charset="-122"/>
              </a:rPr>
              <a:t>胜利的失败者</a:t>
            </a:r>
            <a:r>
              <a:rPr lang="zh-CN" altLang="en-US" sz="3200" b="1" dirty="0">
                <a:solidFill>
                  <a:srgbClr val="0000FF"/>
                </a:solidFill>
                <a:latin typeface="Arial" panose="020B0604020202020204" pitchFamily="34" charset="0"/>
                <a:ea typeface="楷体_GB2312" panose="02010609030101010101" charset="-122"/>
              </a:rPr>
              <a:t>，一个</a:t>
            </a:r>
            <a:r>
              <a:rPr lang="zh-CN" altLang="en-US" sz="3200" b="1" u="sng" dirty="0">
                <a:solidFill>
                  <a:srgbClr val="FF0000"/>
                </a:solidFill>
                <a:latin typeface="Arial" panose="020B0604020202020204" pitchFamily="34" charset="0"/>
                <a:ea typeface="楷体_GB2312" panose="02010609030101010101" charset="-122"/>
              </a:rPr>
              <a:t>失败的英雄</a:t>
            </a:r>
            <a:r>
              <a:rPr lang="zh-CN" altLang="en-US" sz="3200" b="1" dirty="0">
                <a:solidFill>
                  <a:srgbClr val="0000FF"/>
                </a:solidFill>
                <a:latin typeface="Arial" panose="020B0604020202020204" pitchFamily="34" charset="0"/>
                <a:ea typeface="楷体_GB2312" panose="02010609030101010101" charset="-122"/>
              </a:rPr>
              <a:t>，是一个“硬汉”形象。</a:t>
            </a:r>
            <a:endParaRPr lang="zh-CN" altLang="en-US" sz="3200" b="1" dirty="0">
              <a:solidFill>
                <a:srgbClr val="0000FF"/>
              </a:solidFill>
              <a:latin typeface="Arial" panose="020B0604020202020204" pitchFamily="34" charset="0"/>
              <a:ea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strips(downLeft)">
                                      <p:cBhvr>
                                        <p:cTn id="7" dur="5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矩形 98306"/>
          <p:cNvSpPr/>
          <p:nvPr>
            <p:custDataLst>
              <p:tags r:id="rId1"/>
            </p:custDataLst>
          </p:nvPr>
        </p:nvSpPr>
        <p:spPr>
          <a:xfrm>
            <a:off x="1170305" y="1248728"/>
            <a:ext cx="10336530" cy="3046095"/>
          </a:xfrm>
          <a:prstGeom prst="rect">
            <a:avLst/>
          </a:prstGeom>
          <a:noFill/>
          <a:ln w="9525">
            <a:noFill/>
          </a:ln>
        </p:spPr>
        <p:txBody>
          <a:bodyPr wrap="square" anchor="ctr">
            <a:spAutoFit/>
          </a:bodyPr>
          <a:lstStyle/>
          <a:p>
            <a:pPr eaLnBrk="0" hangingPunct="0"/>
            <a:r>
              <a:rPr lang="en-US" altLang="zh-CN"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1.</a:t>
            </a:r>
            <a:r>
              <a:rPr lang="zh-CN" altLang="en-US"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过程远比结果重要。 </a:t>
            </a:r>
            <a:endParaRPr lang="zh-CN" altLang="en-US"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a:p>
            <a:pPr eaLnBrk="0" hangingPunct="0"/>
            <a:endParaRPr lang="zh-CN" altLang="en-US"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a:p>
            <a:pPr eaLnBrk="0" hangingPunct="0"/>
            <a:r>
              <a:rPr lang="en-US" altLang="zh-CN"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2.</a:t>
            </a:r>
            <a:r>
              <a:rPr lang="zh-CN" altLang="en-US"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只要有百分之一的希望就要尽百分之百的努力。</a:t>
            </a:r>
            <a:endParaRPr lang="zh-CN" altLang="en-US" sz="48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 calcmode="lin" valueType="num">
                                      <p:cBhvr additive="base">
                                        <p:cTn id="7" dur="500" fill="hold"/>
                                        <p:tgtEl>
                                          <p:spTgt spid="983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83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8307">
                                            <p:txEl>
                                              <p:pRg st="2" end="2"/>
                                            </p:txEl>
                                          </p:spTgt>
                                        </p:tgtEl>
                                        <p:attrNameLst>
                                          <p:attrName>style.visibility</p:attrName>
                                        </p:attrNameLst>
                                      </p:cBhvr>
                                      <p:to>
                                        <p:strVal val="visible"/>
                                      </p:to>
                                    </p:set>
                                    <p:anim calcmode="lin" valueType="num">
                                      <p:cBhvr additive="base">
                                        <p:cTn id="11" dur="500" fill="hold"/>
                                        <p:tgtEl>
                                          <p:spTgt spid="9830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83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2"/>
          <p:cNvSpPr/>
          <p:nvPr/>
        </p:nvSpPr>
        <p:spPr>
          <a:xfrm>
            <a:off x="443865" y="674370"/>
            <a:ext cx="10759440" cy="5555615"/>
          </a:xfrm>
          <a:prstGeom prst="rect">
            <a:avLst/>
          </a:prstGeom>
          <a:solidFill>
            <a:schemeClr val="bg1">
              <a:alpha val="89018"/>
            </a:schemeClr>
          </a:solidFill>
          <a:ln>
            <a:noFill/>
            <a:miter lim="800000"/>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20000"/>
              </a:spcBef>
              <a:buNone/>
            </a:pPr>
            <a:r>
              <a:rPr lang="en-US" altLang="zh-CN" sz="3600" b="1">
                <a:latin typeface="黑体" panose="02010609060101010101" pitchFamily="49" charset="-122"/>
                <a:ea typeface="黑体" panose="02010609060101010101" pitchFamily="49" charset="-122"/>
              </a:rPr>
              <a:t>  </a:t>
            </a:r>
            <a:r>
              <a:rPr lang="zh-CN" altLang="en-US" sz="4000" b="1">
                <a:solidFill>
                  <a:srgbClr val="FF0000"/>
                </a:solidFill>
                <a:latin typeface="黑体" panose="02010609060101010101" pitchFamily="49" charset="-122"/>
                <a:ea typeface="黑体" panose="02010609060101010101" pitchFamily="49" charset="-122"/>
              </a:rPr>
              <a:t>  </a:t>
            </a:r>
            <a:r>
              <a:rPr lang="zh-CN" altLang="en-US" sz="72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 深入探究</a:t>
            </a:r>
            <a:endParaRPr lang="zh-CN" altLang="en-US" sz="4000" b="1">
              <a:solidFill>
                <a:srgbClr val="FF0000"/>
              </a:solidFill>
              <a:latin typeface="黑体" panose="02010609060101010101" pitchFamily="49" charset="-122"/>
              <a:ea typeface="黑体" panose="02010609060101010101" pitchFamily="49" charset="-122"/>
            </a:endParaRPr>
          </a:p>
          <a:p>
            <a:pPr marL="0" lvl="0" indent="0" eaLnBrk="1" hangingPunct="1">
              <a:lnSpc>
                <a:spcPct val="100000"/>
              </a:lnSpc>
              <a:spcBef>
                <a:spcPct val="20000"/>
              </a:spcBef>
              <a:buNone/>
            </a:pPr>
            <a:r>
              <a:rPr sz="3200" b="1">
                <a:solidFill>
                  <a:srgbClr val="0000FF"/>
                </a:solidFill>
                <a:latin typeface="Arial" panose="020B0604020202020204" pitchFamily="34" charset="0"/>
                <a:ea typeface="楷体_GB2312" panose="02010609030101010101" charset="-122"/>
                <a:sym typeface="宋体" panose="02010600030101010101" pitchFamily="2" charset="-122"/>
              </a:rPr>
              <a:t>（一）</a:t>
            </a:r>
            <a:r>
              <a:rPr lang="en-US" altLang="zh-CN" sz="3200" b="1">
                <a:solidFill>
                  <a:srgbClr val="0000FF"/>
                </a:solidFill>
                <a:latin typeface="Arial" panose="020B0604020202020204" pitchFamily="34" charset="0"/>
                <a:ea typeface="楷体_GB2312" panose="02010609030101010101" charset="-122"/>
                <a:sym typeface="宋体" panose="02010600030101010101" pitchFamily="2" charset="-122"/>
              </a:rPr>
              <a:t>“它不是一个吃腐烂东西的动物，也不像有些鲨鱼似的，只是一个活的胃口。它是</a:t>
            </a:r>
            <a:r>
              <a:rPr lang="en-US" altLang="zh-CN" sz="3200" b="1">
                <a:solidFill>
                  <a:srgbClr val="FF0000"/>
                </a:solidFill>
                <a:latin typeface="Arial" panose="020B0604020202020204" pitchFamily="34" charset="0"/>
                <a:ea typeface="楷体_GB2312" panose="02010609030101010101" charset="-122"/>
                <a:sym typeface="宋体" panose="02010600030101010101" pitchFamily="2" charset="-122"/>
              </a:rPr>
              <a:t>美丽</a:t>
            </a:r>
            <a:r>
              <a:rPr lang="en-US" altLang="zh-CN" sz="3200" b="1">
                <a:solidFill>
                  <a:srgbClr val="0000FF"/>
                </a:solidFill>
                <a:latin typeface="Arial" panose="020B0604020202020204" pitchFamily="34" charset="0"/>
                <a:ea typeface="楷体_GB2312" panose="02010609030101010101" charset="-122"/>
                <a:sym typeface="宋体" panose="02010600030101010101" pitchFamily="2" charset="-122"/>
              </a:rPr>
              <a:t>的，</a:t>
            </a:r>
            <a:r>
              <a:rPr lang="en-US" altLang="zh-CN" sz="3200" b="1">
                <a:solidFill>
                  <a:srgbClr val="FF0000"/>
                </a:solidFill>
                <a:latin typeface="Arial" panose="020B0604020202020204" pitchFamily="34" charset="0"/>
                <a:ea typeface="楷体_GB2312" panose="02010609030101010101" charset="-122"/>
                <a:sym typeface="宋体" panose="02010600030101010101" pitchFamily="2" charset="-122"/>
              </a:rPr>
              <a:t>崇高</a:t>
            </a:r>
            <a:r>
              <a:rPr lang="en-US" altLang="zh-CN" sz="3200" b="1">
                <a:solidFill>
                  <a:srgbClr val="0000FF"/>
                </a:solidFill>
                <a:latin typeface="Arial" panose="020B0604020202020204" pitchFamily="34" charset="0"/>
                <a:ea typeface="楷体_GB2312" panose="02010609030101010101" charset="-122"/>
                <a:sym typeface="宋体" panose="02010600030101010101" pitchFamily="2" charset="-122"/>
              </a:rPr>
              <a:t>的，什么也不害怕</a:t>
            </a:r>
            <a:r>
              <a:rPr lang="zh-CN" altLang="en-US" sz="3200" b="1">
                <a:solidFill>
                  <a:srgbClr val="0000FF"/>
                </a:solidFill>
                <a:latin typeface="Arial" panose="020B0604020202020204" pitchFamily="34" charset="0"/>
                <a:ea typeface="楷体_GB2312" panose="02010609030101010101" charset="-122"/>
                <a:sym typeface="宋体" panose="02010600030101010101" pitchFamily="2" charset="-122"/>
              </a:rPr>
              <a:t>。</a:t>
            </a:r>
            <a:r>
              <a:rPr lang="en-US" altLang="zh-CN" sz="3200" b="1">
                <a:solidFill>
                  <a:srgbClr val="0000FF"/>
                </a:solidFill>
                <a:latin typeface="Arial" panose="020B0604020202020204" pitchFamily="34" charset="0"/>
                <a:ea typeface="楷体_GB2312" panose="02010609030101010101" charset="-122"/>
                <a:sym typeface="宋体" panose="02010600030101010101" pitchFamily="2" charset="-122"/>
              </a:rPr>
              <a:t>”</a:t>
            </a:r>
            <a:endParaRPr lang="en-US" altLang="zh-CN" sz="3200" b="1">
              <a:solidFill>
                <a:srgbClr val="0000FF"/>
              </a:solidFill>
              <a:latin typeface="Arial" panose="020B0604020202020204" pitchFamily="34" charset="0"/>
              <a:ea typeface="楷体_GB2312" panose="02010609030101010101" charset="-122"/>
              <a:sym typeface="宋体" panose="02010600030101010101" pitchFamily="2" charset="-122"/>
            </a:endParaRPr>
          </a:p>
          <a:p>
            <a:pPr marL="0" lvl="0" indent="0" eaLnBrk="1" hangingPunct="1">
              <a:lnSpc>
                <a:spcPct val="100000"/>
              </a:lnSpc>
              <a:spcBef>
                <a:spcPct val="20000"/>
              </a:spcBef>
              <a:buNone/>
            </a:pPr>
            <a:r>
              <a:rPr lang="en-US" altLang="zh-CN" sz="3200" b="1">
                <a:solidFill>
                  <a:srgbClr val="0000FF"/>
                </a:solidFill>
                <a:latin typeface="Arial" panose="020B0604020202020204" pitchFamily="34" charset="0"/>
                <a:ea typeface="楷体_GB2312" panose="02010609030101010101" charset="-122"/>
                <a:sym typeface="宋体" panose="02010600030101010101" pitchFamily="2" charset="-122"/>
              </a:rPr>
              <a:t>       ——</a:t>
            </a:r>
            <a:r>
              <a:rPr lang="en-US" altLang="zh-CN" sz="3200" b="1">
                <a:solidFill>
                  <a:srgbClr val="FF0000"/>
                </a:solidFill>
                <a:latin typeface="Arial" panose="020B0604020202020204" pitchFamily="34" charset="0"/>
                <a:ea typeface="楷体_GB2312" panose="02010609030101010101" charset="-122"/>
                <a:sym typeface="宋体" panose="02010600030101010101" pitchFamily="2" charset="-122"/>
              </a:rPr>
              <a:t>如何理解老人对鲨鱼的赞美？</a:t>
            </a:r>
            <a:endParaRPr lang="zh-CN" altLang="en-US" sz="3200" b="1">
              <a:solidFill>
                <a:srgbClr val="FF0000"/>
              </a:solidFill>
              <a:latin typeface="Arial" panose="020B0604020202020204" pitchFamily="34" charset="0"/>
              <a:ea typeface="楷体_GB2312" panose="02010609030101010101" charset="-122"/>
            </a:endParaRPr>
          </a:p>
          <a:p>
            <a:pPr marL="0" lvl="0" indent="0" eaLnBrk="1" hangingPunct="1">
              <a:lnSpc>
                <a:spcPct val="100000"/>
              </a:lnSpc>
              <a:spcBef>
                <a:spcPct val="20000"/>
              </a:spcBef>
              <a:buNone/>
            </a:pPr>
            <a:r>
              <a:rPr lang="zh-CN" altLang="en-US" sz="3200" b="1">
                <a:latin typeface="Arial" panose="020B0604020202020204" pitchFamily="34" charset="0"/>
                <a:ea typeface="楷体_GB2312" panose="02010609030101010101" charset="-122"/>
              </a:rPr>
              <a:t>（二）“他把毯子盖到肩上，又裹住脊背和两腿，就脸朝下躺在报纸上，手心朝上，两只胳膊伸得挺直的。”</a:t>
            </a:r>
            <a:endParaRPr lang="zh-CN" altLang="en-US" sz="3200" b="1">
              <a:latin typeface="Arial" panose="020B0604020202020204" pitchFamily="34" charset="0"/>
              <a:ea typeface="楷体_GB2312" panose="02010609030101010101" charset="-122"/>
            </a:endParaRPr>
          </a:p>
          <a:p>
            <a:pPr marL="0" lvl="0" indent="0" eaLnBrk="1" hangingPunct="1">
              <a:lnSpc>
                <a:spcPct val="100000"/>
              </a:lnSpc>
              <a:spcBef>
                <a:spcPct val="20000"/>
              </a:spcBef>
              <a:buNone/>
            </a:pPr>
            <a:r>
              <a:rPr lang="zh-CN" altLang="en-US" sz="3200" b="1">
                <a:latin typeface="Arial" panose="020B0604020202020204" pitchFamily="34" charset="0"/>
                <a:ea typeface="楷体_GB2312" panose="02010609030101010101" charset="-122"/>
              </a:rPr>
              <a:t>       </a:t>
            </a:r>
            <a:r>
              <a:rPr lang="en-US" altLang="zh-CN" sz="3200" b="1">
                <a:latin typeface="Arial" panose="020B0604020202020204" pitchFamily="34" charset="0"/>
                <a:ea typeface="楷体_GB2312" panose="02010609030101010101" charset="-122"/>
              </a:rPr>
              <a:t>——</a:t>
            </a:r>
            <a:r>
              <a:rPr lang="zh-CN" altLang="en-US" sz="3200" b="1">
                <a:solidFill>
                  <a:srgbClr val="FF0000"/>
                </a:solidFill>
                <a:latin typeface="Arial" panose="020B0604020202020204" pitchFamily="34" charset="0"/>
                <a:ea typeface="楷体_GB2312" panose="02010609030101010101" charset="-122"/>
              </a:rPr>
              <a:t>如何理解文章的结尾？</a:t>
            </a:r>
            <a:endParaRPr lang="zh-CN" altLang="en-US" sz="3200" b="1">
              <a:solidFill>
                <a:srgbClr val="FF0000"/>
              </a:solidFill>
              <a:latin typeface="Arial" panose="020B0604020202020204" pitchFamily="34" charset="0"/>
              <a:ea typeface="楷体_GB2312" panose="02010609030101010101" charset="-122"/>
            </a:endParaRPr>
          </a:p>
          <a:p>
            <a:pPr marL="0" lvl="0" indent="0" eaLnBrk="1" hangingPunct="1">
              <a:lnSpc>
                <a:spcPct val="100000"/>
              </a:lnSpc>
              <a:spcBef>
                <a:spcPct val="20000"/>
              </a:spcBef>
              <a:buNone/>
            </a:pPr>
            <a:r>
              <a:rPr lang="en-US" altLang="zh-CN" b="1">
                <a:solidFill>
                  <a:srgbClr val="FF0000"/>
                </a:solidFill>
                <a:latin typeface="Arial" panose="020B0604020202020204" pitchFamily="34" charset="0"/>
                <a:ea typeface="楷体_GB2312" panose="02010609030101010101" charset="-122"/>
              </a:rPr>
              <a:t>      </a:t>
            </a:r>
            <a:endParaRPr lang="en-US" altLang="zh-CN" b="1">
              <a:solidFill>
                <a:srgbClr val="FF0000"/>
              </a:solidFill>
              <a:latin typeface="Arial" panose="020B0604020202020204" pitchFamily="34" charset="0"/>
              <a:ea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24578">
                                            <p:txEl>
                                              <p:pRg st="1" end="1"/>
                                            </p:txEl>
                                          </p:spTgt>
                                        </p:tgtEl>
                                        <p:attrNameLst>
                                          <p:attrName>style.visibility</p:attrName>
                                        </p:attrNameLst>
                                      </p:cBhvr>
                                      <p:to>
                                        <p:strVal val="visible"/>
                                      </p:to>
                                    </p:set>
                                    <p:anim calcmode="lin" valueType="num">
                                      <p:cBhvr additive="base">
                                        <p:cTn id="7" dur="5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additive="base">
                                        <p:cTn id="12" dur="1" fill="hold">
                                          <p:stCondLst>
                                            <p:cond delay="0"/>
                                          </p:stCondLst>
                                        </p:cTn>
                                        <p:tgtEl>
                                          <p:spTgt spid="24578">
                                            <p:txEl>
                                              <p:pRg st="2" end="2"/>
                                            </p:txEl>
                                          </p:spTgt>
                                        </p:tgtEl>
                                        <p:attrNameLst>
                                          <p:attrName>style.visibility</p:attrName>
                                        </p:attrNameLst>
                                      </p:cBhvr>
                                      <p:to>
                                        <p:strVal val="visible"/>
                                      </p:to>
                                    </p:set>
                                    <p:anim calcmode="lin" valueType="num">
                                      <p:cBhvr additive="base">
                                        <p:cTn id="13" dur="500" fill="hold"/>
                                        <p:tgtEl>
                                          <p:spTgt spid="2457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additive="base">
                                        <p:cTn id="18" dur="1" fill="hold">
                                          <p:stCondLst>
                                            <p:cond delay="0"/>
                                          </p:stCondLst>
                                        </p:cTn>
                                        <p:tgtEl>
                                          <p:spTgt spid="24578">
                                            <p:txEl>
                                              <p:pRg st="3" end="3"/>
                                            </p:txEl>
                                          </p:spTgt>
                                        </p:tgtEl>
                                        <p:attrNameLst>
                                          <p:attrName>style.visibility</p:attrName>
                                        </p:attrNameLst>
                                      </p:cBhvr>
                                      <p:to>
                                        <p:strVal val="visible"/>
                                      </p:to>
                                    </p:set>
                                    <p:anim calcmode="lin" valueType="num">
                                      <p:cBhvr additive="base">
                                        <p:cTn id="19" dur="500" fill="hold"/>
                                        <p:tgtEl>
                                          <p:spTgt spid="2457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additive="base">
                                        <p:cTn id="24" dur="1" fill="hold">
                                          <p:stCondLst>
                                            <p:cond delay="0"/>
                                          </p:stCondLst>
                                        </p:cTn>
                                        <p:tgtEl>
                                          <p:spTgt spid="24578">
                                            <p:txEl>
                                              <p:pRg st="4" end="4"/>
                                            </p:txEl>
                                          </p:spTgt>
                                        </p:tgtEl>
                                        <p:attrNameLst>
                                          <p:attrName>style.visibility</p:attrName>
                                        </p:attrNameLst>
                                      </p:cBhvr>
                                      <p:to>
                                        <p:strVal val="visible"/>
                                      </p:to>
                                    </p:set>
                                    <p:anim calcmode="lin" valueType="num">
                                      <p:cBhvr additive="base">
                                        <p:cTn id="25" dur="500" fill="hold"/>
                                        <p:tgtEl>
                                          <p:spTgt spid="2457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8">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additive="base">
                                        <p:cTn id="28" dur="1" fill="hold">
                                          <p:stCondLst>
                                            <p:cond delay="0"/>
                                          </p:stCondLst>
                                        </p:cTn>
                                        <p:tgtEl>
                                          <p:spTgt spid="24578">
                                            <p:txEl>
                                              <p:pRg st="5" end="5"/>
                                            </p:txEl>
                                          </p:spTgt>
                                        </p:tgtEl>
                                        <p:attrNameLst>
                                          <p:attrName>style.visibility</p:attrName>
                                        </p:attrNameLst>
                                      </p:cBhvr>
                                      <p:to>
                                        <p:strVal val="visible"/>
                                      </p:to>
                                    </p:set>
                                    <p:anim calcmode="lin" valueType="num">
                                      <p:cBhvr additive="base">
                                        <p:cTn id="29" dur="500" fill="hold"/>
                                        <p:tgtEl>
                                          <p:spTgt spid="24578">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57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custDataLst>
              <p:tags r:id="rId1"/>
            </p:custDataLst>
          </p:nvPr>
        </p:nvGrpSpPr>
        <p:grpSpPr>
          <a:xfrm>
            <a:off x="0" y="107950"/>
            <a:ext cx="1153795" cy="4134485"/>
            <a:chOff x="2506" y="2394"/>
            <a:chExt cx="1817" cy="6511"/>
          </a:xfrm>
        </p:grpSpPr>
        <p:pic>
          <p:nvPicPr>
            <p:cNvPr id="8" name="图片 7" descr="012"/>
            <p:cNvPicPr>
              <a:picLocks noChangeAspect="1"/>
            </p:cNvPicPr>
            <p:nvPr>
              <p:custDataLst>
                <p:tags r:id="rId2"/>
              </p:custDataLst>
            </p:nvPr>
          </p:nvPicPr>
          <p:blipFill>
            <a:blip r:embed="rId3"/>
            <a:srcRect l="41544" t="2715" r="29100" b="39489"/>
            <a:stretch>
              <a:fillRect/>
            </a:stretch>
          </p:blipFill>
          <p:spPr>
            <a:xfrm>
              <a:off x="2506" y="3588"/>
              <a:ext cx="1817" cy="4113"/>
            </a:xfrm>
            <a:prstGeom prst="rect">
              <a:avLst/>
            </a:prstGeom>
          </p:spPr>
        </p:pic>
        <p:sp>
          <p:nvSpPr>
            <p:cNvPr id="2" name="文本框 1"/>
            <p:cNvSpPr txBox="1"/>
            <p:nvPr>
              <p:custDataLst>
                <p:tags r:id="rId4"/>
              </p:custDataLst>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endParaRPr lang="zh-CN" altLang="en-US" sz="4000">
                <a:latin typeface="仿宋" panose="02010609060101010101" charset="-122"/>
                <a:ea typeface="仿宋" panose="02010609060101010101" charset="-122"/>
              </a:endParaRPr>
            </a:p>
          </p:txBody>
        </p:sp>
      </p:grpSp>
      <p:sp>
        <p:nvSpPr>
          <p:cNvPr id="100" name="文本框 99"/>
          <p:cNvSpPr txBox="1"/>
          <p:nvPr>
            <p:custDataLst>
              <p:tags r:id="rId5"/>
            </p:custDataLst>
          </p:nvPr>
        </p:nvSpPr>
        <p:spPr>
          <a:xfrm>
            <a:off x="1524635" y="1496060"/>
            <a:ext cx="10153650" cy="4030980"/>
          </a:xfrm>
          <a:prstGeom prst="rect">
            <a:avLst/>
          </a:prstGeom>
          <a:noFill/>
          <a:ln w="9525">
            <a:noFill/>
          </a:ln>
        </p:spPr>
        <p:txBody>
          <a:bodyPr wrap="square">
            <a:spAutoFit/>
          </a:bodyPr>
          <a:lstStyle/>
          <a:p>
            <a:pPr indent="0"/>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1.</a:t>
            </a:r>
            <a:r>
              <a:rPr lang="zh-CN" sz="3200" b="0">
                <a:latin typeface="宋体" panose="02010600030101010101" pitchFamily="2" charset="-122"/>
                <a:ea typeface="宋体" panose="02010600030101010101" pitchFamily="2" charset="-122"/>
                <a:cs typeface="宋体" panose="02010600030101010101" pitchFamily="2" charset="-122"/>
              </a:rPr>
              <a:t>了解海明威和“迷惘的一代”</a:t>
            </a:r>
            <a:r>
              <a:rPr lang="en-US" altLang="zh-CN" sz="3200" b="0">
                <a:latin typeface="宋体" panose="02010600030101010101" pitchFamily="2" charset="-122"/>
                <a:ea typeface="宋体" panose="02010600030101010101" pitchFamily="2" charset="-122"/>
                <a:cs typeface="宋体" panose="02010600030101010101" pitchFamily="2" charset="-122"/>
              </a:rPr>
              <a:t>“</a:t>
            </a:r>
            <a:r>
              <a:rPr lang="zh-CN" altLang="en-US" sz="3200" b="0">
                <a:latin typeface="宋体" panose="02010600030101010101" pitchFamily="2" charset="-122"/>
                <a:ea typeface="宋体" panose="02010600030101010101" pitchFamily="2" charset="-122"/>
                <a:cs typeface="宋体" panose="02010600030101010101" pitchFamily="2" charset="-122"/>
              </a:rPr>
              <a:t>冰山原则</a:t>
            </a:r>
            <a:r>
              <a:rPr lang="en-US" altLang="zh-CN" sz="3200" b="0">
                <a:latin typeface="宋体" panose="02010600030101010101" pitchFamily="2" charset="-122"/>
                <a:ea typeface="宋体" panose="02010600030101010101" pitchFamily="2" charset="-122"/>
                <a:cs typeface="宋体" panose="02010600030101010101" pitchFamily="2" charset="-122"/>
              </a:rPr>
              <a:t>”</a:t>
            </a:r>
            <a:r>
              <a:rPr lang="zh-CN" sz="3200" b="0">
                <a:latin typeface="宋体" panose="02010600030101010101" pitchFamily="2" charset="-122"/>
                <a:ea typeface="宋体" panose="02010600030101010101" pitchFamily="2" charset="-122"/>
                <a:cs typeface="宋体" panose="02010600030101010101" pitchFamily="2" charset="-122"/>
              </a:rPr>
              <a:t>等背景知识；</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sz="3200">
                <a:latin typeface="宋体" panose="02010600030101010101" pitchFamily="2" charset="-122"/>
                <a:ea typeface="宋体" panose="02010600030101010101" pitchFamily="2" charset="-122"/>
                <a:cs typeface="宋体" panose="02010600030101010101" pitchFamily="2" charset="-122"/>
                <a:sym typeface="+mn-ea"/>
              </a:rPr>
              <a:t>梳理概括故事情节，通过赏析内心独白，感受主人公桑迪亚哥的精神，体会</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人的灵魂的尊严</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sym typeface="+mn-ea"/>
            </a:endParaRPr>
          </a:p>
          <a:p>
            <a:pPr indent="0"/>
            <a:r>
              <a:rPr lang="en-US" altLang="zh-CN" sz="3200">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a:latin typeface="宋体" panose="02010600030101010101" pitchFamily="2" charset="-122"/>
                <a:ea typeface="宋体" panose="02010600030101010101" pitchFamily="2" charset="-122"/>
                <a:sym typeface="+mn-ea"/>
              </a:rPr>
              <a:t>鉴赏并能运用本文塑造人物的手法和技巧；</a:t>
            </a:r>
            <a:endParaRPr lang="zh-CN" altLang="en-US" sz="3200">
              <a:latin typeface="宋体" panose="02010600030101010101" pitchFamily="2" charset="-122"/>
              <a:ea typeface="宋体" panose="02010600030101010101" pitchFamily="2" charset="-122"/>
              <a:sym typeface="+mn-ea"/>
            </a:endParaRPr>
          </a:p>
          <a:p>
            <a:pPr indent="0"/>
            <a:r>
              <a:rPr lang="en-US" altLang="zh-CN" sz="3200">
                <a:latin typeface="宋体" panose="02010600030101010101" pitchFamily="2" charset="-122"/>
                <a:ea typeface="宋体" panose="02010600030101010101" pitchFamily="2" charset="-122"/>
                <a:cs typeface="宋体" panose="02010600030101010101" pitchFamily="2" charset="-122"/>
                <a:sym typeface="+mn-ea"/>
              </a:rPr>
              <a:t>4.</a:t>
            </a:r>
            <a:r>
              <a:rPr lang="zh-CN" altLang="en-US" sz="3200">
                <a:latin typeface="宋体" panose="02010600030101010101" pitchFamily="2" charset="-122"/>
                <a:ea typeface="宋体" panose="02010600030101010101" pitchFamily="2" charset="-122"/>
                <a:sym typeface="+mn-ea"/>
              </a:rPr>
              <a:t>结合具体语句分析本文的语言风格。</a:t>
            </a:r>
            <a:endParaRPr lang="zh-CN" altLang="en-US" sz="3200" b="1">
              <a:latin typeface="宋体" panose="02010600030101010101" pitchFamily="2" charset="-122"/>
              <a:ea typeface="宋体" panose="02010600030101010101" pitchFamily="2" charset="-122"/>
            </a:endParaRPr>
          </a:p>
          <a:p>
            <a:pPr indent="0"/>
            <a:endParaRPr lang="en-US" altLang="zh-CN" sz="32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
          <p:cNvSpPr/>
          <p:nvPr/>
        </p:nvSpPr>
        <p:spPr>
          <a:xfrm>
            <a:off x="109538" y="715962"/>
            <a:ext cx="11893550" cy="1740535"/>
          </a:xfrm>
          <a:prstGeom prst="rect">
            <a:avLst/>
          </a:prstGeom>
          <a:solidFill>
            <a:schemeClr val="bg1"/>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20000"/>
              </a:spcBef>
              <a:buNone/>
            </a:pPr>
            <a:r>
              <a:rPr lang="zh-CN" altLang="en-US" sz="3200" b="1">
                <a:latin typeface="黑体" panose="02010609060101010101" pitchFamily="49" charset="-122"/>
                <a:ea typeface="黑体" panose="02010609060101010101" pitchFamily="49" charset="-122"/>
                <a:sym typeface="宋体" panose="02010600030101010101" pitchFamily="2" charset="-122"/>
              </a:rPr>
              <a:t>探究一</a:t>
            </a:r>
            <a:r>
              <a:rPr lang="en-US" altLang="zh-CN" sz="3200" b="1">
                <a:latin typeface="黑体" panose="02010609060101010101" pitchFamily="49" charset="-122"/>
                <a:ea typeface="黑体" panose="02010609060101010101" pitchFamily="49" charset="-122"/>
                <a:sym typeface="宋体" panose="02010600030101010101" pitchFamily="2" charset="-122"/>
              </a:rPr>
              <a:t>.</a:t>
            </a:r>
            <a:r>
              <a:rPr lang="en-US" altLang="zh-CN" sz="3200" b="1">
                <a:latin typeface="楷体" panose="02010609060101010101" charset="-122"/>
                <a:ea typeface="楷体" panose="02010609060101010101" charset="-122"/>
                <a:sym typeface="宋体" panose="02010600030101010101" pitchFamily="2" charset="-122"/>
              </a:rPr>
              <a:t>“它不是一个吃腐烂东西的动物，也不像有些鲨鱼似的，只是一个活的胃口。它是</a:t>
            </a:r>
            <a:r>
              <a:rPr lang="en-US" altLang="zh-CN" sz="3200" b="1">
                <a:solidFill>
                  <a:srgbClr val="FF0000"/>
                </a:solidFill>
                <a:latin typeface="楷体" panose="02010609060101010101" charset="-122"/>
                <a:ea typeface="楷体" panose="02010609060101010101" charset="-122"/>
                <a:sym typeface="宋体" panose="02010600030101010101" pitchFamily="2" charset="-122"/>
              </a:rPr>
              <a:t>美丽</a:t>
            </a:r>
            <a:r>
              <a:rPr lang="en-US" altLang="zh-CN" sz="3200" b="1">
                <a:latin typeface="楷体" panose="02010609060101010101" charset="-122"/>
                <a:ea typeface="楷体" panose="02010609060101010101" charset="-122"/>
                <a:sym typeface="宋体" panose="02010600030101010101" pitchFamily="2" charset="-122"/>
              </a:rPr>
              <a:t>的，</a:t>
            </a:r>
            <a:r>
              <a:rPr lang="en-US" altLang="zh-CN" sz="3200" b="1">
                <a:solidFill>
                  <a:srgbClr val="FF0000"/>
                </a:solidFill>
                <a:latin typeface="楷体" panose="02010609060101010101" charset="-122"/>
                <a:ea typeface="楷体" panose="02010609060101010101" charset="-122"/>
                <a:sym typeface="宋体" panose="02010600030101010101" pitchFamily="2" charset="-122"/>
              </a:rPr>
              <a:t>崇高</a:t>
            </a:r>
            <a:r>
              <a:rPr lang="en-US" altLang="zh-CN" sz="3200" b="1">
                <a:latin typeface="楷体" panose="02010609060101010101" charset="-122"/>
                <a:ea typeface="楷体" panose="02010609060101010101" charset="-122"/>
                <a:sym typeface="宋体" panose="02010600030101010101" pitchFamily="2" charset="-122"/>
              </a:rPr>
              <a:t>的，什么也不害怕</a:t>
            </a:r>
            <a:r>
              <a:rPr lang="zh-CN" altLang="en-US" sz="3200" b="1">
                <a:latin typeface="楷体" panose="02010609060101010101" charset="-122"/>
                <a:ea typeface="楷体" panose="02010609060101010101" charset="-122"/>
                <a:sym typeface="宋体" panose="02010600030101010101" pitchFamily="2" charset="-122"/>
              </a:rPr>
              <a:t>。</a:t>
            </a:r>
            <a:r>
              <a:rPr lang="en-US" altLang="zh-CN" sz="3200" b="1">
                <a:latin typeface="楷体" panose="02010609060101010101" charset="-122"/>
                <a:ea typeface="楷体" panose="02010609060101010101" charset="-122"/>
                <a:sym typeface="宋体" panose="02010600030101010101" pitchFamily="2" charset="-122"/>
              </a:rPr>
              <a:t>”</a:t>
            </a:r>
            <a:endParaRPr lang="en-US" altLang="zh-CN" sz="3200" b="1">
              <a:latin typeface="楷体" panose="02010609060101010101" charset="-122"/>
              <a:ea typeface="楷体" panose="02010609060101010101" charset="-122"/>
              <a:sym typeface="宋体" panose="02010600030101010101" pitchFamily="2" charset="-122"/>
            </a:endParaRPr>
          </a:p>
          <a:p>
            <a:pPr marL="0" lvl="0" indent="0" eaLnBrk="1" hangingPunct="1">
              <a:lnSpc>
                <a:spcPct val="100000"/>
              </a:lnSpc>
              <a:spcBef>
                <a:spcPct val="20000"/>
              </a:spcBef>
              <a:buNone/>
            </a:pPr>
            <a:r>
              <a:rPr lang="en-US" altLang="zh-CN" sz="3200" b="1">
                <a:latin typeface="楷体" panose="02010609060101010101" charset="-122"/>
                <a:ea typeface="楷体" panose="02010609060101010101" charset="-122"/>
                <a:sym typeface="宋体" panose="02010600030101010101" pitchFamily="2" charset="-122"/>
              </a:rPr>
              <a:t>    —— </a:t>
            </a:r>
            <a:r>
              <a:rPr lang="en-US" altLang="zh-CN" sz="3600" b="1">
                <a:solidFill>
                  <a:srgbClr val="FF0000"/>
                </a:solidFill>
                <a:latin typeface="黑体" panose="02010609060101010101" pitchFamily="49" charset="-122"/>
                <a:ea typeface="黑体" panose="02010609060101010101" pitchFamily="49" charset="-122"/>
              </a:rPr>
              <a:t>如何理解老人对鲨鱼的赞美？</a:t>
            </a:r>
            <a:endParaRPr lang="en-US" altLang="zh-CN" sz="3600" b="1">
              <a:solidFill>
                <a:srgbClr val="FF0000"/>
              </a:solidFill>
              <a:latin typeface="黑体" panose="02010609060101010101" pitchFamily="49" charset="-122"/>
              <a:ea typeface="黑体" panose="02010609060101010101" pitchFamily="49" charset="-122"/>
            </a:endParaRPr>
          </a:p>
        </p:txBody>
      </p:sp>
      <p:sp>
        <p:nvSpPr>
          <p:cNvPr id="25603" name="文本框 1"/>
          <p:cNvSpPr/>
          <p:nvPr/>
        </p:nvSpPr>
        <p:spPr>
          <a:xfrm>
            <a:off x="109538" y="2725737"/>
            <a:ext cx="11895138" cy="3017838"/>
          </a:xfrm>
          <a:prstGeom prst="rect">
            <a:avLst/>
          </a:prstGeom>
          <a:solidFill>
            <a:schemeClr val="bg1"/>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zh-CN" altLang="en-US" sz="3200" b="1">
                <a:latin typeface="Arial" panose="020B0604020202020204" pitchFamily="34" charset="0"/>
                <a:ea typeface="黑体" panose="02010609060101010101" pitchFamily="49" charset="-122"/>
                <a:sym typeface="宋体" panose="02010600030101010101" pitchFamily="2" charset="-122"/>
              </a:rPr>
              <a:t>“鲨鱼”是什么？</a:t>
            </a:r>
            <a:r>
              <a:rPr lang="zh-CN" altLang="en-US" sz="3200" b="1">
                <a:latin typeface="Arial" panose="020B0604020202020204" pitchFamily="34" charset="0"/>
                <a:ea typeface="黑体" panose="02010609060101010101" pitchFamily="49" charset="-122"/>
              </a:rPr>
              <a:t>有着怎样的象征意义？</a:t>
            </a:r>
            <a:endParaRPr lang="zh-CN" altLang="en-US" sz="3200" b="1">
              <a:latin typeface="Arial" panose="020B0604020202020204" pitchFamily="34" charset="0"/>
              <a:ea typeface="黑体" panose="02010609060101010101" pitchFamily="49" charset="-122"/>
            </a:endParaRPr>
          </a:p>
          <a:p>
            <a:pPr marL="0" lvl="0" indent="0" eaLnBrk="1" hangingPunct="1">
              <a:lnSpc>
                <a:spcPct val="100000"/>
              </a:lnSpc>
              <a:spcBef>
                <a:spcPct val="0"/>
              </a:spcBef>
              <a:buNone/>
            </a:pPr>
            <a:r>
              <a:rPr lang="en-US" altLang="zh-CN" sz="3200" b="1">
                <a:solidFill>
                  <a:srgbClr val="0000FF"/>
                </a:solidFill>
                <a:latin typeface="Arial" panose="020B0604020202020204" pitchFamily="34" charset="0"/>
                <a:ea typeface="黑体" panose="02010609060101010101" pitchFamily="49" charset="-122"/>
                <a:sym typeface="宋体" panose="02010600030101010101" pitchFamily="2" charset="-122"/>
              </a:rPr>
              <a:t> “</a:t>
            </a:r>
            <a:r>
              <a:rPr lang="zh-CN" altLang="en-US" sz="3200" b="1">
                <a:solidFill>
                  <a:srgbClr val="0000FF"/>
                </a:solidFill>
                <a:latin typeface="Arial" panose="020B0604020202020204" pitchFamily="34" charset="0"/>
                <a:ea typeface="黑体" panose="02010609060101010101" pitchFamily="49" charset="-122"/>
                <a:sym typeface="宋体" panose="02010600030101010101" pitchFamily="2" charset="-122"/>
              </a:rPr>
              <a:t>鲨鱼</a:t>
            </a:r>
            <a:r>
              <a:rPr lang="en-US" altLang="zh-CN" sz="3200" b="1">
                <a:solidFill>
                  <a:srgbClr val="0000FF"/>
                </a:solidFill>
                <a:latin typeface="Arial" panose="020B0604020202020204" pitchFamily="34" charset="0"/>
                <a:ea typeface="黑体" panose="02010609060101010101" pitchFamily="49" charset="-122"/>
                <a:sym typeface="宋体" panose="02010600030101010101" pitchFamily="2" charset="-122"/>
              </a:rPr>
              <a:t>”——</a:t>
            </a:r>
            <a:r>
              <a:rPr lang="zh-CN" altLang="en-US" sz="3200" b="1">
                <a:solidFill>
                  <a:srgbClr val="0000FF"/>
                </a:solidFill>
                <a:latin typeface="Arial" panose="020B0604020202020204" pitchFamily="34" charset="0"/>
                <a:ea typeface="黑体" panose="02010609060101010101" pitchFamily="49" charset="-122"/>
                <a:sym typeface="宋体" panose="02010600030101010101" pitchFamily="2" charset="-122"/>
              </a:rPr>
              <a:t>大海中的生物，和老人一样靠捕鱼为生；</a:t>
            </a:r>
            <a:endParaRPr lang="zh-CN" altLang="en-US" sz="3200" b="1">
              <a:solidFill>
                <a:srgbClr val="0000FF"/>
              </a:solidFill>
              <a:latin typeface="Arial" panose="020B0604020202020204" pitchFamily="34" charset="0"/>
              <a:ea typeface="黑体" panose="02010609060101010101" pitchFamily="49" charset="-122"/>
              <a:sym typeface="宋体" panose="02010600030101010101" pitchFamily="2" charset="-122"/>
            </a:endParaRPr>
          </a:p>
          <a:p>
            <a:pPr marL="0" lvl="0" indent="0" eaLnBrk="1" hangingPunct="1">
              <a:lnSpc>
                <a:spcPct val="100000"/>
              </a:lnSpc>
              <a:spcBef>
                <a:spcPct val="0"/>
              </a:spcBef>
              <a:buNone/>
            </a:pPr>
            <a:r>
              <a:rPr lang="zh-CN" altLang="en-US" sz="3200" b="1">
                <a:solidFill>
                  <a:srgbClr val="0000FF"/>
                </a:solidFill>
                <a:latin typeface="Arial" panose="020B0604020202020204" pitchFamily="34" charset="0"/>
                <a:ea typeface="黑体" panose="02010609060101010101" pitchFamily="49" charset="-122"/>
                <a:sym typeface="宋体" panose="02010600030101010101" pitchFamily="2" charset="-122"/>
              </a:rPr>
              <a:t>                   又象征着大海（人生）中时刻存在着的厄运凶险</a:t>
            </a:r>
            <a:endParaRPr lang="zh-CN" altLang="en-US" sz="3200">
              <a:latin typeface="Arial" panose="020B0604020202020204" pitchFamily="34" charset="0"/>
              <a:ea typeface="黑体" panose="02010609060101010101" pitchFamily="49" charset="-122"/>
            </a:endParaRPr>
          </a:p>
          <a:p>
            <a:pPr marL="0" lvl="0" indent="0" eaLnBrk="1" hangingPunct="1">
              <a:lnSpc>
                <a:spcPct val="100000"/>
              </a:lnSpc>
              <a:spcBef>
                <a:spcPct val="0"/>
              </a:spcBef>
              <a:buNone/>
            </a:pPr>
            <a:r>
              <a:rPr lang="zh-CN" altLang="en-US" sz="3200" b="1">
                <a:solidFill>
                  <a:srgbClr val="0000FF"/>
                </a:solidFill>
                <a:latin typeface="Arial" panose="020B0604020202020204" pitchFamily="34" charset="0"/>
                <a:ea typeface="黑体" panose="02010609060101010101" pitchFamily="49" charset="-122"/>
              </a:rPr>
              <a:t> 赞美</a:t>
            </a:r>
            <a:r>
              <a:rPr lang="en-US" altLang="zh-CN" sz="3200" b="1">
                <a:solidFill>
                  <a:srgbClr val="0000FF"/>
                </a:solidFill>
                <a:latin typeface="Arial" panose="020B0604020202020204" pitchFamily="34" charset="0"/>
                <a:ea typeface="黑体" panose="02010609060101010101" pitchFamily="49" charset="-122"/>
              </a:rPr>
              <a:t>“</a:t>
            </a:r>
            <a:r>
              <a:rPr lang="zh-CN" altLang="en-US" sz="3200" b="1">
                <a:solidFill>
                  <a:srgbClr val="0000FF"/>
                </a:solidFill>
                <a:latin typeface="Arial" panose="020B0604020202020204" pitchFamily="34" charset="0"/>
                <a:ea typeface="黑体" panose="02010609060101010101" pitchFamily="49" charset="-122"/>
              </a:rPr>
              <a:t>鲨鱼</a:t>
            </a:r>
            <a:r>
              <a:rPr lang="en-US" altLang="en-US" sz="3200" b="1">
                <a:solidFill>
                  <a:srgbClr val="0000FF"/>
                </a:solidFill>
                <a:latin typeface="Arial" panose="020B0604020202020204" pitchFamily="34" charset="0"/>
                <a:ea typeface="黑体" panose="02010609060101010101" pitchFamily="49" charset="-122"/>
              </a:rPr>
              <a:t>”</a:t>
            </a:r>
            <a:r>
              <a:rPr lang="zh-CN" altLang="en-US" sz="3200" b="1">
                <a:solidFill>
                  <a:srgbClr val="0000FF"/>
                </a:solidFill>
                <a:latin typeface="Arial" panose="020B0604020202020204" pitchFamily="34" charset="0"/>
                <a:ea typeface="黑体" panose="02010609060101010101" pitchFamily="49" charset="-122"/>
              </a:rPr>
              <a:t> </a:t>
            </a:r>
            <a:r>
              <a:rPr lang="en-US" altLang="en-US" sz="3200" b="1">
                <a:solidFill>
                  <a:srgbClr val="0000FF"/>
                </a:solidFill>
                <a:latin typeface="Arial" panose="020B0604020202020204" pitchFamily="34" charset="0"/>
                <a:ea typeface="黑体" panose="02010609060101010101" pitchFamily="49" charset="-122"/>
              </a:rPr>
              <a:t>——</a:t>
            </a:r>
            <a:r>
              <a:rPr lang="zh-CN" altLang="en-US" sz="3200" b="1">
                <a:solidFill>
                  <a:srgbClr val="0000FF"/>
                </a:solidFill>
                <a:latin typeface="Arial" panose="020B0604020202020204" pitchFamily="34" charset="0"/>
                <a:ea typeface="黑体" panose="02010609060101010101" pitchFamily="49" charset="-122"/>
              </a:rPr>
              <a:t>表现了老人的</a:t>
            </a:r>
            <a:r>
              <a:rPr lang="zh-CN" altLang="en-US" sz="3200" b="1">
                <a:solidFill>
                  <a:srgbClr val="FF0000"/>
                </a:solidFill>
                <a:latin typeface="Arial" panose="020B0604020202020204" pitchFamily="34" charset="0"/>
                <a:ea typeface="楷体_GB2312" panose="02010609030101010101" charset="-122"/>
              </a:rPr>
              <a:t>仁慈；</a:t>
            </a:r>
            <a:endParaRPr lang="zh-CN" altLang="en-US" sz="3200" b="1">
              <a:solidFill>
                <a:srgbClr val="FF0000"/>
              </a:solidFill>
              <a:latin typeface="Arial" panose="020B0604020202020204" pitchFamily="34" charset="0"/>
              <a:ea typeface="楷体_GB2312" panose="02010609030101010101" charset="-122"/>
            </a:endParaRPr>
          </a:p>
          <a:p>
            <a:pPr marL="0" lvl="0" indent="0" eaLnBrk="1" hangingPunct="1">
              <a:lnSpc>
                <a:spcPct val="100000"/>
              </a:lnSpc>
              <a:spcBef>
                <a:spcPct val="0"/>
              </a:spcBef>
              <a:buNone/>
            </a:pPr>
            <a:r>
              <a:rPr lang="zh-CN" altLang="en-US" sz="3200" b="1">
                <a:solidFill>
                  <a:srgbClr val="FF0000"/>
                </a:solidFill>
                <a:latin typeface="Arial" panose="020B0604020202020204" pitchFamily="34" charset="0"/>
                <a:ea typeface="楷体_GB2312" panose="02010609030101010101" charset="-122"/>
              </a:rPr>
              <a:t>                          也表现了老人的幽默、乐观</a:t>
            </a:r>
            <a:endParaRPr lang="zh-CN" altLang="en-US" sz="3200" b="1">
              <a:solidFill>
                <a:srgbClr val="FF0000"/>
              </a:solidFill>
              <a:latin typeface="Arial" panose="020B0604020202020204" pitchFamily="34" charset="0"/>
              <a:ea typeface="楷体_GB2312" panose="02010609030101010101" charset="-122"/>
            </a:endParaRPr>
          </a:p>
          <a:p>
            <a:pPr marL="0" lvl="0" indent="0" eaLnBrk="1" hangingPunct="1">
              <a:lnSpc>
                <a:spcPct val="100000"/>
              </a:lnSpc>
              <a:spcBef>
                <a:spcPct val="0"/>
              </a:spcBef>
              <a:buNone/>
            </a:pPr>
            <a:r>
              <a:rPr lang="en-US" altLang="zh-CN" sz="3200" b="1">
                <a:solidFill>
                  <a:srgbClr val="FF0000"/>
                </a:solidFill>
                <a:latin typeface="Arial" panose="020B0604020202020204" pitchFamily="34" charset="0"/>
                <a:ea typeface="楷体_GB2312" panose="02010609030101010101" charset="-122"/>
              </a:rPr>
              <a:t>                          </a:t>
            </a:r>
            <a:r>
              <a:rPr lang="zh-CN" altLang="en-US" sz="3200" b="1">
                <a:solidFill>
                  <a:srgbClr val="FF0000"/>
                </a:solidFill>
                <a:latin typeface="Arial" panose="020B0604020202020204" pitchFamily="34" charset="0"/>
                <a:ea typeface="楷体_GB2312" panose="02010609030101010101" charset="-122"/>
              </a:rPr>
              <a:t>还表现了老人对大海、对生命的热爱</a:t>
            </a:r>
            <a:endParaRPr lang="zh-CN" altLang="en-US" sz="1800"/>
          </a:p>
        </p:txBody>
      </p:sp>
      <p:sp>
        <p:nvSpPr>
          <p:cNvPr id="25604" name="文本框 2"/>
          <p:cNvSpPr/>
          <p:nvPr/>
        </p:nvSpPr>
        <p:spPr>
          <a:xfrm>
            <a:off x="8562340" y="2456180"/>
            <a:ext cx="3252788" cy="762000"/>
          </a:xfrm>
          <a:prstGeom prst="rect">
            <a:avLst/>
          </a:prstGeom>
          <a:solidFill>
            <a:schemeClr val="bg1"/>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en-US" altLang="zh-CN" sz="4400" b="1">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想得开</a:t>
            </a:r>
            <a:endPar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additive="base">
                                        <p:cTn id="6" dur="500" fill="hold"/>
                                        <p:tgtEl>
                                          <p:spTgt spid="25603">
                                            <p:txEl>
                                              <p:pRg st="4294967295" end="4294967295"/>
                                            </p:txEl>
                                          </p:spTgt>
                                        </p:tgtEl>
                                      </p:cBhvr>
                                    </p:animEffect>
                                    <p:set>
                                      <p:cBhvr additive="base">
                                        <p:cTn id="7" dur="1" fill="hold">
                                          <p:stCondLst>
                                            <p:cond delay="499"/>
                                          </p:stCondLst>
                                        </p:cTn>
                                        <p:tgtEl>
                                          <p:spTgt spid="25603">
                                            <p:txEl>
                                              <p:pRg st="4294967295" end="4294967295"/>
                                            </p:txEl>
                                          </p:spTgt>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additive="base">
                                        <p:cTn id="9" dur="500" fill="hold"/>
                                        <p:tgtEl>
                                          <p:spTgt spid="25603">
                                            <p:bg/>
                                          </p:spTgt>
                                        </p:tgtEl>
                                      </p:cBhvr>
                                    </p:animEffect>
                                    <p:set>
                                      <p:cBhvr additive="base">
                                        <p:cTn id="10" dur="1" fill="hold">
                                          <p:stCondLst>
                                            <p:cond delay="499"/>
                                          </p:stCondLst>
                                        </p:cTn>
                                        <p:tgtEl>
                                          <p:spTgt spid="25603">
                                            <p:bg/>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5604"/>
                                        </p:tgtEl>
                                        <p:attrNameLst>
                                          <p:attrName>style.visibility</p:attrName>
                                        </p:attrNameLst>
                                      </p:cBhvr>
                                      <p:to>
                                        <p:strVal val="visible"/>
                                      </p:to>
                                    </p:set>
                                    <p:animEffect transition="in" filter="wheel(1)">
                                      <p:cBhvr>
                                        <p:cTn id="15" dur="2000"/>
                                        <p:tgtEl>
                                          <p:spTgt spid="2560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5603">
                                            <p:txEl>
                                              <p:pRg st="0" end="0"/>
                                            </p:txEl>
                                          </p:spTgt>
                                        </p:tgtEl>
                                        <p:attrNameLst>
                                          <p:attrName>style.visibility</p:attrName>
                                        </p:attrNameLst>
                                      </p:cBhvr>
                                      <p:to>
                                        <p:strVal val="visible"/>
                                      </p:to>
                                    </p:set>
                                    <p:animEffect transition="in" filter="randombar(horizontal)">
                                      <p:cBhvr>
                                        <p:cTn id="20" dur="500"/>
                                        <p:tgtEl>
                                          <p:spTgt spid="25603">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5603">
                                            <p:txEl>
                                              <p:pRg st="1" end="1"/>
                                            </p:txEl>
                                          </p:spTgt>
                                        </p:tgtEl>
                                        <p:attrNameLst>
                                          <p:attrName>style.visibility</p:attrName>
                                        </p:attrNameLst>
                                      </p:cBhvr>
                                      <p:to>
                                        <p:strVal val="visible"/>
                                      </p:to>
                                    </p:set>
                                    <p:animEffect transition="in" filter="randombar(horizontal)">
                                      <p:cBhvr>
                                        <p:cTn id="23" dur="500"/>
                                        <p:tgtEl>
                                          <p:spTgt spid="25603">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5603">
                                            <p:txEl>
                                              <p:pRg st="2" end="2"/>
                                            </p:txEl>
                                          </p:spTgt>
                                        </p:tgtEl>
                                        <p:attrNameLst>
                                          <p:attrName>style.visibility</p:attrName>
                                        </p:attrNameLst>
                                      </p:cBhvr>
                                      <p:to>
                                        <p:strVal val="visible"/>
                                      </p:to>
                                    </p:set>
                                    <p:animEffect transition="in" filter="randombar(horizontal)">
                                      <p:cBhvr>
                                        <p:cTn id="26" dur="500"/>
                                        <p:tgtEl>
                                          <p:spTgt spid="2560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nodeType="clickEffect">
                                  <p:stCondLst>
                                    <p:cond delay="0"/>
                                  </p:stCondLst>
                                  <p:childTnLst>
                                    <p:set>
                                      <p:cBhvr>
                                        <p:cTn id="30" dur="1" fill="hold">
                                          <p:stCondLst>
                                            <p:cond delay="0"/>
                                          </p:stCondLst>
                                        </p:cTn>
                                        <p:tgtEl>
                                          <p:spTgt spid="25603">
                                            <p:txEl>
                                              <p:pRg st="3" end="3"/>
                                            </p:txEl>
                                          </p:spTgt>
                                        </p:tgtEl>
                                        <p:attrNameLst>
                                          <p:attrName>style.visibility</p:attrName>
                                        </p:attrNameLst>
                                      </p:cBhvr>
                                      <p:to>
                                        <p:strVal val="visible"/>
                                      </p:to>
                                    </p:set>
                                    <p:animEffect transition="in" filter="strips(downLeft)">
                                      <p:cBhvr>
                                        <p:cTn id="31" dur="500"/>
                                        <p:tgtEl>
                                          <p:spTgt spid="25603">
                                            <p:txEl>
                                              <p:pRg st="3" end="3"/>
                                            </p:txEl>
                                          </p:spTgt>
                                        </p:tgtEl>
                                      </p:cBhvr>
                                    </p:animEffect>
                                  </p:childTnLst>
                                </p:cTn>
                              </p:par>
                              <p:par>
                                <p:cTn id="32" presetID="18" presetClass="entr" presetSubtype="12" fill="hold" nodeType="withEffect">
                                  <p:stCondLst>
                                    <p:cond delay="0"/>
                                  </p:stCondLst>
                                  <p:childTnLst>
                                    <p:set>
                                      <p:cBhvr>
                                        <p:cTn id="33" dur="1" fill="hold">
                                          <p:stCondLst>
                                            <p:cond delay="0"/>
                                          </p:stCondLst>
                                        </p:cTn>
                                        <p:tgtEl>
                                          <p:spTgt spid="25603">
                                            <p:txEl>
                                              <p:pRg st="4" end="4"/>
                                            </p:txEl>
                                          </p:spTgt>
                                        </p:tgtEl>
                                        <p:attrNameLst>
                                          <p:attrName>style.visibility</p:attrName>
                                        </p:attrNameLst>
                                      </p:cBhvr>
                                      <p:to>
                                        <p:strVal val="visible"/>
                                      </p:to>
                                    </p:set>
                                    <p:animEffect transition="in" filter="strips(downLeft)">
                                      <p:cBhvr>
                                        <p:cTn id="34" dur="500"/>
                                        <p:tgtEl>
                                          <p:spTgt spid="25603">
                                            <p:txEl>
                                              <p:pRg st="4" end="4"/>
                                            </p:txEl>
                                          </p:spTgt>
                                        </p:tgtEl>
                                      </p:cBhvr>
                                    </p:animEffect>
                                  </p:childTnLst>
                                </p:cTn>
                              </p:par>
                              <p:par>
                                <p:cTn id="35" presetID="18" presetClass="entr" presetSubtype="12" fill="hold" nodeType="withEffect">
                                  <p:stCondLst>
                                    <p:cond delay="0"/>
                                  </p:stCondLst>
                                  <p:childTnLst>
                                    <p:set>
                                      <p:cBhvr>
                                        <p:cTn id="36" dur="1" fill="hold">
                                          <p:stCondLst>
                                            <p:cond delay="0"/>
                                          </p:stCondLst>
                                        </p:cTn>
                                        <p:tgtEl>
                                          <p:spTgt spid="25603">
                                            <p:txEl>
                                              <p:pRg st="5" end="5"/>
                                            </p:txEl>
                                          </p:spTgt>
                                        </p:tgtEl>
                                        <p:attrNameLst>
                                          <p:attrName>style.visibility</p:attrName>
                                        </p:attrNameLst>
                                      </p:cBhvr>
                                      <p:to>
                                        <p:strVal val="visible"/>
                                      </p:to>
                                    </p:set>
                                    <p:animEffect transition="in" filter="strips(downLeft)">
                                      <p:cBhvr>
                                        <p:cTn id="37" dur="500"/>
                                        <p:tgtEl>
                                          <p:spTgt spid="2560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nodeType="clickEffect">
                                  <p:stCondLst>
                                    <p:cond delay="0"/>
                                  </p:stCondLst>
                                  <p:childTnLst>
                                    <p:set>
                                      <p:cBhvr>
                                        <p:cTn id="41" dur="1" fill="hold">
                                          <p:stCondLst>
                                            <p:cond delay="0"/>
                                          </p:stCondLst>
                                        </p:cTn>
                                        <p:tgtEl>
                                          <p:spTgt spid="25604">
                                            <p:txEl>
                                              <p:pRg st="0" end="0"/>
                                            </p:txEl>
                                          </p:spTgt>
                                        </p:tgtEl>
                                        <p:attrNameLst>
                                          <p:attrName>style.visibility</p:attrName>
                                        </p:attrNameLst>
                                      </p:cBhvr>
                                      <p:to>
                                        <p:strVal val="visible"/>
                                      </p:to>
                                    </p:set>
                                    <p:animEffect transition="in" filter="fade">
                                      <p:cBhvr>
                                        <p:cTn id="42" dur="2000"/>
                                        <p:tgtEl>
                                          <p:spTgt spid="25604">
                                            <p:txEl>
                                              <p:pRg st="0" end="0"/>
                                            </p:txEl>
                                          </p:spTgt>
                                        </p:tgtEl>
                                      </p:cBhvr>
                                    </p:animEffect>
                                    <p:anim calcmode="lin" valueType="num">
                                      <p:cBhvr>
                                        <p:cTn id="43" dur="2000" fill="hold"/>
                                        <p:tgtEl>
                                          <p:spTgt spid="25604">
                                            <p:txEl>
                                              <p:pRg st="0" end="0"/>
                                            </p:txEl>
                                          </p:spTgt>
                                        </p:tgtEl>
                                        <p:attrNameLst>
                                          <p:attrName>ppt_w</p:attrName>
                                        </p:attrNameLst>
                                      </p:cBhvr>
                                      <p:tavLst>
                                        <p:tav tm="0" fmla="#ppt_w*sin(2.5*pi*$)">
                                          <p:val>
                                            <p:fltVal val="0"/>
                                          </p:val>
                                        </p:tav>
                                        <p:tav tm="100000">
                                          <p:val>
                                            <p:fltVal val="1"/>
                                          </p:val>
                                        </p:tav>
                                      </p:tavLst>
                                    </p:anim>
                                    <p:anim calcmode="lin" valueType="num">
                                      <p:cBhvr>
                                        <p:cTn id="44" dur="2000" fill="hold"/>
                                        <p:tgtEl>
                                          <p:spTgt spid="256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uiExpand="1" build="allAtOnce"/>
      <p:bldP spid="25604" grpId="0" animBg="1"/>
      <p:bldP spid="2560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内容占位符 2"/>
          <p:cNvSpPr/>
          <p:nvPr>
            <p:ph idx="4294967295"/>
          </p:nvPr>
        </p:nvSpPr>
        <p:spPr>
          <a:xfrm>
            <a:off x="765175" y="386715"/>
            <a:ext cx="10665460" cy="6085205"/>
          </a:xfrm>
          <a:prstGeom prst="rect">
            <a:avLst/>
          </a:prstGeom>
          <a:noFill/>
          <a:ln>
            <a:miter lim="800000"/>
          </a:ln>
        </p:spPr>
        <p:txBody>
          <a:bodyPr vert="horz" wrap="square" lIns="91440" tIns="45720" rIns="91440" bIns="45720" anchor="t" anchorCtr="0">
            <a:noAutofit/>
          </a:bodyPr>
          <a:lstStyle>
            <a:lvl1pPr marL="0" indent="0" algn="l"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buNone/>
            </a:pPr>
            <a:r>
              <a:rPr lang="zh-CN" altLang="en-US" sz="3600" b="1">
                <a:latin typeface="黑体" panose="02010609060101010101" pitchFamily="49" charset="-122"/>
                <a:ea typeface="黑体" panose="02010609060101010101" pitchFamily="49" charset="-122"/>
                <a:sym typeface="宋体" panose="02010600030101010101" pitchFamily="2" charset="-122"/>
              </a:rPr>
              <a:t>探究二</a:t>
            </a:r>
            <a:r>
              <a:rPr lang="zh-CN" altLang="en-US" sz="3600" b="1">
                <a:latin typeface="楷体" panose="02010609060101010101" charset="-122"/>
                <a:ea typeface="楷体" panose="02010609060101010101" charset="-122"/>
                <a:sym typeface="宋体" panose="02010600030101010101" pitchFamily="2" charset="-122"/>
              </a:rPr>
              <a:t>.“他把毯子盖到肩上，又裹住脊背和两腿，就脸朝下躺在报纸上，手心朝上，两只胳膊伸得挺直的。”</a:t>
            </a:r>
            <a:endParaRPr lang="zh-CN" altLang="en-US" sz="3600" b="1">
              <a:latin typeface="楷体" panose="02010609060101010101" charset="-122"/>
              <a:ea typeface="楷体" panose="02010609060101010101" charset="-122"/>
              <a:sym typeface="宋体" panose="02010600030101010101" pitchFamily="2" charset="-122"/>
            </a:endParaRPr>
          </a:p>
          <a:p>
            <a:pPr marL="0" lvl="0" indent="0" eaLnBrk="1" hangingPunct="1">
              <a:buNone/>
            </a:pPr>
            <a:r>
              <a:rPr lang="en-US" altLang="zh-CN" sz="3600" b="1">
                <a:latin typeface="楷体" panose="02010609060101010101" charset="-122"/>
                <a:ea typeface="楷体" panose="02010609060101010101" charset="-122"/>
                <a:sym typeface="宋体" panose="02010600030101010101" pitchFamily="2" charset="-122"/>
              </a:rPr>
              <a:t>    ——</a:t>
            </a:r>
            <a:r>
              <a:rPr lang="en-US" altLang="zh-CN" sz="3600" b="1">
                <a:solidFill>
                  <a:srgbClr val="FF0000"/>
                </a:solidFill>
                <a:latin typeface="黑体" panose="02010609060101010101" pitchFamily="49" charset="-122"/>
                <a:ea typeface="黑体" panose="02010609060101010101" pitchFamily="49" charset="-122"/>
                <a:sym typeface="宋体" panose="02010600030101010101" pitchFamily="2" charset="-122"/>
              </a:rPr>
              <a:t>如何理解文章的结尾？</a:t>
            </a:r>
            <a:endParaRPr lang="en-US" altLang="zh-CN" sz="3600" b="1">
              <a:solidFill>
                <a:srgbClr val="FF0000"/>
              </a:solidFill>
              <a:latin typeface="黑体" panose="02010609060101010101" pitchFamily="49" charset="-122"/>
              <a:ea typeface="黑体" panose="02010609060101010101" pitchFamily="49" charset="-122"/>
              <a:sym typeface="宋体" panose="02010600030101010101" pitchFamily="2" charset="-122"/>
            </a:endParaRPr>
          </a:p>
          <a:p>
            <a:pPr marL="0" lvl="0" indent="0" eaLnBrk="1" hangingPunct="1">
              <a:buNone/>
            </a:pPr>
            <a:endParaRPr lang="zh-CN" altLang="en-US" sz="3600" b="1">
              <a:solidFill>
                <a:srgbClr val="FF0000"/>
              </a:solidFill>
              <a:latin typeface="Arial" panose="020B0604020202020204" pitchFamily="34" charset="0"/>
              <a:ea typeface="楷体_GB2312" panose="02010609030101010101" charset="-122"/>
              <a:sym typeface="宋体" panose="02010600030101010101" pitchFamily="2" charset="-122"/>
            </a:endParaRPr>
          </a:p>
          <a:p>
            <a:pPr marL="0" lvl="0" indent="0" eaLnBrk="1" hangingPunct="1">
              <a:buNone/>
            </a:pPr>
            <a:r>
              <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rPr>
              <a:t>   战斗到极致，筋疲力竭</a:t>
            </a:r>
            <a:endPar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endParaRPr>
          </a:p>
          <a:p>
            <a:pPr marL="0" lvl="0" indent="0" eaLnBrk="1" hangingPunct="1">
              <a:buNone/>
            </a:pPr>
            <a:r>
              <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rPr>
              <a:t>   战斗是常态，云淡风轻</a:t>
            </a:r>
            <a:endPar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endParaRPr>
          </a:p>
          <a:p>
            <a:pPr marL="0" lvl="0" indent="0" eaLnBrk="1" hangingPunct="1">
              <a:buNone/>
            </a:pPr>
            <a:r>
              <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rPr>
              <a:t>   战斗到失败，坦然豁达</a:t>
            </a:r>
            <a:endPar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endParaRPr>
          </a:p>
          <a:p>
            <a:pPr marL="0" lvl="0" indent="0" eaLnBrk="1" hangingPunct="1">
              <a:buNone/>
            </a:pPr>
            <a:endParaRPr lang="zh-CN" altLang="en-US" sz="4400" b="1">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26627" name="文本框 1"/>
          <p:cNvSpPr/>
          <p:nvPr/>
        </p:nvSpPr>
        <p:spPr>
          <a:xfrm>
            <a:off x="158750" y="4515802"/>
            <a:ext cx="11847512" cy="58356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en-US" altLang="zh-CN" sz="3200" b="1">
                <a:latin typeface="楷体" panose="02010609060101010101" charset="-122"/>
                <a:ea typeface="楷体" panose="02010609060101010101" charset="-122"/>
              </a:rPr>
              <a:t>   </a:t>
            </a:r>
            <a:endParaRPr lang="zh-CN" altLang="en-US" sz="3200" b="1">
              <a:latin typeface="楷体" panose="02010609060101010101" charset="-122"/>
              <a:ea typeface="楷体" panose="02010609060101010101" charset="-122"/>
            </a:endParaRPr>
          </a:p>
        </p:txBody>
      </p:sp>
      <p:sp>
        <p:nvSpPr>
          <p:cNvPr id="26628" name="文本框 4"/>
          <p:cNvSpPr/>
          <p:nvPr/>
        </p:nvSpPr>
        <p:spPr>
          <a:xfrm>
            <a:off x="7364412" y="2515870"/>
            <a:ext cx="4641850" cy="762000"/>
          </a:xfrm>
          <a:prstGeom prst="rect">
            <a:avLst/>
          </a:prstGeom>
          <a:solidFill>
            <a:schemeClr val="bg1"/>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en-US" altLang="zh-CN" sz="4000" b="1">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zh-CN" altLang="en-US" sz="4400" b="1">
                <a:solidFill>
                  <a:srgbClr val="FF0000"/>
                </a:solidFill>
                <a:latin typeface="黑体" panose="02010609060101010101" pitchFamily="49" charset="-122"/>
                <a:ea typeface="黑体" panose="02010609060101010101" pitchFamily="49" charset="-122"/>
                <a:sym typeface="宋体" panose="02010600030101010101" pitchFamily="2" charset="-122"/>
              </a:rPr>
              <a:t>放得下 </a:t>
            </a:r>
            <a:endParaRPr lang="zh-CN" altLang="en-US" sz="44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additive="base">
                                        <p:cTn id="6" dur="1" fill="hold">
                                          <p:stCondLst>
                                            <p:cond delay="0"/>
                                          </p:stCondLst>
                                        </p:cTn>
                                        <p:tgtEl>
                                          <p:spTgt spid="26627"/>
                                        </p:tgtEl>
                                        <p:attrNameLst>
                                          <p:attrName>style.visibility</p:attrName>
                                        </p:attrNameLst>
                                      </p:cBhvr>
                                      <p:to>
                                        <p:strVal val="visible"/>
                                      </p:to>
                                    </p:set>
                                    <p:animEffect transition="in" filter="dissolve">
                                      <p:cBhvr additive="base">
                                        <p:cTn id="7" dur="500" fill="hold"/>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additive="base">
                                        <p:cTn id="11" dur="500" fill="hold"/>
                                        <p:tgtEl>
                                          <p:spTgt spid="26627"/>
                                        </p:tgtEl>
                                      </p:cBhvr>
                                    </p:animEffect>
                                    <p:set>
                                      <p:cBhvr additive="base">
                                        <p:cTn id="12" dur="1" fill="hold">
                                          <p:stCondLst>
                                            <p:cond delay="499"/>
                                          </p:stCondLst>
                                        </p:cTn>
                                        <p:tgtEl>
                                          <p:spTgt spid="266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2" nodeType="clickEffect">
                                  <p:stCondLst>
                                    <p:cond delay="0"/>
                                  </p:stCondLst>
                                  <p:childTnLst>
                                    <p:set>
                                      <p:cBhvr additive="base">
                                        <p:cTn id="16" dur="1" fill="hold">
                                          <p:stCondLst>
                                            <p:cond delay="0"/>
                                          </p:stCondLst>
                                        </p:cTn>
                                        <p:tgtEl>
                                          <p:spTgt spid="26628"/>
                                        </p:tgtEl>
                                        <p:attrNameLst>
                                          <p:attrName>style.visibility</p:attrName>
                                        </p:attrNameLst>
                                      </p:cBhvr>
                                      <p:to>
                                        <p:strVal val="visible"/>
                                      </p:to>
                                    </p:set>
                                    <p:animEffect transition="in" filter="dissolve">
                                      <p:cBhvr additive="base">
                                        <p:cTn id="17" dur="500" fill="hold"/>
                                        <p:tgtEl>
                                          <p:spTgt spid="2662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6626">
                                            <p:txEl>
                                              <p:pRg st="3" end="3"/>
                                            </p:txEl>
                                          </p:spTgt>
                                        </p:tgtEl>
                                        <p:attrNameLst>
                                          <p:attrName>style.visibility</p:attrName>
                                        </p:attrNameLst>
                                      </p:cBhvr>
                                      <p:to>
                                        <p:strVal val="visible"/>
                                      </p:to>
                                    </p:set>
                                    <p:animEffect transition="in" filter="circle(in)">
                                      <p:cBhvr>
                                        <p:cTn id="22" dur="2000"/>
                                        <p:tgtEl>
                                          <p:spTgt spid="26626">
                                            <p:txEl>
                                              <p:pRg st="3" end="3"/>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26626">
                                            <p:txEl>
                                              <p:pRg st="4" end="4"/>
                                            </p:txEl>
                                          </p:spTgt>
                                        </p:tgtEl>
                                        <p:attrNameLst>
                                          <p:attrName>style.visibility</p:attrName>
                                        </p:attrNameLst>
                                      </p:cBhvr>
                                      <p:to>
                                        <p:strVal val="visible"/>
                                      </p:to>
                                    </p:set>
                                    <p:animEffect transition="in" filter="circle(in)">
                                      <p:cBhvr>
                                        <p:cTn id="25" dur="2000"/>
                                        <p:tgtEl>
                                          <p:spTgt spid="26626">
                                            <p:txEl>
                                              <p:pRg st="4" end="4"/>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26626">
                                            <p:txEl>
                                              <p:pRg st="5" end="5"/>
                                            </p:txEl>
                                          </p:spTgt>
                                        </p:tgtEl>
                                        <p:attrNameLst>
                                          <p:attrName>style.visibility</p:attrName>
                                        </p:attrNameLst>
                                      </p:cBhvr>
                                      <p:to>
                                        <p:strVal val="visible"/>
                                      </p:to>
                                    </p:set>
                                    <p:animEffect transition="in" filter="circle(in)">
                                      <p:cBhvr>
                                        <p:cTn id="28" dur="2000"/>
                                        <p:tgtEl>
                                          <p:spTgt spid="26626">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6628">
                                            <p:txEl>
                                              <p:pRg st="0" end="0"/>
                                            </p:txEl>
                                          </p:spTgt>
                                        </p:tgtEl>
                                        <p:attrNameLst>
                                          <p:attrName>style.visibility</p:attrName>
                                        </p:attrNameLst>
                                      </p:cBhvr>
                                      <p:to>
                                        <p:strVal val="visible"/>
                                      </p:to>
                                    </p:set>
                                    <p:anim calcmode="lin" valueType="num">
                                      <p:cBhvr additive="base">
                                        <p:cTn id="33" dur="500" fill="hold"/>
                                        <p:tgtEl>
                                          <p:spTgt spid="26628">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6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7" grpId="1"/>
      <p:bldP spid="26628" grpId="2"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p:nvPr>
            <p:ph type="title" idx="4294967295"/>
          </p:nvPr>
        </p:nvSpPr>
        <p:spPr>
          <a:xfrm>
            <a:off x="761365" y="452755"/>
            <a:ext cx="8374380" cy="879475"/>
          </a:xfrm>
          <a:prstGeom prst="rect">
            <a:avLst/>
          </a:prstGeom>
          <a:noFill/>
          <a:ln>
            <a:miter lim="800000"/>
          </a:ln>
        </p:spPr>
        <p:txBody>
          <a:bodyPr vert="horz" wrap="square" lIns="91440" tIns="45720" rIns="91440" bIns="45720" anchor="ctr" anchorCtr="0">
            <a:noAutofit/>
          </a:bodyPr>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2pPr>
            <a:lvl3pPr algn="l" rtl="0" eaLnBrk="0" fontAlgn="base" hangingPunct="0">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3pPr>
            <a:lvl4pPr algn="l" rtl="0" eaLnBrk="0" fontAlgn="base" hangingPunct="0">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4pPr>
            <a:lvl5pPr algn="l" rtl="0" eaLnBrk="0" fontAlgn="base" hangingPunct="0">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5pPr>
            <a:lvl6pPr marL="457200" algn="l" rtl="0" fontAlgn="base">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6pPr>
            <a:lvl7pPr marL="914400" algn="l" rtl="0" fontAlgn="base">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7pPr>
            <a:lvl8pPr marL="1371600" algn="l" rtl="0" fontAlgn="base">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8pPr>
            <a:lvl9pPr marL="1828800" algn="l" rtl="0" fontAlgn="base">
              <a:lnSpc>
                <a:spcPct val="90000"/>
              </a:lnSpc>
              <a:spcBef>
                <a:spcPct val="0"/>
              </a:spcBef>
              <a:spcAft>
                <a:spcPct val="0"/>
              </a:spcAft>
              <a:defRPr lang="zh-CN" altLang="en-US" sz="4400">
                <a:solidFill>
                  <a:schemeClr val="tx1"/>
                </a:solidFill>
                <a:latin typeface="Calibri Light" panose="020F0302020204030204" charset="0"/>
                <a:ea typeface="宋体" panose="02010600030101010101" pitchFamily="2" charset="-122"/>
              </a:defRPr>
            </a:lvl9pPr>
          </a:lstStyle>
          <a:p>
            <a:pPr lvl="0" eaLnBrk="1" hangingPunct="1"/>
            <a:r>
              <a:rPr lang="zh-CN" altLang="en-US" sz="5400" b="1">
                <a:solidFill>
                  <a:srgbClr val="FF0000"/>
                </a:solidFill>
              </a:rPr>
              <a:t>海明威笔下的老人形象</a:t>
            </a:r>
            <a:endParaRPr lang="zh-CN" altLang="en-US" sz="5400" b="1">
              <a:solidFill>
                <a:srgbClr val="FF0000"/>
              </a:solidFill>
            </a:endParaRPr>
          </a:p>
        </p:txBody>
      </p:sp>
      <p:sp>
        <p:nvSpPr>
          <p:cNvPr id="27651" name="内容占位符 2"/>
          <p:cNvSpPr/>
          <p:nvPr>
            <p:ph idx="4294967295"/>
          </p:nvPr>
        </p:nvSpPr>
        <p:spPr>
          <a:xfrm>
            <a:off x="4936172" y="1441450"/>
            <a:ext cx="2128838" cy="2163762"/>
          </a:xfrm>
          <a:prstGeom prst="rect">
            <a:avLst/>
          </a:prstGeom>
          <a:solidFill>
            <a:schemeClr val="bg1"/>
          </a:solid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eaLnBrk="1" hangingPunct="1"/>
            <a:r>
              <a:rPr lang="zh-CN" altLang="en-US" sz="3600" b="1">
                <a:solidFill>
                  <a:srgbClr val="0000FF"/>
                </a:solidFill>
                <a:latin typeface="黑体" panose="02010609060101010101" pitchFamily="49" charset="-122"/>
                <a:ea typeface="黑体" panose="02010609060101010101" pitchFamily="49" charset="-122"/>
              </a:rPr>
              <a:t>拿得起</a:t>
            </a:r>
            <a:endParaRPr lang="zh-CN" altLang="en-US" sz="3600" b="1">
              <a:solidFill>
                <a:srgbClr val="0000FF"/>
              </a:solidFill>
              <a:latin typeface="黑体" panose="02010609060101010101" pitchFamily="49" charset="-122"/>
              <a:ea typeface="黑体" panose="02010609060101010101" pitchFamily="49" charset="-122"/>
            </a:endParaRPr>
          </a:p>
          <a:p>
            <a:pPr lvl="0" eaLnBrk="1" hangingPunct="1"/>
            <a:r>
              <a:rPr lang="zh-CN" altLang="en-US" sz="3600" b="1">
                <a:solidFill>
                  <a:srgbClr val="0000FF"/>
                </a:solidFill>
                <a:latin typeface="黑体" panose="02010609060101010101" pitchFamily="49" charset="-122"/>
                <a:ea typeface="黑体" panose="02010609060101010101" pitchFamily="49" charset="-122"/>
              </a:rPr>
              <a:t>想得开</a:t>
            </a:r>
            <a:endParaRPr lang="zh-CN" altLang="en-US" sz="3600" b="1">
              <a:solidFill>
                <a:srgbClr val="0000FF"/>
              </a:solidFill>
              <a:latin typeface="黑体" panose="02010609060101010101" pitchFamily="49" charset="-122"/>
              <a:ea typeface="黑体" panose="02010609060101010101" pitchFamily="49" charset="-122"/>
            </a:endParaRPr>
          </a:p>
          <a:p>
            <a:pPr lvl="0" eaLnBrk="1" hangingPunct="1"/>
            <a:r>
              <a:rPr lang="zh-CN" altLang="en-US" sz="3600" b="1">
                <a:solidFill>
                  <a:srgbClr val="0000FF"/>
                </a:solidFill>
                <a:latin typeface="黑体" panose="02010609060101010101" pitchFamily="49" charset="-122"/>
                <a:ea typeface="黑体" panose="02010609060101010101" pitchFamily="49" charset="-122"/>
              </a:rPr>
              <a:t>放得下</a:t>
            </a:r>
            <a:endParaRPr lang="zh-CN" altLang="en-US" sz="3600" b="1">
              <a:solidFill>
                <a:srgbClr val="0000FF"/>
              </a:solidFill>
              <a:latin typeface="黑体" panose="02010609060101010101" pitchFamily="49" charset="-122"/>
              <a:ea typeface="黑体" panose="02010609060101010101" pitchFamily="49" charset="-122"/>
            </a:endParaRPr>
          </a:p>
        </p:txBody>
      </p:sp>
      <p:sp>
        <p:nvSpPr>
          <p:cNvPr id="27652" name="文本框 1"/>
          <p:cNvSpPr/>
          <p:nvPr/>
        </p:nvSpPr>
        <p:spPr>
          <a:xfrm>
            <a:off x="8197215" y="1441450"/>
            <a:ext cx="2728912" cy="1844675"/>
          </a:xfrm>
          <a:prstGeom prst="rect">
            <a:avLst/>
          </a:prstGeom>
          <a:solidFill>
            <a:schemeClr val="bg1"/>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lvl="0" indent="-228600" eaLnBrk="1" hangingPunct="1">
              <a:buNone/>
            </a:pPr>
            <a:r>
              <a:rPr lang="zh-CN" altLang="en-US" sz="3600" b="1">
                <a:latin typeface="黑体" panose="02010609060101010101" pitchFamily="49" charset="-122"/>
                <a:ea typeface="黑体" panose="02010609060101010101" pitchFamily="49" charset="-122"/>
              </a:rPr>
              <a:t>是一种勇气</a:t>
            </a:r>
            <a:endParaRPr lang="zh-CN" altLang="en-US" sz="3600" b="1">
              <a:latin typeface="黑体" panose="02010609060101010101" pitchFamily="49" charset="-122"/>
              <a:ea typeface="黑体" panose="02010609060101010101" pitchFamily="49" charset="-122"/>
            </a:endParaRPr>
          </a:p>
          <a:p>
            <a:pPr marL="228600" lvl="0" indent="-228600" eaLnBrk="1" hangingPunct="1">
              <a:buNone/>
            </a:pPr>
            <a:r>
              <a:rPr lang="zh-CN" altLang="en-US" sz="3600" b="1">
                <a:latin typeface="黑体" panose="02010609060101010101" pitchFamily="49" charset="-122"/>
                <a:ea typeface="黑体" panose="02010609060101010101" pitchFamily="49" charset="-122"/>
              </a:rPr>
              <a:t>是一种智慧</a:t>
            </a:r>
            <a:endParaRPr lang="zh-CN" altLang="en-US" sz="3600" b="1">
              <a:latin typeface="黑体" panose="02010609060101010101" pitchFamily="49" charset="-122"/>
              <a:ea typeface="黑体" panose="02010609060101010101" pitchFamily="49" charset="-122"/>
            </a:endParaRPr>
          </a:p>
          <a:p>
            <a:pPr marL="228600" lvl="0" indent="-228600" eaLnBrk="1" hangingPunct="1">
              <a:buNone/>
            </a:pPr>
            <a:r>
              <a:rPr lang="zh-CN" altLang="en-US" sz="3600" b="1">
                <a:latin typeface="黑体" panose="02010609060101010101" pitchFamily="49" charset="-122"/>
                <a:ea typeface="黑体" panose="02010609060101010101" pitchFamily="49" charset="-122"/>
              </a:rPr>
              <a:t>是一种胸怀</a:t>
            </a:r>
            <a:endParaRPr lang="zh-CN" altLang="en-US" sz="3600" b="1">
              <a:latin typeface="黑体" panose="02010609060101010101" pitchFamily="49" charset="-122"/>
              <a:ea typeface="黑体" panose="02010609060101010101" pitchFamily="49" charset="-122"/>
            </a:endParaRPr>
          </a:p>
        </p:txBody>
      </p:sp>
      <p:sp>
        <p:nvSpPr>
          <p:cNvPr id="27653" name="内容占位符 2"/>
          <p:cNvSpPr/>
          <p:nvPr/>
        </p:nvSpPr>
        <p:spPr>
          <a:xfrm>
            <a:off x="206375" y="4775518"/>
            <a:ext cx="11985625" cy="3963988"/>
          </a:xfrm>
          <a:prstGeom prst="rect">
            <a:avLst/>
          </a:prstGeom>
          <a:solidFill>
            <a:schemeClr val="bg1"/>
          </a:solidFill>
          <a:ln>
            <a:noFill/>
            <a:miter lim="800000"/>
          </a:ln>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buNone/>
            </a:pPr>
            <a:r>
              <a:rPr lang="en-US" altLang="zh-CN" sz="3600" b="1">
                <a:latin typeface="楷体" panose="02010609060101010101" charset="-122"/>
                <a:ea typeface="楷体" panose="02010609060101010101" charset="-122"/>
              </a:rPr>
              <a:t>    </a:t>
            </a:r>
            <a:endParaRPr lang="zh-CN" altLang="en-US" sz="3600" b="1">
              <a:latin typeface="黑体" panose="02010609060101010101" pitchFamily="49" charset="-122"/>
              <a:ea typeface="黑体" panose="02010609060101010101" pitchFamily="49" charset="-122"/>
            </a:endParaRPr>
          </a:p>
        </p:txBody>
      </p:sp>
      <p:sp>
        <p:nvSpPr>
          <p:cNvPr id="27654" name="文本框 4"/>
          <p:cNvSpPr/>
          <p:nvPr/>
        </p:nvSpPr>
        <p:spPr>
          <a:xfrm>
            <a:off x="469900" y="4406900"/>
            <a:ext cx="11458575" cy="1938020"/>
          </a:xfrm>
          <a:prstGeom prst="rect">
            <a:avLst/>
          </a:prstGeom>
          <a:solidFill>
            <a:schemeClr val="bg1"/>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50000"/>
              </a:lnSpc>
              <a:spcBef>
                <a:spcPct val="0"/>
              </a:spcBef>
              <a:buNone/>
            </a:pPr>
            <a:r>
              <a:rPr lang="en-US" altLang="zh-CN" sz="4000" b="1">
                <a:solidFill>
                  <a:srgbClr val="0000FF"/>
                </a:solidFill>
                <a:latin typeface="黑体" panose="02010609060101010101" pitchFamily="49" charset="-122"/>
                <a:ea typeface="黑体" panose="02010609060101010101" pitchFamily="49" charset="-122"/>
                <a:sym typeface="宋体" panose="02010600030101010101" pitchFamily="2" charset="-122"/>
              </a:rPr>
              <a:t>       </a:t>
            </a:r>
            <a:r>
              <a:rPr lang="zh-CN" altLang="en-US" sz="4000" b="1">
                <a:solidFill>
                  <a:srgbClr val="0000FF"/>
                </a:solidFill>
                <a:latin typeface="黑体" panose="02010609060101010101" pitchFamily="49" charset="-122"/>
                <a:ea typeface="黑体" panose="02010609060101010101" pitchFamily="49" charset="-122"/>
                <a:sym typeface="宋体" panose="02010600030101010101" pitchFamily="2" charset="-122"/>
              </a:rPr>
              <a:t>何谓重压之下的优雅风度？</a:t>
            </a:r>
            <a:endParaRPr lang="zh-CN" altLang="en-US" sz="4000" b="1">
              <a:solidFill>
                <a:srgbClr val="0000FF"/>
              </a:solidFill>
              <a:latin typeface="黑体" panose="02010609060101010101" pitchFamily="49" charset="-122"/>
              <a:ea typeface="黑体" panose="02010609060101010101" pitchFamily="49" charset="-122"/>
              <a:sym typeface="宋体" panose="02010600030101010101" pitchFamily="2" charset="-122"/>
            </a:endParaRPr>
          </a:p>
          <a:p>
            <a:pPr marL="0" lvl="0" indent="0" eaLnBrk="1" hangingPunct="1">
              <a:lnSpc>
                <a:spcPct val="150000"/>
              </a:lnSpc>
              <a:spcBef>
                <a:spcPct val="0"/>
              </a:spcBef>
              <a:buNone/>
            </a:pPr>
            <a:r>
              <a:rPr lang="zh-CN" altLang="en-US" sz="4000" b="1">
                <a:solidFill>
                  <a:srgbClr val="0000FF"/>
                </a:solidFill>
                <a:latin typeface="黑体" panose="02010609060101010101" pitchFamily="49" charset="-122"/>
                <a:ea typeface="黑体" panose="02010609060101010101" pitchFamily="49" charset="-122"/>
                <a:sym typeface="宋体" panose="02010600030101010101" pitchFamily="2" charset="-122"/>
              </a:rPr>
              <a:t>           </a:t>
            </a:r>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是战斗后的舍弃,是磨难后的超脱。</a:t>
            </a:r>
            <a:endPar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additive="base">
                                        <p:cTn id="6" dur="1" fill="hold">
                                          <p:stCondLst>
                                            <p:cond delay="0"/>
                                          </p:stCondLst>
                                        </p:cTn>
                                        <p:tgtEl>
                                          <p:spTgt spid="27651">
                                            <p:txEl>
                                              <p:pRg st="0" end="0"/>
                                            </p:txEl>
                                          </p:spTgt>
                                        </p:tgtEl>
                                        <p:attrNameLst>
                                          <p:attrName>style.visibility</p:attrName>
                                        </p:attrNameLst>
                                      </p:cBhvr>
                                      <p:to>
                                        <p:strVal val="visible"/>
                                      </p:to>
                                    </p:set>
                                    <p:animEffect transition="in" filter="dissolve">
                                      <p:cBhvr additive="base">
                                        <p:cTn id="7" dur="500" fill="hold"/>
                                        <p:tgtEl>
                                          <p:spTgt spid="27651">
                                            <p:txEl>
                                              <p:pRg st="0" end="0"/>
                                            </p:txEl>
                                          </p:spTgt>
                                        </p:tgtEl>
                                      </p:cBhvr>
                                    </p:animEffect>
                                  </p:childTnLst>
                                </p:cTn>
                              </p:par>
                              <p:par>
                                <p:cTn id="8" presetID="9" presetClass="entr" presetSubtype="0" fill="hold" nodeType="withEffect">
                                  <p:stCondLst>
                                    <p:cond delay="0"/>
                                  </p:stCondLst>
                                  <p:childTnLst>
                                    <p:set>
                                      <p:cBhvr additive="base">
                                        <p:cTn id="9" dur="1" fill="hold">
                                          <p:stCondLst>
                                            <p:cond delay="0"/>
                                          </p:stCondLst>
                                        </p:cTn>
                                        <p:tgtEl>
                                          <p:spTgt spid="27651">
                                            <p:txEl>
                                              <p:pRg st="1" end="1"/>
                                            </p:txEl>
                                          </p:spTgt>
                                        </p:tgtEl>
                                        <p:attrNameLst>
                                          <p:attrName>style.visibility</p:attrName>
                                        </p:attrNameLst>
                                      </p:cBhvr>
                                      <p:to>
                                        <p:strVal val="visible"/>
                                      </p:to>
                                    </p:set>
                                    <p:animEffect transition="in" filter="dissolve">
                                      <p:cBhvr additive="base">
                                        <p:cTn id="10" dur="500" fill="hold"/>
                                        <p:tgtEl>
                                          <p:spTgt spid="27651">
                                            <p:txEl>
                                              <p:pRg st="1" end="1"/>
                                            </p:txEl>
                                          </p:spTgt>
                                        </p:tgtEl>
                                      </p:cBhvr>
                                    </p:animEffect>
                                  </p:childTnLst>
                                </p:cTn>
                              </p:par>
                              <p:par>
                                <p:cTn id="11" presetID="9" presetClass="entr" presetSubtype="0" fill="hold" nodeType="withEffect">
                                  <p:stCondLst>
                                    <p:cond delay="0"/>
                                  </p:stCondLst>
                                  <p:childTnLst>
                                    <p:set>
                                      <p:cBhvr additive="base">
                                        <p:cTn id="12" dur="1" fill="hold">
                                          <p:stCondLst>
                                            <p:cond delay="0"/>
                                          </p:stCondLst>
                                        </p:cTn>
                                        <p:tgtEl>
                                          <p:spTgt spid="27651">
                                            <p:txEl>
                                              <p:pRg st="2" end="2"/>
                                            </p:txEl>
                                          </p:spTgt>
                                        </p:tgtEl>
                                        <p:attrNameLst>
                                          <p:attrName>style.visibility</p:attrName>
                                        </p:attrNameLst>
                                      </p:cBhvr>
                                      <p:to>
                                        <p:strVal val="visible"/>
                                      </p:to>
                                    </p:set>
                                    <p:animEffect transition="in" filter="dissolve">
                                      <p:cBhvr additive="base">
                                        <p:cTn id="13" dur="500" fill="hold"/>
                                        <p:tgtEl>
                                          <p:spTgt spid="2765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additive="base">
                                        <p:cTn id="17" dur="1" fill="hold">
                                          <p:stCondLst>
                                            <p:cond delay="0"/>
                                          </p:stCondLst>
                                        </p:cTn>
                                        <p:tgtEl>
                                          <p:spTgt spid="27652">
                                            <p:txEl>
                                              <p:pRg st="0" end="0"/>
                                            </p:txEl>
                                          </p:spTgt>
                                        </p:tgtEl>
                                        <p:attrNameLst>
                                          <p:attrName>style.visibility</p:attrName>
                                        </p:attrNameLst>
                                      </p:cBhvr>
                                      <p:to>
                                        <p:strVal val="visible"/>
                                      </p:to>
                                    </p:set>
                                    <p:animEffect transition="in" filter="checkerboard(across)">
                                      <p:cBhvr additive="base">
                                        <p:cTn id="18" dur="500" fill="hold"/>
                                        <p:tgtEl>
                                          <p:spTgt spid="2765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additive="base">
                                        <p:cTn id="22" dur="1" fill="hold">
                                          <p:stCondLst>
                                            <p:cond delay="0"/>
                                          </p:stCondLst>
                                        </p:cTn>
                                        <p:tgtEl>
                                          <p:spTgt spid="27652">
                                            <p:txEl>
                                              <p:pRg st="1" end="1"/>
                                            </p:txEl>
                                          </p:spTgt>
                                        </p:tgtEl>
                                        <p:attrNameLst>
                                          <p:attrName>style.visibility</p:attrName>
                                        </p:attrNameLst>
                                      </p:cBhvr>
                                      <p:to>
                                        <p:strVal val="visible"/>
                                      </p:to>
                                    </p:set>
                                    <p:animEffect transition="in" filter="dissolve">
                                      <p:cBhvr additive="base">
                                        <p:cTn id="23" dur="500" fill="hold"/>
                                        <p:tgtEl>
                                          <p:spTgt spid="2765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additive="base">
                                        <p:cTn id="27" dur="1" fill="hold">
                                          <p:stCondLst>
                                            <p:cond delay="0"/>
                                          </p:stCondLst>
                                        </p:cTn>
                                        <p:tgtEl>
                                          <p:spTgt spid="27652">
                                            <p:txEl>
                                              <p:pRg st="2" end="2"/>
                                            </p:txEl>
                                          </p:spTgt>
                                        </p:tgtEl>
                                        <p:attrNameLst>
                                          <p:attrName>style.visibility</p:attrName>
                                        </p:attrNameLst>
                                      </p:cBhvr>
                                      <p:to>
                                        <p:strVal val="visible"/>
                                      </p:to>
                                    </p:set>
                                    <p:animEffect transition="in" filter="dissolve">
                                      <p:cBhvr additive="base">
                                        <p:cTn id="28" dur="500" fill="hold"/>
                                        <p:tgtEl>
                                          <p:spTgt spid="2765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1" nodeType="clickEffect">
                                  <p:stCondLst>
                                    <p:cond delay="0"/>
                                  </p:stCondLst>
                                  <p:childTnLst>
                                    <p:set>
                                      <p:cBhvr additive="base">
                                        <p:cTn id="32" dur="1" fill="hold">
                                          <p:stCondLst>
                                            <p:cond delay="0"/>
                                          </p:stCondLst>
                                        </p:cTn>
                                        <p:tgtEl>
                                          <p:spTgt spid="27653"/>
                                        </p:tgtEl>
                                        <p:attrNameLst>
                                          <p:attrName>style.visibility</p:attrName>
                                        </p:attrNameLst>
                                      </p:cBhvr>
                                      <p:to>
                                        <p:strVal val="visible"/>
                                      </p:to>
                                    </p:set>
                                    <p:animEffect transition="in" filter="dissolve">
                                      <p:cBhvr additive="base">
                                        <p:cTn id="33" dur="500" fill="hold"/>
                                        <p:tgtEl>
                                          <p:spTgt spid="27653"/>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xit" presetSubtype="10" fill="hold" grpId="1" nodeType="clickEffect">
                                  <p:stCondLst>
                                    <p:cond delay="0"/>
                                  </p:stCondLst>
                                  <p:childTnLst>
                                    <p:animEffect transition="out" filter="checkerboard(across)">
                                      <p:cBhvr additive="base">
                                        <p:cTn id="37" dur="500" fill="hold"/>
                                        <p:tgtEl>
                                          <p:spTgt spid="27653"/>
                                        </p:tgtEl>
                                      </p:cBhvr>
                                    </p:animEffect>
                                    <p:set>
                                      <p:cBhvr additive="base">
                                        <p:cTn id="38" dur="1" fill="hold">
                                          <p:stCondLst>
                                            <p:cond delay="499"/>
                                          </p:stCondLst>
                                        </p:cTn>
                                        <p:tgtEl>
                                          <p:spTgt spid="2765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2" nodeType="clickEffect">
                                  <p:stCondLst>
                                    <p:cond delay="0"/>
                                  </p:stCondLst>
                                  <p:childTnLst>
                                    <p:set>
                                      <p:cBhvr additive="base">
                                        <p:cTn id="42" dur="1" fill="hold">
                                          <p:stCondLst>
                                            <p:cond delay="0"/>
                                          </p:stCondLst>
                                        </p:cTn>
                                        <p:tgtEl>
                                          <p:spTgt spid="27654"/>
                                        </p:tgtEl>
                                        <p:attrNameLst>
                                          <p:attrName>style.visibility</p:attrName>
                                        </p:attrNameLst>
                                      </p:cBhvr>
                                      <p:to>
                                        <p:strVal val="visible"/>
                                      </p:to>
                                    </p:set>
                                    <p:animEffect transition="in" filter="dissolve">
                                      <p:cBhvr additive="base">
                                        <p:cTn id="43" dur="500" fill="hold"/>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3" grpId="1" bldLvl="0" animBg="1"/>
      <p:bldP spid="27654" grpId="2"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Grp="1" noChangeArrowheads="1"/>
          </p:cNvSpPr>
          <p:nvPr>
            <p:ph idx="1"/>
          </p:nvPr>
        </p:nvSpPr>
        <p:spPr>
          <a:xfrm>
            <a:off x="1172845" y="260350"/>
            <a:ext cx="9495155" cy="441198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sz="5400" b="1" i="0" u="none" strike="noStrike" kern="0" cap="none" spc="0" normalizeH="0" baseline="0" noProof="0">
                <a:ln>
                  <a:noFill/>
                </a:ln>
                <a:solidFill>
                  <a:srgbClr val="3333FF"/>
                </a:solidFill>
                <a:effectLst>
                  <a:outerShdw blurRad="38100" dist="38100" dir="2700000" algn="tl">
                    <a:srgbClr val="C0C0C0"/>
                  </a:outerShdw>
                </a:effectLst>
                <a:uLnTx/>
                <a:uFillTx/>
                <a:latin typeface="+mn-lt"/>
                <a:ea typeface="+mn-ea"/>
                <a:cs typeface="+mn-cs"/>
              </a:rPr>
              <a:t>如何理解老人与鲨鱼的搏斗？</a:t>
            </a:r>
            <a:endParaRPr kumimoji="0" lang="zh-CN" sz="5400" b="1" i="0" u="none" strike="noStrike" kern="0" cap="none" spc="0" normalizeH="0" baseline="0" noProof="0">
              <a:ln>
                <a:noFill/>
              </a:ln>
              <a:solidFill>
                <a:srgbClr val="3333FF"/>
              </a:solidFill>
              <a:effectLst>
                <a:outerShdw blurRad="38100" dist="38100" dir="2700000" algn="tl">
                  <a:srgbClr val="C0C0C0"/>
                </a:outerShdw>
              </a:effectLst>
              <a:uLnTx/>
              <a:uFillTx/>
              <a:latin typeface="+mn-lt"/>
              <a:ea typeface="+mn-ea"/>
              <a:cs typeface="+mn-cs"/>
            </a:endParaRPr>
          </a:p>
        </p:txBody>
      </p:sp>
      <p:sp>
        <p:nvSpPr>
          <p:cNvPr id="66563" name="Text Box 3"/>
          <p:cNvSpPr txBox="1"/>
          <p:nvPr/>
        </p:nvSpPr>
        <p:spPr>
          <a:xfrm>
            <a:off x="1417003" y="1690688"/>
            <a:ext cx="2631440" cy="82994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anose="05000000000000000000" pitchFamily="2" charset="2"/>
              <a:buChar char="l"/>
              <a:defRPr sz="2800">
                <a:solidFill>
                  <a:schemeClr val="tx1"/>
                </a:solidFill>
                <a:effectLst/>
                <a:latin typeface="+mn-lt"/>
                <a:ea typeface="+mn-ea"/>
              </a:defRPr>
            </a:lvl2pPr>
            <a:lvl3pPr marL="1143000" indent="-228600"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l"/>
              <a:defRPr sz="2000">
                <a:solidFill>
                  <a:schemeClr val="tx1"/>
                </a:solidFill>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latin typeface="+mn-lt"/>
                <a:ea typeface="+mn-ea"/>
              </a:defRPr>
            </a:lvl5pPr>
          </a:lstStyle>
          <a:p>
            <a:pPr marL="0" lvl="0" indent="0" eaLnBrk="1" hangingPunct="1">
              <a:spcBef>
                <a:spcPct val="0"/>
              </a:spcBef>
              <a:buClrTx/>
              <a:buSzTx/>
              <a:buFontTx/>
              <a:buNone/>
            </a:pPr>
            <a:r>
              <a:rPr lang="zh-CN" altLang="en-US" sz="4800" b="1" dirty="0">
                <a:solidFill>
                  <a:srgbClr val="FF0066"/>
                </a:solidFill>
              </a:rPr>
              <a:t>象征寓意</a:t>
            </a:r>
            <a:endParaRPr lang="zh-CN" altLang="en-US" sz="4800" b="1" dirty="0">
              <a:solidFill>
                <a:srgbClr val="FF0066"/>
              </a:solidFill>
            </a:endParaRPr>
          </a:p>
        </p:txBody>
      </p:sp>
      <p:sp>
        <p:nvSpPr>
          <p:cNvPr id="66564" name="Text Box 4"/>
          <p:cNvSpPr txBox="1"/>
          <p:nvPr/>
        </p:nvSpPr>
        <p:spPr>
          <a:xfrm>
            <a:off x="1417320" y="2960053"/>
            <a:ext cx="5798820" cy="13220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anose="05000000000000000000" pitchFamily="2" charset="2"/>
              <a:buChar char="l"/>
              <a:defRPr sz="2800">
                <a:solidFill>
                  <a:schemeClr val="tx1"/>
                </a:solidFill>
                <a:effectLst/>
                <a:latin typeface="+mn-lt"/>
                <a:ea typeface="+mn-ea"/>
              </a:defRPr>
            </a:lvl2pPr>
            <a:lvl3pPr marL="1143000" indent="-228600"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l"/>
              <a:defRPr sz="2000">
                <a:solidFill>
                  <a:schemeClr val="tx1"/>
                </a:solidFill>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latin typeface="+mn-lt"/>
                <a:ea typeface="+mn-ea"/>
              </a:defRPr>
            </a:lvl5pPr>
          </a:lstStyle>
          <a:p>
            <a:pPr marL="0" lvl="0" indent="0" eaLnBrk="1" hangingPunct="1">
              <a:spcBef>
                <a:spcPct val="0"/>
              </a:spcBef>
              <a:buClrTx/>
              <a:buSzTx/>
              <a:buFontTx/>
              <a:buNone/>
            </a:pPr>
            <a:r>
              <a:rPr lang="zh-CN" altLang="en-US" sz="4000" b="1" dirty="0"/>
              <a:t>人</a:t>
            </a:r>
            <a:r>
              <a:rPr lang="zh-CN" altLang="zh-CN" sz="4000" b="1" dirty="0"/>
              <a:t>——</a:t>
            </a:r>
            <a:r>
              <a:rPr lang="zh-CN" altLang="en-US" sz="4000" b="1" dirty="0"/>
              <a:t>自然</a:t>
            </a:r>
            <a:endParaRPr lang="zh-CN" altLang="en-US" sz="4000" b="1" dirty="0"/>
          </a:p>
          <a:p>
            <a:pPr marL="0" lvl="0" indent="0" eaLnBrk="1" hangingPunct="1">
              <a:spcBef>
                <a:spcPct val="0"/>
              </a:spcBef>
              <a:buClrTx/>
              <a:buSzTx/>
              <a:buFontTx/>
              <a:buNone/>
            </a:pPr>
            <a:r>
              <a:rPr lang="zh-CN" altLang="en-US" sz="4000" b="1" dirty="0"/>
              <a:t>象征：不幸、厄运、困境</a:t>
            </a:r>
            <a:endParaRPr lang="zh-CN" altLang="en-US" sz="4000" b="1" dirty="0"/>
          </a:p>
        </p:txBody>
      </p:sp>
      <p:sp>
        <p:nvSpPr>
          <p:cNvPr id="66565" name="Text Box 5"/>
          <p:cNvSpPr txBox="1"/>
          <p:nvPr/>
        </p:nvSpPr>
        <p:spPr>
          <a:xfrm>
            <a:off x="1417320" y="4519295"/>
            <a:ext cx="9592310" cy="1938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anose="05000000000000000000" pitchFamily="2" charset="2"/>
              <a:buChar char="l"/>
              <a:defRPr sz="2800">
                <a:solidFill>
                  <a:schemeClr val="tx1"/>
                </a:solidFill>
                <a:effectLst/>
                <a:latin typeface="+mn-lt"/>
                <a:ea typeface="+mn-ea"/>
              </a:defRPr>
            </a:lvl2pPr>
            <a:lvl3pPr marL="1143000" indent="-228600"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l"/>
              <a:defRPr sz="2000">
                <a:solidFill>
                  <a:schemeClr val="tx1"/>
                </a:solidFill>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latin typeface="+mn-lt"/>
                <a:ea typeface="+mn-ea"/>
              </a:defRPr>
            </a:lvl5pPr>
          </a:lstStyle>
          <a:p>
            <a:pPr marL="0" lvl="0" indent="0" eaLnBrk="1" hangingPunct="1">
              <a:spcBef>
                <a:spcPct val="0"/>
              </a:spcBef>
              <a:buClrTx/>
              <a:buSzTx/>
              <a:buFontTx/>
              <a:buNone/>
            </a:pPr>
            <a:r>
              <a:rPr lang="zh-CN" altLang="en-US" sz="4000" b="1" dirty="0"/>
              <a:t>弱</a:t>
            </a:r>
            <a:r>
              <a:rPr lang="zh-CN" altLang="zh-CN" sz="4000" b="1" dirty="0"/>
              <a:t>----</a:t>
            </a:r>
            <a:r>
              <a:rPr lang="zh-CN" altLang="en-US" sz="4000" b="1" dirty="0"/>
              <a:t>强</a:t>
            </a:r>
            <a:endParaRPr lang="zh-CN" altLang="en-US" sz="4000" b="1" dirty="0"/>
          </a:p>
          <a:p>
            <a:pPr marL="0" lvl="0" indent="0" eaLnBrk="1" hangingPunct="1">
              <a:spcBef>
                <a:spcPct val="0"/>
              </a:spcBef>
              <a:buClrTx/>
              <a:buSzTx/>
              <a:buFontTx/>
              <a:buNone/>
            </a:pPr>
            <a:r>
              <a:rPr lang="zh-CN" altLang="en-US" sz="4000" b="1" dirty="0"/>
              <a:t>象征：敢于挑战、勇于屈服、永不言败</a:t>
            </a:r>
            <a:endParaRPr lang="zh-CN" altLang="en-US" sz="4000" b="1" dirty="0"/>
          </a:p>
          <a:p>
            <a:pPr marL="0" lvl="0" indent="0" eaLnBrk="1" hangingPunct="1">
              <a:spcBef>
                <a:spcPct val="0"/>
              </a:spcBef>
              <a:buClrTx/>
              <a:buSzTx/>
              <a:buFontTx/>
              <a:buNone/>
            </a:pPr>
            <a:endParaRPr lang="zh-CN" altLang="zh-CN"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wheel(1)">
                                      <p:cBhvr>
                                        <p:cTn id="7" dur="2000"/>
                                        <p:tgtEl>
                                          <p:spTgt spid="6656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wheel(1)">
                                      <p:cBhvr>
                                        <p:cTn id="12" dur="2000"/>
                                        <p:tgtEl>
                                          <p:spTgt spid="6656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6565"/>
                                        </p:tgtEl>
                                        <p:attrNameLst>
                                          <p:attrName>style.visibility</p:attrName>
                                        </p:attrNameLst>
                                      </p:cBhvr>
                                      <p:to>
                                        <p:strVal val="visible"/>
                                      </p:to>
                                    </p:set>
                                    <p:animEffect transition="in" filter="checkerboard(across)">
                                      <p:cBhvr>
                                        <p:cTn id="17" dur="5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6563" grpId="1"/>
      <p:bldP spid="66564" grpId="0"/>
      <p:bldP spid="66564" grpId="1"/>
      <p:bldP spid="66565" grpId="0"/>
      <p:bldP spid="6656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Text Box 2"/>
          <p:cNvSpPr txBox="1"/>
          <p:nvPr/>
        </p:nvSpPr>
        <p:spPr>
          <a:xfrm>
            <a:off x="1162368" y="2132013"/>
            <a:ext cx="921385" cy="2540000"/>
          </a:xfrm>
          <a:prstGeom prst="rect">
            <a:avLst/>
          </a:prstGeom>
          <a:noFill/>
          <a:ln w="9525">
            <a:noFill/>
          </a:ln>
        </p:spPr>
        <p:txBody>
          <a:bodyPr vert="eaVert"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sz="4800" b="1" dirty="0">
                <a:solidFill>
                  <a:srgbClr val="FF0066"/>
                </a:solidFill>
              </a:rPr>
              <a:t>象征寓意</a:t>
            </a:r>
            <a:endParaRPr lang="zh-CN" altLang="en-US" sz="4800" b="1" dirty="0">
              <a:solidFill>
                <a:srgbClr val="FF0066"/>
              </a:solidFill>
            </a:endParaRPr>
          </a:p>
        </p:txBody>
      </p:sp>
      <p:sp>
        <p:nvSpPr>
          <p:cNvPr id="67587" name="Text Box 3"/>
          <p:cNvSpPr txBox="1"/>
          <p:nvPr/>
        </p:nvSpPr>
        <p:spPr>
          <a:xfrm>
            <a:off x="3359150" y="876300"/>
            <a:ext cx="2225040" cy="70675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sz="4000" b="1" dirty="0">
                <a:solidFill>
                  <a:srgbClr val="FF0000"/>
                </a:solidFill>
              </a:rPr>
              <a:t>大马林鱼</a:t>
            </a:r>
            <a:endParaRPr lang="zh-CN" altLang="en-US" sz="4000" b="1" dirty="0">
              <a:solidFill>
                <a:srgbClr val="FF0000"/>
              </a:solidFill>
            </a:endParaRPr>
          </a:p>
        </p:txBody>
      </p:sp>
      <p:sp>
        <p:nvSpPr>
          <p:cNvPr id="67588" name="Text Box 4"/>
          <p:cNvSpPr txBox="1"/>
          <p:nvPr/>
        </p:nvSpPr>
        <p:spPr>
          <a:xfrm>
            <a:off x="3216275" y="1916113"/>
            <a:ext cx="589915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b="1" dirty="0"/>
              <a:t>人生的理想，对超越极限的追求</a:t>
            </a:r>
            <a:endParaRPr lang="zh-CN" altLang="en-US" b="1" dirty="0"/>
          </a:p>
        </p:txBody>
      </p:sp>
      <p:sp>
        <p:nvSpPr>
          <p:cNvPr id="67589" name="Text Box 5"/>
          <p:cNvSpPr txBox="1"/>
          <p:nvPr/>
        </p:nvSpPr>
        <p:spPr>
          <a:xfrm>
            <a:off x="3575050" y="2678113"/>
            <a:ext cx="1305560" cy="76835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sz="4400" b="1" dirty="0">
                <a:solidFill>
                  <a:srgbClr val="FF0000"/>
                </a:solidFill>
              </a:rPr>
              <a:t>鲨鱼</a:t>
            </a:r>
            <a:endParaRPr lang="zh-CN" altLang="en-US" sz="4400" b="1" dirty="0">
              <a:solidFill>
                <a:srgbClr val="FF0000"/>
              </a:solidFill>
            </a:endParaRPr>
          </a:p>
        </p:txBody>
      </p:sp>
      <p:sp>
        <p:nvSpPr>
          <p:cNvPr id="67590" name="Text Box 6"/>
          <p:cNvSpPr txBox="1"/>
          <p:nvPr/>
        </p:nvSpPr>
        <p:spPr>
          <a:xfrm>
            <a:off x="3143250" y="3716338"/>
            <a:ext cx="6307455"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b="1" dirty="0"/>
              <a:t>成功路上的阻碍，各种各样的困难</a:t>
            </a:r>
            <a:endParaRPr lang="zh-CN" altLang="en-US" b="1" dirty="0"/>
          </a:p>
        </p:txBody>
      </p:sp>
      <p:sp>
        <p:nvSpPr>
          <p:cNvPr id="67591" name="Text Box 7"/>
          <p:cNvSpPr txBox="1"/>
          <p:nvPr/>
        </p:nvSpPr>
        <p:spPr>
          <a:xfrm>
            <a:off x="3648075" y="4672013"/>
            <a:ext cx="1203960" cy="70675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sz="4000" b="1" dirty="0">
                <a:solidFill>
                  <a:srgbClr val="FF0000"/>
                </a:solidFill>
              </a:rPr>
              <a:t>老人</a:t>
            </a:r>
            <a:endParaRPr lang="zh-CN" altLang="en-US" sz="4000" b="1" dirty="0">
              <a:solidFill>
                <a:srgbClr val="FF0000"/>
              </a:solidFill>
            </a:endParaRPr>
          </a:p>
        </p:txBody>
      </p:sp>
      <p:sp>
        <p:nvSpPr>
          <p:cNvPr id="67592" name="Text Box 8"/>
          <p:cNvSpPr txBox="1"/>
          <p:nvPr/>
        </p:nvSpPr>
        <p:spPr>
          <a:xfrm>
            <a:off x="3141663" y="5589588"/>
            <a:ext cx="7940675"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eaLnBrk="1" hangingPunct="1">
              <a:spcBef>
                <a:spcPct val="0"/>
              </a:spcBef>
              <a:buClrTx/>
              <a:buSzTx/>
              <a:buFontTx/>
              <a:buNone/>
            </a:pPr>
            <a:r>
              <a:rPr lang="zh-CN" altLang="en-US" b="1" dirty="0"/>
              <a:t>人类中勇于与强大势力搏斗的“硬汉”精神</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plus(in)">
                                      <p:cBhvr>
                                        <p:cTn id="7" dur="20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7587"/>
                                        </p:tgtEl>
                                        <p:attrNameLst>
                                          <p:attrName>style.visibility</p:attrName>
                                        </p:attrNameLst>
                                      </p:cBhvr>
                                      <p:to>
                                        <p:strVal val="visible"/>
                                      </p:to>
                                    </p:set>
                                    <p:animEffect transition="in" filter="plus(in)">
                                      <p:cBhvr>
                                        <p:cTn id="12" dur="2000"/>
                                        <p:tgtEl>
                                          <p:spTgt spid="6758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7588"/>
                                        </p:tgtEl>
                                        <p:attrNameLst>
                                          <p:attrName>style.visibility</p:attrName>
                                        </p:attrNameLst>
                                      </p:cBhvr>
                                      <p:to>
                                        <p:strVal val="visible"/>
                                      </p:to>
                                    </p:set>
                                    <p:anim calcmode="lin" valueType="num">
                                      <p:cBhvr additive="base">
                                        <p:cTn id="17" dur="500"/>
                                        <p:tgtEl>
                                          <p:spTgt spid="67588"/>
                                        </p:tgtEl>
                                        <p:attrNameLst>
                                          <p:attrName>ppt_y</p:attrName>
                                        </p:attrNameLst>
                                      </p:cBhvr>
                                      <p:tavLst>
                                        <p:tav tm="0">
                                          <p:val>
                                            <p:strVal val="#ppt_y+#ppt_h*1.125000"/>
                                          </p:val>
                                        </p:tav>
                                        <p:tav tm="100000">
                                          <p:val>
                                            <p:strVal val="#ppt_y"/>
                                          </p:val>
                                        </p:tav>
                                      </p:tavLst>
                                    </p:anim>
                                    <p:animEffect transition="in" filter="wipe(up)">
                                      <p:cBhvr>
                                        <p:cTn id="18" dur="500"/>
                                        <p:tgtEl>
                                          <p:spTgt spid="6758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67589"/>
                                        </p:tgtEl>
                                        <p:attrNameLst>
                                          <p:attrName>style.visibility</p:attrName>
                                        </p:attrNameLst>
                                      </p:cBhvr>
                                      <p:to>
                                        <p:strVal val="visible"/>
                                      </p:to>
                                    </p:set>
                                    <p:animEffect transition="in" filter="wheel(1)">
                                      <p:cBhvr>
                                        <p:cTn id="23" dur="2000"/>
                                        <p:tgtEl>
                                          <p:spTgt spid="6758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67590"/>
                                        </p:tgtEl>
                                        <p:attrNameLst>
                                          <p:attrName>style.visibility</p:attrName>
                                        </p:attrNameLst>
                                      </p:cBhvr>
                                      <p:to>
                                        <p:strVal val="visible"/>
                                      </p:to>
                                    </p:set>
                                    <p:animEffect transition="in" filter="dissolve">
                                      <p:cBhvr>
                                        <p:cTn id="28" dur="500"/>
                                        <p:tgtEl>
                                          <p:spTgt spid="67590"/>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7591"/>
                                        </p:tgtEl>
                                        <p:attrNameLst>
                                          <p:attrName>style.visibility</p:attrName>
                                        </p:attrNameLst>
                                      </p:cBhvr>
                                      <p:to>
                                        <p:strVal val="visible"/>
                                      </p:to>
                                    </p:set>
                                    <p:animEffect transition="in" filter="fade">
                                      <p:cBhvr>
                                        <p:cTn id="33" dur="1000"/>
                                        <p:tgtEl>
                                          <p:spTgt spid="67591"/>
                                        </p:tgtEl>
                                      </p:cBhvr>
                                    </p:animEffect>
                                    <p:anim calcmode="lin" valueType="num">
                                      <p:cBhvr>
                                        <p:cTn id="34" dur="1000" fill="hold"/>
                                        <p:tgtEl>
                                          <p:spTgt spid="67591"/>
                                        </p:tgtEl>
                                        <p:attrNameLst>
                                          <p:attrName>ppt_x</p:attrName>
                                        </p:attrNameLst>
                                      </p:cBhvr>
                                      <p:tavLst>
                                        <p:tav tm="0">
                                          <p:val>
                                            <p:strVal val="#ppt_x"/>
                                          </p:val>
                                        </p:tav>
                                        <p:tav tm="100000">
                                          <p:val>
                                            <p:strVal val="#ppt_x"/>
                                          </p:val>
                                        </p:tav>
                                      </p:tavLst>
                                    </p:anim>
                                    <p:anim calcmode="lin" valueType="num">
                                      <p:cBhvr>
                                        <p:cTn id="35" dur="1000" fill="hold"/>
                                        <p:tgtEl>
                                          <p:spTgt spid="6759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67592"/>
                                        </p:tgtEl>
                                        <p:attrNameLst>
                                          <p:attrName>style.visibility</p:attrName>
                                        </p:attrNameLst>
                                      </p:cBhvr>
                                      <p:to>
                                        <p:strVal val="visible"/>
                                      </p:to>
                                    </p:set>
                                    <p:animEffect transition="in" filter="wipe(down)">
                                      <p:cBhvr>
                                        <p:cTn id="40" dur="580">
                                          <p:stCondLst>
                                            <p:cond delay="0"/>
                                          </p:stCondLst>
                                        </p:cTn>
                                        <p:tgtEl>
                                          <p:spTgt spid="67592"/>
                                        </p:tgtEl>
                                      </p:cBhvr>
                                    </p:animEffect>
                                    <p:anim calcmode="lin" valueType="num">
                                      <p:cBhvr>
                                        <p:cTn id="41" dur="1822" tmFilter="0,0; 0.14,0.36; 0.43,0.73; 0.71,0.91; 1.0,1.0">
                                          <p:stCondLst>
                                            <p:cond delay="0"/>
                                          </p:stCondLst>
                                        </p:cTn>
                                        <p:tgtEl>
                                          <p:spTgt spid="67592"/>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67592"/>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67592"/>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67592"/>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67592"/>
                                        </p:tgtEl>
                                        <p:attrNameLst>
                                          <p:attrName>ppt_y</p:attrName>
                                        </p:attrNameLst>
                                      </p:cBhvr>
                                      <p:tavLst>
                                        <p:tav tm="0" fmla="#ppt_y-sin(pi*$)/81">
                                          <p:val>
                                            <p:fltVal val="0"/>
                                          </p:val>
                                        </p:tav>
                                        <p:tav tm="100000">
                                          <p:val>
                                            <p:fltVal val="1"/>
                                          </p:val>
                                        </p:tav>
                                      </p:tavLst>
                                    </p:anim>
                                    <p:animScale>
                                      <p:cBhvr>
                                        <p:cTn id="46" dur="26">
                                          <p:stCondLst>
                                            <p:cond delay="650"/>
                                          </p:stCondLst>
                                        </p:cTn>
                                        <p:tgtEl>
                                          <p:spTgt spid="67592"/>
                                        </p:tgtEl>
                                      </p:cBhvr>
                                      <p:to x="100000" y="60000"/>
                                    </p:animScale>
                                    <p:animScale>
                                      <p:cBhvr>
                                        <p:cTn id="47" dur="166" decel="50000">
                                          <p:stCondLst>
                                            <p:cond delay="676"/>
                                          </p:stCondLst>
                                        </p:cTn>
                                        <p:tgtEl>
                                          <p:spTgt spid="67592"/>
                                        </p:tgtEl>
                                      </p:cBhvr>
                                      <p:to x="100000" y="100000"/>
                                    </p:animScale>
                                    <p:animScale>
                                      <p:cBhvr>
                                        <p:cTn id="48" dur="26">
                                          <p:stCondLst>
                                            <p:cond delay="1312"/>
                                          </p:stCondLst>
                                        </p:cTn>
                                        <p:tgtEl>
                                          <p:spTgt spid="67592"/>
                                        </p:tgtEl>
                                      </p:cBhvr>
                                      <p:to x="100000" y="80000"/>
                                    </p:animScale>
                                    <p:animScale>
                                      <p:cBhvr>
                                        <p:cTn id="49" dur="166" decel="50000">
                                          <p:stCondLst>
                                            <p:cond delay="1338"/>
                                          </p:stCondLst>
                                        </p:cTn>
                                        <p:tgtEl>
                                          <p:spTgt spid="67592"/>
                                        </p:tgtEl>
                                      </p:cBhvr>
                                      <p:to x="100000" y="100000"/>
                                    </p:animScale>
                                    <p:animScale>
                                      <p:cBhvr>
                                        <p:cTn id="50" dur="26">
                                          <p:stCondLst>
                                            <p:cond delay="1642"/>
                                          </p:stCondLst>
                                        </p:cTn>
                                        <p:tgtEl>
                                          <p:spTgt spid="67592"/>
                                        </p:tgtEl>
                                      </p:cBhvr>
                                      <p:to x="100000" y="90000"/>
                                    </p:animScale>
                                    <p:animScale>
                                      <p:cBhvr>
                                        <p:cTn id="51" dur="166" decel="50000">
                                          <p:stCondLst>
                                            <p:cond delay="1668"/>
                                          </p:stCondLst>
                                        </p:cTn>
                                        <p:tgtEl>
                                          <p:spTgt spid="67592"/>
                                        </p:tgtEl>
                                      </p:cBhvr>
                                      <p:to x="100000" y="100000"/>
                                    </p:animScale>
                                    <p:animScale>
                                      <p:cBhvr>
                                        <p:cTn id="52" dur="26">
                                          <p:stCondLst>
                                            <p:cond delay="1808"/>
                                          </p:stCondLst>
                                        </p:cTn>
                                        <p:tgtEl>
                                          <p:spTgt spid="67592"/>
                                        </p:tgtEl>
                                      </p:cBhvr>
                                      <p:to x="100000" y="95000"/>
                                    </p:animScale>
                                    <p:animScale>
                                      <p:cBhvr>
                                        <p:cTn id="53" dur="166" decel="50000">
                                          <p:stCondLst>
                                            <p:cond delay="1834"/>
                                          </p:stCondLst>
                                        </p:cTn>
                                        <p:tgtEl>
                                          <p:spTgt spid="6759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86" grpId="1"/>
      <p:bldP spid="67587" grpId="0"/>
      <p:bldP spid="67587" grpId="1"/>
      <p:bldP spid="67588" grpId="0"/>
      <p:bldP spid="67588" grpId="1"/>
      <p:bldP spid="67589" grpId="0"/>
      <p:bldP spid="67589" grpId="1"/>
      <p:bldP spid="67590" grpId="0"/>
      <p:bldP spid="67590" grpId="1"/>
      <p:bldP spid="67591" grpId="0"/>
      <p:bldP spid="67591" grpId="1"/>
      <p:bldP spid="67592" grpId="0"/>
      <p:bldP spid="6759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3" name="Rectangle 3"/>
          <p:cNvSpPr>
            <a:spLocks noChangeArrowheads="1"/>
          </p:cNvSpPr>
          <p:nvPr/>
        </p:nvSpPr>
        <p:spPr bwMode="auto">
          <a:xfrm>
            <a:off x="546735" y="898843"/>
            <a:ext cx="11375390" cy="550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1.</a:t>
            </a:r>
            <a:r>
              <a:rPr kumimoji="0" lang="zh-CN" altLang="en-US"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唤起民族意识觉醒的鲁迅；</a:t>
            </a:r>
            <a:endParaRPr kumimoji="0" lang="zh-CN" altLang="en-US"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2.</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立志要“升国旗，奏国歌”的铁榔头郎平；</a:t>
            </a:r>
            <a:endPar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3.</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与钢琴相爱一生，</a:t>
            </a: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梁祝</a:t>
            </a: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钢琴部分作曲者、首演者巫漪丽；</a:t>
            </a:r>
            <a:endPar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4.</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中国核潜艇之父、共和国勋章获得者黄旭华；</a:t>
            </a:r>
            <a:endPar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5.</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川航事件机长刘传健、梁鹏、徐瑞辰；</a:t>
            </a:r>
            <a:endPar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6.</a:t>
            </a:r>
            <a:r>
              <a:rPr lang="zh-CN" altLang="en-US"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叫我们没事不要去武汉，自己去逆行奔赴武汉的钟南山</a:t>
            </a:r>
            <a:r>
              <a:rPr lang="en-US" altLang="zh-CN" sz="32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endParaRPr kumimoji="0" lang="en-US" altLang="zh-CN"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p:txBody>
      </p:sp>
      <p:sp>
        <p:nvSpPr>
          <p:cNvPr id="37890" name="文本框 1"/>
          <p:cNvSpPr txBox="1"/>
          <p:nvPr/>
        </p:nvSpPr>
        <p:spPr>
          <a:xfrm>
            <a:off x="0" y="223520"/>
            <a:ext cx="7173595" cy="829945"/>
          </a:xfrm>
          <a:prstGeom prst="rect">
            <a:avLst/>
          </a:prstGeom>
          <a:noFill/>
          <a:ln w="9525">
            <a:noFill/>
          </a:ln>
        </p:spPr>
        <p:txBody>
          <a:bodyPr wrap="square" anchor="t">
            <a:spAutoFit/>
          </a:bodyPr>
          <a:p>
            <a:pPr eaLnBrk="0" hangingPunct="0"/>
            <a:r>
              <a:rPr lang="zh-CN" altLang="en-US" sz="4800" b="1" dirty="0">
                <a:ln w="22225">
                  <a:solidFill>
                    <a:schemeClr val="accent2"/>
                  </a:solidFill>
                  <a:prstDash val="solid"/>
                </a:ln>
                <a:solidFill>
                  <a:schemeClr val="accent2">
                    <a:lumMod val="40000"/>
                    <a:lumOff val="60000"/>
                  </a:schemeClr>
                </a:solidFill>
                <a:effectLst/>
                <a:latin typeface="Arial" panose="020B0604020202020204" pitchFamily="34" charset="0"/>
                <a:ea typeface="方正清刻本悦宋简体" pitchFamily="2" charset="-122"/>
              </a:rPr>
              <a:t>寻找打不败的中国硬汉</a:t>
            </a:r>
            <a:endParaRPr lang="zh-CN" altLang="en-US" sz="4800" b="1" dirty="0">
              <a:ln w="22225">
                <a:solidFill>
                  <a:schemeClr val="accent2"/>
                </a:solidFill>
                <a:prstDash val="solid"/>
              </a:ln>
              <a:solidFill>
                <a:schemeClr val="accent2">
                  <a:lumMod val="40000"/>
                  <a:lumOff val="60000"/>
                </a:schemeClr>
              </a:solidFill>
              <a:effectLst/>
              <a:latin typeface="Arial" panose="020B0604020202020204" pitchFamily="34" charset="0"/>
              <a:ea typeface="方正清刻本悦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9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3" name="Rectangle 3"/>
          <p:cNvSpPr>
            <a:spLocks noChangeArrowheads="1"/>
          </p:cNvSpPr>
          <p:nvPr/>
        </p:nvSpPr>
        <p:spPr bwMode="auto">
          <a:xfrm>
            <a:off x="0" y="1145223"/>
            <a:ext cx="12074525" cy="5231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1.</a:t>
            </a:r>
            <a:r>
              <a:rPr kumimoji="0" lang="zh-CN" altLang="en-US"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野火烧不尽，春风吹又生。   白居易</a:t>
            </a:r>
            <a:r>
              <a:rPr kumimoji="0" lang="en-US" altLang="zh-CN"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a:t>
            </a:r>
            <a:r>
              <a:rPr kumimoji="0" lang="zh-CN" altLang="en-US"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赋得古草原送别</a:t>
            </a:r>
            <a:r>
              <a:rPr kumimoji="0" lang="en-US" altLang="zh-CN"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a:t>
            </a:r>
            <a:endParaRPr kumimoji="0" lang="en-US" altLang="zh-CN"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2.</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黄沙百战穿金甲，不破楼兰终不还。  王昌龄</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从军行</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endPar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3.</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千淘万漉虽辛苦，吹尽狂沙始到金。  刘禹锡</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浪淘沙</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endPar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rPr>
              <a:t>4.</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千磨万击还坚劲，任尔东西南北风。  郑燮</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竹石</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endPar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5.</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寄意寒星荃不察，我以我血荐轩辕。  鲁迅</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r>
              <a:rPr lang="zh-CN" altLang="en-US"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自题小像</a:t>
            </a:r>
            <a:r>
              <a:rPr lang="en-US" altLang="zh-CN" sz="3600" b="1" noProof="0" dirty="0" smtClean="0">
                <a:ln>
                  <a:noFill/>
                </a:ln>
                <a:effectLst>
                  <a:outerShdw blurRad="38100" dist="38100" dir="2700000" algn="tl">
                    <a:srgbClr val="C0C0C0"/>
                  </a:outerShdw>
                </a:effectLst>
                <a:uLnTx/>
                <a:uFillTx/>
                <a:latin typeface="方正清刻本悦宋简体" pitchFamily="2" charset="-122"/>
                <a:ea typeface="方正清刻本悦宋简体" pitchFamily="2" charset="-122"/>
                <a:sym typeface="+mn-ea"/>
              </a:rPr>
              <a:t>》</a:t>
            </a:r>
            <a:endParaRPr kumimoji="0" lang="zh-CN" altLang="en-US" sz="36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方正清刻本悦宋简体" pitchFamily="2" charset="-122"/>
              <a:ea typeface="方正清刻本悦宋简体" pitchFamily="2" charset="-122"/>
              <a:cs typeface="+mn-cs"/>
            </a:endParaRPr>
          </a:p>
        </p:txBody>
      </p:sp>
      <p:sp>
        <p:nvSpPr>
          <p:cNvPr id="38914" name="文本框 1"/>
          <p:cNvSpPr txBox="1"/>
          <p:nvPr/>
        </p:nvSpPr>
        <p:spPr>
          <a:xfrm>
            <a:off x="0" y="158750"/>
            <a:ext cx="8722995" cy="768350"/>
          </a:xfrm>
          <a:prstGeom prst="rect">
            <a:avLst/>
          </a:prstGeom>
          <a:noFill/>
          <a:ln w="9525">
            <a:noFill/>
          </a:ln>
        </p:spPr>
        <p:txBody>
          <a:bodyPr wrap="square" anchor="t">
            <a:spAutoFit/>
          </a:bodyPr>
          <a:p>
            <a:pPr eaLnBrk="0" hangingPunct="0"/>
            <a:r>
              <a:rPr lang="zh-CN" altLang="en-US" sz="4400" b="1" dirty="0">
                <a:ln w="22225">
                  <a:solidFill>
                    <a:schemeClr val="accent2"/>
                  </a:solidFill>
                  <a:prstDash val="solid"/>
                </a:ln>
                <a:solidFill>
                  <a:schemeClr val="accent2">
                    <a:lumMod val="40000"/>
                    <a:lumOff val="60000"/>
                  </a:schemeClr>
                </a:solidFill>
                <a:effectLst/>
                <a:latin typeface="Arial" panose="020B0604020202020204" pitchFamily="34" charset="0"/>
                <a:ea typeface="方正清刻本悦宋简体" pitchFamily="2" charset="-122"/>
              </a:rPr>
              <a:t>诗词中打不败的硬汉精神</a:t>
            </a:r>
            <a:endParaRPr lang="zh-CN" altLang="en-US" sz="4400" b="1" dirty="0">
              <a:ln w="22225">
                <a:solidFill>
                  <a:schemeClr val="accent2"/>
                </a:solidFill>
                <a:prstDash val="solid"/>
              </a:ln>
              <a:solidFill>
                <a:schemeClr val="accent2">
                  <a:lumMod val="40000"/>
                  <a:lumOff val="60000"/>
                </a:schemeClr>
              </a:solidFill>
              <a:effectLst/>
              <a:latin typeface="Arial" panose="020B0604020202020204" pitchFamily="34" charset="0"/>
              <a:ea typeface="方正清刻本悦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9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p:nvPr>
            <p:ph idx="4294967295"/>
          </p:nvPr>
        </p:nvSpPr>
        <p:spPr>
          <a:xfrm>
            <a:off x="0" y="935038"/>
            <a:ext cx="12185650" cy="5630862"/>
          </a:xfrm>
          <a:prstGeom prst="rect">
            <a:avLst/>
          </a:prstGeom>
          <a:solidFill>
            <a:schemeClr val="bg1">
              <a:alpha val="89018"/>
            </a:schemeClr>
          </a:solidFill>
          <a:ln>
            <a:miter lim="800000"/>
          </a:ln>
        </p:spPr>
        <p:txBody>
          <a:bodyPr vert="horz" wrap="square" lIns="91440" tIns="45720" rIns="91440" bIns="45720" anchor="t" anchorCtr="0">
            <a:noAutofit/>
          </a:bodyPr>
          <a:lstStyle>
            <a:lvl1pPr marL="228600" indent="0" algn="l"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lvl="0" indent="0" eaLnBrk="1" hangingPunct="1">
              <a:lnSpc>
                <a:spcPct val="100000"/>
              </a:lnSpc>
              <a:spcBef>
                <a:spcPct val="0"/>
              </a:spcBef>
              <a:buFontTx/>
              <a:buNone/>
            </a:pPr>
            <a:r>
              <a:rPr lang="en-US" altLang="zh-CN" b="1">
                <a:latin typeface="楷体_GB2312" panose="02010609030101010101" charset="-122"/>
                <a:ea typeface="楷体_GB2312" panose="02010609030101010101" charset="-122"/>
              </a:rPr>
              <a:t>    </a:t>
            </a:r>
            <a:r>
              <a:rPr lang="zh-CN" altLang="en-US" sz="3200" b="1">
                <a:latin typeface="楷体_GB2312" panose="02010609030101010101" charset="-122"/>
                <a:ea typeface="楷体_GB2312" panose="02010609030101010101" charset="-122"/>
              </a:rPr>
              <a:t>厄纳斯特</a:t>
            </a:r>
            <a:r>
              <a:rPr lang="en-US" altLang="zh-CN" sz="3200" b="1">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海明威</a:t>
            </a:r>
            <a:r>
              <a:rPr lang="zh-CN" altLang="en-US" sz="3200" b="1">
                <a:latin typeface="楷体_GB2312" panose="02010609030101010101" charset="-122"/>
                <a:ea typeface="楷体_GB2312" panose="02010609030101010101" charset="-122"/>
              </a:rPr>
              <a:t>（</a:t>
            </a:r>
            <a:r>
              <a:rPr lang="en-US" altLang="zh-CN" sz="3200" b="1">
                <a:latin typeface="楷体_GB2312" panose="02010609030101010101" charset="-122"/>
                <a:ea typeface="楷体_GB2312" panose="02010609030101010101" charset="-122"/>
              </a:rPr>
              <a:t>1899——1961</a:t>
            </a:r>
            <a:r>
              <a:rPr lang="zh-CN" altLang="en-US" sz="3200" b="1">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美国</a:t>
            </a:r>
            <a:r>
              <a:rPr lang="zh-CN" altLang="en-US" sz="3200" b="1">
                <a:latin typeface="楷体_GB2312" panose="02010609030101010101" charset="-122"/>
                <a:ea typeface="楷体_GB2312" panose="02010609030101010101" charset="-122"/>
              </a:rPr>
              <a:t>当代文学中最著名的作家之一，也是两次世界大战之间美国富有传奇色彩和独特个性的杰出作家，通常称他为</a:t>
            </a:r>
            <a:r>
              <a:rPr lang="zh-CN" altLang="en-US" sz="3200" b="1">
                <a:solidFill>
                  <a:srgbClr val="0000FF"/>
                </a:solidFill>
                <a:latin typeface="楷体_GB2312" panose="02010609030101010101" charset="-122"/>
                <a:ea typeface="楷体_GB2312" panose="02010609030101010101" charset="-122"/>
              </a:rPr>
              <a:t>“迷惘的一代”的代表作家</a:t>
            </a:r>
            <a:r>
              <a:rPr lang="zh-CN" altLang="en-US" sz="3200" b="1">
                <a:latin typeface="楷体_GB2312" panose="02010609030101010101" charset="-122"/>
                <a:ea typeface="楷体_GB2312" panose="02010609030101010101" charset="-122"/>
              </a:rPr>
              <a:t>。他所创作的具有独特风格的作品对美国文学乃至世界文学产生了很大的影响。</a:t>
            </a:r>
            <a:r>
              <a:rPr lang="en-US" altLang="zh-CN" sz="3200" b="1">
                <a:latin typeface="楷体_GB2312" panose="02010609030101010101" charset="-122"/>
                <a:ea typeface="楷体_GB2312" panose="02010609030101010101" charset="-122"/>
              </a:rPr>
              <a:t>1954</a:t>
            </a:r>
            <a:r>
              <a:rPr lang="zh-CN" altLang="en-US" sz="3200" b="1">
                <a:latin typeface="楷体_GB2312" panose="02010609030101010101" charset="-122"/>
                <a:ea typeface="楷体_GB2312" panose="02010609030101010101" charset="-122"/>
              </a:rPr>
              <a:t>年获诺贝尔文学奖。</a:t>
            </a:r>
            <a:endParaRPr lang="en-US" altLang="zh-CN" sz="3200" b="1">
              <a:latin typeface="楷体_GB2312" panose="02010609030101010101" charset="-122"/>
              <a:ea typeface="楷体_GB2312" panose="02010609030101010101" charset="-122"/>
            </a:endParaRPr>
          </a:p>
          <a:p>
            <a:pPr marL="228600" lvl="0" indent="0" eaLnBrk="1" hangingPunct="1">
              <a:lnSpc>
                <a:spcPct val="100000"/>
              </a:lnSpc>
              <a:spcBef>
                <a:spcPct val="0"/>
              </a:spcBef>
              <a:buFontTx/>
              <a:buNone/>
            </a:pPr>
            <a:endParaRPr lang="en-US" altLang="zh-CN" sz="3200" b="1">
              <a:latin typeface="楷体_GB2312" panose="02010609030101010101" charset="-122"/>
              <a:ea typeface="楷体_GB2312" panose="02010609030101010101" charset="-122"/>
            </a:endParaRPr>
          </a:p>
          <a:p>
            <a:pPr marL="228600" lvl="0" indent="0" eaLnBrk="1" hangingPunct="1">
              <a:lnSpc>
                <a:spcPct val="100000"/>
              </a:lnSpc>
              <a:spcBef>
                <a:spcPct val="0"/>
              </a:spcBef>
              <a:buFontTx/>
              <a:buNone/>
            </a:pPr>
            <a:r>
              <a:rPr lang="zh-CN" altLang="en-US" sz="3200" b="1">
                <a:latin typeface="楷体_GB2312" panose="02010609030101010101" charset="-122"/>
                <a:ea typeface="楷体_GB2312" panose="02010609030101010101" charset="-122"/>
              </a:rPr>
              <a:t>代表作品：</a:t>
            </a:r>
            <a:endParaRPr lang="en-US" altLang="zh-CN" sz="3200" b="1">
              <a:latin typeface="楷体_GB2312" panose="02010609030101010101" charset="-122"/>
              <a:ea typeface="楷体_GB2312" panose="02010609030101010101" charset="-122"/>
            </a:endParaRPr>
          </a:p>
          <a:p>
            <a:pPr marL="228600" lvl="0" indent="0" eaLnBrk="1" hangingPunct="1">
              <a:lnSpc>
                <a:spcPct val="100000"/>
              </a:lnSpc>
              <a:spcBef>
                <a:spcPct val="0"/>
              </a:spcBef>
              <a:buFontTx/>
              <a:buNone/>
            </a:pPr>
            <a:r>
              <a:rPr lang="en-US" altLang="zh-CN" sz="3200" b="1">
                <a:solidFill>
                  <a:srgbClr val="FF0000"/>
                </a:solidFill>
                <a:latin typeface="楷体_GB2312" panose="02010609030101010101" charset="-122"/>
                <a:ea typeface="楷体_GB2312" panose="02010609030101010101" charset="-122"/>
              </a:rPr>
              <a:t>    《</a:t>
            </a:r>
            <a:r>
              <a:rPr lang="zh-CN" altLang="en-US" sz="3200" b="1">
                <a:solidFill>
                  <a:srgbClr val="FF0000"/>
                </a:solidFill>
                <a:latin typeface="楷体_GB2312" panose="02010609030101010101" charset="-122"/>
                <a:ea typeface="楷体_GB2312" panose="02010609030101010101" charset="-122"/>
              </a:rPr>
              <a:t>太阳照常升起</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永别了，武器</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a:t>
            </a:r>
            <a:endParaRPr lang="en-US" altLang="zh-CN" sz="3200" b="1">
              <a:solidFill>
                <a:srgbClr val="FF0000"/>
              </a:solidFill>
              <a:latin typeface="楷体_GB2312" panose="02010609030101010101" charset="-122"/>
              <a:ea typeface="楷体_GB2312" panose="02010609030101010101" charset="-122"/>
            </a:endParaRPr>
          </a:p>
          <a:p>
            <a:pPr marL="228600" lvl="0" indent="0" eaLnBrk="1" hangingPunct="1">
              <a:lnSpc>
                <a:spcPct val="100000"/>
              </a:lnSpc>
              <a:spcBef>
                <a:spcPct val="0"/>
              </a:spcBef>
              <a:buFontTx/>
              <a:buNone/>
            </a:pPr>
            <a:r>
              <a:rPr lang="en-US" altLang="zh-CN" sz="3200" b="1">
                <a:solidFill>
                  <a:srgbClr val="FF0000"/>
                </a:solidFill>
                <a:latin typeface="楷体_GB2312" panose="02010609030101010101" charset="-122"/>
                <a:ea typeface="楷体_GB2312" panose="02010609030101010101" charset="-122"/>
              </a:rPr>
              <a:t>    《</a:t>
            </a:r>
            <a:r>
              <a:rPr lang="zh-CN" altLang="en-US" sz="3200" b="1">
                <a:solidFill>
                  <a:srgbClr val="FF0000"/>
                </a:solidFill>
                <a:latin typeface="楷体_GB2312" panose="02010609030101010101" charset="-122"/>
                <a:ea typeface="楷体_GB2312" panose="02010609030101010101" charset="-122"/>
              </a:rPr>
              <a:t>丧钟为谁而鸣</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老人与海</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a:t>
            </a:r>
            <a:endParaRPr lang="en-US" altLang="zh-CN" sz="3200" b="1">
              <a:solidFill>
                <a:srgbClr val="FF0000"/>
              </a:solidFill>
              <a:latin typeface="楷体_GB2312" panose="02010609030101010101" charset="-122"/>
              <a:ea typeface="楷体_GB2312" panose="02010609030101010101" charset="-122"/>
            </a:endParaRPr>
          </a:p>
          <a:p>
            <a:pPr marL="228600" lvl="0" indent="0" eaLnBrk="1" hangingPunct="1">
              <a:lnSpc>
                <a:spcPct val="100000"/>
              </a:lnSpc>
              <a:spcBef>
                <a:spcPct val="0"/>
              </a:spcBef>
              <a:buFontTx/>
              <a:buNone/>
            </a:pPr>
            <a:r>
              <a:rPr lang="en-US" altLang="zh-CN" sz="3200" b="1">
                <a:solidFill>
                  <a:srgbClr val="FF0000"/>
                </a:solidFill>
                <a:latin typeface="楷体_GB2312" panose="02010609030101010101" charset="-122"/>
                <a:ea typeface="楷体_GB2312" panose="02010609030101010101" charset="-122"/>
              </a:rPr>
              <a:t>    《</a:t>
            </a:r>
            <a:r>
              <a:rPr lang="zh-CN" altLang="en-US" sz="3200" b="1">
                <a:solidFill>
                  <a:srgbClr val="FF0000"/>
                </a:solidFill>
                <a:latin typeface="楷体_GB2312" panose="02010609030101010101" charset="-122"/>
                <a:ea typeface="楷体_GB2312" panose="02010609030101010101" charset="-122"/>
              </a:rPr>
              <a:t>乞力马扎罗的雪</a:t>
            </a:r>
            <a:r>
              <a:rPr lang="en-US" altLang="zh-CN" sz="3200" b="1">
                <a:solidFill>
                  <a:srgbClr val="FF0000"/>
                </a:solidFill>
                <a:latin typeface="楷体_GB2312" panose="02010609030101010101" charset="-122"/>
                <a:ea typeface="楷体_GB2312" panose="02010609030101010101" charset="-122"/>
              </a:rPr>
              <a:t>》</a:t>
            </a:r>
            <a:r>
              <a:rPr lang="zh-CN" altLang="en-US" sz="3200" b="1">
                <a:latin typeface="楷体_GB2312" panose="02010609030101010101" charset="-122"/>
                <a:ea typeface="楷体_GB2312" panose="02010609030101010101" charset="-122"/>
              </a:rPr>
              <a:t>等。</a:t>
            </a:r>
            <a:endParaRPr lang="zh-CN" altLang="en-US" sz="3200" b="1">
              <a:latin typeface="楷体_GB2312" panose="02010609030101010101" charset="-122"/>
              <a:ea typeface="楷体_GB2312" panose="02010609030101010101" charset="-122"/>
            </a:endParaRPr>
          </a:p>
        </p:txBody>
      </p:sp>
      <p:sp>
        <p:nvSpPr>
          <p:cNvPr id="5123" name="Text Box 2"/>
          <p:cNvSpPr/>
          <p:nvPr/>
        </p:nvSpPr>
        <p:spPr>
          <a:xfrm>
            <a:off x="0" y="233362"/>
            <a:ext cx="3213100" cy="706755"/>
          </a:xfrm>
          <a:prstGeom prst="rect">
            <a:avLst/>
          </a:prstGeom>
          <a:solidFill>
            <a:schemeClr val="bg1">
              <a:alpha val="69019"/>
            </a:schemeClr>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4000" b="1">
                <a:solidFill>
                  <a:srgbClr val="FF0000"/>
                </a:solidFill>
                <a:latin typeface="Arial" panose="020B0604020202020204" pitchFamily="34" charset="0"/>
                <a:ea typeface="黑体" panose="02010609060101010101" pitchFamily="49" charset="-122"/>
              </a:rPr>
              <a:t>  海明威</a:t>
            </a:r>
            <a:endParaRPr lang="zh-CN" altLang="en-US" sz="4000" b="1">
              <a:solidFill>
                <a:srgbClr val="FF0000"/>
              </a:solidFill>
              <a:latin typeface="Arial" panose="020B0604020202020204" pitchFamily="34" charset="0"/>
              <a:ea typeface="黑体" panose="02010609060101010101" pitchFamily="49" charset="-122"/>
            </a:endParaRPr>
          </a:p>
        </p:txBody>
      </p:sp>
      <p:pic>
        <p:nvPicPr>
          <p:cNvPr id="5124" name="Picture 4"/>
          <p:cNvPicPr/>
          <p:nvPr/>
        </p:nvPicPr>
        <p:blipFill>
          <a:blip r:embed="rId1"/>
          <a:stretch>
            <a:fillRect/>
          </a:stretch>
        </p:blipFill>
        <p:spPr>
          <a:xfrm>
            <a:off x="8270875" y="2936875"/>
            <a:ext cx="3692525" cy="3429000"/>
          </a:xfrm>
          <a:prstGeom prst="rect">
            <a:avLst/>
          </a:prstGeom>
          <a:noFill/>
          <a:ln>
            <a:noFill/>
            <a:miter lim="800000"/>
            <a:headEnd/>
            <a:tailEnd/>
          </a:ln>
          <a:effectLst/>
        </p:spPr>
      </p:pic>
      <p:sp>
        <p:nvSpPr>
          <p:cNvPr id="5125" name="Text Box 6"/>
          <p:cNvSpPr/>
          <p:nvPr/>
        </p:nvSpPr>
        <p:spPr>
          <a:xfrm>
            <a:off x="7467600" y="6273800"/>
            <a:ext cx="4267200" cy="584200"/>
          </a:xfrm>
          <a:prstGeom prst="rect">
            <a:avLst/>
          </a:prstGeom>
          <a:noFill/>
          <a:ln>
            <a:noFill/>
            <a:miter lim="800000"/>
          </a:ln>
          <a:effectLst/>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50000"/>
              </a:spcBef>
              <a:buNone/>
            </a:pPr>
            <a:r>
              <a:rPr lang="zh-CN" altLang="en-US" sz="3200" b="1">
                <a:solidFill>
                  <a:schemeClr val="tx2"/>
                </a:solidFill>
                <a:latin typeface="Tahoma" panose="020B0604030504040204" pitchFamily="34" charset="0"/>
                <a:ea typeface="楷体_GB2312" panose="02010609030101010101" charset="-122"/>
              </a:rPr>
              <a:t>青年时代的海明威</a:t>
            </a:r>
            <a:endParaRPr lang="zh-CN" altLang="en-US" sz="3200" b="1">
              <a:solidFill>
                <a:schemeClr val="tx2"/>
              </a:solidFill>
              <a:latin typeface="Tahoma" panose="020B0604030504040204" pitchFamily="34" charset="0"/>
              <a:ea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additive="base">
                                        <p:cTn id="10" dur="1" fill="hold">
                                          <p:stCondLst>
                                            <p:cond delay="0"/>
                                          </p:stCondLst>
                                        </p:cTn>
                                        <p:tgtEl>
                                          <p:spTgt spid="5125"/>
                                        </p:tgtEl>
                                        <p:attrNameLst>
                                          <p:attrName>style.visibility</p:attrName>
                                        </p:attrNameLst>
                                      </p:cBhvr>
                                      <p:to>
                                        <p:strVal val="visible"/>
                                      </p:to>
                                    </p:set>
                                    <p:anim calcmode="lin" valueType="num">
                                      <p:cBhvr additive="base">
                                        <p:cTn id="11" dur="500" fill="hold"/>
                                        <p:tgtEl>
                                          <p:spTgt spid="5125"/>
                                        </p:tgtEl>
                                        <p:attrNameLst>
                                          <p:attrName>ppt_x</p:attrName>
                                        </p:attrNameLst>
                                      </p:cBhvr>
                                      <p:tavLst>
                                        <p:tav tm="0">
                                          <p:val>
                                            <p:strVal val="#ppt_x"/>
                                          </p:val>
                                        </p:tav>
                                        <p:tav tm="100000">
                                          <p:val>
                                            <p:strVal val="#ppt_x"/>
                                          </p:val>
                                        </p:tav>
                                      </p:tavLst>
                                    </p:anim>
                                    <p:anim calcmode="lin" valueType="num">
                                      <p:cBhvr additive="base">
                                        <p:cTn id="12"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5" name="Picture 4" descr="01300000559649126085045976730"/>
          <p:cNvPicPr/>
          <p:nvPr/>
        </p:nvPicPr>
        <p:blipFill>
          <a:blip r:embed="rId1"/>
          <a:stretch>
            <a:fillRect/>
          </a:stretch>
        </p:blipFill>
        <p:spPr>
          <a:xfrm>
            <a:off x="239712" y="549275"/>
            <a:ext cx="4899025" cy="6119812"/>
          </a:xfrm>
          <a:prstGeom prst="rect">
            <a:avLst/>
          </a:prstGeom>
          <a:noFill/>
          <a:ln>
            <a:noFill/>
            <a:miter lim="800000"/>
            <a:headEnd/>
            <a:tailEnd/>
          </a:ln>
        </p:spPr>
      </p:pic>
      <p:sp>
        <p:nvSpPr>
          <p:cNvPr id="8196" name="Text Box 6"/>
          <p:cNvSpPr/>
          <p:nvPr/>
        </p:nvSpPr>
        <p:spPr>
          <a:xfrm>
            <a:off x="5422900" y="1989138"/>
            <a:ext cx="6434138" cy="1570038"/>
          </a:xfrm>
          <a:prstGeom prst="rect">
            <a:avLst/>
          </a:prstGeom>
          <a:noFill/>
          <a:ln>
            <a:noFill/>
            <a:miter lim="800000"/>
          </a:ln>
          <a:effectLst/>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en-US" altLang="zh-CN" sz="3200" b="1">
                <a:latin typeface="楷体_GB2312" panose="02010609030101010101" charset="-122"/>
                <a:ea typeface="楷体_GB2312" panose="02010609030101010101" charset="-122"/>
              </a:rPr>
              <a:t>    1899</a:t>
            </a:r>
            <a:r>
              <a:rPr lang="zh-CN" altLang="en-US" sz="3200" b="1">
                <a:latin typeface="楷体_GB2312" panose="02010609030101010101" charset="-122"/>
                <a:ea typeface="楷体_GB2312" panose="02010609030101010101" charset="-122"/>
              </a:rPr>
              <a:t>年出生在美国芝加哥一个医生的家庭，父亲酷爱打猎、钓鱼等户外活动，母亲喜爱文学。 </a:t>
            </a:r>
            <a:endParaRPr lang="zh-CN" altLang="en-US" sz="3200" b="1">
              <a:latin typeface="楷体_GB2312" panose="02010609030101010101" charset="-122"/>
              <a:ea typeface="楷体_GB2312" panose="02010609030101010101" charset="-122"/>
            </a:endParaRPr>
          </a:p>
        </p:txBody>
      </p:sp>
      <p:sp>
        <p:nvSpPr>
          <p:cNvPr id="9219" name="Text Box 2"/>
          <p:cNvSpPr/>
          <p:nvPr/>
        </p:nvSpPr>
        <p:spPr>
          <a:xfrm>
            <a:off x="8455660" y="351155"/>
            <a:ext cx="3402012" cy="706755"/>
          </a:xfrm>
          <a:prstGeom prst="rect">
            <a:avLst/>
          </a:prstGeom>
          <a:solidFill>
            <a:schemeClr val="bg1">
              <a:alpha val="69019"/>
            </a:schemeClr>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4000" b="1">
                <a:solidFill>
                  <a:srgbClr val="FF0000"/>
                </a:solidFill>
                <a:latin typeface="Arial" panose="020B0604020202020204" pitchFamily="34" charset="0"/>
                <a:ea typeface="黑体" panose="02010609060101010101" pitchFamily="49" charset="-122"/>
              </a:rPr>
              <a:t>  人生经历</a:t>
            </a:r>
            <a:endParaRPr lang="zh-CN" altLang="en-US" sz="4000" b="1">
              <a:solidFill>
                <a:srgbClr val="FF0000"/>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additive="base">
                                        <p:cTn id="6" dur="1" fill="hold">
                                          <p:stCondLst>
                                            <p:cond delay="0"/>
                                          </p:stCondLst>
                                        </p:cTn>
                                        <p:tgtEl>
                                          <p:spTgt spid="8195"/>
                                        </p:tgtEl>
                                        <p:attrNameLst>
                                          <p:attrName>style.visibility</p:attrName>
                                        </p:attrNameLst>
                                      </p:cBhvr>
                                      <p:to>
                                        <p:strVal val="visible"/>
                                      </p:to>
                                    </p:set>
                                    <p:animEffect transition="in" filter="dissolve">
                                      <p:cBhvr additive="base">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additive="base">
                                        <p:cTn id="11" dur="1" fill="hold">
                                          <p:stCondLst>
                                            <p:cond delay="0"/>
                                          </p:stCondLst>
                                        </p:cTn>
                                        <p:tgtEl>
                                          <p:spTgt spid="8196"/>
                                        </p:tgtEl>
                                        <p:attrNameLst>
                                          <p:attrName>style.visibility</p:attrName>
                                        </p:attrNameLst>
                                      </p:cBhvr>
                                      <p:to>
                                        <p:strVal val="visible"/>
                                      </p:to>
                                    </p:set>
                                    <p:animEffect transition="in" filter="dissolve">
                                      <p:cBhvr additive="base">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2"/>
          <p:cNvSpPr txBox="1">
            <a:spLocks noGrp="1" noChangeArrowheads="1"/>
          </p:cNvSpPr>
          <p:nvPr>
            <p:ph idx="4294967295"/>
          </p:nvPr>
        </p:nvSpPr>
        <p:spPr>
          <a:xfrm>
            <a:off x="576262" y="1357312"/>
            <a:ext cx="11039475" cy="4248150"/>
          </a:xfrm>
          <a:solidFill>
            <a:schemeClr val="bg1">
              <a:lumMod val="95000"/>
              <a:alpha val="62000"/>
            </a:schemeClr>
          </a:solidFill>
        </p:spPr>
        <p:txBody>
          <a:bodyPr vert="horz" wrap="square" lIns="91440" tIns="45720" rIns="91440" bIns="45720" numCol="1" anchor="t" anchorCtr="0" compatLnSpc="1">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30000"/>
              </a:lnSpc>
              <a:spcBef>
                <a:spcPct val="0"/>
              </a:spcBef>
              <a:buFontTx/>
              <a:buNone/>
            </a:pPr>
            <a:r>
              <a:rPr lang="en-US" altLang="zh-CN" sz="3200" b="1">
                <a:latin typeface="楷体_GB2312" panose="02010609030101010101" charset="-122"/>
                <a:ea typeface="楷体_GB2312" panose="02010609030101010101" charset="-122"/>
              </a:rPr>
              <a:t>   	1918</a:t>
            </a:r>
            <a:r>
              <a:rPr lang="zh-CN" altLang="en-US" sz="3200" b="1">
                <a:latin typeface="楷体_GB2312" panose="02010609030101010101" charset="-122"/>
                <a:ea typeface="楷体_GB2312" panose="02010609030101010101" charset="-122"/>
              </a:rPr>
              <a:t>年</a:t>
            </a:r>
            <a:r>
              <a:rPr lang="en-US" altLang="zh-CN" sz="3200" b="1">
                <a:latin typeface="楷体_GB2312" panose="02010609030101010101" charset="-122"/>
                <a:ea typeface="楷体_GB2312" panose="02010609030101010101" charset="-122"/>
              </a:rPr>
              <a:t>5</a:t>
            </a:r>
            <a:r>
              <a:rPr lang="zh-CN" altLang="en-US" sz="3200" b="1">
                <a:latin typeface="楷体_GB2312" panose="02010609030101010101" charset="-122"/>
                <a:ea typeface="楷体_GB2312" panose="02010609030101010101" charset="-122"/>
              </a:rPr>
              <a:t>月，海明威参加</a:t>
            </a:r>
            <a:r>
              <a:rPr lang="zh-CN" altLang="en-US" sz="3200" b="1">
                <a:solidFill>
                  <a:srgbClr val="FF0000"/>
                </a:solidFill>
                <a:latin typeface="楷体_GB2312" panose="02010609030101010101" charset="-122"/>
                <a:ea typeface="楷体_GB2312" panose="02010609030101010101" charset="-122"/>
              </a:rPr>
              <a:t>第一次世界大战</a:t>
            </a:r>
            <a:r>
              <a:rPr lang="zh-CN" altLang="en-US" sz="3200" b="1">
                <a:latin typeface="楷体_GB2312" panose="02010609030101010101" charset="-122"/>
                <a:ea typeface="楷体_GB2312" panose="02010609030101010101" charset="-122"/>
              </a:rPr>
              <a:t>来到意大利战场。</a:t>
            </a:r>
            <a:r>
              <a:rPr lang="en-US" altLang="zh-CN" sz="3200" b="1">
                <a:latin typeface="楷体_GB2312" panose="02010609030101010101" charset="-122"/>
                <a:ea typeface="楷体_GB2312" panose="02010609030101010101" charset="-122"/>
              </a:rPr>
              <a:t>7</a:t>
            </a:r>
            <a:r>
              <a:rPr lang="zh-CN" altLang="en-US" sz="3200" b="1">
                <a:latin typeface="楷体_GB2312" panose="02010609030101010101" charset="-122"/>
                <a:ea typeface="楷体_GB2312" panose="02010609030101010101" charset="-122"/>
              </a:rPr>
              <a:t>月初海明威在战场上为拯救一个意大利士兵而被炮击伤，一个膝盖被打碎，</a:t>
            </a:r>
            <a:r>
              <a:rPr lang="zh-CN" altLang="en-US" sz="3200" b="1">
                <a:solidFill>
                  <a:srgbClr val="FF0000"/>
                </a:solidFill>
                <a:latin typeface="楷体_GB2312" panose="02010609030101010101" charset="-122"/>
                <a:ea typeface="楷体_GB2312" panose="02010609030101010101" charset="-122"/>
              </a:rPr>
              <a:t>身上中的炮弹片和机枪弹头多达</a:t>
            </a:r>
            <a:r>
              <a:rPr lang="en-US" altLang="zh-CN" sz="3200" b="1" u="sng">
                <a:solidFill>
                  <a:srgbClr val="FF0000"/>
                </a:solidFill>
                <a:latin typeface="楷体_GB2312" panose="02010609030101010101" charset="-122"/>
                <a:ea typeface="楷体_GB2312" panose="02010609030101010101" charset="-122"/>
              </a:rPr>
              <a:t>237</a:t>
            </a:r>
            <a:r>
              <a:rPr lang="zh-CN" altLang="en-US" sz="3200" b="1" u="sng">
                <a:solidFill>
                  <a:srgbClr val="FF0000"/>
                </a:solidFill>
                <a:latin typeface="楷体_GB2312" panose="02010609030101010101" charset="-122"/>
                <a:ea typeface="楷体_GB2312" panose="02010609030101010101" charset="-122"/>
              </a:rPr>
              <a:t>块</a:t>
            </a:r>
            <a:r>
              <a:rPr lang="zh-CN" altLang="en-US" sz="3200" b="1">
                <a:solidFill>
                  <a:srgbClr val="FF0000"/>
                </a:solidFill>
                <a:latin typeface="楷体_GB2312" panose="02010609030101010101" charset="-122"/>
                <a:ea typeface="楷体_GB2312" panose="02010609030101010101" charset="-122"/>
              </a:rPr>
              <a:t>。</a:t>
            </a:r>
            <a:r>
              <a:rPr lang="zh-CN" altLang="en-US" sz="3200" b="1">
                <a:latin typeface="楷体_GB2312" panose="02010609030101010101" charset="-122"/>
                <a:ea typeface="楷体_GB2312" panose="02010609030101010101" charset="-122"/>
              </a:rPr>
              <a:t>他</a:t>
            </a:r>
            <a:r>
              <a:rPr lang="zh-CN" altLang="en-US" sz="3200" b="1">
                <a:solidFill>
                  <a:srgbClr val="0000FF"/>
                </a:solidFill>
                <a:latin typeface="楷体_GB2312" panose="02010609030101010101" charset="-122"/>
                <a:ea typeface="楷体_GB2312" panose="02010609030101010101" charset="-122"/>
              </a:rPr>
              <a:t>一共做了</a:t>
            </a:r>
            <a:r>
              <a:rPr lang="en-US" altLang="zh-CN" sz="3200" b="1">
                <a:solidFill>
                  <a:srgbClr val="0000FF"/>
                </a:solidFill>
                <a:latin typeface="楷体_GB2312" panose="02010609030101010101" charset="-122"/>
                <a:ea typeface="楷体_GB2312" panose="02010609030101010101" charset="-122"/>
              </a:rPr>
              <a:t>13</a:t>
            </a:r>
            <a:r>
              <a:rPr lang="zh-CN" altLang="en-US" sz="3200" b="1">
                <a:solidFill>
                  <a:srgbClr val="0000FF"/>
                </a:solidFill>
                <a:latin typeface="楷体_GB2312" panose="02010609030101010101" charset="-122"/>
                <a:ea typeface="楷体_GB2312" panose="02010609030101010101" charset="-122"/>
              </a:rPr>
              <a:t>次手术，换上了一块白金做的膝盖骨。有些弹片没有取出来，到死都留在体内。 </a:t>
            </a:r>
            <a:r>
              <a:rPr lang="zh-CN" altLang="en-US" sz="3200" b="1">
                <a:latin typeface="楷体_GB2312" panose="02010609030101010101" charset="-122"/>
                <a:ea typeface="楷体_GB2312" panose="02010609030101010101" charset="-122"/>
              </a:rPr>
              <a:t>被授予十字军</a:t>
            </a:r>
            <a:r>
              <a:rPr lang="zh-CN" altLang="en-US" sz="3200" b="1">
                <a:solidFill>
                  <a:srgbClr val="7030A0"/>
                </a:solidFill>
                <a:latin typeface="楷体_GB2312" panose="02010609030101010101" charset="-122"/>
                <a:ea typeface="楷体_GB2312" panose="02010609030101010101" charset="-122"/>
              </a:rPr>
              <a:t>功勋章和勇敢勋章</a:t>
            </a:r>
            <a:r>
              <a:rPr lang="zh-CN" altLang="en-US" sz="3200" b="1">
                <a:latin typeface="楷体_GB2312" panose="02010609030101010101" charset="-122"/>
                <a:ea typeface="楷体_GB2312" panose="02010609030101010101" charset="-122"/>
              </a:rPr>
              <a:t>，这时他刚满</a:t>
            </a:r>
            <a:r>
              <a:rPr lang="en-US" altLang="zh-CN" sz="3200" b="1">
                <a:latin typeface="楷体_GB2312" panose="02010609030101010101" charset="-122"/>
                <a:ea typeface="楷体_GB2312" panose="02010609030101010101" charset="-122"/>
              </a:rPr>
              <a:t>19</a:t>
            </a:r>
            <a:r>
              <a:rPr lang="zh-CN" altLang="en-US" sz="3200" b="1">
                <a:latin typeface="楷体_GB2312" panose="02010609030101010101" charset="-122"/>
                <a:ea typeface="楷体_GB2312" panose="02010609030101010101" charset="-122"/>
              </a:rPr>
              <a:t>岁。</a:t>
            </a:r>
            <a:endParaRPr lang="zh-CN" altLang="en-US" sz="3200" b="1">
              <a:latin typeface="楷体_GB2312" panose="02010609030101010101" charset="-122"/>
              <a:ea typeface="楷体_GB2312" panose="02010609030101010101" charset="-122"/>
            </a:endParaRPr>
          </a:p>
        </p:txBody>
      </p:sp>
      <p:sp>
        <p:nvSpPr>
          <p:cNvPr id="9219" name="Text Box 2"/>
          <p:cNvSpPr/>
          <p:nvPr/>
        </p:nvSpPr>
        <p:spPr>
          <a:xfrm>
            <a:off x="0" y="260350"/>
            <a:ext cx="3402012" cy="706755"/>
          </a:xfrm>
          <a:prstGeom prst="rect">
            <a:avLst/>
          </a:prstGeom>
          <a:solidFill>
            <a:schemeClr val="bg1">
              <a:alpha val="69019"/>
            </a:schemeClr>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4000" b="1">
                <a:solidFill>
                  <a:srgbClr val="FF0000"/>
                </a:solidFill>
                <a:latin typeface="Arial" panose="020B0604020202020204" pitchFamily="34" charset="0"/>
                <a:ea typeface="黑体" panose="02010609060101010101" pitchFamily="49" charset="-122"/>
              </a:rPr>
              <a:t>  人生经历</a:t>
            </a:r>
            <a:endParaRPr lang="zh-CN" altLang="en-US" sz="4000" b="1">
              <a:solidFill>
                <a:srgbClr val="FF0000"/>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additive="base">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2"/>
          <p:cNvSpPr txBox="1">
            <a:spLocks noChangeArrowheads="1"/>
          </p:cNvSpPr>
          <p:nvPr/>
        </p:nvSpPr>
        <p:spPr bwMode="auto">
          <a:xfrm>
            <a:off x="623888" y="1131888"/>
            <a:ext cx="11233150" cy="4919662"/>
          </a:xfrm>
          <a:prstGeom prst="rect">
            <a:avLst/>
          </a:prstGeom>
          <a:solidFill>
            <a:schemeClr val="bg1">
              <a:lumMod val="95000"/>
              <a:alpha val="62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342900" marR="0" lvl="0" indent="-342900" eaLnBrk="1" hangingPunct="1">
              <a:lnSpc>
                <a:spcPct val="120000"/>
              </a:lnSpc>
              <a:spcBef>
                <a:spcPct val="0"/>
              </a:spcBef>
              <a:buFontTx/>
              <a:buNone/>
            </a:pPr>
            <a:r>
              <a:rPr lang="zh-CN" altLang="en-US" sz="3200" b="1">
                <a:latin typeface="楷体_GB2312" panose="02010609030101010101" charset="-122"/>
                <a:ea typeface="楷体_GB2312" panose="02010609030101010101" charset="-122"/>
              </a:rPr>
              <a:t>      参加</a:t>
            </a:r>
            <a:r>
              <a:rPr lang="zh-CN" altLang="en-US" sz="3200" b="1">
                <a:solidFill>
                  <a:srgbClr val="FF0000"/>
                </a:solidFill>
                <a:latin typeface="楷体_GB2312" panose="02010609030101010101" charset="-122"/>
                <a:ea typeface="楷体_GB2312" panose="02010609030101010101" charset="-122"/>
              </a:rPr>
              <a:t>第二次世界大战</a:t>
            </a:r>
            <a:r>
              <a:rPr lang="zh-CN" altLang="en-US" sz="3200" b="1">
                <a:latin typeface="楷体_GB2312" panose="02010609030101010101" charset="-122"/>
                <a:ea typeface="楷体_GB2312" panose="02010609030101010101" charset="-122"/>
              </a:rPr>
              <a:t>：二战中，海明威以记者身份活跃在欧亚战场。</a:t>
            </a:r>
            <a:r>
              <a:rPr lang="en-US" altLang="zh-CN" sz="3200" b="1">
                <a:latin typeface="楷体_GB2312" panose="02010609030101010101" charset="-122"/>
                <a:ea typeface="楷体_GB2312" panose="02010609030101010101" charset="-122"/>
              </a:rPr>
              <a:t>1941</a:t>
            </a:r>
            <a:r>
              <a:rPr lang="zh-CN" altLang="en-US" sz="3200" b="1">
                <a:latin typeface="楷体_GB2312" panose="02010609030101010101" charset="-122"/>
                <a:ea typeface="楷体_GB2312" panose="02010609030101010101" charset="-122"/>
              </a:rPr>
              <a:t>年海明威曾来中国采访，在重庆秘密会见过周恩来，并写过</a:t>
            </a:r>
            <a:r>
              <a:rPr lang="en-US" altLang="zh-CN" sz="3200" b="1">
                <a:latin typeface="楷体_GB2312" panose="02010609030101010101" charset="-122"/>
                <a:ea typeface="楷体_GB2312" panose="02010609030101010101" charset="-122"/>
              </a:rPr>
              <a:t>6</a:t>
            </a:r>
            <a:r>
              <a:rPr lang="zh-CN" altLang="en-US" sz="3200" b="1">
                <a:latin typeface="楷体_GB2312" panose="02010609030101010101" charset="-122"/>
                <a:ea typeface="楷体_GB2312" panose="02010609030101010101" charset="-122"/>
              </a:rPr>
              <a:t>篇有关中国抗日战争的报道。年底太平洋战争爆发后，海明威立即将自己的游艇改装成巡艇，驾驶着它侦察德国潜艇的行动，为消灭敌人提供情报。时达两年。他还曾率领一支游击队参加了解放巴黎的战斗。 </a:t>
            </a:r>
            <a:r>
              <a:rPr lang="en-US" altLang="zh-CN" sz="3200" b="1">
                <a:latin typeface="楷体_GB2312" panose="02010609030101010101" charset="-122"/>
                <a:ea typeface="楷体_GB2312" panose="02010609030101010101" charset="-122"/>
              </a:rPr>
              <a:t>1944</a:t>
            </a:r>
            <a:r>
              <a:rPr lang="zh-CN" altLang="en-US" sz="3200" b="1">
                <a:latin typeface="楷体_GB2312" panose="02010609030101010101" charset="-122"/>
                <a:ea typeface="楷体_GB2312" panose="02010609030101010101" charset="-122"/>
              </a:rPr>
              <a:t>年，海明威随同美军去欧洲采访，</a:t>
            </a:r>
            <a:r>
              <a:rPr lang="zh-CN" altLang="en-US" sz="3200" b="1">
                <a:solidFill>
                  <a:srgbClr val="0000FF"/>
                </a:solidFill>
                <a:latin typeface="楷体_GB2312" panose="02010609030101010101" charset="-122"/>
                <a:ea typeface="楷体_GB2312" panose="02010609030101010101" charset="-122"/>
              </a:rPr>
              <a:t>在一次飞机失事中受重伤，但痊愈后仍深入敌后采访。</a:t>
            </a:r>
            <a:r>
              <a:rPr lang="zh-CN" altLang="en-US" sz="3200" b="1">
                <a:latin typeface="楷体_GB2312" panose="02010609030101010101" charset="-122"/>
                <a:ea typeface="楷体_GB2312" panose="02010609030101010101" charset="-122"/>
              </a:rPr>
              <a:t>二战后他获得一枚铜质奖章。</a:t>
            </a:r>
            <a:endParaRPr lang="zh-CN" altLang="en-US" sz="3200" b="1">
              <a:latin typeface="楷体_GB2312" panose="02010609030101010101" charset="-122"/>
              <a:ea typeface="楷体_GB2312" panose="02010609030101010101" charset="-122"/>
            </a:endParaRPr>
          </a:p>
        </p:txBody>
      </p:sp>
      <p:sp>
        <p:nvSpPr>
          <p:cNvPr id="10243" name="Text Box 2"/>
          <p:cNvSpPr/>
          <p:nvPr/>
        </p:nvSpPr>
        <p:spPr>
          <a:xfrm>
            <a:off x="455295" y="260350"/>
            <a:ext cx="3267075" cy="706755"/>
          </a:xfrm>
          <a:prstGeom prst="rect">
            <a:avLst/>
          </a:prstGeom>
          <a:solidFill>
            <a:schemeClr val="bg1">
              <a:alpha val="69019"/>
            </a:schemeClr>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4000" b="1">
                <a:solidFill>
                  <a:srgbClr val="FF0000"/>
                </a:solidFill>
                <a:latin typeface="Arial" panose="020B0604020202020204" pitchFamily="34" charset="0"/>
                <a:ea typeface="黑体" panose="02010609060101010101" pitchFamily="49" charset="-122"/>
              </a:rPr>
              <a:t>  人生经历</a:t>
            </a:r>
            <a:endParaRPr lang="zh-CN" altLang="en-US" sz="4000" b="1">
              <a:solidFill>
                <a:srgbClr val="FF0000"/>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a:spLocks noChangeArrowheads="1"/>
          </p:cNvSpPr>
          <p:nvPr/>
        </p:nvSpPr>
        <p:spPr bwMode="auto">
          <a:xfrm>
            <a:off x="487045" y="956310"/>
            <a:ext cx="11137900" cy="5901690"/>
          </a:xfrm>
          <a:prstGeom prst="rect">
            <a:avLst/>
          </a:prstGeom>
          <a:solidFill>
            <a:schemeClr val="bg1">
              <a:lumMod val="95000"/>
              <a:alpha val="62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342900" marR="0" lvl="0" indent="-342900" eaLnBrk="1" hangingPunct="1">
              <a:lnSpc>
                <a:spcPts val="4200"/>
              </a:lnSpc>
              <a:spcBef>
                <a:spcPct val="0"/>
              </a:spcBef>
              <a:buFontTx/>
              <a:buNone/>
            </a:pPr>
            <a:r>
              <a:rPr lang="en-US" altLang="zh-CN" sz="3200" b="1">
                <a:latin typeface="楷体_GB2312" panose="02010609030101010101" charset="-122"/>
                <a:ea typeface="楷体_GB2312" panose="02010609030101010101" charset="-122"/>
              </a:rPr>
              <a:t>      </a:t>
            </a:r>
            <a:r>
              <a:rPr lang="zh-CN" altLang="en-US" sz="3200" b="1">
                <a:latin typeface="楷体_GB2312" panose="02010609030101010101" charset="-122"/>
                <a:ea typeface="楷体_GB2312" panose="02010609030101010101" charset="-122"/>
              </a:rPr>
              <a:t>他是一位出色的角斗士：海明威</a:t>
            </a:r>
            <a:r>
              <a:rPr lang="zh-CN" altLang="en-US" sz="3200" b="1">
                <a:solidFill>
                  <a:srgbClr val="FF0000"/>
                </a:solidFill>
                <a:latin typeface="楷体_GB2312" panose="02010609030101010101" charset="-122"/>
                <a:ea typeface="楷体_GB2312" panose="02010609030101010101" charset="-122"/>
              </a:rPr>
              <a:t>不畏惧死亡，自幼喜欢冒险。</a:t>
            </a:r>
            <a:r>
              <a:rPr lang="zh-CN" altLang="en-US" sz="3200" b="1">
                <a:latin typeface="楷体_GB2312" panose="02010609030101010101" charset="-122"/>
                <a:ea typeface="楷体_GB2312" panose="02010609030101010101" charset="-122"/>
              </a:rPr>
              <a:t>他是无畏的猎手和渔夫，经常出没于野兽成群的丛林和莽原；他还是拳击的爱好者、狂热的酒徒、身材魁梧的汉子；</a:t>
            </a:r>
            <a:r>
              <a:rPr lang="zh-CN" altLang="en-US" sz="3200" b="1">
                <a:solidFill>
                  <a:srgbClr val="0000FF"/>
                </a:solidFill>
                <a:latin typeface="楷体_GB2312" panose="02010609030101010101" charset="-122"/>
                <a:ea typeface="楷体_GB2312" panose="02010609030101010101" charset="-122"/>
              </a:rPr>
              <a:t>有一次汽车失事他深受重伤，头上缝了</a:t>
            </a:r>
            <a:r>
              <a:rPr lang="en-US" altLang="zh-CN" sz="3200" b="1">
                <a:solidFill>
                  <a:srgbClr val="0000FF"/>
                </a:solidFill>
                <a:latin typeface="楷体_GB2312" panose="02010609030101010101" charset="-122"/>
                <a:ea typeface="楷体_GB2312" panose="02010609030101010101" charset="-122"/>
              </a:rPr>
              <a:t>57</a:t>
            </a:r>
            <a:r>
              <a:rPr lang="zh-CN" altLang="en-US" sz="3200" b="1">
                <a:solidFill>
                  <a:srgbClr val="0000FF"/>
                </a:solidFill>
                <a:latin typeface="楷体_GB2312" panose="02010609030101010101" charset="-122"/>
                <a:ea typeface="楷体_GB2312" panose="02010609030101010101" charset="-122"/>
              </a:rPr>
              <a:t>针。</a:t>
            </a:r>
            <a:r>
              <a:rPr lang="zh-CN" altLang="en-US" sz="3200" b="1">
                <a:latin typeface="楷体_GB2312" panose="02010609030101010101" charset="-122"/>
                <a:ea typeface="楷体_GB2312" panose="02010609030101010101" charset="-122"/>
              </a:rPr>
              <a:t>他一生受了十几次脑震荡，其中最严重的一次是在飞机上，由于机舱着火，门被夹住，他用头把门撞开，在非洲养伤时读到了关于自己的讣告。</a:t>
            </a:r>
            <a:r>
              <a:rPr lang="en-US" altLang="zh-CN" sz="3200" b="1">
                <a:latin typeface="楷体_GB2312" panose="02010609030101010101" charset="-122"/>
                <a:ea typeface="楷体_GB2312" panose="02010609030101010101" charset="-122"/>
              </a:rPr>
              <a:t>1961</a:t>
            </a:r>
            <a:r>
              <a:rPr lang="zh-CN" altLang="en-US" sz="3200" b="1">
                <a:latin typeface="楷体_GB2312" panose="02010609030101010101" charset="-122"/>
                <a:ea typeface="楷体_GB2312" panose="02010609030101010101" charset="-122"/>
              </a:rPr>
              <a:t>年，因不堪老年病痛的折磨，他开枪</a:t>
            </a:r>
            <a:r>
              <a:rPr lang="zh-CN" altLang="en-US" sz="3200" b="1">
                <a:solidFill>
                  <a:srgbClr val="0000FF"/>
                </a:solidFill>
                <a:latin typeface="楷体_GB2312" panose="02010609030101010101" charset="-122"/>
                <a:ea typeface="楷体_GB2312" panose="02010609030101010101" charset="-122"/>
              </a:rPr>
              <a:t>自杀</a:t>
            </a:r>
            <a:r>
              <a:rPr lang="zh-CN" altLang="en-US" sz="3200" b="1">
                <a:latin typeface="楷体_GB2312" panose="02010609030101010101" charset="-122"/>
                <a:ea typeface="楷体_GB2312" panose="02010609030101010101" charset="-122"/>
              </a:rPr>
              <a:t>，走完了他辉煌的一生</a:t>
            </a:r>
            <a:r>
              <a:rPr lang="zh-CN" altLang="en-US" sz="3200" b="1">
                <a:latin typeface="楷体_GB2312" panose="02010609030101010101" charset="-122"/>
                <a:ea typeface="楷体_GB2312" panose="02010609030101010101" charset="-122"/>
              </a:rPr>
              <a:t>。</a:t>
            </a:r>
            <a:endParaRPr lang="en-US" altLang="zh-CN" sz="3200" b="1">
              <a:latin typeface="楷体_GB2312" panose="02010609030101010101" charset="-122"/>
              <a:ea typeface="楷体_GB2312" panose="02010609030101010101" charset="-122"/>
            </a:endParaRPr>
          </a:p>
          <a:p>
            <a:pPr marL="342900" marR="0" lvl="0" indent="-342900" eaLnBrk="1" hangingPunct="1">
              <a:lnSpc>
                <a:spcPts val="4200"/>
              </a:lnSpc>
              <a:spcBef>
                <a:spcPct val="0"/>
              </a:spcBef>
              <a:buFontTx/>
              <a:buNone/>
            </a:pPr>
            <a:r>
              <a:rPr lang="zh-CN" altLang="en-US" sz="3200" b="1">
                <a:latin typeface="楷体_GB2312" panose="02010609030101010101" charset="-122"/>
                <a:ea typeface="楷体_GB2312" panose="02010609030101010101" charset="-122"/>
              </a:rPr>
              <a:t>     </a:t>
            </a:r>
            <a:r>
              <a:rPr lang="zh-CN" altLang="en-US" sz="3200" b="1">
                <a:solidFill>
                  <a:srgbClr val="FF0000"/>
                </a:solidFill>
                <a:latin typeface="楷体_GB2312" panose="02010609030101010101" charset="-122"/>
                <a:ea typeface="楷体_GB2312" panose="02010609030101010101" charset="-122"/>
              </a:rPr>
              <a:t>约翰</a:t>
            </a:r>
            <a:r>
              <a:rPr lang="en-US" altLang="zh-CN" sz="3200" b="1">
                <a:solidFill>
                  <a:srgbClr val="FF0000"/>
                </a:solidFill>
                <a:latin typeface="楷体_GB2312" panose="02010609030101010101" charset="-122"/>
                <a:ea typeface="楷体_GB2312" panose="02010609030101010101" charset="-122"/>
              </a:rPr>
              <a:t>·</a:t>
            </a:r>
            <a:r>
              <a:rPr lang="zh-CN" altLang="en-US" sz="3200" b="1">
                <a:solidFill>
                  <a:srgbClr val="FF0000"/>
                </a:solidFill>
                <a:latin typeface="楷体_GB2312" panose="02010609030101010101" charset="-122"/>
                <a:ea typeface="楷体_GB2312" panose="02010609030101010101" charset="-122"/>
              </a:rPr>
              <a:t>肯尼迪：“几乎没有哪个美国人比海明威对美国人民的感情和态度产生过更大的影响。</a:t>
            </a:r>
            <a:r>
              <a:rPr sz="3200" b="1">
                <a:solidFill>
                  <a:srgbClr val="0C0CC4"/>
                </a:solidFill>
                <a:latin typeface="楷体" panose="02010609060101010101" charset="-122"/>
                <a:ea typeface="楷体" panose="02010609060101010101" charset="-122"/>
                <a:cs typeface="楷体" panose="02010609060101010101" charset="-122"/>
                <a:sym typeface="Arial" panose="020B0604020202020204" pitchFamily="34" charset="0"/>
              </a:rPr>
              <a:t>他是“文坛硬汉”，被称为“美利坚民族的精神丰碑”。</a:t>
            </a:r>
            <a:endParaRPr lang="zh-CN" altLang="en-US" sz="3200">
              <a:solidFill>
                <a:srgbClr val="0C0CC4"/>
              </a:solidFill>
              <a:latin typeface="隶书" panose="02010509060101010101" charset="-122"/>
              <a:ea typeface="隶书" panose="02010509060101010101" charset="-122"/>
              <a:cs typeface="隶书" panose="02010509060101010101" charset="-122"/>
              <a:sym typeface="Arial" panose="020B0604020202020204" pitchFamily="34" charset="0"/>
            </a:endParaRPr>
          </a:p>
          <a:p>
            <a:pPr marL="342900" marR="0" lvl="0" indent="-342900" eaLnBrk="1" hangingPunct="1">
              <a:lnSpc>
                <a:spcPts val="4200"/>
              </a:lnSpc>
              <a:spcBef>
                <a:spcPct val="0"/>
              </a:spcBef>
              <a:buFontTx/>
              <a:buNone/>
            </a:pPr>
            <a:endParaRPr lang="zh-CN" altLang="en-US" sz="3200" b="1">
              <a:solidFill>
                <a:srgbClr val="FF0000"/>
              </a:solidFill>
              <a:latin typeface="楷体_GB2312" panose="02010609030101010101" charset="-122"/>
              <a:ea typeface="楷体_GB2312" panose="02010609030101010101" charset="-122"/>
            </a:endParaRPr>
          </a:p>
          <a:p>
            <a:pPr marL="342900" marR="0" lvl="0" indent="-342900" eaLnBrk="1" hangingPunct="1">
              <a:lnSpc>
                <a:spcPts val="4200"/>
              </a:lnSpc>
              <a:spcBef>
                <a:spcPct val="0"/>
              </a:spcBef>
              <a:buFontTx/>
              <a:buNone/>
            </a:pPr>
            <a:endParaRPr lang="zh-CN" altLang="en-US" sz="3200" b="1">
              <a:latin typeface="楷体_GB2312" panose="02010609030101010101" charset="-122"/>
              <a:ea typeface="楷体_GB2312" panose="02010609030101010101" charset="-122"/>
            </a:endParaRPr>
          </a:p>
        </p:txBody>
      </p:sp>
      <p:sp>
        <p:nvSpPr>
          <p:cNvPr id="11267" name="Text Box 2"/>
          <p:cNvSpPr/>
          <p:nvPr/>
        </p:nvSpPr>
        <p:spPr>
          <a:xfrm>
            <a:off x="487045" y="249555"/>
            <a:ext cx="3267075" cy="706755"/>
          </a:xfrm>
          <a:prstGeom prst="rect">
            <a:avLst/>
          </a:prstGeom>
          <a:solidFill>
            <a:schemeClr val="bg1">
              <a:alpha val="69019"/>
            </a:schemeClr>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4000" b="1">
                <a:solidFill>
                  <a:srgbClr val="FF0000"/>
                </a:solidFill>
                <a:latin typeface="Arial" panose="020B0604020202020204" pitchFamily="34" charset="0"/>
                <a:ea typeface="黑体" panose="02010609060101010101" pitchFamily="49" charset="-122"/>
              </a:rPr>
              <a:t>  人生经历</a:t>
            </a:r>
            <a:endParaRPr lang="zh-CN" altLang="en-US" sz="4000" b="1">
              <a:solidFill>
                <a:srgbClr val="FF0000"/>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0" y="151765"/>
            <a:ext cx="12192000" cy="7170420"/>
          </a:xfrm>
          <a:prstGeom prst="rect">
            <a:avLst/>
          </a:prstGeom>
          <a:noFill/>
        </p:spPr>
        <p:txBody>
          <a:bodyPr wrap="square" rtlCol="0" anchor="t">
            <a:spAutoFit/>
          </a:bodyPr>
          <a:lstStyle/>
          <a:p>
            <a:r>
              <a:rPr lang="zh-CN" altLang="en-US" sz="40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冰山原则（冰山理论）</a:t>
            </a:r>
            <a:endParaRPr lang="zh-CN" altLang="en-US" sz="4000" b="1">
              <a:solidFill>
                <a:srgbClr val="C00000"/>
              </a:solidFill>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4000">
                <a:latin typeface="宋体" panose="02010600030101010101" pitchFamily="2" charset="-122"/>
                <a:ea typeface="宋体" panose="02010600030101010101" pitchFamily="2" charset="-122"/>
                <a:cs typeface="宋体" panose="02010600030101010101" pitchFamily="2" charset="-122"/>
              </a:rPr>
              <a:t>    </a:t>
            </a:r>
            <a:r>
              <a:rPr lang="zh-CN" altLang="en-US" sz="4000" b="1">
                <a:latin typeface="宋体" panose="02010600030101010101" pitchFamily="2" charset="-122"/>
                <a:ea typeface="宋体" panose="02010600030101010101" pitchFamily="2" charset="-122"/>
                <a:cs typeface="宋体" panose="02010600030101010101" pitchFamily="2" charset="-122"/>
              </a:rPr>
              <a:t>1932年，海明威在他的作品《午后之死》中，</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海明威曾经以冰山来比喻创作，说创作要像海上的冰山，八分之一露在上面，八分之七应该隐含在水下。露出水面的是形象，隐藏在水下的是思想感情，形象越集中鲜明，感情越深沉含蓄。</a:t>
            </a:r>
            <a:endParaRPr lang="zh-CN" altLang="en-US" sz="40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微软雅黑" panose="020B0503020204020204" charset="-122"/>
              <a:ea typeface="微软雅黑" panose="020B0503020204020204" charset="-122"/>
              <a:cs typeface="微软雅黑" panose="020B0503020204020204" charset="-122"/>
            </a:endParaRPr>
          </a:p>
          <a:p>
            <a:pPr algn="l">
              <a:buClrTx/>
              <a:buSzTx/>
              <a:buFontTx/>
            </a:pPr>
            <a:r>
              <a:rPr lang="zh-CN" altLang="en-US" sz="40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“电报式”语言：简洁明快</a:t>
            </a:r>
            <a:r>
              <a:rPr lang="en-US" altLang="zh-CN" sz="4000" b="1">
                <a:ea typeface="楷体_GB2312" panose="02010609030101010101" charset="-122"/>
                <a:sym typeface="+mn-ea"/>
              </a:rPr>
              <a:t> “</a:t>
            </a:r>
            <a:r>
              <a:rPr lang="zh-CN" altLang="en-US" sz="4000" b="1">
                <a:solidFill>
                  <a:srgbClr val="FF0000"/>
                </a:solidFill>
                <a:ea typeface="楷体_GB2312" panose="02010609030101010101" charset="-122"/>
                <a:sym typeface="+mn-ea"/>
              </a:rPr>
              <a:t>我站着写，而且是一只脚站着</a:t>
            </a:r>
            <a:r>
              <a:rPr lang="zh-CN" altLang="en-US" sz="4000" b="1">
                <a:ea typeface="楷体_GB2312" panose="02010609030101010101" charset="-122"/>
                <a:sym typeface="+mn-ea"/>
              </a:rPr>
              <a:t>。我采取这种姿势，使我处于一种紧张状态，迫使我尽可能</a:t>
            </a:r>
            <a:r>
              <a:rPr lang="zh-CN" altLang="en-US" sz="4000" b="1">
                <a:solidFill>
                  <a:srgbClr val="FF0000"/>
                </a:solidFill>
                <a:ea typeface="楷体_GB2312" panose="02010609030101010101" charset="-122"/>
                <a:sym typeface="+mn-ea"/>
              </a:rPr>
              <a:t>简短</a:t>
            </a:r>
            <a:r>
              <a:rPr lang="zh-CN" altLang="en-US" sz="4000" b="1">
                <a:ea typeface="楷体_GB2312" panose="02010609030101010101" charset="-122"/>
                <a:sym typeface="+mn-ea"/>
              </a:rPr>
              <a:t>地表达我的思想。”</a:t>
            </a:r>
            <a:endParaRPr lang="zh-CN" altLang="en-US" sz="4000" b="1">
              <a:ea typeface="楷体_GB2312" panose="02010609030101010101" charset="-122"/>
            </a:endParaRPr>
          </a:p>
          <a:p>
            <a:pPr algn="l">
              <a:buClrTx/>
              <a:buSzTx/>
              <a:buFontTx/>
            </a:pPr>
            <a:endParaRPr lang="zh-CN" altLang="en-US" sz="40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
        <p:nvSpPr>
          <p:cNvPr id="12291" name="Rectangle 7"/>
          <p:cNvSpPr/>
          <p:nvPr/>
        </p:nvSpPr>
        <p:spPr>
          <a:xfrm>
            <a:off x="882967" y="6800216"/>
            <a:ext cx="11425238" cy="645160"/>
          </a:xfrm>
          <a:prstGeom prst="rect">
            <a:avLst/>
          </a:prstGeom>
          <a:noFill/>
          <a:ln>
            <a:noFill/>
            <a:miter lim="800000"/>
          </a:ln>
          <a:effectLst/>
        </p:spPr>
        <p:txBody>
          <a:bodyPr anchor="ctr" anchorCtr="0">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None/>
            </a:pPr>
            <a:r>
              <a:rPr lang="en-US" altLang="zh-CN" sz="3600" b="1">
                <a:ea typeface="楷体_GB2312" panose="02010609030101010101" charset="-122"/>
              </a:rPr>
              <a:t>      </a:t>
            </a:r>
            <a:endParaRPr lang="zh-CN" altLang="en-US" sz="3600" b="1">
              <a:ea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additive="base">
                                        <p:cTn id="6" dur="1" fill="hold">
                                          <p:stCondLst>
                                            <p:cond delay="0"/>
                                          </p:stCondLst>
                                        </p:cTn>
                                        <p:tgtEl>
                                          <p:spTgt spid="12291"/>
                                        </p:tgtEl>
                                        <p:attrNameLst>
                                          <p:attrName>style.visibility</p:attrName>
                                        </p:attrNameLst>
                                      </p:cBhvr>
                                      <p:to>
                                        <p:strVal val="visible"/>
                                      </p:to>
                                    </p:set>
                                    <p:animEffect transition="in" filter="dissolve">
                                      <p:cBhvr additive="base">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ldLvl="0" animBg="1"/>
    </p:bldLst>
  </p:timing>
</p:sld>
</file>

<file path=ppt/tags/tag1.xml><?xml version="1.0" encoding="utf-8"?>
<p:tagLst xmlns:p="http://schemas.openxmlformats.org/presentationml/2006/main">
  <p:tag name="AS_UNIQUEID" val="187"/>
</p:tagLst>
</file>

<file path=ppt/tags/tag10.xml><?xml version="1.0" encoding="utf-8"?>
<p:tagLst xmlns:p="http://schemas.openxmlformats.org/presentationml/2006/main">
  <p:tag name="AS_UNIQUEID" val="197"/>
</p:tagLst>
</file>

<file path=ppt/tags/tag100.xml><?xml version="1.0" encoding="utf-8"?>
<p:tagLst xmlns:p="http://schemas.openxmlformats.org/presentationml/2006/main">
  <p:tag name="AS_UNIQUEID" val="386"/>
</p:tagLst>
</file>

<file path=ppt/tags/tag101.xml><?xml version="1.0" encoding="utf-8"?>
<p:tagLst xmlns:p="http://schemas.openxmlformats.org/presentationml/2006/main">
  <p:tag name="AS_UNIQUEID" val="387"/>
</p:tagLst>
</file>

<file path=ppt/tags/tag102.xml><?xml version="1.0" encoding="utf-8"?>
<p:tagLst xmlns:p="http://schemas.openxmlformats.org/presentationml/2006/main">
  <p:tag name="AS_UNIQUEID" val="388"/>
</p:tagLst>
</file>

<file path=ppt/tags/tag103.xml><?xml version="1.0" encoding="utf-8"?>
<p:tagLst xmlns:p="http://schemas.openxmlformats.org/presentationml/2006/main">
  <p:tag name="AS_UNIQUEID" val="91"/>
</p:tagLst>
</file>

<file path=ppt/tags/tag104.xml><?xml version="1.0" encoding="utf-8"?>
<p:tagLst xmlns:p="http://schemas.openxmlformats.org/presentationml/2006/main">
  <p:tag name="AS_UNIQUEID" val="375"/>
</p:tagLst>
</file>

<file path=ppt/tags/tag105.xml><?xml version="1.0" encoding="utf-8"?>
<p:tagLst xmlns:p="http://schemas.openxmlformats.org/presentationml/2006/main">
  <p:tag name="AS_UNIQUEID" val="376"/>
</p:tagLst>
</file>

<file path=ppt/tags/tag106.xml><?xml version="1.0" encoding="utf-8"?>
<p:tagLst xmlns:p="http://schemas.openxmlformats.org/presentationml/2006/main">
  <p:tag name="AS_UNIQUEID" val="377"/>
</p:tagLst>
</file>

<file path=ppt/tags/tag107.xml><?xml version="1.0" encoding="utf-8"?>
<p:tagLst xmlns:p="http://schemas.openxmlformats.org/presentationml/2006/main">
  <p:tag name="AS_UNIQUEID" val="116"/>
</p:tagLst>
</file>

<file path=ppt/tags/tag108.xml><?xml version="1.0" encoding="utf-8"?>
<p:tagLst xmlns:p="http://schemas.openxmlformats.org/presentationml/2006/main">
  <p:tag name="AS_UNIQUEID" val="54"/>
</p:tagLst>
</file>

<file path=ppt/tags/tag109.xml><?xml version="1.0" encoding="utf-8"?>
<p:tagLst xmlns:p="http://schemas.openxmlformats.org/presentationml/2006/main">
  <p:tag name="AS_UNIQUEID" val="436"/>
</p:tagLst>
</file>

<file path=ppt/tags/tag11.xml><?xml version="1.0" encoding="utf-8"?>
<p:tagLst xmlns:p="http://schemas.openxmlformats.org/presentationml/2006/main">
  <p:tag name="AS_UNIQUEID" val="199"/>
</p:tagLst>
</file>

<file path=ppt/tags/tag110.xml><?xml version="1.0" encoding="utf-8"?>
<p:tagLst xmlns:p="http://schemas.openxmlformats.org/presentationml/2006/main">
  <p:tag name="AS_UNIQUEID" val="255"/>
</p:tagLst>
</file>

<file path=ppt/tags/tag111.xml><?xml version="1.0" encoding="utf-8"?>
<p:tagLst xmlns:p="http://schemas.openxmlformats.org/presentationml/2006/main">
  <p:tag name="AS_UNIQUEID" val="256"/>
</p:tagLst>
</file>

<file path=ppt/tags/tag112.xml><?xml version="1.0" encoding="utf-8"?>
<p:tagLst xmlns:p="http://schemas.openxmlformats.org/presentationml/2006/main">
  <p:tag name="AS_UNIQUEID" val="257"/>
</p:tagLst>
</file>

<file path=ppt/tags/tag113.xml><?xml version="1.0" encoding="utf-8"?>
<p:tagLst xmlns:p="http://schemas.openxmlformats.org/presentationml/2006/main">
  <p:tag name="AS_UNIQUEID" val="258"/>
</p:tagLst>
</file>

<file path=ppt/tags/tag114.xml><?xml version="1.0" encoding="utf-8"?>
<p:tagLst xmlns:p="http://schemas.openxmlformats.org/presentationml/2006/main">
  <p:tag name="AS_UNIQUEID" val="259"/>
</p:tagLst>
</file>

<file path=ppt/tags/tag115.xml><?xml version="1.0" encoding="utf-8"?>
<p:tagLst xmlns:p="http://schemas.openxmlformats.org/presentationml/2006/main">
  <p:tag name="AS_UNIQUEID" val="260"/>
</p:tagLst>
</file>

<file path=ppt/tags/tag11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2.xml><?xml version="1.0" encoding="utf-8"?>
<p:tagLst xmlns:p="http://schemas.openxmlformats.org/presentationml/2006/main">
  <p:tag name="AS_UNIQUEID" val="200"/>
</p:tagLst>
</file>

<file path=ppt/tags/tag13.xml><?xml version="1.0" encoding="utf-8"?>
<p:tagLst xmlns:p="http://schemas.openxmlformats.org/presentationml/2006/main">
  <p:tag name="AS_UNIQUEID" val="201"/>
</p:tagLst>
</file>

<file path=ppt/tags/tag14.xml><?xml version="1.0" encoding="utf-8"?>
<p:tagLst xmlns:p="http://schemas.openxmlformats.org/presentationml/2006/main">
  <p:tag name="AS_UNIQUEID" val="202"/>
</p:tagLst>
</file>

<file path=ppt/tags/tag15.xml><?xml version="1.0" encoding="utf-8"?>
<p:tagLst xmlns:p="http://schemas.openxmlformats.org/presentationml/2006/main">
  <p:tag name="AS_UNIQUEID" val="203"/>
</p:tagLst>
</file>

<file path=ppt/tags/tag16.xml><?xml version="1.0" encoding="utf-8"?>
<p:tagLst xmlns:p="http://schemas.openxmlformats.org/presentationml/2006/main">
  <p:tag name="AS_UNIQUEID" val="205"/>
</p:tagLst>
</file>

<file path=ppt/tags/tag17.xml><?xml version="1.0" encoding="utf-8"?>
<p:tagLst xmlns:p="http://schemas.openxmlformats.org/presentationml/2006/main">
  <p:tag name="AS_UNIQUEID" val="206"/>
</p:tagLst>
</file>

<file path=ppt/tags/tag18.xml><?xml version="1.0" encoding="utf-8"?>
<p:tagLst xmlns:p="http://schemas.openxmlformats.org/presentationml/2006/main">
  <p:tag name="AS_UNIQUEID" val="207"/>
</p:tagLst>
</file>

<file path=ppt/tags/tag19.xml><?xml version="1.0" encoding="utf-8"?>
<p:tagLst xmlns:p="http://schemas.openxmlformats.org/presentationml/2006/main">
  <p:tag name="AS_UNIQUEID" val="208"/>
</p:tagLst>
</file>

<file path=ppt/tags/tag2.xml><?xml version="1.0" encoding="utf-8"?>
<p:tagLst xmlns:p="http://schemas.openxmlformats.org/presentationml/2006/main">
  <p:tag name="AS_UNIQUEID" val="188"/>
</p:tagLst>
</file>

<file path=ppt/tags/tag20.xml><?xml version="1.0" encoding="utf-8"?>
<p:tagLst xmlns:p="http://schemas.openxmlformats.org/presentationml/2006/main">
  <p:tag name="AS_UNIQUEID" val="209"/>
</p:tagLst>
</file>

<file path=ppt/tags/tag21.xml><?xml version="1.0" encoding="utf-8"?>
<p:tagLst xmlns:p="http://schemas.openxmlformats.org/presentationml/2006/main">
  <p:tag name="AS_UNIQUEID" val="210"/>
</p:tagLst>
</file>

<file path=ppt/tags/tag22.xml><?xml version="1.0" encoding="utf-8"?>
<p:tagLst xmlns:p="http://schemas.openxmlformats.org/presentationml/2006/main">
  <p:tag name="AS_UNIQUEID" val="212"/>
</p:tagLst>
</file>

<file path=ppt/tags/tag23.xml><?xml version="1.0" encoding="utf-8"?>
<p:tagLst xmlns:p="http://schemas.openxmlformats.org/presentationml/2006/main">
  <p:tag name="AS_UNIQUEID" val="213"/>
</p:tagLst>
</file>

<file path=ppt/tags/tag24.xml><?xml version="1.0" encoding="utf-8"?>
<p:tagLst xmlns:p="http://schemas.openxmlformats.org/presentationml/2006/main">
  <p:tag name="AS_UNIQUEID" val="214"/>
</p:tagLst>
</file>

<file path=ppt/tags/tag25.xml><?xml version="1.0" encoding="utf-8"?>
<p:tagLst xmlns:p="http://schemas.openxmlformats.org/presentationml/2006/main">
  <p:tag name="AS_UNIQUEID" val="215"/>
</p:tagLst>
</file>

<file path=ppt/tags/tag26.xml><?xml version="1.0" encoding="utf-8"?>
<p:tagLst xmlns:p="http://schemas.openxmlformats.org/presentationml/2006/main">
  <p:tag name="AS_UNIQUEID" val="216"/>
</p:tagLst>
</file>

<file path=ppt/tags/tag27.xml><?xml version="1.0" encoding="utf-8"?>
<p:tagLst xmlns:p="http://schemas.openxmlformats.org/presentationml/2006/main">
  <p:tag name="AS_UNIQUEID" val="217"/>
</p:tagLst>
</file>

<file path=ppt/tags/tag28.xml><?xml version="1.0" encoding="utf-8"?>
<p:tagLst xmlns:p="http://schemas.openxmlformats.org/presentationml/2006/main">
  <p:tag name="AS_UNIQUEID" val="218"/>
</p:tagLst>
</file>

<file path=ppt/tags/tag29.xml><?xml version="1.0" encoding="utf-8"?>
<p:tagLst xmlns:p="http://schemas.openxmlformats.org/presentationml/2006/main">
  <p:tag name="AS_UNIQUEID" val="219"/>
</p:tagLst>
</file>

<file path=ppt/tags/tag3.xml><?xml version="1.0" encoding="utf-8"?>
<p:tagLst xmlns:p="http://schemas.openxmlformats.org/presentationml/2006/main">
  <p:tag name="AS_UNIQUEID" val="189"/>
</p:tagLst>
</file>

<file path=ppt/tags/tag30.xml><?xml version="1.0" encoding="utf-8"?>
<p:tagLst xmlns:p="http://schemas.openxmlformats.org/presentationml/2006/main">
  <p:tag name="AS_UNIQUEID" val="221"/>
</p:tagLst>
</file>

<file path=ppt/tags/tag31.xml><?xml version="1.0" encoding="utf-8"?>
<p:tagLst xmlns:p="http://schemas.openxmlformats.org/presentationml/2006/main">
  <p:tag name="AS_UNIQUEID" val="222"/>
</p:tagLst>
</file>

<file path=ppt/tags/tag32.xml><?xml version="1.0" encoding="utf-8"?>
<p:tagLst xmlns:p="http://schemas.openxmlformats.org/presentationml/2006/main">
  <p:tag name="AS_UNIQUEID" val="223"/>
</p:tagLst>
</file>

<file path=ppt/tags/tag33.xml><?xml version="1.0" encoding="utf-8"?>
<p:tagLst xmlns:p="http://schemas.openxmlformats.org/presentationml/2006/main">
  <p:tag name="AS_UNIQUEID" val="224"/>
</p:tagLst>
</file>

<file path=ppt/tags/tag34.xml><?xml version="1.0" encoding="utf-8"?>
<p:tagLst xmlns:p="http://schemas.openxmlformats.org/presentationml/2006/main">
  <p:tag name="AS_UNIQUEID" val="226"/>
</p:tagLst>
</file>

<file path=ppt/tags/tag35.xml><?xml version="1.0" encoding="utf-8"?>
<p:tagLst xmlns:p="http://schemas.openxmlformats.org/presentationml/2006/main">
  <p:tag name="AS_UNIQUEID" val="227"/>
</p:tagLst>
</file>

<file path=ppt/tags/tag36.xml><?xml version="1.0" encoding="utf-8"?>
<p:tagLst xmlns:p="http://schemas.openxmlformats.org/presentationml/2006/main">
  <p:tag name="AS_UNIQUEID" val="228"/>
</p:tagLst>
</file>

<file path=ppt/tags/tag37.xml><?xml version="1.0" encoding="utf-8"?>
<p:tagLst xmlns:p="http://schemas.openxmlformats.org/presentationml/2006/main">
  <p:tag name="AS_UNIQUEID" val="229"/>
</p:tagLst>
</file>

<file path=ppt/tags/tag38.xml><?xml version="1.0" encoding="utf-8"?>
<p:tagLst xmlns:p="http://schemas.openxmlformats.org/presentationml/2006/main">
  <p:tag name="AS_UNIQUEID" val="231"/>
</p:tagLst>
</file>

<file path=ppt/tags/tag39.xml><?xml version="1.0" encoding="utf-8"?>
<p:tagLst xmlns:p="http://schemas.openxmlformats.org/presentationml/2006/main">
  <p:tag name="AS_UNIQUEID" val="232"/>
</p:tagLst>
</file>

<file path=ppt/tags/tag4.xml><?xml version="1.0" encoding="utf-8"?>
<p:tagLst xmlns:p="http://schemas.openxmlformats.org/presentationml/2006/main">
  <p:tag name="AS_UNIQUEID" val="190"/>
</p:tagLst>
</file>

<file path=ppt/tags/tag40.xml><?xml version="1.0" encoding="utf-8"?>
<p:tagLst xmlns:p="http://schemas.openxmlformats.org/presentationml/2006/main">
  <p:tag name="AS_UNIQUEID" val="233"/>
</p:tagLst>
</file>

<file path=ppt/tags/tag41.xml><?xml version="1.0" encoding="utf-8"?>
<p:tagLst xmlns:p="http://schemas.openxmlformats.org/presentationml/2006/main">
  <p:tag name="AS_UNIQUEID" val="234"/>
</p:tagLst>
</file>

<file path=ppt/tags/tag42.xml><?xml version="1.0" encoding="utf-8"?>
<p:tagLst xmlns:p="http://schemas.openxmlformats.org/presentationml/2006/main">
  <p:tag name="AS_UNIQUEID" val="235"/>
</p:tagLst>
</file>

<file path=ppt/tags/tag43.xml><?xml version="1.0" encoding="utf-8"?>
<p:tagLst xmlns:p="http://schemas.openxmlformats.org/presentationml/2006/main">
  <p:tag name="AS_UNIQUEID" val="236"/>
</p:tagLst>
</file>

<file path=ppt/tags/tag44.xml><?xml version="1.0" encoding="utf-8"?>
<p:tagLst xmlns:p="http://schemas.openxmlformats.org/presentationml/2006/main">
  <p:tag name="AS_UNIQUEID" val="238"/>
</p:tagLst>
</file>

<file path=ppt/tags/tag45.xml><?xml version="1.0" encoding="utf-8"?>
<p:tagLst xmlns:p="http://schemas.openxmlformats.org/presentationml/2006/main">
  <p:tag name="AS_UNIQUEID" val="239"/>
</p:tagLst>
</file>

<file path=ppt/tags/tag46.xml><?xml version="1.0" encoding="utf-8"?>
<p:tagLst xmlns:p="http://schemas.openxmlformats.org/presentationml/2006/main">
  <p:tag name="AS_UNIQUEID" val="240"/>
</p:tagLst>
</file>

<file path=ppt/tags/tag47.xml><?xml version="1.0" encoding="utf-8"?>
<p:tagLst xmlns:p="http://schemas.openxmlformats.org/presentationml/2006/main">
  <p:tag name="AS_UNIQUEID" val="241"/>
</p:tagLst>
</file>

<file path=ppt/tags/tag48.xml><?xml version="1.0" encoding="utf-8"?>
<p:tagLst xmlns:p="http://schemas.openxmlformats.org/presentationml/2006/main">
  <p:tag name="AS_UNIQUEID" val="242"/>
</p:tagLst>
</file>

<file path=ppt/tags/tag49.xml><?xml version="1.0" encoding="utf-8"?>
<p:tagLst xmlns:p="http://schemas.openxmlformats.org/presentationml/2006/main">
  <p:tag name="AS_UNIQUEID" val="244"/>
</p:tagLst>
</file>

<file path=ppt/tags/tag5.xml><?xml version="1.0" encoding="utf-8"?>
<p:tagLst xmlns:p="http://schemas.openxmlformats.org/presentationml/2006/main">
  <p:tag name="AS_UNIQUEID" val="191"/>
</p:tagLst>
</file>

<file path=ppt/tags/tag50.xml><?xml version="1.0" encoding="utf-8"?>
<p:tagLst xmlns:p="http://schemas.openxmlformats.org/presentationml/2006/main">
  <p:tag name="AS_UNIQUEID" val="245"/>
</p:tagLst>
</file>

<file path=ppt/tags/tag51.xml><?xml version="1.0" encoding="utf-8"?>
<p:tagLst xmlns:p="http://schemas.openxmlformats.org/presentationml/2006/main">
  <p:tag name="AS_UNIQUEID" val="246"/>
</p:tagLst>
</file>

<file path=ppt/tags/tag52.xml><?xml version="1.0" encoding="utf-8"?>
<p:tagLst xmlns:p="http://schemas.openxmlformats.org/presentationml/2006/main">
  <p:tag name="AS_UNIQUEID" val="247"/>
</p:tagLst>
</file>

<file path=ppt/tags/tag53.xml><?xml version="1.0" encoding="utf-8"?>
<p:tagLst xmlns:p="http://schemas.openxmlformats.org/presentationml/2006/main">
  <p:tag name="AS_UNIQUEID" val="249"/>
</p:tagLst>
</file>

<file path=ppt/tags/tag54.xml><?xml version="1.0" encoding="utf-8"?>
<p:tagLst xmlns:p="http://schemas.openxmlformats.org/presentationml/2006/main">
  <p:tag name="AS_UNIQUEID" val="250"/>
</p:tagLst>
</file>

<file path=ppt/tags/tag55.xml><?xml version="1.0" encoding="utf-8"?>
<p:tagLst xmlns:p="http://schemas.openxmlformats.org/presentationml/2006/main">
  <p:tag name="AS_UNIQUEID" val="251"/>
</p:tagLst>
</file>

<file path=ppt/tags/tag56.xml><?xml version="1.0" encoding="utf-8"?>
<p:tagLst xmlns:p="http://schemas.openxmlformats.org/presentationml/2006/main">
  <p:tag name="AS_UNIQUEID" val="252"/>
</p:tagLst>
</file>

<file path=ppt/tags/tag57.xml><?xml version="1.0" encoding="utf-8"?>
<p:tagLst xmlns:p="http://schemas.openxmlformats.org/presentationml/2006/main">
  <p:tag name="AS_UNIQUEID" val="253"/>
</p:tagLst>
</file>

<file path=ppt/tags/tag58.xml><?xml version="1.0" encoding="utf-8"?>
<p:tagLst xmlns:p="http://schemas.openxmlformats.org/presentationml/2006/main">
  <p:tag name="AS_UNIQUEID" val="287"/>
</p:tagLst>
</file>

<file path=ppt/tags/tag59.xml><?xml version="1.0" encoding="utf-8"?>
<p:tagLst xmlns:p="http://schemas.openxmlformats.org/presentationml/2006/main">
  <p:tag name="AS_UNIQUEID" val="288"/>
</p:tagLst>
</file>

<file path=ppt/tags/tag6.xml><?xml version="1.0" encoding="utf-8"?>
<p:tagLst xmlns:p="http://schemas.openxmlformats.org/presentationml/2006/main">
  <p:tag name="AS_UNIQUEID" val="193"/>
</p:tagLst>
</file>

<file path=ppt/tags/tag60.xml><?xml version="1.0" encoding="utf-8"?>
<p:tagLst xmlns:p="http://schemas.openxmlformats.org/presentationml/2006/main">
  <p:tag name="AS_UNIQUEID" val="295"/>
</p:tagLst>
</file>

<file path=ppt/tags/tag61.xml><?xml version="1.0" encoding="utf-8"?>
<p:tagLst xmlns:p="http://schemas.openxmlformats.org/presentationml/2006/main">
  <p:tag name="AS_UNIQUEID" val="296"/>
</p:tagLst>
</file>

<file path=ppt/tags/tag62.xml><?xml version="1.0" encoding="utf-8"?>
<p:tagLst xmlns:p="http://schemas.openxmlformats.org/presentationml/2006/main">
  <p:tag name="AS_UNIQUEID" val="297"/>
</p:tagLst>
</file>

<file path=ppt/tags/tag63.xml><?xml version="1.0" encoding="utf-8"?>
<p:tagLst xmlns:p="http://schemas.openxmlformats.org/presentationml/2006/main">
  <p:tag name="AS_UNIQUEID" val="305"/>
</p:tagLst>
</file>

<file path=ppt/tags/tag64.xml><?xml version="1.0" encoding="utf-8"?>
<p:tagLst xmlns:p="http://schemas.openxmlformats.org/presentationml/2006/main">
  <p:tag name="AS_UNIQUEID" val="291"/>
</p:tagLst>
</file>

<file path=ppt/tags/tag65.xml><?xml version="1.0" encoding="utf-8"?>
<p:tagLst xmlns:p="http://schemas.openxmlformats.org/presentationml/2006/main">
  <p:tag name="AS_UNIQUEID" val="292"/>
</p:tagLst>
</file>

<file path=ppt/tags/tag66.xml><?xml version="1.0" encoding="utf-8"?>
<p:tagLst xmlns:p="http://schemas.openxmlformats.org/presentationml/2006/main">
  <p:tag name="AS_UNIQUEID" val="293"/>
</p:tagLst>
</file>

<file path=ppt/tags/tag67.xml><?xml version="1.0" encoding="utf-8"?>
<p:tagLst xmlns:p="http://schemas.openxmlformats.org/presentationml/2006/main">
  <p:tag name="AS_UNIQUEID" val="309"/>
</p:tagLst>
</file>

<file path=ppt/tags/tag68.xml><?xml version="1.0" encoding="utf-8"?>
<p:tagLst xmlns:p="http://schemas.openxmlformats.org/presentationml/2006/main">
  <p:tag name="AS_UNIQUEID" val="323"/>
</p:tagLst>
</file>

<file path=ppt/tags/tag69.xml><?xml version="1.0" encoding="utf-8"?>
<p:tagLst xmlns:p="http://schemas.openxmlformats.org/presentationml/2006/main">
  <p:tag name="AS_UNIQUEID" val="324"/>
</p:tagLst>
</file>

<file path=ppt/tags/tag7.xml><?xml version="1.0" encoding="utf-8"?>
<p:tagLst xmlns:p="http://schemas.openxmlformats.org/presentationml/2006/main">
  <p:tag name="AS_UNIQUEID" val="194"/>
</p:tagLst>
</file>

<file path=ppt/tags/tag70.xml><?xml version="1.0" encoding="utf-8"?>
<p:tagLst xmlns:p="http://schemas.openxmlformats.org/presentationml/2006/main">
  <p:tag name="AS_UNIQUEID" val="336"/>
  <p:tag name="KSO_WM_UNIT_TABLE_BEAUTIFY" val="smartTable{c083cb18-df5f-436e-be0e-793efb5650a3}"/>
</p:tagLst>
</file>

<file path=ppt/tags/tag71.xml><?xml version="1.0" encoding="utf-8"?>
<p:tagLst xmlns:p="http://schemas.openxmlformats.org/presentationml/2006/main">
  <p:tag name="AS_UNIQUEID" val="330"/>
</p:tagLst>
</file>

<file path=ppt/tags/tag72.xml><?xml version="1.0" encoding="utf-8"?>
<p:tagLst xmlns:p="http://schemas.openxmlformats.org/presentationml/2006/main">
  <p:tag name="AS_UNIQUEID" val="88"/>
</p:tagLst>
</file>

<file path=ppt/tags/tag73.xml><?xml version="1.0" encoding="utf-8"?>
<p:tagLst xmlns:p="http://schemas.openxmlformats.org/presentationml/2006/main">
  <p:tag name="AS_UNIQUEID" val="336"/>
  <p:tag name="KSO_WM_UNIT_TABLE_BEAUTIFY" val="smartTable{c083cb18-df5f-436e-be0e-793efb5650a3}"/>
</p:tagLst>
</file>

<file path=ppt/tags/tag74.xml><?xml version="1.0" encoding="utf-8"?>
<p:tagLst xmlns:p="http://schemas.openxmlformats.org/presentationml/2006/main">
  <p:tag name="AS_UNIQUEID" val="332"/>
</p:tagLst>
</file>

<file path=ppt/tags/tag75.xml><?xml version="1.0" encoding="utf-8"?>
<p:tagLst xmlns:p="http://schemas.openxmlformats.org/presentationml/2006/main">
  <p:tag name="AS_UNIQUEID" val="333"/>
</p:tagLst>
</file>

<file path=ppt/tags/tag76.xml><?xml version="1.0" encoding="utf-8"?>
<p:tagLst xmlns:p="http://schemas.openxmlformats.org/presentationml/2006/main">
  <p:tag name="AS_UNIQUEID" val="334"/>
</p:tagLst>
</file>

<file path=ppt/tags/tag77.xml><?xml version="1.0" encoding="utf-8"?>
<p:tagLst xmlns:p="http://schemas.openxmlformats.org/presentationml/2006/main">
  <p:tag name="AS_UNIQUEID" val="336"/>
  <p:tag name="KSO_WM_UNIT_TABLE_BEAUTIFY" val="smartTable{c083cb18-df5f-436e-be0e-793efb5650a3}"/>
</p:tagLst>
</file>

<file path=ppt/tags/tag78.xml><?xml version="1.0" encoding="utf-8"?>
<p:tagLst xmlns:p="http://schemas.openxmlformats.org/presentationml/2006/main">
  <p:tag name="AS_UNIQUEID" val="332"/>
</p:tagLst>
</file>

<file path=ppt/tags/tag79.xml><?xml version="1.0" encoding="utf-8"?>
<p:tagLst xmlns:p="http://schemas.openxmlformats.org/presentationml/2006/main">
  <p:tag name="AS_UNIQUEID" val="333"/>
</p:tagLst>
</file>

<file path=ppt/tags/tag8.xml><?xml version="1.0" encoding="utf-8"?>
<p:tagLst xmlns:p="http://schemas.openxmlformats.org/presentationml/2006/main">
  <p:tag name="AS_UNIQUEID" val="195"/>
</p:tagLst>
</file>

<file path=ppt/tags/tag80.xml><?xml version="1.0" encoding="utf-8"?>
<p:tagLst xmlns:p="http://schemas.openxmlformats.org/presentationml/2006/main">
  <p:tag name="AS_UNIQUEID" val="334"/>
</p:tagLst>
</file>

<file path=ppt/tags/tag81.xml><?xml version="1.0" encoding="utf-8"?>
<p:tagLst xmlns:p="http://schemas.openxmlformats.org/presentationml/2006/main">
  <p:tag name="AS_UNIQUEID" val="336"/>
  <p:tag name="KSO_WM_UNIT_TABLE_BEAUTIFY" val="smartTable{c083cb18-df5f-436e-be0e-793efb5650a3}"/>
</p:tagLst>
</file>

<file path=ppt/tags/tag82.xml><?xml version="1.0" encoding="utf-8"?>
<p:tagLst xmlns:p="http://schemas.openxmlformats.org/presentationml/2006/main">
  <p:tag name="AS_UNIQUEID" val="332"/>
</p:tagLst>
</file>

<file path=ppt/tags/tag83.xml><?xml version="1.0" encoding="utf-8"?>
<p:tagLst xmlns:p="http://schemas.openxmlformats.org/presentationml/2006/main">
  <p:tag name="AS_UNIQUEID" val="333"/>
</p:tagLst>
</file>

<file path=ppt/tags/tag84.xml><?xml version="1.0" encoding="utf-8"?>
<p:tagLst xmlns:p="http://schemas.openxmlformats.org/presentationml/2006/main">
  <p:tag name="AS_UNIQUEID" val="334"/>
</p:tagLst>
</file>

<file path=ppt/tags/tag85.xml><?xml version="1.0" encoding="utf-8"?>
<p:tagLst xmlns:p="http://schemas.openxmlformats.org/presentationml/2006/main">
  <p:tag name="AS_UNIQUEID" val="336"/>
  <p:tag name="KSO_WM_UNIT_TABLE_BEAUTIFY" val="smartTable{c083cb18-df5f-436e-be0e-793efb5650a3}"/>
</p:tagLst>
</file>

<file path=ppt/tags/tag86.xml><?xml version="1.0" encoding="utf-8"?>
<p:tagLst xmlns:p="http://schemas.openxmlformats.org/presentationml/2006/main">
  <p:tag name="AS_UNIQUEID" val="332"/>
</p:tagLst>
</file>

<file path=ppt/tags/tag87.xml><?xml version="1.0" encoding="utf-8"?>
<p:tagLst xmlns:p="http://schemas.openxmlformats.org/presentationml/2006/main">
  <p:tag name="AS_UNIQUEID" val="333"/>
</p:tagLst>
</file>

<file path=ppt/tags/tag88.xml><?xml version="1.0" encoding="utf-8"?>
<p:tagLst xmlns:p="http://schemas.openxmlformats.org/presentationml/2006/main">
  <p:tag name="AS_UNIQUEID" val="334"/>
</p:tagLst>
</file>

<file path=ppt/tags/tag89.xml><?xml version="1.0" encoding="utf-8"?>
<p:tagLst xmlns:p="http://schemas.openxmlformats.org/presentationml/2006/main">
  <p:tag name="AS_UNIQUEID" val="336"/>
  <p:tag name="KSO_WM_UNIT_TABLE_BEAUTIFY" val="smartTable{c083cb18-df5f-436e-be0e-793efb5650a3}"/>
</p:tagLst>
</file>

<file path=ppt/tags/tag9.xml><?xml version="1.0" encoding="utf-8"?>
<p:tagLst xmlns:p="http://schemas.openxmlformats.org/presentationml/2006/main">
  <p:tag name="AS_UNIQUEID" val="196"/>
</p:tagLst>
</file>

<file path=ppt/tags/tag90.xml><?xml version="1.0" encoding="utf-8"?>
<p:tagLst xmlns:p="http://schemas.openxmlformats.org/presentationml/2006/main">
  <p:tag name="AS_UNIQUEID" val="332"/>
</p:tagLst>
</file>

<file path=ppt/tags/tag91.xml><?xml version="1.0" encoding="utf-8"?>
<p:tagLst xmlns:p="http://schemas.openxmlformats.org/presentationml/2006/main">
  <p:tag name="AS_UNIQUEID" val="333"/>
</p:tagLst>
</file>

<file path=ppt/tags/tag92.xml><?xml version="1.0" encoding="utf-8"?>
<p:tagLst xmlns:p="http://schemas.openxmlformats.org/presentationml/2006/main">
  <p:tag name="AS_UNIQUEID" val="334"/>
</p:tagLst>
</file>

<file path=ppt/tags/tag93.xml><?xml version="1.0" encoding="utf-8"?>
<p:tagLst xmlns:p="http://schemas.openxmlformats.org/presentationml/2006/main">
  <p:tag name="AS_UNIQUEID" val="379"/>
</p:tagLst>
</file>

<file path=ppt/tags/tag94.xml><?xml version="1.0" encoding="utf-8"?>
<p:tagLst xmlns:p="http://schemas.openxmlformats.org/presentationml/2006/main">
  <p:tag name="AS_UNIQUEID" val="380"/>
</p:tagLst>
</file>

<file path=ppt/tags/tag95.xml><?xml version="1.0" encoding="utf-8"?>
<p:tagLst xmlns:p="http://schemas.openxmlformats.org/presentationml/2006/main">
  <p:tag name="AS_UNIQUEID" val="381"/>
</p:tagLst>
</file>

<file path=ppt/tags/tag96.xml><?xml version="1.0" encoding="utf-8"?>
<p:tagLst xmlns:p="http://schemas.openxmlformats.org/presentationml/2006/main">
  <p:tag name="AS_UNIQUEID" val="382"/>
</p:tagLst>
</file>

<file path=ppt/tags/tag97.xml><?xml version="1.0" encoding="utf-8"?>
<p:tagLst xmlns:p="http://schemas.openxmlformats.org/presentationml/2006/main">
  <p:tag name="AS_UNIQUEID" val="383"/>
</p:tagLst>
</file>

<file path=ppt/tags/tag98.xml><?xml version="1.0" encoding="utf-8"?>
<p:tagLst xmlns:p="http://schemas.openxmlformats.org/presentationml/2006/main">
  <p:tag name="AS_UNIQUEID" val="384"/>
</p:tagLst>
</file>

<file path=ppt/tags/tag99.xml><?xml version="1.0" encoding="utf-8"?>
<p:tagLst xmlns:p="http://schemas.openxmlformats.org/presentationml/2006/main">
  <p:tag name="AS_UNIQUEID" val="38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4957</Words>
  <Application>WPS 演示</Application>
  <PresentationFormat>自定义</PresentationFormat>
  <Paragraphs>555</Paragraphs>
  <Slides>36</Slides>
  <Notes>18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36</vt:i4>
      </vt:variant>
    </vt:vector>
  </HeadingPairs>
  <TitlesOfParts>
    <vt:vector size="57" baseType="lpstr">
      <vt:lpstr>Arial</vt:lpstr>
      <vt:lpstr>宋体</vt:lpstr>
      <vt:lpstr>Wingdings</vt:lpstr>
      <vt:lpstr>黑体</vt:lpstr>
      <vt:lpstr>楷体</vt:lpstr>
      <vt:lpstr>华文行楷</vt:lpstr>
      <vt:lpstr>微软雅黑</vt:lpstr>
      <vt:lpstr>华文楷体</vt:lpstr>
      <vt:lpstr>仿宋</vt:lpstr>
      <vt:lpstr>楷体_GB2312</vt:lpstr>
      <vt:lpstr>新宋体</vt:lpstr>
      <vt:lpstr>Tahoma</vt:lpstr>
      <vt:lpstr>隶书</vt:lpstr>
      <vt:lpstr>Arial Unicode MS</vt:lpstr>
      <vt:lpstr>Calibri Light</vt:lpstr>
      <vt:lpstr>Calibri</vt:lpstr>
      <vt:lpstr>等线</vt:lpstr>
      <vt:lpstr>华文新魏</vt:lpstr>
      <vt:lpstr>叶根友毛笔行书2.0版</vt:lpstr>
      <vt:lpstr>方正清刻本悦宋简体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故事梗概：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海明威笔下的老人形象</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中国风商务计划书PPT模板</dc:title>
  <dc:creator>Administrator</dc:creator>
  <cp:lastModifiedBy>趁着阳光拥抱</cp:lastModifiedBy>
  <cp:revision>92</cp:revision>
  <dcterms:created xsi:type="dcterms:W3CDTF">2017-06-30T01:19:00Z</dcterms:created>
  <dcterms:modified xsi:type="dcterms:W3CDTF">2020-10-26T00:00:19Z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