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58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嘉荣" initials="u" lastIdx="1" clrIdx="0"/>
  <p:cmAuthor id="2" name="lenovo" initials="l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点击图片链接</a:t>
            </a:r>
            <a:r>
              <a:rPr lang="en-US" altLang="zh-CN" dirty="0"/>
              <a:t>《</a:t>
            </a:r>
            <a:r>
              <a:rPr lang="zh-CN" altLang="en-US" dirty="0"/>
              <a:t>花木兰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当着窗子、对着镜子整理漂亮的头发，对着镜子在面部贴上装饰物。走出去看一起打仗的火伴，火伴们很吃惊，（都说我们）同行数年之久，竟然不知木兰是女孩。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（提着兔子耳朵悬在半空中时）雄兔两只前脚时时动弹、雌兔两只眼睛时常眯着，所以容易分辨。雄雌两兔一起并排跑，怎能分辨哪个是雄兔哪个是雌兔呢？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结构脉络梳理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3B216-F4E8-4D4B-B13C-BB14C5A8145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点击图片链接</a:t>
            </a:r>
            <a:r>
              <a:rPr lang="en-US" altLang="zh-CN" dirty="0"/>
              <a:t>《</a:t>
            </a:r>
            <a:r>
              <a:rPr lang="zh-CN" altLang="en-US" dirty="0"/>
              <a:t>花木兰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“汉乐府”</a:t>
            </a:r>
            <a:endParaRPr lang="zh-CN" altLang="en-US" dirty="0" smtClean="0"/>
          </a:p>
          <a:p>
            <a:r>
              <a:rPr lang="zh-CN" altLang="en-US" dirty="0" smtClean="0"/>
              <a:t>“乐府”本是汉代专门掌管音乐的官署名称。</a:t>
            </a:r>
            <a:endParaRPr lang="zh-CN" altLang="en-US" dirty="0" smtClean="0"/>
          </a:p>
          <a:p>
            <a:r>
              <a:rPr lang="zh-CN" altLang="en-US" dirty="0" smtClean="0"/>
              <a:t>       魏晋六朝时，变为一种带有音乐性的诗体的名称。</a:t>
            </a:r>
            <a:endParaRPr lang="zh-CN" altLang="en-US" dirty="0" smtClean="0"/>
          </a:p>
          <a:p>
            <a:r>
              <a:rPr lang="zh-CN" altLang="en-US" dirty="0" smtClean="0"/>
              <a:t>       在文学史上，乐府体诗，既指由乐府机关收录的作品，也指魏晋以后历代作家仿制的乐府作品。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3B216-F4E8-4D4B-B13C-BB14C5A8145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3B216-F4E8-4D4B-B13C-BB14C5A8145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3B216-F4E8-4D4B-B13C-BB14C5A8145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结构脉络梳理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叹息声一声接着一声传出，木兰对着房门织布。听不见织布机织布的声音，只听见木兰在叹息。问木兰在想什么？问木兰在惦记什么？（木兰答道）我也没有在想什么，也没有在惦记什么。昨天晚上看见征兵文书，知道君主在大规模征兵，那么多卷征兵文册，每一卷上都有父亲的名字。父亲没有大儿子，木兰（我）没有兄长，木兰愿意为此到集市上去买马鞍和马匹，就开始替代父亲去征战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集市各处购买马具。第二天早晨离开父母，晚上宿营在黄河边，听不见父母呼唤女儿的声音，只能听到黄河水流水声。第二天早晨离开黄河上路，晚上到达黑山头，听不见父母呼唤女儿的声音，只能听到燕山胡兵战马的啾啾的鸣叫声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不远万里奔赴战场，翻越重重山峰就像飞起来那样迅速。北方的寒气中传来打更声，月光映照着战士们的铠甲。将士们身经百战，有的为国捐躯，有的转战多年胜利归来。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胜利归来朝见天子，天子坐在殿堂（论功行赏）。给木兰记很大的功勋，得到的赏赐有千百金还有余。天子问木兰有什么要求，木兰说不愿做尚书郎，希望骑上千里马，回到故乡。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父母听说女儿回来了，互相搀扶着到城外迎接她；姐姐听说妹妹回来了，对着门户梳妆打扮起来；弟弟听说姐姐回来了，忙着霍霍地磨刀杀猪宰羊。每间房都打开了门进去看看，脱去打仗时穿的战袍，穿上以前女孩子的衣裳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26.jpeg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749844" y="1534467"/>
            <a:ext cx="7429520" cy="219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 rtlCol="0">
            <a:spAutoFit/>
          </a:bodyPr>
          <a:lstStyle/>
          <a:p>
            <a:endParaRPr lang="en-US" altLang="zh-CN" sz="49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古诗文阅读之《木兰诗》</a:t>
            </a:r>
            <a:endParaRPr lang="zh-CN" alt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40" y="3429001"/>
            <a:ext cx="3137598" cy="2489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1663">
        <p:pull/>
      </p:transition>
    </mc:Choice>
    <mc:Fallback>
      <p:transition advTm="1663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87756">
            <a:off x="3669125" y="759618"/>
            <a:ext cx="1014155" cy="947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72025" y="883285"/>
            <a:ext cx="3148965" cy="70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90000"/>
              </a:lnSpc>
              <a:spcAft>
                <a:spcPts val="0"/>
              </a:spcAft>
            </a:pPr>
            <a:r>
              <a:rPr lang="en-US" altLang="zh-CN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木兰诗</a:t>
            </a:r>
            <a:r>
              <a:rPr lang="en-US" altLang="zh-CN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21" b="100000" l="40968" r="88602">
                        <a14:foregroundMark x1="41935" y1="60281" x2="59677" y2="92794"/>
                        <a14:foregroundMark x1="41613" y1="72583" x2="52151" y2="97364"/>
                        <a14:foregroundMark x1="42366" y1="80844" x2="47419" y2="96837"/>
                        <a14:foregroundMark x1="48065" y1="63620" x2="56667" y2="77680"/>
                        <a14:foregroundMark x1="49892" y1="64148" x2="57849" y2="72935"/>
                        <a14:foregroundMark x1="80000" y1="81547" x2="87634" y2="94025"/>
                        <a14:foregroundMark x1="86452" y1="75395" x2="86129" y2="91037"/>
                        <a14:foregroundMark x1="87097" y1="75747" x2="87097" y2="85940"/>
                        <a14:foregroundMark x1="76989" y1="18981" x2="87849" y2="22320"/>
                        <a14:foregroundMark x1="73118" y1="14060" x2="88602" y2="18629"/>
                        <a14:foregroundMark x1="86774" y1="10193" x2="75914" y2="96661"/>
                        <a14:foregroundMark x1="87312" y1="21617" x2="87312" y2="63620"/>
                        <a14:foregroundMark x1="65591" y1="72583" x2="76882" y2="8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47" t="-615" r="11970" b="495"/>
          <a:stretch>
            <a:fillRect/>
          </a:stretch>
        </p:blipFill>
        <p:spPr>
          <a:xfrm>
            <a:off x="9038858" y="4861414"/>
            <a:ext cx="1629142" cy="1996585"/>
          </a:xfrm>
          <a:prstGeom prst="rect">
            <a:avLst/>
          </a:prstGeom>
        </p:spPr>
      </p:pic>
      <p:grpSp>
        <p:nvGrpSpPr>
          <p:cNvPr id="2" name="组合 11"/>
          <p:cNvGrpSpPr/>
          <p:nvPr/>
        </p:nvGrpSpPr>
        <p:grpSpPr>
          <a:xfrm>
            <a:off x="8352957" y="100237"/>
            <a:ext cx="2315043" cy="846963"/>
            <a:chOff x="1043607" y="3789040"/>
            <a:chExt cx="5328593" cy="237626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3" t="55250" r="24418" b="10100"/>
            <a:stretch>
              <a:fillRect/>
            </a:stretch>
          </p:blipFill>
          <p:spPr>
            <a:xfrm>
              <a:off x="1043607" y="3789040"/>
              <a:ext cx="5328593" cy="237626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2195736" y="4509120"/>
              <a:ext cx="2592288" cy="936104"/>
            </a:xfrm>
            <a:prstGeom prst="rect">
              <a:avLst/>
            </a:prstGeom>
            <a:solidFill>
              <a:srgbClr val="171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088711" y="231330"/>
            <a:ext cx="28435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书声琅琅</a:t>
            </a:r>
            <a:endParaRPr lang="zh-CN" altLang="en-US" sz="32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77035" y="1884680"/>
            <a:ext cx="9054465" cy="3408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开我东阁门，坐我西阁床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脱我战时袍，著（</a:t>
            </a:r>
            <a:r>
              <a:rPr lang="en-US" altLang="zh-CN" sz="2800" b="1" kern="100" spc="25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zhuó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）我旧时裳。当窗理云鬓（</a:t>
            </a:r>
            <a:r>
              <a:rPr lang="en-US" altLang="zh-CN" sz="2800" b="1" kern="100" spc="25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bìn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），对镜帖花黄。出门看火伴，火伴皆惊忙：同行十二年，不知木兰是女郎。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雄兔脚扑朔（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shuò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雌（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cí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眼迷离；双兔傍地走，安能辨我是雄雌？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6987" y="3413747"/>
            <a:ext cx="1800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木兰诗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466084" y="1879952"/>
            <a:ext cx="288032" cy="385330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31459" y="5142976"/>
            <a:ext cx="1114516" cy="823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赞美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5861" y="4339924"/>
            <a:ext cx="2571541" cy="228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solidFill>
                  <a:srgbClr val="C00000"/>
                </a:solidFill>
              </a:rPr>
              <a:t>——</a:t>
            </a:r>
            <a:r>
              <a:rPr lang="zh-CN" altLang="en-US" dirty="0">
                <a:solidFill>
                  <a:srgbClr val="C00000"/>
                </a:solidFill>
              </a:rPr>
              <a:t>以兔为喻，</a:t>
            </a:r>
            <a:r>
              <a:rPr lang="en-US" altLang="zh-CN" dirty="0">
                <a:solidFill>
                  <a:srgbClr val="C00000"/>
                </a:solidFill>
              </a:rPr>
              <a:t>  </a:t>
            </a:r>
            <a:endParaRPr lang="en-US" altLang="zh-CN" dirty="0">
              <a:solidFill>
                <a:srgbClr val="C0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C00000"/>
                </a:solidFill>
              </a:rPr>
              <a:t>       讴歌赞美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7824192" y="1806931"/>
            <a:ext cx="432048" cy="3926325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065" y="3212976"/>
            <a:ext cx="1879511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爱国精神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英雄气概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30" name="Picture 6" descr="https://timgsa.baidu.com/timg?image&amp;quality=80&amp;size=b9999_10000&amp;sec=1489636606&amp;di=702a2cb8efece01d42b00619c9e46b60&amp;imgtype=jpg&amp;er=1&amp;src=http%3A%2F%2Fwww.szhuodong.com%2Fuploadfile%2F2015%2F0413%2F2015041311381064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296" y="5066139"/>
            <a:ext cx="1870203" cy="175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653995" y="435184"/>
            <a:ext cx="2631440" cy="8299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结构梳理</a:t>
            </a:r>
            <a:endParaRPr kumimoji="0" lang="zh-CN" altLang="en-US" sz="4800" b="1" i="0" u="none" strike="noStrike" kern="1200" cap="none" spc="0" normalizeH="0" baseline="0" noProof="0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1725" y="1516357"/>
            <a:ext cx="16129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代父从军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5358" y="2722275"/>
            <a:ext cx="16129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出征参战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4523" y="3954130"/>
            <a:ext cx="16129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辞官还乡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79073" y="1707888"/>
            <a:ext cx="244511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深明大义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3267" y="2672950"/>
            <a:ext cx="23241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勇敢坚强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79073" y="3954130"/>
            <a:ext cx="23241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不慕荣利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9386" y="2060848"/>
            <a:ext cx="1541780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31459" y="3312891"/>
            <a:ext cx="1270635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39994" y="4429960"/>
            <a:ext cx="1541780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5-6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74432" y="5733225"/>
            <a:ext cx="1270635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7" grpId="0" bldLvl="0" animBg="1"/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1703705" y="3672840"/>
            <a:ext cx="87026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 诗歌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通过写木兰女扮男装</a:t>
            </a:r>
            <a:r>
              <a:rPr lang="zh-CN" altLang="en-US" sz="2800" b="1" kern="100" spc="1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代父从军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的故事，塑造了木兰这一 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爱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家、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爱国、</a:t>
            </a:r>
            <a:r>
              <a:rPr lang="zh-CN" altLang="en-US" sz="2800" b="1" kern="100" spc="1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  <a:sym typeface="+mn-ea"/>
              </a:rPr>
              <a:t>不慕名利，深明大义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巾帼英雄的形象，集中体现了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中华儿女</a:t>
            </a:r>
            <a:r>
              <a:rPr lang="zh-CN" altLang="en-US" sz="2800" b="1" kern="100" spc="1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勤劳</a:t>
            </a:r>
            <a:r>
              <a:rPr lang="zh-CN" altLang="en-US" sz="2800" b="1" kern="100" spc="1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、智慧、勇敢、坚强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的优秀品质。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7186">
            <a:off x="3241856" y="725985"/>
            <a:ext cx="2407921" cy="16052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4611">
            <a:off x="5511808" y="791090"/>
            <a:ext cx="1988020" cy="15391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标题 1"/>
          <p:cNvSpPr txBox="1"/>
          <p:nvPr/>
        </p:nvSpPr>
        <p:spPr>
          <a:xfrm>
            <a:off x="7866180" y="664148"/>
            <a:ext cx="792087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木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734809" y="1139162"/>
            <a:ext cx="792087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兰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8253045" y="2062492"/>
            <a:ext cx="792087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诗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4005" y="2985822"/>
            <a:ext cx="28575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 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内容主旨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919536" y="1141289"/>
            <a:ext cx="8496944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唧唧复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唧唧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，木兰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当户织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。不闻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机杼声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唯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闻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女叹息。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问女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何所思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，问女何所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忆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。女亦无所思，女亦无所忆。昨夜见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军帖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可汗大点兵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，军书十二卷，卷卷有爷名。阿爷无大儿，木兰无长兄，愿为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市鞍马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，从此替爷征。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8832237" y="4597551"/>
            <a:ext cx="13684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i="0" dirty="0" err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ān</a:t>
            </a:r>
            <a:endParaRPr lang="zh-CN" altLang="en-US" sz="2000" b="1" i="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3346450" y="2037715"/>
            <a:ext cx="1489710" cy="487680"/>
          </a:xfrm>
          <a:prstGeom prst="wedgeRoundRectCallout">
            <a:avLst>
              <a:gd name="adj1" fmla="val -3823"/>
              <a:gd name="adj2" fmla="val -9850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叹息声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7121868" y="2071976"/>
            <a:ext cx="3048666" cy="936104"/>
          </a:xfrm>
          <a:prstGeom prst="wedgeRoundRectCallout">
            <a:avLst>
              <a:gd name="adj1" fmla="val -5068"/>
              <a:gd name="adj2" fmla="val -73109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织布机发出的声音。杼，织布的梭子。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6168007" y="3696799"/>
            <a:ext cx="855314" cy="432048"/>
          </a:xfrm>
          <a:prstGeom prst="wedgeRoundRectCallout">
            <a:avLst>
              <a:gd name="adj1" fmla="val -5068"/>
              <a:gd name="adj2" fmla="val -73109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思念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6078252" y="4568579"/>
            <a:ext cx="2771800" cy="360040"/>
          </a:xfrm>
          <a:prstGeom prst="wedgeRoundRectCallout">
            <a:avLst>
              <a:gd name="adj1" fmla="val -42927"/>
              <a:gd name="adj2" fmla="val -91963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可汗大规模地征兵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8435752" y="5495642"/>
            <a:ext cx="2124744" cy="504055"/>
          </a:xfrm>
          <a:prstGeom prst="wedgeRoundRectCallout">
            <a:avLst>
              <a:gd name="adj1" fmla="val -12919"/>
              <a:gd name="adj2" fmla="val -92762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泛指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马和马具。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719736" y="260648"/>
            <a:ext cx="468052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800" b="1" dirty="0">
                <a:blipFill>
                  <a:blip r:embed="rId2"/>
                  <a:tile tx="0" ty="0" sx="100000" sy="100000" flip="none" algn="tl"/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木兰诗</a:t>
            </a:r>
            <a:endParaRPr lang="en-US" altLang="zh-CN" sz="4800" b="1" dirty="0">
              <a:blipFill>
                <a:blip r:embed="rId2"/>
                <a:tile tx="0" ty="0" sx="100000" sy="100000" flip="none" algn="tl"/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9241255" y="925265"/>
            <a:ext cx="550388" cy="432048"/>
          </a:xfrm>
          <a:prstGeom prst="wedgeRoundRectCallout">
            <a:avLst>
              <a:gd name="adj1" fmla="val -22238"/>
              <a:gd name="adj2" fmla="val 94740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735960" y="1988840"/>
            <a:ext cx="1224136" cy="936104"/>
          </a:xfrm>
          <a:prstGeom prst="wedgeRoundRectCallout">
            <a:avLst>
              <a:gd name="adj1" fmla="val -5068"/>
              <a:gd name="adj2" fmla="val -73109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对着门织布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7464152" y="5507102"/>
            <a:ext cx="648072" cy="360041"/>
          </a:xfrm>
          <a:prstGeom prst="wedgeRoundRectCallout">
            <a:avLst>
              <a:gd name="adj1" fmla="val 151313"/>
              <a:gd name="adj2" fmla="val -117554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2963652" y="3696799"/>
            <a:ext cx="1260140" cy="360040"/>
          </a:xfrm>
          <a:prstGeom prst="wedgeRoundRectCallout">
            <a:avLst>
              <a:gd name="adj1" fmla="val -835"/>
              <a:gd name="adj2" fmla="val -92157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想什么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791744" y="4581128"/>
            <a:ext cx="1748585" cy="360040"/>
          </a:xfrm>
          <a:prstGeom prst="wedgeRoundRectCallout">
            <a:avLst>
              <a:gd name="adj1" fmla="val -7309"/>
              <a:gd name="adj2" fmla="val -85807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军中的文告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7" grpId="0" bldLvl="0" animBg="1"/>
      <p:bldP spid="29" grpId="0" bldLvl="0" animBg="1"/>
      <p:bldP spid="30" grpId="0" bldLvl="0" animBg="1"/>
      <p:bldP spid="3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51296" y="1124744"/>
            <a:ext cx="8496944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东市买骏马，西市买鞍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鞯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，南市买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辔头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，北市买长鞭。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辞爷娘去，暮宿黄河边，不闻爷娘唤女声，但闻黄河流水鸣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溅溅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。旦辞黄河去，暮至黑山头，不闻爷娘唤女声，但闻燕山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胡骑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鸣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啾啾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万里赴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戎机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，关山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若飞。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朔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气传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金柝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，寒光照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铁衣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 将军百战死，壮士十年归。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493648" y="1916832"/>
            <a:ext cx="2091478" cy="432048"/>
          </a:xfrm>
          <a:prstGeom prst="wedgeRoundRectCallout">
            <a:avLst>
              <a:gd name="adj1" fmla="val -5957"/>
              <a:gd name="adj2" fmla="val -6416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马鞍下的垫子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898539" y="2781156"/>
            <a:ext cx="857200" cy="432048"/>
          </a:xfrm>
          <a:prstGeom prst="wedgeRoundRectCallout">
            <a:avLst>
              <a:gd name="adj1" fmla="val -5957"/>
              <a:gd name="adj2" fmla="val -6416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早晨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223792" y="3645024"/>
            <a:ext cx="1296144" cy="432048"/>
          </a:xfrm>
          <a:prstGeom prst="wedgeRoundRectCallout">
            <a:avLst>
              <a:gd name="adj1" fmla="val -5957"/>
              <a:gd name="adj2" fmla="val -6416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水流声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755739" y="5373216"/>
            <a:ext cx="864096" cy="432048"/>
          </a:xfrm>
          <a:prstGeom prst="wedgeRoundRectCallout">
            <a:avLst>
              <a:gd name="adj1" fmla="val -5957"/>
              <a:gd name="adj2" fmla="val -6416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891334" y="5344833"/>
            <a:ext cx="864096" cy="432048"/>
          </a:xfrm>
          <a:prstGeom prst="wedgeRoundRectCallout">
            <a:avLst>
              <a:gd name="adj1" fmla="val -5957"/>
              <a:gd name="adj2" fmla="val -6416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824192" y="5445224"/>
            <a:ext cx="2622061" cy="1180511"/>
          </a:xfrm>
          <a:prstGeom prst="wedgeRoundRectCallout">
            <a:avLst>
              <a:gd name="adj1" fmla="val -19667"/>
              <a:gd name="adj2" fmla="val -6416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古时军中白天用来烧饭、夜里用来打更的器具。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464152" y="548680"/>
            <a:ext cx="2160240" cy="720080"/>
          </a:xfrm>
          <a:prstGeom prst="wedgeRoundRectCallout">
            <a:avLst>
              <a:gd name="adj1" fmla="val -4168"/>
              <a:gd name="adj2" fmla="val 86071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驾驭牲口用的嚼子和缰绳。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063552" y="4509120"/>
            <a:ext cx="6264696" cy="432048"/>
          </a:xfrm>
          <a:prstGeom prst="wedgeRoundRectCallout">
            <a:avLst>
              <a:gd name="adj1" fmla="val 17827"/>
              <a:gd name="adj2" fmla="val -76089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胡人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的战马。胡，古代对西北部民族的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称呼。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6711314" y="3587829"/>
            <a:ext cx="2088232" cy="432048"/>
          </a:xfrm>
          <a:prstGeom prst="wedgeRoundRectCallout">
            <a:avLst>
              <a:gd name="adj1" fmla="val 1868"/>
              <a:gd name="adj2" fmla="val 87562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马叫的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5303912" y="5373216"/>
            <a:ext cx="864096" cy="432048"/>
          </a:xfrm>
          <a:prstGeom prst="wedgeRoundRectCallout">
            <a:avLst>
              <a:gd name="adj1" fmla="val -5957"/>
              <a:gd name="adj2" fmla="val -6416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越过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494682" y="6237312"/>
            <a:ext cx="4529310" cy="508147"/>
          </a:xfrm>
          <a:prstGeom prst="wedgeRoundRectCallout">
            <a:avLst>
              <a:gd name="adj1" fmla="val -29619"/>
              <a:gd name="adj2" fmla="val -69235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铠甲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，古代军人穿的护身服装。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807968" y="4618314"/>
            <a:ext cx="13668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diHaus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i="0" dirty="0" err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huò</a:t>
            </a:r>
            <a:endParaRPr lang="en-US" altLang="zh-CN" sz="2000" b="1" i="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47527" y="1164673"/>
            <a:ext cx="8496944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归来见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天子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，天子坐明堂。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策勋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十二转，赏赐百千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强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。可汗问所欲，木兰不用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尚书郎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，愿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驰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千里足，送儿还故乡。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爷娘闻女来，出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郭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相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扶将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；阿姊闻妹来，当户理红妆；小弟闻姊来，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磨刀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霍霍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向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猪羊。开我东阁门，坐我西阁床，脱我战时袍，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著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我旧时裳。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8184232" y="2852936"/>
            <a:ext cx="1872208" cy="432048"/>
          </a:xfrm>
          <a:prstGeom prst="wedgeRoundRectCallout">
            <a:avLst>
              <a:gd name="adj1" fmla="val -25898"/>
              <a:gd name="adj2" fmla="val -70127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赶马快跑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177102" y="3527398"/>
            <a:ext cx="903346" cy="429519"/>
          </a:xfrm>
          <a:prstGeom prst="wedgeRoundRectCallout">
            <a:avLst>
              <a:gd name="adj1" fmla="val -21714"/>
              <a:gd name="adj2" fmla="val 96141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扶持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498505" y="5354900"/>
            <a:ext cx="581943" cy="432048"/>
          </a:xfrm>
          <a:prstGeom prst="wedgeRoundRectCallout">
            <a:avLst>
              <a:gd name="adj1" fmla="val -45877"/>
              <a:gd name="adj2" fmla="val 74073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穿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700910" y="3524869"/>
            <a:ext cx="988486" cy="432048"/>
          </a:xfrm>
          <a:prstGeom prst="wedgeRoundRectCallout">
            <a:avLst>
              <a:gd name="adj1" fmla="val 18954"/>
              <a:gd name="adj2" fmla="val 93400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外城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847215" y="572135"/>
            <a:ext cx="2836545" cy="628650"/>
          </a:xfrm>
          <a:prstGeom prst="wedgeRoundRectCallout">
            <a:avLst>
              <a:gd name="adj1" fmla="val 27994"/>
              <a:gd name="adj2" fmla="val 102323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指上文的“可汗”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680176" y="1008070"/>
            <a:ext cx="1008112" cy="432048"/>
          </a:xfrm>
          <a:prstGeom prst="wedgeRoundRectCallout">
            <a:avLst>
              <a:gd name="adj1" fmla="val -52566"/>
              <a:gd name="adj2" fmla="val 84582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991544" y="2852936"/>
            <a:ext cx="903346" cy="432048"/>
          </a:xfrm>
          <a:prstGeom prst="wedgeRoundRectCallout">
            <a:avLst>
              <a:gd name="adj1" fmla="val -9061"/>
              <a:gd name="adj2" fmla="val -77604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有余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6168007" y="2904376"/>
            <a:ext cx="1800199" cy="432048"/>
          </a:xfrm>
          <a:prstGeom prst="wedgeRoundRectCallout">
            <a:avLst>
              <a:gd name="adj1" fmla="val -3558"/>
              <a:gd name="adj2" fmla="val -86423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尚书省的官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6498315" y="4479657"/>
            <a:ext cx="1876035" cy="432048"/>
          </a:xfrm>
          <a:prstGeom prst="wedgeRoundRectCallout">
            <a:avLst>
              <a:gd name="adj1" fmla="val -45877"/>
              <a:gd name="adj2" fmla="val 74073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磨刀的声音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6" grpId="0" bldLvl="0" animBg="1"/>
      <p:bldP spid="17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64360" y="1416685"/>
            <a:ext cx="826389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当窗理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云鬓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，对镜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贴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花黄。出门看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火伴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，火伴皆惊忙：同行十二年，不知木兰是女郎。 </a:t>
            </a:r>
            <a:endParaRPr lang="zh-CN" altLang="en-US" sz="2800" b="1" dirty="0" smtClean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雄兔脚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扑朔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，雌兔眼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迷离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；双兔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傍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地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走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，安能辨我是雄雌？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3982010" y="3890574"/>
            <a:ext cx="993952" cy="432048"/>
          </a:xfrm>
          <a:prstGeom prst="wedgeRoundRectCallout">
            <a:avLst>
              <a:gd name="adj1" fmla="val -25304"/>
              <a:gd name="adj2" fmla="val -61185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171253" y="3890574"/>
            <a:ext cx="1152129" cy="432048"/>
          </a:xfrm>
          <a:prstGeom prst="wedgeRoundRectCallout">
            <a:avLst>
              <a:gd name="adj1" fmla="val -25304"/>
              <a:gd name="adj2" fmla="val -61185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眯着眼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559031" y="3890574"/>
            <a:ext cx="1849337" cy="432048"/>
          </a:xfrm>
          <a:prstGeom prst="wedgeRoundRectCallout">
            <a:avLst>
              <a:gd name="adj1" fmla="val -25304"/>
              <a:gd name="adj2" fmla="val -61185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靠近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、临近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430" y="4482462"/>
            <a:ext cx="1692570" cy="2375538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2207568" y="2276872"/>
            <a:ext cx="5112568" cy="432048"/>
          </a:xfrm>
          <a:prstGeom prst="wedgeRoundRectCallout">
            <a:avLst>
              <a:gd name="adj1" fmla="val -24112"/>
              <a:gd name="adj2" fmla="val -84113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像云那样的鬓发，形容好看的头发。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442075" y="162560"/>
            <a:ext cx="3240405" cy="1433830"/>
          </a:xfrm>
          <a:prstGeom prst="wedgeRoundRectCallout">
            <a:avLst>
              <a:gd name="adj1" fmla="val -5612"/>
              <a:gd name="adj2" fmla="val 64609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伍的士兵。当时规定若干士兵同一个灶吃饭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，故称“火伴”。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982010" y="1235976"/>
            <a:ext cx="1512168" cy="432048"/>
          </a:xfrm>
          <a:prstGeom prst="wedgeRoundRectCallout">
            <a:avLst>
              <a:gd name="adj1" fmla="val 25037"/>
              <a:gd name="adj2" fmla="val 86346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同“贴”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8797539" y="3028532"/>
            <a:ext cx="599741" cy="405330"/>
          </a:xfrm>
          <a:prstGeom prst="wedgeRoundRectCallout">
            <a:avLst>
              <a:gd name="adj1" fmla="val -41131"/>
              <a:gd name="adj2" fmla="val 80822"/>
              <a:gd name="adj3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跑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0" grpId="0" bldLvl="0" animBg="1"/>
      <p:bldP spid="11" grpId="0" bldLvl="0" animBg="1"/>
      <p:bldP spid="8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293320" y="1157105"/>
            <a:ext cx="6804756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1.</a:t>
            </a: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通假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字 </a:t>
            </a: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对镜</a:t>
            </a:r>
            <a:r>
              <a:rPr kumimoji="0" lang="zh-CN" altLang="zh-CN" sz="2800" b="1" i="0" u="sng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帖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花</a:t>
            </a: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黄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55840" y="1717258"/>
            <a:ext cx="206565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帖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贴</a:t>
            </a: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98559" y="0"/>
            <a:ext cx="1069441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接龙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81918" y="4365104"/>
            <a:ext cx="2786082" cy="2455733"/>
          </a:xfrm>
          <a:prstGeom prst="rect">
            <a:avLst/>
          </a:prstGeom>
        </p:spPr>
      </p:pic>
      <p:sp>
        <p:nvSpPr>
          <p:cNvPr id="10" name="文本框 5"/>
          <p:cNvSpPr txBox="1"/>
          <p:nvPr/>
        </p:nvSpPr>
        <p:spPr>
          <a:xfrm>
            <a:off x="3863752" y="591350"/>
            <a:ext cx="464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P40  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重点字词句梳理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340" y="2204863"/>
            <a:ext cx="6572250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899670" y="2852936"/>
            <a:ext cx="1560143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父亲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49930" y="4797425"/>
            <a:ext cx="1563370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只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8" grpId="0" build="p"/>
      <p:bldP spid="1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20215" y="1081576"/>
            <a:ext cx="644363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2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．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古今异义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③策勋十二</a:t>
            </a:r>
            <a:r>
              <a:rPr lang="zh-CN" altLang="zh-CN" sz="2800" b="1" u="sng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转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： </a:t>
            </a:r>
            <a:endParaRPr lang="en-US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古义</a:t>
            </a:r>
            <a:r>
              <a:rPr lang="en-US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___________________________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；</a:t>
            </a:r>
            <a:endParaRPr lang="en-US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今义：改变方向、位置、形势、情况等。</a:t>
            </a:r>
            <a:endParaRPr lang="zh-CN" altLang="zh-CN" sz="28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72620" y="1868838"/>
            <a:ext cx="2140834" cy="3494560"/>
          </a:xfrm>
          <a:prstGeom prst="rect">
            <a:avLst/>
          </a:prstGeom>
        </p:spPr>
      </p:pic>
      <p:sp>
        <p:nvSpPr>
          <p:cNvPr id="13" name="文本框 8"/>
          <p:cNvSpPr txBox="1"/>
          <p:nvPr/>
        </p:nvSpPr>
        <p:spPr>
          <a:xfrm>
            <a:off x="9598559" y="0"/>
            <a:ext cx="1069441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接龙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03117" y="2581021"/>
            <a:ext cx="4464496" cy="937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指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勋位每升一级叫一转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endParaRPr kumimoji="0" lang="en-US" altLang="zh-CN" sz="2800" b="1" i="0" u="none" strike="noStrike" kern="1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十二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转为最高的勋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</a:t>
            </a: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4598042" y="789282"/>
            <a:ext cx="464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P40  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重点字词句梳理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24000" y="1357298"/>
            <a:ext cx="6581104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④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赏赐百千</a:t>
            </a:r>
            <a:r>
              <a:rPr kumimoji="0" lang="zh-CN" altLang="zh-CN" sz="2800" b="1" i="0" u="sng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强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：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古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义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_______________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；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 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今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义：力量大，势力大，如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强大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。</a:t>
            </a:r>
            <a:endParaRPr kumimoji="0" lang="zh-CN" altLang="zh-CN" sz="28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⑤</a:t>
            </a: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出</a:t>
            </a:r>
            <a:r>
              <a:rPr lang="zh-CN" altLang="en-US" sz="2800" b="1" u="sng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郭</a:t>
            </a: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相扶将：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古义</a:t>
            </a:r>
            <a:r>
              <a:rPr lang="en-US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_______________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；</a:t>
            </a:r>
            <a:endParaRPr lang="en-US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今义：</a:t>
            </a:r>
            <a:r>
              <a:rPr lang="zh-CN" altLang="en-US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姓氏。</a:t>
            </a:r>
            <a:endParaRPr lang="en-US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514350" lvl="0" indent="-5143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6"/>
              <a:defRPr/>
            </a:pPr>
            <a:r>
              <a:rPr lang="zh-CN" altLang="en-US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雌兔眼</a:t>
            </a:r>
            <a:r>
              <a:rPr lang="zh-CN" altLang="en-US" sz="2800" b="1" u="sng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迷离</a:t>
            </a:r>
            <a:r>
              <a:rPr lang="zh-CN" altLang="en-US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：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古义</a:t>
            </a:r>
            <a:r>
              <a:rPr lang="en-US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_______________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；</a:t>
            </a:r>
            <a:endParaRPr lang="en-US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今义：</a:t>
            </a:r>
            <a:r>
              <a:rPr lang="zh-CN" altLang="en-US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模糊而难以分辨清楚。</a:t>
            </a:r>
            <a:endParaRPr lang="en-US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514350" lvl="0" indent="-5143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7"/>
              <a:defRPr/>
            </a:pP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双兔傍地</a:t>
            </a:r>
            <a:r>
              <a:rPr lang="zh-CN" altLang="zh-CN" sz="2800" b="1" u="sng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走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： 古义</a:t>
            </a:r>
            <a:r>
              <a:rPr lang="en-US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___________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；</a:t>
            </a:r>
            <a:endParaRPr lang="en-US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今义：步行。</a:t>
            </a:r>
            <a:endParaRPr lang="zh-CN" altLang="zh-CN" sz="2800" b="1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30019" y="3356992"/>
            <a:ext cx="2068843" cy="308118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095868" y="1357298"/>
            <a:ext cx="2994645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有余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98559" y="0"/>
            <a:ext cx="1069441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接龙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53058" y="5229200"/>
            <a:ext cx="1634570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跑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0182" y="2636912"/>
            <a:ext cx="1634570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外城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3058" y="3899255"/>
            <a:ext cx="1634570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眯着眼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4524364" y="500042"/>
            <a:ext cx="464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P40  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重点字词句梳理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0" grpId="0" build="p"/>
      <p:bldP spid="12" grpId="0" build="p"/>
      <p:bldP spid="1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7640" y="2492896"/>
            <a:ext cx="7455202" cy="1210456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buNone/>
            </a:pP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学习《木兰诗》的背景常识。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 fontAlgn="auto">
              <a:spcBef>
                <a:spcPts val="0"/>
              </a:spcBef>
              <a:buNone/>
            </a:pP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掌握《木兰诗》重点词句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的翻译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480" y="764704"/>
            <a:ext cx="2990850" cy="733425"/>
          </a:xfrm>
          <a:prstGeom prst="rect">
            <a:avLst/>
          </a:prstGeom>
        </p:spPr>
      </p:pic>
      <p:pic>
        <p:nvPicPr>
          <p:cNvPr id="1027" name="Picture 3" descr="C:\Users\tao\Desktop\下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36276"/>
            <a:ext cx="3286116" cy="202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02701" y="1511780"/>
            <a:ext cx="680475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3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．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词类活用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①愿为</a:t>
            </a:r>
            <a:r>
              <a:rPr kumimoji="0" lang="zh-CN" altLang="zh-CN" sz="2800" b="1" i="0" u="sng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市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鞍马</a:t>
            </a:r>
            <a:endParaRPr kumimoji="0" lang="en-US" altLang="zh-CN" sz="28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②</a:t>
            </a:r>
            <a:r>
              <a:rPr kumimoji="0" lang="zh-CN" altLang="zh-CN" sz="2800" b="1" i="0" u="sng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策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勋十二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转</a:t>
            </a:r>
            <a:endParaRPr kumimoji="0" lang="en-US" altLang="zh-CN" sz="28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04649" y="2563348"/>
            <a:ext cx="3161688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买，名词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用作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动词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2746" y="3508236"/>
            <a:ext cx="3160731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记，名词用作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动词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9598559" y="0"/>
            <a:ext cx="1069441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接龙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855" y="4572517"/>
            <a:ext cx="2625171" cy="1869558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4598042" y="789282"/>
            <a:ext cx="464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P40  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重点字词句梳理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24000" y="1214422"/>
            <a:ext cx="6804756" cy="288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4</a:t>
            </a:r>
            <a:r>
              <a:rPr kumimoji="0" lang="zh-CN" altLang="en-US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．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一词多义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u="sng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机</a:t>
            </a:r>
            <a:r>
              <a:rPr lang="zh-CN" altLang="en-US" sz="2800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</a:t>
            </a: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不闻机杼声</a:t>
            </a:r>
            <a:endParaRPr lang="zh-CN" altLang="en-US" sz="2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  万里赴戎机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sng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市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愿为市鞍马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  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东市买骏马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100390" y="2035644"/>
            <a:ext cx="216024" cy="638582"/>
          </a:xfrm>
          <a:prstGeom prst="leftBrace">
            <a:avLst>
              <a:gd name="adj1" fmla="val 8333"/>
              <a:gd name="adj2" fmla="val 2345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00390" y="3107214"/>
            <a:ext cx="216024" cy="638582"/>
          </a:xfrm>
          <a:prstGeom prst="leftBrace">
            <a:avLst>
              <a:gd name="adj1" fmla="val 8333"/>
              <a:gd name="adj2" fmla="val 2345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52958" y="1714488"/>
            <a:ext cx="3000364" cy="233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名词，织布机</a:t>
            </a:r>
            <a:endParaRPr lang="en-US" altLang="zh-CN" sz="2800" b="1" kern="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名词，重要事务</a:t>
            </a:r>
            <a:endParaRPr lang="en-US" altLang="zh-CN" sz="2800" b="1" kern="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endParaRPr lang="en-US" altLang="zh-CN" sz="28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endParaRPr lang="zh-CN" altLang="en-US" sz="28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98559" y="0"/>
            <a:ext cx="1069441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接龙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4000" y="3792540"/>
            <a:ext cx="6804756" cy="288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sng" strike="noStrike" kern="1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sng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帖</a:t>
            </a:r>
            <a:r>
              <a:rPr kumimoji="0" lang="en-US" altLang="zh-CN" sz="2800" b="0" i="0" u="none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昨夜见军帖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  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对镜帖花黄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CN" sz="2800" b="0" i="0" u="sng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市</a:t>
            </a:r>
            <a:r>
              <a:rPr kumimoji="0" lang="en-US" altLang="zh-CN" sz="2800" b="0" i="0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</a:t>
            </a: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将军百战死</a:t>
            </a:r>
            <a:endParaRPr lang="en-US" altLang="zh-CN" sz="2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    出郭相扶将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016763" y="4618045"/>
            <a:ext cx="216024" cy="638582"/>
          </a:xfrm>
          <a:prstGeom prst="leftBrace">
            <a:avLst>
              <a:gd name="adj1" fmla="val 8333"/>
              <a:gd name="adj2" fmla="val 2345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016763" y="5700410"/>
            <a:ext cx="216024" cy="638582"/>
          </a:xfrm>
          <a:prstGeom prst="leftBrace">
            <a:avLst>
              <a:gd name="adj1" fmla="val 8333"/>
              <a:gd name="adj2" fmla="val 2345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8644" y="4286256"/>
            <a:ext cx="3042920" cy="233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文告</a:t>
            </a:r>
            <a:endParaRPr lang="en-US" altLang="zh-CN" sz="28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en-US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</a:t>
            </a:r>
            <a:r>
              <a:rPr lang="en-US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8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名词，将领</a:t>
            </a:r>
            <a:endParaRPr lang="en-US" altLang="zh-CN" sz="2800" b="1" kern="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动词，扶持，扶助</a:t>
            </a:r>
            <a:endParaRPr lang="zh-CN" altLang="en-US" sz="28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4524364" y="500042"/>
            <a:ext cx="464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P40  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重点字词句梳理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8080" y="2634291"/>
            <a:ext cx="2513966" cy="4051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6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27062" y="785794"/>
            <a:ext cx="8408141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6</a:t>
            </a:r>
            <a:r>
              <a:rPr lang="zh-CN" altLang="en-US" sz="28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 </a:t>
            </a:r>
            <a:r>
              <a:rPr lang="en-US" altLang="zh-CN" sz="28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.</a:t>
            </a:r>
            <a:r>
              <a:rPr lang="zh-CN" altLang="en-US" sz="28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" panose="02010609060101010101" pitchFamily="49" charset="-122"/>
              </a:rPr>
              <a:t>成语积累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（</a:t>
            </a:r>
            <a:r>
              <a:rPr lang="en-US" altLang="zh-CN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1</a:t>
            </a: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）磨刀霍霍   诗中指磨刀（的动作和声音）。</a:t>
            </a:r>
            <a:endParaRPr lang="en-US" altLang="zh-CN" sz="2800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现在形容</a:t>
            </a:r>
            <a:endParaRPr lang="en-US" altLang="zh-CN" sz="2800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lvl="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（</a:t>
            </a:r>
            <a:r>
              <a:rPr lang="en-US" altLang="zh-CN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2</a:t>
            </a:r>
            <a:r>
              <a:rPr lang="zh-CN" altLang="en-US" sz="2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）扑朔迷离   </a:t>
            </a:r>
            <a:endParaRPr kumimoji="0" lang="en-US" altLang="zh-CN" sz="2800" b="0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67010" y="2714620"/>
            <a:ext cx="7143832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为做某一件事而提前做好充分准备、跃跃欲试的样子，也形容敌人在行动前频繁活动。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52926" y="4437112"/>
            <a:ext cx="5072098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形容事物错综复杂，难于辨别。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9598559" y="0"/>
            <a:ext cx="1069441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抢答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331751"/>
            <a:ext cx="2143108" cy="1526249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4381488" y="428604"/>
            <a:ext cx="464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P40  </a:t>
            </a:r>
            <a:r>
              <a:rPr kumimoji="0" lang="zh-CN" altLang="en-US" sz="32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重点字词句梳理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726" y="2446126"/>
            <a:ext cx="3214548" cy="3670959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772781" y="999576"/>
            <a:ext cx="7048739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kern="1200" dirty="0" smtClean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P41《</a:t>
            </a:r>
            <a:r>
              <a:rPr lang="zh-CN" altLang="en-US" b="1" kern="1200" dirty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木兰诗</a:t>
            </a:r>
            <a:r>
              <a:rPr lang="en-US" altLang="zh-CN" b="1" kern="1200" dirty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》</a:t>
            </a:r>
            <a:r>
              <a:rPr lang="en-US" altLang="zh-CN" b="1" kern="1200" dirty="0" smtClean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1-4</a:t>
            </a:r>
            <a:endParaRPr lang="en-US" altLang="zh-CN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14766" y="362277"/>
            <a:ext cx="32912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木兰诗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P41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圆角矩形 3"/>
          <p:cNvSpPr/>
          <p:nvPr/>
        </p:nvSpPr>
        <p:spPr>
          <a:xfrm>
            <a:off x="9393904" y="21917"/>
            <a:ext cx="1274096" cy="50990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抢答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6710" y="1143000"/>
            <a:ext cx="851979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下列加点词意思相同的一项是（   ）（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惟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闻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叹息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闻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爷娘唤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昨夜见军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帖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帖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花黄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买骏马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愿为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鞍马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军百战死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出郭相扶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05630" y="1142984"/>
            <a:ext cx="42037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96066" y="1785926"/>
            <a:ext cx="266429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动词，听到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80" y="4898838"/>
            <a:ext cx="3071802" cy="18956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53125" y="2499995"/>
            <a:ext cx="426910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名词，文告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动词，同“贴”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8495" y="3143250"/>
            <a:ext cx="43973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名词，市场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动词，买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53125" y="3786505"/>
            <a:ext cx="41630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名词，将领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动词，扶持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14766" y="190192"/>
            <a:ext cx="32912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木兰诗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P41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圆角矩形 3"/>
          <p:cNvSpPr/>
          <p:nvPr/>
        </p:nvSpPr>
        <p:spPr>
          <a:xfrm>
            <a:off x="9393904" y="21917"/>
            <a:ext cx="1274096" cy="50990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板演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9090" y="894497"/>
            <a:ext cx="215011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、翻译句子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5470" y="1571625"/>
            <a:ext cx="62261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将军百战死，壮士十年归。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9804" y="2285992"/>
            <a:ext cx="810039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将士身经百战，有的战死沙场，有的胜利归来。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7215" y="3000375"/>
            <a:ext cx="71056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雄兔脚扑朔，雌兔眼迷离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1794284" y="4075742"/>
            <a:ext cx="8100392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据说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，提着兔子的耳朵悬在半空时，雄兔两只</a:t>
            </a:r>
            <a:r>
              <a:rPr kumimoji="0" lang="zh-CN" alt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前脚</a:t>
            </a:r>
            <a:endParaRPr kumimoji="0" lang="en-US" altLang="zh-CN" sz="2400" b="1" i="0" u="none" strike="noStrike" kern="1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时时动弹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，雌兔两只眼睛时常眯着，所以容易辨认</a:t>
            </a:r>
            <a:r>
              <a:rPr kumimoji="0" lang="zh-CN" alt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78" y="5050392"/>
            <a:ext cx="2357422" cy="1807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1731366" y="1165444"/>
            <a:ext cx="84148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本文在写作上一个突出的特点是剪裁得当，重点突出。说说诗中详写和略写了哪些内容</a:t>
            </a: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为什么这么安排</a:t>
            </a: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8472264" y="0"/>
            <a:ext cx="2195736" cy="836712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59E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14988" y="125968"/>
            <a:ext cx="19442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小组讨论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32280" y="2143125"/>
            <a:ext cx="869188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     文中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详写了</a:t>
            </a: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木兰的从军缘由、行前准备、征途思亲、凯旋辞官、返回家园。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略写了</a:t>
            </a: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战场生活、作战情况。</a:t>
            </a:r>
            <a:endParaRPr lang="en-US" altLang="zh-CN" sz="2800" b="1" kern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     作者不惜笔墨描绘的往往都是他所要着力突出的。</a:t>
            </a:r>
            <a:endParaRPr lang="en-US" altLang="zh-CN" sz="2800" b="1" kern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这首诗要突出的正是木兰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孝敬父母、勇于担当重任的品质</a:t>
            </a: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，所以，对残酷的战争一笔带过，而对能够反映木兰美好心灵的内容不惜笔墨。</a:t>
            </a:r>
            <a:endParaRPr lang="en-US" altLang="zh-CN" sz="2800" b="1" kern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     另外，这种详略安排似乎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还隐含了作者对美好生活的向往和祝福，对战争的冷淡和远离。</a:t>
            </a:r>
            <a:endParaRPr lang="en-US" altLang="zh-CN" sz="2800" b="1" kern="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  （为了主题和塑造人物的需要）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1709776" y="1144489"/>
            <a:ext cx="8414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根据诗文内容，简要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概括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木兰的形象特点。（</a:t>
            </a: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66910" y="2285992"/>
            <a:ext cx="75009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     孝敬父母，勇于担当，勤劳善良，机智勇敢，淡泊名利，热爱生活等等。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20" y="4357694"/>
            <a:ext cx="2660650" cy="2204539"/>
          </a:xfrm>
          <a:prstGeom prst="rect">
            <a:avLst/>
          </a:prstGeom>
        </p:spPr>
      </p:pic>
      <p:sp>
        <p:nvSpPr>
          <p:cNvPr id="7" name="圆角矩形 3"/>
          <p:cNvSpPr/>
          <p:nvPr/>
        </p:nvSpPr>
        <p:spPr>
          <a:xfrm>
            <a:off x="9667900" y="21917"/>
            <a:ext cx="1000100" cy="50990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Arial" panose="020B0604020202020204"/>
                <a:ea typeface="华文新魏" panose="02010800040101010101" pitchFamily="2" charset="-122"/>
              </a:rPr>
              <a:t>举手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3"/>
          <a:stretch>
            <a:fillRect/>
          </a:stretch>
        </p:blipFill>
        <p:spPr bwMode="auto">
          <a:xfrm>
            <a:off x="4952992" y="2571744"/>
            <a:ext cx="2500330" cy="31913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 txBox="1"/>
          <p:nvPr/>
        </p:nvSpPr>
        <p:spPr>
          <a:xfrm>
            <a:off x="2772781" y="999576"/>
            <a:ext cx="7048739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kern="1200" dirty="0" smtClean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P42【</a:t>
            </a:r>
            <a:r>
              <a:rPr lang="zh-CN" altLang="en-US" b="1" kern="1200" dirty="0" smtClean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大鹏展翅</a:t>
            </a:r>
            <a:r>
              <a:rPr lang="en-US" altLang="zh-CN" b="1" kern="1200" dirty="0" smtClean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】1-3</a:t>
            </a:r>
            <a:endParaRPr lang="en-US" altLang="zh-CN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3512" y="933795"/>
            <a:ext cx="4896544" cy="5447533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木兰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者，古时一民间女子也。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少习骑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而益精。值可汗点兵，其父名在军书，与同里诸少年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皆次当行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。因其父以老病不能行。木兰乃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男装，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鞍马，代父从军，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黄河，度黑山，</a:t>
            </a:r>
            <a:r>
              <a:rPr kumimoji="1"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转战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驱驰</a:t>
            </a:r>
            <a:r>
              <a:rPr kumimoji="1" lang="zh-CN" altLang="en-US" sz="2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十有二年，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建奇功。嘻！男子可为之事女子未必不可为，余观夫木兰从军之事因</a:t>
            </a:r>
            <a:r>
              <a:rPr kumimoji="1" lang="zh-CN" altLang="en-US" sz="2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kumimoji="1"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信。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669008" y="1124744"/>
            <a:ext cx="0" cy="51845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851365" y="1103786"/>
            <a:ext cx="33028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少年时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851650" y="1626870"/>
            <a:ext cx="35915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习骑：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练习骑马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864604" y="2150226"/>
            <a:ext cx="34798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（年龄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）增长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862445" y="2687320"/>
            <a:ext cx="39808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皆次当行：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此次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出征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760210" y="3210560"/>
            <a:ext cx="2087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⑤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837045" y="3733800"/>
            <a:ext cx="21824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6889316" y="4271294"/>
            <a:ext cx="2743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kern="100" dirty="0" smtClean="0">
                <a:latin typeface="Calibri" panose="020F0502020204030204"/>
                <a:ea typeface="楷体"/>
                <a:cs typeface="Times New Roman" panose="02020603050405020304"/>
              </a:rPr>
              <a:t>⑦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6907614" y="4790674"/>
            <a:ext cx="2743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kern="100" dirty="0" smtClean="0">
                <a:latin typeface="Calibri" panose="020F0502020204030204"/>
                <a:ea typeface="楷体"/>
                <a:cs typeface="Times New Roman" panose="02020603050405020304"/>
              </a:rPr>
              <a:t>⑧</a:t>
            </a:r>
            <a:r>
              <a:rPr lang="zh-CN" altLang="en-US" sz="2800" b="1" kern="100" dirty="0" smtClean="0">
                <a:latin typeface="Calibri" panose="020F0502020204030204"/>
                <a:ea typeface="楷体"/>
                <a:cs typeface="Times New Roman" panose="02020603050405020304"/>
              </a:rPr>
              <a:t>凡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6907572" y="5313894"/>
            <a:ext cx="2743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kern="100" dirty="0" smtClean="0">
                <a:latin typeface="Calibri" panose="020F0502020204030204"/>
                <a:ea typeface="楷体"/>
                <a:cs typeface="Times New Roman" panose="02020603050405020304"/>
              </a:rPr>
              <a:t>⑨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多次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6907572" y="5815404"/>
            <a:ext cx="2743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kern="100" dirty="0" smtClean="0">
                <a:latin typeface="Calibri" panose="020F0502020204030204"/>
                <a:ea typeface="楷体"/>
                <a:cs typeface="Times New Roman" panose="02020603050405020304"/>
              </a:rPr>
              <a:t>⑩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92054" y="260648"/>
            <a:ext cx="23431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/>
                <a:ea typeface="楷体"/>
                <a:cs typeface="Times New Roman" panose="02020603050405020304"/>
              </a:rPr>
              <a:t> </a:t>
            </a:r>
            <a:endParaRPr lang="zh-CN" altLang="zh-CN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4583832" y="764704"/>
            <a:ext cx="3816424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《</a:t>
            </a:r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木兰诗</a:t>
            </a:r>
            <a:r>
              <a:rPr lang="en-US" altLang="zh-CN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》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7174" y="1988840"/>
            <a:ext cx="4362779" cy="3272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31504" y="1340768"/>
            <a:ext cx="8928992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木兰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，是古时候的一位民间女子。她从小练习骑马，随着年龄的增长技术不断精深。时值可汗点兵，她的父亲也在名册上，（木兰的父亲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)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和同村的许多年轻人都在此次出征中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。她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的父亲因年老多病而不能胜任，木兰便女扮男装，给马在集市配好马鞍，替父亲出征，逆黄河而上，翻越黑山，与敌作战驰骋沙场十二年之久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，多次建立奇功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。哈！男子可做之事女子未必不可为，我看到木兰从军之事后便更加相信这个道理了。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866" y="0"/>
            <a:ext cx="1667134" cy="1278314"/>
          </a:xfrm>
          <a:prstGeom prst="rect">
            <a:avLst/>
          </a:prstGeom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039945" y="470277"/>
            <a:ext cx="468052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800" b="1" dirty="0" smtClean="0">
                <a:blipFill>
                  <a:blip r:embed="rId3"/>
                  <a:tile tx="0" ty="0" sx="100000" sy="100000" flip="none" algn="tl"/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文段翻译</a:t>
            </a:r>
            <a:endParaRPr lang="en-US" altLang="zh-CN" sz="4800" b="1" dirty="0">
              <a:blipFill>
                <a:blip r:embed="rId3"/>
                <a:tile tx="0" ty="0" sx="100000" sy="100000" flip="none" algn="tl"/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32216" y="267027"/>
            <a:ext cx="37503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P42【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大鹏展翅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圆角矩形 3"/>
          <p:cNvSpPr/>
          <p:nvPr/>
        </p:nvSpPr>
        <p:spPr>
          <a:xfrm>
            <a:off x="9393904" y="21917"/>
            <a:ext cx="1274096" cy="50990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抢答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1544" y="1302238"/>
            <a:ext cx="7643834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下列对加点的字解释有误的一项是（     ）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习骑（少年时）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鞍马（买）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精（更加）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男装（穿）</a:t>
            </a:r>
            <a:endParaRPr lang="en-US" altLang="zh-CN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66380" y="1302238"/>
            <a:ext cx="63754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 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7240" y="3933056"/>
            <a:ext cx="492922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“易”的意思是“换”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12" y="4652865"/>
            <a:ext cx="2857488" cy="2205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/>
        </p:nvSpPr>
        <p:spPr>
          <a:xfrm>
            <a:off x="9393904" y="21917"/>
            <a:ext cx="1274096" cy="50990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新魏" panose="02010800040101010101" pitchFamily="2" charset="-122"/>
                <a:cs typeface="+mn-cs"/>
              </a:rPr>
              <a:t>板演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8282" y="860621"/>
            <a:ext cx="286512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翻译下列句子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38282" y="1571612"/>
            <a:ext cx="86409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）与同里诸少年皆次当行。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7528" y="2285992"/>
            <a:ext cx="810039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（木兰的父亲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和同村的许多年轻人都在此次出征中。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7802" y="3000372"/>
            <a:ext cx="86409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）转战驱驰凡十有二年，数建奇功。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2008566" y="4000504"/>
            <a:ext cx="810039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骑马转战共十二年，多次建立奇功。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489" y="4643447"/>
            <a:ext cx="2740511" cy="221455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67240" y="214290"/>
            <a:ext cx="37503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P42【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大鹏展翅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1786628" y="1383748"/>
            <a:ext cx="84148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 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一句是全文的主旨。</a:t>
            </a:r>
            <a:endParaRPr lang="en-US" altLang="zh-CN" sz="24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木兰诗</a:t>
            </a:r>
            <a:r>
              <a:rPr lang="en-US" altLang="zh-CN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中此句与相似的句子应是：</a:t>
            </a:r>
            <a:endParaRPr lang="en-US" altLang="zh-CN" sz="24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u="sng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                          </a:t>
            </a:r>
            <a:endParaRPr lang="en-US" altLang="zh-CN" sz="24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24125" y="1358900"/>
            <a:ext cx="48818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男子可为之事女子未必不可为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8326" y="3197620"/>
            <a:ext cx="814393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pitchFamily="49" charset="-122"/>
              </a:rPr>
              <a:t>雄免脚扑朔，雌免眼迷离；双兔傍地走，安能辨我是雄雌？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pitchFamily="49" charset="-122"/>
            </a:endParaRPr>
          </a:p>
        </p:txBody>
      </p:sp>
      <p:pic>
        <p:nvPicPr>
          <p:cNvPr id="8" name="Picture 2" descr="https://timgsa.baidu.com/timg?image&amp;quality=80&amp;size=b9999_10000&amp;sec=1488975261787&amp;di=c3365f996ede7e7e20f4e3352cf8f935&amp;imgtype=0&amp;src=http%3A%2F%2Fimg6.faloo.com%2FPicture%2F0x0%2F0%2F125%2F12545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282" y="4714884"/>
            <a:ext cx="2571768" cy="19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583832" y="242146"/>
            <a:ext cx="37503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P42【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大鹏展翅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6987" y="3413747"/>
            <a:ext cx="1800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木兰诗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466084" y="1879952"/>
            <a:ext cx="288032" cy="385330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31459" y="5142976"/>
            <a:ext cx="1114516" cy="823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赞美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5861" y="4339924"/>
            <a:ext cx="2571541" cy="228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solidFill>
                  <a:srgbClr val="C00000"/>
                </a:solidFill>
              </a:rPr>
              <a:t>——</a:t>
            </a:r>
            <a:r>
              <a:rPr lang="zh-CN" altLang="en-US" dirty="0">
                <a:solidFill>
                  <a:srgbClr val="C00000"/>
                </a:solidFill>
              </a:rPr>
              <a:t>以兔为喻，</a:t>
            </a:r>
            <a:r>
              <a:rPr lang="en-US" altLang="zh-CN" dirty="0">
                <a:solidFill>
                  <a:srgbClr val="C00000"/>
                </a:solidFill>
              </a:rPr>
              <a:t>  </a:t>
            </a:r>
            <a:endParaRPr lang="en-US" altLang="zh-CN" dirty="0">
              <a:solidFill>
                <a:srgbClr val="C0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C00000"/>
                </a:solidFill>
              </a:rPr>
              <a:t>       讴歌赞美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7824192" y="1806931"/>
            <a:ext cx="432048" cy="3926325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065" y="3212976"/>
            <a:ext cx="1879511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爱国精神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英雄气概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30" name="Picture 6" descr="https://timgsa.baidu.com/timg?image&amp;quality=80&amp;size=b9999_10000&amp;sec=1489636606&amp;di=702a2cb8efece01d42b00619c9e46b60&amp;imgtype=jpg&amp;er=1&amp;src=http%3A%2F%2Fwww.szhuodong.com%2Fuploadfile%2F2015%2F0413%2F2015041311381064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296" y="5066139"/>
            <a:ext cx="1870203" cy="175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811725" y="1516357"/>
            <a:ext cx="16129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代父从军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5358" y="2722275"/>
            <a:ext cx="16129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出征参战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4523" y="3954130"/>
            <a:ext cx="16129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辞官还乡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79073" y="1707888"/>
            <a:ext cx="244511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深明大义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3267" y="2672950"/>
            <a:ext cx="23241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勇敢坚强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79073" y="3954130"/>
            <a:ext cx="2324100" cy="823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不慕荣利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9386" y="2060848"/>
            <a:ext cx="1541780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31459" y="3312891"/>
            <a:ext cx="1270635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7284" y="4438850"/>
            <a:ext cx="1541780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5-6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0142" y="5835460"/>
            <a:ext cx="1270635" cy="718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5789" y="332656"/>
            <a:ext cx="3292387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课堂小结</a:t>
            </a:r>
            <a:endParaRPr lang="zh-CN" altLang="en-US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7" grpId="0" bldLvl="0" animBg="1"/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7186">
            <a:off x="3380282" y="1635958"/>
            <a:ext cx="2407921" cy="16052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4611">
            <a:off x="5898167" y="1739460"/>
            <a:ext cx="1988020" cy="15391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标题 1"/>
          <p:cNvSpPr txBox="1"/>
          <p:nvPr/>
        </p:nvSpPr>
        <p:spPr>
          <a:xfrm>
            <a:off x="7917590" y="885055"/>
            <a:ext cx="792087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木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734809" y="1391232"/>
            <a:ext cx="792087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兰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8310428" y="2348880"/>
            <a:ext cx="792087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诗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8016" y="3571082"/>
            <a:ext cx="28575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 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内容主旨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36997" y="173571"/>
            <a:ext cx="3292387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课堂小结</a:t>
            </a:r>
            <a:endParaRPr lang="zh-CN" altLang="en-US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1668145" y="4556760"/>
            <a:ext cx="87026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Aft>
                <a:spcPts val="0"/>
              </a:spcAft>
            </a:pP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 诗歌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通过写木兰女扮男装</a:t>
            </a:r>
            <a:r>
              <a:rPr lang="zh-CN" altLang="en-US" sz="2800" b="1" kern="100" spc="1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代父从军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的故事，塑造了木兰这一 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爱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家、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爱国、</a:t>
            </a:r>
            <a:r>
              <a:rPr lang="zh-CN" altLang="en-US" sz="2800" b="1" kern="100" spc="1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  <a:sym typeface="+mn-ea"/>
              </a:rPr>
              <a:t>不慕名利，深明大义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巾帼英雄的形象，集中体现了</a:t>
            </a:r>
            <a:r>
              <a:rPr lang="zh-CN" altLang="en-US" sz="2800" b="1" kern="100" spc="1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中华儿女</a:t>
            </a:r>
            <a:r>
              <a:rPr lang="zh-CN" altLang="en-US" sz="2800" b="1" kern="100" spc="1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勤劳</a:t>
            </a:r>
            <a:r>
              <a:rPr lang="zh-CN" altLang="en-US" sz="2800" b="1" kern="100" spc="1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、智慧、勇敢、坚强</a:t>
            </a:r>
            <a:r>
              <a:rPr lang="zh-CN" altLang="en-US" sz="2800" b="1" kern="100" spc="1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的优秀品质。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295800" y="980728"/>
            <a:ext cx="3946922" cy="76835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小测时间</a:t>
            </a:r>
            <a:r>
              <a:rPr lang="en-US" altLang="zh-CN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endParaRPr lang="zh-CN" altLang="en-US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9" name="Picture 3" descr="C:\Users\tao\Desktop\u=2912758752,3550838047&amp;fm=27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0" y="2357430"/>
            <a:ext cx="3065245" cy="282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09918" y="857232"/>
            <a:ext cx="6840760" cy="2348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4400" dirty="0">
                <a:solidFill>
                  <a:prstClr val="black"/>
                </a:solidFill>
                <a:effectLst>
                  <a:glow rad="101600">
                    <a:srgbClr val="F79646">
                      <a:satMod val="175000"/>
                      <a:alpha val="40000"/>
                    </a:srgbClr>
                  </a:glow>
                </a:effectLst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家庭作业</a:t>
            </a:r>
            <a:endParaRPr lang="zh-CN" altLang="en-US" sz="4400" dirty="0">
              <a:solidFill>
                <a:prstClr val="black"/>
              </a:solidFill>
              <a:effectLst>
                <a:glow rad="101600">
                  <a:srgbClr val="F79646">
                    <a:satMod val="175000"/>
                    <a:alpha val="40000"/>
                  </a:srgbClr>
                </a:glow>
              </a:effectLst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0" dirty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1.</a:t>
            </a:r>
            <a:r>
              <a:rPr lang="zh-CN" altLang="en-US" sz="4000" b="1" kern="0" dirty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完成第</a:t>
            </a:r>
            <a:r>
              <a:rPr lang="en-US" altLang="zh-CN" sz="4000" b="1" kern="0" dirty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5</a:t>
            </a:r>
            <a:r>
              <a:rPr lang="zh-CN" altLang="en-US" sz="4000" b="1" kern="0" dirty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讲爱分宝</a:t>
            </a:r>
            <a:endParaRPr lang="zh-CN" altLang="en-US" sz="4000" b="1" kern="0" dirty="0">
              <a:solidFill>
                <a:srgbClr val="80008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0" dirty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2.</a:t>
            </a:r>
            <a:r>
              <a:rPr lang="zh-CN" altLang="en-US" sz="4000" b="1" kern="0" dirty="0">
                <a:solidFill>
                  <a:srgbClr val="80008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整理本讲笔记</a:t>
            </a:r>
            <a:endParaRPr lang="zh-CN" altLang="en-US" sz="5400" dirty="0">
              <a:solidFill>
                <a:prstClr val="black"/>
              </a:solidFill>
              <a:effectLst>
                <a:glow rad="101600">
                  <a:srgbClr val="F79646">
                    <a:satMod val="175000"/>
                    <a:alpha val="40000"/>
                  </a:srgbClr>
                </a:glow>
              </a:effectLst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pic>
        <p:nvPicPr>
          <p:cNvPr id="4099" name="Picture 3" descr="C:\Users\tao\Desktop\u=2534588763,791983517&amp;fm=27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602416"/>
            <a:ext cx="2872340" cy="225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9420" y="1727200"/>
            <a:ext cx="89585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《木兰诗》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又名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《木兰辞》《木兰歌》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，是南北朝时期的一首</a:t>
            </a:r>
            <a:r>
              <a:rPr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民歌，选自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宋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代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郭茂倩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编的</a:t>
            </a:r>
            <a:r>
              <a:rPr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r>
              <a:rPr lang="zh-CN" altLang="en-US" sz="2800" b="1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   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作者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不详。在中国文学史上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en-US" altLang="zh-CN" sz="2800" b="1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合称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“乐府双璧”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4611772" y="96684"/>
            <a:ext cx="3816424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《</a:t>
            </a:r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木兰诗</a:t>
            </a:r>
            <a:r>
              <a:rPr lang="en-US" altLang="zh-CN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》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12291" name="图片 12290" descr="图片1"/>
          <p:cNvPicPr>
            <a:picLocks noChangeAspect="1"/>
          </p:cNvPicPr>
          <p:nvPr/>
        </p:nvPicPr>
        <p:blipFill>
          <a:blip r:embed="rId1"/>
          <a:srcRect t="30000"/>
          <a:stretch>
            <a:fillRect/>
          </a:stretch>
        </p:blipFill>
        <p:spPr>
          <a:xfrm>
            <a:off x="868363" y="726758"/>
            <a:ext cx="2797175" cy="70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894897" y="2579896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乐府诗集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》</a:t>
            </a:r>
            <a:endParaRPr lang="en-US" altLang="zh-CN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2846" y="2058303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5404" y="284538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6694" y="3367127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孔雀东南飞</a:t>
            </a: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》</a:t>
            </a:r>
            <a:endParaRPr lang="zh-CN" altLang="en-US" dirty="0"/>
          </a:p>
        </p:txBody>
      </p:sp>
      <p:sp>
        <p:nvSpPr>
          <p:cNvPr id="13" name="文本框 1"/>
          <p:cNvSpPr txBox="1"/>
          <p:nvPr/>
        </p:nvSpPr>
        <p:spPr>
          <a:xfrm>
            <a:off x="1904206" y="3972679"/>
            <a:ext cx="8568953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《乐府诗集》是我国现存的收集乐府歌辞最完备的一部诗集，现存100卷，12类，主要辑录汉魏到唐五代的乐府歌辞，兼及先秦至唐末的歌谣，共5000多首。乐府诗内容丰富，题材广泛，比较深入地反映了当时的</a:t>
            </a:r>
            <a:r>
              <a:rPr lang="zh-CN" altLang="en-US" sz="28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</a:t>
            </a:r>
            <a:r>
              <a:rPr lang="zh-CN" altLang="en-US" sz="2800" b="1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2800" b="1" u="sng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具有很高的艺术成就。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3665955" y="5602709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社会生活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6075318" y="5679698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风土人情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4943872" y="1143383"/>
            <a:ext cx="5400600" cy="48875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en-US" altLang="zh-CN" sz="2200" dirty="0">
                <a:latin typeface="宋体" panose="02010600030101010101" pitchFamily="2" charset="-122"/>
              </a:rPr>
              <a:t> </a:t>
            </a:r>
            <a:r>
              <a:rPr lang="en-US" altLang="zh-CN" sz="2200" dirty="0" smtClean="0">
                <a:latin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木兰诗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产生的时代众说纷纭，但从历史和地理条件可以判定事和诗可能产生于北魏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当时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，北魏与柔然（中国古代北方民族，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世纪末至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世纪中叶游牧于蒙古高原，经常骚扰北魏）之间经常发生战争。一般认为，这首诗是北魏与柔然战争中民间创作的作品，在长期流传过程中，有后代文人润色的痕迹，但基本上还是保存了民歌的特色。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315" name="图片 13314" descr="图片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661"/>
          <a:stretch>
            <a:fillRect/>
          </a:stretch>
        </p:blipFill>
        <p:spPr>
          <a:xfrm>
            <a:off x="1822450" y="1143619"/>
            <a:ext cx="2797175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木兰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10" y="2285992"/>
            <a:ext cx="2326568" cy="30543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4511824" y="30812"/>
            <a:ext cx="3816424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《</a:t>
            </a:r>
            <a:r>
              <a:rPr lang="zh-CN" altLang="en-US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木兰诗</a:t>
            </a:r>
            <a:r>
              <a:rPr lang="en-US" altLang="zh-CN" sz="5400" b="1" kern="1200" dirty="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9000">
                      <a:schemeClr val="accent1">
                        <a:lumMod val="50000"/>
                      </a:schemeClr>
                    </a:gs>
                    <a:gs pos="78000">
                      <a:srgbClr val="94C1C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》</a:t>
            </a:r>
            <a:endParaRPr lang="en-US" altLang="zh-CN" sz="5400" b="1" dirty="0">
              <a:gradFill>
                <a:gsLst>
                  <a:gs pos="0">
                    <a:schemeClr val="bg2">
                      <a:lumMod val="75000"/>
                    </a:schemeClr>
                  </a:gs>
                  <a:gs pos="59000">
                    <a:schemeClr val="accent1">
                      <a:lumMod val="50000"/>
                    </a:schemeClr>
                  </a:gs>
                  <a:gs pos="78000">
                    <a:srgbClr val="94C1C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卷形: 水平 3"/>
          <p:cNvSpPr/>
          <p:nvPr/>
        </p:nvSpPr>
        <p:spPr bwMode="auto">
          <a:xfrm>
            <a:off x="1847528" y="692696"/>
            <a:ext cx="8640960" cy="5410689"/>
          </a:xfrm>
          <a:prstGeom prst="horizontalScroll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0236" y="1366714"/>
            <a:ext cx="7488832" cy="40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知识链接：乐府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“乐府”本是官署的名称，负责制谱度曲，训练乐工，采集诗歌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民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谣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以供朝廷祭祀宴享时演唱。统治者也可借此观察风土人情，考见政治得失。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后来，人们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把由乐府采集的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歌谣称作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“乐府”，“乐府”从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宫署名称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转变为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诗体名称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。乐府诗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中既有民间歌谣，也有文人诗歌。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87756">
            <a:off x="3613245" y="542274"/>
            <a:ext cx="1014155" cy="947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2645" y="815975"/>
            <a:ext cx="3435985" cy="70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90000"/>
              </a:lnSpc>
              <a:spcAft>
                <a:spcPts val="0"/>
              </a:spcAft>
            </a:pPr>
            <a:r>
              <a:rPr lang="en-US" altLang="zh-CN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木兰诗</a:t>
            </a:r>
            <a:r>
              <a:rPr lang="en-US" altLang="zh-CN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21" b="100000" l="40968" r="88602">
                        <a14:foregroundMark x1="41935" y1="60281" x2="59677" y2="92794"/>
                        <a14:foregroundMark x1="41613" y1="72583" x2="52151" y2="97364"/>
                        <a14:foregroundMark x1="42366" y1="80844" x2="47419" y2="96837"/>
                        <a14:foregroundMark x1="48065" y1="63620" x2="56667" y2="77680"/>
                        <a14:foregroundMark x1="49892" y1="64148" x2="57849" y2="72935"/>
                        <a14:foregroundMark x1="80000" y1="81547" x2="87634" y2="94025"/>
                        <a14:foregroundMark x1="86452" y1="75395" x2="86129" y2="91037"/>
                        <a14:foregroundMark x1="87097" y1="75747" x2="87097" y2="85940"/>
                        <a14:foregroundMark x1="76989" y1="18981" x2="87849" y2="22320"/>
                        <a14:foregroundMark x1="73118" y1="14060" x2="88602" y2="18629"/>
                        <a14:foregroundMark x1="86774" y1="10193" x2="75914" y2="96661"/>
                        <a14:foregroundMark x1="87312" y1="21617" x2="87312" y2="63620"/>
                        <a14:foregroundMark x1="65591" y1="72583" x2="76882" y2="8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47" t="-615" r="11970" b="495"/>
          <a:stretch>
            <a:fillRect/>
          </a:stretch>
        </p:blipFill>
        <p:spPr>
          <a:xfrm>
            <a:off x="9115267" y="4955058"/>
            <a:ext cx="1552733" cy="1902941"/>
          </a:xfrm>
          <a:prstGeom prst="rect">
            <a:avLst/>
          </a:prstGeom>
        </p:spPr>
      </p:pic>
      <p:grpSp>
        <p:nvGrpSpPr>
          <p:cNvPr id="2" name="组合 11"/>
          <p:cNvGrpSpPr/>
          <p:nvPr/>
        </p:nvGrpSpPr>
        <p:grpSpPr>
          <a:xfrm>
            <a:off x="8352957" y="100237"/>
            <a:ext cx="2315043" cy="846963"/>
            <a:chOff x="1043607" y="3789040"/>
            <a:chExt cx="5328593" cy="237626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3" t="55250" r="24418" b="10100"/>
            <a:stretch>
              <a:fillRect/>
            </a:stretch>
          </p:blipFill>
          <p:spPr>
            <a:xfrm>
              <a:off x="1043607" y="3789040"/>
              <a:ext cx="5328593" cy="237626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2195736" y="4509120"/>
              <a:ext cx="2592288" cy="936104"/>
            </a:xfrm>
            <a:prstGeom prst="rect">
              <a:avLst/>
            </a:prstGeom>
            <a:solidFill>
              <a:srgbClr val="171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088711" y="231330"/>
            <a:ext cx="28435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书声琅琅</a:t>
            </a:r>
            <a:endParaRPr lang="zh-CN" altLang="en-US" sz="32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27883" y="1422306"/>
            <a:ext cx="8935644" cy="5347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唧唧（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jī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）复唧唧，木兰当户织。不闻机杼（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zhù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）声，惟闻女叹息。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问女何所思，问女何所忆。女亦无所思，女亦无所忆。昨夜见军帖（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tiě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），可汗（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kè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hán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）大点兵，军书十二卷，卷卷有爷名。阿爷无大儿，木兰无长兄，愿为市鞍马，从此替爷征。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87756">
            <a:off x="3764375" y="673258"/>
            <a:ext cx="1014155" cy="947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06340" y="947420"/>
            <a:ext cx="3277235" cy="70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90000"/>
              </a:lnSpc>
              <a:spcAft>
                <a:spcPts val="0"/>
              </a:spcAft>
            </a:pPr>
            <a:r>
              <a:rPr lang="en-US" altLang="zh-CN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木兰诗</a:t>
            </a:r>
            <a:r>
              <a:rPr lang="en-US" altLang="zh-CN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21" b="100000" l="40968" r="88602">
                        <a14:foregroundMark x1="41935" y1="60281" x2="59677" y2="92794"/>
                        <a14:foregroundMark x1="41613" y1="72583" x2="52151" y2="97364"/>
                        <a14:foregroundMark x1="42366" y1="80844" x2="47419" y2="96837"/>
                        <a14:foregroundMark x1="48065" y1="63620" x2="56667" y2="77680"/>
                        <a14:foregroundMark x1="49892" y1="64148" x2="57849" y2="72935"/>
                        <a14:foregroundMark x1="80000" y1="81547" x2="87634" y2="94025"/>
                        <a14:foregroundMark x1="86452" y1="75395" x2="86129" y2="91037"/>
                        <a14:foregroundMark x1="87097" y1="75747" x2="87097" y2="85940"/>
                        <a14:foregroundMark x1="76989" y1="18981" x2="87849" y2="22320"/>
                        <a14:foregroundMark x1="73118" y1="14060" x2="88602" y2="18629"/>
                        <a14:foregroundMark x1="86774" y1="10193" x2="75914" y2="96661"/>
                        <a14:foregroundMark x1="87312" y1="21617" x2="87312" y2="63620"/>
                        <a14:foregroundMark x1="65591" y1="72583" x2="76882" y2="8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47" t="-615" r="11970" b="495"/>
          <a:stretch>
            <a:fillRect/>
          </a:stretch>
        </p:blipFill>
        <p:spPr>
          <a:xfrm>
            <a:off x="9038858" y="4861414"/>
            <a:ext cx="1629142" cy="1996585"/>
          </a:xfrm>
          <a:prstGeom prst="rect">
            <a:avLst/>
          </a:prstGeom>
        </p:spPr>
      </p:pic>
      <p:grpSp>
        <p:nvGrpSpPr>
          <p:cNvPr id="2" name="组合 11"/>
          <p:cNvGrpSpPr/>
          <p:nvPr/>
        </p:nvGrpSpPr>
        <p:grpSpPr>
          <a:xfrm>
            <a:off x="8352957" y="100237"/>
            <a:ext cx="2315043" cy="846963"/>
            <a:chOff x="1043607" y="3789040"/>
            <a:chExt cx="5328593" cy="237626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3" t="55250" r="24418" b="10100"/>
            <a:stretch>
              <a:fillRect/>
            </a:stretch>
          </p:blipFill>
          <p:spPr>
            <a:xfrm>
              <a:off x="1043607" y="3789040"/>
              <a:ext cx="5328593" cy="237626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2195736" y="4509120"/>
              <a:ext cx="2592288" cy="936104"/>
            </a:xfrm>
            <a:prstGeom prst="rect">
              <a:avLst/>
            </a:prstGeom>
            <a:solidFill>
              <a:srgbClr val="171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088711" y="231330"/>
            <a:ext cx="28435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书声琅琅</a:t>
            </a:r>
            <a:endParaRPr lang="zh-CN" altLang="en-US" sz="32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56080" y="1774190"/>
            <a:ext cx="8879205" cy="4486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东市买骏马，西市买鞍鞯（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ān</a:t>
            </a:r>
            <a:r>
              <a:rPr lang="en-US" altLang="zh-CN" sz="2800" b="1" kern="100" spc="25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jiān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），南市买辔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pèi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）头，北市买长鞭。旦辞爷娘去，暮宿黄河边，不闻爷娘唤女声，但闻黄河流水鸣溅溅（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jiān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）。旦辞黄河去，暮至黑山头，不闻爷娘唤女声，但闻燕（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yān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）山胡骑（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jì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）鸣啾啾（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jiū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87756">
            <a:off x="2997930" y="910113"/>
            <a:ext cx="1014155" cy="947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37189" y="1072762"/>
            <a:ext cx="5001669" cy="70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90000"/>
              </a:lnSpc>
              <a:spcAft>
                <a:spcPts val="0"/>
              </a:spcAft>
            </a:pPr>
            <a:r>
              <a:rPr lang="zh-CN" alt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朗读</a:t>
            </a:r>
            <a:r>
              <a:rPr lang="en-US" altLang="zh-CN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P39《</a:t>
            </a:r>
            <a:r>
              <a:rPr lang="zh-CN" alt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木兰诗</a:t>
            </a:r>
            <a:r>
              <a:rPr lang="en-US" altLang="zh-CN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21" b="100000" l="40968" r="88602">
                        <a14:foregroundMark x1="41935" y1="60281" x2="59677" y2="92794"/>
                        <a14:foregroundMark x1="41613" y1="72583" x2="52151" y2="97364"/>
                        <a14:foregroundMark x1="42366" y1="80844" x2="47419" y2="96837"/>
                        <a14:foregroundMark x1="48065" y1="63620" x2="56667" y2="77680"/>
                        <a14:foregroundMark x1="49892" y1="64148" x2="57849" y2="72935"/>
                        <a14:foregroundMark x1="80000" y1="81547" x2="87634" y2="94025"/>
                        <a14:foregroundMark x1="86452" y1="75395" x2="86129" y2="91037"/>
                        <a14:foregroundMark x1="87097" y1="75747" x2="87097" y2="85940"/>
                        <a14:foregroundMark x1="76989" y1="18981" x2="87849" y2="22320"/>
                        <a14:foregroundMark x1="73118" y1="14060" x2="88602" y2="18629"/>
                        <a14:foregroundMark x1="86774" y1="10193" x2="75914" y2="96661"/>
                        <a14:foregroundMark x1="87312" y1="21617" x2="87312" y2="63620"/>
                        <a14:foregroundMark x1="65591" y1="72583" x2="76882" y2="8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47" t="-615" r="11970" b="495"/>
          <a:stretch>
            <a:fillRect/>
          </a:stretch>
        </p:blipFill>
        <p:spPr>
          <a:xfrm>
            <a:off x="9038858" y="4861414"/>
            <a:ext cx="1629142" cy="1996585"/>
          </a:xfrm>
          <a:prstGeom prst="rect">
            <a:avLst/>
          </a:prstGeom>
        </p:spPr>
      </p:pic>
      <p:grpSp>
        <p:nvGrpSpPr>
          <p:cNvPr id="2" name="组合 11"/>
          <p:cNvGrpSpPr/>
          <p:nvPr/>
        </p:nvGrpSpPr>
        <p:grpSpPr>
          <a:xfrm>
            <a:off x="8352957" y="100237"/>
            <a:ext cx="2315043" cy="846963"/>
            <a:chOff x="1043607" y="3789040"/>
            <a:chExt cx="5328593" cy="237626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3" t="55250" r="24418" b="10100"/>
            <a:stretch>
              <a:fillRect/>
            </a:stretch>
          </p:blipFill>
          <p:spPr>
            <a:xfrm>
              <a:off x="1043607" y="3789040"/>
              <a:ext cx="5328593" cy="237626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2195736" y="4509120"/>
              <a:ext cx="2592288" cy="936104"/>
            </a:xfrm>
            <a:prstGeom prst="rect">
              <a:avLst/>
            </a:prstGeom>
            <a:solidFill>
              <a:srgbClr val="171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088711" y="231330"/>
            <a:ext cx="28435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书声琅琅</a:t>
            </a:r>
            <a:endParaRPr lang="zh-CN" altLang="en-US" sz="32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72914" y="1774493"/>
            <a:ext cx="8646171" cy="55194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万里赴戎机，关山度若飞。朔（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shuò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）气传金柝（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tuò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），寒光照铁衣。将军百战死，壮士十年归。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归来见天子，天子坐明堂。策勋十二转（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zhuǎn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），赏赐百千强。可汗问所欲，木兰不用尚书郎，愿驰千里足，送儿还故乡。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爷娘闻女来，出郭相扶将；阿姊（</a:t>
            </a:r>
            <a:r>
              <a:rPr lang="en-US" altLang="zh-CN" sz="2800" b="1" kern="100" spc="25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zǐ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）闻妹来，当户理红妆；小弟闻姊来，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磨刀霍霍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kern="100" spc="25" dirty="0" err="1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</a:rPr>
              <a:t>huò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猪羊。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IMING" val="|0|0.2|0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4310</Words>
  <Application>WPS 演示</Application>
  <PresentationFormat>宽屏</PresentationFormat>
  <Paragraphs>470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65" baseType="lpstr">
      <vt:lpstr>Arial</vt:lpstr>
      <vt:lpstr>宋体</vt:lpstr>
      <vt:lpstr>Wingdings</vt:lpstr>
      <vt:lpstr>Arial Unicode MS</vt:lpstr>
      <vt:lpstr>华文新魏</vt:lpstr>
      <vt:lpstr>Calibri</vt:lpstr>
      <vt:lpstr>微软雅黑</vt:lpstr>
      <vt:lpstr>Calibri</vt:lpstr>
      <vt:lpstr>华文行楷</vt:lpstr>
      <vt:lpstr>华文楷体</vt:lpstr>
      <vt:lpstr>宋体-18030</vt:lpstr>
      <vt:lpstr>楷体</vt:lpstr>
      <vt:lpstr>Times New Roman</vt:lpstr>
      <vt:lpstr>AdiHaus</vt:lpstr>
      <vt:lpstr>仿宋</vt:lpstr>
      <vt:lpstr>Microsoft YaHei</vt:lpstr>
      <vt:lpstr>等线</vt:lpstr>
      <vt:lpstr>Arial</vt:lpstr>
      <vt:lpstr>黑体</vt:lpstr>
      <vt:lpstr>楷体</vt:lpstr>
      <vt:lpstr>Times New Roman</vt:lpstr>
      <vt:lpstr>叶根友毛笔行书简体</vt:lpstr>
      <vt:lpstr>楷体_GB2312</vt:lpstr>
      <vt:lpstr>Calibri Light</vt:lpstr>
      <vt:lpstr>新宋体</vt:lpstr>
      <vt:lpstr>Courier New</vt:lpstr>
      <vt:lpstr>仿宋_GB2312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Crif</cp:lastModifiedBy>
  <cp:revision>3</cp:revision>
  <dcterms:created xsi:type="dcterms:W3CDTF">2015-05-05T08:02:00Z</dcterms:created>
  <dcterms:modified xsi:type="dcterms:W3CDTF">2018-02-10T13:27:30Z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