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09" r:id="rId3"/>
    <p:sldId id="475" r:id="rId4"/>
    <p:sldId id="476" r:id="rId5"/>
    <p:sldId id="477" r:id="rId6"/>
    <p:sldId id="478" r:id="rId7"/>
    <p:sldId id="479" r:id="rId8"/>
    <p:sldId id="480" r:id="rId9"/>
    <p:sldId id="432" r:id="rId10"/>
    <p:sldId id="431" r:id="rId11"/>
    <p:sldId id="430" r:id="rId12"/>
    <p:sldId id="42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/>
          <p:cNvSpPr txBox="1"/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5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800"/>
            <a:r>
              <a:rPr lang="zh-CN" altLang="en-US" dirty="0"/>
              <a:t>请输入您的标题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2160" y="2829560"/>
            <a:ext cx="8107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论 述 类 文 本 阅 读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8435" y="1065530"/>
            <a:ext cx="118357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楷体" panose="02010609060101010101" pitchFamily="49" charset="-122"/>
              </a:rPr>
              <a:t>本文</a:t>
            </a:r>
            <a:r>
              <a:rPr lang="zh-CN" sz="3200">
                <a:ea typeface="楷体" panose="02010609060101010101" pitchFamily="49" charset="-122"/>
                <a:sym typeface="+mn-ea"/>
              </a:rPr>
              <a:t>逻辑严密,层次清晰。</a:t>
            </a:r>
            <a:r>
              <a:rPr lang="zh-CN" sz="3200" b="0">
                <a:ea typeface="楷体" panose="02010609060101010101" pitchFamily="49" charset="-122"/>
              </a:rPr>
              <a:t>运用了总分总的论证结构，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主体部分运用递进式结构，也有少部分并列结构的运用。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endParaRPr lang="en-US" sz="3200" b="0">
              <a:latin typeface="Calibri" panose="020F0502020204030204" charset="0"/>
              <a:ea typeface="楷体" panose="02010609060101010101" pitchFamily="49" charset="-122"/>
            </a:endParaRPr>
          </a:p>
          <a:p>
            <a:pPr indent="0"/>
            <a:r>
              <a:rPr lang="en-US" sz="3200" b="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①</a:t>
            </a:r>
            <a:r>
              <a:rPr lang="zh-CN" sz="3200" b="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首先，</a:t>
            </a:r>
            <a:r>
              <a:rPr lang="zh-CN" sz="3200" b="0">
                <a:ea typeface="楷体" panose="02010609060101010101" pitchFamily="49" charset="-122"/>
              </a:rPr>
              <a:t>通过</a:t>
            </a:r>
            <a:r>
              <a:rPr lang="zh-CN" sz="3200" b="0">
                <a:ea typeface="楷体" panose="02010609060101010101" pitchFamily="49" charset="-122"/>
              </a:rPr>
              <a:t>引用名言来引出</a:t>
            </a:r>
            <a:r>
              <a:rPr lang="zh-CN" sz="3200" b="0">
                <a:solidFill>
                  <a:srgbClr val="C00000"/>
                </a:solidFill>
                <a:ea typeface="楷体" panose="02010609060101010101" pitchFamily="49" charset="-122"/>
              </a:rPr>
              <a:t>中心论点</a:t>
            </a:r>
            <a:r>
              <a:rPr lang="zh-CN" sz="3200" b="0">
                <a:ea typeface="楷体" panose="02010609060101010101" pitchFamily="49" charset="-122"/>
              </a:rPr>
              <a:t>：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“立其诚”即是坚持真实性。</a:t>
            </a:r>
            <a:endParaRPr lang="en-US" sz="3200" b="0">
              <a:latin typeface="Calibri" panose="020F0502020204030204" charset="0"/>
              <a:ea typeface="楷体" panose="02010609060101010101" pitchFamily="49" charset="-122"/>
            </a:endParaRPr>
          </a:p>
          <a:p>
            <a:pPr indent="0"/>
            <a:r>
              <a:rPr lang="en-US" sz="3200" b="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②</a:t>
            </a:r>
            <a:r>
              <a:rPr lang="zh-CN" sz="3200" b="0">
                <a:solidFill>
                  <a:srgbClr val="C00000"/>
                </a:solidFill>
                <a:ea typeface="楷体" panose="02010609060101010101" pitchFamily="49" charset="-122"/>
              </a:rPr>
              <a:t>其次，运用并列式</a:t>
            </a:r>
            <a:r>
              <a:rPr lang="zh-CN" sz="3200" b="0">
                <a:ea typeface="楷体" panose="02010609060101010101" pitchFamily="49" charset="-122"/>
              </a:rPr>
              <a:t>阐明写文章坚持真实性的三层含义：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名实一致、言行一致、表里一致。</a:t>
            </a:r>
            <a:endParaRPr lang="en-US" sz="3200" b="0">
              <a:latin typeface="Calibri" panose="020F0502020204030204" charset="0"/>
              <a:ea typeface="楷体" panose="02010609060101010101" pitchFamily="49" charset="-122"/>
            </a:endParaRPr>
          </a:p>
          <a:p>
            <a:pPr indent="0"/>
            <a:r>
              <a:rPr lang="en-US" sz="3200" b="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③</a:t>
            </a:r>
            <a:r>
              <a:rPr lang="zh-CN" sz="3200" b="0">
                <a:solidFill>
                  <a:srgbClr val="C00000"/>
                </a:solidFill>
                <a:ea typeface="楷体" panose="02010609060101010101" pitchFamily="49" charset="-122"/>
              </a:rPr>
              <a:t>接着,由写文章递进到做人，</a:t>
            </a:r>
            <a:r>
              <a:rPr lang="zh-CN" sz="3200" b="0">
                <a:ea typeface="楷体" panose="02010609060101010101" pitchFamily="49" charset="-122"/>
              </a:rPr>
              <a:t>阐明做人也要坚持真实性：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要端正学风,要“说真话、讲实话”。</a:t>
            </a:r>
            <a:endParaRPr lang="en-US" sz="3200" b="0"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C00000"/>
                </a:solidFill>
                <a:latin typeface="宋体" panose="02010600030101010101" pitchFamily="2" charset="-122"/>
              </a:rPr>
              <a:t>⑤</a:t>
            </a:r>
            <a:r>
              <a:rPr lang="zh-CN" sz="3200" b="0">
                <a:solidFill>
                  <a:srgbClr val="C00000"/>
                </a:solidFill>
                <a:ea typeface="楷体" panose="02010609060101010101" pitchFamily="49" charset="-122"/>
              </a:rPr>
              <a:t>最后，总结全文，</a:t>
            </a:r>
            <a:r>
              <a:rPr lang="zh-CN" sz="3200" b="0">
                <a:ea typeface="楷体" panose="02010609060101010101" pitchFamily="49" charset="-122"/>
              </a:rPr>
              <a:t>再次强调立其诚对于科学研究的重要性。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135255" y="85725"/>
            <a:ext cx="815340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zh-CN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《修辞立其诚》：行文脉络</a:t>
            </a:r>
            <a:endParaRPr lang="zh-CN" alt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950" y="760730"/>
            <a:ext cx="119761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楷体" panose="02010609060101010101" pitchFamily="49" charset="-122"/>
              </a:rPr>
              <a:t>①论证结构清晰严谨。采用总分总的</a:t>
            </a:r>
            <a:r>
              <a:rPr lang="zh-CN" sz="3200" b="1" u="sng">
                <a:solidFill>
                  <a:srgbClr val="C00000"/>
                </a:solidFill>
                <a:ea typeface="楷体" panose="02010609060101010101" pitchFamily="49" charset="-122"/>
              </a:rPr>
              <a:t>论证结构</a:t>
            </a:r>
            <a:r>
              <a:rPr lang="zh-CN" sz="3200">
                <a:solidFill>
                  <a:schemeClr val="tx1"/>
                </a:solidFill>
                <a:ea typeface="楷体" panose="02010609060101010101" pitchFamily="49" charset="-122"/>
              </a:rPr>
              <a:t>,</a:t>
            </a:r>
            <a:endParaRPr lang="zh-CN" sz="320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 indent="0"/>
            <a:r>
              <a:rPr lang="zh-CN" sz="3200">
                <a:solidFill>
                  <a:schemeClr val="tx1"/>
                </a:solidFill>
                <a:ea typeface="楷体" panose="02010609060101010101" pitchFamily="49" charset="-122"/>
              </a:rPr>
              <a:t>主体部分是层进式的论证结构，</a:t>
            </a:r>
            <a:r>
              <a:rPr lang="zh-CN" sz="3200" b="0">
                <a:ea typeface="楷体" panose="02010609060101010101" pitchFamily="49" charset="-122"/>
              </a:rPr>
              <a:t>大致遵循由浅入深的思路;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中间也有并列式的结构,如“立其诚”的三层含义。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②</a:t>
            </a:r>
            <a:r>
              <a:rPr lang="zh-CN" sz="3200" b="1" u="sng">
                <a:solidFill>
                  <a:srgbClr val="C00000"/>
                </a:solidFill>
                <a:ea typeface="楷体" panose="02010609060101010101" pitchFamily="49" charset="-122"/>
              </a:rPr>
              <a:t>论证手法</a:t>
            </a:r>
            <a:r>
              <a:rPr lang="zh-CN" sz="3200" b="0">
                <a:ea typeface="楷体" panose="02010609060101010101" pitchFamily="49" charset="-122"/>
              </a:rPr>
              <a:t>综合多样。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多处运用引用论证的手法,文中引用了《易传·文言》《管子·心术上》《汉书·儒林传》等传统经典著作中的语句,有力地证明了论点。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③</a:t>
            </a:r>
            <a:r>
              <a:rPr lang="zh-CN" sz="3200" b="1" u="sng">
                <a:solidFill>
                  <a:srgbClr val="C00000"/>
                </a:solidFill>
                <a:ea typeface="楷体" panose="02010609060101010101" pitchFamily="49" charset="-122"/>
              </a:rPr>
              <a:t>引论部分</a:t>
            </a:r>
            <a:r>
              <a:rPr lang="zh-CN" sz="3200" b="0">
                <a:ea typeface="楷体" panose="02010609060101010101" pitchFamily="49" charset="-122"/>
              </a:rPr>
              <a:t>新颖巧妙，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通过引用《易传·文言》里的名言来引出中心论点。</a:t>
            </a:r>
            <a:endParaRPr lang="zh-CN" sz="3200" b="0">
              <a:ea typeface="楷体" panose="02010609060101010101" pitchFamily="49" charset="-122"/>
            </a:endParaRPr>
          </a:p>
          <a:p>
            <a:pPr indent="0"/>
            <a:r>
              <a:rPr lang="zh-CN" sz="3200" b="0">
                <a:ea typeface="楷体" panose="02010609060101010101" pitchFamily="49" charset="-122"/>
              </a:rPr>
              <a:t>④</a:t>
            </a:r>
            <a:r>
              <a:rPr lang="zh-CN" sz="3200" b="1" u="sng">
                <a:solidFill>
                  <a:srgbClr val="C00000"/>
                </a:solidFill>
                <a:ea typeface="楷体" panose="02010609060101010101" pitchFamily="49" charset="-122"/>
              </a:rPr>
              <a:t>论证语言</a:t>
            </a:r>
            <a:r>
              <a:rPr lang="zh-CN" sz="3200" b="0">
                <a:ea typeface="楷体" panose="02010609060101010101" pitchFamily="49" charset="-122"/>
              </a:rPr>
              <a:t>理性严谨、深刻中富含理趣，且具有较高的文学性。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135255" y="85725"/>
            <a:ext cx="815340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zh-CN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《修辞立其诚》：论证特点</a:t>
            </a:r>
            <a:endParaRPr lang="zh-CN" alt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2240" y="172085"/>
            <a:ext cx="1188021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分析论点、论据和论证方法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论点是作者在论述文中提出的见解。</a:t>
            </a:r>
            <a:endParaRPr lang="zh-CN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有的文章只有一个论点；有的文章有一个中心论点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还有若干个分论点。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对论点的要求是正确、鲜明、新颖。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论据是作者用来证明论点的理由和根据。论据有事实论据和理论论据两类。</a:t>
            </a:r>
            <a:endParaRPr lang="zh-CN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对论据的要求是确凿、充分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当然还要能够证明论点。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论证是运用论据证明论点的过程和方法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endParaRPr lang="en-US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目的在于揭示出论点和论据之间的内在逻辑关系。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论点是统帅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要证明什么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的问题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论据是基础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用什么来证明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的问题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论证是连接论点和论据的纽带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怎样进行证明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的问题。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论点和论据是论述文成败的决定因素。</a:t>
            </a:r>
            <a:endParaRPr lang="zh-CN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论证虽然不是最重要却是最复杂的问题</a:t>
            </a:r>
            <a:r>
              <a:rPr lang="en-US" altLang="zh-CN" sz="2800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endParaRPr lang="en-US" altLang="zh-CN" sz="2800" u="sng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defTabSz="914400" fontAlgn="auto">
              <a:lnSpc>
                <a:spcPct val="10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所以人们一直在探讨怎样进行论证的规律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总结怎样进行论证的方法。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8135" y="1429385"/>
            <a:ext cx="11555730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论述文的论证一般分为立论和驳论两大类型。</a:t>
            </a:r>
            <a:endParaRPr lang="zh-CN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常见的论证结构有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endParaRPr lang="en-US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总分式结构、对照式结构、层进式结构、并列式结构。</a:t>
            </a:r>
            <a:endParaRPr lang="zh-CN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常见的论证方法有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endParaRPr lang="en-US" altLang="zh-CN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举例论证、引用论证、对比论证、比喻论证等。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A40.eps" descr="id:214749163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0"/>
            <a:ext cx="12006580" cy="6858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A40A.eps" descr="id:214749163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" y="135255"/>
            <a:ext cx="11979910" cy="67221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A41.eps" descr="id:214749164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109220"/>
            <a:ext cx="12006580" cy="66567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235" y="704215"/>
            <a:ext cx="1199134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楷体" panose="02010609060101010101" pitchFamily="49" charset="-122"/>
              </a:rPr>
              <a:t>层进式论证结构是指阐释、分析和论证</a:t>
            </a:r>
            <a:r>
              <a:rPr lang="zh-CN" sz="2800" b="1">
                <a:solidFill>
                  <a:srgbClr val="FF0000"/>
                </a:solidFill>
                <a:ea typeface="楷体" panose="02010609060101010101" pitchFamily="49" charset="-122"/>
              </a:rPr>
              <a:t>论点的几个层次之间</a:t>
            </a:r>
            <a:r>
              <a:rPr lang="zh-CN" sz="2800" b="0">
                <a:ea typeface="楷体" panose="02010609060101010101" pitchFamily="49" charset="-122"/>
              </a:rPr>
              <a:t>是逐层推进、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逐步深入的关系,俗称“剥笋法”。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层进式结构这种剥笋式的分析、挖井式的论证,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非常适合于需要寻根究底的论述文,常用于这样几种情况: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从现象挖掘本质、从行为推究动机、用结果追溯原因、用偶然论证必然。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层进式结构一般有两种样式</a:t>
            </a:r>
            <a:r>
              <a:rPr lang="en-US" sz="2800" b="0">
                <a:latin typeface="楷体" panose="02010609060101010101" pitchFamily="49" charset="-122"/>
              </a:rPr>
              <a:t>:</a:t>
            </a:r>
            <a:r>
              <a:rPr lang="zh-CN" sz="2800" b="0">
                <a:ea typeface="楷体" panose="02010609060101010101" pitchFamily="49" charset="-122"/>
              </a:rPr>
              <a:t>1.按照</a:t>
            </a:r>
            <a:r>
              <a:rPr lang="zh-CN" sz="2800" u="sng">
                <a:solidFill>
                  <a:srgbClr val="C00000"/>
                </a:solidFill>
                <a:ea typeface="楷体" panose="02010609060101010101" pitchFamily="49" charset="-122"/>
              </a:rPr>
              <a:t>“提出问题,分析问题,解决问题”</a:t>
            </a:r>
            <a:r>
              <a:rPr lang="zh-CN" sz="2800" b="0">
                <a:ea typeface="楷体" panose="02010609060101010101" pitchFamily="49" charset="-122"/>
              </a:rPr>
              <a:t>的思路,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即围绕中心论点问答三个问题:是什么,为什么,怎么办。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简称为“是为怎”的论证结构。这也是层进式论证最常用的方法。2.将中心论点进行分解,分成几个分论点,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这些分论点之间是由浅入深、由简单到复杂的关系,</a:t>
            </a:r>
            <a:endParaRPr lang="zh-CN" sz="2800" b="0">
              <a:ea typeface="楷体" panose="02010609060101010101" pitchFamily="49" charset="-122"/>
            </a:endParaRPr>
          </a:p>
          <a:p>
            <a:pPr indent="0"/>
            <a:r>
              <a:rPr lang="zh-CN" sz="2800" b="0">
                <a:ea typeface="楷体" panose="02010609060101010101" pitchFamily="49" charset="-122"/>
              </a:rPr>
              <a:t>每层间可用诸如“不仅……而且……”“……况且”等表递进的关联词语过渡,同时又以此反映层次间递进的关系。</a:t>
            </a:r>
            <a:endParaRPr lang="zh-CN" altLang="en-US" sz="2800"/>
          </a:p>
        </p:txBody>
      </p:sp>
      <p:sp>
        <p:nvSpPr>
          <p:cNvPr id="2" name="矩形 1"/>
          <p:cNvSpPr/>
          <p:nvPr/>
        </p:nvSpPr>
        <p:spPr>
          <a:xfrm>
            <a:off x="135255" y="85725"/>
            <a:ext cx="815340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zh-CN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层进式论证结构：</a:t>
            </a:r>
            <a:endParaRPr lang="zh-CN" alt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55" y="85725"/>
            <a:ext cx="815340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zh-CN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《社会历史的决定性基础》：行文脉络</a:t>
            </a:r>
            <a:endParaRPr lang="zh-CN" alt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745" y="831850"/>
            <a:ext cx="10850880" cy="5775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文章运用总分总的论证结构。</a:t>
            </a:r>
            <a:endParaRPr lang="zh-CN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zh-CN" sz="28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首先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开门见山提出中心论点：经济关系是社会历史的决定性基础。</a:t>
            </a:r>
            <a:endParaRPr lang="zh-CN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然后分两个角度去回答这个青年的问题：</a:t>
            </a:r>
            <a:endParaRPr lang="zh-CN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经济关系和社会历史的关系、经济关系和历史发展的关系进行论述。</a:t>
            </a:r>
            <a:endParaRPr lang="zh-CN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zh-CN" sz="28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先是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指出上层建筑的发展是以经济发展为基础的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它们之间又都互相作用并对经济基础发生作用。</a:t>
            </a:r>
            <a:endParaRPr lang="zh-CN" altLang="zh-CN" sz="2800">
              <a:solidFill>
                <a:srgbClr val="000000"/>
              </a:solidFill>
              <a:latin typeface="Calibri" panose="020F0502020204030204" charset="0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zh-CN" sz="28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接着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分析了历史发展中必然性和偶然性的关系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阐明了伟大人物在历史上出现的必然性。</a:t>
            </a:r>
            <a:endParaRPr lang="zh-CN" altLang="zh-CN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zh-CN" sz="28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最后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总结全文，归结到要正确理解历史就必须注重经济史的学习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学会全面把握马克思主义的辩证唯物史观，并把握总的联系。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55" y="85725"/>
            <a:ext cx="815340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zh-CN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《改造我们的学习》：论证特点</a:t>
            </a:r>
            <a:endParaRPr lang="zh-CN" alt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0" y="704215"/>
            <a:ext cx="1209103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/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①论证结构清晰严谨。采用总分总的论证结构，主体部分采用层进式的论证结构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。首先提出中心论点：要改造我们的学习方法和学习制度，然后按照提出问题、分析问题、解决问题的思路进行论述。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②论证方法综合多样。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文章采用了对比论证、引用论证、比喻论证等，比如“闭塞眼睛捉麻雀”“瞎子摸鱼”比喻不作调查研究，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凭主观去毫无目的地开展工作，生动形象，浅显易懂。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③论证语言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准确鲜明。作者善于使用口语、成语、和文言词语。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善于运用修辞手法，使语言生动活泼。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④引论部分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开门见山，直接提出鲜明的观点。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1634</Words>
  <Application>WPS 演示</Application>
  <PresentationFormat>宽屏</PresentationFormat>
  <Paragraphs>95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Wingdings</vt:lpstr>
      <vt:lpstr>黑体</vt:lpstr>
      <vt:lpstr>楷体</vt:lpstr>
      <vt:lpstr>仿宋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dell</cp:lastModifiedBy>
  <cp:revision>155</cp:revision>
  <dcterms:created xsi:type="dcterms:W3CDTF">2019-06-19T02:08:00Z</dcterms:created>
  <dcterms:modified xsi:type="dcterms:W3CDTF">2020-12-23T06:27:12Z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