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sldIdLst>
    <p:sldId id="468" r:id="rId4"/>
    <p:sldId id="308" r:id="rId6"/>
    <p:sldId id="257" r:id="rId7"/>
    <p:sldId id="413" r:id="rId8"/>
    <p:sldId id="360" r:id="rId9"/>
    <p:sldId id="469" r:id="rId10"/>
    <p:sldId id="361" r:id="rId11"/>
    <p:sldId id="524" r:id="rId12"/>
    <p:sldId id="525" r:id="rId13"/>
    <p:sldId id="526" r:id="rId14"/>
    <p:sldId id="263" r:id="rId15"/>
    <p:sldId id="354" r:id="rId16"/>
    <p:sldId id="544" r:id="rId17"/>
    <p:sldId id="311" r:id="rId18"/>
    <p:sldId id="527" r:id="rId19"/>
    <p:sldId id="362" r:id="rId20"/>
    <p:sldId id="414" r:id="rId21"/>
    <p:sldId id="528" r:id="rId22"/>
    <p:sldId id="529" r:id="rId23"/>
    <p:sldId id="355" r:id="rId24"/>
    <p:sldId id="530" r:id="rId25"/>
    <p:sldId id="356" r:id="rId26"/>
    <p:sldId id="367" r:id="rId27"/>
    <p:sldId id="357" r:id="rId28"/>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gli" initials="w" lastIdx="6" clrIdx="0"/>
  <p:cmAuthor id="2" name="Administra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FF3F5"/>
    <a:srgbClr val="0000FF"/>
    <a:srgbClr val="CCFFFF"/>
    <a:srgbClr val="CCFF99"/>
    <a:srgbClr val="99FF99"/>
    <a:srgbClr val="99FFCC"/>
    <a:srgbClr val="CCFF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100" d="100"/>
          <a:sy n="100" d="100"/>
        </p:scale>
        <p:origin x="-1092" y="-84"/>
      </p:cViewPr>
      <p:guideLst>
        <p:guide orient="horz" pos="2209"/>
        <p:guide pos="3857"/>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3074" name="Picture 7" descr="C:\Documents and Settings\Administrator\桌面\有用图标\22.png"/>
          <p:cNvPicPr>
            <a:picLocks noChangeAspect="1"/>
          </p:cNvPicPr>
          <p:nvPr userDrawn="1"/>
        </p:nvPicPr>
        <p:blipFill>
          <a:blip r:embed="rId2"/>
          <a:stretch>
            <a:fillRect/>
          </a:stretch>
        </p:blipFill>
        <p:spPr>
          <a:xfrm>
            <a:off x="10744200" y="44451"/>
            <a:ext cx="1397000" cy="94826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7" name="标题 6"/>
          <p:cNvSpPr>
            <a:spLocks noGrp="1"/>
          </p:cNvSpPr>
          <p:nvPr>
            <p:ph type="title"/>
          </p:nvPr>
        </p:nvSpPr>
        <p:spPr>
          <a:xfrm>
            <a:off x="609600" y="274639"/>
            <a:ext cx="10972800" cy="1143000"/>
          </a:xfrm>
        </p:spPr>
        <p:txBody>
          <a:bodyPr rtlCol="0"/>
          <a:lstStyle/>
          <a:p>
            <a:pPr fontAlgn="base"/>
            <a:r>
              <a:rPr lang="zh-CN" altLang="en-US" strike="noStrike" noProof="1" smtClean="0"/>
              <a:t>单击此处编辑母版标题样式</a:t>
            </a:r>
            <a:endParaRPr lang="en-US" strike="noStrike" noProof="1"/>
          </a:p>
        </p:txBody>
      </p:sp>
      <p:sp>
        <p:nvSpPr>
          <p:cNvPr id="16" name="日期占位符 3"/>
          <p:cNvSpPr>
            <a:spLocks noGrp="1"/>
          </p:cNvSpPr>
          <p:nvPr>
            <p:ph type="dt" sz="half" idx="2"/>
          </p:nvPr>
        </p:nvSpPr>
        <p:spPr>
          <a:xfrm>
            <a:off x="8970963" y="6408739"/>
            <a:ext cx="2559051" cy="365125"/>
          </a:xfrm>
          <a:prstGeom prst="rect">
            <a:avLst/>
          </a:prstGeom>
        </p:spPr>
        <p:txBody>
          <a:bodyPr vert="horz"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7" name="页脚占位符 4"/>
          <p:cNvSpPr>
            <a:spLocks noGrp="1"/>
          </p:cNvSpPr>
          <p:nvPr>
            <p:ph type="ftr" sz="quarter" idx="3"/>
          </p:nvPr>
        </p:nvSpPr>
        <p:spPr>
          <a:xfrm>
            <a:off x="5840413" y="6408739"/>
            <a:ext cx="3133725" cy="365125"/>
          </a:xfrm>
          <a:prstGeom prst="rect">
            <a:avLst/>
          </a:prstGeom>
        </p:spPr>
        <p:txBody>
          <a:bodyPr vert="horz" anchor="b"/>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0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 name="灯片编号占位符 5"/>
          <p:cNvSpPr>
            <a:spLocks noGrp="1"/>
          </p:cNvSpPr>
          <p:nvPr>
            <p:ph type="sldNum" sz="quarter" idx="4"/>
          </p:nvPr>
        </p:nvSpPr>
        <p:spPr>
          <a:xfrm>
            <a:off x="11530013" y="6408739"/>
            <a:ext cx="488951" cy="365125"/>
          </a:xfrm>
          <a:prstGeom prst="rect">
            <a:avLst/>
          </a:prstGeom>
        </p:spPr>
        <p:txBody>
          <a:bodyPr vert="horz" anchor="b"/>
          <a:p>
            <a:pPr algn="r"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5122" name="Picture 2" descr="C:\Documents and Settings\Administrator\桌面\有用图标\状元成才路标志.png"/>
          <p:cNvPicPr>
            <a:picLocks noChangeAspect="1"/>
          </p:cNvPicPr>
          <p:nvPr userDrawn="1"/>
        </p:nvPicPr>
        <p:blipFill>
          <a:blip r:embed="rId2"/>
          <a:stretch>
            <a:fillRect/>
          </a:stretch>
        </p:blipFill>
        <p:spPr>
          <a:xfrm>
            <a:off x="10919884" y="12700"/>
            <a:ext cx="1246716" cy="109431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3.png"/><Relationship Id="rId6" Type="http://schemas.openxmlformats.org/officeDocument/2006/relationships/image" Target="../media/image2.png"/><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1026" name="Picture 6" descr="E:\外部文件\图片1.png"/>
          <p:cNvPicPr>
            <a:picLocks noChangeAspect="1"/>
          </p:cNvPicPr>
          <p:nvPr userDrawn="1"/>
        </p:nvPicPr>
        <p:blipFill>
          <a:blip r:embed="rId9"/>
          <a:stretch>
            <a:fillRect/>
          </a:stretch>
        </p:blipFill>
        <p:spPr>
          <a:xfrm>
            <a:off x="0" y="5257800"/>
            <a:ext cx="12192000" cy="1600200"/>
          </a:xfrm>
          <a:prstGeom prst="rect">
            <a:avLst/>
          </a:prstGeom>
          <a:noFill/>
          <a:ln w="9525">
            <a:noFill/>
          </a:ln>
        </p:spPr>
      </p:pic>
      <p:pic>
        <p:nvPicPr>
          <p:cNvPr id="1027" name="Picture 7" descr="C:\Documents and Settings\Administrator\桌面\有用图标\22.png"/>
          <p:cNvPicPr>
            <a:picLocks noChangeAspect="1"/>
          </p:cNvPicPr>
          <p:nvPr userDrawn="1"/>
        </p:nvPicPr>
        <p:blipFill>
          <a:blip r:embed="rId10"/>
          <a:stretch>
            <a:fillRect/>
          </a:stretch>
        </p:blipFill>
        <p:spPr>
          <a:xfrm>
            <a:off x="10769600" y="31751"/>
            <a:ext cx="1397000" cy="94826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hf sldNum="0" hdr="0" ftr="0" dt="0"/>
  <p:txStyles>
    <p:titleStyle>
      <a:lvl1pPr algn="ctr" rtl="0" eaLnBrk="0" fontAlgn="base" hangingPunct="0">
        <a:spcBef>
          <a:spcPct val="0"/>
        </a:spcBef>
        <a:spcAft>
          <a:spcPct val="0"/>
        </a:spcAft>
        <a:defRPr sz="3735"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9pPr>
    </p:titleStyle>
    <p:bodyStyle>
      <a:lvl1pPr marL="457200" indent="-457200" algn="l" rtl="0" eaLnBrk="0" fontAlgn="base" hangingPunct="0">
        <a:lnSpc>
          <a:spcPct val="120000"/>
        </a:lnSpc>
        <a:spcBef>
          <a:spcPct val="0"/>
        </a:spcBef>
        <a:spcAft>
          <a:spcPct val="0"/>
        </a:spcAft>
        <a:defRPr sz="3200" b="1" kern="1200">
          <a:solidFill>
            <a:schemeClr val="tx1"/>
          </a:solidFill>
          <a:latin typeface="+mj-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2050" name="Picture 6" descr="E:\外部文件\图片1.png"/>
          <p:cNvPicPr>
            <a:picLocks noChangeAspect="1"/>
          </p:cNvPicPr>
          <p:nvPr userDrawn="1"/>
        </p:nvPicPr>
        <p:blipFill>
          <a:blip r:embed="rId6"/>
          <a:stretch>
            <a:fillRect/>
          </a:stretch>
        </p:blipFill>
        <p:spPr>
          <a:xfrm>
            <a:off x="0" y="5257800"/>
            <a:ext cx="12192000" cy="1600200"/>
          </a:xfrm>
          <a:prstGeom prst="rect">
            <a:avLst/>
          </a:prstGeom>
          <a:noFill/>
          <a:ln w="9525">
            <a:noFill/>
          </a:ln>
        </p:spPr>
      </p:pic>
      <p:pic>
        <p:nvPicPr>
          <p:cNvPr id="2051" name="Picture 2" descr="C:\Documents and Settings\Administrator\桌面\有用图标\状元成才路标志.png"/>
          <p:cNvPicPr>
            <a:picLocks noChangeAspect="1"/>
          </p:cNvPicPr>
          <p:nvPr userDrawn="1"/>
        </p:nvPicPr>
        <p:blipFill>
          <a:blip r:embed="rId7"/>
          <a:stretch>
            <a:fillRect/>
          </a:stretch>
        </p:blipFill>
        <p:spPr>
          <a:xfrm>
            <a:off x="10919884" y="12700"/>
            <a:ext cx="1246716" cy="109431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Lst>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hf sldNum="0" hdr="0" ftr="0" dt="0"/>
  <p:txStyles>
    <p:titleStyle>
      <a:lvl1pPr algn="ctr" rtl="0" eaLnBrk="0" fontAlgn="base" hangingPunct="0">
        <a:spcBef>
          <a:spcPct val="0"/>
        </a:spcBef>
        <a:spcAft>
          <a:spcPct val="0"/>
        </a:spcAft>
        <a:defRPr sz="3735"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9pPr>
    </p:titleStyle>
    <p:bodyStyle>
      <a:lvl1pPr marL="457200" indent="-457200" algn="l" rtl="0" eaLnBrk="0" fontAlgn="base" hangingPunct="0">
        <a:lnSpc>
          <a:spcPct val="120000"/>
        </a:lnSpc>
        <a:spcBef>
          <a:spcPct val="0"/>
        </a:spcBef>
        <a:spcAft>
          <a:spcPct val="0"/>
        </a:spcAft>
        <a:defRPr sz="3200" b="1" kern="1200">
          <a:solidFill>
            <a:schemeClr val="tx1"/>
          </a:solidFill>
          <a:latin typeface="+mj-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3.png"/><Relationship Id="rId2" Type="http://schemas.microsoft.com/office/2007/relationships/media" Target="../media/media2.mp4"/><Relationship Id="rId1" Type="http://schemas.openxmlformats.org/officeDocument/2006/relationships/video" Target="../media/media2.mp4"/></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microsoft.com/office/2007/relationships/media" Target="../media/media1.mp4"/><Relationship Id="rId1" Type="http://schemas.openxmlformats.org/officeDocument/2006/relationships/video" Target="../media/media1.mp4"/></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 name="图片 5"/>
          <p:cNvPicPr>
            <a:picLocks noChangeAspect="1"/>
          </p:cNvPicPr>
          <p:nvPr/>
        </p:nvPicPr>
        <p:blipFill>
          <a:blip r:embed="rId1"/>
          <a:srcRect t="7968" r="-62" b="28025"/>
          <a:stretch>
            <a:fillRect/>
          </a:stretch>
        </p:blipFill>
        <p:spPr>
          <a:xfrm>
            <a:off x="-11430" y="-34925"/>
            <a:ext cx="12244070" cy="7033260"/>
          </a:xfrm>
          <a:prstGeom prst="rect">
            <a:avLst/>
          </a:prstGeom>
        </p:spPr>
      </p:pic>
      <p:sp>
        <p:nvSpPr>
          <p:cNvPr id="2" name="文本框 1"/>
          <p:cNvSpPr txBox="1"/>
          <p:nvPr/>
        </p:nvSpPr>
        <p:spPr>
          <a:xfrm>
            <a:off x="3755628" y="892969"/>
            <a:ext cx="4556760" cy="845185"/>
          </a:xfrm>
          <a:prstGeom prst="rect">
            <a:avLst/>
          </a:prstGeom>
          <a:noFill/>
        </p:spPr>
        <p:txBody>
          <a:bodyPr wrap="none">
            <a:spAutoFit/>
          </a:bodyPr>
          <a:lstStyle/>
          <a:p>
            <a:pPr marR="0" algn="l" defTabSz="914400">
              <a:buClrTx/>
              <a:buSzTx/>
              <a:buFontTx/>
              <a:buNone/>
              <a:defRPr/>
            </a:pPr>
            <a:r>
              <a:rPr kumimoji="0" lang="zh-CN" sz="4900" b="1" baseline="0" noProof="1">
                <a:solidFill>
                  <a:srgbClr val="0000FF"/>
                </a:solidFill>
                <a:effectLst>
                  <a:outerShdw blurRad="38100" dist="38100" dir="2700000" algn="tl">
                    <a:srgbClr val="000000">
                      <a:alpha val="43137"/>
                    </a:srgbClr>
                  </a:outerShdw>
                </a:effectLst>
                <a:uFillTx/>
                <a:latin typeface="黑体" panose="02010609060101010101" pitchFamily="2" charset="-122"/>
                <a:ea typeface="黑体" panose="02010609060101010101" pitchFamily="2" charset="-122"/>
                <a:cs typeface="+mn-ea"/>
              </a:rPr>
              <a:t>课外古诗词诵读</a:t>
            </a:r>
            <a:endParaRPr kumimoji="0" lang="zh-CN" sz="4900" b="1" baseline="0" noProof="1">
              <a:solidFill>
                <a:srgbClr val="0000FF"/>
              </a:solidFill>
              <a:effectLst>
                <a:outerShdw blurRad="38100" dist="38100" dir="2700000" algn="tl">
                  <a:srgbClr val="000000">
                    <a:alpha val="43137"/>
                  </a:srgbClr>
                </a:outerShdw>
              </a:effectLst>
              <a:uFillTx/>
              <a:latin typeface="黑体" panose="02010609060101010101" pitchFamily="2" charset="-122"/>
              <a:ea typeface="黑体" panose="02010609060101010101" pitchFamily="2" charset="-122"/>
              <a:cs typeface="+mn-ea"/>
            </a:endParaRPr>
          </a:p>
        </p:txBody>
      </p:sp>
      <p:sp>
        <p:nvSpPr>
          <p:cNvPr id="97283" name="文本框 1"/>
          <p:cNvSpPr txBox="1"/>
          <p:nvPr/>
        </p:nvSpPr>
        <p:spPr>
          <a:xfrm>
            <a:off x="2152650" y="2063750"/>
            <a:ext cx="5662295" cy="3784600"/>
          </a:xfrm>
          <a:prstGeom prst="rect">
            <a:avLst/>
          </a:prstGeom>
          <a:noFill/>
          <a:ln w="9525">
            <a:noFill/>
          </a:ln>
        </p:spPr>
        <p:txBody>
          <a:bodyPr wrap="square">
            <a:spAutoFit/>
          </a:bodyPr>
          <a:p>
            <a:pPr algn="ctr">
              <a:lnSpc>
                <a:spcPct val="150000"/>
              </a:lnSpc>
              <a:buFont typeface="Arial" panose="020B0604020202020204" pitchFamily="34" charset="0"/>
              <a:buNone/>
            </a:pPr>
            <a:r>
              <a:rPr sz="4000" b="1" dirty="0">
                <a:solidFill>
                  <a:srgbClr val="FF0000"/>
                </a:solidFill>
                <a:uFillTx/>
                <a:latin typeface="Comic Sans MS" panose="030F0702030302020204" pitchFamily="66" charset="0"/>
                <a:ea typeface="黑体" panose="02010609060101010101" pitchFamily="2" charset="-122"/>
              </a:rPr>
              <a:t>《峨眉山月歌》</a:t>
            </a:r>
            <a:endParaRPr sz="4000" b="1" dirty="0">
              <a:solidFill>
                <a:srgbClr val="FF0000"/>
              </a:solidFill>
              <a:uFillTx/>
              <a:latin typeface="Comic Sans MS" panose="030F0702030302020204" pitchFamily="66" charset="0"/>
              <a:ea typeface="黑体" panose="02010609060101010101" pitchFamily="2" charset="-122"/>
            </a:endParaRPr>
          </a:p>
          <a:p>
            <a:pPr algn="ctr">
              <a:lnSpc>
                <a:spcPct val="150000"/>
              </a:lnSpc>
              <a:buFont typeface="Arial" panose="020B0604020202020204" pitchFamily="34" charset="0"/>
              <a:buNone/>
            </a:pPr>
            <a:endParaRPr sz="4000" b="1" dirty="0">
              <a:solidFill>
                <a:srgbClr val="FF0000"/>
              </a:solidFill>
              <a:uFillTx/>
              <a:latin typeface="Comic Sans MS" panose="030F0702030302020204" pitchFamily="66" charset="0"/>
              <a:ea typeface="黑体" panose="02010609060101010101" pitchFamily="2" charset="-122"/>
            </a:endParaRPr>
          </a:p>
          <a:p>
            <a:pPr algn="ctr">
              <a:lnSpc>
                <a:spcPct val="150000"/>
              </a:lnSpc>
              <a:buFont typeface="Arial" panose="020B0604020202020204" pitchFamily="34" charset="0"/>
              <a:buNone/>
            </a:pPr>
            <a:r>
              <a:rPr sz="4000" b="1" dirty="0">
                <a:solidFill>
                  <a:srgbClr val="FF0000"/>
                </a:solidFill>
                <a:uFillTx/>
                <a:latin typeface="Comic Sans MS" panose="030F0702030302020204" pitchFamily="66" charset="0"/>
                <a:ea typeface="黑体" panose="02010609060101010101" pitchFamily="2" charset="-122"/>
              </a:rPr>
              <a:t>《江南逢李龟年》</a:t>
            </a:r>
            <a:endParaRPr sz="4000" b="1" dirty="0">
              <a:solidFill>
                <a:srgbClr val="FF0000"/>
              </a:solidFill>
              <a:uFillTx/>
              <a:latin typeface="Comic Sans MS" panose="030F0702030302020204" pitchFamily="66" charset="0"/>
              <a:ea typeface="黑体" panose="02010609060101010101" pitchFamily="2" charset="-122"/>
            </a:endParaRPr>
          </a:p>
          <a:p>
            <a:pPr algn="ctr">
              <a:lnSpc>
                <a:spcPct val="150000"/>
              </a:lnSpc>
              <a:buFont typeface="Arial" panose="020B0604020202020204" pitchFamily="34" charset="0"/>
              <a:buNone/>
            </a:pPr>
            <a:endParaRPr sz="4000" b="1" dirty="0">
              <a:solidFill>
                <a:srgbClr val="FF0000"/>
              </a:solidFill>
              <a:uFillTx/>
              <a:latin typeface="Comic Sans MS" panose="030F0702030302020204" pitchFamily="66" charset="0"/>
              <a:ea typeface="黑体" panose="02010609060101010101" pitchFamily="2" charset="-122"/>
            </a:endParaRPr>
          </a:p>
        </p:txBody>
      </p:sp>
      <p:sp>
        <p:nvSpPr>
          <p:cNvPr id="12" name="日期占位符 4"/>
          <p:cNvSpPr>
            <a:spLocks noGrp="1"/>
          </p:cNvSpPr>
          <p:nvPr/>
        </p:nvSpPr>
        <p:spPr>
          <a:xfrm>
            <a:off x="9453880" y="6214110"/>
            <a:ext cx="2703195" cy="65976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200" b="1" i="0" u="none" kern="1200" baseline="0">
                <a:solidFill>
                  <a:srgbClr val="939494"/>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9pPr>
          </a:lstStyle>
          <a:p>
            <a:pPr lvl="0">
              <a:buClrTx/>
            </a:pPr>
            <a:fld id="{BB962C8B-B14F-4D97-AF65-F5344CB8AC3E}" type="datetime1">
              <a:rPr lang="zh-CN" altLang="en-US" sz="3600" b="1" dirty="0">
                <a:solidFill>
                  <a:srgbClr val="FFFF00"/>
                </a:solidFill>
                <a:uFillTx/>
                <a:latin typeface="华文中宋" panose="02010600040101010101" charset="-122"/>
                <a:ea typeface="黑体" panose="02010609060101010101" pitchFamily="2" charset="-122"/>
              </a:rPr>
            </a:fld>
            <a:endParaRPr lang="zh-CN" altLang="en-US" sz="3600" b="1" dirty="0">
              <a:solidFill>
                <a:srgbClr val="FFFF00"/>
              </a:solidFill>
              <a:uFillTx/>
              <a:latin typeface="华文中宋" panose="02010600040101010101" charset="-122"/>
              <a:ea typeface="黑体" panose="02010609060101010101" pitchFamily="2" charset="-122"/>
            </a:endParaRPr>
          </a:p>
        </p:txBody>
      </p:sp>
      <p:sp>
        <p:nvSpPr>
          <p:cNvPr id="3" name="矩形 2"/>
          <p:cNvSpPr/>
          <p:nvPr/>
        </p:nvSpPr>
        <p:spPr>
          <a:xfrm>
            <a:off x="965835" y="5993765"/>
            <a:ext cx="7330440" cy="706755"/>
          </a:xfrm>
          <a:prstGeom prst="rect">
            <a:avLst/>
          </a:prstGeom>
          <a:noFill/>
          <a:ln>
            <a:noFill/>
          </a:ln>
        </p:spPr>
        <p:txBody>
          <a:bodyPr wrap="none" rtlCol="0" anchor="t">
            <a:spAutoFit/>
          </a:bodyPr>
          <a:p>
            <a:pPr algn="ctr"/>
            <a:r>
              <a:rPr lang="zh-CN" altLang="en-US" sz="4000" b="1">
                <a:ln w="12700" cmpd="sng">
                  <a:solidFill>
                    <a:schemeClr val="accent4"/>
                  </a:solidFill>
                  <a:prstDash val="solid"/>
                </a:ln>
                <a:solidFill>
                  <a:srgbClr val="0FECEF"/>
                </a:solidFill>
                <a:effectLst/>
                <a:uFillTx/>
                <a:ea typeface="黑体" panose="02010609060101010101" pitchFamily="2" charset="-122"/>
              </a:rPr>
              <a:t>实用课件制作：涡阳八中臧文清</a:t>
            </a:r>
            <a:endParaRPr lang="zh-CN" altLang="en-US" sz="4000" b="1">
              <a:ln w="12700" cmpd="sng">
                <a:solidFill>
                  <a:schemeClr val="accent4"/>
                </a:solidFill>
                <a:prstDash val="solid"/>
              </a:ln>
              <a:solidFill>
                <a:srgbClr val="0FECEF"/>
              </a:solidFill>
              <a:effectLst/>
              <a:uFillTx/>
              <a:ea typeface="黑体" panose="02010609060101010101" pitchFamily="2" charset="-122"/>
            </a:endParaRPr>
          </a:p>
        </p:txBody>
      </p:sp>
    </p:spTree>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130935" y="1047115"/>
            <a:ext cx="9930130" cy="5015865"/>
          </a:xfrm>
          <a:prstGeom prst="rect">
            <a:avLst/>
          </a:prstGeom>
          <a:solidFill>
            <a:schemeClr val="bg1"/>
          </a:solidFill>
          <a:ln w="9525">
            <a:noFill/>
          </a:ln>
        </p:spPr>
        <p:txBody>
          <a:bodyPr wrap="square">
            <a:spAutoFit/>
          </a:bodyPr>
          <a:p>
            <a:pPr algn="l">
              <a:lnSpc>
                <a:spcPct val="100000"/>
              </a:lnSpc>
              <a:spcBef>
                <a:spcPts val="1200"/>
              </a:spcBef>
              <a:buClrTx/>
              <a:buSzTx/>
              <a:buFontTx/>
            </a:pPr>
            <a:r>
              <a:rPr lang="zh-CN" altLang="en-US" sz="2400" b="1" dirty="0">
                <a:solidFill>
                  <a:srgbClr val="0000FF"/>
                </a:solidFill>
                <a:latin typeface="楷体_GB2312" pitchFamily="49" charset="-122"/>
                <a:ea typeface="楷体_GB2312" pitchFamily="49" charset="-122"/>
              </a:rPr>
              <a:t>       </a:t>
            </a:r>
            <a:r>
              <a:rPr lang="zh-CN" altLang="en-US" sz="4000" b="1">
                <a:solidFill>
                  <a:srgbClr val="0000FF"/>
                </a:solidFill>
                <a:uFillTx/>
              </a:rPr>
              <a:t>诗境渐次为读者展开了一幅千里蜀江行旅图。除“峨眉山月”之外，诗中几乎没有更具体的景物描写；除“思君”二字，也没有更多的抒情。然而“峨眉山月”这一集中的艺术形象贯串整个诗境，成为诗情的触发媒介。明月可亲而不可近，可望而不可及，更是思友之情的象征。诗中凡咏月处，皆抒发了江行思友之情，令人陶醉。</a:t>
            </a:r>
            <a:endParaRPr lang="zh-CN" altLang="en-US" sz="4000" b="1">
              <a:solidFill>
                <a:srgbClr val="0000FF"/>
              </a:solidFill>
              <a:uFillTx/>
            </a:endParaRPr>
          </a:p>
        </p:txBody>
      </p:sp>
      <p:sp>
        <p:nvSpPr>
          <p:cNvPr id="4" name="文本框 3"/>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诗歌赏析</a:t>
            </a:r>
            <a:endParaRPr lang="zh-CN" altLang="en-US" sz="4000" b="1">
              <a:solidFill>
                <a:srgbClr val="7030A0"/>
              </a:solidFill>
              <a:uFillTx/>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61920" y="1545590"/>
            <a:ext cx="6868160" cy="5316220"/>
          </a:xfrm>
          <a:prstGeom prst="rect">
            <a:avLst/>
          </a:prstGeom>
          <a:ln>
            <a:noFill/>
          </a:ln>
          <a:effectLst>
            <a:softEdge rad="112500"/>
          </a:effectLst>
        </p:spPr>
      </p:pic>
      <p:sp>
        <p:nvSpPr>
          <p:cNvPr id="5" name="矩形 4"/>
          <p:cNvSpPr/>
          <p:nvPr/>
        </p:nvSpPr>
        <p:spPr>
          <a:xfrm>
            <a:off x="2661920" y="3079750"/>
            <a:ext cx="7028180" cy="2553335"/>
          </a:xfrm>
          <a:prstGeom prst="rect">
            <a:avLst/>
          </a:prstGeom>
          <a:solidFill>
            <a:schemeClr val="bg1"/>
          </a:solidFill>
          <a:ln w="9525">
            <a:noFill/>
          </a:ln>
        </p:spPr>
        <p:txBody>
          <a:bodyPr wrap="square">
            <a:spAutoFit/>
          </a:bodyPr>
          <a:p>
            <a:pPr algn="l">
              <a:lnSpc>
                <a:spcPct val="100000"/>
              </a:lnSpc>
              <a:spcBef>
                <a:spcPts val="1200"/>
              </a:spcBef>
              <a:buClrTx/>
              <a:buSzTx/>
              <a:buFontTx/>
            </a:pPr>
            <a:r>
              <a:rPr lang="zh-CN" altLang="en-US" sz="2400" b="1" dirty="0">
                <a:solidFill>
                  <a:srgbClr val="0000FF"/>
                </a:solidFill>
                <a:latin typeface="楷体_GB2312" pitchFamily="49" charset="-122"/>
                <a:ea typeface="楷体_GB2312" pitchFamily="49" charset="-122"/>
              </a:rPr>
              <a:t>       </a:t>
            </a:r>
            <a:r>
              <a:rPr lang="zh-CN" altLang="en-US" sz="4000" b="1">
                <a:solidFill>
                  <a:srgbClr val="FF0000"/>
                </a:solidFill>
                <a:uFillTx/>
              </a:rPr>
              <a:t>这首诗通过对月夜行船所见的描写，描绘了一幅优美的峨眉山夜间的景象，抒发了诗人江行思友之情。</a:t>
            </a:r>
            <a:endParaRPr lang="zh-CN" altLang="en-US" sz="2400" b="1" dirty="0">
              <a:solidFill>
                <a:srgbClr val="0000FF"/>
              </a:solidFill>
              <a:latin typeface="楷体_GB2312" pitchFamily="49" charset="-122"/>
              <a:ea typeface="楷体_GB2312" pitchFamily="49" charset="-122"/>
            </a:endParaRPr>
          </a:p>
        </p:txBody>
      </p:sp>
      <p:sp>
        <p:nvSpPr>
          <p:cNvPr id="4" name="文本框 3"/>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诗歌赏析</a:t>
            </a:r>
            <a:endParaRPr lang="zh-CN" altLang="en-US" sz="4000" b="1">
              <a:solidFill>
                <a:srgbClr val="7030A0"/>
              </a:solidFill>
              <a:uFillTx/>
              <a:ea typeface="黑体" panose="02010609060101010101" pitchFamily="2" charset="-122"/>
            </a:endParaRPr>
          </a:p>
        </p:txBody>
      </p:sp>
      <p:sp>
        <p:nvSpPr>
          <p:cNvPr id="2" name="文本框 1"/>
          <p:cNvSpPr txBox="1"/>
          <p:nvPr/>
        </p:nvSpPr>
        <p:spPr>
          <a:xfrm>
            <a:off x="5158105" y="838835"/>
            <a:ext cx="1344930" cy="706755"/>
          </a:xfrm>
          <a:prstGeom prst="rect">
            <a:avLst/>
          </a:prstGeom>
          <a:noFill/>
        </p:spPr>
        <p:txBody>
          <a:bodyPr wrap="none" rtlCol="0">
            <a:spAutoFit/>
          </a:bodyPr>
          <a:p>
            <a:r>
              <a:rPr lang="zh-CN" altLang="en-US" sz="4000" b="1">
                <a:solidFill>
                  <a:srgbClr val="0000FF"/>
                </a:solidFill>
                <a:uFillTx/>
              </a:rPr>
              <a:t>主 旨</a:t>
            </a:r>
            <a:endParaRPr lang="zh-CN" altLang="en-US" sz="4000" b="1">
              <a:solidFill>
                <a:srgbClr val="0000FF"/>
              </a:solidFill>
              <a:uFillTx/>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1" name="Rectangle 1"/>
          <p:cNvSpPr/>
          <p:nvPr/>
        </p:nvSpPr>
        <p:spPr>
          <a:xfrm>
            <a:off x="1002030" y="1121410"/>
            <a:ext cx="10189210" cy="5507990"/>
          </a:xfrm>
          <a:prstGeom prst="rect">
            <a:avLst/>
          </a:prstGeom>
          <a:noFill/>
          <a:ln w="9525">
            <a:noFill/>
          </a:ln>
        </p:spPr>
        <p:txBody>
          <a:bodyPr wrap="square" anchor="ctr">
            <a:spAutoFit/>
          </a:bodyPr>
          <a:p>
            <a:pPr latinLnBrk="1">
              <a:lnSpc>
                <a:spcPct val="100000"/>
              </a:lnSpc>
            </a:pPr>
            <a:r>
              <a:rPr lang="zh-CN" altLang="en-US" sz="3200" b="1" dirty="0">
                <a:solidFill>
                  <a:srgbClr val="0000FF"/>
                </a:solidFill>
                <a:latin typeface="黑体" panose="02010609060101010101" pitchFamily="2" charset="-122"/>
                <a:ea typeface="黑体" panose="02010609060101010101" pitchFamily="2" charset="-122"/>
              </a:rPr>
              <a:t>                峨眉山月歌　李白</a:t>
            </a:r>
            <a:endParaRPr lang="zh-CN" altLang="en-US" sz="3200" b="1" dirty="0">
              <a:solidFill>
                <a:srgbClr val="0000FF"/>
              </a:solidFill>
              <a:latin typeface="黑体" panose="02010609060101010101" pitchFamily="2" charset="-122"/>
              <a:ea typeface="黑体" panose="02010609060101010101" pitchFamily="2" charset="-122"/>
            </a:endParaRPr>
          </a:p>
          <a:p>
            <a:pPr latinLnBrk="1">
              <a:lnSpc>
                <a:spcPct val="100000"/>
              </a:lnSpc>
            </a:pPr>
            <a:r>
              <a:rPr lang="zh-CN" altLang="en-US" sz="3200" b="1" dirty="0">
                <a:solidFill>
                  <a:srgbClr val="0000FF"/>
                </a:solidFill>
                <a:latin typeface="黑体" panose="02010609060101010101" pitchFamily="2" charset="-122"/>
                <a:ea typeface="黑体" panose="02010609060101010101" pitchFamily="2" charset="-122"/>
              </a:rPr>
              <a:t>             峨眉山月半轮秋</a:t>
            </a:r>
            <a:r>
              <a:rPr lang="en-US" altLang="zh-CN" sz="3200" b="1" dirty="0">
                <a:solidFill>
                  <a:srgbClr val="0000FF"/>
                </a:solidFill>
                <a:latin typeface="黑体" panose="02010609060101010101" pitchFamily="2" charset="-122"/>
                <a:ea typeface="黑体" panose="02010609060101010101" pitchFamily="2" charset="-122"/>
              </a:rPr>
              <a:t>, </a:t>
            </a:r>
            <a:r>
              <a:rPr lang="zh-CN" altLang="en-US" sz="3200" b="1" dirty="0">
                <a:solidFill>
                  <a:srgbClr val="0000FF"/>
                </a:solidFill>
                <a:latin typeface="黑体" panose="02010609060101010101" pitchFamily="2" charset="-122"/>
                <a:ea typeface="黑体" panose="02010609060101010101" pitchFamily="2" charset="-122"/>
              </a:rPr>
              <a:t>影入平羌江水流。</a:t>
            </a:r>
            <a:endParaRPr lang="zh-CN" altLang="en-US" sz="3200" b="1" dirty="0">
              <a:solidFill>
                <a:srgbClr val="0000FF"/>
              </a:solidFill>
              <a:latin typeface="黑体" panose="02010609060101010101" pitchFamily="2" charset="-122"/>
              <a:ea typeface="黑体" panose="02010609060101010101" pitchFamily="2" charset="-122"/>
            </a:endParaRPr>
          </a:p>
          <a:p>
            <a:pPr latinLnBrk="1">
              <a:lnSpc>
                <a:spcPct val="100000"/>
              </a:lnSpc>
            </a:pPr>
            <a:r>
              <a:rPr lang="zh-CN" altLang="en-US" sz="3200" b="1" dirty="0">
                <a:solidFill>
                  <a:srgbClr val="0000FF"/>
                </a:solidFill>
                <a:latin typeface="黑体" panose="02010609060101010101" pitchFamily="2" charset="-122"/>
                <a:ea typeface="黑体" panose="02010609060101010101" pitchFamily="2" charset="-122"/>
              </a:rPr>
              <a:t>　　         夜发清溪向三峡</a:t>
            </a:r>
            <a:r>
              <a:rPr lang="en-US" altLang="zh-CN" sz="3200" b="1" dirty="0">
                <a:solidFill>
                  <a:srgbClr val="0000FF"/>
                </a:solidFill>
                <a:latin typeface="黑体" panose="02010609060101010101" pitchFamily="2" charset="-122"/>
                <a:ea typeface="黑体" panose="02010609060101010101" pitchFamily="2" charset="-122"/>
              </a:rPr>
              <a:t>, </a:t>
            </a:r>
            <a:r>
              <a:rPr lang="zh-CN" altLang="en-US" sz="3200" b="1" dirty="0">
                <a:solidFill>
                  <a:srgbClr val="0000FF"/>
                </a:solidFill>
                <a:latin typeface="黑体" panose="02010609060101010101" pitchFamily="2" charset="-122"/>
                <a:ea typeface="黑体" panose="02010609060101010101" pitchFamily="2" charset="-122"/>
              </a:rPr>
              <a:t>思君不见下渝州。</a:t>
            </a:r>
            <a:endParaRPr lang="zh-CN" altLang="en-US" sz="3200" b="1" dirty="0">
              <a:solidFill>
                <a:srgbClr val="0000FF"/>
              </a:solidFill>
              <a:latin typeface="黑体" panose="02010609060101010101" pitchFamily="2" charset="-122"/>
              <a:ea typeface="黑体" panose="02010609060101010101" pitchFamily="2" charset="-122"/>
            </a:endParaRPr>
          </a:p>
          <a:p>
            <a:pPr latinLnBrk="1">
              <a:lnSpc>
                <a:spcPct val="100000"/>
              </a:lnSpc>
            </a:pPr>
            <a:endParaRPr lang="zh-CN" altLang="en-US" sz="3200" b="1" dirty="0">
              <a:solidFill>
                <a:srgbClr val="0000FF"/>
              </a:solidFill>
              <a:latin typeface="黑体" panose="02010609060101010101" pitchFamily="2" charset="-122"/>
              <a:ea typeface="黑体" panose="02010609060101010101" pitchFamily="2" charset="-122"/>
            </a:endParaRPr>
          </a:p>
          <a:p>
            <a:pPr latinLnBrk="1">
              <a:lnSpc>
                <a:spcPct val="100000"/>
              </a:lnSpc>
            </a:pPr>
            <a:r>
              <a:rPr lang="en-US" altLang="zh-CN" sz="3200" b="1" dirty="0">
                <a:solidFill>
                  <a:srgbClr val="0000FF"/>
                </a:solidFill>
                <a:latin typeface="黑体" panose="02010609060101010101" pitchFamily="2" charset="-122"/>
                <a:ea typeface="黑体" panose="02010609060101010101" pitchFamily="2" charset="-122"/>
              </a:rPr>
              <a:t>(1)</a:t>
            </a:r>
            <a:r>
              <a:rPr lang="zh-CN" altLang="en-US" sz="3200" b="1" dirty="0">
                <a:solidFill>
                  <a:srgbClr val="0000FF"/>
                </a:solidFill>
                <a:latin typeface="黑体" panose="02010609060101010101" pitchFamily="2" charset="-122"/>
                <a:ea typeface="黑体" panose="02010609060101010101" pitchFamily="2" charset="-122"/>
              </a:rPr>
              <a:t>这首诗构思精巧</a:t>
            </a:r>
            <a:r>
              <a:rPr lang="en-US" altLang="zh-CN" sz="3200" b="1" dirty="0">
                <a:solidFill>
                  <a:srgbClr val="0000FF"/>
                </a:solidFill>
                <a:latin typeface="黑体" panose="02010609060101010101" pitchFamily="2" charset="-122"/>
                <a:ea typeface="黑体" panose="02010609060101010101" pitchFamily="2" charset="-122"/>
              </a:rPr>
              <a:t>,</a:t>
            </a:r>
            <a:r>
              <a:rPr lang="zh-CN" altLang="en-US" sz="3200" b="1" dirty="0">
                <a:solidFill>
                  <a:srgbClr val="0000FF"/>
                </a:solidFill>
                <a:latin typeface="黑体" panose="02010609060101010101" pitchFamily="2" charset="-122"/>
                <a:ea typeface="黑体" panose="02010609060101010101" pitchFamily="2" charset="-122"/>
              </a:rPr>
              <a:t>历来为人称道。其精巧之处主要表现在哪里</a:t>
            </a:r>
            <a:r>
              <a:rPr lang="en-US" altLang="zh-CN" sz="3200" b="1" dirty="0">
                <a:solidFill>
                  <a:srgbClr val="0000FF"/>
                </a:solidFill>
                <a:latin typeface="黑体" panose="02010609060101010101" pitchFamily="2" charset="-122"/>
                <a:ea typeface="黑体" panose="02010609060101010101" pitchFamily="2" charset="-122"/>
              </a:rPr>
              <a:t>?</a:t>
            </a:r>
            <a:endParaRPr lang="en-US" altLang="zh-CN" sz="3200" b="1" dirty="0">
              <a:solidFill>
                <a:srgbClr val="0000FF"/>
              </a:solidFill>
              <a:latin typeface="黑体" panose="02010609060101010101" pitchFamily="2" charset="-122"/>
              <a:ea typeface="黑体" panose="02010609060101010101" pitchFamily="2" charset="-122"/>
            </a:endParaRPr>
          </a:p>
          <a:p>
            <a:pPr latinLnBrk="1">
              <a:lnSpc>
                <a:spcPct val="100000"/>
              </a:lnSpc>
            </a:pPr>
            <a:r>
              <a:rPr lang="zh-CN" altLang="en-US" sz="3200" b="1" dirty="0">
                <a:solidFill>
                  <a:srgbClr val="FF0000"/>
                </a:solidFill>
                <a:uFillTx/>
                <a:latin typeface="黑体" panose="02010609060101010101" pitchFamily="2" charset="-122"/>
                <a:ea typeface="黑体" panose="02010609060101010101" pitchFamily="2" charset="-122"/>
              </a:rPr>
              <a:t>    连用五个地名构成一种清朗秀美的意境。</a:t>
            </a:r>
            <a:endParaRPr lang="zh-CN" altLang="en-US" sz="3200" b="1" dirty="0">
              <a:solidFill>
                <a:srgbClr val="FF0000"/>
              </a:solidFill>
              <a:uFillTx/>
              <a:latin typeface="黑体" panose="02010609060101010101" pitchFamily="2" charset="-122"/>
              <a:ea typeface="黑体" panose="02010609060101010101" pitchFamily="2" charset="-122"/>
            </a:endParaRPr>
          </a:p>
          <a:p>
            <a:pPr latinLnBrk="1">
              <a:lnSpc>
                <a:spcPct val="100000"/>
              </a:lnSpc>
            </a:pPr>
            <a:endParaRPr lang="zh-CN" altLang="en-US" sz="3200" b="1" dirty="0">
              <a:solidFill>
                <a:srgbClr val="0000FF"/>
              </a:solidFill>
              <a:latin typeface="黑体" panose="02010609060101010101" pitchFamily="2" charset="-122"/>
              <a:ea typeface="黑体" panose="02010609060101010101" pitchFamily="2" charset="-122"/>
            </a:endParaRPr>
          </a:p>
          <a:p>
            <a:pPr latinLnBrk="1">
              <a:lnSpc>
                <a:spcPct val="100000"/>
              </a:lnSpc>
            </a:pPr>
            <a:r>
              <a:rPr lang="en-US" altLang="zh-CN" sz="3200" b="1" dirty="0">
                <a:solidFill>
                  <a:srgbClr val="0000FF"/>
                </a:solidFill>
                <a:latin typeface="黑体" panose="02010609060101010101" pitchFamily="2" charset="-122"/>
                <a:ea typeface="黑体" panose="02010609060101010101" pitchFamily="2" charset="-122"/>
              </a:rPr>
              <a:t>(2)</a:t>
            </a:r>
            <a:r>
              <a:rPr lang="zh-CN" altLang="en-US" sz="3200" b="1" dirty="0">
                <a:solidFill>
                  <a:srgbClr val="0000FF"/>
                </a:solidFill>
                <a:latin typeface="黑体" panose="02010609060101010101" pitchFamily="2" charset="-122"/>
                <a:ea typeface="黑体" panose="02010609060101010101" pitchFamily="2" charset="-122"/>
              </a:rPr>
              <a:t>第二句诗用“入”“流”两个动词写出了峨眉山月怎样的一种“动”中之景</a:t>
            </a:r>
            <a:r>
              <a:rPr lang="en-US" altLang="zh-CN" sz="3200" b="1" dirty="0">
                <a:solidFill>
                  <a:srgbClr val="0000FF"/>
                </a:solidFill>
                <a:latin typeface="黑体" panose="02010609060101010101" pitchFamily="2" charset="-122"/>
                <a:ea typeface="黑体" panose="02010609060101010101" pitchFamily="2" charset="-122"/>
              </a:rPr>
              <a:t>?</a:t>
            </a:r>
            <a:endParaRPr lang="en-US" altLang="zh-CN" sz="3200" b="1" dirty="0">
              <a:solidFill>
                <a:srgbClr val="0000FF"/>
              </a:solidFill>
              <a:latin typeface="黑体" panose="02010609060101010101" pitchFamily="2" charset="-122"/>
              <a:ea typeface="黑体" panose="02010609060101010101" pitchFamily="2" charset="-122"/>
            </a:endParaRPr>
          </a:p>
          <a:p>
            <a:pPr latinLnBrk="1">
              <a:lnSpc>
                <a:spcPct val="100000"/>
              </a:lnSpc>
            </a:pPr>
            <a:r>
              <a:rPr lang="zh-CN" altLang="en-US" sz="3200" b="1" dirty="0">
                <a:solidFill>
                  <a:srgbClr val="FF0000"/>
                </a:solidFill>
                <a:uFillTx/>
                <a:latin typeface="黑体" panose="02010609060101010101" pitchFamily="2" charset="-122"/>
                <a:ea typeface="黑体" panose="02010609060101010101" pitchFamily="2" charset="-122"/>
              </a:rPr>
              <a:t>  月</a:t>
            </a:r>
            <a:r>
              <a:rPr lang="zh-CN" altLang="en-US" sz="3200" b="1" dirty="0">
                <a:solidFill>
                  <a:srgbClr val="FF0000"/>
                </a:solidFill>
                <a:uFillTx/>
                <a:latin typeface="黑体" panose="02010609060101010101" pitchFamily="2" charset="-122"/>
                <a:ea typeface="黑体" panose="02010609060101010101" pitchFamily="2" charset="-122"/>
              </a:rPr>
              <a:t>影映入江水,又随江水流去,同时暗点秋夜行船之事。</a:t>
            </a:r>
            <a:endParaRPr lang="zh-CN" altLang="en-US" sz="3200" b="1" dirty="0">
              <a:solidFill>
                <a:srgbClr val="FF0000"/>
              </a:solidFill>
              <a:uFillTx/>
              <a:latin typeface="黑体" panose="02010609060101010101" pitchFamily="2" charset="-122"/>
              <a:ea typeface="黑体" panose="02010609060101010101" pitchFamily="2" charset="-122"/>
            </a:endParaRPr>
          </a:p>
        </p:txBody>
      </p:sp>
      <p:sp>
        <p:nvSpPr>
          <p:cNvPr id="4" name="文本框 3"/>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课堂检测</a:t>
            </a:r>
            <a:endParaRPr lang="zh-CN" altLang="en-US" sz="4000" b="1">
              <a:solidFill>
                <a:srgbClr val="7030A0"/>
              </a:solidFill>
              <a:uFillTx/>
              <a:ea typeface="黑体" panose="02010609060101010101" pitchFamily="2" charset="-122"/>
            </a:endParaRPr>
          </a:p>
        </p:txBody>
      </p:sp>
      <p:sp>
        <p:nvSpPr>
          <p:cNvPr id="3" name="文本框 2"/>
          <p:cNvSpPr txBox="1"/>
          <p:nvPr/>
        </p:nvSpPr>
        <p:spPr>
          <a:xfrm>
            <a:off x="2881630" y="280670"/>
            <a:ext cx="7181850" cy="645160"/>
          </a:xfrm>
          <a:prstGeom prst="rect">
            <a:avLst/>
          </a:prstGeom>
          <a:noFill/>
        </p:spPr>
        <p:txBody>
          <a:bodyPr wrap="none" rtlCol="0" anchor="t">
            <a:spAutoFit/>
          </a:bodyPr>
          <a:p>
            <a:pPr marL="571500" indent="-571500">
              <a:lnSpc>
                <a:spcPct val="100000"/>
              </a:lnSpc>
              <a:buFont typeface="Wingdings" panose="05000000000000000000" charset="0"/>
              <a:buChar char="u"/>
            </a:pPr>
            <a:r>
              <a:rPr lang="zh-CN" altLang="en-US" sz="3600" b="1" dirty="0">
                <a:solidFill>
                  <a:srgbClr val="0000FF"/>
                </a:solidFill>
                <a:uFillTx/>
                <a:latin typeface="黑体" panose="02010609060101010101" pitchFamily="2" charset="-122"/>
                <a:ea typeface="黑体" panose="02010609060101010101" pitchFamily="2" charset="-122"/>
                <a:sym typeface="+mn-ea"/>
              </a:rPr>
              <a:t>欣赏下面一首古诗，回答问题。</a:t>
            </a:r>
            <a:endParaRPr lang="zh-CN" altLang="en-US" sz="3600" b="1" dirty="0">
              <a:solidFill>
                <a:srgbClr val="0000FF"/>
              </a:solidFill>
              <a:uFillTx/>
              <a:latin typeface="黑体" panose="02010609060101010101" pitchFamily="2" charset="-122"/>
              <a:ea typeface="黑体" panose="0201060906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0721">
                                            <p:txEl>
                                              <p:charRg st="159" end="178"/>
                                            </p:txEl>
                                          </p:spTgt>
                                        </p:tgtEl>
                                        <p:attrNameLst>
                                          <p:attrName>style.visibility</p:attrName>
                                        </p:attrNameLst>
                                      </p:cBhvr>
                                      <p:to>
                                        <p:strVal val="visible"/>
                                      </p:to>
                                    </p:set>
                                    <p:anim calcmode="lin" valueType="num">
                                      <p:cBhvr>
                                        <p:cTn id="7" dur="1000" fill="hold"/>
                                        <p:tgtEl>
                                          <p:spTgt spid="30721">
                                            <p:txEl>
                                              <p:charRg st="159" end="178"/>
                                            </p:txEl>
                                          </p:spTgt>
                                        </p:tgtEl>
                                        <p:attrNameLst>
                                          <p:attrName>ppt_x</p:attrName>
                                        </p:attrNameLst>
                                      </p:cBhvr>
                                      <p:tavLst>
                                        <p:tav tm="0">
                                          <p:val>
                                            <p:strVal val="#ppt_x-.2"/>
                                          </p:val>
                                        </p:tav>
                                        <p:tav tm="100000">
                                          <p:val>
                                            <p:strVal val="#ppt_x"/>
                                          </p:val>
                                        </p:tav>
                                      </p:tavLst>
                                    </p:anim>
                                    <p:anim calcmode="lin" valueType="num">
                                      <p:cBhvr>
                                        <p:cTn id="8" dur="1000" fill="hold"/>
                                        <p:tgtEl>
                                          <p:spTgt spid="30721">
                                            <p:txEl>
                                              <p:charRg st="159" end="178"/>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21">
                                            <p:txEl>
                                              <p:charRg st="159" end="178"/>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0721">
                                            <p:txEl>
                                              <p:charRg st="217" end="243"/>
                                            </p:txEl>
                                          </p:spTgt>
                                        </p:tgtEl>
                                        <p:attrNameLst>
                                          <p:attrName>style.visibility</p:attrName>
                                        </p:attrNameLst>
                                      </p:cBhvr>
                                      <p:to>
                                        <p:strVal val="visible"/>
                                      </p:to>
                                    </p:set>
                                    <p:anim calcmode="lin" valueType="num">
                                      <p:cBhvr>
                                        <p:cTn id="14" dur="1000" fill="hold"/>
                                        <p:tgtEl>
                                          <p:spTgt spid="30721">
                                            <p:txEl>
                                              <p:charRg st="217" end="243"/>
                                            </p:txEl>
                                          </p:spTgt>
                                        </p:tgtEl>
                                        <p:attrNameLst>
                                          <p:attrName>ppt_x</p:attrName>
                                        </p:attrNameLst>
                                      </p:cBhvr>
                                      <p:tavLst>
                                        <p:tav tm="0">
                                          <p:val>
                                            <p:strVal val="#ppt_x-.2"/>
                                          </p:val>
                                        </p:tav>
                                        <p:tav tm="100000">
                                          <p:val>
                                            <p:strVal val="#ppt_x"/>
                                          </p:val>
                                        </p:tav>
                                      </p:tavLst>
                                    </p:anim>
                                    <p:anim calcmode="lin" valueType="num">
                                      <p:cBhvr>
                                        <p:cTn id="15" dur="1000" fill="hold"/>
                                        <p:tgtEl>
                                          <p:spTgt spid="30721">
                                            <p:txEl>
                                              <p:charRg st="217" end="243"/>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0721">
                                            <p:txEl>
                                              <p:charRg st="217" end="2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7" name="Picture 6"/>
          <p:cNvPicPr>
            <a:picLocks noChangeAspect="1"/>
          </p:cNvPicPr>
          <p:nvPr/>
        </p:nvPicPr>
        <p:blipFill>
          <a:blip r:embed="rId1"/>
          <a:stretch>
            <a:fillRect/>
          </a:stretch>
        </p:blipFill>
        <p:spPr>
          <a:xfrm>
            <a:off x="-175895" y="-17780"/>
            <a:ext cx="12543790" cy="6894195"/>
          </a:xfrm>
          <a:prstGeom prst="rect">
            <a:avLst/>
          </a:prstGeom>
          <a:noFill/>
          <a:ln w="9525">
            <a:noFill/>
          </a:ln>
        </p:spPr>
      </p:pic>
      <p:sp>
        <p:nvSpPr>
          <p:cNvPr id="32770" name="文本框 32769"/>
          <p:cNvSpPr txBox="1"/>
          <p:nvPr/>
        </p:nvSpPr>
        <p:spPr>
          <a:xfrm>
            <a:off x="5523865" y="2105660"/>
            <a:ext cx="5095240" cy="1568450"/>
          </a:xfrm>
          <a:prstGeom prst="rect">
            <a:avLst/>
          </a:prstGeom>
          <a:noFill/>
          <a:ln w="9525">
            <a:noFill/>
          </a:ln>
        </p:spPr>
        <p:txBody>
          <a:bodyPr wrap="square">
            <a:spAutoFit/>
          </a:bodyPr>
          <a:p>
            <a:pPr>
              <a:spcBef>
                <a:spcPct val="50000"/>
              </a:spcBef>
            </a:pPr>
            <a:r>
              <a:rPr lang="zh-CN" altLang="en-US" sz="9600" b="1" dirty="0">
                <a:solidFill>
                  <a:srgbClr val="FF0000"/>
                </a:solidFill>
                <a:uFillTx/>
                <a:latin typeface="Times New Roman" panose="02020603050405020304" pitchFamily="18" charset="0"/>
                <a:ea typeface="黑体" panose="02010609060101010101" pitchFamily="2" charset="-122"/>
              </a:rPr>
              <a:t>再 见</a:t>
            </a:r>
            <a:endParaRPr lang="zh-CN" altLang="en-US" sz="9600" b="1" dirty="0">
              <a:solidFill>
                <a:srgbClr val="FF0000"/>
              </a:solidFill>
              <a:uFillTx/>
              <a:latin typeface="Times New Roman" panose="02020603050405020304" pitchFamily="18" charset="0"/>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clickPar">
                                  <p:stCondLst>
                                    <p:cond delay="0"/>
                                  </p:stCondLst>
                                  <p:childTnLst>
                                    <p:set>
                                      <p:cBhvr>
                                        <p:cTn id="6" dur="2000" fill="hold">
                                          <p:stCondLst>
                                            <p:cond delay="0"/>
                                          </p:stCondLst>
                                        </p:cTn>
                                        <p:tgtEl>
                                          <p:spTgt spid="32770"/>
                                        </p:tgtEl>
                                        <p:attrNameLst>
                                          <p:attrName>style.visibility</p:attrName>
                                        </p:attrNameLst>
                                      </p:cBhvr>
                                      <p:to>
                                        <p:strVal val="visible"/>
                                      </p:to>
                                    </p:set>
                                    <p:anim calcmode="lin" valueType="num">
                                      <p:cBhvr>
                                        <p:cTn id="7" dur="2000" fill="hold"/>
                                        <p:tgtEl>
                                          <p:spTgt spid="32770"/>
                                        </p:tgtEl>
                                        <p:attrNameLst>
                                          <p:attrName>ppt_w</p:attrName>
                                        </p:attrNameLst>
                                      </p:cBhvr>
                                      <p:tavLst>
                                        <p:tav tm="0">
                                          <p:val>
                                            <p:fltVal val="0.000000"/>
                                          </p:val>
                                        </p:tav>
                                        <p:tav tm="100000">
                                          <p:val>
                                            <p:strVal val="#ppt_w"/>
                                          </p:val>
                                        </p:tav>
                                      </p:tavLst>
                                    </p:anim>
                                    <p:anim calcmode="lin" valueType="num">
                                      <p:cBhvr>
                                        <p:cTn id="8" dur="2000" fill="hold"/>
                                        <p:tgtEl>
                                          <p:spTgt spid="32770"/>
                                        </p:tgtEl>
                                        <p:attrNameLst>
                                          <p:attrName>ppt_h</p:attrName>
                                        </p:attrNameLst>
                                      </p:cBhvr>
                                      <p:tavLst>
                                        <p:tav tm="0">
                                          <p:val>
                                            <p:fltVal val="0.000000"/>
                                          </p:val>
                                        </p:tav>
                                        <p:tav tm="100000">
                                          <p:val>
                                            <p:strVal val="#ppt_h"/>
                                          </p:val>
                                        </p:tav>
                                      </p:tavLst>
                                    </p:anim>
                                    <p:anim calcmode="lin" valueType="num">
                                      <p:cBhvr>
                                        <p:cTn id="9" dur="2000" fill="hold"/>
                                        <p:tgtEl>
                                          <p:spTgt spid="32770"/>
                                        </p:tgtEl>
                                        <p:attrNameLst>
                                          <p:attrName>ppt_x</p:attrName>
                                        </p:attrNameLst>
                                      </p:cBhvr>
                                      <p:tavLst>
                                        <p:tav tm="0">
                                          <p:val>
                                            <p:fltVal val="0.500000"/>
                                          </p:val>
                                        </p:tav>
                                        <p:tav tm="100000">
                                          <p:val>
                                            <p:strVal val="#ppt_x"/>
                                          </p:val>
                                        </p:tav>
                                      </p:tavLst>
                                    </p:anim>
                                    <p:anim calcmode="lin" valueType="num">
                                      <p:cBhvr>
                                        <p:cTn id="10" dur="2000" fill="hold"/>
                                        <p:tgtEl>
                                          <p:spTgt spid="32770"/>
                                        </p:tgtEl>
                                        <p:attrNameLst>
                                          <p:attrName>ppt_y</p:attrName>
                                        </p:attrNameLst>
                                      </p:cBhvr>
                                      <p:tavLst>
                                        <p:tav tm="0">
                                          <p:val>
                                            <p:fltVal val="0.50000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t="8362" r="-167" b="10223"/>
          <a:stretch>
            <a:fillRect/>
          </a:stretch>
        </p:blipFill>
        <p:spPr>
          <a:xfrm>
            <a:off x="6350" y="-4445"/>
            <a:ext cx="12179300" cy="6866890"/>
          </a:xfrm>
          <a:prstGeom prst="rect">
            <a:avLst/>
          </a:prstGeom>
          <a:ln>
            <a:noFill/>
          </a:ln>
          <a:effectLst>
            <a:softEdge rad="112500"/>
          </a:effectLst>
        </p:spPr>
      </p:pic>
      <p:sp>
        <p:nvSpPr>
          <p:cNvPr id="17410" name="Text Box 3"/>
          <p:cNvSpPr txBox="1"/>
          <p:nvPr/>
        </p:nvSpPr>
        <p:spPr>
          <a:xfrm>
            <a:off x="8766175" y="180340"/>
            <a:ext cx="1198245" cy="6196330"/>
          </a:xfrm>
          <a:prstGeom prst="rect">
            <a:avLst/>
          </a:prstGeom>
          <a:noFill/>
          <a:ln w="9525">
            <a:noFill/>
          </a:ln>
        </p:spPr>
        <p:txBody>
          <a:bodyPr vert="eaVert" wrap="square">
            <a:spAutoFit/>
          </a:bodyPr>
          <a:p>
            <a:pPr>
              <a:spcBef>
                <a:spcPct val="50000"/>
              </a:spcBef>
              <a:buFont typeface="Arial" panose="020B0604020202020204" pitchFamily="34" charset="0"/>
              <a:buNone/>
            </a:pPr>
            <a:r>
              <a:rPr lang="zh-CN" altLang="en-US" sz="6600" b="1" dirty="0">
                <a:ln w="25400">
                  <a:solidFill>
                    <a:srgbClr val="861E1D">
                      <a:alpha val="94000"/>
                    </a:srgbClr>
                  </a:solidFill>
                  <a:prstDash val="solid"/>
                </a:ln>
                <a:solidFill>
                  <a:srgbClr val="FFFF00"/>
                </a:solidFill>
                <a:effectLst>
                  <a:outerShdw blurRad="177800" dist="12700" dir="10200000" sx="102000" sy="102000" algn="bl" rotWithShape="0">
                    <a:srgbClr val="480F08"/>
                  </a:outerShdw>
                </a:effectLst>
                <a:uFillTx/>
                <a:latin typeface="黑体" panose="02010609060101010101" pitchFamily="2" charset="-122"/>
                <a:ea typeface="黑体" panose="02010609060101010101" pitchFamily="2" charset="-122"/>
              </a:rPr>
              <a:t>江南逢李龟年</a:t>
            </a:r>
            <a:endParaRPr lang="zh-CN" altLang="en-US" sz="6600" b="1" dirty="0">
              <a:ln w="25400">
                <a:solidFill>
                  <a:srgbClr val="861E1D">
                    <a:alpha val="94000"/>
                  </a:srgbClr>
                </a:solidFill>
                <a:prstDash val="solid"/>
              </a:ln>
              <a:solidFill>
                <a:srgbClr val="FFFF00"/>
              </a:solidFill>
              <a:effectLst>
                <a:outerShdw blurRad="177800" dist="12700" dir="10200000" sx="102000" sy="102000" algn="bl" rotWithShape="0">
                  <a:srgbClr val="480F08"/>
                </a:outerShdw>
              </a:effectLst>
              <a:uFillTx/>
              <a:latin typeface="黑体" panose="02010609060101010101" pitchFamily="2" charset="-122"/>
              <a:ea typeface="黑体" panose="02010609060101010101" pitchFamily="2" charset="-122"/>
            </a:endParaRPr>
          </a:p>
        </p:txBody>
      </p:sp>
      <p:sp>
        <p:nvSpPr>
          <p:cNvPr id="2" name="文本框 1"/>
          <p:cNvSpPr txBox="1"/>
          <p:nvPr/>
        </p:nvSpPr>
        <p:spPr>
          <a:xfrm>
            <a:off x="7901305" y="3376930"/>
            <a:ext cx="921385" cy="1485265"/>
          </a:xfrm>
          <a:prstGeom prst="rect">
            <a:avLst/>
          </a:prstGeom>
          <a:noFill/>
        </p:spPr>
        <p:txBody>
          <a:bodyPr vert="eaVert" wrap="none" rtlCol="0">
            <a:spAutoFit/>
          </a:bodyPr>
          <a:p>
            <a:r>
              <a:rPr lang="zh-CN" altLang="en-US" sz="4800" b="1">
                <a:solidFill>
                  <a:srgbClr val="FF0000"/>
                </a:solidFill>
                <a:uFillTx/>
                <a:ea typeface="黑体" panose="02010609060101010101" pitchFamily="2" charset="-122"/>
              </a:rPr>
              <a:t>杜 甫</a:t>
            </a:r>
            <a:endParaRPr lang="zh-CN" altLang="en-US" sz="4800" b="1">
              <a:solidFill>
                <a:srgbClr val="FF0000"/>
              </a:solidFill>
              <a:uFillTx/>
              <a:ea typeface="黑体" panose="02010609060101010101" pitchFamily="2" charset="-122"/>
            </a:endParaRPr>
          </a:p>
        </p:txBody>
      </p:sp>
    </p:spTree>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700145" y="73025"/>
            <a:ext cx="8044815" cy="6739255"/>
          </a:xfrm>
          <a:prstGeom prst="rect">
            <a:avLst/>
          </a:prstGeom>
          <a:noFill/>
          <a:ln w="9525">
            <a:noFill/>
          </a:ln>
        </p:spPr>
        <p:txBody>
          <a:bodyPr wrap="square">
            <a:spAutoFit/>
          </a:bodyPr>
          <a:p>
            <a:pPr>
              <a:lnSpc>
                <a:spcPct val="100000"/>
              </a:lnSpc>
              <a:spcBef>
                <a:spcPts val="600"/>
              </a:spcBef>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杜甫（712—770），字子美，自号少陵野老，世称杜工部、杜少陵等，河南巩县（今河南巩义西）人。唐代伟大的现实主义诗人。杜甫被后人尊称为“诗圣”，与 “诗仙”李白并称为“李杜”。其诗多是反映现实、忧国忧民的诗篇，被称为“诗史”，风格沉郁顿挫。代表作有“三吏”（《新安吏》《石壕吏》《潼关吏》）和“三别”（《新婚别》《垂老别》《无家别》），《茅屋为秋风所破歌》《闻官军收河南河北》《春夜喜雨》等。</a:t>
            </a:r>
            <a:endParaRPr sz="3600" b="1" dirty="0">
              <a:solidFill>
                <a:srgbClr val="0000FF"/>
              </a:solidFill>
              <a:latin typeface="黑体" panose="02010609060101010101" pitchFamily="2" charset="-122"/>
              <a:ea typeface="黑体" panose="02010609060101010101" pitchFamily="2" charset="-122"/>
            </a:endParaRPr>
          </a:p>
        </p:txBody>
      </p:sp>
      <p:sp>
        <p:nvSpPr>
          <p:cNvPr id="4" name="文本框 3"/>
          <p:cNvSpPr txBox="1"/>
          <p:nvPr/>
        </p:nvSpPr>
        <p:spPr>
          <a:xfrm>
            <a:off x="51435" y="7302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作者简介</a:t>
            </a:r>
            <a:endParaRPr lang="zh-CN" altLang="en-US" sz="4000" b="1">
              <a:solidFill>
                <a:srgbClr val="7030A0"/>
              </a:solidFill>
              <a:uFillTx/>
              <a:ea typeface="黑体" panose="02010609060101010101" pitchFamily="2" charset="-122"/>
            </a:endParaRPr>
          </a:p>
        </p:txBody>
      </p:sp>
      <p:pic>
        <p:nvPicPr>
          <p:cNvPr id="71682" name="Picture 2" descr="http://i9.qhimg.com/dr/270_500_/t010df47c691ef80c27.jpg?size=400x42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435" y="2250440"/>
            <a:ext cx="3397885" cy="39147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barn(inVertical)">
                                      <p:cBhvr>
                                        <p:cTn id="7" dur="5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9463" name="Picture 1"/>
          <p:cNvPicPr>
            <a:picLocks noChangeAspect="1"/>
          </p:cNvPicPr>
          <p:nvPr/>
        </p:nvPicPr>
        <p:blipFill>
          <a:blip r:embed="rId1"/>
          <a:stretch>
            <a:fillRect/>
          </a:stretch>
        </p:blipFill>
        <p:spPr>
          <a:xfrm>
            <a:off x="2021205" y="1039495"/>
            <a:ext cx="8027035" cy="5537835"/>
          </a:xfrm>
          <a:prstGeom prst="rect">
            <a:avLst/>
          </a:prstGeom>
          <a:noFill/>
          <a:ln w="9525">
            <a:noFill/>
          </a:ln>
        </p:spPr>
      </p:pic>
      <p:sp>
        <p:nvSpPr>
          <p:cNvPr id="27649" name="Rectangle 3"/>
          <p:cNvSpPr>
            <a:spLocks noGrp="1"/>
          </p:cNvSpPr>
          <p:nvPr>
            <p:ph idx="1"/>
          </p:nvPr>
        </p:nvSpPr>
        <p:spPr>
          <a:xfrm>
            <a:off x="2021205" y="1363345"/>
            <a:ext cx="8027035" cy="4688840"/>
          </a:xfrm>
          <a:solidFill>
            <a:schemeClr val="bg1"/>
          </a:solidFill>
        </p:spPr>
        <p:txBody>
          <a:bodyPr wrap="square" lIns="68580" tIns="34290" rIns="68580" bIns="34290" anchor="t"/>
          <a:p>
            <a:pPr indent="-255270" eaLnBrk="1" hangingPunct="1">
              <a:lnSpc>
                <a:spcPct val="120000"/>
              </a:lnSpc>
            </a:pPr>
            <a:r>
              <a:rPr lang="zh-CN" altLang="en-US" sz="4000" dirty="0">
                <a:solidFill>
                  <a:srgbClr val="0000FF"/>
                </a:solidFill>
                <a:uFillTx/>
                <a:latin typeface="宋体" panose="02010600030101010101" pitchFamily="2" charset="-122"/>
                <a:ea typeface="宋体" panose="02010600030101010101" pitchFamily="2" charset="-122"/>
              </a:rPr>
              <a:t>     此诗大概作于公元770年杜甫在长沙的时候。安史之乱后，杜甫漂泊到江南一带，和流落的宫廷歌唱家李龟年重逢，回忆起在岐王和崔九的府第频繁相见和听歌的情景而感慨万千写下这首诗。</a:t>
            </a:r>
            <a:endParaRPr lang="zh-CN" altLang="en-US" sz="4000" dirty="0">
              <a:solidFill>
                <a:srgbClr val="0000FF"/>
              </a:solidFill>
              <a:uFillTx/>
              <a:latin typeface="宋体" panose="02010600030101010101" pitchFamily="2" charset="-122"/>
              <a:ea typeface="宋体" panose="02010600030101010101" pitchFamily="2" charset="-122"/>
            </a:endParaRPr>
          </a:p>
        </p:txBody>
      </p:sp>
      <p:sp>
        <p:nvSpPr>
          <p:cNvPr id="4" name="文本框 3"/>
          <p:cNvSpPr txBox="1"/>
          <p:nvPr/>
        </p:nvSpPr>
        <p:spPr>
          <a:xfrm>
            <a:off x="51435" y="73025"/>
            <a:ext cx="2225040" cy="706755"/>
          </a:xfrm>
          <a:prstGeom prst="rect">
            <a:avLst/>
          </a:prstGeom>
          <a:noFill/>
        </p:spPr>
        <p:txBody>
          <a:bodyPr wrap="none" rtlCol="0">
            <a:spAutoFit/>
          </a:bodyPr>
          <a:p>
            <a:pPr algn="l"/>
            <a:r>
              <a:rPr lang="zh-CN" altLang="en-US" sz="4000" b="1">
                <a:solidFill>
                  <a:srgbClr val="7030A0"/>
                </a:solidFill>
                <a:uFillTx/>
                <a:ea typeface="黑体" panose="02010609060101010101" pitchFamily="2" charset="-122"/>
              </a:rPr>
              <a:t>创作背景</a:t>
            </a:r>
            <a:endParaRPr lang="zh-CN" altLang="en-US" sz="4000" b="1">
              <a:solidFill>
                <a:srgbClr val="7030A0"/>
              </a:solidFill>
              <a:uFillTx/>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7649">
                                            <p:bg/>
                                          </p:spTgt>
                                        </p:tgtEl>
                                        <p:attrNameLst>
                                          <p:attrName>style.visibility</p:attrName>
                                        </p:attrNameLst>
                                      </p:cBhvr>
                                      <p:to>
                                        <p:strVal val="visible"/>
                                      </p:to>
                                    </p:set>
                                    <p:animEffect transition="in" filter="fade">
                                      <p:cBhvr>
                                        <p:cTn id="7" dur="1000"/>
                                        <p:tgtEl>
                                          <p:spTgt spid="27649">
                                            <p:bg/>
                                          </p:spTgt>
                                        </p:tgtEl>
                                      </p:cBhvr>
                                    </p:animEffect>
                                    <p:anim calcmode="lin" valueType="num">
                                      <p:cBhvr>
                                        <p:cTn id="8" dur="1000" fill="hold"/>
                                        <p:tgtEl>
                                          <p:spTgt spid="27649">
                                            <p:bg/>
                                          </p:spTgt>
                                        </p:tgtEl>
                                        <p:attrNameLst>
                                          <p:attrName>ppt_x</p:attrName>
                                        </p:attrNameLst>
                                      </p:cBhvr>
                                      <p:tavLst>
                                        <p:tav tm="0">
                                          <p:val>
                                            <p:strVal val="#ppt_x"/>
                                          </p:val>
                                        </p:tav>
                                        <p:tav tm="100000">
                                          <p:val>
                                            <p:strVal val="#ppt_x"/>
                                          </p:val>
                                        </p:tav>
                                      </p:tavLst>
                                    </p:anim>
                                    <p:anim calcmode="lin" valueType="num">
                                      <p:cBhvr>
                                        <p:cTn id="9" dur="1000" fill="hold"/>
                                        <p:tgtEl>
                                          <p:spTgt spid="27649">
                                            <p:bg/>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7649">
                                            <p:txEl>
                                              <p:pRg st="0" end="0"/>
                                            </p:txEl>
                                          </p:spTgt>
                                        </p:tgtEl>
                                        <p:attrNameLst>
                                          <p:attrName>style.visibility</p:attrName>
                                        </p:attrNameLst>
                                      </p:cBhvr>
                                      <p:to>
                                        <p:strVal val="visible"/>
                                      </p:to>
                                    </p:set>
                                    <p:animEffect transition="in" filter="fade">
                                      <p:cBhvr>
                                        <p:cTn id="12" dur="1000"/>
                                        <p:tgtEl>
                                          <p:spTgt spid="27649">
                                            <p:txEl>
                                              <p:pRg st="0" end="0"/>
                                            </p:txEl>
                                          </p:spTgt>
                                        </p:tgtEl>
                                      </p:cBhvr>
                                    </p:animEffect>
                                    <p:anim calcmode="lin" valueType="num">
                                      <p:cBhvr>
                                        <p:cTn id="13" dur="1000" fill="hold"/>
                                        <p:tgtEl>
                                          <p:spTgt spid="2764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764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animBg="1"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 name="《江南逢李龟年》视频朗诵">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133350" y="140335"/>
            <a:ext cx="11925300" cy="6577965"/>
          </a:xfrm>
          <a:prstGeom prst="rect">
            <a:avLst/>
          </a:prstGeom>
        </p:spPr>
      </p:pic>
    </p:spTree>
  </p:cSld>
  <p:clrMapOvr>
    <a:masterClrMapping/>
  </p:clrMapOvr>
  <p:transition spd="slow">
    <p:random/>
  </p:transition>
  <p:timing>
    <p:tnLst>
      <p:par>
        <p:cTn id="1" dur="indefinite" restart="never" nodeType="tmRoot">
          <p:childTnLst>
            <p:video fullScrn="0">
              <p:cMediaNode vol="100000">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10" name="Picture 2" descr="http://www.fox2008.cn/Article/UploadFiles/200910/2009102515043262.jpg"/>
          <p:cNvPicPr>
            <a:picLocks noChangeAspect="1"/>
          </p:cNvPicPr>
          <p:nvPr/>
        </p:nvPicPr>
        <p:blipFill>
          <a:blip r:embed="rId1"/>
          <a:stretch>
            <a:fillRect/>
          </a:stretch>
        </p:blipFill>
        <p:spPr>
          <a:xfrm>
            <a:off x="3833495" y="4311650"/>
            <a:ext cx="3511550" cy="2513013"/>
          </a:xfrm>
          <a:prstGeom prst="rect">
            <a:avLst/>
          </a:prstGeom>
          <a:noFill/>
          <a:ln w="9525">
            <a:noFill/>
          </a:ln>
        </p:spPr>
      </p:pic>
      <p:sp>
        <p:nvSpPr>
          <p:cNvPr id="12291" name="AutoShape 10" descr="http://img.hexun.com/2009-02-09/114219531.jpg"/>
          <p:cNvSpPr>
            <a:spLocks noChangeAspect="1"/>
          </p:cNvSpPr>
          <p:nvPr/>
        </p:nvSpPr>
        <p:spPr>
          <a:xfrm>
            <a:off x="1587500" y="720725"/>
            <a:ext cx="304800" cy="304800"/>
          </a:xfrm>
          <a:prstGeom prst="rect">
            <a:avLst/>
          </a:prstGeom>
          <a:noFill/>
          <a:ln w="9525">
            <a:noFill/>
          </a:ln>
        </p:spPr>
        <p:txBody>
          <a:bodyPr/>
          <a:p>
            <a:endParaRPr lang="zh-CN" altLang="en-US" dirty="0">
              <a:latin typeface="Arial" panose="020B0604020202020204" pitchFamily="34" charset="0"/>
            </a:endParaRPr>
          </a:p>
        </p:txBody>
      </p:sp>
      <p:sp>
        <p:nvSpPr>
          <p:cNvPr id="12293" name="矩形 1"/>
          <p:cNvSpPr/>
          <p:nvPr/>
        </p:nvSpPr>
        <p:spPr>
          <a:xfrm>
            <a:off x="1463675" y="4518025"/>
            <a:ext cx="9475470" cy="2306955"/>
          </a:xfrm>
          <a:prstGeom prst="rect">
            <a:avLst/>
          </a:prstGeom>
          <a:solidFill>
            <a:schemeClr val="bg1"/>
          </a:solidFill>
          <a:ln w="9525">
            <a:noFill/>
          </a:ln>
        </p:spPr>
        <p:txBody>
          <a:bodyPr wrap="square">
            <a:spAutoFit/>
          </a:bodyPr>
          <a:p>
            <a:pPr>
              <a:lnSpc>
                <a:spcPct val="100000"/>
              </a:lnSpc>
              <a:spcBef>
                <a:spcPts val="1200"/>
              </a:spcBef>
            </a:pPr>
            <a:r>
              <a:rPr lang="zh-CN" altLang="en-US" sz="3600" b="1" dirty="0">
                <a:solidFill>
                  <a:srgbClr val="FF0000"/>
                </a:solidFill>
                <a:uFillTx/>
                <a:latin typeface="黑体" panose="02010609060101010101" pitchFamily="2" charset="-122"/>
                <a:ea typeface="黑体" panose="02010609060101010101" pitchFamily="2" charset="-122"/>
              </a:rPr>
              <a:t>    当年在岐王府里经常见到你的演出，在崔九堂前也曾多次听到你的歌声。如今正是江南一派大好风光的时候, （没想到）在这落花时节又与你重逢。</a:t>
            </a:r>
            <a:endParaRPr lang="zh-CN" altLang="en-US" sz="3600" b="1" dirty="0">
              <a:solidFill>
                <a:srgbClr val="FF0000"/>
              </a:solidFill>
              <a:uFillTx/>
              <a:latin typeface="黑体" panose="02010609060101010101" pitchFamily="2" charset="-122"/>
              <a:ea typeface="黑体" panose="02010609060101010101" pitchFamily="2" charset="-122"/>
            </a:endParaRPr>
          </a:p>
        </p:txBody>
      </p:sp>
      <p:sp>
        <p:nvSpPr>
          <p:cNvPr id="3" name="文本框 2"/>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诗歌大意</a:t>
            </a:r>
            <a:endParaRPr lang="zh-CN" altLang="en-US" sz="4000" b="1">
              <a:solidFill>
                <a:srgbClr val="7030A0"/>
              </a:solidFill>
              <a:uFillTx/>
              <a:ea typeface="黑体" panose="02010609060101010101" pitchFamily="2" charset="-122"/>
            </a:endParaRPr>
          </a:p>
        </p:txBody>
      </p:sp>
      <p:sp>
        <p:nvSpPr>
          <p:cNvPr id="19466" name="Text Box 10"/>
          <p:cNvSpPr txBox="1"/>
          <p:nvPr/>
        </p:nvSpPr>
        <p:spPr>
          <a:xfrm>
            <a:off x="2502535" y="1574165"/>
            <a:ext cx="8730615" cy="2861310"/>
          </a:xfrm>
          <a:prstGeom prst="rect">
            <a:avLst/>
          </a:prstGeom>
          <a:noFill/>
          <a:ln w="9525">
            <a:noFill/>
          </a:ln>
        </p:spPr>
        <p:txBody>
          <a:bodyPr wrap="square" anchor="t">
            <a:spAutoFit/>
          </a:bodyPr>
          <a:p>
            <a:r>
              <a:rPr lang="zh-CN" altLang="en-US" sz="3600" b="1" dirty="0">
                <a:solidFill>
                  <a:srgbClr val="0000FF"/>
                </a:solidFill>
                <a:uFillTx/>
                <a:latin typeface="Times New Roman" panose="02020603050405020304" pitchFamily="18" charset="0"/>
                <a:ea typeface="黑体" panose="02010609060101010101" pitchFamily="2" charset="-122"/>
              </a:rPr>
              <a:t>                 </a:t>
            </a:r>
            <a:endParaRPr lang="zh-CN" altLang="en-US" sz="3600" b="1" dirty="0">
              <a:solidFill>
                <a:srgbClr val="0000FF"/>
              </a:solidFill>
              <a:uFillTx/>
              <a:latin typeface="Times New Roman" panose="02020603050405020304" pitchFamily="18" charset="0"/>
              <a:ea typeface="黑体" panose="02010609060101010101" pitchFamily="2" charset="-122"/>
            </a:endParaRPr>
          </a:p>
          <a:p>
            <a:r>
              <a:rPr lang="zh-CN" altLang="en-US" sz="3600" b="1" dirty="0">
                <a:solidFill>
                  <a:srgbClr val="0000FF"/>
                </a:solidFill>
                <a:uFillTx/>
                <a:latin typeface="Times New Roman" panose="02020603050405020304" pitchFamily="18" charset="0"/>
                <a:ea typeface="黑体" panose="02010609060101010101" pitchFamily="2" charset="-122"/>
              </a:rPr>
              <a:t>岐王宅里</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寻常</a:t>
            </a:r>
            <a:r>
              <a:rPr lang="zh-CN" altLang="en-US" sz="3600" b="1" dirty="0">
                <a:solidFill>
                  <a:srgbClr val="0000FF"/>
                </a:solidFill>
                <a:uFillTx/>
                <a:latin typeface="Times New Roman" panose="02020603050405020304" pitchFamily="18" charset="0"/>
                <a:ea typeface="黑体" panose="02010609060101010101" pitchFamily="2" charset="-122"/>
              </a:rPr>
              <a:t>见，</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崔九</a:t>
            </a:r>
            <a:r>
              <a:rPr lang="zh-CN" altLang="en-US" sz="3600" b="1" dirty="0">
                <a:solidFill>
                  <a:srgbClr val="0000FF"/>
                </a:solidFill>
                <a:uFillTx/>
                <a:latin typeface="Times New Roman" panose="02020603050405020304" pitchFamily="18" charset="0"/>
                <a:ea typeface="黑体" panose="02010609060101010101" pitchFamily="2" charset="-122"/>
              </a:rPr>
              <a:t>堂前几度闻。</a:t>
            </a:r>
            <a:endParaRPr lang="zh-CN" altLang="en-US" sz="3600" b="1" dirty="0">
              <a:solidFill>
                <a:srgbClr val="0000FF"/>
              </a:solidFill>
              <a:uFillTx/>
              <a:latin typeface="Times New Roman" panose="02020603050405020304" pitchFamily="18" charset="0"/>
              <a:ea typeface="黑体" panose="02010609060101010101" pitchFamily="2" charset="-122"/>
            </a:endParaRPr>
          </a:p>
          <a:p>
            <a:endParaRPr lang="zh-CN" altLang="en-US" sz="3600" b="1" dirty="0">
              <a:solidFill>
                <a:srgbClr val="0000FF"/>
              </a:solidFill>
              <a:uFillTx/>
              <a:latin typeface="Times New Roman" panose="02020603050405020304" pitchFamily="18" charset="0"/>
              <a:ea typeface="黑体" panose="02010609060101010101" pitchFamily="2" charset="-122"/>
            </a:endParaRPr>
          </a:p>
          <a:p>
            <a:endParaRPr lang="zh-CN" altLang="en-US" sz="3600" b="1" dirty="0">
              <a:solidFill>
                <a:srgbClr val="0000FF"/>
              </a:solidFill>
              <a:uFillTx/>
              <a:latin typeface="Times New Roman" panose="02020603050405020304" pitchFamily="18" charset="0"/>
              <a:ea typeface="黑体" panose="02010609060101010101" pitchFamily="2" charset="-122"/>
            </a:endParaRPr>
          </a:p>
          <a:p>
            <a:r>
              <a:rPr lang="zh-CN" altLang="en-US" sz="3600" b="1" dirty="0">
                <a:solidFill>
                  <a:srgbClr val="0000FF"/>
                </a:solidFill>
                <a:uFillTx/>
                <a:latin typeface="Times New Roman" panose="02020603050405020304" pitchFamily="18" charset="0"/>
                <a:ea typeface="黑体" panose="02010609060101010101" pitchFamily="2" charset="-122"/>
              </a:rPr>
              <a:t>正是</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江南</a:t>
            </a:r>
            <a:r>
              <a:rPr lang="zh-CN" altLang="en-US" sz="3600" b="1" dirty="0">
                <a:solidFill>
                  <a:srgbClr val="0000FF"/>
                </a:solidFill>
                <a:uFillTx/>
                <a:latin typeface="Times New Roman" panose="02020603050405020304" pitchFamily="18" charset="0"/>
                <a:ea typeface="黑体" panose="02010609060101010101" pitchFamily="2" charset="-122"/>
              </a:rPr>
              <a:t>好风景，</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落花时节</a:t>
            </a:r>
            <a:r>
              <a:rPr lang="zh-CN" altLang="en-US" sz="3600" b="1" dirty="0">
                <a:solidFill>
                  <a:srgbClr val="0000FF"/>
                </a:solidFill>
                <a:uFillTx/>
                <a:latin typeface="Times New Roman" panose="02020603050405020304" pitchFamily="18" charset="0"/>
                <a:ea typeface="黑体" panose="02010609060101010101" pitchFamily="2" charset="-122"/>
              </a:rPr>
              <a:t>又逢</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君</a:t>
            </a:r>
            <a:r>
              <a:rPr lang="zh-CN" altLang="en-US" sz="3600" b="1" dirty="0">
                <a:solidFill>
                  <a:srgbClr val="0000FF"/>
                </a:solidFill>
                <a:uFillTx/>
                <a:latin typeface="Times New Roman" panose="02020603050405020304" pitchFamily="18" charset="0"/>
                <a:ea typeface="黑体" panose="02010609060101010101" pitchFamily="2" charset="-122"/>
              </a:rPr>
              <a:t>。</a:t>
            </a:r>
            <a:endParaRPr lang="zh-CN" altLang="en-US" sz="3600" b="1" dirty="0">
              <a:solidFill>
                <a:srgbClr val="0000FF"/>
              </a:solidFill>
              <a:uFillTx/>
              <a:latin typeface="Times New Roman" panose="02020603050405020304" pitchFamily="18" charset="0"/>
              <a:ea typeface="黑体" panose="02010609060101010101" pitchFamily="2" charset="-122"/>
            </a:endParaRPr>
          </a:p>
        </p:txBody>
      </p:sp>
      <p:sp>
        <p:nvSpPr>
          <p:cNvPr id="7" name="文本框 8"/>
          <p:cNvSpPr txBox="1"/>
          <p:nvPr/>
        </p:nvSpPr>
        <p:spPr>
          <a:xfrm>
            <a:off x="4479925" y="1753235"/>
            <a:ext cx="1244600" cy="521970"/>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2" charset="-122"/>
                <a:ea typeface="黑体" panose="02010609060101010101" pitchFamily="2" charset="-122"/>
              </a:rPr>
              <a:t>经常</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2" name="文本框 8"/>
          <p:cNvSpPr txBox="1"/>
          <p:nvPr/>
        </p:nvSpPr>
        <p:spPr>
          <a:xfrm>
            <a:off x="5724525" y="1753235"/>
            <a:ext cx="4862830" cy="521970"/>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2" charset="-122"/>
                <a:ea typeface="黑体" panose="02010609060101010101" pitchFamily="2" charset="-122"/>
              </a:rPr>
              <a:t>指殿中监崔涤，唐玄宗的宠臣。</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4" name="文本框 8"/>
          <p:cNvSpPr txBox="1"/>
          <p:nvPr/>
        </p:nvSpPr>
        <p:spPr>
          <a:xfrm>
            <a:off x="1659890" y="3344545"/>
            <a:ext cx="2233930" cy="521970"/>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2" charset="-122"/>
                <a:ea typeface="黑体" panose="02010609060101010101" pitchFamily="2" charset="-122"/>
              </a:rPr>
              <a:t>今湖南一带</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5" name="文本框 8"/>
          <p:cNvSpPr txBox="1"/>
          <p:nvPr/>
        </p:nvSpPr>
        <p:spPr>
          <a:xfrm>
            <a:off x="4145280" y="2990850"/>
            <a:ext cx="5758180" cy="875665"/>
          </a:xfrm>
          <a:prstGeom prst="rect">
            <a:avLst/>
          </a:prstGeom>
          <a:noFill/>
          <a:ln w="9525">
            <a:noFill/>
          </a:ln>
        </p:spPr>
        <p:txBody>
          <a:bodyPr wrap="square">
            <a:spAutoFit/>
          </a:bodyPr>
          <a:p>
            <a:pPr>
              <a:lnSpc>
                <a:spcPts val="3060"/>
              </a:lnSpc>
            </a:pPr>
            <a:r>
              <a:rPr lang="zh-CN" altLang="en-US" sz="2800" b="1" dirty="0">
                <a:solidFill>
                  <a:srgbClr val="FF0000"/>
                </a:solidFill>
                <a:uFillTx/>
                <a:latin typeface="黑体" panose="02010609060101010101" pitchFamily="2" charset="-122"/>
                <a:ea typeface="黑体" panose="02010609060101010101" pitchFamily="2" charset="-122"/>
              </a:rPr>
              <a:t>春末。落花的寓意甚多，人衰老飘零，社会的凋敝丧乱都在其中。</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6" name="文本框 8"/>
          <p:cNvSpPr txBox="1"/>
          <p:nvPr/>
        </p:nvSpPr>
        <p:spPr>
          <a:xfrm>
            <a:off x="9732010" y="3789680"/>
            <a:ext cx="2005330" cy="521970"/>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2" charset="-122"/>
                <a:ea typeface="黑体" panose="02010609060101010101" pitchFamily="2" charset="-122"/>
              </a:rPr>
              <a:t>李龟年</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8" name="文本框 8"/>
          <p:cNvSpPr txBox="1"/>
          <p:nvPr/>
        </p:nvSpPr>
        <p:spPr>
          <a:xfrm>
            <a:off x="7543800" y="396240"/>
            <a:ext cx="4523105" cy="953135"/>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2" charset="-122"/>
                <a:ea typeface="黑体" panose="02010609060101010101" pitchFamily="2" charset="-122"/>
              </a:rPr>
              <a:t>唐玄宗时著名乐师，擅长唱歌。安史之乱后，流落江南</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9" name="文本框 8"/>
          <p:cNvSpPr txBox="1"/>
          <p:nvPr/>
        </p:nvSpPr>
        <p:spPr>
          <a:xfrm>
            <a:off x="4565015" y="554355"/>
            <a:ext cx="3588385" cy="1198880"/>
          </a:xfrm>
          <a:prstGeom prst="rect">
            <a:avLst/>
          </a:prstGeom>
          <a:noFill/>
        </p:spPr>
        <p:txBody>
          <a:bodyPr wrap="square" rtlCol="0" anchor="t">
            <a:spAutoFit/>
          </a:bodyPr>
          <a:p>
            <a:r>
              <a:rPr lang="zh-CN" altLang="en-US" sz="3600" b="1" dirty="0">
                <a:solidFill>
                  <a:srgbClr val="0000FF"/>
                </a:solidFill>
                <a:uFillTx/>
                <a:latin typeface="Times New Roman" panose="02020603050405020304" pitchFamily="18" charset="0"/>
                <a:ea typeface="黑体" panose="02010609060101010101" pitchFamily="2" charset="-122"/>
                <a:sym typeface="+mn-ea"/>
              </a:rPr>
              <a:t>江南逢</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sym typeface="+mn-ea"/>
              </a:rPr>
              <a:t>李龟年</a:t>
            </a:r>
            <a:endParaRPr lang="zh-CN" altLang="en-US" sz="3600" b="1" dirty="0">
              <a:solidFill>
                <a:srgbClr val="0000FF"/>
              </a:solidFill>
              <a:uFillTx/>
              <a:latin typeface="Times New Roman" panose="02020603050405020304" pitchFamily="18" charset="0"/>
              <a:ea typeface="黑体" panose="02010609060101010101" pitchFamily="2" charset="-122"/>
            </a:endParaRPr>
          </a:p>
          <a:p>
            <a:r>
              <a:rPr lang="zh-CN" altLang="en-US" sz="3600" b="1" dirty="0">
                <a:solidFill>
                  <a:srgbClr val="0000FF"/>
                </a:solidFill>
                <a:uFillTx/>
                <a:latin typeface="Times New Roman" panose="02020603050405020304" pitchFamily="18" charset="0"/>
                <a:ea typeface="黑体" panose="02010609060101010101" pitchFamily="2" charset="-122"/>
                <a:sym typeface="+mn-ea"/>
              </a:rPr>
              <a:t>         杜甫</a:t>
            </a:r>
            <a:endParaRPr lang="zh-CN" altLang="en-US" sz="3600" b="1" dirty="0">
              <a:solidFill>
                <a:srgbClr val="0000FF"/>
              </a:solidFill>
              <a:uFillTx/>
              <a:latin typeface="Times New Roman" panose="02020603050405020304" pitchFamily="18" charset="0"/>
              <a:ea typeface="黑体" panose="0201060906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grpId="0" nodeType="clickEffect">
                                  <p:stCondLst>
                                    <p:cond delay="0"/>
                                  </p:stCondLst>
                                  <p:childTnLst>
                                    <p:set>
                                      <p:cBhvr>
                                        <p:cTn id="48" dur="1" fill="hold">
                                          <p:stCondLst>
                                            <p:cond delay="0"/>
                                          </p:stCondLst>
                                        </p:cTn>
                                        <p:tgtEl>
                                          <p:spTgt spid="12293"/>
                                        </p:tgtEl>
                                        <p:attrNameLst>
                                          <p:attrName>style.visibility</p:attrName>
                                        </p:attrNameLst>
                                      </p:cBhvr>
                                      <p:to>
                                        <p:strVal val="visible"/>
                                      </p:to>
                                    </p:set>
                                    <p:anim calcmode="lin" valueType="num">
                                      <p:cBhvr>
                                        <p:cTn id="49" dur="1000" fill="hold"/>
                                        <p:tgtEl>
                                          <p:spTgt spid="12293"/>
                                        </p:tgtEl>
                                        <p:attrNameLst>
                                          <p:attrName>ppt_w</p:attrName>
                                        </p:attrNameLst>
                                      </p:cBhvr>
                                      <p:tavLst>
                                        <p:tav tm="0">
                                          <p:val>
                                            <p:fltVal val="0"/>
                                          </p:val>
                                        </p:tav>
                                        <p:tav tm="100000">
                                          <p:val>
                                            <p:strVal val="#ppt_w"/>
                                          </p:val>
                                        </p:tav>
                                      </p:tavLst>
                                    </p:anim>
                                    <p:anim calcmode="lin" valueType="num">
                                      <p:cBhvr>
                                        <p:cTn id="50" dur="1000" fill="hold"/>
                                        <p:tgtEl>
                                          <p:spTgt spid="12293"/>
                                        </p:tgtEl>
                                        <p:attrNameLst>
                                          <p:attrName>ppt_h</p:attrName>
                                        </p:attrNameLst>
                                      </p:cBhvr>
                                      <p:tavLst>
                                        <p:tav tm="0">
                                          <p:val>
                                            <p:fltVal val="0"/>
                                          </p:val>
                                        </p:tav>
                                        <p:tav tm="100000">
                                          <p:val>
                                            <p:strVal val="#ppt_h"/>
                                          </p:val>
                                        </p:tav>
                                      </p:tavLst>
                                    </p:anim>
                                    <p:anim calcmode="lin" valueType="num">
                                      <p:cBhvr>
                                        <p:cTn id="51" dur="1000" fill="hold"/>
                                        <p:tgtEl>
                                          <p:spTgt spid="12293"/>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1229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P spid="5" grpId="0"/>
      <p:bldP spid="6" grpId="0"/>
      <p:bldP spid="12293" grpId="0" bldLvl="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6" name="Text Box 10"/>
          <p:cNvSpPr txBox="1"/>
          <p:nvPr/>
        </p:nvSpPr>
        <p:spPr>
          <a:xfrm>
            <a:off x="3693795" y="180340"/>
            <a:ext cx="4013200" cy="4079240"/>
          </a:xfrm>
          <a:prstGeom prst="rect">
            <a:avLst/>
          </a:prstGeom>
          <a:noFill/>
          <a:ln w="9525">
            <a:noFill/>
          </a:ln>
        </p:spPr>
        <p:txBody>
          <a:bodyPr wrap="square" anchor="t">
            <a:spAutoFit/>
          </a:bodyPr>
          <a:p>
            <a:r>
              <a:rPr lang="zh-CN" altLang="en-US" sz="3600" b="1" dirty="0">
                <a:solidFill>
                  <a:srgbClr val="0000FF"/>
                </a:solidFill>
                <a:uFillTx/>
                <a:latin typeface="黑体" panose="02010609060101010101" pitchFamily="2" charset="-122"/>
                <a:ea typeface="黑体" panose="02010609060101010101" pitchFamily="2" charset="-122"/>
              </a:rPr>
              <a:t>  江南逢李龟年  </a:t>
            </a:r>
            <a:endParaRPr lang="zh-CN" altLang="en-US" sz="3600" b="1" dirty="0">
              <a:solidFill>
                <a:srgbClr val="0000FF"/>
              </a:solidFill>
              <a:uFillTx/>
              <a:latin typeface="黑体" panose="02010609060101010101" pitchFamily="2" charset="-122"/>
              <a:ea typeface="黑体" panose="02010609060101010101" pitchFamily="2" charset="-122"/>
            </a:endParaRPr>
          </a:p>
          <a:p>
            <a:r>
              <a:rPr lang="zh-CN" altLang="en-US" sz="3600" b="1" dirty="0">
                <a:solidFill>
                  <a:srgbClr val="0000FF"/>
                </a:solidFill>
                <a:uFillTx/>
                <a:latin typeface="黑体" panose="02010609060101010101" pitchFamily="2" charset="-122"/>
                <a:ea typeface="黑体" panose="02010609060101010101" pitchFamily="2" charset="-122"/>
              </a:rPr>
              <a:t>     杜甫</a:t>
            </a:r>
            <a:endParaRPr lang="zh-CN" altLang="en-US" sz="3600" b="1" dirty="0">
              <a:solidFill>
                <a:srgbClr val="0000FF"/>
              </a:solidFill>
              <a:uFillTx/>
              <a:latin typeface="黑体" panose="02010609060101010101" pitchFamily="2" charset="-122"/>
              <a:ea typeface="黑体" panose="02010609060101010101" pitchFamily="2" charset="-122"/>
            </a:endParaRPr>
          </a:p>
          <a:p>
            <a:pPr>
              <a:lnSpc>
                <a:spcPct val="130000"/>
              </a:lnSpc>
            </a:pPr>
            <a:r>
              <a:rPr lang="zh-CN" altLang="en-US" sz="3600" b="1" dirty="0">
                <a:solidFill>
                  <a:srgbClr val="0000FF"/>
                </a:solidFill>
                <a:uFillTx/>
                <a:latin typeface="黑体" panose="02010609060101010101" pitchFamily="2" charset="-122"/>
                <a:ea typeface="黑体" panose="02010609060101010101" pitchFamily="2" charset="-122"/>
              </a:rPr>
              <a:t>岐王宅里寻常见，</a:t>
            </a:r>
            <a:endParaRPr lang="zh-CN" altLang="en-US" sz="3600" b="1" dirty="0">
              <a:solidFill>
                <a:srgbClr val="0000FF"/>
              </a:solidFill>
              <a:uFillTx/>
              <a:latin typeface="黑体" panose="02010609060101010101" pitchFamily="2" charset="-122"/>
              <a:ea typeface="黑体" panose="02010609060101010101" pitchFamily="2" charset="-122"/>
            </a:endParaRPr>
          </a:p>
          <a:p>
            <a:pPr>
              <a:lnSpc>
                <a:spcPct val="130000"/>
              </a:lnSpc>
            </a:pPr>
            <a:r>
              <a:rPr lang="zh-CN" altLang="en-US" sz="3600" b="1" dirty="0">
                <a:solidFill>
                  <a:srgbClr val="0000FF"/>
                </a:solidFill>
                <a:uFillTx/>
                <a:latin typeface="黑体" panose="02010609060101010101" pitchFamily="2" charset="-122"/>
                <a:ea typeface="黑体" panose="02010609060101010101" pitchFamily="2" charset="-122"/>
              </a:rPr>
              <a:t>崔九堂前几度闻。</a:t>
            </a:r>
            <a:endParaRPr lang="zh-CN" altLang="en-US" sz="3600" b="1" dirty="0">
              <a:solidFill>
                <a:srgbClr val="0000FF"/>
              </a:solidFill>
              <a:uFillTx/>
              <a:latin typeface="黑体" panose="02010609060101010101" pitchFamily="2" charset="-122"/>
              <a:ea typeface="黑体" panose="02010609060101010101" pitchFamily="2" charset="-122"/>
            </a:endParaRPr>
          </a:p>
          <a:p>
            <a:pPr>
              <a:lnSpc>
                <a:spcPct val="130000"/>
              </a:lnSpc>
            </a:pPr>
            <a:r>
              <a:rPr lang="zh-CN" altLang="en-US" sz="3600" b="1" dirty="0">
                <a:solidFill>
                  <a:srgbClr val="0000FF"/>
                </a:solidFill>
                <a:uFillTx/>
                <a:latin typeface="黑体" panose="02010609060101010101" pitchFamily="2" charset="-122"/>
                <a:ea typeface="黑体" panose="02010609060101010101" pitchFamily="2" charset="-122"/>
              </a:rPr>
              <a:t>正是江南好风景，</a:t>
            </a:r>
            <a:endParaRPr lang="zh-CN" altLang="en-US" sz="3600" b="1" dirty="0">
              <a:solidFill>
                <a:srgbClr val="0000FF"/>
              </a:solidFill>
              <a:uFillTx/>
              <a:latin typeface="黑体" panose="02010609060101010101" pitchFamily="2" charset="-122"/>
              <a:ea typeface="黑体" panose="02010609060101010101" pitchFamily="2" charset="-122"/>
            </a:endParaRPr>
          </a:p>
          <a:p>
            <a:pPr>
              <a:lnSpc>
                <a:spcPct val="130000"/>
              </a:lnSpc>
            </a:pPr>
            <a:r>
              <a:rPr lang="zh-CN" altLang="en-US" sz="3600" b="1" dirty="0">
                <a:solidFill>
                  <a:srgbClr val="0000FF"/>
                </a:solidFill>
                <a:uFillTx/>
                <a:latin typeface="黑体" panose="02010609060101010101" pitchFamily="2" charset="-122"/>
                <a:ea typeface="黑体" panose="02010609060101010101" pitchFamily="2" charset="-122"/>
              </a:rPr>
              <a:t>落花时节又逢君。</a:t>
            </a:r>
            <a:endParaRPr lang="zh-CN" altLang="en-US" sz="3600" b="1" dirty="0">
              <a:solidFill>
                <a:srgbClr val="0000FF"/>
              </a:solidFill>
              <a:uFillTx/>
              <a:latin typeface="黑体" panose="02010609060101010101" pitchFamily="2" charset="-122"/>
              <a:ea typeface="黑体" panose="02010609060101010101" pitchFamily="2" charset="-122"/>
            </a:endParaRPr>
          </a:p>
        </p:txBody>
      </p:sp>
      <p:sp>
        <p:nvSpPr>
          <p:cNvPr id="4" name="文本框 3"/>
          <p:cNvSpPr txBox="1"/>
          <p:nvPr/>
        </p:nvSpPr>
        <p:spPr>
          <a:xfrm>
            <a:off x="70485" y="82550"/>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诗歌赏析</a:t>
            </a:r>
            <a:endParaRPr lang="zh-CN" altLang="en-US" sz="4000" b="1">
              <a:solidFill>
                <a:srgbClr val="7030A0"/>
              </a:solidFill>
              <a:uFillTx/>
              <a:ea typeface="黑体" panose="02010609060101010101" pitchFamily="2" charset="-122"/>
            </a:endParaRPr>
          </a:p>
        </p:txBody>
      </p:sp>
      <p:sp>
        <p:nvSpPr>
          <p:cNvPr id="12" name="Text Box 3"/>
          <p:cNvSpPr txBox="1">
            <a:spLocks noChangeArrowheads="1"/>
          </p:cNvSpPr>
          <p:nvPr/>
        </p:nvSpPr>
        <p:spPr bwMode="auto">
          <a:xfrm>
            <a:off x="7706995" y="1560830"/>
            <a:ext cx="2745740" cy="1076325"/>
          </a:xfrm>
          <a:prstGeom prst="rect">
            <a:avLst/>
          </a:prstGeom>
          <a:noFill/>
          <a:ln>
            <a:noFill/>
          </a:ln>
          <a:effectLst/>
        </p:spPr>
        <p:txBody>
          <a:bodyPr wrap="square">
            <a:spAutoFit/>
          </a:bodyPr>
          <a:p>
            <a:pPr marR="0" defTabSz="914400">
              <a:buClrTx/>
              <a:buSzTx/>
              <a:buFont typeface="Arial" panose="020B0604020202020204" pitchFamily="34" charset="0"/>
              <a:buNone/>
              <a:defRPr/>
            </a:pPr>
            <a:r>
              <a:rPr kumimoji="0" lang="zh-CN" altLang="en-US" sz="3200" b="1" baseline="0" noProof="0">
                <a:solidFill>
                  <a:srgbClr val="FF0000"/>
                </a:solidFill>
                <a:uFillTx/>
                <a:latin typeface="宋体" panose="02010600030101010101" pitchFamily="2" charset="-122"/>
                <a:ea typeface="黑体" panose="02010609060101010101" pitchFamily="2" charset="-122"/>
                <a:cs typeface="方正启体简体"/>
              </a:rPr>
              <a:t>过去之盛，为下文做了铺垫</a:t>
            </a:r>
            <a:endParaRPr kumimoji="0" lang="zh-CN" altLang="en-US" sz="3200" b="1" baseline="0" noProof="0">
              <a:solidFill>
                <a:srgbClr val="FF0000"/>
              </a:solidFill>
              <a:effectLst>
                <a:outerShdw blurRad="38100" dist="38100" dir="2700000" algn="tl">
                  <a:srgbClr val="C0C0C0"/>
                </a:outerShdw>
              </a:effectLst>
              <a:uFillTx/>
              <a:latin typeface="宋体" panose="02010600030101010101" pitchFamily="2" charset="-122"/>
              <a:ea typeface="黑体" panose="02010609060101010101" pitchFamily="2" charset="-122"/>
              <a:cs typeface="方正启体简体"/>
            </a:endParaRPr>
          </a:p>
        </p:txBody>
      </p:sp>
      <p:sp>
        <p:nvSpPr>
          <p:cNvPr id="11" name="Text Box 3"/>
          <p:cNvSpPr txBox="1">
            <a:spLocks noChangeArrowheads="1"/>
          </p:cNvSpPr>
          <p:nvPr/>
        </p:nvSpPr>
        <p:spPr bwMode="auto">
          <a:xfrm>
            <a:off x="7792720" y="2966085"/>
            <a:ext cx="2837815" cy="1076325"/>
          </a:xfrm>
          <a:prstGeom prst="rect">
            <a:avLst/>
          </a:prstGeom>
          <a:noFill/>
          <a:ln>
            <a:noFill/>
          </a:ln>
          <a:effectLst/>
        </p:spPr>
        <p:txBody>
          <a:bodyPr wrap="square">
            <a:spAutoFit/>
          </a:bodyPr>
          <a:p>
            <a:pPr marR="0" algn="l" defTabSz="914400">
              <a:buClrTx/>
              <a:buSzTx/>
              <a:buFont typeface="Arial" panose="020B0604020202020204" pitchFamily="34" charset="0"/>
              <a:buNone/>
              <a:defRPr/>
            </a:pPr>
            <a:r>
              <a:rPr kumimoji="0" lang="zh-CN" altLang="en-US" sz="3200" b="1" baseline="0" noProof="0">
                <a:solidFill>
                  <a:srgbClr val="FF0000"/>
                </a:solidFill>
                <a:uFillTx/>
                <a:latin typeface="宋体" panose="02010600030101010101" pitchFamily="2" charset="-122"/>
                <a:ea typeface="黑体" panose="02010609060101010101" pitchFamily="2" charset="-122"/>
                <a:cs typeface="方正启体简体"/>
              </a:rPr>
              <a:t>现在之衰，抒发无穷感慨</a:t>
            </a:r>
            <a:endParaRPr kumimoji="0" lang="zh-CN" altLang="en-US" sz="3200" b="1" baseline="0" noProof="0">
              <a:solidFill>
                <a:srgbClr val="FF0000"/>
              </a:solidFill>
              <a:uFillTx/>
              <a:latin typeface="宋体" panose="02010600030101010101" pitchFamily="2" charset="-122"/>
              <a:ea typeface="黑体" panose="02010609060101010101" pitchFamily="2" charset="-122"/>
              <a:cs typeface="方正启体简体"/>
            </a:endParaRPr>
          </a:p>
        </p:txBody>
      </p:sp>
      <p:sp>
        <p:nvSpPr>
          <p:cNvPr id="10" name="右大括号 9"/>
          <p:cNvSpPr/>
          <p:nvPr/>
        </p:nvSpPr>
        <p:spPr>
          <a:xfrm>
            <a:off x="7315200" y="1560830"/>
            <a:ext cx="250190" cy="1059180"/>
          </a:xfrm>
          <a:prstGeom prst="rightBrace">
            <a:avLst/>
          </a:prstGeom>
          <a:ln w="38100">
            <a:solidFill>
              <a:srgbClr val="00B050"/>
            </a:solidFill>
          </a:ln>
        </p:spPr>
        <p:style>
          <a:lnRef idx="3">
            <a:schemeClr val="accent2"/>
          </a:lnRef>
          <a:fillRef idx="0">
            <a:schemeClr val="accent2"/>
          </a:fillRef>
          <a:effectRef idx="2">
            <a:schemeClr val="accent2"/>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950" b="0" i="0" u="none" strike="noStrike" kern="1200" cap="none" spc="0" normalizeH="0" baseline="0" noProof="0">
              <a:ln>
                <a:noFill/>
              </a:ln>
              <a:solidFill>
                <a:schemeClr val="tx1"/>
              </a:solidFill>
              <a:effectLst/>
              <a:uLnTx/>
              <a:uFillTx/>
              <a:latin typeface="+mn-lt"/>
              <a:ea typeface="+mn-ea"/>
              <a:cs typeface="+mn-cs"/>
            </a:endParaRPr>
          </a:p>
        </p:txBody>
      </p:sp>
      <p:sp>
        <p:nvSpPr>
          <p:cNvPr id="13" name="右大括号 12"/>
          <p:cNvSpPr/>
          <p:nvPr/>
        </p:nvSpPr>
        <p:spPr>
          <a:xfrm>
            <a:off x="7315200" y="2966085"/>
            <a:ext cx="250190" cy="1049020"/>
          </a:xfrm>
          <a:prstGeom prst="rightBrace">
            <a:avLst/>
          </a:prstGeom>
          <a:ln w="38100">
            <a:solidFill>
              <a:srgbClr val="00B050"/>
            </a:solidFill>
          </a:ln>
        </p:spPr>
        <p:style>
          <a:lnRef idx="3">
            <a:schemeClr val="accent2"/>
          </a:lnRef>
          <a:fillRef idx="0">
            <a:schemeClr val="accent2"/>
          </a:fillRef>
          <a:effectRef idx="2">
            <a:schemeClr val="accent2"/>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950" b="0" i="0" u="none" strike="noStrike" kern="1200" cap="none" spc="0" normalizeH="0" baseline="0" noProof="0">
              <a:ln>
                <a:noFill/>
              </a:ln>
              <a:solidFill>
                <a:schemeClr val="tx1"/>
              </a:solidFill>
              <a:effectLst/>
              <a:uLnTx/>
              <a:uFillTx/>
              <a:latin typeface="+mn-lt"/>
              <a:ea typeface="+mn-ea"/>
              <a:cs typeface="+mn-cs"/>
            </a:endParaRPr>
          </a:p>
        </p:txBody>
      </p:sp>
      <p:sp>
        <p:nvSpPr>
          <p:cNvPr id="15" name="文本框 14"/>
          <p:cNvSpPr txBox="1"/>
          <p:nvPr/>
        </p:nvSpPr>
        <p:spPr>
          <a:xfrm>
            <a:off x="2295525" y="5589270"/>
            <a:ext cx="9081770" cy="1076325"/>
          </a:xfrm>
          <a:prstGeom prst="rect">
            <a:avLst/>
          </a:prstGeom>
          <a:noFill/>
        </p:spPr>
        <p:txBody>
          <a:bodyPr wrap="square" rtlCol="0" anchor="t">
            <a:spAutoFit/>
          </a:bodyPr>
          <a:p>
            <a:pPr algn="l">
              <a:lnSpc>
                <a:spcPct val="100000"/>
              </a:lnSpc>
            </a:pPr>
            <a:r>
              <a:rPr lang="zh-CN" altLang="en-US" sz="3200" b="1" dirty="0">
                <a:solidFill>
                  <a:srgbClr val="FF0000"/>
                </a:solidFill>
                <a:uFillTx/>
                <a:latin typeface="黑体" panose="02010609060101010101" pitchFamily="2" charset="-122"/>
                <a:ea typeface="黑体" panose="02010609060101010101" pitchFamily="2" charset="-122"/>
                <a:sym typeface="+mn-ea"/>
              </a:rPr>
              <a:t>此诗抚今思昔，表现了诗人对“开元盛世”的怀念，对国运衰微的感慨和对自身身世飘零的感伤。</a:t>
            </a:r>
            <a:endParaRPr lang="zh-CN" altLang="en-US" sz="3200" b="1" dirty="0">
              <a:solidFill>
                <a:srgbClr val="FF0000"/>
              </a:solidFill>
              <a:uFillTx/>
              <a:latin typeface="黑体" panose="02010609060101010101" pitchFamily="2" charset="-122"/>
              <a:ea typeface="黑体" panose="02010609060101010101" pitchFamily="2" charset="-122"/>
              <a:sym typeface="+mn-ea"/>
            </a:endParaRPr>
          </a:p>
        </p:txBody>
      </p:sp>
      <p:sp>
        <p:nvSpPr>
          <p:cNvPr id="21518" name="Rectangle 15"/>
          <p:cNvSpPr/>
          <p:nvPr/>
        </p:nvSpPr>
        <p:spPr>
          <a:xfrm>
            <a:off x="70485" y="1560830"/>
            <a:ext cx="2709545" cy="521970"/>
          </a:xfrm>
          <a:prstGeom prst="rect">
            <a:avLst/>
          </a:prstGeom>
          <a:noFill/>
          <a:ln w="9525">
            <a:noFill/>
          </a:ln>
          <a:extLst>
            <a:ext uri="{909E8E84-426E-40DD-AFC4-6F175D3DCCD1}">
              <a14:hiddenFill xmlns:a14="http://schemas.microsoft.com/office/drawing/2010/main">
                <a:solidFill>
                  <a:srgbClr val="00FFFF">
                    <a:alpha val="14902"/>
                  </a:srgbClr>
                </a:solidFill>
              </a14:hiddenFill>
            </a:ext>
          </a:extLst>
        </p:spPr>
        <p:txBody>
          <a:bodyPr wrap="square" anchor="t">
            <a:spAutoFit/>
          </a:bodyPr>
          <a:p>
            <a:r>
              <a:rPr lang="zh-CN" altLang="en-US" sz="2800" b="1" dirty="0">
                <a:solidFill>
                  <a:srgbClr val="EE043C"/>
                </a:solidFill>
                <a:latin typeface="Arial" panose="020B0604020202020204" pitchFamily="34" charset="0"/>
                <a:ea typeface="黑体" panose="02010609060101010101" pitchFamily="2" charset="-122"/>
              </a:rPr>
              <a:t>“落花时节”</a:t>
            </a:r>
            <a:endParaRPr lang="zh-CN" altLang="en-US" sz="2800" b="1" dirty="0">
              <a:solidFill>
                <a:srgbClr val="6600CC"/>
              </a:solidFill>
              <a:latin typeface="Arial" panose="020B0604020202020204" pitchFamily="34" charset="0"/>
              <a:ea typeface="黑体" panose="02010609060101010101" pitchFamily="2" charset="-122"/>
            </a:endParaRPr>
          </a:p>
        </p:txBody>
      </p:sp>
      <p:sp>
        <p:nvSpPr>
          <p:cNvPr id="16" name="文本框 1"/>
          <p:cNvSpPr txBox="1"/>
          <p:nvPr/>
        </p:nvSpPr>
        <p:spPr>
          <a:xfrm>
            <a:off x="472440" y="9460230"/>
            <a:ext cx="9818688" cy="1168400"/>
          </a:xfrm>
          <a:prstGeom prst="rect">
            <a:avLst/>
          </a:prstGeom>
          <a:noFill/>
          <a:ln w="9525">
            <a:noFill/>
          </a:ln>
        </p:spPr>
        <p:txBody>
          <a:bodyPr wrap="square" anchor="t">
            <a:spAutoFit/>
          </a:bodyPr>
          <a:p>
            <a:pPr indent="266700" latinLnBrk="1"/>
            <a:r>
              <a:rPr lang="zh-CN" altLang="en-US" sz="1400" b="1">
                <a:solidFill>
                  <a:srgbClr val="FF0000"/>
                </a:solidFill>
                <a:latin typeface="黑体" panose="02010609060101010101" pitchFamily="2" charset="-122"/>
                <a:ea typeface="黑体" panose="02010609060101010101" pitchFamily="2" charset="-122"/>
              </a:rPr>
              <a:t>含蓄蕴藉和耐人寻味：</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观沧海</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荷叶母亲</a:t>
            </a:r>
            <a:r>
              <a:rPr lang="en-US" altLang="zh-CN" sz="1400" b="1">
                <a:solidFill>
                  <a:srgbClr val="0000FF"/>
                </a:solidFill>
                <a:latin typeface="黑体" panose="02010609060101010101" pitchFamily="2" charset="-122"/>
                <a:ea typeface="黑体" panose="02010609060101010101" pitchFamily="2" charset="-122"/>
              </a:rPr>
              <a:t>》</a:t>
            </a:r>
            <a:r>
              <a:rPr lang="en-US" altLang="zh-CN" sz="1400" b="1">
                <a:solidFill>
                  <a:srgbClr val="0000FF"/>
                </a:solidFill>
                <a:latin typeface="黑体" panose="02010609060101010101" pitchFamily="2" charset="-122"/>
                <a:ea typeface="黑体" panose="02010609060101010101" pitchFamily="2" charset="-122"/>
                <a:sym typeface="+mn-ea"/>
              </a:rPr>
              <a:t>《</a:t>
            </a:r>
            <a:r>
              <a:rPr lang="zh-CN" altLang="en-US" sz="1400" b="1">
                <a:solidFill>
                  <a:srgbClr val="0000FF"/>
                </a:solidFill>
                <a:latin typeface="黑体" panose="02010609060101010101" pitchFamily="2" charset="-122"/>
                <a:ea typeface="黑体" panose="02010609060101010101" pitchFamily="2" charset="-122"/>
                <a:sym typeface="+mn-ea"/>
              </a:rPr>
              <a:t>咏雪</a:t>
            </a:r>
            <a:r>
              <a:rPr lang="en-US" altLang="zh-CN" sz="1400" b="1">
                <a:solidFill>
                  <a:srgbClr val="0000FF"/>
                </a:solidFill>
                <a:latin typeface="黑体" panose="02010609060101010101" pitchFamily="2" charset="-122"/>
                <a:ea typeface="黑体" panose="02010609060101010101" pitchFamily="2" charset="-122"/>
                <a:sym typeface="+mn-ea"/>
              </a:rPr>
              <a:t>》</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猫</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狼</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赫尔墨斯和雕像者</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蚊子和狮子</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江南逢李龟年</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夜雨寄北</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逢入京使</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泊秦淮</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贾生</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约客</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台阶</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陋室铭</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紫藤萝瀑布</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未选择的路</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《己亥杂诗》</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太空一日</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dirty="0">
                <a:solidFill>
                  <a:srgbClr val="FF0000"/>
                </a:solidFill>
                <a:latin typeface="Times New Roman" panose="02020603050405020304" pitchFamily="18" charset="0"/>
                <a:ea typeface="黑体" panose="02010609060101010101" pitchFamily="2" charset="-122"/>
                <a:sym typeface="宋体" panose="02010600030101010101" pitchFamily="2" charset="-122"/>
              </a:rPr>
              <a:t>《赤壁》</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临洞庭湖赠张丞相</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渡荆门送别</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密州出猎</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送孟浩然之广陵</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湖心亭看雪</a:t>
            </a:r>
            <a:r>
              <a:rPr lang="en-US" altLang="zh-CN" sz="1400" b="1">
                <a:solidFill>
                  <a:srgbClr val="0000FF"/>
                </a:solidFill>
                <a:latin typeface="黑体" panose="02010609060101010101" pitchFamily="2" charset="-122"/>
                <a:ea typeface="黑体" panose="02010609060101010101" pitchFamily="2" charset="-122"/>
              </a:rPr>
              <a:t>》 《</a:t>
            </a:r>
            <a:r>
              <a:rPr lang="zh-CN" altLang="en-US" sz="1400" b="1">
                <a:solidFill>
                  <a:srgbClr val="0000FF"/>
                </a:solidFill>
                <a:latin typeface="黑体" panose="02010609060101010101" pitchFamily="2" charset="-122"/>
                <a:ea typeface="黑体" panose="02010609060101010101" pitchFamily="2" charset="-122"/>
              </a:rPr>
              <a:t>爬天都峰</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题西林壁</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匆匆</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羚羊木雕</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dirty="0">
                <a:solidFill>
                  <a:srgbClr val="FF0000"/>
                </a:solidFill>
                <a:latin typeface="Times New Roman" panose="02020603050405020304" pitchFamily="18" charset="0"/>
                <a:ea typeface="黑体" panose="02010609060101010101" pitchFamily="2" charset="-122"/>
                <a:sym typeface="宋体" panose="02010600030101010101" pitchFamily="2" charset="-122"/>
              </a:rPr>
              <a:t>《江南春》</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出塞</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赠花卿</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永遇乐</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京口北固亭怀古</a:t>
            </a:r>
            <a:r>
              <a:rPr lang="en-US" altLang="zh-CN" sz="1400" b="1">
                <a:solidFill>
                  <a:srgbClr val="0000FF"/>
                </a:solidFill>
                <a:latin typeface="黑体" panose="02010609060101010101" pitchFamily="2" charset="-122"/>
                <a:ea typeface="黑体" panose="02010609060101010101" pitchFamily="2" charset="-122"/>
              </a:rPr>
              <a:t>》 </a:t>
            </a:r>
            <a:r>
              <a:rPr lang="zh-CN" altLang="en-US" sz="1400" b="1">
                <a:solidFill>
                  <a:srgbClr val="0000FF"/>
                </a:solidFill>
                <a:latin typeface="黑体" panose="02010609060101010101" pitchFamily="2" charset="-122"/>
                <a:ea typeface="黑体" panose="02010609060101010101" pitchFamily="2" charset="-122"/>
              </a:rPr>
              <a:t>杜甫</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月夜</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感激</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a:solidFill>
                  <a:srgbClr val="0000FF"/>
                </a:solidFill>
                <a:latin typeface="黑体" panose="02010609060101010101" pitchFamily="2" charset="-122"/>
                <a:ea typeface="黑体" panose="02010609060101010101" pitchFamily="2" charset="-122"/>
              </a:rPr>
              <a:t>书法家</a:t>
            </a:r>
            <a:r>
              <a:rPr lang="en-US" altLang="zh-CN" sz="1400" b="1">
                <a:solidFill>
                  <a:srgbClr val="0000FF"/>
                </a:solidFill>
                <a:latin typeface="黑体" panose="02010609060101010101" pitchFamily="2" charset="-122"/>
                <a:ea typeface="黑体" panose="02010609060101010101" pitchFamily="2" charset="-122"/>
              </a:rPr>
              <a:t>》</a:t>
            </a:r>
            <a:r>
              <a:rPr lang="zh-CN" altLang="en-US" sz="1400" b="1" dirty="0">
                <a:solidFill>
                  <a:srgbClr val="FF0000"/>
                </a:solidFill>
                <a:latin typeface="Times New Roman" panose="02020603050405020304" pitchFamily="18" charset="0"/>
                <a:ea typeface="黑体" panose="02010609060101010101" pitchFamily="2" charset="-122"/>
                <a:sym typeface="宋体" panose="02010600030101010101" pitchFamily="2" charset="-122"/>
              </a:rPr>
              <a:t>《阿房宫赋》</a:t>
            </a:r>
            <a:endParaRPr lang="en-US" altLang="zh-CN" sz="1400" b="1">
              <a:solidFill>
                <a:srgbClr val="0000FF"/>
              </a:solidFill>
              <a:latin typeface="黑体" panose="02010609060101010101" pitchFamily="2" charset="-122"/>
              <a:ea typeface="黑体" panose="02010609060101010101" pitchFamily="2" charset="-122"/>
            </a:endParaRPr>
          </a:p>
        </p:txBody>
      </p:sp>
      <p:sp>
        <p:nvSpPr>
          <p:cNvPr id="17" name="文本框 16"/>
          <p:cNvSpPr txBox="1"/>
          <p:nvPr/>
        </p:nvSpPr>
        <p:spPr>
          <a:xfrm>
            <a:off x="5133975" y="4320540"/>
            <a:ext cx="2431415" cy="1076325"/>
          </a:xfrm>
          <a:prstGeom prst="rect">
            <a:avLst/>
          </a:prstGeom>
          <a:noFill/>
        </p:spPr>
        <p:txBody>
          <a:bodyPr wrap="square" rtlCol="0" anchor="t">
            <a:spAutoFit/>
          </a:bodyPr>
          <a:p>
            <a:r>
              <a:rPr lang="zh-CN" altLang="en-US" sz="3200" b="1" dirty="0">
                <a:solidFill>
                  <a:srgbClr val="C00000"/>
                </a:solidFill>
                <a:uFillTx/>
                <a:latin typeface="黑体" panose="02010609060101010101" pitchFamily="2" charset="-122"/>
                <a:ea typeface="黑体" panose="02010609060101010101" pitchFamily="2" charset="-122"/>
                <a:sym typeface="+mn-ea"/>
              </a:rPr>
              <a:t>含蓄蕴藉</a:t>
            </a:r>
            <a:endParaRPr lang="zh-CN" altLang="en-US" sz="3200" b="1" dirty="0">
              <a:solidFill>
                <a:srgbClr val="C00000"/>
              </a:solidFill>
              <a:uFillTx/>
              <a:latin typeface="黑体" panose="02010609060101010101" pitchFamily="2" charset="-122"/>
              <a:ea typeface="黑体" panose="02010609060101010101" pitchFamily="2" charset="-122"/>
              <a:sym typeface="+mn-ea"/>
            </a:endParaRPr>
          </a:p>
          <a:p>
            <a:r>
              <a:rPr lang="zh-CN" altLang="en-US" sz="3200" b="1" dirty="0">
                <a:solidFill>
                  <a:srgbClr val="C00000"/>
                </a:solidFill>
                <a:uFillTx/>
                <a:latin typeface="黑体" panose="02010609060101010101" pitchFamily="2" charset="-122"/>
                <a:ea typeface="黑体" panose="02010609060101010101" pitchFamily="2" charset="-122"/>
                <a:sym typeface="+mn-ea"/>
              </a:rPr>
              <a:t>耐人寻味</a:t>
            </a:r>
            <a:endParaRPr lang="zh-CN" altLang="en-US" sz="3200" b="1" dirty="0">
              <a:solidFill>
                <a:srgbClr val="C00000"/>
              </a:solidFill>
              <a:uFillTx/>
              <a:latin typeface="黑体" panose="02010609060101010101" pitchFamily="2" charset="-122"/>
              <a:ea typeface="黑体" panose="02010609060101010101" pitchFamily="2" charset="-122"/>
              <a:sym typeface="+mn-ea"/>
            </a:endParaRPr>
          </a:p>
        </p:txBody>
      </p:sp>
      <p:sp>
        <p:nvSpPr>
          <p:cNvPr id="18" name="文本框 17"/>
          <p:cNvSpPr txBox="1"/>
          <p:nvPr/>
        </p:nvSpPr>
        <p:spPr>
          <a:xfrm>
            <a:off x="897890" y="5589270"/>
            <a:ext cx="1560195" cy="645160"/>
          </a:xfrm>
          <a:prstGeom prst="rect">
            <a:avLst/>
          </a:prstGeom>
          <a:noFill/>
        </p:spPr>
        <p:txBody>
          <a:bodyPr wrap="none" rtlCol="0">
            <a:spAutoFit/>
          </a:bodyPr>
          <a:p>
            <a:r>
              <a:rPr lang="zh-CN" altLang="en-US" sz="3600" b="1">
                <a:solidFill>
                  <a:srgbClr val="7030A0"/>
                </a:solidFill>
                <a:uFillTx/>
                <a:ea typeface="黑体" panose="02010609060101010101" pitchFamily="2" charset="-122"/>
              </a:rPr>
              <a:t>主题：</a:t>
            </a:r>
            <a:endParaRPr lang="zh-CN" altLang="en-US" sz="3600" b="1">
              <a:solidFill>
                <a:srgbClr val="7030A0"/>
              </a:solidFill>
              <a:uFillTx/>
              <a:ea typeface="黑体" panose="02010609060101010101" pitchFamily="2" charset="-122"/>
            </a:endParaRPr>
          </a:p>
        </p:txBody>
      </p:sp>
      <p:sp>
        <p:nvSpPr>
          <p:cNvPr id="19" name="Rectangle 15"/>
          <p:cNvSpPr/>
          <p:nvPr/>
        </p:nvSpPr>
        <p:spPr>
          <a:xfrm>
            <a:off x="179070" y="2152015"/>
            <a:ext cx="3171825" cy="3107690"/>
          </a:xfrm>
          <a:prstGeom prst="rect">
            <a:avLst/>
          </a:prstGeom>
          <a:noFill/>
          <a:ln w="9525">
            <a:noFill/>
          </a:ln>
          <a:extLst>
            <a:ext uri="{909E8E84-426E-40DD-AFC4-6F175D3DCCD1}">
              <a14:hiddenFill xmlns:a14="http://schemas.microsoft.com/office/drawing/2010/main">
                <a:solidFill>
                  <a:srgbClr val="00FFFF">
                    <a:alpha val="14902"/>
                  </a:srgbClr>
                </a:solidFill>
              </a14:hiddenFill>
            </a:ext>
          </a:extLst>
        </p:spPr>
        <p:txBody>
          <a:bodyPr wrap="square" anchor="t">
            <a:spAutoFit/>
          </a:bodyPr>
          <a:p>
            <a:r>
              <a:rPr lang="zh-CN" altLang="en-US" sz="2800" b="1" dirty="0">
                <a:solidFill>
                  <a:schemeClr val="accent6">
                    <a:lumMod val="50000"/>
                  </a:schemeClr>
                </a:solidFill>
                <a:uFillTx/>
                <a:latin typeface="Arial" panose="020B0604020202020204" pitchFamily="34" charset="0"/>
                <a:ea typeface="黑体" panose="02010609060101010101" pitchFamily="2" charset="-122"/>
              </a:rPr>
              <a:t>既是明叙相逢的季节，又暗喻唐帝国由盛入衰的局面，作为人生的岁月，两人又到了落花时节的暮年。这四字写得十分深沉含蓄。</a:t>
            </a:r>
            <a:endParaRPr lang="zh-CN" altLang="en-US" sz="2800" b="1" dirty="0">
              <a:solidFill>
                <a:schemeClr val="accent6">
                  <a:lumMod val="50000"/>
                </a:schemeClr>
              </a:solidFill>
              <a:uFillTx/>
              <a:latin typeface="Arial" panose="020B0604020202020204" pitchFamily="34" charset="0"/>
              <a:ea typeface="黑体" panose="02010609060101010101" pitchFamily="2" charset="-122"/>
            </a:endParaRPr>
          </a:p>
        </p:txBody>
      </p:sp>
      <p:sp>
        <p:nvSpPr>
          <p:cNvPr id="20" name="右大括号 19"/>
          <p:cNvSpPr/>
          <p:nvPr/>
        </p:nvSpPr>
        <p:spPr>
          <a:xfrm>
            <a:off x="10291445" y="1560830"/>
            <a:ext cx="339090" cy="2240280"/>
          </a:xfrm>
          <a:prstGeom prst="rightBrace">
            <a:avLst/>
          </a:prstGeom>
          <a:ln w="28575">
            <a:solidFill>
              <a:srgbClr val="7030A0"/>
            </a:solidFill>
          </a:ln>
        </p:spPr>
        <p:style>
          <a:lnRef idx="3">
            <a:schemeClr val="accent2"/>
          </a:lnRef>
          <a:fillRef idx="0">
            <a:schemeClr val="accent2"/>
          </a:fillRef>
          <a:effectRef idx="2">
            <a:schemeClr val="accent2"/>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950" b="0" i="0" u="none" strike="noStrike" kern="1200" cap="none" spc="0" normalizeH="0" baseline="0" noProof="0">
              <a:ln>
                <a:noFill/>
              </a:ln>
              <a:solidFill>
                <a:schemeClr val="tx1"/>
              </a:solidFill>
              <a:effectLst/>
              <a:uLnTx/>
              <a:uFillTx/>
              <a:latin typeface="+mn-lt"/>
              <a:ea typeface="+mn-ea"/>
              <a:cs typeface="+mn-cs"/>
            </a:endParaRPr>
          </a:p>
        </p:txBody>
      </p:sp>
      <p:sp>
        <p:nvSpPr>
          <p:cNvPr id="21" name="Text Box 3"/>
          <p:cNvSpPr txBox="1">
            <a:spLocks noChangeArrowheads="1"/>
          </p:cNvSpPr>
          <p:nvPr/>
        </p:nvSpPr>
        <p:spPr bwMode="auto">
          <a:xfrm>
            <a:off x="10828655" y="2272665"/>
            <a:ext cx="903605" cy="1076325"/>
          </a:xfrm>
          <a:prstGeom prst="rect">
            <a:avLst/>
          </a:prstGeom>
          <a:noFill/>
          <a:ln>
            <a:noFill/>
          </a:ln>
          <a:effectLst/>
        </p:spPr>
        <p:txBody>
          <a:bodyPr wrap="square">
            <a:spAutoFit/>
          </a:bodyPr>
          <a:p>
            <a:pPr marR="0" defTabSz="914400">
              <a:buClrTx/>
              <a:buSzTx/>
              <a:buFont typeface="Arial" panose="020B0604020202020204" pitchFamily="34" charset="0"/>
              <a:buNone/>
              <a:defRPr/>
            </a:pPr>
            <a:r>
              <a:rPr kumimoji="0" lang="zh-CN" altLang="en-US" sz="3200" b="1" baseline="0" noProof="0">
                <a:solidFill>
                  <a:srgbClr val="FF0000"/>
                </a:solidFill>
                <a:uFillTx/>
                <a:latin typeface="宋体" panose="02010600030101010101" pitchFamily="2" charset="-122"/>
                <a:ea typeface="黑体" panose="02010609060101010101" pitchFamily="2" charset="-122"/>
                <a:cs typeface="方正启体简体"/>
              </a:rPr>
              <a:t>反</a:t>
            </a:r>
            <a:endParaRPr kumimoji="0" lang="zh-CN" altLang="en-US" sz="3200" b="1" baseline="0" noProof="0">
              <a:solidFill>
                <a:srgbClr val="FF0000"/>
              </a:solidFill>
              <a:uFillTx/>
              <a:latin typeface="宋体" panose="02010600030101010101" pitchFamily="2" charset="-122"/>
              <a:ea typeface="黑体" panose="02010609060101010101" pitchFamily="2" charset="-122"/>
              <a:cs typeface="方正启体简体"/>
            </a:endParaRPr>
          </a:p>
          <a:p>
            <a:pPr marR="0" defTabSz="914400">
              <a:buClrTx/>
              <a:buSzTx/>
              <a:buFont typeface="Arial" panose="020B0604020202020204" pitchFamily="34" charset="0"/>
              <a:buNone/>
              <a:defRPr/>
            </a:pPr>
            <a:r>
              <a:rPr kumimoji="0" lang="zh-CN" altLang="en-US" sz="3200" b="1" baseline="0" noProof="0">
                <a:solidFill>
                  <a:srgbClr val="FF0000"/>
                </a:solidFill>
                <a:uFillTx/>
                <a:latin typeface="宋体" panose="02010600030101010101" pitchFamily="2" charset="-122"/>
                <a:ea typeface="黑体" panose="02010609060101010101" pitchFamily="2" charset="-122"/>
                <a:cs typeface="方正启体简体"/>
              </a:rPr>
              <a:t>衬</a:t>
            </a:r>
            <a:endParaRPr kumimoji="0" lang="zh-CN" altLang="en-US" sz="3200" b="1" baseline="0" noProof="0">
              <a:solidFill>
                <a:srgbClr val="FF0000"/>
              </a:solidFill>
              <a:effectLst>
                <a:outerShdw blurRad="38100" dist="38100" dir="2700000" algn="tl">
                  <a:srgbClr val="C0C0C0"/>
                </a:outerShdw>
              </a:effectLst>
              <a:uFillTx/>
              <a:latin typeface="宋体" panose="02010600030101010101" pitchFamily="2" charset="-122"/>
              <a:ea typeface="黑体" panose="02010609060101010101" pitchFamily="2" charset="-122"/>
              <a:cs typeface="方正启体简体"/>
            </a:endParaRPr>
          </a:p>
        </p:txBody>
      </p:sp>
      <p:sp>
        <p:nvSpPr>
          <p:cNvPr id="22" name="Rectangle 15"/>
          <p:cNvSpPr/>
          <p:nvPr/>
        </p:nvSpPr>
        <p:spPr>
          <a:xfrm>
            <a:off x="10109835" y="902970"/>
            <a:ext cx="1985645" cy="583565"/>
          </a:xfrm>
          <a:prstGeom prst="rect">
            <a:avLst/>
          </a:prstGeom>
          <a:noFill/>
          <a:ln w="9525">
            <a:noFill/>
          </a:ln>
          <a:extLst>
            <a:ext uri="{909E8E84-426E-40DD-AFC4-6F175D3DCCD1}">
              <a14:hiddenFill xmlns:a14="http://schemas.microsoft.com/office/drawing/2010/main">
                <a:solidFill>
                  <a:srgbClr val="00FFFF">
                    <a:alpha val="14902"/>
                  </a:srgbClr>
                </a:solidFill>
              </a14:hiddenFill>
            </a:ext>
          </a:extLst>
        </p:spPr>
        <p:txBody>
          <a:bodyPr wrap="square" anchor="t">
            <a:spAutoFit/>
          </a:bodyPr>
          <a:p>
            <a:r>
              <a:rPr lang="zh-CN" altLang="en-US" sz="3200" b="1" dirty="0">
                <a:solidFill>
                  <a:srgbClr val="00B050"/>
                </a:solidFill>
                <a:uFillTx/>
                <a:latin typeface="Arial" panose="020B0604020202020204" pitchFamily="34" charset="0"/>
                <a:ea typeface="黑体" panose="02010609060101010101" pitchFamily="2" charset="-122"/>
              </a:rPr>
              <a:t>表现手法</a:t>
            </a:r>
            <a:endParaRPr lang="zh-CN" altLang="en-US" sz="3200" b="1" dirty="0">
              <a:solidFill>
                <a:srgbClr val="00B050"/>
              </a:solidFill>
              <a:uFillTx/>
              <a:latin typeface="Arial" panose="020B0604020202020204" pitchFamily="34" charset="0"/>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ircle(in)">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1"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in)">
                                      <p:cBhvr>
                                        <p:cTn id="24" dur="2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dissolv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6" presetClass="entr" presetSubtype="16" fill="hold" grpId="1"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circle(in)">
                                      <p:cBhvr>
                                        <p:cTn id="38" dur="20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21518"/>
                                        </p:tgtEl>
                                        <p:attrNameLst>
                                          <p:attrName>style.visibility</p:attrName>
                                        </p:attrNameLst>
                                      </p:cBhvr>
                                      <p:to>
                                        <p:strVal val="visible"/>
                                      </p:to>
                                    </p:set>
                                    <p:animEffect transition="in" filter="dissolve">
                                      <p:cBhvr>
                                        <p:cTn id="43" dur="500"/>
                                        <p:tgtEl>
                                          <p:spTgt spid="21518"/>
                                        </p:tgtEl>
                                      </p:cBhvr>
                                    </p:animEffect>
                                  </p:childTnLst>
                                </p:cTn>
                              </p:par>
                            </p:childTnLst>
                          </p:cTn>
                        </p:par>
                      </p:childTnLst>
                    </p:cTn>
                  </p:par>
                  <p:par>
                    <p:cTn id="44" fill="hold">
                      <p:stCondLst>
                        <p:cond delay="indefinite"/>
                      </p:stCondLst>
                      <p:childTnLst>
                        <p:par>
                          <p:cTn id="45" fill="hold">
                            <p:stCondLst>
                              <p:cond delay="0"/>
                            </p:stCondLst>
                            <p:childTnLst>
                              <p:par>
                                <p:cTn id="46" presetID="35" presetClass="entr" presetSubtype="0"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000"/>
                                        <p:tgtEl>
                                          <p:spTgt spid="19"/>
                                        </p:tgtEl>
                                      </p:cBhvr>
                                    </p:animEffect>
                                    <p:anim calcmode="lin" valueType="num">
                                      <p:cBhvr>
                                        <p:cTn id="49" dur="2000" fill="hold"/>
                                        <p:tgtEl>
                                          <p:spTgt spid="19"/>
                                        </p:tgtEl>
                                        <p:attrNameLst>
                                          <p:attrName>style.rotation</p:attrName>
                                        </p:attrNameLst>
                                      </p:cBhvr>
                                      <p:tavLst>
                                        <p:tav tm="0">
                                          <p:val>
                                            <p:fltVal val="720"/>
                                          </p:val>
                                        </p:tav>
                                        <p:tav tm="100000">
                                          <p:val>
                                            <p:fltVal val="0"/>
                                          </p:val>
                                        </p:tav>
                                      </p:tavLst>
                                    </p:anim>
                                    <p:anim calcmode="lin" valueType="num">
                                      <p:cBhvr>
                                        <p:cTn id="50" dur="2000" fill="hold"/>
                                        <p:tgtEl>
                                          <p:spTgt spid="19"/>
                                        </p:tgtEl>
                                        <p:attrNameLst>
                                          <p:attrName>ppt_h</p:attrName>
                                        </p:attrNameLst>
                                      </p:cBhvr>
                                      <p:tavLst>
                                        <p:tav tm="0">
                                          <p:val>
                                            <p:fltVal val="0"/>
                                          </p:val>
                                        </p:tav>
                                        <p:tav tm="100000">
                                          <p:val>
                                            <p:strVal val="#ppt_h"/>
                                          </p:val>
                                        </p:tav>
                                      </p:tavLst>
                                    </p:anim>
                                    <p:anim calcmode="lin" valueType="num">
                                      <p:cBhvr>
                                        <p:cTn id="51" dur="2000" fill="hold"/>
                                        <p:tgtEl>
                                          <p:spTgt spid="19"/>
                                        </p:tgtEl>
                                        <p:attrNameLst>
                                          <p:attrName>ppt_w</p:attrName>
                                        </p:attrNameLst>
                                      </p:cBhvr>
                                      <p:tavLst>
                                        <p:tav tm="0">
                                          <p:val>
                                            <p:fltVal val="0"/>
                                          </p:val>
                                        </p:tav>
                                        <p:tav tm="100000">
                                          <p:val>
                                            <p:strVal val="#ppt_w"/>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dissolv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5" presetClass="entr" presetSubtype="0"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fltVal val="0"/>
                                          </p:val>
                                        </p:tav>
                                        <p:tav tm="100000">
                                          <p:val>
                                            <p:strVal val="#ppt_w"/>
                                          </p:val>
                                        </p:tav>
                                      </p:tavLst>
                                    </p:anim>
                                    <p:anim calcmode="lin" valueType="num">
                                      <p:cBhvr>
                                        <p:cTn id="69" dur="1000" fill="hold"/>
                                        <p:tgtEl>
                                          <p:spTgt spid="15"/>
                                        </p:tgtEl>
                                        <p:attrNameLst>
                                          <p:attrName>ppt_h</p:attrName>
                                        </p:attrNameLst>
                                      </p:cBhvr>
                                      <p:tavLst>
                                        <p:tav tm="0">
                                          <p:val>
                                            <p:fltVal val="0"/>
                                          </p:val>
                                        </p:tav>
                                        <p:tav tm="100000">
                                          <p:val>
                                            <p:strVal val="#ppt_h"/>
                                          </p:val>
                                        </p:tav>
                                      </p:tavLst>
                                    </p:anim>
                                    <p:anim calcmode="lin" valueType="num">
                                      <p:cBhvr>
                                        <p:cTn id="70"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p:bldP spid="12" grpId="1" bldLvl="0" animBg="1"/>
      <p:bldP spid="11" grpId="0" bldLvl="0"/>
      <p:bldP spid="11" grpId="1" bldLvl="0" animBg="1"/>
      <p:bldP spid="21518" grpId="0"/>
      <p:bldP spid="19" grpId="0"/>
      <p:bldP spid="18" grpId="0"/>
      <p:bldP spid="15" grpId="0"/>
      <p:bldP spid="17" grpId="0"/>
      <p:bldP spid="21" grpId="0" bldLvl="0"/>
      <p:bldP spid="21" grpId="1" bldLvl="0" animBg="1"/>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8194" name="图片 1"/>
          <p:cNvPicPr>
            <a:picLocks noChangeAspect="1"/>
          </p:cNvPicPr>
          <p:nvPr/>
        </p:nvPicPr>
        <p:blipFill>
          <a:blip r:embed="rId1"/>
          <a:srcRect t="7402" r="225"/>
          <a:stretch>
            <a:fillRect/>
          </a:stretch>
        </p:blipFill>
        <p:spPr>
          <a:xfrm>
            <a:off x="-27305" y="-26670"/>
            <a:ext cx="12256135" cy="6911340"/>
          </a:xfrm>
          <a:prstGeom prst="rect">
            <a:avLst/>
          </a:prstGeom>
          <a:noFill/>
          <a:ln w="9525">
            <a:noFill/>
          </a:ln>
        </p:spPr>
      </p:pic>
      <p:sp>
        <p:nvSpPr>
          <p:cNvPr id="2" name="文本框 1"/>
          <p:cNvSpPr txBox="1"/>
          <p:nvPr/>
        </p:nvSpPr>
        <p:spPr>
          <a:xfrm>
            <a:off x="3807698" y="1051719"/>
            <a:ext cx="4392930" cy="1106805"/>
          </a:xfrm>
          <a:prstGeom prst="rect">
            <a:avLst/>
          </a:prstGeom>
          <a:noFill/>
        </p:spPr>
        <p:txBody>
          <a:bodyPr wrap="none">
            <a:spAutoFit/>
          </a:bodyPr>
          <a:p>
            <a:pPr marR="0" algn="l" defTabSz="914400">
              <a:buClrTx/>
              <a:buSzTx/>
              <a:buFontTx/>
              <a:buNone/>
              <a:defRPr/>
            </a:pPr>
            <a:r>
              <a:rPr kumimoji="0" lang="zh-CN" sz="6600" b="1" baseline="0" noProof="1">
                <a:solidFill>
                  <a:srgbClr val="FFFF00"/>
                </a:solidFill>
                <a:effectLst>
                  <a:outerShdw blurRad="38100" dist="38100" dir="2700000" algn="tl">
                    <a:srgbClr val="000000">
                      <a:alpha val="43137"/>
                    </a:srgbClr>
                  </a:outerShdw>
                </a:effectLst>
                <a:uFillTx/>
                <a:latin typeface="黑体" panose="02010609060101010101" pitchFamily="2" charset="-122"/>
                <a:ea typeface="黑体" panose="02010609060101010101" pitchFamily="2" charset="-122"/>
                <a:cs typeface="+mn-ea"/>
              </a:rPr>
              <a:t>峨眉山月歌</a:t>
            </a:r>
            <a:endParaRPr kumimoji="0" lang="zh-CN" sz="6600" b="1" baseline="0" noProof="1">
              <a:solidFill>
                <a:srgbClr val="FFFF00"/>
              </a:solidFill>
              <a:effectLst>
                <a:outerShdw blurRad="38100" dist="38100" dir="2700000" algn="tl">
                  <a:srgbClr val="000000">
                    <a:alpha val="43137"/>
                  </a:srgbClr>
                </a:outerShdw>
              </a:effectLst>
              <a:uFillTx/>
              <a:latin typeface="黑体" panose="02010609060101010101" pitchFamily="2" charset="-122"/>
              <a:ea typeface="黑体" panose="02010609060101010101" pitchFamily="2" charset="-122"/>
              <a:cs typeface="+mn-ea"/>
            </a:endParaRPr>
          </a:p>
        </p:txBody>
      </p:sp>
      <p:sp>
        <p:nvSpPr>
          <p:cNvPr id="3" name="文本框 2"/>
          <p:cNvSpPr txBox="1"/>
          <p:nvPr/>
        </p:nvSpPr>
        <p:spPr>
          <a:xfrm>
            <a:off x="5204063" y="2584609"/>
            <a:ext cx="1746250" cy="845185"/>
          </a:xfrm>
          <a:prstGeom prst="rect">
            <a:avLst/>
          </a:prstGeom>
          <a:noFill/>
        </p:spPr>
        <p:txBody>
          <a:bodyPr wrap="none">
            <a:spAutoFit/>
          </a:bodyPr>
          <a:p>
            <a:pPr marR="0" algn="l" defTabSz="914400">
              <a:buClrTx/>
              <a:buSzTx/>
              <a:buFontTx/>
              <a:buNone/>
              <a:defRPr/>
            </a:pPr>
            <a:r>
              <a:rPr kumimoji="0" lang="zh-CN" sz="4900" b="1" baseline="0" noProof="1">
                <a:solidFill>
                  <a:srgbClr val="FF0000"/>
                </a:solidFill>
                <a:effectLst>
                  <a:outerShdw blurRad="38100" dist="38100" dir="2700000" algn="tl">
                    <a:srgbClr val="000000">
                      <a:alpha val="43137"/>
                    </a:srgbClr>
                  </a:outerShdw>
                </a:effectLst>
                <a:uFillTx/>
                <a:latin typeface="黑体" panose="02010609060101010101" pitchFamily="2" charset="-122"/>
                <a:ea typeface="黑体" panose="02010609060101010101" pitchFamily="2" charset="-122"/>
                <a:cs typeface="+mn-ea"/>
              </a:rPr>
              <a:t>李 白</a:t>
            </a:r>
            <a:endParaRPr kumimoji="0" lang="zh-CN" sz="4900" b="1" baseline="0" noProof="1">
              <a:solidFill>
                <a:srgbClr val="FF0000"/>
              </a:solidFill>
              <a:effectLst>
                <a:outerShdw blurRad="38100" dist="38100" dir="2700000" algn="tl">
                  <a:srgbClr val="000000">
                    <a:alpha val="43137"/>
                  </a:srgbClr>
                </a:outerShdw>
              </a:effectLst>
              <a:uFillTx/>
              <a:latin typeface="黑体" panose="02010609060101010101" pitchFamily="2" charset="-122"/>
              <a:ea typeface="黑体" panose="02010609060101010101" pitchFamily="2" charset="-122"/>
              <a:cs typeface="+mn-ea"/>
            </a:endParaRPr>
          </a:p>
        </p:txBody>
      </p:sp>
      <p:sp>
        <p:nvSpPr>
          <p:cNvPr id="4" name="日期占位符 4"/>
          <p:cNvSpPr>
            <a:spLocks noGrp="1"/>
          </p:cNvSpPr>
          <p:nvPr/>
        </p:nvSpPr>
        <p:spPr>
          <a:xfrm>
            <a:off x="9525635" y="6129020"/>
            <a:ext cx="2703195" cy="65976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200" b="1" i="0" u="none" kern="1200" baseline="0">
                <a:solidFill>
                  <a:srgbClr val="939494"/>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mn-lt"/>
                <a:ea typeface="+mn-ea"/>
                <a:cs typeface="+mn-cs"/>
              </a:defRPr>
            </a:lvl9pPr>
          </a:lstStyle>
          <a:p>
            <a:pPr lvl="0">
              <a:buClrTx/>
            </a:pPr>
            <a:fld id="{BB962C8B-B14F-4D97-AF65-F5344CB8AC3E}" type="datetime1">
              <a:rPr lang="zh-CN" altLang="en-US" sz="3600" b="1" dirty="0">
                <a:solidFill>
                  <a:srgbClr val="5FF3F5"/>
                </a:solidFill>
                <a:uFillTx/>
                <a:latin typeface="华文中宋" panose="02010600040101010101" charset="-122"/>
                <a:ea typeface="黑体" panose="02010609060101010101" pitchFamily="2" charset="-122"/>
              </a:rPr>
            </a:fld>
            <a:endParaRPr lang="zh-CN" altLang="en-US" sz="3600" b="1" dirty="0">
              <a:solidFill>
                <a:srgbClr val="5FF3F5"/>
              </a:solidFill>
              <a:uFillTx/>
              <a:latin typeface="华文中宋" panose="02010600040101010101" charset="-122"/>
              <a:ea typeface="黑体" panose="02010609060101010101" pitchFamily="2" charset="-122"/>
            </a:endParaRPr>
          </a:p>
        </p:txBody>
      </p:sp>
    </p:spTree>
  </p:cSld>
  <p:clrMapOvr>
    <a:masterClrMapping/>
  </p:clrMapOvr>
  <p:transition spd="slow">
    <p:rand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865" name="Rectangle 1"/>
          <p:cNvSpPr/>
          <p:nvPr/>
        </p:nvSpPr>
        <p:spPr>
          <a:xfrm>
            <a:off x="1031240" y="1190625"/>
            <a:ext cx="10130155" cy="5631180"/>
          </a:xfrm>
          <a:prstGeom prst="rect">
            <a:avLst/>
          </a:prstGeom>
          <a:noFill/>
          <a:ln w="9525">
            <a:noFill/>
          </a:ln>
        </p:spPr>
        <p:txBody>
          <a:bodyPr wrap="square" anchor="ctr">
            <a:spAutoFit/>
          </a:bodyPr>
          <a:p>
            <a:pPr eaLnBrk="0" hangingPunct="0">
              <a:lnSpc>
                <a:spcPct val="100000"/>
              </a:lnSpc>
            </a:pPr>
            <a:r>
              <a:rPr lang="zh-CN" altLang="en-US" sz="3600" b="1" dirty="0">
                <a:solidFill>
                  <a:srgbClr val="0000FF"/>
                </a:solidFill>
                <a:latin typeface="黑体" panose="02010609060101010101" pitchFamily="2" charset="-122"/>
                <a:ea typeface="黑体" panose="02010609060101010101" pitchFamily="2" charset="-122"/>
              </a:rPr>
              <a:t>                 江南逢李龟年　　</a:t>
            </a:r>
            <a:endParaRPr lang="zh-CN" altLang="en-US" sz="3600" b="1" dirty="0">
              <a:solidFill>
                <a:srgbClr val="0000FF"/>
              </a:solidFill>
              <a:latin typeface="黑体" panose="02010609060101010101" pitchFamily="2" charset="-122"/>
              <a:ea typeface="黑体" panose="02010609060101010101" pitchFamily="2" charset="-122"/>
            </a:endParaRPr>
          </a:p>
          <a:p>
            <a:pPr eaLnBrk="0" hangingPunct="0">
              <a:lnSpc>
                <a:spcPct val="100000"/>
              </a:lnSpc>
            </a:pPr>
            <a:r>
              <a:rPr lang="zh-CN" altLang="en-US" sz="3600" b="1" dirty="0">
                <a:solidFill>
                  <a:srgbClr val="0000FF"/>
                </a:solidFill>
                <a:latin typeface="黑体" panose="02010609060101010101" pitchFamily="2" charset="-122"/>
                <a:ea typeface="黑体" panose="02010609060101010101" pitchFamily="2" charset="-122"/>
              </a:rPr>
              <a:t>                     杜甫</a:t>
            </a:r>
            <a:endParaRPr lang="zh-CN" altLang="en-US" sz="3600" b="1" dirty="0">
              <a:solidFill>
                <a:srgbClr val="0000FF"/>
              </a:solidFill>
              <a:latin typeface="黑体" panose="02010609060101010101" pitchFamily="2" charset="-122"/>
              <a:ea typeface="黑体" panose="02010609060101010101" pitchFamily="2" charset="-122"/>
            </a:endParaRPr>
          </a:p>
          <a:p>
            <a:pPr eaLnBrk="0" hangingPunct="0">
              <a:lnSpc>
                <a:spcPct val="100000"/>
              </a:lnSpc>
            </a:pPr>
            <a:r>
              <a:rPr lang="zh-CN" altLang="en-US" sz="3600" b="1" dirty="0">
                <a:solidFill>
                  <a:srgbClr val="0000FF"/>
                </a:solidFill>
                <a:latin typeface="黑体" panose="02010609060101010101" pitchFamily="2" charset="-122"/>
                <a:ea typeface="黑体" panose="02010609060101010101" pitchFamily="2" charset="-122"/>
              </a:rPr>
              <a:t>         岐王宅里寻常见，崔九堂前几度闻。</a:t>
            </a:r>
            <a:endParaRPr lang="zh-CN" altLang="en-US" sz="3600" b="1" dirty="0">
              <a:solidFill>
                <a:srgbClr val="0000FF"/>
              </a:solidFill>
              <a:latin typeface="黑体" panose="02010609060101010101" pitchFamily="2" charset="-122"/>
              <a:ea typeface="黑体" panose="02010609060101010101" pitchFamily="2" charset="-122"/>
            </a:endParaRPr>
          </a:p>
          <a:p>
            <a:pPr eaLnBrk="0" hangingPunct="0">
              <a:lnSpc>
                <a:spcPct val="100000"/>
              </a:lnSpc>
            </a:pPr>
            <a:r>
              <a:rPr lang="zh-CN" altLang="en-US" sz="3600" b="1" dirty="0">
                <a:solidFill>
                  <a:srgbClr val="0000FF"/>
                </a:solidFill>
                <a:latin typeface="黑体" panose="02010609060101010101" pitchFamily="2" charset="-122"/>
                <a:ea typeface="黑体" panose="02010609060101010101" pitchFamily="2" charset="-122"/>
              </a:rPr>
              <a:t>         正是江南好风景，落花时节又逢君。</a:t>
            </a:r>
            <a:endParaRPr lang="zh-CN" altLang="en-US" sz="3600" b="1" dirty="0">
              <a:solidFill>
                <a:srgbClr val="0000FF"/>
              </a:solidFill>
              <a:latin typeface="黑体" panose="02010609060101010101" pitchFamily="2" charset="-122"/>
              <a:ea typeface="黑体" panose="02010609060101010101" pitchFamily="2" charset="-122"/>
            </a:endParaRPr>
          </a:p>
          <a:p>
            <a:pPr eaLnBrk="0" hangingPunct="0">
              <a:lnSpc>
                <a:spcPct val="100000"/>
              </a:lnSpc>
            </a:pPr>
            <a:r>
              <a:rPr lang="en-US" altLang="zh-CN" sz="3600" b="1" dirty="0">
                <a:solidFill>
                  <a:srgbClr val="0000FF"/>
                </a:solidFill>
                <a:latin typeface="黑体" panose="02010609060101010101" pitchFamily="2" charset="-122"/>
                <a:ea typeface="黑体" panose="02010609060101010101" pitchFamily="2" charset="-122"/>
              </a:rPr>
              <a:t>(1)诗歌中点明作者与李龟年密切关系的词语是？</a:t>
            </a:r>
            <a:endParaRPr lang="en-US" altLang="zh-CN" sz="3600" b="1" dirty="0">
              <a:solidFill>
                <a:srgbClr val="0000FF"/>
              </a:solidFill>
              <a:latin typeface="黑体" panose="02010609060101010101" pitchFamily="2" charset="-122"/>
              <a:ea typeface="黑体" panose="02010609060101010101" pitchFamily="2" charset="-122"/>
            </a:endParaRPr>
          </a:p>
          <a:p>
            <a:pPr eaLnBrk="0" hangingPunct="0">
              <a:lnSpc>
                <a:spcPct val="100000"/>
              </a:lnSpc>
            </a:pPr>
            <a:r>
              <a:rPr lang="en-US" altLang="zh-CN" sz="3600" b="1" dirty="0">
                <a:solidFill>
                  <a:srgbClr val="0000FF"/>
                </a:solidFill>
                <a:latin typeface="黑体" panose="02010609060101010101" pitchFamily="2" charset="-122"/>
                <a:ea typeface="黑体" panose="02010609060101010101" pitchFamily="2" charset="-122"/>
              </a:rPr>
              <a:t>  </a:t>
            </a:r>
            <a:r>
              <a:rPr lang="en-US" altLang="zh-CN" sz="3600" b="1" dirty="0">
                <a:solidFill>
                  <a:srgbClr val="FF0000"/>
                </a:solidFill>
                <a:uFillTx/>
                <a:latin typeface="黑体" panose="02010609060101010101" pitchFamily="2" charset="-122"/>
                <a:ea typeface="黑体" panose="02010609060101010101" pitchFamily="2" charset="-122"/>
              </a:rPr>
              <a:t>  寻常  几度  又逢</a:t>
            </a:r>
            <a:endParaRPr lang="en-US" altLang="zh-CN" sz="3600" b="1" dirty="0">
              <a:solidFill>
                <a:srgbClr val="0000FF"/>
              </a:solidFill>
              <a:latin typeface="黑体" panose="02010609060101010101" pitchFamily="2" charset="-122"/>
              <a:ea typeface="黑体" panose="02010609060101010101" pitchFamily="2" charset="-122"/>
            </a:endParaRPr>
          </a:p>
          <a:p>
            <a:pPr eaLnBrk="0" hangingPunct="0">
              <a:lnSpc>
                <a:spcPct val="100000"/>
              </a:lnSpc>
            </a:pPr>
            <a:endParaRPr lang="en-US" altLang="zh-CN" sz="3600" b="1" dirty="0">
              <a:solidFill>
                <a:srgbClr val="0000FF"/>
              </a:solidFill>
              <a:latin typeface="黑体" panose="02010609060101010101" pitchFamily="2" charset="-122"/>
              <a:ea typeface="黑体" panose="02010609060101010101" pitchFamily="2" charset="-122"/>
            </a:endParaRPr>
          </a:p>
          <a:p>
            <a:pPr eaLnBrk="0" hangingPunct="0">
              <a:lnSpc>
                <a:spcPct val="100000"/>
              </a:lnSpc>
            </a:pPr>
            <a:r>
              <a:rPr lang="en-US" altLang="zh-CN" sz="3600" b="1" dirty="0">
                <a:solidFill>
                  <a:srgbClr val="0000FF"/>
                </a:solidFill>
                <a:latin typeface="黑体" panose="02010609060101010101" pitchFamily="2" charset="-122"/>
                <a:ea typeface="黑体" panose="02010609060101010101" pitchFamily="2" charset="-122"/>
                <a:sym typeface="+mn-ea"/>
              </a:rPr>
              <a:t>(2)</a:t>
            </a:r>
            <a:r>
              <a:rPr lang="zh-CN" altLang="en-US" sz="3600" b="1" dirty="0">
                <a:solidFill>
                  <a:srgbClr val="0000FF"/>
                </a:solidFill>
                <a:latin typeface="黑体" panose="02010609060101010101" pitchFamily="2" charset="-122"/>
                <a:ea typeface="黑体" panose="02010609060101010101" pitchFamily="2" charset="-122"/>
              </a:rPr>
              <a:t>这首诗表达了诗人怎样的思想感情</a:t>
            </a:r>
            <a:r>
              <a:rPr lang="en-US" altLang="zh-CN" sz="3600" b="1" dirty="0">
                <a:solidFill>
                  <a:srgbClr val="0000FF"/>
                </a:solidFill>
                <a:latin typeface="黑体" panose="02010609060101010101" pitchFamily="2" charset="-122"/>
                <a:ea typeface="黑体" panose="02010609060101010101" pitchFamily="2" charset="-122"/>
              </a:rPr>
              <a:t>?</a:t>
            </a:r>
            <a:endParaRPr lang="en-US" altLang="zh-CN" sz="3600" b="1" dirty="0">
              <a:solidFill>
                <a:srgbClr val="0000FF"/>
              </a:solidFill>
              <a:latin typeface="黑体" panose="02010609060101010101" pitchFamily="2" charset="-122"/>
              <a:ea typeface="黑体" panose="02010609060101010101" pitchFamily="2" charset="-122"/>
            </a:endParaRPr>
          </a:p>
          <a:p>
            <a:pPr eaLnBrk="0" hangingPunct="0">
              <a:lnSpc>
                <a:spcPct val="100000"/>
              </a:lnSpc>
            </a:pPr>
            <a:r>
              <a:rPr lang="zh-CN" altLang="en-US" sz="3600" b="1" dirty="0">
                <a:solidFill>
                  <a:srgbClr val="0000FF"/>
                </a:solidFill>
                <a:latin typeface="黑体" panose="02010609060101010101" pitchFamily="2" charset="-122"/>
                <a:ea typeface="黑体" panose="02010609060101010101" pitchFamily="2" charset="-122"/>
              </a:rPr>
              <a:t>   </a:t>
            </a:r>
            <a:r>
              <a:rPr lang="en-US" altLang="zh-CN" sz="3600" b="1" dirty="0">
                <a:solidFill>
                  <a:srgbClr val="FF0000"/>
                </a:solidFill>
                <a:uFillTx/>
                <a:latin typeface="黑体" panose="02010609060101010101" pitchFamily="2" charset="-122"/>
                <a:ea typeface="黑体" panose="02010609060101010101" pitchFamily="2" charset="-122"/>
              </a:rPr>
              <a:t> 对开元盛世的无限怀念</a:t>
            </a:r>
            <a:r>
              <a:rPr lang="zh-CN" altLang="en-US" sz="3600" b="1" dirty="0">
                <a:solidFill>
                  <a:srgbClr val="FF0000"/>
                </a:solidFill>
                <a:uFillTx/>
                <a:latin typeface="黑体" panose="02010609060101010101" pitchFamily="2" charset="-122"/>
                <a:ea typeface="黑体" panose="02010609060101010101" pitchFamily="2" charset="-122"/>
              </a:rPr>
              <a:t>，</a:t>
            </a:r>
            <a:r>
              <a:rPr lang="en-US" altLang="zh-CN" sz="3600" b="1" dirty="0">
                <a:solidFill>
                  <a:srgbClr val="FF0000"/>
                </a:solidFill>
                <a:uFillTx/>
                <a:latin typeface="黑体" panose="02010609060101010101" pitchFamily="2" charset="-122"/>
                <a:ea typeface="黑体" panose="02010609060101010101" pitchFamily="2" charset="-122"/>
              </a:rPr>
              <a:t>对国运衰微的现实的无限感慨和自身身世飘零的深切感伤。</a:t>
            </a:r>
            <a:endParaRPr lang="en-US" altLang="zh-CN" sz="3600" b="1" dirty="0">
              <a:solidFill>
                <a:srgbClr val="FF0000"/>
              </a:solidFill>
              <a:uFillTx/>
              <a:latin typeface="黑体" panose="02010609060101010101" pitchFamily="2" charset="-122"/>
              <a:ea typeface="黑体" panose="02010609060101010101" pitchFamily="2" charset="-122"/>
            </a:endParaRPr>
          </a:p>
        </p:txBody>
      </p:sp>
      <p:sp>
        <p:nvSpPr>
          <p:cNvPr id="4" name="文本框 3"/>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课堂检测</a:t>
            </a:r>
            <a:endParaRPr lang="zh-CN" altLang="en-US" sz="4000" b="1">
              <a:solidFill>
                <a:srgbClr val="7030A0"/>
              </a:solidFill>
              <a:uFillTx/>
              <a:ea typeface="黑体" panose="02010609060101010101" pitchFamily="2" charset="-122"/>
            </a:endParaRPr>
          </a:p>
        </p:txBody>
      </p:sp>
      <p:sp>
        <p:nvSpPr>
          <p:cNvPr id="3" name="文本框 2"/>
          <p:cNvSpPr txBox="1"/>
          <p:nvPr/>
        </p:nvSpPr>
        <p:spPr>
          <a:xfrm>
            <a:off x="2900680" y="290195"/>
            <a:ext cx="7299960" cy="645160"/>
          </a:xfrm>
          <a:prstGeom prst="rect">
            <a:avLst/>
          </a:prstGeom>
          <a:noFill/>
        </p:spPr>
        <p:txBody>
          <a:bodyPr wrap="none" rtlCol="0" anchor="t">
            <a:spAutoFit/>
          </a:bodyPr>
          <a:p>
            <a:pPr>
              <a:lnSpc>
                <a:spcPct val="100000"/>
              </a:lnSpc>
              <a:buFont typeface="Wingdings" panose="05000000000000000000" charset="0"/>
            </a:pPr>
            <a:r>
              <a:rPr lang="en-US" altLang="zh-CN" sz="3600" b="1" dirty="0">
                <a:solidFill>
                  <a:srgbClr val="0000FF"/>
                </a:solidFill>
                <a:uFillTx/>
                <a:latin typeface="黑体" panose="02010609060101010101" pitchFamily="2" charset="-122"/>
                <a:ea typeface="黑体" panose="02010609060101010101" pitchFamily="2" charset="-122"/>
                <a:sym typeface="+mn-ea"/>
              </a:rPr>
              <a:t>2</a:t>
            </a:r>
            <a:r>
              <a:rPr lang="zh-CN" altLang="en-US" sz="3600" b="1" dirty="0">
                <a:solidFill>
                  <a:srgbClr val="0000FF"/>
                </a:solidFill>
                <a:uFillTx/>
                <a:latin typeface="黑体" panose="02010609060101010101" pitchFamily="2" charset="-122"/>
                <a:ea typeface="黑体" panose="02010609060101010101" pitchFamily="2" charset="-122"/>
                <a:sym typeface="+mn-ea"/>
              </a:rPr>
              <a:t>、</a:t>
            </a:r>
            <a:r>
              <a:rPr lang="zh-CN" altLang="en-US" sz="3600" b="1" dirty="0">
                <a:solidFill>
                  <a:srgbClr val="0000FF"/>
                </a:solidFill>
                <a:uFillTx/>
                <a:latin typeface="黑体" panose="02010609060101010101" pitchFamily="2" charset="-122"/>
                <a:ea typeface="黑体" panose="02010609060101010101" pitchFamily="2" charset="-122"/>
                <a:sym typeface="+mn-ea"/>
              </a:rPr>
              <a:t>欣赏下面一首古诗，回答问题。</a:t>
            </a:r>
            <a:endParaRPr lang="zh-CN" altLang="en-US" sz="3600" b="1" dirty="0">
              <a:solidFill>
                <a:srgbClr val="0000FF"/>
              </a:solidFill>
              <a:uFillTx/>
              <a:latin typeface="黑体" panose="02010609060101010101" pitchFamily="2" charset="-122"/>
              <a:ea typeface="黑体" panose="0201060906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6865">
                                            <p:txEl>
                                              <p:pRg st="5" end="5"/>
                                            </p:txEl>
                                          </p:spTgt>
                                        </p:tgtEl>
                                        <p:attrNameLst>
                                          <p:attrName>style.visibility</p:attrName>
                                        </p:attrNameLst>
                                      </p:cBhvr>
                                      <p:to>
                                        <p:strVal val="visible"/>
                                      </p:to>
                                    </p:set>
                                    <p:animEffect transition="in" filter="fade">
                                      <p:cBhvr>
                                        <p:cTn id="7" dur="1000"/>
                                        <p:tgtEl>
                                          <p:spTgt spid="36865">
                                            <p:txEl>
                                              <p:pRg st="5" end="5"/>
                                            </p:txEl>
                                          </p:spTgt>
                                        </p:tgtEl>
                                      </p:cBhvr>
                                    </p:animEffect>
                                    <p:anim calcmode="lin" valueType="num">
                                      <p:cBhvr>
                                        <p:cTn id="8" dur="1000" fill="hold"/>
                                        <p:tgtEl>
                                          <p:spTgt spid="36865">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686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6865">
                                            <p:txEl>
                                              <p:pRg st="8" end="8"/>
                                            </p:txEl>
                                          </p:spTgt>
                                        </p:tgtEl>
                                        <p:attrNameLst>
                                          <p:attrName>style.visibility</p:attrName>
                                        </p:attrNameLst>
                                      </p:cBhvr>
                                      <p:to>
                                        <p:strVal val="visible"/>
                                      </p:to>
                                    </p:set>
                                    <p:animEffect transition="in" filter="fade">
                                      <p:cBhvr>
                                        <p:cTn id="14" dur="1000"/>
                                        <p:tgtEl>
                                          <p:spTgt spid="36865">
                                            <p:txEl>
                                              <p:pRg st="8" end="8"/>
                                            </p:txEl>
                                          </p:spTgt>
                                        </p:tgtEl>
                                      </p:cBhvr>
                                    </p:animEffect>
                                    <p:anim calcmode="lin" valueType="num">
                                      <p:cBhvr>
                                        <p:cTn id="15" dur="1000" fill="hold"/>
                                        <p:tgtEl>
                                          <p:spTgt spid="36865">
                                            <p:txEl>
                                              <p:pRg st="8" end="8"/>
                                            </p:txEl>
                                          </p:spTgt>
                                        </p:tgtEl>
                                        <p:attrNameLst>
                                          <p:attrName>ppt_x</p:attrName>
                                        </p:attrNameLst>
                                      </p:cBhvr>
                                      <p:tavLst>
                                        <p:tav tm="0">
                                          <p:val>
                                            <p:strVal val="#ppt_x"/>
                                          </p:val>
                                        </p:tav>
                                        <p:tav tm="100000">
                                          <p:val>
                                            <p:strVal val="#ppt_x"/>
                                          </p:val>
                                        </p:tav>
                                      </p:tavLst>
                                    </p:anim>
                                    <p:anim calcmode="lin" valueType="num">
                                      <p:cBhvr>
                                        <p:cTn id="16" dur="1000" fill="hold"/>
                                        <p:tgtEl>
                                          <p:spTgt spid="3686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1"/>
          <p:cNvSpPr/>
          <p:nvPr/>
        </p:nvSpPr>
        <p:spPr>
          <a:xfrm>
            <a:off x="1631315" y="826770"/>
            <a:ext cx="9185910" cy="6041390"/>
          </a:xfrm>
          <a:prstGeom prst="rect">
            <a:avLst/>
          </a:prstGeom>
          <a:noFill/>
          <a:ln w="9525">
            <a:noFill/>
          </a:ln>
        </p:spPr>
        <p:txBody>
          <a:bodyPr wrap="square" anchor="ctr">
            <a:spAutoFit/>
          </a:bodyPr>
          <a:p>
            <a:pPr latinLnBrk="1">
              <a:lnSpc>
                <a:spcPts val="4640"/>
              </a:lnSpc>
            </a:pPr>
            <a:r>
              <a:rPr lang="en-US" altLang="zh-CN" sz="3600" b="1" dirty="0">
                <a:solidFill>
                  <a:srgbClr val="0000FF"/>
                </a:solidFill>
                <a:latin typeface="黑体" panose="02010609060101010101" pitchFamily="2" charset="-122"/>
                <a:ea typeface="黑体" panose="02010609060101010101" pitchFamily="2" charset="-122"/>
              </a:rPr>
              <a:t>(3)“</a:t>
            </a:r>
            <a:r>
              <a:rPr lang="zh-CN" altLang="en-US" sz="3600" b="1" dirty="0">
                <a:solidFill>
                  <a:srgbClr val="0000FF"/>
                </a:solidFill>
                <a:latin typeface="黑体" panose="02010609060101010101" pitchFamily="2" charset="-122"/>
                <a:ea typeface="黑体" panose="02010609060101010101" pitchFamily="2" charset="-122"/>
              </a:rPr>
              <a:t>落花时节”有什么特殊含义</a:t>
            </a:r>
            <a:r>
              <a:rPr lang="en-US" altLang="zh-CN" sz="3600" b="1" dirty="0">
                <a:solidFill>
                  <a:srgbClr val="0000FF"/>
                </a:solidFill>
                <a:latin typeface="黑体" panose="02010609060101010101" pitchFamily="2" charset="-122"/>
                <a:ea typeface="黑体" panose="02010609060101010101" pitchFamily="2" charset="-122"/>
              </a:rPr>
              <a:t>?</a:t>
            </a:r>
            <a:endParaRPr lang="en-US" altLang="zh-CN" sz="3600" b="1" dirty="0">
              <a:solidFill>
                <a:srgbClr val="0000FF"/>
              </a:solidFill>
              <a:latin typeface="黑体" panose="02010609060101010101" pitchFamily="2" charset="-122"/>
              <a:ea typeface="黑体" panose="02010609060101010101" pitchFamily="2" charset="-122"/>
            </a:endParaRPr>
          </a:p>
          <a:p>
            <a:pPr latinLnBrk="1">
              <a:lnSpc>
                <a:spcPts val="4640"/>
              </a:lnSpc>
            </a:pPr>
            <a:r>
              <a:rPr lang="zh-CN" altLang="en-US" sz="3600" b="1" dirty="0">
                <a:solidFill>
                  <a:srgbClr val="FF0000"/>
                </a:solidFill>
                <a:uFillTx/>
                <a:latin typeface="黑体" panose="02010609060101010101" pitchFamily="2" charset="-122"/>
                <a:ea typeface="黑体" panose="02010609060101010101" pitchFamily="2" charset="-122"/>
              </a:rPr>
              <a:t>    比喻国运衰微，人生落魄，盛时不再。</a:t>
            </a:r>
            <a:r>
              <a:rPr lang="en-US" altLang="zh-CN" sz="3600" b="1" dirty="0">
                <a:solidFill>
                  <a:srgbClr val="FF0000"/>
                </a:solidFill>
                <a:uFillTx/>
                <a:latin typeface="黑体" panose="02010609060101010101" pitchFamily="2" charset="-122"/>
                <a:ea typeface="黑体" panose="02010609060101010101" pitchFamily="2" charset="-122"/>
              </a:rPr>
              <a:t>(</a:t>
            </a:r>
            <a:r>
              <a:rPr lang="zh-CN" altLang="en-US" sz="3600" b="1" dirty="0">
                <a:solidFill>
                  <a:srgbClr val="FF0000"/>
                </a:solidFill>
                <a:uFillTx/>
                <a:latin typeface="黑体" panose="02010609060101010101" pitchFamily="2" charset="-122"/>
                <a:ea typeface="黑体" panose="02010609060101010101" pitchFamily="2" charset="-122"/>
              </a:rPr>
              <a:t>不仅点明暮春时令，而且隐喻社会动乱、民生凋敝等家国之情</a:t>
            </a:r>
            <a:r>
              <a:rPr lang="en-US" altLang="zh-CN" sz="3600" b="1" dirty="0">
                <a:solidFill>
                  <a:srgbClr val="FF0000"/>
                </a:solidFill>
                <a:uFillTx/>
                <a:latin typeface="黑体" panose="02010609060101010101" pitchFamily="2" charset="-122"/>
                <a:ea typeface="黑体" panose="02010609060101010101" pitchFamily="2" charset="-122"/>
              </a:rPr>
              <a:t>)</a:t>
            </a:r>
            <a:endParaRPr lang="en-US" altLang="zh-CN" sz="3600" b="1" dirty="0">
              <a:solidFill>
                <a:srgbClr val="FF0000"/>
              </a:solidFill>
              <a:uFillTx/>
              <a:latin typeface="黑体" panose="02010609060101010101" pitchFamily="2" charset="-122"/>
              <a:ea typeface="黑体" panose="02010609060101010101" pitchFamily="2" charset="-122"/>
            </a:endParaRPr>
          </a:p>
          <a:p>
            <a:pPr latinLnBrk="1">
              <a:lnSpc>
                <a:spcPts val="4640"/>
              </a:lnSpc>
            </a:pPr>
            <a:endParaRPr lang="en-US" altLang="zh-CN" sz="3600" b="1" dirty="0">
              <a:solidFill>
                <a:srgbClr val="FF0000"/>
              </a:solidFill>
              <a:uFillTx/>
              <a:latin typeface="黑体" panose="02010609060101010101" pitchFamily="2" charset="-122"/>
              <a:ea typeface="黑体" panose="02010609060101010101" pitchFamily="2" charset="-122"/>
            </a:endParaRPr>
          </a:p>
          <a:p>
            <a:pPr algn="l" latinLnBrk="1">
              <a:lnSpc>
                <a:spcPts val="4640"/>
              </a:lnSpc>
              <a:buClrTx/>
              <a:buSzTx/>
              <a:buNone/>
            </a:pPr>
            <a:r>
              <a:rPr lang="zh-CN" altLang="en-US" sz="3600" b="1" dirty="0">
                <a:solidFill>
                  <a:srgbClr val="0000FF"/>
                </a:solidFill>
                <a:latin typeface="黑体" panose="02010609060101010101" pitchFamily="2" charset="-122"/>
                <a:ea typeface="黑体" panose="02010609060101010101" pitchFamily="2" charset="-122"/>
              </a:rPr>
              <a:t>(4)赏析后两句诗的表现手法及思想感情。</a:t>
            </a:r>
            <a:endParaRPr lang="zh-CN" altLang="en-US" sz="3600" b="1" dirty="0">
              <a:solidFill>
                <a:srgbClr val="0000FF"/>
              </a:solidFill>
              <a:latin typeface="黑体" panose="02010609060101010101" pitchFamily="2" charset="-122"/>
              <a:ea typeface="黑体" panose="02010609060101010101" pitchFamily="2" charset="-122"/>
            </a:endParaRPr>
          </a:p>
          <a:p>
            <a:pPr latinLnBrk="1">
              <a:lnSpc>
                <a:spcPts val="4640"/>
              </a:lnSpc>
            </a:pPr>
            <a:r>
              <a:rPr lang="en-US" altLang="zh-CN" sz="3600" b="1" dirty="0">
                <a:solidFill>
                  <a:srgbClr val="FF0000"/>
                </a:solidFill>
                <a:uFillTx/>
                <a:latin typeface="黑体" panose="02010609060101010101" pitchFamily="2" charset="-122"/>
                <a:ea typeface="黑体" panose="02010609060101010101" pitchFamily="2" charset="-122"/>
              </a:rPr>
              <a:t>    表现手法</a:t>
            </a:r>
            <a:r>
              <a:rPr lang="zh-CN" altLang="en-US" sz="3600" b="1" dirty="0">
                <a:solidFill>
                  <a:srgbClr val="FF0000"/>
                </a:solidFill>
                <a:uFillTx/>
                <a:latin typeface="黑体" panose="02010609060101010101" pitchFamily="2" charset="-122"/>
                <a:ea typeface="黑体" panose="02010609060101010101" pitchFamily="2" charset="-122"/>
              </a:rPr>
              <a:t>：</a:t>
            </a:r>
            <a:r>
              <a:rPr lang="en-US" altLang="zh-CN" sz="3600" b="1" dirty="0">
                <a:solidFill>
                  <a:srgbClr val="FF0000"/>
                </a:solidFill>
                <a:uFillTx/>
                <a:latin typeface="黑体" panose="02010609060101010101" pitchFamily="2" charset="-122"/>
                <a:ea typeface="黑体" panose="02010609060101010101" pitchFamily="2" charset="-122"/>
              </a:rPr>
              <a:t>用江南美景反衬离乱世事和沉沦身世。   </a:t>
            </a:r>
            <a:endParaRPr lang="en-US" altLang="zh-CN" sz="3600" b="1" dirty="0">
              <a:solidFill>
                <a:srgbClr val="FF0000"/>
              </a:solidFill>
              <a:uFillTx/>
              <a:latin typeface="黑体" panose="02010609060101010101" pitchFamily="2" charset="-122"/>
              <a:ea typeface="黑体" panose="02010609060101010101" pitchFamily="2" charset="-122"/>
            </a:endParaRPr>
          </a:p>
          <a:p>
            <a:pPr latinLnBrk="1">
              <a:lnSpc>
                <a:spcPts val="4640"/>
              </a:lnSpc>
            </a:pPr>
            <a:r>
              <a:rPr lang="en-US" altLang="zh-CN" sz="3600" b="1" dirty="0">
                <a:solidFill>
                  <a:srgbClr val="FF0000"/>
                </a:solidFill>
                <a:uFillTx/>
                <a:latin typeface="黑体" panose="02010609060101010101" pitchFamily="2" charset="-122"/>
                <a:ea typeface="黑体" panose="02010609060101010101" pitchFamily="2" charset="-122"/>
              </a:rPr>
              <a:t>    思想感情</a:t>
            </a:r>
            <a:r>
              <a:rPr lang="zh-CN" altLang="en-US" sz="3600" b="1" dirty="0">
                <a:solidFill>
                  <a:srgbClr val="FF0000"/>
                </a:solidFill>
                <a:uFillTx/>
                <a:latin typeface="黑体" panose="02010609060101010101" pitchFamily="2" charset="-122"/>
                <a:ea typeface="黑体" panose="02010609060101010101" pitchFamily="2" charset="-122"/>
              </a:rPr>
              <a:t>：</a:t>
            </a:r>
            <a:r>
              <a:rPr lang="en-US" altLang="zh-CN" sz="3600" b="1" dirty="0">
                <a:solidFill>
                  <a:srgbClr val="FF0000"/>
                </a:solidFill>
                <a:uFillTx/>
                <a:latin typeface="黑体" panose="02010609060101010101" pitchFamily="2" charset="-122"/>
                <a:ea typeface="黑体" panose="02010609060101010101" pitchFamily="2" charset="-122"/>
              </a:rPr>
              <a:t>抒发对时世之凋敝丧乱与人生凄凉飘零的感慨之情。</a:t>
            </a:r>
            <a:endParaRPr lang="en-US" altLang="zh-CN" sz="3600" b="1" dirty="0">
              <a:solidFill>
                <a:srgbClr val="FF0000"/>
              </a:solidFill>
              <a:uFillTx/>
              <a:latin typeface="黑体" panose="02010609060101010101" pitchFamily="2" charset="-122"/>
              <a:ea typeface="黑体" panose="02010609060101010101" pitchFamily="2" charset="-122"/>
            </a:endParaRPr>
          </a:p>
        </p:txBody>
      </p:sp>
      <p:sp>
        <p:nvSpPr>
          <p:cNvPr id="4" name="文本框 3"/>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课堂检测</a:t>
            </a:r>
            <a:endParaRPr lang="zh-CN" altLang="en-US" sz="4000" b="1">
              <a:solidFill>
                <a:srgbClr val="7030A0"/>
              </a:solidFill>
              <a:uFillTx/>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Effect transition="in" filter="fade">
                                      <p:cBhvr>
                                        <p:cTn id="7" dur="1000"/>
                                        <p:tgtEl>
                                          <p:spTgt spid="36865">
                                            <p:txEl>
                                              <p:pRg st="1" end="1"/>
                                            </p:txEl>
                                          </p:spTgt>
                                        </p:tgtEl>
                                      </p:cBhvr>
                                    </p:animEffect>
                                    <p:anim calcmode="lin" valueType="num">
                                      <p:cBhvr>
                                        <p:cTn id="8" dur="1000" fill="hold"/>
                                        <p:tgtEl>
                                          <p:spTgt spid="3686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686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6865">
                                            <p:txEl>
                                              <p:pRg st="4" end="4"/>
                                            </p:txEl>
                                          </p:spTgt>
                                        </p:tgtEl>
                                        <p:attrNameLst>
                                          <p:attrName>style.visibility</p:attrName>
                                        </p:attrNameLst>
                                      </p:cBhvr>
                                      <p:to>
                                        <p:strVal val="visible"/>
                                      </p:to>
                                    </p:set>
                                    <p:animEffect transition="in" filter="fade">
                                      <p:cBhvr>
                                        <p:cTn id="14" dur="1000"/>
                                        <p:tgtEl>
                                          <p:spTgt spid="36865">
                                            <p:txEl>
                                              <p:pRg st="4" end="4"/>
                                            </p:txEl>
                                          </p:spTgt>
                                        </p:tgtEl>
                                      </p:cBhvr>
                                    </p:animEffect>
                                    <p:anim calcmode="lin" valueType="num">
                                      <p:cBhvr>
                                        <p:cTn id="15" dur="1000" fill="hold"/>
                                        <p:tgtEl>
                                          <p:spTgt spid="3686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686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6865">
                                            <p:txEl>
                                              <p:pRg st="5" end="5"/>
                                            </p:txEl>
                                          </p:spTgt>
                                        </p:tgtEl>
                                        <p:attrNameLst>
                                          <p:attrName>style.visibility</p:attrName>
                                        </p:attrNameLst>
                                      </p:cBhvr>
                                      <p:to>
                                        <p:strVal val="visible"/>
                                      </p:to>
                                    </p:set>
                                    <p:animEffect transition="in" filter="fade">
                                      <p:cBhvr>
                                        <p:cTn id="21" dur="1000"/>
                                        <p:tgtEl>
                                          <p:spTgt spid="36865">
                                            <p:txEl>
                                              <p:pRg st="5" end="5"/>
                                            </p:txEl>
                                          </p:spTgt>
                                        </p:tgtEl>
                                      </p:cBhvr>
                                    </p:animEffect>
                                    <p:anim calcmode="lin" valueType="num">
                                      <p:cBhvr>
                                        <p:cTn id="22" dur="1000" fill="hold"/>
                                        <p:tgtEl>
                                          <p:spTgt spid="3686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686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5" name="Rectangle 1"/>
          <p:cNvSpPr/>
          <p:nvPr/>
        </p:nvSpPr>
        <p:spPr>
          <a:xfrm>
            <a:off x="1998345" y="722630"/>
            <a:ext cx="8791575" cy="6000750"/>
          </a:xfrm>
          <a:prstGeom prst="rect">
            <a:avLst/>
          </a:prstGeom>
          <a:noFill/>
          <a:ln w="9525">
            <a:noFill/>
          </a:ln>
        </p:spPr>
        <p:txBody>
          <a:bodyPr wrap="square" anchor="ctr">
            <a:spAutoFit/>
          </a:bodyPr>
          <a:p>
            <a:pPr latinLnBrk="1">
              <a:lnSpc>
                <a:spcPct val="100000"/>
              </a:lnSpc>
            </a:pPr>
            <a:r>
              <a:rPr lang="en-US" altLang="zh-CN" sz="3200" b="1" dirty="0">
                <a:solidFill>
                  <a:srgbClr val="0000FF"/>
                </a:solidFill>
                <a:uFillTx/>
                <a:latin typeface="黑体" panose="02010609060101010101" pitchFamily="2" charset="-122"/>
                <a:ea typeface="黑体" panose="02010609060101010101" pitchFamily="2" charset="-122"/>
              </a:rPr>
              <a:t>(5)</a:t>
            </a:r>
            <a:r>
              <a:rPr lang="zh-CN" altLang="en-US" sz="3200" b="1" dirty="0">
                <a:solidFill>
                  <a:srgbClr val="0000FF"/>
                </a:solidFill>
                <a:uFillTx/>
                <a:latin typeface="黑体" panose="02010609060101010101" pitchFamily="2" charset="-122"/>
                <a:ea typeface="黑体" panose="02010609060101010101" pitchFamily="2" charset="-122"/>
              </a:rPr>
              <a:t>对杜甫的</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江南逢李龟年</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一诗分析有误的一项是</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　　</a:t>
            </a:r>
            <a:r>
              <a:rPr lang="en-US" altLang="zh-CN" sz="3200" b="1" dirty="0">
                <a:solidFill>
                  <a:srgbClr val="0000FF"/>
                </a:solidFill>
                <a:uFillTx/>
                <a:latin typeface="黑体" panose="02010609060101010101" pitchFamily="2" charset="-122"/>
                <a:ea typeface="黑体" panose="02010609060101010101" pitchFamily="2" charset="-122"/>
              </a:rPr>
              <a:t>)</a:t>
            </a:r>
            <a:endParaRPr lang="en-US" altLang="zh-CN" sz="3200" b="1" dirty="0">
              <a:solidFill>
                <a:srgbClr val="0000FF"/>
              </a:solidFill>
              <a:uFillTx/>
              <a:latin typeface="黑体" panose="02010609060101010101" pitchFamily="2" charset="-122"/>
              <a:ea typeface="黑体" panose="02010609060101010101" pitchFamily="2" charset="-122"/>
            </a:endParaRPr>
          </a:p>
          <a:p>
            <a:pPr latinLnBrk="1">
              <a:lnSpc>
                <a:spcPct val="100000"/>
              </a:lnSpc>
            </a:pPr>
            <a:endParaRPr lang="en-US" altLang="zh-CN" sz="3200" b="1" dirty="0">
              <a:solidFill>
                <a:srgbClr val="0000FF"/>
              </a:solidFill>
              <a:uFillTx/>
              <a:latin typeface="黑体" panose="02010609060101010101" pitchFamily="2" charset="-122"/>
              <a:ea typeface="黑体" panose="02010609060101010101" pitchFamily="2" charset="-122"/>
            </a:endParaRPr>
          </a:p>
          <a:p>
            <a:pPr latinLnBrk="1">
              <a:lnSpc>
                <a:spcPct val="100000"/>
              </a:lnSpc>
            </a:pPr>
            <a:r>
              <a:rPr lang="en-US" altLang="zh-CN" sz="3200" b="1" dirty="0">
                <a:solidFill>
                  <a:srgbClr val="0000FF"/>
                </a:solidFill>
                <a:uFillTx/>
                <a:latin typeface="黑体" panose="02010609060101010101" pitchFamily="2" charset="-122"/>
                <a:ea typeface="黑体" panose="02010609060101010101" pitchFamily="2" charset="-122"/>
              </a:rPr>
              <a:t>A.</a:t>
            </a:r>
            <a:r>
              <a:rPr lang="zh-CN" altLang="en-US" sz="3200" b="1" dirty="0">
                <a:solidFill>
                  <a:srgbClr val="0000FF"/>
                </a:solidFill>
                <a:uFillTx/>
                <a:latin typeface="黑体" panose="02010609060101010101" pitchFamily="2" charset="-122"/>
                <a:ea typeface="黑体" panose="02010609060101010101" pitchFamily="2" charset="-122"/>
              </a:rPr>
              <a:t>诗的前两句中</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寻常见”“几度闻”</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既写出李、杜交往之密、友谊之深</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又从一个侧面表现“开元盛世”的繁华。</a:t>
            </a:r>
            <a:endParaRPr lang="zh-CN" altLang="en-US" sz="3200" b="1" dirty="0">
              <a:solidFill>
                <a:srgbClr val="0000FF"/>
              </a:solidFill>
              <a:uFillTx/>
              <a:latin typeface="黑体" panose="02010609060101010101" pitchFamily="2" charset="-122"/>
              <a:ea typeface="黑体" panose="02010609060101010101" pitchFamily="2" charset="-122"/>
            </a:endParaRPr>
          </a:p>
          <a:p>
            <a:pPr latinLnBrk="1">
              <a:lnSpc>
                <a:spcPct val="100000"/>
              </a:lnSpc>
            </a:pPr>
            <a:r>
              <a:rPr lang="en-US" altLang="zh-CN" sz="3200" b="1" dirty="0">
                <a:solidFill>
                  <a:srgbClr val="0000FF"/>
                </a:solidFill>
                <a:uFillTx/>
                <a:latin typeface="黑体" panose="02010609060101010101" pitchFamily="2" charset="-122"/>
                <a:ea typeface="黑体" panose="02010609060101010101" pitchFamily="2" charset="-122"/>
              </a:rPr>
              <a:t>B.</a:t>
            </a:r>
            <a:r>
              <a:rPr lang="zh-CN" altLang="en-US" sz="3200" b="1" dirty="0">
                <a:solidFill>
                  <a:srgbClr val="0000FF"/>
                </a:solidFill>
                <a:uFillTx/>
                <a:latin typeface="黑体" panose="02010609060101010101" pitchFamily="2" charset="-122"/>
                <a:ea typeface="黑体" panose="02010609060101010101" pitchFamily="2" charset="-122"/>
              </a:rPr>
              <a:t>诗的最后一句中</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落花时节”比喻诗人和李龟年潦倒凄凉的处境和唐王朝国运的衰落。</a:t>
            </a:r>
            <a:endParaRPr lang="zh-CN" altLang="en-US" sz="3200" b="1" dirty="0">
              <a:solidFill>
                <a:srgbClr val="0000FF"/>
              </a:solidFill>
              <a:uFillTx/>
              <a:latin typeface="黑体" panose="02010609060101010101" pitchFamily="2" charset="-122"/>
              <a:ea typeface="黑体" panose="02010609060101010101" pitchFamily="2" charset="-122"/>
            </a:endParaRPr>
          </a:p>
          <a:p>
            <a:pPr latinLnBrk="1">
              <a:lnSpc>
                <a:spcPct val="100000"/>
              </a:lnSpc>
            </a:pPr>
            <a:r>
              <a:rPr lang="en-US" altLang="zh-CN" sz="3200" b="1" dirty="0">
                <a:solidFill>
                  <a:srgbClr val="0000FF"/>
                </a:solidFill>
                <a:uFillTx/>
                <a:latin typeface="黑体" panose="02010609060101010101" pitchFamily="2" charset="-122"/>
                <a:ea typeface="黑体" panose="02010609060101010101" pitchFamily="2" charset="-122"/>
              </a:rPr>
              <a:t>C.</a:t>
            </a:r>
            <a:r>
              <a:rPr lang="zh-CN" altLang="en-US" sz="3200" b="1" dirty="0">
                <a:solidFill>
                  <a:srgbClr val="0000FF"/>
                </a:solidFill>
                <a:uFillTx/>
                <a:latin typeface="黑体" panose="02010609060101010101" pitchFamily="2" charset="-122"/>
                <a:ea typeface="黑体" panose="02010609060101010101" pitchFamily="2" charset="-122"/>
              </a:rPr>
              <a:t>诗的前两句叙事</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后两句直抒胸臆</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全诗运用映衬对照的手法来凸现主题。</a:t>
            </a:r>
            <a:endParaRPr lang="zh-CN" altLang="en-US" sz="3200" b="1" dirty="0">
              <a:solidFill>
                <a:srgbClr val="0000FF"/>
              </a:solidFill>
              <a:uFillTx/>
              <a:latin typeface="黑体" panose="02010609060101010101" pitchFamily="2" charset="-122"/>
              <a:ea typeface="黑体" panose="02010609060101010101" pitchFamily="2" charset="-122"/>
            </a:endParaRPr>
          </a:p>
          <a:p>
            <a:pPr latinLnBrk="1">
              <a:lnSpc>
                <a:spcPct val="100000"/>
              </a:lnSpc>
            </a:pPr>
            <a:r>
              <a:rPr lang="en-US" altLang="zh-CN" sz="3200" b="1" dirty="0">
                <a:solidFill>
                  <a:srgbClr val="0000FF"/>
                </a:solidFill>
                <a:uFillTx/>
                <a:latin typeface="黑体" panose="02010609060101010101" pitchFamily="2" charset="-122"/>
                <a:ea typeface="黑体" panose="02010609060101010101" pitchFamily="2" charset="-122"/>
              </a:rPr>
              <a:t>D.</a:t>
            </a:r>
            <a:r>
              <a:rPr lang="zh-CN" altLang="en-US" sz="3200" b="1" dirty="0">
                <a:solidFill>
                  <a:srgbClr val="0000FF"/>
                </a:solidFill>
                <a:uFillTx/>
                <a:latin typeface="黑体" panose="02010609060101010101" pitchFamily="2" charset="-122"/>
                <a:ea typeface="黑体" panose="02010609060101010101" pitchFamily="2" charset="-122"/>
              </a:rPr>
              <a:t>诗歌语言极平易</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而含意极深远。昔盛今衰构成强烈对比</a:t>
            </a:r>
            <a:r>
              <a:rPr lang="en-US" altLang="zh-CN" sz="3200" b="1" dirty="0">
                <a:solidFill>
                  <a:srgbClr val="0000FF"/>
                </a:solidFill>
                <a:uFillTx/>
                <a:latin typeface="黑体" panose="02010609060101010101" pitchFamily="2" charset="-122"/>
                <a:ea typeface="黑体" panose="02010609060101010101" pitchFamily="2" charset="-122"/>
              </a:rPr>
              <a:t>,</a:t>
            </a:r>
            <a:r>
              <a:rPr lang="zh-CN" altLang="en-US" sz="3200" b="1" dirty="0">
                <a:solidFill>
                  <a:srgbClr val="0000FF"/>
                </a:solidFill>
                <a:uFillTx/>
                <a:latin typeface="黑体" panose="02010609060101010101" pitchFamily="2" charset="-122"/>
                <a:ea typeface="黑体" panose="02010609060101010101" pitchFamily="2" charset="-122"/>
              </a:rPr>
              <a:t>使人感到诗情的深沉与凝重。</a:t>
            </a:r>
            <a:endParaRPr lang="zh-CN" altLang="en-US" sz="3200" b="1" dirty="0">
              <a:solidFill>
                <a:srgbClr val="0000FF"/>
              </a:solidFill>
              <a:uFillTx/>
              <a:latin typeface="黑体" panose="02010609060101010101" pitchFamily="2" charset="-122"/>
              <a:ea typeface="黑体" panose="02010609060101010101" pitchFamily="2" charset="-122"/>
            </a:endParaRPr>
          </a:p>
        </p:txBody>
      </p:sp>
      <p:sp>
        <p:nvSpPr>
          <p:cNvPr id="4" name="矩形 3"/>
          <p:cNvSpPr/>
          <p:nvPr/>
        </p:nvSpPr>
        <p:spPr>
          <a:xfrm>
            <a:off x="3704035" y="1210390"/>
            <a:ext cx="387985" cy="583565"/>
          </a:xfrm>
          <a:prstGeom prst="rect">
            <a:avLst/>
          </a:prstGeom>
          <a:noFill/>
          <a:ln w="9525">
            <a:noFill/>
          </a:ln>
        </p:spPr>
        <p:txBody>
          <a:bodyPr wrap="none">
            <a:spAutoFit/>
          </a:bodyPr>
          <a:p>
            <a:r>
              <a:rPr lang="en-US" altLang="zh-CN" sz="3200" b="1" dirty="0">
                <a:solidFill>
                  <a:srgbClr val="FF0000"/>
                </a:solidFill>
                <a:uFillTx/>
                <a:latin typeface="黑体" panose="02010609060101010101" pitchFamily="2" charset="-122"/>
                <a:ea typeface="黑体" panose="02010609060101010101" pitchFamily="2" charset="-122"/>
              </a:rPr>
              <a:t>C</a:t>
            </a:r>
            <a:endParaRPr lang="en-US" altLang="zh-CN" sz="3200" b="1" dirty="0">
              <a:solidFill>
                <a:srgbClr val="FF0000"/>
              </a:solidFill>
              <a:uFillTx/>
              <a:latin typeface="黑体" panose="02010609060101010101" pitchFamily="2" charset="-122"/>
              <a:ea typeface="黑体" panose="02010609060101010101" pitchFamily="2" charset="-122"/>
            </a:endParaRPr>
          </a:p>
        </p:txBody>
      </p:sp>
      <p:sp>
        <p:nvSpPr>
          <p:cNvPr id="2" name="文本框 1"/>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课堂检测</a:t>
            </a:r>
            <a:endParaRPr lang="zh-CN" altLang="en-US" sz="4000" b="1">
              <a:solidFill>
                <a:srgbClr val="7030A0"/>
              </a:solidFill>
              <a:uFillTx/>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6" name="Rectangle 3"/>
          <p:cNvSpPr/>
          <p:nvPr>
            <p:ph idx="1"/>
          </p:nvPr>
        </p:nvSpPr>
        <p:spPr>
          <a:xfrm>
            <a:off x="920115" y="1362075"/>
            <a:ext cx="10339070" cy="5369560"/>
          </a:xfrm>
          <a:solidFill>
            <a:srgbClr val="FFFFFF"/>
          </a:solidFill>
          <a:ln>
            <a:noFill/>
            <a:miter/>
          </a:ln>
        </p:spPr>
        <p:txBody>
          <a:bodyPr anchor="t"/>
          <a:p>
            <a:pPr eaLnBrk="1" latinLnBrk="1" hangingPunct="1">
              <a:lnSpc>
                <a:spcPts val="5140"/>
              </a:lnSpc>
            </a:pPr>
            <a:r>
              <a:rPr lang="zh-CN" altLang="en-US" dirty="0">
                <a:solidFill>
                  <a:srgbClr val="0000FF"/>
                </a:solidFill>
                <a:uFillTx/>
                <a:ea typeface="黑体" panose="02010609060101010101" pitchFamily="2" charset="-122"/>
              </a:rPr>
              <a:t>（</a:t>
            </a:r>
            <a:r>
              <a:rPr lang="en-US" altLang="zh-CN" dirty="0">
                <a:solidFill>
                  <a:srgbClr val="0000FF"/>
                </a:solidFill>
                <a:uFillTx/>
                <a:ea typeface="黑体" panose="02010609060101010101" pitchFamily="2" charset="-122"/>
              </a:rPr>
              <a:t>1</a:t>
            </a:r>
            <a:r>
              <a:rPr lang="zh-CN" altLang="en-US" dirty="0">
                <a:solidFill>
                  <a:srgbClr val="0000FF"/>
                </a:solidFill>
                <a:uFillTx/>
                <a:ea typeface="黑体" panose="02010609060101010101" pitchFamily="2" charset="-122"/>
              </a:rPr>
              <a:t>）追忆往昔与李龟年的接触，流露的却是对“开元全盛日”的深情怀念的诗句是：</a:t>
            </a:r>
            <a:endParaRPr lang="zh-CN" altLang="en-US" dirty="0">
              <a:solidFill>
                <a:srgbClr val="0000FF"/>
              </a:solidFill>
              <a:uFillTx/>
              <a:ea typeface="黑体" panose="02010609060101010101" pitchFamily="2" charset="-122"/>
            </a:endParaRPr>
          </a:p>
          <a:p>
            <a:pPr eaLnBrk="1" latinLnBrk="1" hangingPunct="1">
              <a:lnSpc>
                <a:spcPts val="5140"/>
              </a:lnSpc>
            </a:pPr>
            <a:r>
              <a:rPr lang="en-US" altLang="zh-CN" dirty="0">
                <a:solidFill>
                  <a:srgbClr val="0000FF"/>
                </a:solidFill>
                <a:uFillTx/>
                <a:ea typeface="黑体" panose="02010609060101010101" pitchFamily="2" charset="-122"/>
              </a:rPr>
              <a:t>     ——</a:t>
            </a:r>
            <a:r>
              <a:rPr lang="en-US" altLang="zh-CN"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rPr>
              <a:t>——</a:t>
            </a:r>
            <a:r>
              <a:rPr lang="zh-CN" altLang="en-US" dirty="0">
                <a:solidFill>
                  <a:srgbClr val="0000FF"/>
                </a:solidFill>
                <a:uFillTx/>
                <a:ea typeface="黑体" panose="02010609060101010101" pitchFamily="2" charset="-122"/>
              </a:rPr>
              <a:t>，</a:t>
            </a:r>
            <a:r>
              <a:rPr lang="en-US" altLang="zh-CN" dirty="0">
                <a:solidFill>
                  <a:srgbClr val="0000FF"/>
                </a:solidFill>
                <a:uFillTx/>
                <a:ea typeface="黑体" panose="02010609060101010101" pitchFamily="2" charset="-122"/>
              </a:rPr>
              <a:t>——</a:t>
            </a:r>
            <a:r>
              <a:rPr lang="en-US" altLang="zh-CN"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rPr>
              <a:t>——</a:t>
            </a:r>
            <a:r>
              <a:rPr lang="zh-CN" altLang="en-US" dirty="0">
                <a:solidFill>
                  <a:srgbClr val="0000FF"/>
                </a:solidFill>
                <a:uFillTx/>
                <a:ea typeface="黑体" panose="02010609060101010101" pitchFamily="2" charset="-122"/>
              </a:rPr>
              <a:t>。</a:t>
            </a:r>
            <a:endParaRPr lang="zh-CN" altLang="en-US" dirty="0">
              <a:solidFill>
                <a:srgbClr val="0000FF"/>
              </a:solidFill>
              <a:uFillTx/>
              <a:ea typeface="黑体" panose="02010609060101010101" pitchFamily="2" charset="-122"/>
            </a:endParaRPr>
          </a:p>
          <a:p>
            <a:pPr eaLnBrk="1" latinLnBrk="1" hangingPunct="1">
              <a:lnSpc>
                <a:spcPts val="5140"/>
              </a:lnSpc>
            </a:pPr>
            <a:r>
              <a:rPr lang="zh-CN" altLang="en-US"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sym typeface="+mn-ea"/>
              </a:rPr>
              <a:t>2</a:t>
            </a:r>
            <a:r>
              <a:rPr lang="zh-CN" altLang="en-US" dirty="0">
                <a:solidFill>
                  <a:srgbClr val="0000FF"/>
                </a:solidFill>
                <a:uFillTx/>
                <a:ea typeface="黑体" panose="02010609060101010101" pitchFamily="2" charset="-122"/>
                <a:sym typeface="+mn-ea"/>
              </a:rPr>
              <a:t>）</a:t>
            </a:r>
            <a:r>
              <a:rPr lang="zh-CN" altLang="en-US" dirty="0">
                <a:solidFill>
                  <a:srgbClr val="0000FF"/>
                </a:solidFill>
                <a:uFillTx/>
                <a:ea typeface="黑体" panose="02010609060101010101" pitchFamily="2" charset="-122"/>
              </a:rPr>
              <a:t>暗喻了世运的衰颓、社会的动乱和诗人的衰病漂泊 的诗句：</a:t>
            </a:r>
            <a:r>
              <a:rPr lang="en-US" altLang="zh-CN"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sym typeface="+mn-ea"/>
              </a:rPr>
              <a:t>——</a:t>
            </a:r>
            <a:r>
              <a:rPr lang="zh-CN" altLang="en-US"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sym typeface="+mn-ea"/>
              </a:rPr>
              <a:t>——</a:t>
            </a:r>
            <a:r>
              <a:rPr lang="zh-CN" altLang="en-US" dirty="0">
                <a:solidFill>
                  <a:srgbClr val="0000FF"/>
                </a:solidFill>
                <a:uFillTx/>
                <a:ea typeface="黑体" panose="02010609060101010101" pitchFamily="2" charset="-122"/>
                <a:sym typeface="+mn-ea"/>
              </a:rPr>
              <a:t>。</a:t>
            </a:r>
            <a:endParaRPr lang="zh-CN" altLang="en-US" dirty="0">
              <a:solidFill>
                <a:srgbClr val="0000FF"/>
              </a:solidFill>
              <a:uFillTx/>
              <a:ea typeface="黑体" panose="02010609060101010101" pitchFamily="2" charset="-122"/>
              <a:sym typeface="+mn-ea"/>
            </a:endParaRPr>
          </a:p>
          <a:p>
            <a:pPr eaLnBrk="1" latinLnBrk="1" hangingPunct="1">
              <a:lnSpc>
                <a:spcPts val="5140"/>
              </a:lnSpc>
            </a:pPr>
            <a:r>
              <a:rPr lang="zh-CN" altLang="en-US"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sym typeface="+mn-ea"/>
              </a:rPr>
              <a:t>3</a:t>
            </a:r>
            <a:r>
              <a:rPr lang="zh-CN" altLang="en-US" dirty="0">
                <a:solidFill>
                  <a:srgbClr val="0000FF"/>
                </a:solidFill>
                <a:uFillTx/>
                <a:ea typeface="黑体" panose="02010609060101010101" pitchFamily="2" charset="-122"/>
                <a:sym typeface="+mn-ea"/>
              </a:rPr>
              <a:t>）</a:t>
            </a:r>
            <a:r>
              <a:rPr lang="zh-CN" altLang="en-US" dirty="0">
                <a:solidFill>
                  <a:srgbClr val="0000FF"/>
                </a:solidFill>
                <a:uFillTx/>
                <a:ea typeface="黑体" panose="02010609060101010101" pitchFamily="2" charset="-122"/>
              </a:rPr>
              <a:t>落花流水的风光，点缀着两位形容憔悴的老人，成了时代沧桑的一幅典型画图 。这句诗是：</a:t>
            </a:r>
            <a:endParaRPr lang="zh-CN" altLang="en-US" dirty="0">
              <a:solidFill>
                <a:srgbClr val="0000FF"/>
              </a:solidFill>
              <a:uFillTx/>
              <a:ea typeface="黑体" panose="02010609060101010101" pitchFamily="2" charset="-122"/>
            </a:endParaRPr>
          </a:p>
          <a:p>
            <a:pPr eaLnBrk="1" latinLnBrk="1" hangingPunct="1">
              <a:lnSpc>
                <a:spcPts val="5140"/>
              </a:lnSpc>
            </a:pPr>
            <a:r>
              <a:rPr lang="en-US" altLang="zh-CN" dirty="0">
                <a:solidFill>
                  <a:srgbClr val="0000FF"/>
                </a:solidFill>
                <a:uFillTx/>
                <a:ea typeface="黑体" panose="02010609060101010101" pitchFamily="2" charset="-122"/>
                <a:sym typeface="+mn-ea"/>
              </a:rPr>
              <a:t>    ————————</a:t>
            </a:r>
            <a:r>
              <a:rPr lang="zh-CN" altLang="en-US" dirty="0">
                <a:solidFill>
                  <a:srgbClr val="0000FF"/>
                </a:solidFill>
                <a:uFillTx/>
                <a:ea typeface="黑体" panose="02010609060101010101" pitchFamily="2" charset="-122"/>
                <a:sym typeface="+mn-ea"/>
              </a:rPr>
              <a:t>，</a:t>
            </a:r>
            <a:r>
              <a:rPr lang="en-US" altLang="zh-CN" dirty="0">
                <a:solidFill>
                  <a:srgbClr val="0000FF"/>
                </a:solidFill>
                <a:uFillTx/>
                <a:ea typeface="黑体" panose="02010609060101010101" pitchFamily="2" charset="-122"/>
                <a:sym typeface="+mn-ea"/>
              </a:rPr>
              <a:t>————————</a:t>
            </a:r>
            <a:r>
              <a:rPr lang="zh-CN" altLang="en-US" dirty="0">
                <a:solidFill>
                  <a:srgbClr val="0000FF"/>
                </a:solidFill>
                <a:uFillTx/>
                <a:ea typeface="黑体" panose="02010609060101010101" pitchFamily="2" charset="-122"/>
                <a:sym typeface="+mn-ea"/>
              </a:rPr>
              <a:t>。</a:t>
            </a:r>
            <a:endParaRPr lang="zh-CN" altLang="en-US" dirty="0">
              <a:solidFill>
                <a:srgbClr val="0000FF"/>
              </a:solidFill>
              <a:uFillTx/>
              <a:ea typeface="黑体" panose="02010609060101010101" pitchFamily="2" charset="-122"/>
            </a:endParaRPr>
          </a:p>
          <a:p>
            <a:pPr eaLnBrk="1" latinLnBrk="1" hangingPunct="1">
              <a:lnSpc>
                <a:spcPts val="5140"/>
              </a:lnSpc>
            </a:pPr>
            <a:endParaRPr lang="zh-CN" altLang="en-US" dirty="0">
              <a:solidFill>
                <a:srgbClr val="0000FF"/>
              </a:solidFill>
              <a:uFillTx/>
              <a:ea typeface="黑体" panose="02010609060101010101" pitchFamily="2" charset="-122"/>
            </a:endParaRPr>
          </a:p>
        </p:txBody>
      </p:sp>
      <p:sp>
        <p:nvSpPr>
          <p:cNvPr id="53252" name="Rectangle 4"/>
          <p:cNvSpPr/>
          <p:nvPr/>
        </p:nvSpPr>
        <p:spPr>
          <a:xfrm>
            <a:off x="1739900" y="2573655"/>
            <a:ext cx="6971030" cy="594360"/>
          </a:xfrm>
          <a:prstGeom prst="rect">
            <a:avLst/>
          </a:prstGeom>
          <a:noFill/>
          <a:ln w="9525">
            <a:noFill/>
          </a:ln>
          <a:extLst>
            <a:ext uri="{909E8E84-426E-40DD-AFC4-6F175D3DCCD1}">
              <a14:hiddenFill xmlns:a14="http://schemas.microsoft.com/office/drawing/2010/main">
                <a:solidFill>
                  <a:srgbClr val="FFFFFF">
                    <a:alpha val="39999"/>
                  </a:srgbClr>
                </a:solidFill>
              </a14:hiddenFill>
            </a:ext>
          </a:extLst>
        </p:spPr>
        <p:txBody>
          <a:bodyPr anchor="t"/>
          <a:p>
            <a:pPr marL="342900" indent="-342900" eaLnBrk="0" hangingPunct="0">
              <a:spcBef>
                <a:spcPct val="20000"/>
              </a:spcBef>
            </a:pPr>
            <a:r>
              <a:rPr lang="zh-CN" altLang="en-US" sz="3200" b="1" dirty="0">
                <a:solidFill>
                  <a:srgbClr val="FF0000"/>
                </a:solidFill>
                <a:uFillTx/>
                <a:latin typeface="+mj-lt"/>
                <a:ea typeface="黑体" panose="02010609060101010101" pitchFamily="2" charset="-122"/>
                <a:sym typeface="MS PGothic" panose="020B0600070205080204" pitchFamily="34" charset="-128"/>
              </a:rPr>
              <a:t>岐王宅里寻常见     崔九堂前几度闻</a:t>
            </a:r>
            <a:r>
              <a:rPr lang="zh-CN" altLang="en-US" sz="3600" dirty="0">
                <a:solidFill>
                  <a:srgbClr val="0000FF"/>
                </a:solidFill>
                <a:latin typeface="Calibri" panose="020F0502020204030204" charset="0"/>
                <a:ea typeface="宋体" panose="02010600030101010101" pitchFamily="2" charset="-122"/>
                <a:sym typeface="MS PGothic" panose="020B0600070205080204" pitchFamily="34" charset="-128"/>
              </a:rPr>
              <a:t>　　</a:t>
            </a:r>
            <a:endParaRPr lang="zh-CN" altLang="en-US" sz="3600" dirty="0">
              <a:solidFill>
                <a:srgbClr val="0000FF"/>
              </a:solidFill>
              <a:latin typeface="宋体" panose="02010600030101010101" pitchFamily="2" charset="-122"/>
              <a:ea typeface="宋体" panose="02010600030101010101" pitchFamily="2" charset="-122"/>
              <a:sym typeface="MS PGothic" panose="020B0600070205080204" pitchFamily="34" charset="-128"/>
            </a:endParaRPr>
          </a:p>
        </p:txBody>
      </p:sp>
      <p:sp>
        <p:nvSpPr>
          <p:cNvPr id="53253" name="Rectangle 5"/>
          <p:cNvSpPr/>
          <p:nvPr/>
        </p:nvSpPr>
        <p:spPr>
          <a:xfrm>
            <a:off x="3326130" y="3882390"/>
            <a:ext cx="7473315" cy="594360"/>
          </a:xfrm>
          <a:prstGeom prst="rect">
            <a:avLst/>
          </a:prstGeom>
          <a:noFill/>
          <a:ln w="9525">
            <a:noFill/>
          </a:ln>
          <a:extLst>
            <a:ext uri="{909E8E84-426E-40DD-AFC4-6F175D3DCCD1}">
              <a14:hiddenFill xmlns:a14="http://schemas.microsoft.com/office/drawing/2010/main">
                <a:solidFill>
                  <a:srgbClr val="FFFFFF">
                    <a:alpha val="39999"/>
                  </a:srgbClr>
                </a:solidFill>
              </a14:hiddenFill>
            </a:ext>
          </a:extLst>
        </p:spPr>
        <p:txBody>
          <a:bodyPr anchor="t"/>
          <a:p>
            <a:pPr marL="342900" indent="-342900" eaLnBrk="0" hangingPunct="0">
              <a:spcBef>
                <a:spcPct val="20000"/>
              </a:spcBef>
            </a:pPr>
            <a:r>
              <a:rPr lang="zh-CN" altLang="en-US" sz="3200" b="1" dirty="0">
                <a:solidFill>
                  <a:srgbClr val="FF0000"/>
                </a:solidFill>
                <a:uFillTx/>
                <a:latin typeface="+mj-lt"/>
                <a:ea typeface="黑体" panose="02010609060101010101" pitchFamily="2" charset="-122"/>
                <a:sym typeface="MS PGothic" panose="020B0600070205080204" pitchFamily="34" charset="-128"/>
              </a:rPr>
              <a:t>正</a:t>
            </a:r>
            <a:r>
              <a:rPr lang="zh-CN" altLang="en-US" sz="3200" b="1" dirty="0">
                <a:solidFill>
                  <a:srgbClr val="FF0000"/>
                </a:solidFill>
                <a:uFillTx/>
                <a:latin typeface="+mj-lt"/>
                <a:ea typeface="黑体" panose="02010609060101010101" pitchFamily="2" charset="-122"/>
                <a:sym typeface="MS PGothic" panose="020B0600070205080204" pitchFamily="34" charset="-128"/>
              </a:rPr>
              <a:t>是江南好风景      落花时节又逢君</a:t>
            </a:r>
            <a:r>
              <a:rPr lang="zh-CN" altLang="en-US" sz="3600" dirty="0">
                <a:solidFill>
                  <a:srgbClr val="0000FF"/>
                </a:solidFill>
                <a:latin typeface="Calibri" panose="020F0502020204030204" charset="0"/>
                <a:ea typeface="宋体" panose="02010600030101010101" pitchFamily="2" charset="-122"/>
                <a:sym typeface="MS PGothic" panose="020B0600070205080204" pitchFamily="34" charset="-128"/>
              </a:rPr>
              <a:t>　　</a:t>
            </a:r>
            <a:endParaRPr lang="zh-CN" altLang="en-US" sz="3600" dirty="0">
              <a:solidFill>
                <a:srgbClr val="0000FF"/>
              </a:solidFill>
              <a:latin typeface="Calibri" panose="020F0502020204030204" charset="0"/>
              <a:ea typeface="宋体" panose="02010600030101010101" pitchFamily="2" charset="-122"/>
              <a:sym typeface="MS PGothic" panose="020B0600070205080204" pitchFamily="34" charset="-128"/>
            </a:endParaRPr>
          </a:p>
        </p:txBody>
      </p:sp>
      <p:sp>
        <p:nvSpPr>
          <p:cNvPr id="53254" name="Rectangle 6"/>
          <p:cNvSpPr/>
          <p:nvPr/>
        </p:nvSpPr>
        <p:spPr>
          <a:xfrm>
            <a:off x="1621155" y="5784215"/>
            <a:ext cx="6520180" cy="594360"/>
          </a:xfrm>
          <a:prstGeom prst="rect">
            <a:avLst/>
          </a:prstGeom>
          <a:noFill/>
          <a:ln w="9525">
            <a:noFill/>
          </a:ln>
          <a:extLst>
            <a:ext uri="{909E8E84-426E-40DD-AFC4-6F175D3DCCD1}">
              <a14:hiddenFill xmlns:a14="http://schemas.microsoft.com/office/drawing/2010/main">
                <a:solidFill>
                  <a:srgbClr val="FFFFFF">
                    <a:alpha val="39999"/>
                  </a:srgbClr>
                </a:solidFill>
              </a14:hiddenFill>
            </a:ext>
          </a:extLst>
        </p:spPr>
        <p:txBody>
          <a:bodyPr anchor="t"/>
          <a:p>
            <a:pPr marL="342900" indent="-342900"/>
            <a:r>
              <a:rPr lang="zh-CN" altLang="en-US" sz="3200" b="1" dirty="0">
                <a:solidFill>
                  <a:srgbClr val="FF0000"/>
                </a:solidFill>
                <a:uFillTx/>
                <a:latin typeface="+mj-lt"/>
                <a:ea typeface="黑体" panose="02010609060101010101" pitchFamily="2" charset="-122"/>
                <a:sym typeface="MS PGothic" panose="020B0600070205080204" pitchFamily="34" charset="-128"/>
              </a:rPr>
              <a:t>正是江南好风景     落花时节又逢君</a:t>
            </a:r>
            <a:r>
              <a:rPr lang="zh-CN" altLang="en-US" sz="2100" dirty="0">
                <a:solidFill>
                  <a:srgbClr val="0000FF"/>
                </a:solidFill>
                <a:latin typeface="黑体" panose="02010609060101010101" pitchFamily="2" charset="-122"/>
                <a:ea typeface="宋体" panose="02010600030101010101" pitchFamily="2" charset="-122"/>
                <a:sym typeface="MS PGothic" panose="020B0600070205080204" pitchFamily="34" charset="-128"/>
              </a:rPr>
              <a:t> </a:t>
            </a:r>
            <a:r>
              <a:rPr lang="zh-CN" altLang="en-US" sz="3600" dirty="0">
                <a:solidFill>
                  <a:srgbClr val="0000FF"/>
                </a:solidFill>
                <a:latin typeface="黑体" panose="02010609060101010101" pitchFamily="2" charset="-122"/>
                <a:ea typeface="宋体" panose="02010600030101010101" pitchFamily="2" charset="-122"/>
                <a:sym typeface="MS PGothic" panose="020B0600070205080204" pitchFamily="34" charset="-128"/>
              </a:rPr>
              <a:t>　　</a:t>
            </a:r>
            <a:endParaRPr lang="zh-CN" altLang="en-US" sz="3600" dirty="0">
              <a:solidFill>
                <a:srgbClr val="0000FF"/>
              </a:solidFill>
              <a:latin typeface="黑体" panose="02010609060101010101" pitchFamily="2" charset="-122"/>
              <a:ea typeface="宋体" panose="02010600030101010101" pitchFamily="2" charset="-122"/>
              <a:sym typeface="MS PGothic" panose="020B0600070205080204" pitchFamily="34" charset="-128"/>
            </a:endParaRPr>
          </a:p>
        </p:txBody>
      </p:sp>
      <p:sp>
        <p:nvSpPr>
          <p:cNvPr id="2" name="文本框 1"/>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课堂检测</a:t>
            </a:r>
            <a:endParaRPr lang="zh-CN" altLang="en-US" sz="4000" b="1">
              <a:solidFill>
                <a:srgbClr val="7030A0"/>
              </a:solidFill>
              <a:uFillTx/>
              <a:ea typeface="黑体" panose="02010609060101010101" pitchFamily="2" charset="-122"/>
            </a:endParaRPr>
          </a:p>
        </p:txBody>
      </p:sp>
      <p:sp>
        <p:nvSpPr>
          <p:cNvPr id="3" name="文本框 2"/>
          <p:cNvSpPr txBox="1"/>
          <p:nvPr/>
        </p:nvSpPr>
        <p:spPr>
          <a:xfrm>
            <a:off x="3326130" y="479425"/>
            <a:ext cx="3627120" cy="645160"/>
          </a:xfrm>
          <a:prstGeom prst="rect">
            <a:avLst/>
          </a:prstGeom>
          <a:noFill/>
        </p:spPr>
        <p:txBody>
          <a:bodyPr wrap="none" rtlCol="0" anchor="t">
            <a:spAutoFit/>
          </a:bodyPr>
          <a:p>
            <a:pPr>
              <a:lnSpc>
                <a:spcPct val="100000"/>
              </a:lnSpc>
              <a:buFont typeface="Wingdings" panose="05000000000000000000" charset="0"/>
            </a:pPr>
            <a:r>
              <a:rPr lang="en-US" altLang="zh-CN" sz="3600" b="1" dirty="0">
                <a:solidFill>
                  <a:srgbClr val="0000FF"/>
                </a:solidFill>
                <a:uFillTx/>
                <a:latin typeface="黑体" panose="02010609060101010101" pitchFamily="2" charset="-122"/>
                <a:ea typeface="黑体" panose="02010609060101010101" pitchFamily="2" charset="-122"/>
                <a:sym typeface="+mn-ea"/>
              </a:rPr>
              <a:t>1</a:t>
            </a:r>
            <a:r>
              <a:rPr lang="zh-CN" altLang="en-US" sz="3600" b="1" dirty="0">
                <a:solidFill>
                  <a:srgbClr val="0000FF"/>
                </a:solidFill>
                <a:uFillTx/>
                <a:latin typeface="黑体" panose="02010609060101010101" pitchFamily="2" charset="-122"/>
                <a:ea typeface="黑体" panose="02010609060101010101" pitchFamily="2" charset="-122"/>
                <a:sym typeface="+mn-ea"/>
              </a:rPr>
              <a:t>、理解性默写。</a:t>
            </a:r>
            <a:endParaRPr lang="zh-CN" altLang="en-US" sz="3600" b="1" dirty="0">
              <a:solidFill>
                <a:srgbClr val="0000FF"/>
              </a:solidFill>
              <a:uFillTx/>
              <a:latin typeface="黑体" panose="02010609060101010101" pitchFamily="2" charset="-122"/>
              <a:ea typeface="黑体" panose="0201060906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 calcmode="lin" valueType="num">
                                      <p:cBhvr additive="base">
                                        <p:cTn id="7" dur="500" fill="hold"/>
                                        <p:tgtEl>
                                          <p:spTgt spid="53252"/>
                                        </p:tgtEl>
                                        <p:attrNameLst>
                                          <p:attrName>ppt_x</p:attrName>
                                        </p:attrNameLst>
                                      </p:cBhvr>
                                      <p:tavLst>
                                        <p:tav tm="0">
                                          <p:val>
                                            <p:strVal val="#ppt_x"/>
                                          </p:val>
                                        </p:tav>
                                        <p:tav tm="100000">
                                          <p:val>
                                            <p:strVal val="#ppt_x"/>
                                          </p:val>
                                        </p:tav>
                                      </p:tavLst>
                                    </p:anim>
                                    <p:anim calcmode="lin" valueType="num">
                                      <p:cBhvr additive="base">
                                        <p:cTn id="8"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3"/>
                                        </p:tgtEl>
                                        <p:attrNameLst>
                                          <p:attrName>style.visibility</p:attrName>
                                        </p:attrNameLst>
                                      </p:cBhvr>
                                      <p:to>
                                        <p:strVal val="visible"/>
                                      </p:to>
                                    </p:set>
                                    <p:anim calcmode="lin" valueType="num">
                                      <p:cBhvr additive="base">
                                        <p:cTn id="13" dur="500" fill="hold"/>
                                        <p:tgtEl>
                                          <p:spTgt spid="53253"/>
                                        </p:tgtEl>
                                        <p:attrNameLst>
                                          <p:attrName>ppt_x</p:attrName>
                                        </p:attrNameLst>
                                      </p:cBhvr>
                                      <p:tavLst>
                                        <p:tav tm="0">
                                          <p:val>
                                            <p:strVal val="#ppt_x"/>
                                          </p:val>
                                        </p:tav>
                                        <p:tav tm="100000">
                                          <p:val>
                                            <p:strVal val="#ppt_x"/>
                                          </p:val>
                                        </p:tav>
                                      </p:tavLst>
                                    </p:anim>
                                    <p:anim calcmode="lin" valueType="num">
                                      <p:cBhvr additive="base">
                                        <p:cTn id="14"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3254"/>
                                        </p:tgtEl>
                                        <p:attrNameLst>
                                          <p:attrName>style.visibility</p:attrName>
                                        </p:attrNameLst>
                                      </p:cBhvr>
                                      <p:to>
                                        <p:strVal val="visible"/>
                                      </p:to>
                                    </p:set>
                                    <p:anim calcmode="lin" valueType="num">
                                      <p:cBhvr additive="base">
                                        <p:cTn id="19" dur="500" fill="hold"/>
                                        <p:tgtEl>
                                          <p:spTgt spid="53254"/>
                                        </p:tgtEl>
                                        <p:attrNameLst>
                                          <p:attrName>ppt_x</p:attrName>
                                        </p:attrNameLst>
                                      </p:cBhvr>
                                      <p:tavLst>
                                        <p:tav tm="0">
                                          <p:val>
                                            <p:strVal val="#ppt_x"/>
                                          </p:val>
                                        </p:tav>
                                        <p:tav tm="100000">
                                          <p:val>
                                            <p:strVal val="#ppt_x"/>
                                          </p:val>
                                        </p:tav>
                                      </p:tavLst>
                                    </p:anim>
                                    <p:anim calcmode="lin" valueType="num">
                                      <p:cBhvr additive="base">
                                        <p:cTn id="20" dur="500" fill="hold"/>
                                        <p:tgtEl>
                                          <p:spTgt spid="532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bldLvl="0" animBg="1"/>
      <p:bldP spid="53253" grpId="0" bldLvl="0" animBg="1"/>
      <p:bldP spid="5325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7586" name="Picture 2" descr="http://a4.att.hudong.com/65/86/01300000239320122456864689035.jpg"/>
          <p:cNvPicPr>
            <a:picLocks noChangeAspect="1"/>
          </p:cNvPicPr>
          <p:nvPr/>
        </p:nvPicPr>
        <p:blipFill>
          <a:blip r:embed="rId1"/>
          <a:stretch>
            <a:fillRect/>
          </a:stretch>
        </p:blipFill>
        <p:spPr>
          <a:xfrm>
            <a:off x="1435735" y="107315"/>
            <a:ext cx="9115425" cy="6642735"/>
          </a:xfrm>
          <a:prstGeom prst="rect">
            <a:avLst/>
          </a:prstGeom>
          <a:noFill/>
          <a:ln w="9525">
            <a:noFill/>
          </a:ln>
        </p:spPr>
      </p:pic>
      <p:sp>
        <p:nvSpPr>
          <p:cNvPr id="32770" name="文本框 32769"/>
          <p:cNvSpPr txBox="1"/>
          <p:nvPr/>
        </p:nvSpPr>
        <p:spPr>
          <a:xfrm>
            <a:off x="9048115" y="2237740"/>
            <a:ext cx="2893695" cy="3046095"/>
          </a:xfrm>
          <a:prstGeom prst="rect">
            <a:avLst/>
          </a:prstGeom>
          <a:noFill/>
          <a:ln w="9525">
            <a:noFill/>
          </a:ln>
        </p:spPr>
        <p:txBody>
          <a:bodyPr wrap="square">
            <a:spAutoFit/>
          </a:bodyPr>
          <a:p>
            <a:pPr>
              <a:spcBef>
                <a:spcPct val="50000"/>
              </a:spcBef>
            </a:pPr>
            <a:r>
              <a:rPr lang="zh-CN" altLang="en-US" sz="9600" b="1" dirty="0">
                <a:solidFill>
                  <a:srgbClr val="FF0000"/>
                </a:solidFill>
                <a:uFillTx/>
                <a:latin typeface="Times New Roman" panose="02020603050405020304" pitchFamily="18" charset="0"/>
                <a:ea typeface="黑体" panose="02010609060101010101" pitchFamily="2" charset="-122"/>
              </a:rPr>
              <a:t>再 见</a:t>
            </a:r>
            <a:endParaRPr lang="zh-CN" altLang="en-US" sz="9600" b="1" dirty="0">
              <a:solidFill>
                <a:srgbClr val="FF0000"/>
              </a:solidFill>
              <a:uFillTx/>
              <a:latin typeface="Times New Roman" panose="02020603050405020304" pitchFamily="18" charset="0"/>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clickPar">
                                  <p:stCondLst>
                                    <p:cond delay="0"/>
                                  </p:stCondLst>
                                  <p:childTnLst>
                                    <p:set>
                                      <p:cBhvr>
                                        <p:cTn id="6" dur="2000" fill="hold">
                                          <p:stCondLst>
                                            <p:cond delay="0"/>
                                          </p:stCondLst>
                                        </p:cTn>
                                        <p:tgtEl>
                                          <p:spTgt spid="32770"/>
                                        </p:tgtEl>
                                        <p:attrNameLst>
                                          <p:attrName>style.visibility</p:attrName>
                                        </p:attrNameLst>
                                      </p:cBhvr>
                                      <p:to>
                                        <p:strVal val="visible"/>
                                      </p:to>
                                    </p:set>
                                    <p:anim calcmode="lin" valueType="num">
                                      <p:cBhvr>
                                        <p:cTn id="7" dur="2000" fill="hold"/>
                                        <p:tgtEl>
                                          <p:spTgt spid="32770"/>
                                        </p:tgtEl>
                                        <p:attrNameLst>
                                          <p:attrName>ppt_w</p:attrName>
                                        </p:attrNameLst>
                                      </p:cBhvr>
                                      <p:tavLst>
                                        <p:tav tm="0">
                                          <p:val>
                                            <p:fltVal val="0.000000"/>
                                          </p:val>
                                        </p:tav>
                                        <p:tav tm="100000">
                                          <p:val>
                                            <p:strVal val="#ppt_w"/>
                                          </p:val>
                                        </p:tav>
                                      </p:tavLst>
                                    </p:anim>
                                    <p:anim calcmode="lin" valueType="num">
                                      <p:cBhvr>
                                        <p:cTn id="8" dur="2000" fill="hold"/>
                                        <p:tgtEl>
                                          <p:spTgt spid="32770"/>
                                        </p:tgtEl>
                                        <p:attrNameLst>
                                          <p:attrName>ppt_h</p:attrName>
                                        </p:attrNameLst>
                                      </p:cBhvr>
                                      <p:tavLst>
                                        <p:tav tm="0">
                                          <p:val>
                                            <p:fltVal val="0.000000"/>
                                          </p:val>
                                        </p:tav>
                                        <p:tav tm="100000">
                                          <p:val>
                                            <p:strVal val="#ppt_h"/>
                                          </p:val>
                                        </p:tav>
                                      </p:tavLst>
                                    </p:anim>
                                    <p:anim calcmode="lin" valueType="num">
                                      <p:cBhvr>
                                        <p:cTn id="9" dur="2000" fill="hold"/>
                                        <p:tgtEl>
                                          <p:spTgt spid="32770"/>
                                        </p:tgtEl>
                                        <p:attrNameLst>
                                          <p:attrName>ppt_x</p:attrName>
                                        </p:attrNameLst>
                                      </p:cBhvr>
                                      <p:tavLst>
                                        <p:tav tm="0">
                                          <p:val>
                                            <p:fltVal val="0.500000"/>
                                          </p:val>
                                        </p:tav>
                                        <p:tav tm="100000">
                                          <p:val>
                                            <p:strVal val="#ppt_x"/>
                                          </p:val>
                                        </p:tav>
                                      </p:tavLst>
                                    </p:anim>
                                    <p:anim calcmode="lin" valueType="num">
                                      <p:cBhvr>
                                        <p:cTn id="10" dur="2000" fill="hold"/>
                                        <p:tgtEl>
                                          <p:spTgt spid="32770"/>
                                        </p:tgtEl>
                                        <p:attrNameLst>
                                          <p:attrName>ppt_y</p:attrName>
                                        </p:attrNameLst>
                                      </p:cBhvr>
                                      <p:tavLst>
                                        <p:tav tm="0">
                                          <p:val>
                                            <p:fltVal val="0.50000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3841750" y="568325"/>
            <a:ext cx="8044815" cy="6262370"/>
          </a:xfrm>
          <a:prstGeom prst="rect">
            <a:avLst/>
          </a:prstGeom>
          <a:noFill/>
          <a:ln w="9525">
            <a:noFill/>
          </a:ln>
        </p:spPr>
        <p:txBody>
          <a:bodyPr wrap="square">
            <a:spAutoFit/>
          </a:bodyPr>
          <a:p>
            <a:pPr>
              <a:lnSpc>
                <a:spcPct val="100000"/>
              </a:lnSpc>
              <a:spcBef>
                <a:spcPts val="600"/>
              </a:spcBef>
            </a:pPr>
            <a:r>
              <a:rPr lang="en-US" altLang="zh-CN" sz="3600" b="1" dirty="0">
                <a:solidFill>
                  <a:srgbClr val="0000FF"/>
                </a:solidFill>
                <a:latin typeface="黑体" panose="02010609060101010101" pitchFamily="2" charset="-122"/>
                <a:ea typeface="黑体" panose="02010609060101010101" pitchFamily="2" charset="-122"/>
              </a:rPr>
              <a:t>    </a:t>
            </a:r>
            <a:r>
              <a:rPr lang="zh-CN" altLang="en-US" sz="3600" b="1" dirty="0">
                <a:solidFill>
                  <a:srgbClr val="0000FF"/>
                </a:solidFill>
                <a:latin typeface="黑体" panose="02010609060101010101" pitchFamily="2" charset="-122"/>
                <a:ea typeface="黑体" panose="02010609060101010101" pitchFamily="2" charset="-122"/>
              </a:rPr>
              <a:t>李白 （</a:t>
            </a:r>
            <a:r>
              <a:rPr lang="en-US" altLang="zh-CN" sz="3600" b="1" dirty="0">
                <a:solidFill>
                  <a:srgbClr val="0000FF"/>
                </a:solidFill>
                <a:latin typeface="黑体" panose="02010609060101010101" pitchFamily="2" charset="-122"/>
                <a:ea typeface="黑体" panose="02010609060101010101" pitchFamily="2" charset="-122"/>
              </a:rPr>
              <a:t>701—762</a:t>
            </a:r>
            <a:r>
              <a:rPr lang="zh-CN" altLang="en-US" sz="3600" b="1" dirty="0">
                <a:solidFill>
                  <a:srgbClr val="0000FF"/>
                </a:solidFill>
                <a:latin typeface="黑体" panose="02010609060101010101" pitchFamily="2" charset="-122"/>
                <a:ea typeface="黑体" panose="02010609060101010101" pitchFamily="2" charset="-122"/>
              </a:rPr>
              <a:t>），字太白，号青莲居士。其生地今一般认为是唐剑南道绵州昌隆青莲乡，祖籍为甘肃天水。唐代杰出的浪漫主义诗人，被后人誉为“诗仙”。与杜甫齐名，世称“李杜”。其作品风格豪放飘逸，想象奇特。代表作品有</a:t>
            </a:r>
            <a:r>
              <a:rPr lang="en-US" altLang="zh-CN" sz="3600" b="1" dirty="0">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静夜思</a:t>
            </a:r>
            <a:r>
              <a:rPr lang="en-US" altLang="zh-CN" sz="3600" b="1" dirty="0">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春夜洛城闻笛</a:t>
            </a:r>
            <a:r>
              <a:rPr lang="en-US" altLang="zh-CN" sz="3600" b="1" dirty="0">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将进酒</a:t>
            </a:r>
            <a:r>
              <a:rPr lang="en-US" altLang="zh-CN" sz="3600" b="1" dirty="0">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蜀道难</a:t>
            </a:r>
            <a:r>
              <a:rPr lang="en-US" altLang="zh-CN" sz="3600" b="1" dirty="0">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等。</a:t>
            </a:r>
            <a:endParaRPr lang="zh-CN" altLang="en-US" sz="3600" b="1" dirty="0">
              <a:solidFill>
                <a:srgbClr val="0000FF"/>
              </a:solidFill>
              <a:latin typeface="黑体" panose="02010609060101010101" pitchFamily="2" charset="-122"/>
              <a:ea typeface="黑体" panose="02010609060101010101" pitchFamily="2" charset="-122"/>
            </a:endParaRPr>
          </a:p>
          <a:p>
            <a:pPr>
              <a:lnSpc>
                <a:spcPct val="100000"/>
              </a:lnSpc>
              <a:spcBef>
                <a:spcPts val="600"/>
              </a:spcBef>
            </a:pPr>
            <a:r>
              <a:rPr lang="zh-CN" altLang="en-US" sz="3600" b="1" dirty="0">
                <a:solidFill>
                  <a:srgbClr val="0000FF"/>
                </a:solidFill>
                <a:latin typeface="黑体" panose="02010609060101010101" pitchFamily="2" charset="-122"/>
                <a:ea typeface="黑体" panose="02010609060101010101" pitchFamily="2" charset="-122"/>
              </a:rPr>
              <a:t>   本诗是他青年时代初离四川时所作。与杜甫并称“李杜”，是华夏史上最伟大的诗人。</a:t>
            </a:r>
            <a:endParaRPr lang="zh-CN" altLang="en-US" sz="3600" b="1" dirty="0">
              <a:solidFill>
                <a:srgbClr val="0000FF"/>
              </a:solidFill>
              <a:latin typeface="黑体" panose="02010609060101010101" pitchFamily="2" charset="-122"/>
              <a:ea typeface="黑体" panose="02010609060101010101" pitchFamily="2" charset="-122"/>
            </a:endParaRPr>
          </a:p>
        </p:txBody>
      </p:sp>
      <p:pic>
        <p:nvPicPr>
          <p:cNvPr id="3" name="图片 2"/>
          <p:cNvPicPr>
            <a:picLocks noChangeAspect="1"/>
          </p:cNvPicPr>
          <p:nvPr/>
        </p:nvPicPr>
        <p:blipFill>
          <a:blip r:embed="rId1"/>
          <a:stretch>
            <a:fillRect/>
          </a:stretch>
        </p:blipFill>
        <p:spPr>
          <a:xfrm>
            <a:off x="141605" y="1355725"/>
            <a:ext cx="3423920" cy="4979670"/>
          </a:xfrm>
          <a:prstGeom prst="rect">
            <a:avLst/>
          </a:prstGeom>
          <a:noFill/>
          <a:ln w="9525">
            <a:noFill/>
          </a:ln>
        </p:spPr>
      </p:pic>
      <p:sp>
        <p:nvSpPr>
          <p:cNvPr id="4" name="文本框 3"/>
          <p:cNvSpPr txBox="1"/>
          <p:nvPr/>
        </p:nvSpPr>
        <p:spPr>
          <a:xfrm>
            <a:off x="51435" y="7302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作者简介</a:t>
            </a:r>
            <a:endParaRPr lang="zh-CN" altLang="en-US" sz="4000" b="1">
              <a:solidFill>
                <a:srgbClr val="7030A0"/>
              </a:solidFill>
              <a:uFillTx/>
              <a:ea typeface="黑体" panose="0201060906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 name="《峨眉山月歌》李白 视频朗诵">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487045" y="260350"/>
            <a:ext cx="11217910" cy="6337935"/>
          </a:xfrm>
          <a:prstGeom prst="rect">
            <a:avLst/>
          </a:prstGeom>
        </p:spPr>
      </p:pic>
    </p:spTree>
  </p:cSld>
  <p:clrMapOvr>
    <a:masterClrMapping/>
  </p:clrMapOvr>
  <p:transition spd="slow">
    <p:random/>
  </p:transition>
  <p:timing>
    <p:tnLst>
      <p:par>
        <p:cTn id="1" dur="indefinite" restart="never" nodeType="tmRoot">
          <p:childTnLst>
            <p:video fullScrn="0">
              <p:cMediaNode vol="100000">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66" name="Text Box 10"/>
          <p:cNvSpPr txBox="1"/>
          <p:nvPr/>
        </p:nvSpPr>
        <p:spPr>
          <a:xfrm>
            <a:off x="3051175" y="948055"/>
            <a:ext cx="5238750" cy="1322070"/>
          </a:xfrm>
          <a:prstGeom prst="rect">
            <a:avLst/>
          </a:prstGeom>
          <a:noFill/>
          <a:ln w="9525">
            <a:noFill/>
          </a:ln>
        </p:spPr>
        <p:txBody>
          <a:bodyPr wrap="square" anchor="t">
            <a:spAutoFit/>
          </a:bodyPr>
          <a:p>
            <a:r>
              <a:rPr lang="zh-CN" altLang="en-US" sz="4000" b="1" dirty="0">
                <a:solidFill>
                  <a:srgbClr val="0000FF"/>
                </a:solidFill>
                <a:uFillTx/>
                <a:latin typeface="Times New Roman" panose="02020603050405020304" pitchFamily="18" charset="0"/>
              </a:rPr>
              <a:t>    峨眉山月歌</a:t>
            </a:r>
            <a:endParaRPr lang="en-US" altLang="zh-CN" sz="4000" b="1" dirty="0">
              <a:solidFill>
                <a:srgbClr val="0000FF"/>
              </a:solidFill>
              <a:uFillTx/>
              <a:latin typeface="Times New Roman" panose="02020603050405020304" pitchFamily="18" charset="0"/>
            </a:endParaRPr>
          </a:p>
          <a:p>
            <a:r>
              <a:rPr lang="zh-CN" altLang="en-US" sz="4000" b="1" dirty="0">
                <a:solidFill>
                  <a:srgbClr val="0000FF"/>
                </a:solidFill>
                <a:uFillTx/>
                <a:latin typeface="Times New Roman" panose="02020603050405020304" pitchFamily="18" charset="0"/>
              </a:rPr>
              <a:t>    </a:t>
            </a:r>
            <a:endParaRPr lang="zh-CN" altLang="en-US" sz="4000" b="1" dirty="0">
              <a:solidFill>
                <a:srgbClr val="0000FF"/>
              </a:solidFill>
              <a:uFillTx/>
              <a:latin typeface="Times New Roman" panose="02020603050405020304" pitchFamily="18" charset="0"/>
            </a:endParaRPr>
          </a:p>
        </p:txBody>
      </p:sp>
      <p:sp>
        <p:nvSpPr>
          <p:cNvPr id="4" name="文本框 3"/>
          <p:cNvSpPr txBox="1"/>
          <p:nvPr/>
        </p:nvSpPr>
        <p:spPr>
          <a:xfrm>
            <a:off x="70485" y="82550"/>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朗读节奏</a:t>
            </a:r>
            <a:endParaRPr lang="zh-CN" altLang="en-US" sz="4000" b="1">
              <a:solidFill>
                <a:srgbClr val="7030A0"/>
              </a:solidFill>
              <a:uFillTx/>
              <a:ea typeface="黑体" panose="02010609060101010101" pitchFamily="2" charset="-122"/>
            </a:endParaRPr>
          </a:p>
        </p:txBody>
      </p:sp>
      <p:sp>
        <p:nvSpPr>
          <p:cNvPr id="10" name="Text Box 10"/>
          <p:cNvSpPr txBox="1"/>
          <p:nvPr/>
        </p:nvSpPr>
        <p:spPr>
          <a:xfrm>
            <a:off x="2866390" y="1859915"/>
            <a:ext cx="5238750" cy="4523105"/>
          </a:xfrm>
          <a:prstGeom prst="rect">
            <a:avLst/>
          </a:prstGeom>
          <a:noFill/>
          <a:ln w="9525">
            <a:noFill/>
          </a:ln>
        </p:spPr>
        <p:txBody>
          <a:bodyPr wrap="square" anchor="t">
            <a:spAutoFit/>
          </a:bodyPr>
          <a:p>
            <a:r>
              <a:rPr lang="en-US" altLang="zh-CN" sz="4000" b="1" dirty="0">
                <a:solidFill>
                  <a:srgbClr val="0000FF"/>
                </a:solidFill>
                <a:uFillTx/>
                <a:latin typeface="Times New Roman" panose="02020603050405020304" pitchFamily="18" charset="0"/>
              </a:rPr>
              <a:t>            </a:t>
            </a:r>
            <a:r>
              <a:rPr lang="zh-CN" altLang="en-US" sz="4000" b="1" dirty="0">
                <a:solidFill>
                  <a:srgbClr val="0000FF"/>
                </a:solidFill>
                <a:uFillTx/>
                <a:latin typeface="Times New Roman" panose="02020603050405020304" pitchFamily="18" charset="0"/>
              </a:rPr>
              <a:t>李白</a:t>
            </a:r>
            <a:endParaRPr lang="zh-CN" altLang="en-US" sz="4000" b="1" dirty="0">
              <a:solidFill>
                <a:srgbClr val="0000FF"/>
              </a:solidFill>
              <a:uFillTx/>
              <a:latin typeface="Times New Roman" panose="02020603050405020304" pitchFamily="18" charset="0"/>
            </a:endParaRPr>
          </a:p>
          <a:p>
            <a:endParaRPr lang="zh-CN" altLang="en-US" sz="4000" b="1" dirty="0">
              <a:solidFill>
                <a:srgbClr val="0000FF"/>
              </a:solidFill>
              <a:uFillTx/>
              <a:latin typeface="Times New Roman" panose="02020603050405020304" pitchFamily="18" charset="0"/>
            </a:endParaRPr>
          </a:p>
          <a:p>
            <a:pPr>
              <a:lnSpc>
                <a:spcPct val="130000"/>
              </a:lnSpc>
            </a:pPr>
            <a:r>
              <a:rPr lang="zh-CN" altLang="en-US" sz="4000" b="1" dirty="0">
                <a:solidFill>
                  <a:srgbClr val="0000FF"/>
                </a:solidFill>
                <a:uFillTx/>
                <a:latin typeface="Times New Roman" panose="02020603050405020304" pitchFamily="18" charset="0"/>
              </a:rPr>
              <a:t>峨眉</a:t>
            </a:r>
            <a:r>
              <a:rPr lang="zh-CN" altLang="en-US" sz="4000" b="1" dirty="0">
                <a:solidFill>
                  <a:srgbClr val="FF0000"/>
                </a:solidFill>
                <a:uFillTx/>
                <a:latin typeface="Times New Roman" panose="02020603050405020304" pitchFamily="18" charset="0"/>
                <a:ea typeface="黑体" panose="02010609060101010101" pitchFamily="2" charset="-122"/>
                <a:sym typeface="+mn-ea"/>
              </a:rPr>
              <a:t>/</a:t>
            </a:r>
            <a:r>
              <a:rPr lang="zh-CN" altLang="en-US" sz="4000" b="1" dirty="0">
                <a:solidFill>
                  <a:srgbClr val="0000FF"/>
                </a:solidFill>
                <a:uFillTx/>
                <a:latin typeface="Times New Roman" panose="02020603050405020304" pitchFamily="18" charset="0"/>
              </a:rPr>
              <a:t>山月</a:t>
            </a:r>
            <a:r>
              <a:rPr lang="zh-CN" altLang="en-US" sz="4000" b="1" dirty="0">
                <a:solidFill>
                  <a:srgbClr val="FF0000"/>
                </a:solidFill>
                <a:uFillTx/>
                <a:latin typeface="Times New Roman" panose="02020603050405020304" pitchFamily="18" charset="0"/>
                <a:ea typeface="黑体" panose="02010609060101010101" pitchFamily="2" charset="-122"/>
                <a:sym typeface="+mn-ea"/>
              </a:rPr>
              <a:t>/</a:t>
            </a:r>
            <a:r>
              <a:rPr lang="zh-CN" altLang="en-US" sz="4000" b="1" dirty="0">
                <a:solidFill>
                  <a:srgbClr val="0000FF"/>
                </a:solidFill>
                <a:uFillTx/>
                <a:latin typeface="Times New Roman" panose="02020603050405020304" pitchFamily="18" charset="0"/>
              </a:rPr>
              <a:t>半轮秋，</a:t>
            </a:r>
            <a:endParaRPr lang="zh-CN" altLang="en-US" sz="4000" b="1" dirty="0">
              <a:solidFill>
                <a:srgbClr val="0000FF"/>
              </a:solidFill>
              <a:uFillTx/>
              <a:latin typeface="Times New Roman" panose="02020603050405020304" pitchFamily="18" charset="0"/>
            </a:endParaRPr>
          </a:p>
          <a:p>
            <a:pPr>
              <a:lnSpc>
                <a:spcPct val="130000"/>
              </a:lnSpc>
            </a:pPr>
            <a:r>
              <a:rPr lang="zh-CN" altLang="en-US" sz="4000" b="1" dirty="0">
                <a:solidFill>
                  <a:srgbClr val="0000FF"/>
                </a:solidFill>
                <a:uFillTx/>
                <a:latin typeface="Times New Roman" panose="02020603050405020304" pitchFamily="18" charset="0"/>
              </a:rPr>
              <a:t>影入</a:t>
            </a:r>
            <a:r>
              <a:rPr lang="zh-CN" altLang="en-US" sz="4000" b="1" dirty="0">
                <a:solidFill>
                  <a:srgbClr val="FF0000"/>
                </a:solidFill>
                <a:uFillTx/>
                <a:latin typeface="Times New Roman" panose="02020603050405020304" pitchFamily="18" charset="0"/>
                <a:ea typeface="黑体" panose="02010609060101010101" pitchFamily="2" charset="-122"/>
                <a:sym typeface="+mn-ea"/>
              </a:rPr>
              <a:t>/</a:t>
            </a:r>
            <a:r>
              <a:rPr lang="zh-CN" altLang="en-US" sz="4000" b="1" dirty="0">
                <a:solidFill>
                  <a:srgbClr val="0000FF"/>
                </a:solidFill>
                <a:uFillTx/>
                <a:latin typeface="Times New Roman" panose="02020603050405020304" pitchFamily="18" charset="0"/>
              </a:rPr>
              <a:t>平羌</a:t>
            </a:r>
            <a:r>
              <a:rPr lang="zh-CN" altLang="en-US" sz="4000" b="1" dirty="0">
                <a:solidFill>
                  <a:srgbClr val="FF0000"/>
                </a:solidFill>
                <a:uFillTx/>
                <a:latin typeface="Times New Roman" panose="02020603050405020304" pitchFamily="18" charset="0"/>
                <a:ea typeface="黑体" panose="02010609060101010101" pitchFamily="2" charset="-122"/>
                <a:sym typeface="+mn-ea"/>
              </a:rPr>
              <a:t>/</a:t>
            </a:r>
            <a:r>
              <a:rPr lang="zh-CN" altLang="en-US" sz="4000" b="1" dirty="0">
                <a:solidFill>
                  <a:srgbClr val="0000FF"/>
                </a:solidFill>
                <a:uFillTx/>
                <a:latin typeface="Times New Roman" panose="02020603050405020304" pitchFamily="18" charset="0"/>
              </a:rPr>
              <a:t>江水流。</a:t>
            </a:r>
            <a:endParaRPr lang="zh-CN" altLang="en-US" sz="4000" b="1" dirty="0">
              <a:solidFill>
                <a:srgbClr val="0000FF"/>
              </a:solidFill>
              <a:uFillTx/>
              <a:latin typeface="Times New Roman" panose="02020603050405020304" pitchFamily="18" charset="0"/>
            </a:endParaRPr>
          </a:p>
          <a:p>
            <a:pPr>
              <a:lnSpc>
                <a:spcPct val="130000"/>
              </a:lnSpc>
            </a:pPr>
            <a:r>
              <a:rPr lang="zh-CN" altLang="en-US" sz="4000" b="1" dirty="0">
                <a:solidFill>
                  <a:srgbClr val="0000FF"/>
                </a:solidFill>
                <a:uFillTx/>
                <a:latin typeface="Times New Roman" panose="02020603050405020304" pitchFamily="18" charset="0"/>
              </a:rPr>
              <a:t>夜发</a:t>
            </a:r>
            <a:r>
              <a:rPr lang="zh-CN" altLang="en-US" sz="4000" b="1" dirty="0">
                <a:solidFill>
                  <a:srgbClr val="FF0000"/>
                </a:solidFill>
                <a:uFillTx/>
                <a:latin typeface="Times New Roman" panose="02020603050405020304" pitchFamily="18" charset="0"/>
                <a:ea typeface="黑体" panose="02010609060101010101" pitchFamily="2" charset="-122"/>
                <a:sym typeface="+mn-ea"/>
              </a:rPr>
              <a:t>/</a:t>
            </a:r>
            <a:r>
              <a:rPr lang="zh-CN" altLang="en-US" sz="4000" b="1" dirty="0">
                <a:solidFill>
                  <a:srgbClr val="0000FF"/>
                </a:solidFill>
                <a:uFillTx/>
                <a:latin typeface="Times New Roman" panose="02020603050405020304" pitchFamily="18" charset="0"/>
              </a:rPr>
              <a:t>清溪</a:t>
            </a:r>
            <a:r>
              <a:rPr lang="zh-CN" altLang="en-US" sz="4000" b="1" dirty="0">
                <a:solidFill>
                  <a:srgbClr val="FF0000"/>
                </a:solidFill>
                <a:uFillTx/>
                <a:latin typeface="Times New Roman" panose="02020603050405020304" pitchFamily="18" charset="0"/>
                <a:ea typeface="黑体" panose="02010609060101010101" pitchFamily="2" charset="-122"/>
                <a:sym typeface="+mn-ea"/>
              </a:rPr>
              <a:t>/</a:t>
            </a:r>
            <a:r>
              <a:rPr lang="zh-CN" altLang="en-US" sz="4000" b="1" dirty="0">
                <a:solidFill>
                  <a:srgbClr val="0000FF"/>
                </a:solidFill>
                <a:uFillTx/>
                <a:latin typeface="Times New Roman" panose="02020603050405020304" pitchFamily="18" charset="0"/>
              </a:rPr>
              <a:t>向三峡，</a:t>
            </a:r>
            <a:endParaRPr lang="zh-CN" altLang="en-US" sz="4000" b="1" dirty="0">
              <a:solidFill>
                <a:srgbClr val="0000FF"/>
              </a:solidFill>
              <a:uFillTx/>
              <a:latin typeface="Times New Roman" panose="02020603050405020304" pitchFamily="18" charset="0"/>
            </a:endParaRPr>
          </a:p>
          <a:p>
            <a:pPr>
              <a:lnSpc>
                <a:spcPct val="130000"/>
              </a:lnSpc>
            </a:pPr>
            <a:r>
              <a:rPr lang="zh-CN" altLang="en-US" sz="4000" b="1" dirty="0">
                <a:solidFill>
                  <a:srgbClr val="0000FF"/>
                </a:solidFill>
                <a:uFillTx/>
                <a:latin typeface="Times New Roman" panose="02020603050405020304" pitchFamily="18" charset="0"/>
              </a:rPr>
              <a:t>思君</a:t>
            </a:r>
            <a:r>
              <a:rPr lang="zh-CN" altLang="en-US" sz="4000" b="1" dirty="0">
                <a:solidFill>
                  <a:srgbClr val="FF0000"/>
                </a:solidFill>
                <a:uFillTx/>
                <a:latin typeface="Times New Roman" panose="02020603050405020304" pitchFamily="18" charset="0"/>
                <a:ea typeface="黑体" panose="02010609060101010101" pitchFamily="2" charset="-122"/>
                <a:sym typeface="+mn-ea"/>
              </a:rPr>
              <a:t>/</a:t>
            </a:r>
            <a:r>
              <a:rPr lang="zh-CN" altLang="en-US" sz="4000" b="1" dirty="0">
                <a:solidFill>
                  <a:srgbClr val="0000FF"/>
                </a:solidFill>
                <a:uFillTx/>
                <a:latin typeface="Times New Roman" panose="02020603050405020304" pitchFamily="18" charset="0"/>
              </a:rPr>
              <a:t>不见</a:t>
            </a:r>
            <a:r>
              <a:rPr lang="zh-CN" altLang="en-US" sz="4000" b="1" dirty="0">
                <a:solidFill>
                  <a:srgbClr val="FF0000"/>
                </a:solidFill>
                <a:uFillTx/>
                <a:latin typeface="Times New Roman" panose="02020603050405020304" pitchFamily="18" charset="0"/>
                <a:ea typeface="黑体" panose="02010609060101010101" pitchFamily="2" charset="-122"/>
                <a:sym typeface="+mn-ea"/>
              </a:rPr>
              <a:t>/</a:t>
            </a:r>
            <a:r>
              <a:rPr lang="zh-CN" altLang="en-US" sz="4000" b="1" dirty="0">
                <a:solidFill>
                  <a:srgbClr val="0000FF"/>
                </a:solidFill>
                <a:uFillTx/>
                <a:latin typeface="Times New Roman" panose="02020603050405020304" pitchFamily="18" charset="0"/>
              </a:rPr>
              <a:t>下渝州。</a:t>
            </a:r>
            <a:endParaRPr lang="zh-CN" altLang="en-US" sz="4000" b="1" dirty="0">
              <a:solidFill>
                <a:srgbClr val="0000FF"/>
              </a:solidFill>
              <a:uFillTx/>
              <a:latin typeface="Times New Roman" panose="02020603050405020304" pitchFamily="18" charset="0"/>
            </a:endParaRPr>
          </a:p>
        </p:txBody>
      </p:sp>
    </p:spTree>
  </p:cSld>
  <p:clrMapOvr>
    <a:masterClrMapping/>
  </p:clrMapOvr>
  <p:transition spd="slow">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AutoShape 10" descr="http://img.hexun.com/2009-02-09/114219531.jpg"/>
          <p:cNvSpPr>
            <a:spLocks noChangeAspect="1"/>
          </p:cNvSpPr>
          <p:nvPr/>
        </p:nvSpPr>
        <p:spPr>
          <a:xfrm>
            <a:off x="1587500" y="720725"/>
            <a:ext cx="304800" cy="304800"/>
          </a:xfrm>
          <a:prstGeom prst="rect">
            <a:avLst/>
          </a:prstGeom>
          <a:noFill/>
          <a:ln w="9525">
            <a:noFill/>
          </a:ln>
        </p:spPr>
        <p:txBody>
          <a:bodyPr/>
          <a:p>
            <a:endParaRPr lang="zh-CN" altLang="en-US" dirty="0">
              <a:latin typeface="Arial" panose="020B0604020202020204" pitchFamily="34" charset="0"/>
            </a:endParaRPr>
          </a:p>
        </p:txBody>
      </p:sp>
      <p:sp>
        <p:nvSpPr>
          <p:cNvPr id="12293" name="矩形 1"/>
          <p:cNvSpPr/>
          <p:nvPr/>
        </p:nvSpPr>
        <p:spPr>
          <a:xfrm>
            <a:off x="1463675" y="4518025"/>
            <a:ext cx="9475470" cy="2306955"/>
          </a:xfrm>
          <a:prstGeom prst="rect">
            <a:avLst/>
          </a:prstGeom>
          <a:noFill/>
          <a:ln w="9525">
            <a:noFill/>
          </a:ln>
        </p:spPr>
        <p:txBody>
          <a:bodyPr wrap="square">
            <a:spAutoFit/>
          </a:bodyPr>
          <a:p>
            <a:pPr>
              <a:lnSpc>
                <a:spcPct val="100000"/>
              </a:lnSpc>
              <a:spcBef>
                <a:spcPts val="1200"/>
              </a:spcBef>
            </a:pPr>
            <a:r>
              <a:rPr lang="zh-CN" altLang="en-US" sz="3600" b="1" dirty="0">
                <a:solidFill>
                  <a:srgbClr val="FF0000"/>
                </a:solidFill>
                <a:uFillTx/>
                <a:latin typeface="黑体" panose="02010609060101010101" pitchFamily="2" charset="-122"/>
                <a:ea typeface="黑体" panose="02010609060101010101" pitchFamily="2" charset="-122"/>
              </a:rPr>
              <a:t>    高峻的峨眉山巅悬挂着半圆的秋月，月影静静地倒映在缓缓流动的平羌江水之中。夜间乘船从青溪驿出发，直奔三峡，想念你却难以相见，恋恋不舍地去向渝州。</a:t>
            </a:r>
            <a:endParaRPr lang="zh-CN" altLang="en-US" sz="3600" b="1" dirty="0">
              <a:solidFill>
                <a:srgbClr val="FF0000"/>
              </a:solidFill>
              <a:uFillTx/>
              <a:latin typeface="黑体" panose="02010609060101010101" pitchFamily="2" charset="-122"/>
              <a:ea typeface="黑体" panose="02010609060101010101" pitchFamily="2" charset="-122"/>
            </a:endParaRPr>
          </a:p>
        </p:txBody>
      </p:sp>
      <p:sp>
        <p:nvSpPr>
          <p:cNvPr id="3" name="文本框 2"/>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诗歌大意</a:t>
            </a:r>
            <a:endParaRPr lang="zh-CN" altLang="en-US" sz="4000" b="1">
              <a:solidFill>
                <a:srgbClr val="7030A0"/>
              </a:solidFill>
              <a:uFillTx/>
              <a:ea typeface="黑体" panose="02010609060101010101" pitchFamily="2" charset="-122"/>
            </a:endParaRPr>
          </a:p>
        </p:txBody>
      </p:sp>
      <p:sp>
        <p:nvSpPr>
          <p:cNvPr id="19466" name="Text Box 10"/>
          <p:cNvSpPr txBox="1"/>
          <p:nvPr/>
        </p:nvSpPr>
        <p:spPr>
          <a:xfrm>
            <a:off x="2533650" y="373380"/>
            <a:ext cx="7124700" cy="3999865"/>
          </a:xfrm>
          <a:prstGeom prst="rect">
            <a:avLst/>
          </a:prstGeom>
          <a:noFill/>
          <a:ln w="9525">
            <a:noFill/>
          </a:ln>
        </p:spPr>
        <p:txBody>
          <a:bodyPr wrap="square" anchor="t">
            <a:spAutoFit/>
          </a:bodyPr>
          <a:p>
            <a:r>
              <a:rPr lang="zh-CN" altLang="en-US" sz="3600" b="1" dirty="0">
                <a:solidFill>
                  <a:srgbClr val="0000FF"/>
                </a:solidFill>
                <a:uFillTx/>
                <a:latin typeface="Times New Roman" panose="02020603050405020304" pitchFamily="18" charset="0"/>
                <a:ea typeface="黑体" panose="02010609060101010101" pitchFamily="2" charset="-122"/>
              </a:rPr>
              <a:t>                     峨眉山月歌</a:t>
            </a:r>
            <a:endParaRPr lang="en-US" altLang="zh-CN" sz="3600" b="1" dirty="0">
              <a:solidFill>
                <a:srgbClr val="0000FF"/>
              </a:solidFill>
              <a:uFillTx/>
              <a:latin typeface="Times New Roman" panose="02020603050405020304" pitchFamily="18" charset="0"/>
              <a:ea typeface="黑体" panose="02010609060101010101" pitchFamily="2" charset="-122"/>
            </a:endParaRPr>
          </a:p>
          <a:p>
            <a:r>
              <a:rPr lang="zh-CN" altLang="en-US" sz="3600" b="1" dirty="0">
                <a:solidFill>
                  <a:srgbClr val="0000FF"/>
                </a:solidFill>
                <a:uFillTx/>
                <a:latin typeface="Times New Roman" panose="02020603050405020304" pitchFamily="18" charset="0"/>
                <a:ea typeface="黑体" panose="02010609060101010101" pitchFamily="2" charset="-122"/>
              </a:rPr>
              <a:t>                       唐  李白</a:t>
            </a:r>
            <a:endParaRPr lang="zh-CN" altLang="en-US" sz="3600" b="1" dirty="0">
              <a:solidFill>
                <a:srgbClr val="0000FF"/>
              </a:solidFill>
              <a:uFillTx/>
              <a:latin typeface="Times New Roman" panose="02020603050405020304" pitchFamily="18" charset="0"/>
              <a:ea typeface="黑体" panose="02010609060101010101" pitchFamily="2" charset="-122"/>
            </a:endParaRPr>
          </a:p>
          <a:p>
            <a:pPr>
              <a:lnSpc>
                <a:spcPts val="10920"/>
              </a:lnSpc>
            </a:pPr>
            <a:r>
              <a:rPr lang="zh-CN" altLang="en-US" sz="3600" b="1" dirty="0">
                <a:solidFill>
                  <a:srgbClr val="0000FF"/>
                </a:solidFill>
                <a:uFillTx/>
                <a:latin typeface="Times New Roman" panose="02020603050405020304" pitchFamily="18" charset="0"/>
                <a:ea typeface="黑体" panose="02010609060101010101" pitchFamily="2" charset="-122"/>
              </a:rPr>
              <a:t>峨眉山月</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半轮秋</a:t>
            </a:r>
            <a:r>
              <a:rPr lang="zh-CN" altLang="en-US" sz="3600" b="1" dirty="0">
                <a:solidFill>
                  <a:srgbClr val="0000FF"/>
                </a:solidFill>
                <a:uFillTx/>
                <a:latin typeface="Times New Roman" panose="02020603050405020304" pitchFamily="18" charset="0"/>
                <a:ea typeface="黑体" panose="02010609060101010101" pitchFamily="2" charset="-122"/>
              </a:rPr>
              <a:t>，</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影</a:t>
            </a:r>
            <a:r>
              <a:rPr lang="zh-CN" altLang="en-US" sz="3600" b="1" dirty="0">
                <a:solidFill>
                  <a:srgbClr val="0000FF"/>
                </a:solidFill>
                <a:uFillTx/>
                <a:latin typeface="Times New Roman" panose="02020603050405020304" pitchFamily="18" charset="0"/>
                <a:ea typeface="黑体" panose="02010609060101010101" pitchFamily="2" charset="-122"/>
              </a:rPr>
              <a:t>入平羌江水流。</a:t>
            </a:r>
            <a:endParaRPr lang="zh-CN" altLang="en-US" sz="3600" b="1" dirty="0">
              <a:solidFill>
                <a:srgbClr val="0000FF"/>
              </a:solidFill>
              <a:uFillTx/>
              <a:latin typeface="Times New Roman" panose="02020603050405020304" pitchFamily="18" charset="0"/>
              <a:ea typeface="黑体" panose="02010609060101010101" pitchFamily="2" charset="-122"/>
            </a:endParaRPr>
          </a:p>
          <a:p>
            <a:pPr>
              <a:lnSpc>
                <a:spcPts val="10920"/>
              </a:lnSpc>
            </a:pPr>
            <a:r>
              <a:rPr lang="zh-CN" altLang="en-US" sz="3600" b="1" dirty="0">
                <a:solidFill>
                  <a:srgbClr val="0000FF"/>
                </a:solidFill>
                <a:uFillTx/>
                <a:latin typeface="Times New Roman" panose="02020603050405020304" pitchFamily="18" charset="0"/>
                <a:ea typeface="黑体" panose="02010609060101010101" pitchFamily="2" charset="-122"/>
              </a:rPr>
              <a:t>夜</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发</a:t>
            </a:r>
            <a:r>
              <a:rPr lang="zh-CN" altLang="en-US" sz="3600" b="1" dirty="0">
                <a:solidFill>
                  <a:srgbClr val="0000FF"/>
                </a:solidFill>
                <a:uFillTx/>
                <a:latin typeface="Times New Roman" panose="02020603050405020304" pitchFamily="18" charset="0"/>
                <a:ea typeface="黑体" panose="02010609060101010101" pitchFamily="2" charset="-122"/>
              </a:rPr>
              <a:t>清溪向三峡，思</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君</a:t>
            </a:r>
            <a:r>
              <a:rPr lang="zh-CN" altLang="en-US" sz="3600" b="1" dirty="0">
                <a:solidFill>
                  <a:srgbClr val="0000FF"/>
                </a:solidFill>
                <a:uFillTx/>
                <a:latin typeface="Times New Roman" panose="02020603050405020304" pitchFamily="18" charset="0"/>
                <a:ea typeface="黑体" panose="02010609060101010101" pitchFamily="2" charset="-122"/>
              </a:rPr>
              <a:t>不见</a:t>
            </a:r>
            <a:r>
              <a:rPr lang="zh-CN" altLang="en-US" sz="3600" b="1" u="heavy" dirty="0">
                <a:solidFill>
                  <a:srgbClr val="0000FF"/>
                </a:solidFill>
                <a:uFill>
                  <a:solidFill>
                    <a:srgbClr val="FF0000"/>
                  </a:solidFill>
                </a:uFill>
                <a:latin typeface="Times New Roman" panose="02020603050405020304" pitchFamily="18" charset="0"/>
                <a:ea typeface="黑体" panose="02010609060101010101" pitchFamily="2" charset="-122"/>
              </a:rPr>
              <a:t>下</a:t>
            </a:r>
            <a:r>
              <a:rPr lang="zh-CN" altLang="en-US" sz="3600" b="1" dirty="0">
                <a:solidFill>
                  <a:srgbClr val="0000FF"/>
                </a:solidFill>
                <a:uFillTx/>
                <a:latin typeface="Times New Roman" panose="02020603050405020304" pitchFamily="18" charset="0"/>
                <a:ea typeface="黑体" panose="02010609060101010101" pitchFamily="2" charset="-122"/>
              </a:rPr>
              <a:t>渝州。</a:t>
            </a:r>
            <a:endParaRPr lang="zh-CN" altLang="en-US" sz="3600" b="1" dirty="0">
              <a:solidFill>
                <a:srgbClr val="0000FF"/>
              </a:solidFill>
              <a:uFillTx/>
              <a:latin typeface="Times New Roman" panose="02020603050405020304" pitchFamily="18" charset="0"/>
              <a:ea typeface="黑体" panose="02010609060101010101" pitchFamily="2" charset="-122"/>
            </a:endParaRPr>
          </a:p>
        </p:txBody>
      </p:sp>
      <p:sp>
        <p:nvSpPr>
          <p:cNvPr id="7" name="文本框 8"/>
          <p:cNvSpPr txBox="1"/>
          <p:nvPr/>
        </p:nvSpPr>
        <p:spPr>
          <a:xfrm>
            <a:off x="3984625" y="1643380"/>
            <a:ext cx="2614295" cy="521970"/>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2" charset="-122"/>
                <a:ea typeface="黑体" panose="02010609060101010101" pitchFamily="2" charset="-122"/>
              </a:rPr>
              <a:t>半圆的秋月</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2" name="文本框 8"/>
          <p:cNvSpPr txBox="1"/>
          <p:nvPr/>
        </p:nvSpPr>
        <p:spPr>
          <a:xfrm>
            <a:off x="6200140" y="1643380"/>
            <a:ext cx="2614295" cy="521970"/>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2" charset="-122"/>
                <a:ea typeface="黑体" panose="02010609060101010101" pitchFamily="2" charset="-122"/>
              </a:rPr>
              <a:t>月光</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4" name="文本框 8"/>
          <p:cNvSpPr txBox="1"/>
          <p:nvPr/>
        </p:nvSpPr>
        <p:spPr>
          <a:xfrm>
            <a:off x="2849880" y="3168015"/>
            <a:ext cx="1204595" cy="521970"/>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2" charset="-122"/>
                <a:ea typeface="黑体" panose="02010609060101010101" pitchFamily="2" charset="-122"/>
              </a:rPr>
              <a:t>出发</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5" name="文本框 8"/>
          <p:cNvSpPr txBox="1"/>
          <p:nvPr/>
        </p:nvSpPr>
        <p:spPr>
          <a:xfrm>
            <a:off x="5287645" y="2796540"/>
            <a:ext cx="3947160" cy="875665"/>
          </a:xfrm>
          <a:prstGeom prst="rect">
            <a:avLst/>
          </a:prstGeom>
          <a:noFill/>
          <a:ln w="9525">
            <a:noFill/>
          </a:ln>
        </p:spPr>
        <p:txBody>
          <a:bodyPr wrap="square">
            <a:spAutoFit/>
          </a:bodyPr>
          <a:p>
            <a:pPr>
              <a:lnSpc>
                <a:spcPts val="3060"/>
              </a:lnSpc>
            </a:pPr>
            <a:r>
              <a:rPr lang="zh-CN" altLang="en-US" sz="2800" b="1" dirty="0">
                <a:solidFill>
                  <a:srgbClr val="FF0000"/>
                </a:solidFill>
                <a:uFillTx/>
                <a:latin typeface="黑体" panose="02010609060101010101" pitchFamily="2" charset="-122"/>
                <a:ea typeface="黑体" panose="02010609060101010101" pitchFamily="2" charset="-122"/>
              </a:rPr>
              <a:t>指峨眉山月。一</a:t>
            </a:r>
            <a:endParaRPr lang="zh-CN" altLang="en-US" sz="2800" b="1" dirty="0">
              <a:solidFill>
                <a:srgbClr val="FF0000"/>
              </a:solidFill>
              <a:uFillTx/>
              <a:latin typeface="黑体" panose="02010609060101010101" pitchFamily="2" charset="-122"/>
              <a:ea typeface="黑体" panose="02010609060101010101" pitchFamily="2" charset="-122"/>
            </a:endParaRPr>
          </a:p>
          <a:p>
            <a:pPr>
              <a:lnSpc>
                <a:spcPts val="3060"/>
              </a:lnSpc>
            </a:pPr>
            <a:r>
              <a:rPr lang="zh-CN" altLang="en-US" sz="2800" b="1" dirty="0">
                <a:solidFill>
                  <a:srgbClr val="FF0000"/>
                </a:solidFill>
                <a:uFillTx/>
                <a:latin typeface="黑体" panose="02010609060101010101" pitchFamily="2" charset="-122"/>
                <a:ea typeface="黑体" panose="02010609060101010101" pitchFamily="2" charset="-122"/>
              </a:rPr>
              <a:t>说指作者的友人</a:t>
            </a:r>
            <a:endParaRPr lang="zh-CN" altLang="en-US" sz="2800" b="1" dirty="0">
              <a:solidFill>
                <a:srgbClr val="FF0000"/>
              </a:solidFill>
              <a:uFillTx/>
              <a:latin typeface="黑体" panose="02010609060101010101" pitchFamily="2" charset="-122"/>
              <a:ea typeface="黑体" panose="02010609060101010101" pitchFamily="2" charset="-122"/>
            </a:endParaRPr>
          </a:p>
        </p:txBody>
      </p:sp>
      <p:sp>
        <p:nvSpPr>
          <p:cNvPr id="6" name="文本框 8"/>
          <p:cNvSpPr txBox="1"/>
          <p:nvPr/>
        </p:nvSpPr>
        <p:spPr>
          <a:xfrm>
            <a:off x="8390255" y="2973705"/>
            <a:ext cx="2005330" cy="521970"/>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2" charset="-122"/>
                <a:ea typeface="黑体" panose="02010609060101010101" pitchFamily="2" charset="-122"/>
              </a:rPr>
              <a:t>顺流而下</a:t>
            </a:r>
            <a:endParaRPr lang="zh-CN" altLang="en-US" sz="2800" b="1" dirty="0">
              <a:solidFill>
                <a:srgbClr val="FF0000"/>
              </a:solidFill>
              <a:uFillTx/>
              <a:latin typeface="黑体" panose="02010609060101010101" pitchFamily="2" charset="-122"/>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grpId="0" nodeType="clickEffect">
                                  <p:stCondLst>
                                    <p:cond delay="0"/>
                                  </p:stCondLst>
                                  <p:childTnLst>
                                    <p:set>
                                      <p:cBhvr>
                                        <p:cTn id="41" dur="1" fill="hold">
                                          <p:stCondLst>
                                            <p:cond delay="0"/>
                                          </p:stCondLst>
                                        </p:cTn>
                                        <p:tgtEl>
                                          <p:spTgt spid="12293"/>
                                        </p:tgtEl>
                                        <p:attrNameLst>
                                          <p:attrName>style.visibility</p:attrName>
                                        </p:attrNameLst>
                                      </p:cBhvr>
                                      <p:to>
                                        <p:strVal val="visible"/>
                                      </p:to>
                                    </p:set>
                                    <p:anim calcmode="lin" valueType="num">
                                      <p:cBhvr>
                                        <p:cTn id="42" dur="1000" fill="hold"/>
                                        <p:tgtEl>
                                          <p:spTgt spid="12293"/>
                                        </p:tgtEl>
                                        <p:attrNameLst>
                                          <p:attrName>ppt_w</p:attrName>
                                        </p:attrNameLst>
                                      </p:cBhvr>
                                      <p:tavLst>
                                        <p:tav tm="0">
                                          <p:val>
                                            <p:fltVal val="0"/>
                                          </p:val>
                                        </p:tav>
                                        <p:tav tm="100000">
                                          <p:val>
                                            <p:strVal val="#ppt_w"/>
                                          </p:val>
                                        </p:tav>
                                      </p:tavLst>
                                    </p:anim>
                                    <p:anim calcmode="lin" valueType="num">
                                      <p:cBhvr>
                                        <p:cTn id="43" dur="1000" fill="hold"/>
                                        <p:tgtEl>
                                          <p:spTgt spid="12293"/>
                                        </p:tgtEl>
                                        <p:attrNameLst>
                                          <p:attrName>ppt_h</p:attrName>
                                        </p:attrNameLst>
                                      </p:cBhvr>
                                      <p:tavLst>
                                        <p:tav tm="0">
                                          <p:val>
                                            <p:fltVal val="0"/>
                                          </p:val>
                                        </p:tav>
                                        <p:tav tm="100000">
                                          <p:val>
                                            <p:strVal val="#ppt_h"/>
                                          </p:val>
                                        </p:tav>
                                      </p:tavLst>
                                    </p:anim>
                                    <p:anim calcmode="lin" valueType="num">
                                      <p:cBhvr>
                                        <p:cTn id="44" dur="1000" fill="hold"/>
                                        <p:tgtEl>
                                          <p:spTgt spid="1229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229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P spid="5" grpId="0"/>
      <p:bldP spid="6" grpId="0"/>
      <p:bldP spid="1229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66" name="Text Box 10"/>
          <p:cNvSpPr txBox="1"/>
          <p:nvPr/>
        </p:nvSpPr>
        <p:spPr>
          <a:xfrm>
            <a:off x="3578860" y="2324100"/>
            <a:ext cx="5238750" cy="4079240"/>
          </a:xfrm>
          <a:prstGeom prst="rect">
            <a:avLst/>
          </a:prstGeom>
          <a:noFill/>
          <a:ln w="9525">
            <a:noFill/>
          </a:ln>
        </p:spPr>
        <p:txBody>
          <a:bodyPr wrap="square" anchor="t">
            <a:spAutoFit/>
          </a:bodyPr>
          <a:p>
            <a:r>
              <a:rPr lang="zh-CN" altLang="en-US" sz="3600" b="1" dirty="0">
                <a:solidFill>
                  <a:srgbClr val="0000FF"/>
                </a:solidFill>
                <a:uFillTx/>
                <a:latin typeface="Times New Roman" panose="02020603050405020304" pitchFamily="18" charset="0"/>
                <a:ea typeface="黑体" panose="02010609060101010101" pitchFamily="2" charset="-122"/>
              </a:rPr>
              <a:t>    峨眉山月歌</a:t>
            </a:r>
            <a:endParaRPr lang="en-US" altLang="zh-CN" sz="3600" b="1" dirty="0">
              <a:solidFill>
                <a:srgbClr val="0000FF"/>
              </a:solidFill>
              <a:uFillTx/>
              <a:latin typeface="Times New Roman" panose="02020603050405020304" pitchFamily="18" charset="0"/>
              <a:ea typeface="黑体" panose="02010609060101010101" pitchFamily="2" charset="-122"/>
            </a:endParaRPr>
          </a:p>
          <a:p>
            <a:r>
              <a:rPr lang="zh-CN" altLang="en-US" sz="3600" b="1" dirty="0">
                <a:solidFill>
                  <a:srgbClr val="0000FF"/>
                </a:solidFill>
                <a:uFillTx/>
                <a:latin typeface="Times New Roman" panose="02020603050405020304" pitchFamily="18" charset="0"/>
                <a:ea typeface="黑体" panose="02010609060101010101" pitchFamily="2" charset="-122"/>
              </a:rPr>
              <a:t>        唐  李白</a:t>
            </a:r>
            <a:endParaRPr lang="zh-CN" altLang="en-US" sz="3600" b="1" dirty="0">
              <a:solidFill>
                <a:srgbClr val="0000FF"/>
              </a:solidFill>
              <a:uFillTx/>
              <a:latin typeface="Times New Roman" panose="02020603050405020304" pitchFamily="18" charset="0"/>
              <a:ea typeface="黑体" panose="02010609060101010101" pitchFamily="2" charset="-122"/>
            </a:endParaRPr>
          </a:p>
          <a:p>
            <a:pPr>
              <a:lnSpc>
                <a:spcPct val="130000"/>
              </a:lnSpc>
            </a:pPr>
            <a:r>
              <a:rPr lang="zh-CN" altLang="en-US" sz="3600" b="1" dirty="0">
                <a:solidFill>
                  <a:srgbClr val="0000FF"/>
                </a:solidFill>
                <a:uFillTx/>
                <a:latin typeface="Times New Roman" panose="02020603050405020304" pitchFamily="18" charset="0"/>
                <a:ea typeface="黑体" panose="02010609060101010101" pitchFamily="2" charset="-122"/>
              </a:rPr>
              <a:t>峨眉山月半轮秋，</a:t>
            </a:r>
            <a:endParaRPr lang="zh-CN" altLang="en-US" sz="3600" b="1" dirty="0">
              <a:solidFill>
                <a:srgbClr val="0000FF"/>
              </a:solidFill>
              <a:uFillTx/>
              <a:latin typeface="Times New Roman" panose="02020603050405020304" pitchFamily="18" charset="0"/>
              <a:ea typeface="黑体" panose="02010609060101010101" pitchFamily="2" charset="-122"/>
            </a:endParaRPr>
          </a:p>
          <a:p>
            <a:pPr>
              <a:lnSpc>
                <a:spcPct val="130000"/>
              </a:lnSpc>
            </a:pPr>
            <a:r>
              <a:rPr lang="zh-CN" altLang="en-US" sz="3600" b="1" dirty="0">
                <a:solidFill>
                  <a:srgbClr val="0000FF"/>
                </a:solidFill>
                <a:uFillTx/>
                <a:latin typeface="Times New Roman" panose="02020603050405020304" pitchFamily="18" charset="0"/>
                <a:ea typeface="黑体" panose="02010609060101010101" pitchFamily="2" charset="-122"/>
              </a:rPr>
              <a:t>影入平羌江水流。</a:t>
            </a:r>
            <a:endParaRPr lang="zh-CN" altLang="en-US" sz="3600" b="1" dirty="0">
              <a:solidFill>
                <a:srgbClr val="0000FF"/>
              </a:solidFill>
              <a:uFillTx/>
              <a:latin typeface="Times New Roman" panose="02020603050405020304" pitchFamily="18" charset="0"/>
              <a:ea typeface="黑体" panose="02010609060101010101" pitchFamily="2" charset="-122"/>
            </a:endParaRPr>
          </a:p>
          <a:p>
            <a:pPr>
              <a:lnSpc>
                <a:spcPct val="130000"/>
              </a:lnSpc>
            </a:pPr>
            <a:r>
              <a:rPr lang="zh-CN" altLang="en-US" sz="3600" b="1" dirty="0">
                <a:solidFill>
                  <a:srgbClr val="0000FF"/>
                </a:solidFill>
                <a:uFillTx/>
                <a:latin typeface="Times New Roman" panose="02020603050405020304" pitchFamily="18" charset="0"/>
                <a:ea typeface="黑体" panose="02010609060101010101" pitchFamily="2" charset="-122"/>
              </a:rPr>
              <a:t>夜发清溪向三峡，</a:t>
            </a:r>
            <a:endParaRPr lang="zh-CN" altLang="en-US" sz="3600" b="1" dirty="0">
              <a:solidFill>
                <a:srgbClr val="0000FF"/>
              </a:solidFill>
              <a:uFillTx/>
              <a:latin typeface="Times New Roman" panose="02020603050405020304" pitchFamily="18" charset="0"/>
              <a:ea typeface="黑体" panose="02010609060101010101" pitchFamily="2" charset="-122"/>
            </a:endParaRPr>
          </a:p>
          <a:p>
            <a:pPr>
              <a:lnSpc>
                <a:spcPct val="130000"/>
              </a:lnSpc>
            </a:pPr>
            <a:r>
              <a:rPr lang="zh-CN" altLang="en-US" sz="3600" b="1" dirty="0">
                <a:solidFill>
                  <a:srgbClr val="0000FF"/>
                </a:solidFill>
                <a:uFillTx/>
                <a:latin typeface="Times New Roman" panose="02020603050405020304" pitchFamily="18" charset="0"/>
                <a:ea typeface="黑体" panose="02010609060101010101" pitchFamily="2" charset="-122"/>
              </a:rPr>
              <a:t>思君不见下渝州。</a:t>
            </a:r>
            <a:endParaRPr lang="zh-CN" altLang="en-US" sz="3600" b="1" dirty="0">
              <a:solidFill>
                <a:srgbClr val="0000FF"/>
              </a:solidFill>
              <a:uFillTx/>
              <a:latin typeface="Times New Roman" panose="02020603050405020304" pitchFamily="18" charset="0"/>
              <a:ea typeface="黑体" panose="02010609060101010101" pitchFamily="2" charset="-122"/>
            </a:endParaRPr>
          </a:p>
        </p:txBody>
      </p:sp>
      <p:cxnSp>
        <p:nvCxnSpPr>
          <p:cNvPr id="6" name="直接连接符 5"/>
          <p:cNvCxnSpPr/>
          <p:nvPr/>
        </p:nvCxnSpPr>
        <p:spPr>
          <a:xfrm>
            <a:off x="3694430" y="4140835"/>
            <a:ext cx="1363345" cy="16510"/>
          </a:xfrm>
          <a:prstGeom prst="line">
            <a:avLst/>
          </a:prstGeom>
          <a:ln w="25400" cap="flat" cmpd="sng">
            <a:solidFill>
              <a:srgbClr val="FF0000"/>
            </a:solidFill>
            <a:prstDash val="solid"/>
            <a:round/>
            <a:headEnd type="none" w="med" len="med"/>
            <a:tailEnd type="none" w="med" len="med"/>
          </a:ln>
        </p:spPr>
      </p:cxnSp>
      <p:cxnSp>
        <p:nvCxnSpPr>
          <p:cNvPr id="8" name="直接连接符 7"/>
          <p:cNvCxnSpPr/>
          <p:nvPr/>
        </p:nvCxnSpPr>
        <p:spPr>
          <a:xfrm>
            <a:off x="4658995" y="4900295"/>
            <a:ext cx="1313180" cy="9525"/>
          </a:xfrm>
          <a:prstGeom prst="line">
            <a:avLst/>
          </a:prstGeom>
          <a:ln w="25400" cap="flat" cmpd="sng">
            <a:solidFill>
              <a:srgbClr val="FF0000"/>
            </a:solidFill>
            <a:prstDash val="solid"/>
            <a:round/>
            <a:headEnd type="none" w="med" len="med"/>
            <a:tailEnd type="none" w="med" len="med"/>
          </a:ln>
        </p:spPr>
      </p:cxnSp>
      <p:cxnSp>
        <p:nvCxnSpPr>
          <p:cNvPr id="9" name="直接连接符 8"/>
          <p:cNvCxnSpPr/>
          <p:nvPr/>
        </p:nvCxnSpPr>
        <p:spPr>
          <a:xfrm>
            <a:off x="4838700" y="5532835"/>
            <a:ext cx="642938" cy="1190"/>
          </a:xfrm>
          <a:prstGeom prst="line">
            <a:avLst/>
          </a:prstGeom>
          <a:ln w="25400" cap="flat" cmpd="sng">
            <a:solidFill>
              <a:srgbClr val="FF0000"/>
            </a:solidFill>
            <a:prstDash val="solid"/>
            <a:round/>
            <a:headEnd type="none" w="med" len="med"/>
            <a:tailEnd type="none" w="med" len="med"/>
          </a:ln>
        </p:spPr>
      </p:cxnSp>
      <p:cxnSp>
        <p:nvCxnSpPr>
          <p:cNvPr id="13" name="直接连接符 12"/>
          <p:cNvCxnSpPr/>
          <p:nvPr/>
        </p:nvCxnSpPr>
        <p:spPr>
          <a:xfrm>
            <a:off x="6035040" y="5600700"/>
            <a:ext cx="822960" cy="4445"/>
          </a:xfrm>
          <a:prstGeom prst="line">
            <a:avLst/>
          </a:prstGeom>
          <a:ln w="25400" cap="flat" cmpd="sng">
            <a:solidFill>
              <a:srgbClr val="FF0000"/>
            </a:solidFill>
            <a:prstDash val="solid"/>
            <a:round/>
            <a:headEnd type="none" w="med" len="med"/>
            <a:tailEnd type="none" w="med" len="med"/>
          </a:ln>
        </p:spPr>
      </p:cxnSp>
      <p:cxnSp>
        <p:nvCxnSpPr>
          <p:cNvPr id="14" name="直接连接符 13"/>
          <p:cNvCxnSpPr/>
          <p:nvPr/>
        </p:nvCxnSpPr>
        <p:spPr>
          <a:xfrm>
            <a:off x="6115050" y="6338888"/>
            <a:ext cx="642938" cy="1191"/>
          </a:xfrm>
          <a:prstGeom prst="line">
            <a:avLst/>
          </a:prstGeom>
          <a:ln w="25400" cap="flat" cmpd="sng">
            <a:solidFill>
              <a:srgbClr val="FF0000"/>
            </a:solidFill>
            <a:prstDash val="solid"/>
            <a:round/>
            <a:headEnd type="none" w="med" len="med"/>
            <a:tailEnd type="none" w="med" len="med"/>
          </a:ln>
        </p:spPr>
      </p:cxnSp>
      <p:sp>
        <p:nvSpPr>
          <p:cNvPr id="2" name="Text Box 3"/>
          <p:cNvSpPr txBox="1"/>
          <p:nvPr/>
        </p:nvSpPr>
        <p:spPr>
          <a:xfrm>
            <a:off x="2465705" y="722630"/>
            <a:ext cx="7464425" cy="1198880"/>
          </a:xfrm>
          <a:prstGeom prst="rect">
            <a:avLst/>
          </a:prstGeom>
          <a:noFill/>
          <a:ln w="9525">
            <a:noFill/>
          </a:ln>
        </p:spPr>
        <p:txBody>
          <a:bodyPr wrap="square" anchor="t">
            <a:spAutoFit/>
          </a:bodyPr>
          <a:p>
            <a:pPr marL="571500" indent="-571500">
              <a:buFont typeface="Wingdings" panose="05000000000000000000" charset="0"/>
              <a:buChar char="u"/>
            </a:pPr>
            <a:r>
              <a:rPr lang="zh-CN" altLang="en-US" sz="3600" b="1" dirty="0">
                <a:solidFill>
                  <a:srgbClr val="0000FF"/>
                </a:solidFill>
                <a:uFillTx/>
                <a:latin typeface="Times New Roman" panose="02020603050405020304" pitchFamily="18" charset="0"/>
                <a:ea typeface="黑体" panose="02010609060101010101" pitchFamily="2" charset="-122"/>
              </a:rPr>
              <a:t> 古诗</a:t>
            </a:r>
            <a:r>
              <a:rPr lang="en-US" altLang="zh-CN" sz="3600" b="1" dirty="0">
                <a:solidFill>
                  <a:srgbClr val="0000FF"/>
                </a:solidFill>
                <a:uFillTx/>
                <a:latin typeface="Times New Roman" panose="02020603050405020304" pitchFamily="18" charset="0"/>
                <a:ea typeface="黑体" panose="02010609060101010101" pitchFamily="2" charset="-122"/>
              </a:rPr>
              <a:t>28</a:t>
            </a:r>
            <a:r>
              <a:rPr lang="zh-CN" altLang="en-US" sz="3600" b="1" dirty="0">
                <a:solidFill>
                  <a:srgbClr val="0000FF"/>
                </a:solidFill>
                <a:uFillTx/>
                <a:latin typeface="Times New Roman" panose="02020603050405020304" pitchFamily="18" charset="0"/>
                <a:ea typeface="黑体" panose="02010609060101010101" pitchFamily="2" charset="-122"/>
              </a:rPr>
              <a:t>字中，有</a:t>
            </a:r>
            <a:r>
              <a:rPr lang="en-US" altLang="zh-CN" sz="3600" b="1" dirty="0">
                <a:solidFill>
                  <a:srgbClr val="0000FF"/>
                </a:solidFill>
                <a:uFillTx/>
                <a:latin typeface="Times New Roman" panose="02020603050405020304" pitchFamily="18" charset="0"/>
                <a:ea typeface="黑体" panose="02010609060101010101" pitchFamily="2" charset="-122"/>
              </a:rPr>
              <a:t>5</a:t>
            </a:r>
            <a:r>
              <a:rPr lang="zh-CN" altLang="en-US" sz="3600" b="1" dirty="0">
                <a:solidFill>
                  <a:srgbClr val="0000FF"/>
                </a:solidFill>
                <a:uFillTx/>
                <a:latin typeface="Times New Roman" panose="02020603050405020304" pitchFamily="18" charset="0"/>
                <a:ea typeface="黑体" panose="02010609060101010101" pitchFamily="2" charset="-122"/>
              </a:rPr>
              <a:t>个地名，你能找出来吗？</a:t>
            </a:r>
            <a:endParaRPr lang="zh-CN" altLang="en-US" sz="3600" b="1" dirty="0">
              <a:solidFill>
                <a:srgbClr val="0000FF"/>
              </a:solidFill>
              <a:uFillTx/>
              <a:latin typeface="Times New Roman" panose="02020603050405020304" pitchFamily="18" charset="0"/>
              <a:ea typeface="黑体" panose="02010609060101010101" pitchFamily="2" charset="-122"/>
            </a:endParaRPr>
          </a:p>
        </p:txBody>
      </p:sp>
      <p:sp>
        <p:nvSpPr>
          <p:cNvPr id="3" name="文本框 2"/>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诗歌赏析</a:t>
            </a:r>
            <a:endParaRPr lang="zh-CN" altLang="en-US" sz="4000" b="1">
              <a:solidFill>
                <a:srgbClr val="7030A0"/>
              </a:solidFill>
              <a:uFillTx/>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130935" y="915035"/>
            <a:ext cx="9930130" cy="5785485"/>
          </a:xfrm>
          <a:prstGeom prst="rect">
            <a:avLst/>
          </a:prstGeom>
          <a:solidFill>
            <a:schemeClr val="bg1"/>
          </a:solidFill>
          <a:ln w="9525">
            <a:noFill/>
          </a:ln>
        </p:spPr>
        <p:txBody>
          <a:bodyPr wrap="square">
            <a:spAutoFit/>
          </a:bodyPr>
          <a:p>
            <a:pPr algn="l">
              <a:lnSpc>
                <a:spcPct val="100000"/>
              </a:lnSpc>
              <a:spcBef>
                <a:spcPts val="1200"/>
              </a:spcBef>
              <a:buClrTx/>
              <a:buSzTx/>
              <a:buFontTx/>
            </a:pPr>
            <a:r>
              <a:rPr lang="zh-CN" altLang="en-US" sz="2400" b="1" dirty="0">
                <a:solidFill>
                  <a:srgbClr val="0000FF"/>
                </a:solidFill>
                <a:latin typeface="楷体_GB2312" pitchFamily="49" charset="-122"/>
                <a:ea typeface="楷体_GB2312" pitchFamily="49" charset="-122"/>
              </a:rPr>
              <a:t>       </a:t>
            </a:r>
            <a:r>
              <a:rPr lang="zh-CN" altLang="en-US" sz="4000" b="1">
                <a:solidFill>
                  <a:srgbClr val="0000FF"/>
                </a:solidFill>
                <a:uFillTx/>
              </a:rPr>
              <a:t>这首诗是年轻的李白初离蜀地时的作品。全诗意境明朗，语言浅近，音韵流畅。诗从“峨眉山月”写起，“秋”字既点出了远游的时令是在秋天，又形容月色之美，信手拈来，自然巧妙。月只“半轮”，使人联想到青山吐月的优美意境。</a:t>
            </a:r>
            <a:endParaRPr lang="zh-CN" altLang="en-US" sz="4000" b="1">
              <a:solidFill>
                <a:srgbClr val="0000FF"/>
              </a:solidFill>
              <a:uFillTx/>
            </a:endParaRPr>
          </a:p>
          <a:p>
            <a:pPr algn="l">
              <a:lnSpc>
                <a:spcPct val="100000"/>
              </a:lnSpc>
              <a:spcBef>
                <a:spcPts val="1200"/>
              </a:spcBef>
              <a:buClrTx/>
              <a:buSzTx/>
              <a:buFontTx/>
            </a:pPr>
            <a:r>
              <a:rPr lang="zh-CN" altLang="en-US" sz="4000" b="1">
                <a:solidFill>
                  <a:srgbClr val="0000FF"/>
                </a:solidFill>
                <a:uFillTx/>
              </a:rPr>
              <a:t>       次句“影”指月影，“入”和“流”两个动词构成连动式谓语，意言月影映入江水，又随江水流去。</a:t>
            </a:r>
            <a:endParaRPr lang="zh-CN" altLang="en-US" sz="4000" b="1">
              <a:solidFill>
                <a:srgbClr val="0000FF"/>
              </a:solidFill>
              <a:uFillTx/>
            </a:endParaRPr>
          </a:p>
        </p:txBody>
      </p:sp>
      <p:sp>
        <p:nvSpPr>
          <p:cNvPr id="4" name="文本框 3"/>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诗歌赏析</a:t>
            </a:r>
            <a:endParaRPr lang="zh-CN" altLang="en-US" sz="4000" b="1">
              <a:solidFill>
                <a:srgbClr val="7030A0"/>
              </a:solidFill>
              <a:uFillTx/>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130935" y="915035"/>
            <a:ext cx="9930130" cy="5015865"/>
          </a:xfrm>
          <a:prstGeom prst="rect">
            <a:avLst/>
          </a:prstGeom>
          <a:solidFill>
            <a:schemeClr val="bg1"/>
          </a:solidFill>
          <a:ln w="9525">
            <a:noFill/>
          </a:ln>
        </p:spPr>
        <p:txBody>
          <a:bodyPr wrap="square">
            <a:spAutoFit/>
          </a:bodyPr>
          <a:p>
            <a:pPr algn="l">
              <a:lnSpc>
                <a:spcPct val="100000"/>
              </a:lnSpc>
              <a:spcBef>
                <a:spcPts val="1200"/>
              </a:spcBef>
              <a:buClrTx/>
              <a:buSzTx/>
              <a:buFontTx/>
            </a:pPr>
            <a:r>
              <a:rPr lang="zh-CN" altLang="en-US" sz="2400" b="1" dirty="0">
                <a:solidFill>
                  <a:srgbClr val="0000FF"/>
                </a:solidFill>
                <a:latin typeface="楷体_GB2312" pitchFamily="49" charset="-122"/>
                <a:ea typeface="楷体_GB2312" pitchFamily="49" charset="-122"/>
              </a:rPr>
              <a:t>       </a:t>
            </a:r>
            <a:r>
              <a:rPr lang="zh-CN" altLang="en-US" sz="4000" b="1">
                <a:solidFill>
                  <a:srgbClr val="0000FF"/>
                </a:solidFill>
                <a:uFillTx/>
              </a:rPr>
              <a:t>生活经验告诉我们，任凭江水怎样流，月影却是不动的。只有观者顺流而下，才会看到“影入江水流”的妙景。此句不仅写出了月映清江的美景，同时暗点秋夜行船之事，意境空灵。峨眉山——平羌江——清溪——三峡——渝州，五个地名的连用，造成空间迅速流转的感觉，让人感觉行船之快捷，不着痕迹地表达着离情别绪。</a:t>
            </a:r>
            <a:endParaRPr lang="zh-CN" altLang="en-US" sz="4000" b="1">
              <a:solidFill>
                <a:srgbClr val="0000FF"/>
              </a:solidFill>
              <a:uFillTx/>
            </a:endParaRPr>
          </a:p>
        </p:txBody>
      </p:sp>
      <p:sp>
        <p:nvSpPr>
          <p:cNvPr id="4" name="文本框 3"/>
          <p:cNvSpPr txBox="1"/>
          <p:nvPr/>
        </p:nvSpPr>
        <p:spPr>
          <a:xfrm>
            <a:off x="13335" y="15875"/>
            <a:ext cx="2225040" cy="706755"/>
          </a:xfrm>
          <a:prstGeom prst="rect">
            <a:avLst/>
          </a:prstGeom>
          <a:noFill/>
        </p:spPr>
        <p:txBody>
          <a:bodyPr wrap="none" rtlCol="0">
            <a:spAutoFit/>
          </a:bodyPr>
          <a:p>
            <a:r>
              <a:rPr lang="zh-CN" altLang="en-US" sz="4000" b="1">
                <a:solidFill>
                  <a:srgbClr val="7030A0"/>
                </a:solidFill>
                <a:uFillTx/>
                <a:ea typeface="黑体" panose="02010609060101010101" pitchFamily="2" charset="-122"/>
              </a:rPr>
              <a:t>诗歌赏析</a:t>
            </a:r>
            <a:endParaRPr lang="zh-CN" altLang="en-US" sz="4000" b="1">
              <a:solidFill>
                <a:srgbClr val="7030A0"/>
              </a:solidFill>
              <a:uFillTx/>
              <a:ea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3107</Words>
  <Application>WPS 演示</Application>
  <PresentationFormat>全屏显示(16:9)</PresentationFormat>
  <Paragraphs>221</Paragraphs>
  <Slides>24</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24</vt:i4>
      </vt:variant>
    </vt:vector>
  </HeadingPairs>
  <TitlesOfParts>
    <vt:vector size="43" baseType="lpstr">
      <vt:lpstr>Arial</vt:lpstr>
      <vt:lpstr>宋体</vt:lpstr>
      <vt:lpstr>Wingdings</vt:lpstr>
      <vt:lpstr>Times New Roman</vt:lpstr>
      <vt:lpstr>黑体</vt:lpstr>
      <vt:lpstr>Comic Sans MS</vt:lpstr>
      <vt:lpstr>华文中宋</vt:lpstr>
      <vt:lpstr>Wingdings</vt:lpstr>
      <vt:lpstr>楷体_GB2312</vt:lpstr>
      <vt:lpstr>新宋体</vt:lpstr>
      <vt:lpstr>微软雅黑</vt:lpstr>
      <vt:lpstr>Arial Unicode MS</vt:lpstr>
      <vt:lpstr>Calibri</vt:lpstr>
      <vt:lpstr>方正启体简体</vt:lpstr>
      <vt:lpstr>Segoe Print</vt:lpstr>
      <vt:lpstr>MS PGothic</vt:lpstr>
      <vt:lpstr>楷体_GB2312</vt: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DEEPIN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Lenovo</cp:lastModifiedBy>
  <cp:revision>378</cp:revision>
  <dcterms:created xsi:type="dcterms:W3CDTF">2016-01-14T07:05:00Z</dcterms:created>
  <dcterms:modified xsi:type="dcterms:W3CDTF">2019-09-17T08:06:42Z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2052-11.1.0.8986</vt:lpwstr>
  </property>
</Properties>
</file>