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3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132" y="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tags" Target="tags/tag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3.jpeg" /><Relationship Id="rId4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gif" /><Relationship Id="rId3" Type="http://schemas.openxmlformats.org/officeDocument/2006/relationships/image" Target="../media/image4.jpeg" /><Relationship Id="rId4" Type="http://schemas.openxmlformats.org/officeDocument/2006/relationships/image" Target="../media/image5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gif" /><Relationship Id="rId3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>
                <a:latin typeface="楷体" pitchFamily="49" charset="-122"/>
                <a:ea typeface="楷体" pitchFamily="49" charset="-122"/>
              </a:rPr>
              <a:t>柳永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望海潮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[11]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重湖：西湖以白堤为界，分为外湖、里湖，故云。巘（</a:t>
            </a:r>
            <a:r>
              <a:rPr lang="en-US" altLang="zh-CN" sz="3000" err="1">
                <a:latin typeface="楷体" pitchFamily="49" charset="-122"/>
                <a:ea typeface="楷体" pitchFamily="49" charset="-122"/>
              </a:rPr>
              <a:t>yǎn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）：险峻的峰峦或山崖。叠巘：指重重叠叠的险峰与山崖。清嘉：指清丽美好。</a:t>
            </a: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[12]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三秋：即秋季，亦指秋季第三月，即农历九月。桂子：桂花。</a:t>
            </a: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[13]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十里荷花：白居易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余杭形胜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云：“连郭荷花三十里，拂城松树一千株。”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[14]“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羌（</a:t>
            </a:r>
            <a:r>
              <a:rPr lang="en-US" altLang="zh-CN" sz="3000" err="1">
                <a:latin typeface="楷体" pitchFamily="49" charset="-122"/>
                <a:ea typeface="楷体" pitchFamily="49" charset="-122"/>
              </a:rPr>
              <a:t>qiāng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）管”三句：写杭州百姓的西湖游乐盛况。“菱歌”句与上句互文，描写西湖通宵达旦笙歌鼎沸的娱乐之盛。</a:t>
            </a:r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720000">
              <a:buNone/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羌管：指笛子，源自羌，故称。此处泛指乐器。菱（</a:t>
            </a:r>
            <a:r>
              <a:rPr lang="en-US" altLang="zh-CN" sz="3000" err="1">
                <a:latin typeface="楷体" pitchFamily="49" charset="-122"/>
                <a:ea typeface="楷体" pitchFamily="49" charset="-122"/>
              </a:rPr>
              <a:t>líng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）：植物名，菱科，一年生水生草本，果实即菱角，四角或两角，供食用或制淀粉。嬉嬉（</a:t>
            </a:r>
            <a:r>
              <a:rPr lang="en-US" altLang="zh-CN" sz="3000" err="1">
                <a:latin typeface="楷体" pitchFamily="49" charset="-122"/>
                <a:ea typeface="楷体" pitchFamily="49" charset="-122"/>
              </a:rPr>
              <a:t>xī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）：戏乐时欢快的样子。</a:t>
            </a: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[15]“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千骑（</a:t>
            </a:r>
            <a:r>
              <a:rPr lang="en-US" altLang="zh-CN" sz="3000" err="1">
                <a:latin typeface="楷体" pitchFamily="49" charset="-122"/>
                <a:ea typeface="楷体" pitchFamily="49" charset="-122"/>
              </a:rPr>
              <a:t>jì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）”三句：写太守游湖的情境。千骑、高牙：均谓太守，宋制大府首车往往兼军职，或以军职帅府，故称。牙：即牙旗，军前大旗。</a:t>
            </a: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[16]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异日：第二天。图：描绘。</a:t>
            </a:r>
          </a:p>
          <a:p>
            <a:pPr indent="720000">
              <a:buNone/>
            </a:pPr>
            <a:r>
              <a:rPr lang="en-US" altLang="zh-CN" sz="3000">
                <a:latin typeface="楷体" pitchFamily="49" charset="-122"/>
                <a:ea typeface="楷体" pitchFamily="49" charset="-122"/>
              </a:rPr>
              <a:t>[17]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凤池：即凤凰池，禁中池沼，中书省所在地，唐宋时多以凤池代称宰相。</a:t>
            </a:r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柳永为时任两浙转运使的好友孙何（薛瑞生考证为孙沔）而作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并非简单为粉饰升平的歌功颂德之作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北宋当时的环境，杭州：“东南名郡”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比较如实地反映了杭州的安定繁华</a:t>
            </a:r>
            <a:endParaRPr lang="zh-CN" altLang="en-US"/>
          </a:p>
        </p:txBody>
      </p:sp>
      <p:pic>
        <p:nvPicPr>
          <p:cNvPr id="5" name="图片 4" descr="u=644538704,983513439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8" y="4429132"/>
            <a:ext cx="1666872" cy="166687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望海潮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97921"/>
            <a:ext cx="5507511" cy="2857520"/>
          </a:xfrm>
          <a:prstGeom prst="rect">
            <a:avLst/>
          </a:prstGeom>
        </p:spPr>
      </p:pic>
      <p:pic>
        <p:nvPicPr>
          <p:cNvPr id="5" name="图片 4" descr="望海潮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1052736"/>
            <a:ext cx="3809443" cy="285432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词的上片：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首先从自然地理、社会历史条件着笔，对杭州的形胜、都会、“自古繁华”作总体介绍；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接着据此展开细绘，既描绘了杭州城中楼阁参差错落、人家张帘挂幕的城市景观，也描绘了钱塘江岸绿树如云、钱塘大潮铺天盖地的自然风光；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既写了杭州城繁荣活跃的贸易盛况，也写了杭州市民的富足和高门大户的豪奢。</a:t>
            </a:r>
            <a:endParaRPr lang="zh-CN" altLang="en-US" sz="2800"/>
          </a:p>
        </p:txBody>
      </p:sp>
      <p:pic>
        <p:nvPicPr>
          <p:cNvPr id="4" name="图片 3" descr="望海潮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446" y="214290"/>
            <a:ext cx="2717800" cy="19431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词的下片：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先以碧波荡漾中的“十里荷花”和有着“月中种”之美誉的“三秋桂子”，铺写西湖不论任何季节、任何时间均旖旎美丽、游人不绝的特色；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又以丽日晴空下的羌管和月夜湖光中的菱歌，写出杭州市民通宵达旦自由逍遥的游乐生活。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至于具有文化修养的官员们，则不仅是湖山之美的欣赏者，而且是表现这一切幸福快乐的艺术创造者。</a:t>
            </a:r>
            <a:endParaRPr lang="zh-CN" altLang="en-US"/>
          </a:p>
        </p:txBody>
      </p:sp>
      <p:pic>
        <p:nvPicPr>
          <p:cNvPr id="4" name="图片 3" descr="14871_1201080089.72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98" y="357166"/>
            <a:ext cx="1857388" cy="1502252"/>
          </a:xfrm>
          <a:prstGeom prst="rect">
            <a:avLst/>
          </a:prstGeom>
        </p:spPr>
      </p:pic>
      <p:pic>
        <p:nvPicPr>
          <p:cNvPr id="5" name="图片 4" descr="望海潮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446" y="214290"/>
            <a:ext cx="2717800" cy="19431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整首词艺术构思匠心独运，铺叙明晰晓畅。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作者倾尽热情与笔力以大开大阖、波澜起伏的赋的笔法，浓墨重彩地铺叙出一幅弥漫着浓厚风土人情的都市生活画卷，可谓“承平气象，形容曲尽”（陈振孙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直斋书录解题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此词境界之阔大、气势之恢弘，尽显磅礴豪放的词风。</a:t>
            </a:r>
            <a:endParaRPr lang="zh-CN" altLang="en-US" sz="2800"/>
          </a:p>
        </p:txBody>
      </p:sp>
      <p:pic>
        <p:nvPicPr>
          <p:cNvPr id="4" name="图片 3" descr="望海潮4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500570"/>
            <a:ext cx="3000364" cy="150018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导读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谁说柳永的词“只合十七八女郎，执红牙板”呢喃轻唱呢？当其兴致酣畅，又何尝不能“书挟海上风涛”、纵横挥洒呢？可见大作家是有多个侧面的，“豪苏腻柳”的传统说法未免片面。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柳永此词在当时传唱甚广，据说金国皇帝完颜亮听到这首歌词后，非常羡慕南方人民“三秋桂子，十里荷花”的生活，“遂起投鞭渡江之志”，欲发兵灭掉南宋（罗大经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鹤林玉露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）。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此说当然大有夸张，金兵入侵南宋，显然与柳词无关，但这一传闻无疑说明柳永此词流传之广、艺术感染力之大。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思考题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欧阳修的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采桑子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二首、苏轼的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饮湖上初晴后雨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也是描写西湖风光的佳作，与它们相比，柳永的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望海潮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在写景方法与风格上有何不同？</a:t>
            </a:r>
          </a:p>
          <a:p>
            <a:pPr indent="720000">
              <a:buBlip>
                <a:blip r:embed="rId2"/>
              </a:buBlip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2.“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商女不知亡国恨，隔江犹唱后庭花”与金国皇帝完颜亮听到柳词后“遂起投鞭渡江之志”之间有何异同？试据此讨论文学作品的社会功能。</a:t>
            </a:r>
          </a:p>
          <a:p>
            <a:pPr indent="720000">
              <a:buBlip>
                <a:blip r:embed="rId2"/>
              </a:buBlip>
            </a:pPr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33300" y="11328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/>
              <a:t> 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柳永（约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987—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约</a:t>
            </a:r>
            <a:r>
              <a:rPr lang="en-US" altLang="zh-CN">
                <a:latin typeface="楷体" pitchFamily="49" charset="-122"/>
                <a:ea typeface="楷体" pitchFamily="49" charset="-122"/>
              </a:rPr>
              <a:t>1053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），原名三变，字景庄，后改名永，字耆卿，因排行第七，又称柳七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“白衣卿相”</a:t>
            </a:r>
            <a:endParaRPr lang="en-US" altLang="zh-CN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>
                <a:latin typeface="楷体" pitchFamily="49" charset="-122"/>
                <a:ea typeface="楷体" pitchFamily="49" charset="-122"/>
              </a:rPr>
              <a:t>“吊柳七”</a:t>
            </a:r>
          </a:p>
        </p:txBody>
      </p:sp>
      <p:pic>
        <p:nvPicPr>
          <p:cNvPr id="5" name="内容占位符 4" descr="柳永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10380" y="1643050"/>
            <a:ext cx="2954936" cy="3714776"/>
          </a:xfrm>
        </p:spPr>
      </p:pic>
      <p:pic>
        <p:nvPicPr>
          <p:cNvPr id="6" name="图片 5" descr="u=2679581910,755354466&amp;fm=15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555" y="4429133"/>
            <a:ext cx="1571635" cy="144126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北宋第一个专力写词的文人，“凡有井水饮处，皆能歌柳词”。</a:t>
            </a: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精通音律，善为长调慢词，大量自制词牌，或以旧腔改创新调。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他以词抒写落魄文人的羁旅情怀、描绘都市生活的繁华旖旎、表达市井儿女的男欢女爱，丰富了词的表现内容，拓展了词的审美境界，在词史上具有不可替代的地位。</a:t>
            </a:r>
            <a:endParaRPr lang="en-US" altLang="zh-CN" sz="3000">
              <a:latin typeface="楷体" pitchFamily="49" charset="-122"/>
              <a:ea typeface="楷体" pitchFamily="49" charset="-122"/>
            </a:endParaRPr>
          </a:p>
          <a:p>
            <a:pPr indent="720000">
              <a:buBlip>
                <a:blip r:embed="rId2"/>
              </a:buBlip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柳永词作今存二百多首，有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乐章集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传世，今人薛瑞生有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乐章集校注</a:t>
            </a:r>
            <a:r>
              <a:rPr lang="en-US" altLang="zh-CN" sz="30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</a:t>
            </a:r>
          </a:p>
          <a:p>
            <a:pPr indent="720000">
              <a:buBlip>
                <a:blip r:embed="rId2"/>
              </a:buBlip>
            </a:pP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 descr="u=2679581910,755354466&amp;fm=15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11" y="1"/>
            <a:ext cx="1571635" cy="144126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乐章集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00" y="1071546"/>
            <a:ext cx="2357454" cy="3571900"/>
          </a:xfrm>
          <a:prstGeom prst="rect">
            <a:avLst/>
          </a:prstGeom>
        </p:spPr>
      </p:pic>
      <p:pic>
        <p:nvPicPr>
          <p:cNvPr id="5" name="图片 4" descr="乐章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8942" y="1714488"/>
            <a:ext cx="2584446" cy="378621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望海潮</a:t>
            </a:r>
            <a:r>
              <a:rPr lang="en-US" baseline="30000">
                <a:latin typeface="楷体" pitchFamily="49" charset="-122"/>
                <a:ea typeface="楷体" pitchFamily="49" charset="-122"/>
              </a:rPr>
              <a:t>[1]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None/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东南形胜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[2]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，江吴都会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[3]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，钱塘自古繁华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[4]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。烟柳画桥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[5]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，风帘翠幕，参差十万人家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[6]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。云树绕堤沙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[7]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，怒涛卷霜雪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[8]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，天堑无涯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[9]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</a:t>
            </a:r>
          </a:p>
          <a:p>
            <a:pPr indent="720000">
              <a:buNone/>
            </a:pPr>
            <a:r>
              <a:rPr lang="zh-CN" altLang="en-US" sz="3000">
                <a:latin typeface="楷体" pitchFamily="49" charset="-122"/>
                <a:ea typeface="楷体" pitchFamily="49" charset="-122"/>
              </a:rPr>
              <a:t>市列珠玑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[10]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，户盈罗绮，竞豪奢。重湖叠巘清嘉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[11]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，有三秋桂子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[12]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，十里荷花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[13]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。羌管弄晴，菱歌泛夜，嬉嬉钓叟莲娃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[14]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。千骑拥高牙，乘醉听箫鼓，吟赏烟霞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[15]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。异日图将好景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[16]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，归去凤池夸</a:t>
            </a:r>
            <a:r>
              <a:rPr lang="en-US" sz="3000" baseline="30000">
                <a:latin typeface="楷体" pitchFamily="49" charset="-122"/>
                <a:ea typeface="楷体" pitchFamily="49" charset="-122"/>
              </a:rPr>
              <a:t>[17]</a:t>
            </a:r>
            <a:r>
              <a:rPr lang="zh-CN" altLang="en-US" sz="3000">
                <a:latin typeface="楷体" pitchFamily="49" charset="-122"/>
                <a:ea typeface="楷体" pitchFamily="49" charset="-122"/>
              </a:rPr>
              <a:t>。</a:t>
            </a:r>
            <a:r>
              <a:rPr lang="en-US" sz="3000">
                <a:latin typeface="楷体" pitchFamily="49" charset="-122"/>
                <a:ea typeface="楷体" pitchFamily="49" charset="-122"/>
              </a:rPr>
              <a:t>	</a:t>
            </a:r>
            <a:endParaRPr lang="zh-CN" altLang="en-US" sz="30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zh-CN" altLang="en-US" sz="2600">
                <a:latin typeface="楷体" pitchFamily="49" charset="-122"/>
                <a:ea typeface="楷体" pitchFamily="49" charset="-122"/>
              </a:rPr>
              <a:t>（据</a:t>
            </a:r>
            <a:r>
              <a:rPr lang="en-US" altLang="zh-CN" sz="26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>
                <a:latin typeface="楷体" pitchFamily="49" charset="-122"/>
                <a:ea typeface="楷体" pitchFamily="49" charset="-122"/>
              </a:rPr>
              <a:t>乐章集校注</a:t>
            </a:r>
            <a:r>
              <a:rPr lang="en-US" altLang="zh-CN" sz="26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>
                <a:latin typeface="楷体" pitchFamily="49" charset="-122"/>
                <a:ea typeface="楷体" pitchFamily="49" charset="-122"/>
              </a:rPr>
              <a:t>，薛瑞生注，中华书局</a:t>
            </a:r>
            <a:r>
              <a:rPr lang="en-US" sz="2600">
                <a:latin typeface="楷体" pitchFamily="49" charset="-122"/>
                <a:ea typeface="楷体" pitchFamily="49" charset="-122"/>
              </a:rPr>
              <a:t>1994</a:t>
            </a:r>
            <a:r>
              <a:rPr lang="zh-CN" altLang="en-US" sz="2600">
                <a:latin typeface="楷体" pitchFamily="49" charset="-122"/>
                <a:ea typeface="楷体" pitchFamily="49" charset="-122"/>
              </a:rPr>
              <a:t>年版）</a:t>
            </a:r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4" name="图片 3" descr="c37796594b8f37582934f0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976" y="285728"/>
            <a:ext cx="1142984" cy="114298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[1]《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望海潮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词调始见于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乐章集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，为柳永首创。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[2]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形胜：指地理位置重要、交通便利、山川壮美的地区。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[3]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东南：江浙一带。江吴：钱塘位置在钱塘江北岸，旧属吴国，隋唐时为杭州治所，五代吴越建都于此，故云“江吴都会”。都会：指人群聚集及货物荟萃之大都邑。据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宋史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卷八八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地理志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：“余杭、四明，通蕃互市，珠贝外国之物，颇充于中藏云。”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[4]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钱塘：钱塘：县名，本名钱唐，后称杭州。钱塘在秦代时即已置县，汉魏隋唐皆置县，五代吴越王又建都于此，故云“自古繁华”。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[5]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画桥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古时桥常以画装饰，故称。</a:t>
            </a: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[6]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参差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(cēn cī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）：大约，指数字；或曰高低不齐，形容楼阁高下不齐。十万人家，约略之词，言人口之多。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[7]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堤沙：宋初西湖有白堤，为唐代白居易为杭州刺史时修建，因堤边多沙路，故云“堤沙”。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[8]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霜雪：比喻翻卷的白色浪花，是钱塘潮水给人最突出的视觉印象，也是面对钱塘潮水人们惯用的比喻。周密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武林旧事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云：“浙江之潮，天下之伟观也。自既望以至十八日为最盛。方其远出海门，仅如银线；既而渐近，则玉城雪岭，际天而来，大声如雷霆，震撼激射，吞天沃日，势极雄豪。”</a:t>
            </a:r>
          </a:p>
          <a:p>
            <a:endParaRPr lang="zh-CN" altLang="en-US"/>
          </a:p>
        </p:txBody>
      </p:sp>
      <p:pic>
        <p:nvPicPr>
          <p:cNvPr id="4" name="图片 3" descr="u=2679581910,755354466&amp;fm=15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6" y="4500570"/>
            <a:ext cx="1713794" cy="15716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latin typeface="楷体" pitchFamily="49" charset="-122"/>
                <a:ea typeface="楷体" pitchFamily="49" charset="-122"/>
              </a:rPr>
              <a:t>注释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[9]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堑（</a:t>
            </a:r>
            <a:r>
              <a:rPr lang="en-US" altLang="zh-CN" sz="2800" err="1">
                <a:latin typeface="楷体" pitchFamily="49" charset="-122"/>
                <a:ea typeface="楷体" pitchFamily="49" charset="-122"/>
              </a:rPr>
              <a:t>qiàn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）：指壕沟，也指护城河。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三国志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吴书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吴主传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：“诏诸郡县治城郭，起谯楼，穿堑发渠，以备盗贼。”天堑：即天然的沟壑。古时割据或偏安南方的国家常以长江为阻挡外敌入侵的天堑，并以为有此天然屏障，则城池可固若金汤。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南史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•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孔范传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：“隋师将济江，群官请为备防。</a:t>
            </a:r>
            <a:r>
              <a:rPr lang="en-US" altLang="zh-CN" sz="280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范奏曰：‘长江天堑，古来限隔，虏军岂能飞度？’”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  <a:p>
            <a:pPr indent="720000">
              <a:buNone/>
            </a:pPr>
            <a:r>
              <a:rPr lang="en-US" altLang="zh-CN" sz="2800">
                <a:latin typeface="楷体" pitchFamily="49" charset="-122"/>
                <a:ea typeface="楷体" pitchFamily="49" charset="-122"/>
              </a:rPr>
              <a:t>[10]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玑（</a:t>
            </a:r>
            <a:r>
              <a:rPr lang="en-US" altLang="zh-CN" sz="2800" err="1">
                <a:latin typeface="楷体" pitchFamily="49" charset="-122"/>
                <a:ea typeface="楷体" pitchFamily="49" charset="-122"/>
              </a:rPr>
              <a:t>jī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）：不圆的珠，或指小珠。珠玑，此处泛指珠宝等珍贵物品。</a:t>
            </a:r>
          </a:p>
          <a:p>
            <a:pPr>
              <a:buNone/>
            </a:pPr>
            <a:endParaRPr lang="zh-CN" altLang="en-US"/>
          </a:p>
        </p:txBody>
      </p:sp>
      <p:pic>
        <p:nvPicPr>
          <p:cNvPr id="4" name="图片 3" descr="u=2679581910,755354466&amp;fm=15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11" y="1"/>
            <a:ext cx="1571635" cy="144126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65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2">
      <vt:lpstr>Arial</vt:lpstr>
      <vt:lpstr>Calibri</vt:lpstr>
      <vt:lpstr>楷体</vt:lpstr>
      <vt:lpstr>Office 主题</vt:lpstr>
      <vt:lpstr>柳永</vt:lpstr>
      <vt:lpstr>简介</vt:lpstr>
      <vt:lpstr>简介</vt:lpstr>
      <vt:lpstr>PowerPoint Presentation</vt:lpstr>
      <vt:lpstr>望海潮[1]</vt:lpstr>
      <vt:lpstr>注释</vt:lpstr>
      <vt:lpstr>注释</vt:lpstr>
      <vt:lpstr>注释</vt:lpstr>
      <vt:lpstr>注释</vt:lpstr>
      <vt:lpstr>注释</vt:lpstr>
      <vt:lpstr>注释</vt:lpstr>
      <vt:lpstr>导读</vt:lpstr>
      <vt:lpstr>PowerPoint Presentation</vt:lpstr>
      <vt:lpstr>导读</vt:lpstr>
      <vt:lpstr>导读</vt:lpstr>
      <vt:lpstr>导读</vt:lpstr>
      <vt:lpstr>导读</vt:lpstr>
      <vt:lpstr>思考题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2021-07-09T08:25:41.453</cp:lastPrinted>
  <dcterms:created xsi:type="dcterms:W3CDTF">2021-07-09T08:25:41Z</dcterms:created>
  <dcterms:modified xsi:type="dcterms:W3CDTF">2021-07-09T00:25:42Z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