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87" r:id="rId3"/>
    <p:sldId id="305" r:id="rId4"/>
    <p:sldId id="293" r:id="rId5"/>
    <p:sldId id="288" r:id="rId6"/>
    <p:sldId id="289" r:id="rId7"/>
    <p:sldId id="311" r:id="rId8"/>
    <p:sldId id="290" r:id="rId9"/>
    <p:sldId id="291" r:id="rId10"/>
    <p:sldId id="292" r:id="rId11"/>
    <p:sldId id="267" r:id="rId12"/>
    <p:sldId id="306" r:id="rId13"/>
    <p:sldId id="258" r:id="rId14"/>
    <p:sldId id="266" r:id="rId15"/>
    <p:sldId id="270" r:id="rId16"/>
    <p:sldId id="310" r:id="rId17"/>
    <p:sldId id="308" r:id="rId18"/>
    <p:sldId id="294" r:id="rId19"/>
    <p:sldId id="301" r:id="rId20"/>
    <p:sldId id="295" r:id="rId21"/>
    <p:sldId id="307" r:id="rId22"/>
    <p:sldId id="296" r:id="rId23"/>
    <p:sldId id="300" r:id="rId24"/>
    <p:sldId id="309" r:id="rId25"/>
    <p:sldId id="298" r:id="rId26"/>
    <p:sldId id="299" r:id="rId27"/>
    <p:sldId id="303" r:id="rId28"/>
    <p:sldId id="286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77C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840" y="-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BE9D14-5933-4EB2-BD0D-AFE60D70A00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F1E3B31-72F5-44EC-951C-295FB7DCC87B}">
      <dgm:prSet phldrT="[文本]"/>
      <dgm:spPr/>
      <dgm:t>
        <a:bodyPr/>
        <a:lstStyle/>
        <a:p>
          <a:r>
            <a:rPr lang="zh-CN" altLang="en-US" dirty="0"/>
            <a:t>识记</a:t>
          </a:r>
        </a:p>
      </dgm:t>
    </dgm:pt>
    <dgm:pt modelId="{A428E1D0-33BA-48A1-BE05-14139671D7C7}" type="parTrans" cxnId="{2C79C4CB-2D75-4721-9AB9-DE480C2ADFE2}">
      <dgm:prSet/>
      <dgm:spPr/>
      <dgm:t>
        <a:bodyPr/>
        <a:lstStyle/>
        <a:p>
          <a:endParaRPr lang="zh-CN" altLang="en-US"/>
        </a:p>
      </dgm:t>
    </dgm:pt>
    <dgm:pt modelId="{0318A079-D734-4586-8D42-FA474F573D25}" type="sibTrans" cxnId="{2C79C4CB-2D75-4721-9AB9-DE480C2ADFE2}">
      <dgm:prSet/>
      <dgm:spPr/>
      <dgm:t>
        <a:bodyPr/>
        <a:lstStyle/>
        <a:p>
          <a:endParaRPr lang="zh-CN" altLang="en-US"/>
        </a:p>
      </dgm:t>
    </dgm:pt>
    <dgm:pt modelId="{4B71376A-7E40-4182-A541-6913E7E3E5EC}">
      <dgm:prSet phldrT="[文本]"/>
      <dgm:spPr/>
      <dgm:t>
        <a:bodyPr/>
        <a:lstStyle/>
        <a:p>
          <a:r>
            <a:rPr lang="zh-CN" altLang="en-US" dirty="0"/>
            <a:t>理解</a:t>
          </a:r>
        </a:p>
      </dgm:t>
    </dgm:pt>
    <dgm:pt modelId="{806A9855-95B2-4312-AD2E-09A7A5F9F877}" type="parTrans" cxnId="{5708BF79-7533-404D-8B74-27B62ECB242F}">
      <dgm:prSet/>
      <dgm:spPr/>
      <dgm:t>
        <a:bodyPr/>
        <a:lstStyle/>
        <a:p>
          <a:endParaRPr lang="zh-CN" altLang="en-US"/>
        </a:p>
      </dgm:t>
    </dgm:pt>
    <dgm:pt modelId="{3ED8529C-D2D5-4D35-B4E8-9A61C2FE9DAF}" type="sibTrans" cxnId="{5708BF79-7533-404D-8B74-27B62ECB242F}">
      <dgm:prSet/>
      <dgm:spPr/>
      <dgm:t>
        <a:bodyPr/>
        <a:lstStyle/>
        <a:p>
          <a:endParaRPr lang="zh-CN" altLang="en-US"/>
        </a:p>
      </dgm:t>
    </dgm:pt>
    <dgm:pt modelId="{4B9D7F1D-5C6F-421B-AEC5-4A003322EF97}">
      <dgm:prSet phldrT="[文本]"/>
      <dgm:spPr/>
      <dgm:t>
        <a:bodyPr/>
        <a:lstStyle/>
        <a:p>
          <a:r>
            <a:rPr lang="zh-CN" altLang="en-US" dirty="0"/>
            <a:t>运用</a:t>
          </a:r>
        </a:p>
      </dgm:t>
    </dgm:pt>
    <dgm:pt modelId="{0C6D97AA-1949-48E9-BBC6-4BE833061F6A}" type="parTrans" cxnId="{46B7FD61-1430-488A-855D-DEC7992ECC0E}">
      <dgm:prSet/>
      <dgm:spPr/>
      <dgm:t>
        <a:bodyPr/>
        <a:lstStyle/>
        <a:p>
          <a:endParaRPr lang="zh-CN" altLang="en-US"/>
        </a:p>
      </dgm:t>
    </dgm:pt>
    <dgm:pt modelId="{4F303346-83A2-463A-8BB7-457F0BF3C55A}" type="sibTrans" cxnId="{46B7FD61-1430-488A-855D-DEC7992ECC0E}">
      <dgm:prSet/>
      <dgm:spPr/>
      <dgm:t>
        <a:bodyPr/>
        <a:lstStyle/>
        <a:p>
          <a:endParaRPr lang="zh-CN" altLang="en-US"/>
        </a:p>
      </dgm:t>
    </dgm:pt>
    <dgm:pt modelId="{AA013FAA-C395-422C-98D3-D816A823658B}" type="pres">
      <dgm:prSet presAssocID="{6ABE9D14-5933-4EB2-BD0D-AFE60D70A001}" presName="CompostProcess" presStyleCnt="0">
        <dgm:presLayoutVars>
          <dgm:dir/>
          <dgm:resizeHandles val="exact"/>
        </dgm:presLayoutVars>
      </dgm:prSet>
      <dgm:spPr/>
    </dgm:pt>
    <dgm:pt modelId="{63A08296-F082-451F-82D4-0590C3E9AFC1}" type="pres">
      <dgm:prSet presAssocID="{6ABE9D14-5933-4EB2-BD0D-AFE60D70A001}" presName="arrow" presStyleLbl="bgShp" presStyleIdx="0" presStyleCn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</dgm:pt>
    <dgm:pt modelId="{395FAAD8-B60A-4643-B59F-C829ADF27A6F}" type="pres">
      <dgm:prSet presAssocID="{6ABE9D14-5933-4EB2-BD0D-AFE60D70A001}" presName="linearProcess" presStyleCnt="0"/>
      <dgm:spPr/>
    </dgm:pt>
    <dgm:pt modelId="{50418F71-39C7-4015-ADD4-813B8836ED74}" type="pres">
      <dgm:prSet presAssocID="{CF1E3B31-72F5-44EC-951C-295FB7DCC87B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9725E3-47D2-46F5-B655-FFAB35CF1AB9}" type="pres">
      <dgm:prSet presAssocID="{0318A079-D734-4586-8D42-FA474F573D25}" presName="sibTrans" presStyleCnt="0"/>
      <dgm:spPr/>
    </dgm:pt>
    <dgm:pt modelId="{07FB5FDB-0474-4189-B9F1-47666AD199EA}" type="pres">
      <dgm:prSet presAssocID="{4B71376A-7E40-4182-A541-6913E7E3E5E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6D854B-46FB-449A-A924-12F04476FC11}" type="pres">
      <dgm:prSet presAssocID="{3ED8529C-D2D5-4D35-B4E8-9A61C2FE9DAF}" presName="sibTrans" presStyleCnt="0"/>
      <dgm:spPr/>
    </dgm:pt>
    <dgm:pt modelId="{1ACD3BA3-51B6-43A6-BEB4-9B8B347294A1}" type="pres">
      <dgm:prSet presAssocID="{4B9D7F1D-5C6F-421B-AEC5-4A003322EF9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31A38A-FD42-46A4-B1ED-7D5A6901F687}" type="presOf" srcId="{4B9D7F1D-5C6F-421B-AEC5-4A003322EF97}" destId="{1ACD3BA3-51B6-43A6-BEB4-9B8B347294A1}" srcOrd="0" destOrd="0" presId="urn:microsoft.com/office/officeart/2005/8/layout/hProcess9"/>
    <dgm:cxn modelId="{17178FDC-D738-4F21-B3F2-E6CF2548F986}" type="presOf" srcId="{4B71376A-7E40-4182-A541-6913E7E3E5EC}" destId="{07FB5FDB-0474-4189-B9F1-47666AD199EA}" srcOrd="0" destOrd="0" presId="urn:microsoft.com/office/officeart/2005/8/layout/hProcess9"/>
    <dgm:cxn modelId="{5708BF79-7533-404D-8B74-27B62ECB242F}" srcId="{6ABE9D14-5933-4EB2-BD0D-AFE60D70A001}" destId="{4B71376A-7E40-4182-A541-6913E7E3E5EC}" srcOrd="1" destOrd="0" parTransId="{806A9855-95B2-4312-AD2E-09A7A5F9F877}" sibTransId="{3ED8529C-D2D5-4D35-B4E8-9A61C2FE9DAF}"/>
    <dgm:cxn modelId="{46B7FD61-1430-488A-855D-DEC7992ECC0E}" srcId="{6ABE9D14-5933-4EB2-BD0D-AFE60D70A001}" destId="{4B9D7F1D-5C6F-421B-AEC5-4A003322EF97}" srcOrd="2" destOrd="0" parTransId="{0C6D97AA-1949-48E9-BBC6-4BE833061F6A}" sibTransId="{4F303346-83A2-463A-8BB7-457F0BF3C55A}"/>
    <dgm:cxn modelId="{2C79C4CB-2D75-4721-9AB9-DE480C2ADFE2}" srcId="{6ABE9D14-5933-4EB2-BD0D-AFE60D70A001}" destId="{CF1E3B31-72F5-44EC-951C-295FB7DCC87B}" srcOrd="0" destOrd="0" parTransId="{A428E1D0-33BA-48A1-BE05-14139671D7C7}" sibTransId="{0318A079-D734-4586-8D42-FA474F573D25}"/>
    <dgm:cxn modelId="{060D3967-50E2-4C58-891D-76DAE9A3A217}" type="presOf" srcId="{CF1E3B31-72F5-44EC-951C-295FB7DCC87B}" destId="{50418F71-39C7-4015-ADD4-813B8836ED74}" srcOrd="0" destOrd="0" presId="urn:microsoft.com/office/officeart/2005/8/layout/hProcess9"/>
    <dgm:cxn modelId="{F9F22DD0-FC2B-4EEC-B340-E3A0CD7A0AEE}" type="presOf" srcId="{6ABE9D14-5933-4EB2-BD0D-AFE60D70A001}" destId="{AA013FAA-C395-422C-98D3-D816A823658B}" srcOrd="0" destOrd="0" presId="urn:microsoft.com/office/officeart/2005/8/layout/hProcess9"/>
    <dgm:cxn modelId="{A17645CA-C447-4A0A-8CF7-5A2AC05F11F3}" type="presParOf" srcId="{AA013FAA-C395-422C-98D3-D816A823658B}" destId="{63A08296-F082-451F-82D4-0590C3E9AFC1}" srcOrd="0" destOrd="0" presId="urn:microsoft.com/office/officeart/2005/8/layout/hProcess9"/>
    <dgm:cxn modelId="{7F8A0C32-2DB8-4CBA-B3AC-0D70F80D65BB}" type="presParOf" srcId="{AA013FAA-C395-422C-98D3-D816A823658B}" destId="{395FAAD8-B60A-4643-B59F-C829ADF27A6F}" srcOrd="1" destOrd="0" presId="urn:microsoft.com/office/officeart/2005/8/layout/hProcess9"/>
    <dgm:cxn modelId="{014D5293-3AB8-4AC1-B30B-3C3AA18421AF}" type="presParOf" srcId="{395FAAD8-B60A-4643-B59F-C829ADF27A6F}" destId="{50418F71-39C7-4015-ADD4-813B8836ED74}" srcOrd="0" destOrd="0" presId="urn:microsoft.com/office/officeart/2005/8/layout/hProcess9"/>
    <dgm:cxn modelId="{DDD2DDCD-7332-415F-AA19-C62F661A9693}" type="presParOf" srcId="{395FAAD8-B60A-4643-B59F-C829ADF27A6F}" destId="{209725E3-47D2-46F5-B655-FFAB35CF1AB9}" srcOrd="1" destOrd="0" presId="urn:microsoft.com/office/officeart/2005/8/layout/hProcess9"/>
    <dgm:cxn modelId="{64458713-E4A5-463D-8575-7142D64FE7C1}" type="presParOf" srcId="{395FAAD8-B60A-4643-B59F-C829ADF27A6F}" destId="{07FB5FDB-0474-4189-B9F1-47666AD199EA}" srcOrd="2" destOrd="0" presId="urn:microsoft.com/office/officeart/2005/8/layout/hProcess9"/>
    <dgm:cxn modelId="{8F6811E2-1A78-40A8-BD1B-ACEBA5BBA4F0}" type="presParOf" srcId="{395FAAD8-B60A-4643-B59F-C829ADF27A6F}" destId="{8B6D854B-46FB-449A-A924-12F04476FC11}" srcOrd="3" destOrd="0" presId="urn:microsoft.com/office/officeart/2005/8/layout/hProcess9"/>
    <dgm:cxn modelId="{9B7228DD-6B5F-47A2-97FF-FAF914118FE3}" type="presParOf" srcId="{395FAAD8-B60A-4643-B59F-C829ADF27A6F}" destId="{1ACD3BA3-51B6-43A6-BEB4-9B8B347294A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08296-F082-451F-82D4-0590C3E9AFC1}">
      <dsp:nvSpPr>
        <dsp:cNvPr id="0" name=""/>
        <dsp:cNvSpPr/>
      </dsp:nvSpPr>
      <dsp:spPr>
        <a:xfrm>
          <a:off x="609599" y="0"/>
          <a:ext cx="6908800" cy="3649133"/>
        </a:xfrm>
        <a:prstGeom prst="rightArrow">
          <a:avLst/>
        </a:prstGeom>
        <a:solidFill>
          <a:schemeClr val="accent3"/>
        </a:solidFill>
        <a:ln w="28575" cap="rnd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</dsp:sp>
    <dsp:sp modelId="{50418F71-39C7-4015-ADD4-813B8836ED74}">
      <dsp:nvSpPr>
        <dsp:cNvPr id="0" name=""/>
        <dsp:cNvSpPr/>
      </dsp:nvSpPr>
      <dsp:spPr>
        <a:xfrm>
          <a:off x="0" y="1094739"/>
          <a:ext cx="2438400" cy="14596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800" kern="1200" dirty="0"/>
            <a:t>识记</a:t>
          </a:r>
        </a:p>
      </dsp:txBody>
      <dsp:txXfrm>
        <a:off x="71254" y="1165993"/>
        <a:ext cx="2295892" cy="1317145"/>
      </dsp:txXfrm>
    </dsp:sp>
    <dsp:sp modelId="{07FB5FDB-0474-4189-B9F1-47666AD199EA}">
      <dsp:nvSpPr>
        <dsp:cNvPr id="0" name=""/>
        <dsp:cNvSpPr/>
      </dsp:nvSpPr>
      <dsp:spPr>
        <a:xfrm>
          <a:off x="2844799" y="1094739"/>
          <a:ext cx="2438400" cy="14596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800" kern="1200" dirty="0"/>
            <a:t>理解</a:t>
          </a:r>
        </a:p>
      </dsp:txBody>
      <dsp:txXfrm>
        <a:off x="2916053" y="1165993"/>
        <a:ext cx="2295892" cy="1317145"/>
      </dsp:txXfrm>
    </dsp:sp>
    <dsp:sp modelId="{1ACD3BA3-51B6-43A6-BEB4-9B8B347294A1}">
      <dsp:nvSpPr>
        <dsp:cNvPr id="0" name=""/>
        <dsp:cNvSpPr/>
      </dsp:nvSpPr>
      <dsp:spPr>
        <a:xfrm>
          <a:off x="5689600" y="1094739"/>
          <a:ext cx="2438400" cy="14596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800" kern="1200" dirty="0"/>
            <a:t>运用</a:t>
          </a:r>
        </a:p>
      </dsp:txBody>
      <dsp:txXfrm>
        <a:off x="5760854" y="1165993"/>
        <a:ext cx="2295892" cy="1317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DD959-6522-4181-93FD-50742AF21329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8CB17-5458-4D76-A3E0-05FC76378E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694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433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664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09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559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857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28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14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88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781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8307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57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453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20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21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39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06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921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992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674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8CB17-5458-4D76-A3E0-05FC76378E3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6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14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54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603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4584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649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6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97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407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06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17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70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72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47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263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67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52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12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99D7E5E-7AC2-4CD9-BB10-7779037C335E}" type="datetimeFigureOut">
              <a:rPr lang="zh-CN" altLang="en-US" smtClean="0"/>
              <a:t>2018/9/10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59E31-0D28-421F-9A10-38B48B102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9610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m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F832FCB-15EE-486E-BB1E-289DE6B2FFE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8B8BDB-9657-4C2B-9735-ED7B677B6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6705" y="1788923"/>
            <a:ext cx="7671844" cy="1408283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大海航行靠舵手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E7A7360-90A0-4445-A294-9989D0D272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6705" y="3621606"/>
            <a:ext cx="8825658" cy="861420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</a:rPr>
              <a:t>——2018</a:t>
            </a:r>
            <a:r>
              <a:rPr lang="zh-CN" altLang="en-US" sz="3600" b="1" dirty="0">
                <a:solidFill>
                  <a:schemeClr val="tx1"/>
                </a:solidFill>
              </a:rPr>
              <a:t>高考阅卷启示录</a:t>
            </a:r>
          </a:p>
        </p:txBody>
      </p:sp>
      <p:sp>
        <p:nvSpPr>
          <p:cNvPr id="9" name="副标题 2">
            <a:extLst>
              <a:ext uri="{FF2B5EF4-FFF2-40B4-BE49-F238E27FC236}">
                <a16:creationId xmlns:a16="http://schemas.microsoft.com/office/drawing/2014/main" xmlns="" id="{7CA82120-7F8F-4A6A-90FF-FE79F43692BB}"/>
              </a:ext>
            </a:extLst>
          </p:cNvPr>
          <p:cNvSpPr txBox="1">
            <a:spLocks/>
          </p:cNvSpPr>
          <p:nvPr/>
        </p:nvSpPr>
        <p:spPr>
          <a:xfrm>
            <a:off x="5574032" y="4791130"/>
            <a:ext cx="5107098" cy="8614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</a:rPr>
              <a:t>石门中学    查斌    </a:t>
            </a:r>
            <a:r>
              <a:rPr lang="en-US" altLang="zh-CN" sz="2800" b="1" dirty="0">
                <a:solidFill>
                  <a:schemeClr val="tx1"/>
                </a:solidFill>
              </a:rPr>
              <a:t>2018.9.10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C38887D-BFAE-4634-A070-F70E26AF495B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pic>
        <p:nvPicPr>
          <p:cNvPr id="1026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FA444940-29B2-41E1-BC26-663E5313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490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030" y="528470"/>
            <a:ext cx="9404723" cy="106468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备考启示</a:t>
            </a:r>
            <a:r>
              <a:rPr lang="en-US" altLang="zh-CN" b="1" dirty="0">
                <a:solidFill>
                  <a:schemeClr val="tx1"/>
                </a:solidFill>
              </a:rPr>
              <a:t>1</a:t>
            </a:r>
            <a:r>
              <a:rPr lang="zh-CN" altLang="en-US" b="1" dirty="0">
                <a:solidFill>
                  <a:schemeClr val="tx1"/>
                </a:solidFill>
              </a:rPr>
              <a:t>：实现语文能力三级跳</a:t>
            </a:r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xmlns="" id="{E5A4C53D-25BA-47D8-9E21-1016707160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66122"/>
              </p:ext>
            </p:extLst>
          </p:nvPr>
        </p:nvGraphicFramePr>
        <p:xfrm>
          <a:off x="2032000" y="1722065"/>
          <a:ext cx="8128000" cy="3649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20178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1511300"/>
            <a:ext cx="11353800" cy="4436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正面描写就是直接描绘人物的肖像、心理、语言和行动，所以又叫直接描写。</a:t>
            </a:r>
            <a:endParaRPr lang="en-US" altLang="zh-CN" sz="3600" b="1" dirty="0"/>
          </a:p>
          <a:p>
            <a:pPr marL="0" indent="0">
              <a:buNone/>
            </a:pPr>
            <a:r>
              <a:rPr lang="zh-CN" altLang="en-US" sz="3600" b="1" dirty="0"/>
              <a:t>侧面描写就是通过对其他人物的描写来映衬、烘托出所写人物，或通过别人的评述来描写人物，即以“烘云托月”的手法，来达到以“虚”写“实”的目的。所以侧面描写又称间接描写。</a:t>
            </a:r>
            <a:endParaRPr lang="en-US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                                                 ——《5</a:t>
            </a:r>
            <a:r>
              <a:rPr lang="zh-CN" altLang="en-US" sz="3600" b="1" dirty="0"/>
              <a:t>年高考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年模拟</a:t>
            </a:r>
            <a:r>
              <a:rPr lang="en-US" altLang="zh-CN" sz="3600" b="1" dirty="0"/>
              <a:t>》</a:t>
            </a:r>
            <a:endParaRPr lang="zh-CN" altLang="en-US" sz="3600" b="1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BA2430C-0960-47AB-86A3-2A6C711FF34F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6A5AFFE8-94A1-48CF-A09E-66D1227E5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312C5AB-77CC-4236-9401-B49A194914C5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xmlns="" id="{7BF28188-9A99-4AC4-8FC8-ABD321A37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508875"/>
            <a:ext cx="9404723" cy="873509"/>
          </a:xfrm>
        </p:spPr>
        <p:txBody>
          <a:bodyPr/>
          <a:lstStyle/>
          <a:p>
            <a:r>
              <a:rPr lang="zh-CN" altLang="en-US" sz="4400" b="1" dirty="0">
                <a:solidFill>
                  <a:schemeClr val="tx1"/>
                </a:solidFill>
              </a:rPr>
              <a:t>正面描写与侧面描写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600" y="175458"/>
            <a:ext cx="11353800" cy="61133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你真的理解吗？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35384" y="4753042"/>
            <a:ext cx="9851232" cy="1066800"/>
          </a:xfrm>
        </p:spPr>
        <p:txBody>
          <a:bodyPr/>
          <a:lstStyle/>
          <a:p>
            <a:r>
              <a:rPr lang="en-US" altLang="zh-CN" b="1" dirty="0">
                <a:solidFill>
                  <a:schemeClr val="tx1"/>
                </a:solidFill>
              </a:rPr>
              <a:t>《</a:t>
            </a:r>
            <a:r>
              <a:rPr lang="zh-CN" altLang="en-US" b="1" dirty="0">
                <a:solidFill>
                  <a:schemeClr val="tx1"/>
                </a:solidFill>
              </a:rPr>
              <a:t>夜雪</a:t>
            </a:r>
            <a:r>
              <a:rPr lang="en-US" altLang="zh-CN" b="1" dirty="0">
                <a:solidFill>
                  <a:schemeClr val="tx1"/>
                </a:solidFill>
              </a:rPr>
              <a:t>》</a:t>
            </a:r>
            <a:r>
              <a:rPr lang="zh-CN" altLang="en-US" b="1" dirty="0">
                <a:solidFill>
                  <a:schemeClr val="tx1"/>
                </a:solidFill>
              </a:rPr>
              <a:t>是如何正侧结合的？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106884" y="963648"/>
            <a:ext cx="9851232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indent="-256032" algn="ctr" defTabSz="914400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/>
            </a:pPr>
            <a:r>
              <a:rPr lang="zh-CN" altLang="en-US" sz="5400" b="1" dirty="0"/>
              <a:t>夜雪</a:t>
            </a:r>
          </a:p>
          <a:p>
            <a:pPr marL="365760" indent="-256032" algn="ctr" defTabSz="914400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/>
            </a:pPr>
            <a:r>
              <a:rPr lang="zh-CN" altLang="en-US" sz="5400" b="1" dirty="0"/>
              <a:t>白居易</a:t>
            </a:r>
          </a:p>
          <a:p>
            <a:pPr marL="365760" indent="-256032" algn="ctr" defTabSz="914400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/>
            </a:pPr>
            <a:r>
              <a:rPr lang="zh-CN" altLang="en-US" sz="5400" b="1" dirty="0"/>
              <a:t>已讶衾枕冷，复见窗户明。</a:t>
            </a:r>
            <a:br>
              <a:rPr lang="zh-CN" altLang="en-US" sz="5400" b="1" dirty="0"/>
            </a:br>
            <a:r>
              <a:rPr lang="zh-CN" altLang="en-US" sz="5400" b="1" dirty="0"/>
              <a:t>夜深知雪重，时闻折竹声。</a:t>
            </a:r>
          </a:p>
          <a:p>
            <a:pPr marL="365760" indent="-256032" defTabSz="914400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/>
            </a:pPr>
            <a:endParaRPr lang="zh-CN" altLang="en-US" sz="5400" b="1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BA2430C-0960-47AB-86A3-2A6C711FF34F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6A5AFFE8-94A1-48CF-A09E-66D1227E5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312C5AB-77CC-4236-9401-B49A194914C5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</p:spTree>
    <p:extLst>
      <p:ext uri="{BB962C8B-B14F-4D97-AF65-F5344CB8AC3E}">
        <p14:creationId xmlns:p14="http://schemas.microsoft.com/office/powerpoint/2010/main" val="2264109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637" y="1032838"/>
            <a:ext cx="9404723" cy="93768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规律总结（什么情况下用）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3637" y="2569532"/>
            <a:ext cx="9404723" cy="261428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、具体描写对象（自然景物</a:t>
            </a:r>
            <a:r>
              <a:rPr lang="en-US" altLang="zh-CN" sz="4000" b="1" dirty="0"/>
              <a:t>/</a:t>
            </a:r>
            <a:r>
              <a:rPr lang="zh-CN" altLang="en-US" sz="4000" b="1" dirty="0"/>
              <a:t>人物）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、正</a:t>
            </a:r>
            <a:r>
              <a:rPr lang="en-US" altLang="zh-CN" sz="4000" b="1" dirty="0"/>
              <a:t>+</a:t>
            </a:r>
            <a:r>
              <a:rPr lang="zh-CN" altLang="en-US" sz="4000" b="1" dirty="0"/>
              <a:t>侧</a:t>
            </a:r>
            <a:endParaRPr lang="en-US" altLang="zh-CN" sz="4000" b="1" dirty="0"/>
          </a:p>
          <a:p>
            <a:pPr marL="0" indent="0"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、各种觉（</a:t>
            </a:r>
            <a:r>
              <a:rPr lang="zh-CN" altLang="en-US" sz="4000" b="1" dirty="0">
                <a:solidFill>
                  <a:srgbClr val="FFFF00"/>
                </a:solidFill>
              </a:rPr>
              <a:t>视、听、嗅</a:t>
            </a:r>
            <a:r>
              <a:rPr lang="zh-CN" altLang="en-US" sz="4000" b="1" dirty="0"/>
              <a:t>、触、感）</a:t>
            </a:r>
            <a:endParaRPr lang="en-US" altLang="zh-CN" sz="4000" b="1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357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846188F-5BFB-4C5A-A13D-CF3C882A7223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550" y="0"/>
            <a:ext cx="11772899" cy="63579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dirty="0"/>
              <a:t>（</a:t>
            </a:r>
            <a:r>
              <a:rPr lang="en-US" altLang="zh-CN" dirty="0"/>
              <a:t>2010</a:t>
            </a:r>
            <a:r>
              <a:rPr lang="zh-CN" altLang="en-US" dirty="0"/>
              <a:t>辽宁卷）</a:t>
            </a:r>
            <a:r>
              <a:rPr lang="zh-CN" altLang="en-US" sz="3500" b="1" dirty="0"/>
              <a:t>雨    </a:t>
            </a:r>
            <a:r>
              <a:rPr lang="zh-CN" altLang="en-US" sz="2600" b="1" dirty="0"/>
              <a:t>陈与义</a:t>
            </a:r>
            <a:r>
              <a:rPr lang="zh-CN" altLang="en-US" sz="3500" b="1" baseline="30000" dirty="0"/>
              <a:t>①</a:t>
            </a:r>
            <a:endParaRPr lang="zh-CN" altLang="en-US" sz="3500" b="1" dirty="0"/>
          </a:p>
          <a:p>
            <a:pPr marL="0" indent="0" algn="ctr">
              <a:buNone/>
            </a:pPr>
            <a:r>
              <a:rPr lang="zh-CN" altLang="en-US" sz="3900" b="1" dirty="0"/>
              <a:t>       潇潇十日雨，稳送祝融</a:t>
            </a:r>
            <a:r>
              <a:rPr lang="zh-CN" altLang="en-US" sz="3900" b="1" baseline="30000" dirty="0"/>
              <a:t>②</a:t>
            </a:r>
            <a:r>
              <a:rPr lang="zh-CN" altLang="en-US" sz="3900" b="1" dirty="0"/>
              <a:t>归。                                    </a:t>
            </a:r>
            <a:endParaRPr lang="en-US" altLang="zh-CN" sz="3900" b="1" dirty="0"/>
          </a:p>
          <a:p>
            <a:pPr marL="0" indent="0" algn="ctr">
              <a:buNone/>
            </a:pPr>
            <a:r>
              <a:rPr lang="en-US" altLang="zh-CN" sz="3900" b="1" dirty="0"/>
              <a:t>       </a:t>
            </a:r>
            <a:r>
              <a:rPr lang="zh-CN" altLang="en-US" sz="3900" b="1" dirty="0"/>
              <a:t>燕子经年梦 ，梧桐昨暮非。</a:t>
            </a:r>
          </a:p>
          <a:p>
            <a:pPr marL="0" indent="0" algn="ctr">
              <a:buNone/>
            </a:pPr>
            <a:r>
              <a:rPr lang="zh-CN" altLang="en-US" sz="3900" b="1" dirty="0"/>
              <a:t>       一凉恩到骨，四壁</a:t>
            </a:r>
            <a:r>
              <a:rPr lang="zh-CN" altLang="en-US" sz="3900" b="1" baseline="30000" dirty="0"/>
              <a:t>③</a:t>
            </a:r>
            <a:r>
              <a:rPr lang="zh-CN" altLang="en-US" sz="3900" b="1" dirty="0"/>
              <a:t>事多违。</a:t>
            </a:r>
            <a:endParaRPr lang="en-US" altLang="zh-CN" sz="3900" b="1" dirty="0"/>
          </a:p>
          <a:p>
            <a:pPr marL="0" indent="0" algn="ctr">
              <a:buNone/>
            </a:pPr>
            <a:r>
              <a:rPr lang="en-US" altLang="zh-CN" sz="3900" b="1" dirty="0"/>
              <a:t>       </a:t>
            </a:r>
            <a:r>
              <a:rPr lang="zh-CN" altLang="en-US" sz="3900" b="1" dirty="0"/>
              <a:t>衮衮繁华地</a:t>
            </a:r>
            <a:r>
              <a:rPr lang="zh-CN" altLang="en-US" sz="3900" b="1" baseline="30000" dirty="0"/>
              <a:t>④</a:t>
            </a:r>
            <a:r>
              <a:rPr lang="zh-CN" altLang="en-US" sz="3900" b="1" dirty="0"/>
              <a:t>，西风吹客衣。</a:t>
            </a:r>
          </a:p>
          <a:p>
            <a:pPr marL="0" indent="0">
              <a:buNone/>
            </a:pPr>
            <a:r>
              <a:rPr lang="zh-CN" altLang="en-US" sz="2800" dirty="0"/>
              <a:t>注：①陈与义（</a:t>
            </a:r>
            <a:r>
              <a:rPr lang="en-US" sz="2800" dirty="0"/>
              <a:t>1090~1138</a:t>
            </a:r>
            <a:r>
              <a:rPr lang="zh-CN" altLang="en-US" sz="2800" dirty="0"/>
              <a:t>）：字去非，号简斋，洛阳人。这首诗作于政和八年</a:t>
            </a:r>
            <a:r>
              <a:rPr lang="en-US" sz="2800" dirty="0"/>
              <a:t>  </a:t>
            </a:r>
            <a:r>
              <a:rPr lang="zh-CN" altLang="en-US" sz="2800" dirty="0"/>
              <a:t>（</a:t>
            </a:r>
            <a:r>
              <a:rPr lang="en-US" sz="2800" dirty="0"/>
              <a:t>1118</a:t>
            </a:r>
            <a:r>
              <a:rPr lang="zh-CN" altLang="en-US" sz="2800" dirty="0"/>
              <a:t>），当时作者正闲居京城等候授职。②祝融：火神，这里指夏季。③四壁：家徒四壁，指穷困。④衮衮：众多，这里指众多居高位而无所作为的官吏。繁华地：指京城。</a:t>
            </a:r>
          </a:p>
          <a:p>
            <a:pPr marL="0" indent="0">
              <a:buNone/>
            </a:pPr>
            <a:r>
              <a:rPr lang="en-US" sz="3900" b="1" dirty="0"/>
              <a:t>9.</a:t>
            </a:r>
            <a:r>
              <a:rPr lang="zh-CN" altLang="en-US" sz="3900" b="1" dirty="0"/>
              <a:t>前人认为这首诗写雨是妙在</a:t>
            </a:r>
            <a:r>
              <a:rPr lang="en-US" sz="3900" b="1" dirty="0"/>
              <a:t>“</a:t>
            </a:r>
            <a:r>
              <a:rPr lang="zh-CN" altLang="en-US" sz="3900" b="1" dirty="0"/>
              <a:t>若即若离</a:t>
            </a:r>
            <a:r>
              <a:rPr lang="en-US" sz="3900" b="1" dirty="0"/>
              <a:t>”</a:t>
            </a:r>
            <a:r>
              <a:rPr lang="zh-CN" altLang="en-US" sz="3900" b="1" dirty="0"/>
              <a:t>，你同意这种说法吗？请简述理由。</a:t>
            </a:r>
            <a:r>
              <a:rPr lang="zh-CN" altLang="en-US" sz="3900" dirty="0"/>
              <a:t>（</a:t>
            </a:r>
            <a:r>
              <a:rPr lang="en-US" sz="3900" dirty="0"/>
              <a:t>6</a:t>
            </a:r>
            <a:r>
              <a:rPr lang="zh-CN" altLang="en-US" sz="3900" dirty="0"/>
              <a:t>分）</a:t>
            </a:r>
          </a:p>
        </p:txBody>
      </p:sp>
      <p:pic>
        <p:nvPicPr>
          <p:cNvPr id="4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8CFC14C4-09B1-4445-9448-B9845AF2B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5E705D-30FD-4386-BDD8-A2E68C3297D6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FCEB83F-4ABC-4CD7-B420-3777DEBBD57F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4683" y="1712259"/>
            <a:ext cx="10275888" cy="343348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/>
              <a:t>答案：同意。“若即若离”是指本诗运用了</a:t>
            </a:r>
            <a:r>
              <a:rPr lang="zh-CN" altLang="en-US" sz="4000" b="1" dirty="0">
                <a:solidFill>
                  <a:srgbClr val="FFFF00"/>
                </a:solidFill>
              </a:rPr>
              <a:t>正侧面相结合</a:t>
            </a:r>
            <a:r>
              <a:rPr lang="zh-CN" altLang="en-US" sz="4000" b="1" dirty="0"/>
              <a:t>的方法写雨。虽然诗题是</a:t>
            </a:r>
            <a:r>
              <a:rPr lang="en-US" sz="4000" b="1" dirty="0"/>
              <a:t>“</a:t>
            </a:r>
            <a:r>
              <a:rPr lang="zh-CN" altLang="en-US" sz="4000" b="1" dirty="0"/>
              <a:t>雨</a:t>
            </a:r>
            <a:r>
              <a:rPr lang="en-US" sz="4000" b="1" dirty="0"/>
              <a:t>”</a:t>
            </a:r>
            <a:r>
              <a:rPr lang="zh-CN" altLang="en-US" sz="4000" b="1" dirty="0"/>
              <a:t>，但作者却不着重从正面描写雨势、雨景，而是通过写动植物和人在雨中的感受来写雨，这就给人一种若即若离的感觉。</a:t>
            </a:r>
            <a:endParaRPr lang="zh-CN" altLang="en-US" sz="4000" dirty="0"/>
          </a:p>
          <a:p>
            <a:endParaRPr lang="zh-CN" altLang="en-US" dirty="0"/>
          </a:p>
        </p:txBody>
      </p:sp>
      <p:pic>
        <p:nvPicPr>
          <p:cNvPr id="4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385F3B8F-7DE8-47A4-955F-B93B9E95E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4EE40FF-60FE-4144-97C5-2F1FAD460147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FCEB83F-4ABC-4CD7-B420-3777DEBBD57F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9580" y="1440421"/>
            <a:ext cx="11272838" cy="26660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（</a:t>
            </a:r>
            <a:r>
              <a:rPr lang="en-US" altLang="zh-CN" sz="3600" b="1" dirty="0"/>
              <a:t>2018</a:t>
            </a:r>
            <a:r>
              <a:rPr lang="zh-CN" altLang="en-US" sz="3600" b="1" dirty="0"/>
              <a:t>北京）</a:t>
            </a:r>
            <a:r>
              <a:rPr lang="zh-CN" altLang="zh-CN" sz="3600" b="1" dirty="0"/>
              <a:t>辛弃疾</a:t>
            </a:r>
            <a:r>
              <a:rPr lang="en-US" altLang="zh-CN" sz="3600" b="1" dirty="0"/>
              <a:t>《</a:t>
            </a:r>
            <a:r>
              <a:rPr lang="zh-CN" altLang="zh-CN" sz="3600" b="1" dirty="0"/>
              <a:t>满江红</a:t>
            </a:r>
            <a:r>
              <a:rPr lang="en-US" altLang="zh-CN" sz="3600" b="1" dirty="0"/>
              <a:t>·</a:t>
            </a:r>
            <a:r>
              <a:rPr lang="zh-CN" altLang="zh-CN" sz="3600" b="1" dirty="0"/>
              <a:t>送李正之提刑入蜀</a:t>
            </a:r>
            <a:r>
              <a:rPr lang="en-US" altLang="zh-CN" sz="3600" b="1" dirty="0"/>
              <a:t>》</a:t>
            </a:r>
            <a:endParaRPr lang="zh-CN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16.</a:t>
            </a:r>
            <a:r>
              <a:rPr lang="zh-CN" altLang="zh-CN" sz="3600" b="1" dirty="0"/>
              <a:t>清人陈廷焯《白雨斋词话》评论本词的艺术特色说：</a:t>
            </a:r>
            <a:r>
              <a:rPr lang="en-US" altLang="zh-CN" sz="4000" b="1" dirty="0">
                <a:solidFill>
                  <a:srgbClr val="FFFF00"/>
                </a:solidFill>
              </a:rPr>
              <a:t>“</a:t>
            </a:r>
            <a:r>
              <a:rPr lang="zh-CN" altLang="zh-CN" sz="4000" b="1" dirty="0">
                <a:solidFill>
                  <a:srgbClr val="FFFF00"/>
                </a:solidFill>
              </a:rPr>
              <a:t>龙吟虎啸之中，却有多少和缓。</a:t>
            </a:r>
            <a:r>
              <a:rPr lang="en-US" altLang="zh-CN" sz="4000" b="1" dirty="0">
                <a:solidFill>
                  <a:srgbClr val="FFFF00"/>
                </a:solidFill>
              </a:rPr>
              <a:t>”</a:t>
            </a:r>
            <a:r>
              <a:rPr lang="zh-CN" altLang="zh-CN" sz="3600" b="1" dirty="0"/>
              <a:t>请谈谈你对上述评论的理解，结合具体词句作简要阐述。（</a:t>
            </a:r>
            <a:r>
              <a:rPr lang="en-US" altLang="zh-CN" sz="3600" b="1" dirty="0"/>
              <a:t>6</a:t>
            </a:r>
            <a:r>
              <a:rPr lang="zh-CN" altLang="zh-CN" sz="3600" b="1" dirty="0"/>
              <a:t>分）</a:t>
            </a:r>
          </a:p>
        </p:txBody>
      </p:sp>
      <p:pic>
        <p:nvPicPr>
          <p:cNvPr id="4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385F3B8F-7DE8-47A4-955F-B93B9E95E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4EE40FF-60FE-4144-97C5-2F1FAD460147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065665C-F30A-484B-BA53-453C13CD0884}"/>
              </a:ext>
            </a:extLst>
          </p:cNvPr>
          <p:cNvSpPr txBox="1"/>
          <p:nvPr/>
        </p:nvSpPr>
        <p:spPr>
          <a:xfrm>
            <a:off x="459580" y="4295117"/>
            <a:ext cx="890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</a:rPr>
              <a:t>豪放大气的用典中蕴藏柔婉细腻的抒情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F24042C-E4B4-454F-B241-287EE561642D}"/>
              </a:ext>
            </a:extLst>
          </p:cNvPr>
          <p:cNvSpPr/>
          <p:nvPr/>
        </p:nvSpPr>
        <p:spPr>
          <a:xfrm>
            <a:off x="3207027" y="1251762"/>
            <a:ext cx="1842052" cy="92159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E68D43BB-0599-45D0-B31A-A7C99F625CAC}"/>
              </a:ext>
            </a:extLst>
          </p:cNvPr>
          <p:cNvSpPr/>
          <p:nvPr/>
        </p:nvSpPr>
        <p:spPr>
          <a:xfrm>
            <a:off x="580973" y="2636615"/>
            <a:ext cx="2361010" cy="7923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2D559BF-AC2A-4D71-9EB3-5667F46FB6B4}"/>
              </a:ext>
            </a:extLst>
          </p:cNvPr>
          <p:cNvSpPr/>
          <p:nvPr/>
        </p:nvSpPr>
        <p:spPr>
          <a:xfrm>
            <a:off x="6228521" y="2507405"/>
            <a:ext cx="1510749" cy="92159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90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FCEB83F-4ABC-4CD7-B420-3777DEBBD57F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055" y="410115"/>
            <a:ext cx="10529889" cy="1400530"/>
          </a:xfrm>
        </p:spPr>
        <p:txBody>
          <a:bodyPr/>
          <a:lstStyle/>
          <a:p>
            <a:r>
              <a:rPr lang="zh-CN" altLang="en-US" b="1" dirty="0">
                <a:solidFill>
                  <a:srgbClr val="FFFF00"/>
                </a:solidFill>
              </a:rPr>
              <a:t>运用是理解的终极阶段，其实质是识别设问情境的变换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9580" y="3540645"/>
            <a:ext cx="11272838" cy="2254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/>
              <a:t>（</a:t>
            </a:r>
            <a:r>
              <a:rPr lang="en-US" altLang="zh-CN" sz="3600" b="1" dirty="0"/>
              <a:t>2013Ⅰ</a:t>
            </a:r>
            <a:r>
              <a:rPr lang="zh-CN" altLang="en-US" sz="3600" b="1" dirty="0"/>
              <a:t>）陆游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鹊桥仙</a:t>
            </a:r>
            <a:r>
              <a:rPr lang="en-US" altLang="zh-CN" sz="3600" b="1" dirty="0"/>
              <a:t>》</a:t>
            </a:r>
            <a:endParaRPr lang="zh-CN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8</a:t>
            </a:r>
            <a:r>
              <a:rPr lang="zh-CN" altLang="en-US" sz="3600" b="1" dirty="0"/>
              <a:t>．上阕最后两句是什么意思？他表达了作者什么样的情感？（</a:t>
            </a:r>
            <a:r>
              <a:rPr lang="en-US" altLang="zh-CN" sz="3600" b="1" dirty="0"/>
              <a:t>5</a:t>
            </a:r>
            <a:r>
              <a:rPr lang="zh-CN" altLang="en-US" sz="3600" b="1" dirty="0"/>
              <a:t>分）</a:t>
            </a:r>
            <a:endParaRPr lang="zh-CN" altLang="zh-CN" sz="3600" b="1" dirty="0"/>
          </a:p>
        </p:txBody>
      </p:sp>
      <p:pic>
        <p:nvPicPr>
          <p:cNvPr id="4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385F3B8F-7DE8-47A4-955F-B93B9E95E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4EE40FF-60FE-4144-97C5-2F1FAD460147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xmlns="" id="{7D91ED4A-7E85-4B55-BB71-D39E5BE18921}"/>
              </a:ext>
            </a:extLst>
          </p:cNvPr>
          <p:cNvSpPr txBox="1">
            <a:spLocks/>
          </p:cNvSpPr>
          <p:nvPr/>
        </p:nvSpPr>
        <p:spPr>
          <a:xfrm>
            <a:off x="459580" y="1939560"/>
            <a:ext cx="11272838" cy="1541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zh-CN" altLang="en-US" sz="3600" b="1" dirty="0"/>
              <a:t>（</a:t>
            </a:r>
            <a:r>
              <a:rPr lang="en-US" altLang="zh-CN" sz="3600" b="1" dirty="0"/>
              <a:t>2018Ⅰ</a:t>
            </a:r>
            <a:r>
              <a:rPr lang="zh-CN" altLang="en-US" sz="3600" b="1" dirty="0"/>
              <a:t>）李贺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野歌</a:t>
            </a:r>
            <a:r>
              <a:rPr lang="en-US" altLang="zh-CN" sz="3600" b="1" dirty="0"/>
              <a:t>》</a:t>
            </a:r>
            <a:endParaRPr lang="zh-CN" altLang="zh-CN" sz="3600" b="1" dirty="0"/>
          </a:p>
          <a:p>
            <a:pPr marL="0" indent="0">
              <a:buNone/>
            </a:pPr>
            <a:r>
              <a:rPr lang="en-US" altLang="zh-CN" sz="3600" b="1" dirty="0"/>
              <a:t>15.</a:t>
            </a:r>
            <a:r>
              <a:rPr lang="zh-CN" altLang="zh-CN" sz="3600" b="1" dirty="0"/>
              <a:t>诗的最后两句有何含义？请简要分析（</a:t>
            </a:r>
            <a:r>
              <a:rPr lang="en-US" altLang="zh-CN" sz="3600" b="1" dirty="0"/>
              <a:t>6</a:t>
            </a:r>
            <a:r>
              <a:rPr lang="zh-CN" altLang="zh-CN" sz="3600" b="1" dirty="0"/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162272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92620"/>
            <a:ext cx="9404723" cy="93768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备考启示</a:t>
            </a:r>
            <a:r>
              <a:rPr lang="en-US" altLang="zh-CN" b="1" dirty="0">
                <a:solidFill>
                  <a:schemeClr val="tx1"/>
                </a:solidFill>
              </a:rPr>
              <a:t>2</a:t>
            </a:r>
            <a:r>
              <a:rPr lang="zh-CN" altLang="en-US" b="1" dirty="0">
                <a:solidFill>
                  <a:schemeClr val="tx1"/>
                </a:solidFill>
              </a:rPr>
              <a:t>：老师是舵手，真题是灯塔</a:t>
            </a:r>
            <a:br>
              <a:rPr lang="zh-CN" altLang="en-US" b="1" dirty="0">
                <a:solidFill>
                  <a:schemeClr val="tx1"/>
                </a:solidFill>
              </a:rPr>
            </a:b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B65F470-A7C6-4F6A-A006-85692D05B2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928338"/>
            <a:ext cx="10797570" cy="500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83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pic>
        <p:nvPicPr>
          <p:cNvPr id="3" name="内容占位符 2">
            <a:extLst>
              <a:ext uri="{FF2B5EF4-FFF2-40B4-BE49-F238E27FC236}">
                <a16:creationId xmlns:a16="http://schemas.microsoft.com/office/drawing/2014/main" xmlns="" id="{70738545-754A-4238-A633-11FD5D3254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14" y="0"/>
            <a:ext cx="6647628" cy="6076950"/>
          </a:xfr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BA1D53C-A57C-441E-A47B-0C040EE63D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35842" y="1144188"/>
            <a:ext cx="5003800" cy="4569623"/>
          </a:xfrm>
        </p:spPr>
        <p:txBody>
          <a:bodyPr>
            <a:normAutofit/>
          </a:bodyPr>
          <a:lstStyle/>
          <a:p>
            <a:r>
              <a:rPr lang="zh-CN" altLang="en-US" sz="4000" b="1" dirty="0"/>
              <a:t>重复三次及以上的有：</a:t>
            </a:r>
            <a:endParaRPr lang="en-US" altLang="zh-CN" sz="4000" b="1" dirty="0"/>
          </a:p>
          <a:p>
            <a:r>
              <a:rPr lang="zh-CN" altLang="en-US" sz="4000" b="1" dirty="0">
                <a:solidFill>
                  <a:srgbClr val="FFFF00"/>
                </a:solidFill>
              </a:rPr>
              <a:t>铺垫蓄势、声静（动静）、用典、渲染烘托、比拟拟人、视听、对比</a:t>
            </a:r>
          </a:p>
        </p:txBody>
      </p:sp>
    </p:spTree>
    <p:extLst>
      <p:ext uri="{BB962C8B-B14F-4D97-AF65-F5344CB8AC3E}">
        <p14:creationId xmlns:p14="http://schemas.microsoft.com/office/powerpoint/2010/main" val="2744284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92620"/>
            <a:ext cx="9404723" cy="87418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原题及答案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317500"/>
            <a:ext cx="11658600" cy="5759449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zh-CN" sz="3600" b="1" dirty="0"/>
              <a:t>野歌 </a:t>
            </a:r>
            <a:r>
              <a:rPr lang="en-US" altLang="zh-CN" sz="3600" b="1" dirty="0"/>
              <a:t>  </a:t>
            </a:r>
            <a:r>
              <a:rPr lang="zh-CN" altLang="zh-CN" sz="2800" b="1" dirty="0"/>
              <a:t>李贺</a:t>
            </a:r>
            <a:endParaRPr lang="zh-CN" altLang="zh-CN" sz="3600" b="1" dirty="0"/>
          </a:p>
          <a:p>
            <a:pPr marL="0" indent="0" algn="ctr">
              <a:buNone/>
            </a:pPr>
            <a:r>
              <a:rPr lang="zh-CN" altLang="zh-CN" sz="3600" b="1" dirty="0">
                <a:latin typeface="KaiTi" panose="02010609060101010101" pitchFamily="49" charset="-122"/>
                <a:ea typeface="KaiTi" panose="02010609060101010101" pitchFamily="49" charset="-122"/>
              </a:rPr>
              <a:t>鸦翎羽箭山桑弓，仰天射落衔芦鸿。</a:t>
            </a:r>
          </a:p>
          <a:p>
            <a:pPr marL="0" indent="0" algn="ctr">
              <a:buNone/>
            </a:pPr>
            <a:r>
              <a:rPr lang="zh-CN" altLang="zh-CN" sz="3600" b="1" dirty="0">
                <a:latin typeface="KaiTi" panose="02010609060101010101" pitchFamily="49" charset="-122"/>
                <a:ea typeface="KaiTi" panose="02010609060101010101" pitchFamily="49" charset="-122"/>
              </a:rPr>
              <a:t>麻衣黑肥冲北风，带酒日晚歌田中。</a:t>
            </a:r>
          </a:p>
          <a:p>
            <a:pPr marL="0" indent="0" algn="ctr">
              <a:buNone/>
            </a:pPr>
            <a:r>
              <a:rPr lang="zh-CN" altLang="zh-CN" sz="3600" b="1" dirty="0">
                <a:latin typeface="KaiTi" panose="02010609060101010101" pitchFamily="49" charset="-122"/>
                <a:ea typeface="KaiTi" panose="02010609060101010101" pitchFamily="49" charset="-122"/>
              </a:rPr>
              <a:t>男儿屈穷心不穷，枯荣不等嗔天公。</a:t>
            </a:r>
          </a:p>
          <a:p>
            <a:pPr marL="0" indent="0" algn="ctr">
              <a:buNone/>
            </a:pPr>
            <a:r>
              <a:rPr lang="zh-CN" altLang="zh-CN" sz="3600" b="1" dirty="0">
                <a:latin typeface="KaiTi" panose="02010609060101010101" pitchFamily="49" charset="-122"/>
                <a:ea typeface="KaiTi" panose="02010609060101010101" pitchFamily="49" charset="-122"/>
              </a:rPr>
              <a:t>寒风又变为春柳，条条看即烟濛濛。</a:t>
            </a:r>
          </a:p>
          <a:p>
            <a:pPr marL="0" indent="0">
              <a:buNone/>
            </a:pPr>
            <a:r>
              <a:rPr lang="en-US" altLang="zh-CN" sz="3200" b="1" dirty="0"/>
              <a:t>15.</a:t>
            </a:r>
            <a:r>
              <a:rPr lang="zh-CN" altLang="zh-CN" sz="3200" b="1" dirty="0"/>
              <a:t>诗的最后两句有何含义？请简要分析（</a:t>
            </a:r>
            <a:r>
              <a:rPr lang="en-US" altLang="zh-CN" sz="3200" b="1" dirty="0"/>
              <a:t>6</a:t>
            </a:r>
            <a:r>
              <a:rPr lang="zh-CN" altLang="zh-CN" sz="3200" b="1" dirty="0"/>
              <a:t>分）</a:t>
            </a:r>
          </a:p>
          <a:p>
            <a:pPr marL="0" indent="0">
              <a:buNone/>
            </a:pPr>
            <a:r>
              <a:rPr lang="zh-CN" altLang="zh-CN" sz="3200" b="1" dirty="0"/>
              <a:t>【参考答案】</a:t>
            </a:r>
            <a:r>
              <a:rPr lang="zh-CN" altLang="zh-CN" sz="3200" b="1" dirty="0">
                <a:solidFill>
                  <a:srgbClr val="FFFF00"/>
                </a:solidFill>
              </a:rPr>
              <a:t>（</a:t>
            </a:r>
            <a:r>
              <a:rPr lang="en-US" altLang="zh-CN" sz="3200" b="1" dirty="0">
                <a:solidFill>
                  <a:srgbClr val="FFFF00"/>
                </a:solidFill>
              </a:rPr>
              <a:t>1</a:t>
            </a:r>
            <a:r>
              <a:rPr lang="zh-CN" altLang="zh-CN" sz="3200" b="1" dirty="0">
                <a:solidFill>
                  <a:srgbClr val="FFFF00"/>
                </a:solidFill>
              </a:rPr>
              <a:t>）意为凛冽的寒风终将过去，和煦的春风拂绿枯柳，缀满嫩绿的柳条好像轻烟笼罩一般摇曳多姿；（</a:t>
            </a:r>
            <a:r>
              <a:rPr lang="en-US" altLang="zh-CN" sz="3200" b="1" dirty="0">
                <a:solidFill>
                  <a:srgbClr val="FFFF00"/>
                </a:solidFill>
              </a:rPr>
              <a:t>2</a:t>
            </a:r>
            <a:r>
              <a:rPr lang="zh-CN" altLang="zh-CN" sz="3200" b="1" dirty="0">
                <a:solidFill>
                  <a:srgbClr val="FFFF00"/>
                </a:solidFill>
              </a:rPr>
              <a:t>）表达了诗人虽感叹不遇于时，但不甘沉沦的乐观、自勉之情。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7735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730" y="535520"/>
            <a:ext cx="9404723" cy="100118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趋势探讨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7730" y="1819601"/>
            <a:ext cx="9630753" cy="39744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1</a:t>
            </a:r>
            <a:r>
              <a:rPr lang="zh-CN" altLang="en-US" sz="4400" b="1" dirty="0">
                <a:solidFill>
                  <a:srgbClr val="FFFF00"/>
                </a:solidFill>
              </a:rPr>
              <a:t>、回归课本</a:t>
            </a:r>
            <a:endParaRPr lang="en-US" altLang="zh-CN" sz="4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2</a:t>
            </a:r>
            <a:r>
              <a:rPr lang="zh-CN" altLang="en-US" sz="4400" b="1" dirty="0">
                <a:solidFill>
                  <a:srgbClr val="FFFF00"/>
                </a:solidFill>
              </a:rPr>
              <a:t>、重视内容情感的理解，淡化“套路”</a:t>
            </a:r>
            <a:endParaRPr lang="en-US" altLang="zh-CN" sz="4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3</a:t>
            </a:r>
            <a:r>
              <a:rPr lang="zh-CN" altLang="en-US" sz="4400" b="1" dirty="0">
                <a:solidFill>
                  <a:srgbClr val="FFFF00"/>
                </a:solidFill>
              </a:rPr>
              <a:t>、强化词句解读（翻译的变相考查）</a:t>
            </a:r>
            <a:endParaRPr lang="en-US" altLang="zh-CN" sz="4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4</a:t>
            </a:r>
            <a:r>
              <a:rPr lang="zh-CN" altLang="en-US" sz="4400" b="1" dirty="0">
                <a:solidFill>
                  <a:srgbClr val="FFFF00"/>
                </a:solidFill>
              </a:rPr>
              <a:t>、强调文化积淀</a:t>
            </a: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403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92620"/>
            <a:ext cx="9404723" cy="747833"/>
          </a:xfrm>
        </p:spPr>
        <p:txBody>
          <a:bodyPr/>
          <a:lstStyle/>
          <a:p>
            <a:r>
              <a:rPr lang="en-US" altLang="zh-CN" b="1" dirty="0">
                <a:solidFill>
                  <a:srgbClr val="FFFF00"/>
                </a:solidFill>
              </a:rPr>
              <a:t>1</a:t>
            </a:r>
            <a:r>
              <a:rPr lang="zh-CN" altLang="en-US" b="1" dirty="0">
                <a:solidFill>
                  <a:srgbClr val="FFFF00"/>
                </a:solidFill>
              </a:rPr>
              <a:t>、回归课本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889001"/>
            <a:ext cx="11493500" cy="5028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2018Ⅰ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C</a:t>
            </a:r>
            <a:r>
              <a:rPr lang="zh-CN" altLang="zh-CN" sz="2400" b="1" dirty="0"/>
              <a:t>．诗中形容春柳的方式与韩愈《早春呈水部张十八员外》相同，较为常见。</a:t>
            </a:r>
          </a:p>
          <a:p>
            <a:pPr marL="0" indent="0"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2018Ⅲ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D.</a:t>
            </a:r>
            <a:r>
              <a:rPr lang="zh-CN" altLang="zh-CN" sz="2400" b="1" dirty="0"/>
              <a:t>这首诗的语言质朴无华，平白如话，与白居易的《观刈麦》一诗相近。</a:t>
            </a:r>
            <a:endParaRPr lang="en-US" altLang="zh-CN" sz="2400" b="1" dirty="0"/>
          </a:p>
          <a:p>
            <a:pPr marL="0" indent="0"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2017Ⅱ</a:t>
            </a:r>
            <a:r>
              <a:rPr lang="zh-CN" altLang="en-US" sz="2400" b="1" dirty="0"/>
              <a:t>）“</a:t>
            </a:r>
            <a:r>
              <a:rPr lang="zh-CN" altLang="zh-CN" sz="2400" b="1" dirty="0"/>
              <a:t>云海相望寄此身，那因远适更沾巾。</a:t>
            </a:r>
            <a:r>
              <a:rPr lang="zh-CN" altLang="en-US" sz="2400" b="1" dirty="0"/>
              <a:t>”化用王勃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送杜少府之任蜀州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“无为在歧路，儿女共沾巾。”</a:t>
            </a:r>
            <a:endParaRPr lang="en-US" altLang="zh-CN" sz="2400" b="1" dirty="0"/>
          </a:p>
          <a:p>
            <a:pPr marL="0" indent="0"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2017Ⅲ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A.《</a:t>
            </a:r>
            <a:r>
              <a:rPr lang="zh-CN" altLang="en-US" sz="2400" b="1" dirty="0"/>
              <a:t>长恨歌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和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秦中吟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都是白居易的得意之作，能够作为其诗歌创作的代表。</a:t>
            </a:r>
            <a:endParaRPr lang="en-US" altLang="zh-CN" sz="2400" b="1" dirty="0"/>
          </a:p>
          <a:p>
            <a:pPr marL="0" indent="0"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2016Ⅲ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9.</a:t>
            </a:r>
            <a:r>
              <a:rPr lang="zh-CN" altLang="zh-CN" sz="2400" b="1" dirty="0"/>
              <a:t>这首诗与辛弃疾的</a:t>
            </a:r>
            <a:r>
              <a:rPr lang="zh-CN" altLang="zh-CN" sz="2400" b="1" dirty="0">
                <a:solidFill>
                  <a:srgbClr val="FFFF00"/>
                </a:solidFill>
              </a:rPr>
              <a:t>《破阵子（醉里挑灯看剑）》</a:t>
            </a:r>
            <a:r>
              <a:rPr lang="zh-CN" altLang="zh-CN" sz="2400" b="1" dirty="0"/>
              <a:t>题材相似，但情感基调却有所不同，请指出二者的不同之处。</a:t>
            </a:r>
          </a:p>
          <a:p>
            <a:pPr marL="0" indent="0"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2015Ⅰ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8</a:t>
            </a:r>
            <a:r>
              <a:rPr lang="zh-CN" altLang="zh-CN" sz="2400" b="1" dirty="0"/>
              <a:t>．与</a:t>
            </a:r>
            <a:r>
              <a:rPr lang="zh-CN" altLang="zh-CN" sz="2400" b="1" dirty="0">
                <a:solidFill>
                  <a:srgbClr val="FFFF00"/>
                </a:solidFill>
              </a:rPr>
              <a:t>《白雪歌送武判官归京》</a:t>
            </a:r>
            <a:r>
              <a:rPr lang="zh-CN" altLang="zh-CN" sz="2400" b="1" dirty="0"/>
              <a:t>相比，本诗描写塞外景物的角度有何不同？请简要分析。（</a:t>
            </a:r>
            <a:r>
              <a:rPr lang="en-US" altLang="zh-CN" sz="2400" b="1" dirty="0"/>
              <a:t>5</a:t>
            </a:r>
            <a:r>
              <a:rPr lang="zh-CN" altLang="zh-CN" sz="2400" b="1" dirty="0"/>
              <a:t>分）</a:t>
            </a:r>
            <a:r>
              <a:rPr lang="en-US" altLang="zh-CN" sz="2400" b="1" dirty="0"/>
              <a:t> 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45241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92620"/>
            <a:ext cx="9404723" cy="1400530"/>
          </a:xfrm>
        </p:spPr>
        <p:txBody>
          <a:bodyPr/>
          <a:lstStyle/>
          <a:p>
            <a:r>
              <a:rPr lang="en-US" altLang="zh-CN" b="1" dirty="0">
                <a:solidFill>
                  <a:srgbClr val="FFFF00"/>
                </a:solidFill>
              </a:rPr>
              <a:t>2</a:t>
            </a:r>
            <a:r>
              <a:rPr lang="zh-CN" altLang="en-US" b="1" dirty="0">
                <a:solidFill>
                  <a:srgbClr val="FFFF00"/>
                </a:solidFill>
              </a:rPr>
              <a:t>、重视内容情感的理解，淡化“套路”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336" y="1066802"/>
            <a:ext cx="10746770" cy="4850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2018Ⅰ</a:t>
            </a:r>
            <a:r>
              <a:rPr lang="zh-CN" altLang="en-US" sz="2800" b="1" dirty="0"/>
              <a:t>）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8884314-6FDD-4139-B4FC-5ED9F1F1D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47" y="1154659"/>
            <a:ext cx="9256631" cy="489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94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pic>
        <p:nvPicPr>
          <p:cNvPr id="3" name="内容占位符 2">
            <a:extLst>
              <a:ext uri="{FF2B5EF4-FFF2-40B4-BE49-F238E27FC236}">
                <a16:creationId xmlns:a16="http://schemas.microsoft.com/office/drawing/2014/main" xmlns="" id="{14EEE063-ADC3-47CC-B4F5-1B500B0747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86" y="1139859"/>
            <a:ext cx="10044846" cy="4808175"/>
          </a:xfrm>
        </p:spPr>
      </p:pic>
      <p:sp>
        <p:nvSpPr>
          <p:cNvPr id="12" name="内容占位符 6">
            <a:extLst>
              <a:ext uri="{FF2B5EF4-FFF2-40B4-BE49-F238E27FC236}">
                <a16:creationId xmlns:a16="http://schemas.microsoft.com/office/drawing/2014/main" xmlns="" id="{054FF5AD-6351-48D3-BE9A-79B1FAD42F25}"/>
              </a:ext>
            </a:extLst>
          </p:cNvPr>
          <p:cNvSpPr txBox="1">
            <a:spLocks/>
          </p:cNvSpPr>
          <p:nvPr/>
        </p:nvSpPr>
        <p:spPr>
          <a:xfrm>
            <a:off x="600624" y="388331"/>
            <a:ext cx="10746770" cy="4850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2018Ⅱ</a:t>
            </a:r>
            <a:r>
              <a:rPr lang="zh-CN" altLang="en-US" sz="2800" b="1" dirty="0"/>
              <a:t>）陆游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题醉中所作草书卷后（节选）</a:t>
            </a:r>
            <a:r>
              <a:rPr lang="en-US" altLang="zh-CN" sz="2800" b="1" dirty="0"/>
              <a:t>》</a:t>
            </a:r>
            <a:endParaRPr lang="zh-CN" altLang="en-US" sz="2800" b="1" dirty="0"/>
          </a:p>
        </p:txBody>
      </p:sp>
      <p:sp>
        <p:nvSpPr>
          <p:cNvPr id="4" name="对话气泡: 矩形 3">
            <a:extLst>
              <a:ext uri="{FF2B5EF4-FFF2-40B4-BE49-F238E27FC236}">
                <a16:creationId xmlns:a16="http://schemas.microsoft.com/office/drawing/2014/main" xmlns="" id="{6E58C77C-8B93-4ACF-822A-B2F73F0412EE}"/>
              </a:ext>
            </a:extLst>
          </p:cNvPr>
          <p:cNvSpPr/>
          <p:nvPr/>
        </p:nvSpPr>
        <p:spPr>
          <a:xfrm>
            <a:off x="5660627" y="2649540"/>
            <a:ext cx="2568973" cy="230948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尽管问“作用”，实质仍是偏重内容情感的分析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C1774B6D-2CCC-4FD7-9C79-83DA861271EF}"/>
              </a:ext>
            </a:extLst>
          </p:cNvPr>
          <p:cNvSpPr/>
          <p:nvPr/>
        </p:nvSpPr>
        <p:spPr>
          <a:xfrm>
            <a:off x="6086077" y="5239077"/>
            <a:ext cx="673100" cy="5969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90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12" name="内容占位符 6">
            <a:extLst>
              <a:ext uri="{FF2B5EF4-FFF2-40B4-BE49-F238E27FC236}">
                <a16:creationId xmlns:a16="http://schemas.microsoft.com/office/drawing/2014/main" xmlns="" id="{054FF5AD-6351-48D3-BE9A-79B1FAD42F25}"/>
              </a:ext>
            </a:extLst>
          </p:cNvPr>
          <p:cNvSpPr txBox="1">
            <a:spLocks/>
          </p:cNvSpPr>
          <p:nvPr/>
        </p:nvSpPr>
        <p:spPr>
          <a:xfrm>
            <a:off x="552364" y="340379"/>
            <a:ext cx="10746770" cy="4850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2018Ⅲ</a:t>
            </a:r>
            <a:r>
              <a:rPr lang="zh-CN" altLang="en-US" sz="2800" b="1" dirty="0"/>
              <a:t>）王建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精卫词</a:t>
            </a:r>
            <a:r>
              <a:rPr lang="en-US" altLang="zh-CN" sz="2800" b="1" dirty="0"/>
              <a:t>》</a:t>
            </a:r>
            <a:endParaRPr lang="zh-CN" altLang="en-US" sz="2800" b="1" dirty="0"/>
          </a:p>
        </p:txBody>
      </p:sp>
      <p:pic>
        <p:nvPicPr>
          <p:cNvPr id="7" name="内容占位符 6" descr="图片包含 文字, 收据&#10;&#10;已生成高可信度的说明">
            <a:extLst>
              <a:ext uri="{FF2B5EF4-FFF2-40B4-BE49-F238E27FC236}">
                <a16:creationId xmlns:a16="http://schemas.microsoft.com/office/drawing/2014/main" xmlns="" id="{C5B18B9A-49C3-463B-BBA3-15E10A5473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15" y="1090796"/>
            <a:ext cx="10746770" cy="4676408"/>
          </a:xfrm>
        </p:spPr>
      </p:pic>
    </p:spTree>
    <p:extLst>
      <p:ext uri="{BB962C8B-B14F-4D97-AF65-F5344CB8AC3E}">
        <p14:creationId xmlns:p14="http://schemas.microsoft.com/office/powerpoint/2010/main" val="25906025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92620"/>
            <a:ext cx="9404723" cy="1400530"/>
          </a:xfrm>
        </p:spPr>
        <p:txBody>
          <a:bodyPr/>
          <a:lstStyle/>
          <a:p>
            <a:r>
              <a:rPr lang="en-US" altLang="zh-CN" b="1" dirty="0">
                <a:solidFill>
                  <a:schemeClr val="tx1"/>
                </a:solidFill>
              </a:rPr>
              <a:t>3</a:t>
            </a:r>
            <a:r>
              <a:rPr lang="zh-CN" altLang="en-US" b="1" dirty="0">
                <a:solidFill>
                  <a:schemeClr val="tx1"/>
                </a:solidFill>
              </a:rPr>
              <a:t>、强化词句解读（翻译的变相考查）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03944"/>
            <a:ext cx="11582400" cy="503746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2018Ⅰ</a:t>
            </a:r>
            <a:r>
              <a:rPr lang="zh-CN" altLang="en-US" sz="3200" b="1" dirty="0"/>
              <a:t>）“</a:t>
            </a:r>
            <a:r>
              <a:rPr lang="zh-CN" altLang="zh-CN" sz="3200" dirty="0"/>
              <a:t>男儿屈穷心不穷</a:t>
            </a:r>
            <a:r>
              <a:rPr lang="zh-CN" altLang="en-US" sz="3200" b="1" dirty="0"/>
              <a:t>” 中“穷”的解读：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dirty="0"/>
              <a:t> B</a:t>
            </a:r>
            <a:r>
              <a:rPr lang="zh-CN" altLang="zh-CN" sz="3200" dirty="0"/>
              <a:t>．诗人虽不得不接受</a:t>
            </a:r>
            <a:r>
              <a:rPr lang="zh-CN" altLang="zh-CN" sz="3200" b="1" dirty="0">
                <a:solidFill>
                  <a:srgbClr val="FFFF00"/>
                </a:solidFill>
              </a:rPr>
              <a:t>生活贫穷</a:t>
            </a:r>
            <a:r>
              <a:rPr lang="zh-CN" altLang="zh-CN" sz="3200" dirty="0"/>
              <a:t>的命运，但意志并不消沉，气概仍然豪迈。</a:t>
            </a:r>
            <a:endParaRPr lang="en-US" altLang="zh-CN" sz="3200" dirty="0"/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2018Ⅱ</a:t>
            </a:r>
            <a:r>
              <a:rPr lang="zh-CN" altLang="en-US" sz="3200" b="1" dirty="0"/>
              <a:t>）“</a:t>
            </a:r>
            <a:r>
              <a:rPr lang="zh-CN" altLang="zh-CN" sz="3200" dirty="0"/>
              <a:t>端溪石池浓作墨，烛光相射飞纵横。</a:t>
            </a:r>
            <a:r>
              <a:rPr lang="zh-CN" altLang="en-US" sz="3200" b="1" dirty="0"/>
              <a:t>”的解读： 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dirty="0"/>
              <a:t> D.</a:t>
            </a:r>
            <a:r>
              <a:rPr lang="zh-CN" altLang="zh-CN" sz="3200" dirty="0"/>
              <a:t>诗人豪情勃发，他在砚台中磨出浓黑墨汁，也映射着</a:t>
            </a:r>
            <a:r>
              <a:rPr lang="zh-CN" altLang="zh-CN" sz="3200" b="1" dirty="0">
                <a:solidFill>
                  <a:srgbClr val="FFFF00"/>
                </a:solidFill>
              </a:rPr>
              <a:t>烛光纵横飞溅</a:t>
            </a:r>
            <a:r>
              <a:rPr lang="zh-CN" altLang="zh-CN" sz="3200" dirty="0"/>
              <a:t>。</a:t>
            </a:r>
            <a:endParaRPr lang="en-US" altLang="zh-CN" sz="3200" dirty="0"/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2018Ⅲ</a:t>
            </a:r>
            <a:r>
              <a:rPr lang="zh-CN" altLang="en-US" sz="3200" b="1" dirty="0"/>
              <a:t>） “</a:t>
            </a:r>
            <a:r>
              <a:rPr lang="zh-CN" altLang="zh-CN" sz="3200" dirty="0"/>
              <a:t>高山未尽海未平，愿我身死子还生。</a:t>
            </a:r>
            <a:r>
              <a:rPr lang="zh-CN" altLang="en-US" sz="3200" b="1" dirty="0"/>
              <a:t>”中“子”可以理解为“子孙”或者“你”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dirty="0"/>
              <a:t> 15.</a:t>
            </a:r>
            <a:r>
              <a:rPr lang="zh-CN" altLang="zh-CN" sz="3200" dirty="0"/>
              <a:t>一般认为，诗最后两句的内容是</a:t>
            </a:r>
            <a:r>
              <a:rPr lang="zh-CN" altLang="zh-CN" sz="3200" b="1" dirty="0">
                <a:solidFill>
                  <a:srgbClr val="FFFF00"/>
                </a:solidFill>
              </a:rPr>
              <a:t>以精卫的口吻</a:t>
            </a:r>
            <a:r>
              <a:rPr lang="zh-CN" altLang="zh-CN" sz="3200" dirty="0"/>
              <a:t>表达的，你是否同意这种解读</a:t>
            </a:r>
            <a:r>
              <a:rPr lang="zh-CN" altLang="en-US" sz="3200" dirty="0"/>
              <a:t>？</a:t>
            </a:r>
            <a:r>
              <a:rPr lang="zh-CN" altLang="zh-CN" sz="3200" dirty="0"/>
              <a:t>请结合诗句说明你的理由。</a:t>
            </a:r>
            <a:r>
              <a:rPr lang="en-US" altLang="zh-CN" sz="3200" dirty="0"/>
              <a:t>(6</a:t>
            </a:r>
            <a:r>
              <a:rPr lang="zh-CN" altLang="zh-CN" sz="3200" dirty="0"/>
              <a:t>分</a:t>
            </a:r>
            <a:r>
              <a:rPr lang="en-US" altLang="zh-CN" sz="3200" dirty="0"/>
              <a:t>)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9986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92620"/>
            <a:ext cx="9404723" cy="1400530"/>
          </a:xfrm>
        </p:spPr>
        <p:txBody>
          <a:bodyPr/>
          <a:lstStyle/>
          <a:p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en-US" b="1" dirty="0">
                <a:solidFill>
                  <a:schemeClr val="tx1"/>
                </a:solidFill>
              </a:rPr>
              <a:t>、强调文化积淀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092200"/>
            <a:ext cx="11239500" cy="4825347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文化积淀是隐性考查项目</a:t>
            </a:r>
            <a:endParaRPr lang="en-US" altLang="zh-CN" sz="2800" dirty="0"/>
          </a:p>
          <a:p>
            <a:r>
              <a:rPr lang="zh-CN" altLang="en-US" sz="2800" dirty="0"/>
              <a:t>名家非名篇和非名家名篇，近五年前者居多。李白、杜甫、岑参、白居易、李贺、苏轼、陆游等都是耳熟能详的诗词大家。这些大家的基本生平、诗歌风格也是隐性考查的内容。如</a:t>
            </a:r>
            <a:r>
              <a:rPr lang="en-US" altLang="zh-CN" sz="2800" b="1" dirty="0"/>
              <a:t>2018Ⅰ</a:t>
            </a:r>
            <a:r>
              <a:rPr lang="zh-CN" altLang="en-US" sz="2800" b="1" dirty="0"/>
              <a:t>，如果能对李贺生平有简单的了解，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野歌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就没有那么难以理解了；</a:t>
            </a:r>
            <a:r>
              <a:rPr lang="en-US" altLang="zh-CN" sz="2800" b="1" dirty="0"/>
              <a:t> 2018Ⅱ</a:t>
            </a:r>
            <a:r>
              <a:rPr lang="zh-CN" altLang="en-US" sz="2800" b="1" dirty="0"/>
              <a:t>，陆游将自己醉中作草书比喻成战场的金戈铁马，其实是诗人建功立业心态的投射；</a:t>
            </a:r>
            <a:r>
              <a:rPr lang="en-US" altLang="zh-CN" sz="2800" dirty="0"/>
              <a:t> </a:t>
            </a:r>
            <a:r>
              <a:rPr lang="en-US" altLang="zh-CN" sz="2800" b="1" dirty="0"/>
              <a:t>2017Ⅱ</a:t>
            </a:r>
            <a:r>
              <a:rPr lang="zh-CN" altLang="en-US" sz="2800" dirty="0"/>
              <a:t>则是考</a:t>
            </a:r>
            <a:r>
              <a:rPr lang="zh-CN" altLang="zh-CN" sz="2800" dirty="0"/>
              <a:t>苏轼</a:t>
            </a:r>
            <a:r>
              <a:rPr lang="zh-CN" altLang="en-US" sz="2800" dirty="0"/>
              <a:t>旷达乐观的性格。</a:t>
            </a:r>
            <a:endParaRPr lang="en-US" altLang="zh-CN" sz="2800" b="1" dirty="0"/>
          </a:p>
          <a:p>
            <a:r>
              <a:rPr lang="zh-CN" altLang="en-US" sz="2800" b="1" dirty="0"/>
              <a:t>此外，</a:t>
            </a:r>
            <a:r>
              <a:rPr lang="en-US" altLang="zh-CN" sz="2800" b="1" dirty="0"/>
              <a:t>2018Ⅲ</a:t>
            </a:r>
            <a:r>
              <a:rPr lang="zh-CN" altLang="en-US" sz="2800" b="1" dirty="0"/>
              <a:t>则是考查了“精卫填海”的神话，对这则神话及其精神内涵的理解直接关系到答题。</a:t>
            </a:r>
            <a:endParaRPr lang="en-US" altLang="zh-CN" sz="2800" dirty="0"/>
          </a:p>
          <a:p>
            <a:r>
              <a:rPr lang="en-US" altLang="zh-CN" sz="2800" dirty="0"/>
              <a:t>《</a:t>
            </a:r>
            <a:r>
              <a:rPr lang="zh-CN" altLang="en-US" sz="2800" dirty="0"/>
              <a:t>唐之韵</a:t>
            </a:r>
            <a:r>
              <a:rPr lang="en-US" altLang="zh-CN" sz="2800" dirty="0"/>
              <a:t>》《</a:t>
            </a:r>
            <a:r>
              <a:rPr lang="zh-CN" altLang="en-US" sz="2800" dirty="0"/>
              <a:t>宋之韵</a:t>
            </a:r>
            <a:r>
              <a:rPr lang="en-US" altLang="zh-CN" sz="2800" dirty="0"/>
              <a:t>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794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678" y="745264"/>
            <a:ext cx="9404723" cy="78105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方向与对策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678" y="1808337"/>
            <a:ext cx="10168644" cy="3704567"/>
          </a:xfrm>
        </p:spPr>
        <p:txBody>
          <a:bodyPr>
            <a:normAutofit/>
          </a:bodyPr>
          <a:lstStyle/>
          <a:p>
            <a:r>
              <a:rPr lang="en-US" altLang="zh-CN" sz="4000" b="1" dirty="0">
                <a:solidFill>
                  <a:srgbClr val="FFFF00"/>
                </a:solidFill>
              </a:rPr>
              <a:t>1</a:t>
            </a:r>
            <a:r>
              <a:rPr lang="zh-CN" altLang="en-US" sz="4000" b="1" dirty="0">
                <a:solidFill>
                  <a:srgbClr val="FFFF00"/>
                </a:solidFill>
              </a:rPr>
              <a:t>、梳理课本诗词及古典诗歌常识</a:t>
            </a:r>
            <a:endParaRPr lang="en-US" altLang="zh-CN" sz="4000" b="1" dirty="0">
              <a:solidFill>
                <a:srgbClr val="FFFF00"/>
              </a:solidFill>
            </a:endParaRPr>
          </a:p>
          <a:p>
            <a:r>
              <a:rPr lang="en-US" altLang="zh-CN" sz="4000" b="1" dirty="0">
                <a:solidFill>
                  <a:srgbClr val="FFFF00"/>
                </a:solidFill>
              </a:rPr>
              <a:t>2</a:t>
            </a:r>
            <a:r>
              <a:rPr lang="zh-CN" altLang="en-US" sz="4000" b="1" dirty="0">
                <a:solidFill>
                  <a:srgbClr val="FFFF00"/>
                </a:solidFill>
              </a:rPr>
              <a:t>、精读</a:t>
            </a:r>
            <a:r>
              <a:rPr lang="en-US" altLang="zh-CN" sz="4000" b="1" dirty="0">
                <a:solidFill>
                  <a:srgbClr val="FFFF00"/>
                </a:solidFill>
              </a:rPr>
              <a:t>50</a:t>
            </a:r>
            <a:r>
              <a:rPr lang="zh-CN" altLang="en-US" sz="4000" b="1" dirty="0">
                <a:solidFill>
                  <a:srgbClr val="FFFF00"/>
                </a:solidFill>
              </a:rPr>
              <a:t>首，做足“翻译”功夫</a:t>
            </a:r>
            <a:endParaRPr lang="en-US" altLang="zh-CN" sz="4000" b="1" dirty="0">
              <a:solidFill>
                <a:srgbClr val="FFFF00"/>
              </a:solidFill>
            </a:endParaRPr>
          </a:p>
          <a:p>
            <a:r>
              <a:rPr lang="en-US" altLang="zh-CN" sz="4000" b="1" dirty="0">
                <a:solidFill>
                  <a:srgbClr val="FFFF00"/>
                </a:solidFill>
              </a:rPr>
              <a:t>3</a:t>
            </a:r>
            <a:r>
              <a:rPr lang="zh-CN" altLang="en-US" sz="4000" b="1" dirty="0">
                <a:solidFill>
                  <a:srgbClr val="FFFF00"/>
                </a:solidFill>
              </a:rPr>
              <a:t>、类型化训练：分题材与分题型</a:t>
            </a:r>
            <a:endParaRPr lang="en-US" altLang="zh-CN" sz="4000" b="1" dirty="0">
              <a:solidFill>
                <a:srgbClr val="FFFF00"/>
              </a:solidFill>
            </a:endParaRPr>
          </a:p>
          <a:p>
            <a:r>
              <a:rPr lang="en-US" altLang="zh-CN" sz="4000" b="1" dirty="0">
                <a:solidFill>
                  <a:srgbClr val="FFFF00"/>
                </a:solidFill>
              </a:rPr>
              <a:t>4</a:t>
            </a:r>
            <a:r>
              <a:rPr lang="zh-CN" altLang="en-US" sz="4000" b="1" dirty="0">
                <a:solidFill>
                  <a:srgbClr val="FFFF00"/>
                </a:solidFill>
              </a:rPr>
              <a:t>、建立长效机制：古诗文复习应贯穿整个高三备考</a:t>
            </a:r>
          </a:p>
        </p:txBody>
      </p:sp>
    </p:spTree>
    <p:extLst>
      <p:ext uri="{BB962C8B-B14F-4D97-AF65-F5344CB8AC3E}">
        <p14:creationId xmlns:p14="http://schemas.microsoft.com/office/powerpoint/2010/main" val="4616212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3971C8-39BF-49DB-A9F1-14FA09B3A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638" y="2347259"/>
            <a:ext cx="9404723" cy="2163482"/>
          </a:xfrm>
        </p:spPr>
        <p:txBody>
          <a:bodyPr/>
          <a:lstStyle/>
          <a:p>
            <a:pPr algn="ctr"/>
            <a:r>
              <a:rPr lang="zh-CN" altLang="en-US" sz="11500" dirty="0"/>
              <a:t>谢   谢！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A542776-5788-4654-9659-4A5C9ED7BF53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DF64FDF1-57D8-4645-85D9-FD428F21B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2F36280-662D-4E52-8987-D547B8371E60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</p:spTree>
    <p:extLst>
      <p:ext uri="{BB962C8B-B14F-4D97-AF65-F5344CB8AC3E}">
        <p14:creationId xmlns:p14="http://schemas.microsoft.com/office/powerpoint/2010/main" val="4008617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B709D9-FFB8-46C1-930D-F17882A79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812" y="708912"/>
            <a:ext cx="9404723" cy="931582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评一评：该给多少分？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6CF2CDC-C8C6-4F61-AC6F-12AFD6C2F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1769409"/>
            <a:ext cx="11811000" cy="331021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 b="1" dirty="0"/>
              <a:t>【</a:t>
            </a:r>
            <a:r>
              <a:rPr lang="zh-CN" altLang="en-US" sz="4000" b="1" dirty="0"/>
              <a:t>答例</a:t>
            </a:r>
            <a:r>
              <a:rPr lang="en-US" altLang="zh-CN" sz="4000" b="1" dirty="0"/>
              <a:t>】</a:t>
            </a:r>
            <a:r>
              <a:rPr lang="zh-CN" altLang="en-US" sz="4000" b="1" dirty="0"/>
              <a:t>冬天过去了，柳树发芽了，诗人在烟雨蒙</a:t>
            </a:r>
            <a:endParaRPr lang="en-US" altLang="zh-CN" sz="40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/>
              <a:t>蒙中看一条条柳枝飘荡。诗人虽不得不接受生活贫</a:t>
            </a:r>
            <a:endParaRPr lang="en-US" altLang="zh-CN" sz="4000" b="1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/>
              <a:t>穷的命运，但意志并未消沉，气概仍然豪迈。</a:t>
            </a:r>
            <a:endParaRPr lang="en-US" altLang="zh-CN" sz="4000" b="1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D10352-C7CA-4DAD-B4BC-5282619266A9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E43CB0AC-85B6-439B-BEEF-4A3E249DC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1392049-D566-42A6-B510-9D6C70CF6DD3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49560FB-53C4-4D93-915C-7C1A68206696}"/>
              </a:ext>
            </a:extLst>
          </p:cNvPr>
          <p:cNvCxnSpPr/>
          <p:nvPr/>
        </p:nvCxnSpPr>
        <p:spPr>
          <a:xfrm>
            <a:off x="2374900" y="2781300"/>
            <a:ext cx="83641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6A1E1CA-560C-42F6-9C21-85941514FA33}"/>
              </a:ext>
            </a:extLst>
          </p:cNvPr>
          <p:cNvCxnSpPr/>
          <p:nvPr/>
        </p:nvCxnSpPr>
        <p:spPr>
          <a:xfrm>
            <a:off x="5461000" y="2781300"/>
            <a:ext cx="83641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7FE1FB7-4549-441C-979B-A8B997B4D0AD}"/>
              </a:ext>
            </a:extLst>
          </p:cNvPr>
          <p:cNvCxnSpPr>
            <a:cxnSpLocks/>
          </p:cNvCxnSpPr>
          <p:nvPr/>
        </p:nvCxnSpPr>
        <p:spPr>
          <a:xfrm>
            <a:off x="3390900" y="3771900"/>
            <a:ext cx="1930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202C70B-1301-41E4-B30C-E76EEFB21944}"/>
              </a:ext>
            </a:extLst>
          </p:cNvPr>
          <p:cNvCxnSpPr>
            <a:cxnSpLocks/>
          </p:cNvCxnSpPr>
          <p:nvPr/>
        </p:nvCxnSpPr>
        <p:spPr>
          <a:xfrm>
            <a:off x="4903093" y="4813300"/>
            <a:ext cx="511720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C7C0817-78ED-4569-9012-1FC34DFDA399}"/>
              </a:ext>
            </a:extLst>
          </p:cNvPr>
          <p:cNvSpPr txBox="1"/>
          <p:nvPr/>
        </p:nvSpPr>
        <p:spPr>
          <a:xfrm>
            <a:off x="3513495" y="2488912"/>
            <a:ext cx="822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</a:rPr>
              <a:t>1</a:t>
            </a:r>
            <a:r>
              <a:rPr lang="zh-CN" altLang="en-US" sz="3200" b="1" dirty="0">
                <a:solidFill>
                  <a:srgbClr val="FFFF00"/>
                </a:solidFill>
              </a:rPr>
              <a:t>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1541A92-D640-47B5-A4B0-BE7B0B8515C4}"/>
              </a:ext>
            </a:extLst>
          </p:cNvPr>
          <p:cNvSpPr txBox="1"/>
          <p:nvPr/>
        </p:nvSpPr>
        <p:spPr>
          <a:xfrm>
            <a:off x="6632655" y="2488911"/>
            <a:ext cx="822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</a:rPr>
              <a:t>1</a:t>
            </a:r>
            <a:r>
              <a:rPr lang="zh-CN" altLang="en-US" sz="3200" b="1" dirty="0">
                <a:solidFill>
                  <a:srgbClr val="FFFF00"/>
                </a:solidFill>
              </a:rPr>
              <a:t>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E640051-B1E7-49DA-8574-B6122E5DB182}"/>
              </a:ext>
            </a:extLst>
          </p:cNvPr>
          <p:cNvSpPr txBox="1"/>
          <p:nvPr/>
        </p:nvSpPr>
        <p:spPr>
          <a:xfrm>
            <a:off x="5504300" y="3479512"/>
            <a:ext cx="825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</a:rPr>
              <a:t>2</a:t>
            </a:r>
            <a:r>
              <a:rPr lang="zh-CN" altLang="en-US" sz="3200" b="1" dirty="0">
                <a:solidFill>
                  <a:srgbClr val="FFFF00"/>
                </a:solidFill>
              </a:rPr>
              <a:t>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DBD8C54-3BEA-4595-B1EE-1D9F5D68AB2D}"/>
              </a:ext>
            </a:extLst>
          </p:cNvPr>
          <p:cNvSpPr txBox="1"/>
          <p:nvPr/>
        </p:nvSpPr>
        <p:spPr>
          <a:xfrm>
            <a:off x="10188238" y="4520912"/>
            <a:ext cx="822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</a:rPr>
              <a:t>1</a:t>
            </a:r>
            <a:r>
              <a:rPr lang="zh-CN" altLang="en-US" sz="3200" b="1" dirty="0">
                <a:solidFill>
                  <a:srgbClr val="FFFF00"/>
                </a:solidFill>
              </a:rPr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val="279837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715" y="674161"/>
            <a:ext cx="9404723" cy="874180"/>
          </a:xfrm>
        </p:spPr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总体情况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715" y="2044701"/>
            <a:ext cx="10670570" cy="30987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dirty="0"/>
              <a:t>阅卷总量</a:t>
            </a:r>
            <a:r>
              <a:rPr lang="en-US" altLang="zh-CN" sz="3600" dirty="0"/>
              <a:t>68</a:t>
            </a:r>
            <a:r>
              <a:rPr lang="zh-CN" altLang="en-US" sz="3600" dirty="0"/>
              <a:t>万多份，</a:t>
            </a:r>
            <a:r>
              <a:rPr lang="zh-CN" altLang="zh-CN" sz="3600" dirty="0"/>
              <a:t>最终该小题平均分为</a:t>
            </a:r>
            <a:r>
              <a:rPr lang="en-US" altLang="zh-CN" sz="3600" b="1" dirty="0">
                <a:solidFill>
                  <a:srgbClr val="FF0000"/>
                </a:solidFill>
              </a:rPr>
              <a:t>2.32</a:t>
            </a:r>
            <a:r>
              <a:rPr lang="zh-CN" altLang="zh-CN" sz="3600" dirty="0"/>
              <a:t>分。相较于其他题，该题得分率较低，尤其值得注意的是，</a:t>
            </a:r>
            <a:r>
              <a:rPr lang="en-US" altLang="zh-CN" sz="3600" dirty="0"/>
              <a:t>0</a:t>
            </a:r>
            <a:r>
              <a:rPr lang="zh-CN" altLang="zh-CN" sz="3600" dirty="0"/>
              <a:t>分卷占</a:t>
            </a:r>
            <a:r>
              <a:rPr lang="en-US" altLang="zh-CN" sz="3600" b="1" dirty="0">
                <a:solidFill>
                  <a:srgbClr val="FF0000"/>
                </a:solidFill>
              </a:rPr>
              <a:t>9.8%</a:t>
            </a:r>
            <a:r>
              <a:rPr lang="zh-CN" altLang="en-US" sz="3600" b="1" dirty="0">
                <a:solidFill>
                  <a:srgbClr val="FF0000"/>
                </a:solidFill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</a:rPr>
              <a:t>6.8</a:t>
            </a:r>
            <a:r>
              <a:rPr lang="zh-CN" altLang="en-US" sz="3600" b="1" dirty="0">
                <a:solidFill>
                  <a:srgbClr val="FF0000"/>
                </a:solidFill>
              </a:rPr>
              <a:t>万）</a:t>
            </a:r>
            <a:r>
              <a:rPr lang="zh-CN" altLang="zh-CN" sz="3600" dirty="0"/>
              <a:t>，比例大幅高于往年。尽管没有办法做更精确的数据统计，但评卷员们普遍感受到，考生古典文化素养的缺失在这道题中暴露无遗。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54743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5B7240CC-41FD-4A43-93AF-2EEF10695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92620"/>
            <a:ext cx="9404723" cy="810681"/>
          </a:xfrm>
        </p:spPr>
        <p:txBody>
          <a:bodyPr/>
          <a:lstStyle/>
          <a:p>
            <a:r>
              <a:rPr lang="zh-CN" altLang="zh-CN" b="1" dirty="0">
                <a:solidFill>
                  <a:schemeClr val="tx1"/>
                </a:solidFill>
              </a:rPr>
              <a:t>考生答题出现的主要问题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1003301"/>
            <a:ext cx="11153170" cy="4914246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/>
              <a:t>1</a:t>
            </a:r>
            <a:r>
              <a:rPr lang="zh-CN" altLang="zh-CN" sz="3600" b="1" dirty="0"/>
              <a:t>、审题错误</a:t>
            </a:r>
            <a:endParaRPr lang="zh-CN" altLang="zh-CN" sz="3600" dirty="0"/>
          </a:p>
          <a:p>
            <a:pPr marL="0" indent="0">
              <a:buNone/>
            </a:pPr>
            <a:r>
              <a:rPr lang="zh-CN" altLang="zh-CN" sz="3600" dirty="0"/>
              <a:t>（</a:t>
            </a:r>
            <a:r>
              <a:rPr lang="en-US" altLang="zh-CN" sz="3600" dirty="0"/>
              <a:t>1</a:t>
            </a:r>
            <a:r>
              <a:rPr lang="zh-CN" altLang="zh-CN" sz="3600" dirty="0"/>
              <a:t>）题干要求分析“最后两句”，也就是分析最后一联，而相当多的考生（无法精确统计，但笔者所阅试卷中超过</a:t>
            </a:r>
            <a:r>
              <a:rPr lang="en-US" altLang="zh-CN" sz="3600" dirty="0"/>
              <a:t>50%</a:t>
            </a:r>
            <a:r>
              <a:rPr lang="zh-CN" altLang="zh-CN" sz="3600" dirty="0"/>
              <a:t>）分析了诗歌最后两联。也有部分考生进行了通篇分析。</a:t>
            </a:r>
            <a:r>
              <a:rPr lang="zh-CN" altLang="en-US" sz="3600" dirty="0"/>
              <a:t>（不扣分）</a:t>
            </a:r>
            <a:r>
              <a:rPr lang="zh-CN" altLang="zh-CN" sz="3600" dirty="0"/>
              <a:t> </a:t>
            </a:r>
            <a:endParaRPr lang="en-US" altLang="zh-CN" sz="3600" dirty="0"/>
          </a:p>
          <a:p>
            <a:pPr marL="0" indent="0">
              <a:buNone/>
            </a:pPr>
            <a:r>
              <a:rPr lang="zh-CN" altLang="zh-CN" sz="3600" dirty="0"/>
              <a:t>（</a:t>
            </a:r>
            <a:r>
              <a:rPr lang="en-US" altLang="zh-CN" sz="3600" dirty="0"/>
              <a:t>2</a:t>
            </a:r>
            <a:r>
              <a:rPr lang="zh-CN" altLang="zh-CN" sz="3600" dirty="0"/>
              <a:t>）题干只要求答“含义”，而相当多的考生答成了“鉴赏艺术手法”。围绕鉴赏术语如“比喻”“借景抒情”“联想”“对比”等进行大篇幅的无效阐述。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8986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100" y="266701"/>
            <a:ext cx="11734800" cy="56508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200" b="1" dirty="0"/>
              <a:t>2</a:t>
            </a:r>
            <a:r>
              <a:rPr lang="zh-CN" altLang="zh-CN" sz="3200" b="1" dirty="0"/>
              <a:t>、诗句内容解读错误</a:t>
            </a:r>
            <a:endParaRPr lang="zh-CN" altLang="zh-CN" sz="3200" dirty="0"/>
          </a:p>
          <a:p>
            <a:pPr marL="0" indent="0">
              <a:buNone/>
            </a:pPr>
            <a:r>
              <a:rPr lang="zh-CN" altLang="zh-CN" sz="3200" dirty="0"/>
              <a:t>（</a:t>
            </a:r>
            <a:r>
              <a:rPr lang="en-US" altLang="zh-CN" sz="3200" dirty="0"/>
              <a:t>1</a:t>
            </a:r>
            <a:r>
              <a:rPr lang="zh-CN" altLang="zh-CN" sz="3200" dirty="0"/>
              <a:t>）</a:t>
            </a:r>
            <a:r>
              <a:rPr lang="zh-CN" altLang="zh-CN" sz="3200" b="1" dirty="0"/>
              <a:t>男儿屈穷心不穷</a:t>
            </a:r>
            <a:r>
              <a:rPr lang="zh-CN" altLang="zh-CN" sz="3200" dirty="0"/>
              <a:t>：相当多的考生把“穷”理解为“贫穷”“贫困”“穷困”。由此认为诗人愁苦的根源是生活贫穷。</a:t>
            </a:r>
            <a:r>
              <a:rPr lang="en-US" altLang="zh-CN" sz="3200" dirty="0"/>
              <a:t>【</a:t>
            </a:r>
            <a:r>
              <a:rPr lang="zh-CN" altLang="zh-CN" sz="3200" dirty="0"/>
              <a:t>古典文学常识积累不足</a:t>
            </a:r>
            <a:r>
              <a:rPr lang="en-US" altLang="zh-CN" sz="3200" dirty="0"/>
              <a:t>】</a:t>
            </a:r>
          </a:p>
          <a:p>
            <a:pPr marL="0" indent="0">
              <a:buNone/>
            </a:pPr>
            <a:r>
              <a:rPr lang="zh-CN" altLang="zh-CN" sz="3200" dirty="0"/>
              <a:t>（</a:t>
            </a:r>
            <a:r>
              <a:rPr lang="en-US" altLang="zh-CN" sz="3200" dirty="0"/>
              <a:t>2</a:t>
            </a:r>
            <a:r>
              <a:rPr lang="zh-CN" altLang="zh-CN" sz="3200" dirty="0"/>
              <a:t>）</a:t>
            </a:r>
            <a:r>
              <a:rPr lang="zh-CN" altLang="zh-CN" sz="3200" b="1" dirty="0"/>
              <a:t>寒风又变为春柳</a:t>
            </a:r>
            <a:r>
              <a:rPr lang="zh-CN" altLang="zh-CN" sz="3200" dirty="0"/>
              <a:t>：相当多的考生将这句诗机械地翻译为：寒风又变成了春柳。甚至认为运用了比喻的修辞手法，将“寒风”比作“春柳”，或将“春柳”比作“寒风”。</a:t>
            </a:r>
            <a:r>
              <a:rPr lang="en-US" altLang="zh-CN" sz="3200" dirty="0"/>
              <a:t>【</a:t>
            </a:r>
            <a:r>
              <a:rPr lang="zh-CN" altLang="zh-CN" sz="3200" dirty="0"/>
              <a:t>古诗文阅读的逻辑性思维有待提高</a:t>
            </a:r>
            <a:r>
              <a:rPr lang="en-US" altLang="zh-CN" sz="3200" dirty="0"/>
              <a:t>】</a:t>
            </a:r>
          </a:p>
          <a:p>
            <a:pPr marL="0" indent="0">
              <a:buNone/>
            </a:pPr>
            <a:r>
              <a:rPr lang="zh-CN" altLang="zh-CN" sz="3200" dirty="0"/>
              <a:t>（</a:t>
            </a:r>
            <a:r>
              <a:rPr lang="en-US" altLang="zh-CN" sz="3200" dirty="0"/>
              <a:t>3</a:t>
            </a:r>
            <a:r>
              <a:rPr lang="zh-CN" altLang="zh-CN" sz="3200" dirty="0"/>
              <a:t>）</a:t>
            </a:r>
            <a:r>
              <a:rPr lang="zh-CN" altLang="zh-CN" sz="3200" b="1" dirty="0"/>
              <a:t>条条看即烟濛濛</a:t>
            </a:r>
            <a:r>
              <a:rPr lang="zh-CN" altLang="zh-CN" sz="3200" dirty="0"/>
              <a:t>：机械地将“烟濛濛”与我们日常所联想的烟雨蒙蒙等同，不少考生这样理解：条条春柳在看烟雨蒙蒙，或诗人在烟雨蒙蒙中看条条春柳。</a:t>
            </a:r>
            <a:r>
              <a:rPr lang="en-US" altLang="zh-CN" sz="3200" dirty="0"/>
              <a:t>【</a:t>
            </a:r>
            <a:r>
              <a:rPr lang="zh-CN" altLang="en-US" sz="3200" dirty="0"/>
              <a:t>课本知识没学透</a:t>
            </a:r>
            <a:r>
              <a:rPr lang="en-US" altLang="zh-CN" sz="3200" dirty="0"/>
              <a:t>】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12409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2627" y="1453183"/>
            <a:ext cx="5433392" cy="31705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/>
              <a:t>柳树长得茂盛，望之如烟雾笼罩，故称“</a:t>
            </a:r>
            <a:r>
              <a:rPr lang="zh-CN" altLang="en-US" sz="3200" b="1" dirty="0">
                <a:solidFill>
                  <a:srgbClr val="FFFF00"/>
                </a:solidFill>
              </a:rPr>
              <a:t>烟柳</a:t>
            </a:r>
            <a:r>
              <a:rPr lang="zh-CN" altLang="en-US" sz="3200" b="1" dirty="0"/>
              <a:t>”。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“绝胜</a:t>
            </a:r>
            <a:r>
              <a:rPr lang="zh-CN" altLang="en-US" sz="3200" b="1" dirty="0">
                <a:solidFill>
                  <a:srgbClr val="FFFF00"/>
                </a:solidFill>
              </a:rPr>
              <a:t>烟柳</a:t>
            </a:r>
            <a:r>
              <a:rPr lang="zh-CN" altLang="en-US" sz="3200" b="1" dirty="0"/>
              <a:t>满皇都”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/>
              <a:t>“</a:t>
            </a:r>
            <a:r>
              <a:rPr lang="zh-CN" altLang="en-US" sz="3200" b="1" dirty="0">
                <a:solidFill>
                  <a:srgbClr val="FFFF00"/>
                </a:solidFill>
              </a:rPr>
              <a:t>烟柳</a:t>
            </a:r>
            <a:r>
              <a:rPr lang="zh-CN" altLang="en-US" sz="3200" b="1" dirty="0"/>
              <a:t>画桥，风帘翠幕，参差十万人家”</a:t>
            </a:r>
            <a:endParaRPr lang="zh-CN" altLang="zh-CN" sz="3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9DD6472-8AB7-4D82-A017-2CBF5A807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" y="0"/>
            <a:ext cx="6069496" cy="607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3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317501"/>
            <a:ext cx="11137900" cy="56000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/>
              <a:t>3</a:t>
            </a:r>
            <a:r>
              <a:rPr lang="zh-CN" altLang="zh-CN" sz="3600" b="1" dirty="0"/>
              <a:t>、诗歌主旨理解不到位</a:t>
            </a:r>
            <a:endParaRPr lang="zh-CN" altLang="zh-CN" sz="3600" dirty="0"/>
          </a:p>
          <a:p>
            <a:pPr marL="0" indent="0">
              <a:buNone/>
            </a:pPr>
            <a:r>
              <a:rPr lang="zh-CN" altLang="zh-CN" sz="3600" dirty="0"/>
              <a:t>（</a:t>
            </a:r>
            <a:r>
              <a:rPr lang="en-US" altLang="zh-CN" sz="3600" dirty="0"/>
              <a:t>1</a:t>
            </a:r>
            <a:r>
              <a:rPr lang="zh-CN" altLang="zh-CN" sz="3600" dirty="0"/>
              <a:t>）只片面解读出怀才不遇的激愤之情；</a:t>
            </a:r>
          </a:p>
          <a:p>
            <a:pPr marL="0" indent="0">
              <a:buNone/>
            </a:pPr>
            <a:r>
              <a:rPr lang="zh-CN" altLang="zh-CN" sz="3600" dirty="0"/>
              <a:t>（</a:t>
            </a:r>
            <a:r>
              <a:rPr lang="en-US" altLang="zh-CN" sz="3600" dirty="0"/>
              <a:t>2</a:t>
            </a:r>
            <a:r>
              <a:rPr lang="zh-CN" altLang="zh-CN" sz="3600" dirty="0"/>
              <a:t>）将乐观积极上进片面理解为洒脱旷达甚至是看破红尘，寄情山水、归隐山林；</a:t>
            </a:r>
          </a:p>
          <a:p>
            <a:pPr marL="0" indent="0">
              <a:buNone/>
            </a:pPr>
            <a:r>
              <a:rPr lang="zh-CN" altLang="zh-CN" sz="3600" dirty="0"/>
              <a:t>（</a:t>
            </a:r>
            <a:r>
              <a:rPr lang="en-US" altLang="zh-CN" sz="3600" dirty="0"/>
              <a:t>3</a:t>
            </a:r>
            <a:r>
              <a:rPr lang="zh-CN" altLang="zh-CN" sz="3600" dirty="0"/>
              <a:t>）抓住诗歌中“柳”的意象，将整首诗的情感理解为离别之苦、思乡之情；</a:t>
            </a:r>
          </a:p>
          <a:p>
            <a:pPr marL="0" indent="0">
              <a:buNone/>
            </a:pPr>
            <a:r>
              <a:rPr lang="zh-CN" altLang="zh-CN" sz="3600" dirty="0"/>
              <a:t>（</a:t>
            </a:r>
            <a:r>
              <a:rPr lang="en-US" altLang="zh-CN" sz="3600" dirty="0"/>
              <a:t>4</a:t>
            </a:r>
            <a:r>
              <a:rPr lang="zh-CN" altLang="zh-CN" sz="3600" dirty="0"/>
              <a:t>）根据前两联的“引弓射鸿”“麻衣冲风”“带酒晚歌”，认为本诗刻画了一位英勇豪壮的将军形象，抒发了立志杀敌报国的英雄情怀。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32294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7393CD-47A0-4A1B-A8BA-CB340D60E65E}"/>
              </a:ext>
            </a:extLst>
          </p:cNvPr>
          <p:cNvSpPr/>
          <p:nvPr/>
        </p:nvSpPr>
        <p:spPr>
          <a:xfrm>
            <a:off x="0" y="6076950"/>
            <a:ext cx="12192000" cy="781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2" descr="https://timgsa.baidu.com/timg?image&amp;quality=80&amp;size=b9999_10000&amp;sec=1523730416282&amp;di=0025adf8197d4a172afd7cadadf69d54&amp;imgtype=0&amp;src=http%3A%2F%2Fd.hiphotos.baidu.com%2Fbaike%2Fs%3D250%2Fsign%3Dd0e6147c9045d688a702b5a194c37dab%2F0b55b319ebc4b74550b26a59cdfc1e178a82155e.jpg">
            <a:extLst>
              <a:ext uri="{FF2B5EF4-FFF2-40B4-BE49-F238E27FC236}">
                <a16:creationId xmlns:a16="http://schemas.microsoft.com/office/drawing/2014/main" xmlns="" id="{A9C231A9-8EC7-4EB3-BD8C-BBF2D790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689" y="6076950"/>
            <a:ext cx="238125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057D18-5EE3-44DA-92A0-4905261BC9F1}"/>
              </a:ext>
            </a:extLst>
          </p:cNvPr>
          <p:cNvSpPr/>
          <p:nvPr/>
        </p:nvSpPr>
        <p:spPr>
          <a:xfrm>
            <a:off x="6422627" y="6205865"/>
            <a:ext cx="340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77C3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任重道远   毋忘奋斗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xmlns="" id="{22CD55F5-59B6-43FC-99D4-D1F76C332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06401"/>
            <a:ext cx="11277600" cy="55111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600" b="1" dirty="0"/>
              <a:t>4</a:t>
            </a:r>
            <a:r>
              <a:rPr lang="zh-CN" altLang="zh-CN" sz="3600" b="1" dirty="0"/>
              <a:t>、答题缺少规范</a:t>
            </a:r>
            <a:endParaRPr lang="zh-CN" altLang="zh-CN" sz="3600" dirty="0"/>
          </a:p>
          <a:p>
            <a:pPr marL="0" indent="0">
              <a:buNone/>
            </a:pPr>
            <a:r>
              <a:rPr lang="zh-CN" altLang="zh-CN" sz="3600" dirty="0"/>
              <a:t>该题需要分表层义和深层义</a:t>
            </a:r>
            <a:r>
              <a:rPr lang="zh-CN" altLang="en-US" sz="3600" dirty="0"/>
              <a:t>（情感）</a:t>
            </a:r>
            <a:r>
              <a:rPr lang="zh-CN" altLang="zh-CN" sz="3600" dirty="0"/>
              <a:t>进行分析，但完全按照这个思路来答题的考生不超过</a:t>
            </a:r>
            <a:r>
              <a:rPr lang="en-US" altLang="zh-CN" sz="3600" dirty="0"/>
              <a:t>20%</a:t>
            </a:r>
            <a:r>
              <a:rPr lang="zh-CN" altLang="zh-CN" sz="3600" dirty="0"/>
              <a:t>，想到哪答到哪，学生逻辑思维能力普遍较弱的缺陷暴露无遗。</a:t>
            </a:r>
          </a:p>
          <a:p>
            <a:pPr marL="0" indent="0">
              <a:buNone/>
            </a:pPr>
            <a:r>
              <a:rPr lang="en-US" altLang="zh-CN" sz="3600" dirty="0"/>
              <a:t> </a:t>
            </a:r>
            <a:endParaRPr lang="zh-CN" altLang="zh-CN" sz="3600" dirty="0"/>
          </a:p>
          <a:p>
            <a:pPr marL="0" indent="0">
              <a:buNone/>
            </a:pPr>
            <a:r>
              <a:rPr lang="en-US" altLang="zh-CN" sz="3600" b="1" dirty="0"/>
              <a:t>5</a:t>
            </a:r>
            <a:r>
              <a:rPr lang="zh-CN" altLang="zh-CN" sz="3600" b="1" dirty="0"/>
              <a:t>、错别字现象严重</a:t>
            </a:r>
            <a:endParaRPr lang="zh-CN" altLang="zh-CN" sz="3600" dirty="0"/>
          </a:p>
          <a:p>
            <a:pPr marL="0" indent="0">
              <a:buNone/>
            </a:pPr>
            <a:r>
              <a:rPr lang="zh-CN" altLang="zh-CN" sz="3600" dirty="0"/>
              <a:t>错误率较高的字有：“豁达”之“豁”、“朦胧”、“壮志难酬”之“酬”。笔者甚至还改到了好几份“怀才不育”，真是让人啼笑皆非。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645661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离子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5446</TotalTime>
  <Words>1990</Words>
  <Application>Microsoft Office PowerPoint</Application>
  <PresentationFormat>自定义</PresentationFormat>
  <Paragraphs>162</Paragraphs>
  <Slides>28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离子</vt:lpstr>
      <vt:lpstr>大海航行靠舵手</vt:lpstr>
      <vt:lpstr>原题及答案</vt:lpstr>
      <vt:lpstr>评一评：该给多少分？</vt:lpstr>
      <vt:lpstr>总体情况</vt:lpstr>
      <vt:lpstr>考生答题出现的主要问题</vt:lpstr>
      <vt:lpstr>PowerPoint 演示文稿</vt:lpstr>
      <vt:lpstr>PowerPoint 演示文稿</vt:lpstr>
      <vt:lpstr>PowerPoint 演示文稿</vt:lpstr>
      <vt:lpstr>PowerPoint 演示文稿</vt:lpstr>
      <vt:lpstr>备考启示1：实现语文能力三级跳</vt:lpstr>
      <vt:lpstr>正面描写与侧面描写</vt:lpstr>
      <vt:lpstr>《夜雪》是如何正侧结合的？</vt:lpstr>
      <vt:lpstr>规律总结（什么情况下用）</vt:lpstr>
      <vt:lpstr>PowerPoint 演示文稿</vt:lpstr>
      <vt:lpstr>PowerPoint 演示文稿</vt:lpstr>
      <vt:lpstr>PowerPoint 演示文稿</vt:lpstr>
      <vt:lpstr>运用是理解的终极阶段，其实质是识别设问情境的变换</vt:lpstr>
      <vt:lpstr>备考启示2：老师是舵手，真题是灯塔 </vt:lpstr>
      <vt:lpstr>PowerPoint 演示文稿</vt:lpstr>
      <vt:lpstr>趋势探讨</vt:lpstr>
      <vt:lpstr>1、回归课本</vt:lpstr>
      <vt:lpstr>2、重视内容情感的理解，淡化“套路”</vt:lpstr>
      <vt:lpstr>PowerPoint 演示文稿</vt:lpstr>
      <vt:lpstr>PowerPoint 演示文稿</vt:lpstr>
      <vt:lpstr>3、强化词句解读（翻译的变相考查）</vt:lpstr>
      <vt:lpstr>4、强调文化积淀 </vt:lpstr>
      <vt:lpstr>方向与对策</vt:lpstr>
      <vt:lpstr>谢   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林泳欣</dc:creator>
  <cp:lastModifiedBy>lenovo1</cp:lastModifiedBy>
  <cp:revision>164</cp:revision>
  <dcterms:created xsi:type="dcterms:W3CDTF">2018-04-06T04:18:34Z</dcterms:created>
  <dcterms:modified xsi:type="dcterms:W3CDTF">2018-09-10T11:00:58Z</dcterms:modified>
</cp:coreProperties>
</file>