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950" r:id="rId2"/>
    <p:sldId id="980" r:id="rId3"/>
    <p:sldId id="949" r:id="rId4"/>
    <p:sldId id="979" r:id="rId5"/>
    <p:sldId id="920" r:id="rId6"/>
    <p:sldId id="921" r:id="rId7"/>
    <p:sldId id="922" r:id="rId8"/>
    <p:sldId id="1023" r:id="rId9"/>
    <p:sldId id="1024" r:id="rId10"/>
    <p:sldId id="1005" r:id="rId11"/>
    <p:sldId id="978" r:id="rId12"/>
    <p:sldId id="865" r:id="rId13"/>
    <p:sldId id="871" r:id="rId14"/>
    <p:sldId id="875" r:id="rId15"/>
    <p:sldId id="938" r:id="rId16"/>
    <p:sldId id="939" r:id="rId17"/>
    <p:sldId id="940" r:id="rId18"/>
    <p:sldId id="1006" r:id="rId19"/>
    <p:sldId id="1007" r:id="rId20"/>
    <p:sldId id="1008" r:id="rId21"/>
    <p:sldId id="1009" r:id="rId22"/>
    <p:sldId id="1010" r:id="rId23"/>
    <p:sldId id="981" r:id="rId24"/>
    <p:sldId id="988" r:id="rId25"/>
    <p:sldId id="989" r:id="rId26"/>
    <p:sldId id="1025" r:id="rId27"/>
    <p:sldId id="977" r:id="rId28"/>
  </p:sldIdLst>
  <p:sldSz cx="12190413" cy="6859588"/>
  <p:notesSz cx="6858000" cy="9144000"/>
  <p:defaultTextStyle>
    <a:defPPr>
      <a:defRPr lang="zh-CN"/>
    </a:defPPr>
    <a:lvl1pPr marL="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CCFF"/>
    <a:srgbClr val="0510EB"/>
    <a:srgbClr val="E46C0A"/>
    <a:srgbClr val="339966"/>
    <a:srgbClr val="3114AC"/>
    <a:srgbClr val="111CF3"/>
    <a:srgbClr val="CCFF33"/>
    <a:srgbClr val="FFFFCC"/>
    <a:srgbClr val="161B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506" autoAdjust="0"/>
    <p:restoredTop sz="98709" autoAdjust="0"/>
  </p:normalViewPr>
  <p:slideViewPr>
    <p:cSldViewPr>
      <p:cViewPr varScale="1">
        <p:scale>
          <a:sx n="86" d="100"/>
          <a:sy n="86" d="100"/>
        </p:scale>
        <p:origin x="-446" y="-82"/>
      </p:cViewPr>
      <p:guideLst>
        <p:guide orient="horz" pos="2161"/>
        <p:guide pos="38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84124-CDD9-49F2-BF2B-46328A7A501A}" type="datetimeFigureOut">
              <a:rPr lang="zh-CN" altLang="en-US" smtClean="0"/>
              <a:t>2017/10/27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704987-94A8-4214-B387-FD5AF34F491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4168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3F37086-15D0-443D-AF17-A3F21825C04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1304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 userDrawn="1"/>
        </p:nvSpPr>
        <p:spPr>
          <a:xfrm>
            <a:off x="0" y="2314153"/>
            <a:ext cx="12190413" cy="246010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8" tIns="45719" rIns="91438" bIns="45719" rtlCol="0" anchor="ctr"/>
          <a:lstStyle/>
          <a:p>
            <a:pPr algn="ctr"/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55801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02792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117245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95288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2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3366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266510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5_标题幻灯片">
    <p:bg>
      <p:bgPr>
        <a:solidFill>
          <a:srgbClr val="F3E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810854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7" r:id="rId2"/>
    <p:sldLayoutId id="2147483649" r:id="rId3"/>
    <p:sldLayoutId id="2147483651" r:id="rId4"/>
    <p:sldLayoutId id="2147483656" r:id="rId5"/>
    <p:sldLayoutId id="2147483660" r:id="rId6"/>
    <p:sldLayoutId id="2147483661" r:id="rId7"/>
    <p:sldLayoutId id="2147483662" r:id="rId8"/>
    <p:sldLayoutId id="2147483663" r:id="rId9"/>
  </p:sldLayoutIdLst>
  <p:timing>
    <p:tnLst>
      <p:par>
        <p:cTn id="1" dur="indefinite" restart="never" nodeType="tmRoot"/>
      </p:par>
    </p:tnLst>
  </p:timing>
  <p:txStyles>
    <p:titleStyle>
      <a:lvl1pPr algn="ctr" defTabSz="914468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26" indent="-342926" algn="l" defTabSz="914468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3005" indent="-285772" algn="l" defTabSz="914468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86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320" indent="-228617" algn="l" defTabSz="914468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555" indent="-228617" algn="l" defTabSz="914468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788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2023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257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492" indent="-228617" algn="l" defTabSz="914468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3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68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703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937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72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406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640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875" algn="l" defTabSz="914468" rtl="0" eaLnBrk="1" latinLnBrk="0" hangingPunct="1">
        <a:defRPr sz="1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" Target="slide3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5" Type="http://schemas.openxmlformats.org/officeDocument/2006/relationships/slide" Target="slide23.xml"/><Relationship Id="rId4" Type="http://schemas.openxmlformats.org/officeDocument/2006/relationships/slide" Target="slide1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E:\高清图片\新建文件夹 (3)\85302c6c0d2074646b115433573a2f5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" t="12134"/>
          <a:stretch/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0" y="4617834"/>
            <a:ext cx="12192000" cy="1375395"/>
            <a:chOff x="-1524000" y="2705990"/>
            <a:chExt cx="12192000" cy="1375395"/>
          </a:xfrm>
        </p:grpSpPr>
        <p:sp>
          <p:nvSpPr>
            <p:cNvPr id="12" name="矩形 11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6" name="Picture 2" descr="C:\Users\Administrator\Desktop\555555555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889" y="4581922"/>
            <a:ext cx="1152525" cy="144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标题 2"/>
          <p:cNvSpPr txBox="1">
            <a:spLocks/>
          </p:cNvSpPr>
          <p:nvPr/>
        </p:nvSpPr>
        <p:spPr>
          <a:xfrm>
            <a:off x="2829855" y="5184321"/>
            <a:ext cx="8953983" cy="62173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zh-CN" kern="100" dirty="0">
                <a:latin typeface="Times New Roman"/>
                <a:ea typeface="微软雅黑" pitchFamily="34" charset="-122"/>
              </a:rPr>
              <a:t>专题二十一　学会形象说理</a:t>
            </a:r>
          </a:p>
        </p:txBody>
      </p:sp>
      <p:sp>
        <p:nvSpPr>
          <p:cNvPr id="9" name="矩形 8"/>
          <p:cNvSpPr/>
          <p:nvPr/>
        </p:nvSpPr>
        <p:spPr>
          <a:xfrm>
            <a:off x="2829855" y="4653930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spcBef>
                <a:spcPct val="20000"/>
              </a:spcBef>
            </a:pP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第六章</a:t>
            </a:r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　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ea typeface="微软雅黑"/>
                <a:cs typeface="Times New Roman" pitchFamily="18" charset="0"/>
              </a:rPr>
              <a:t>写作训练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ea typeface="微软雅黑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787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450288" y="117426"/>
            <a:ext cx="11261542" cy="6586394"/>
          </a:xfrm>
          <a:prstGeom prst="rect">
            <a:avLst/>
          </a:prstGeom>
          <a:ln>
            <a:solidFill>
              <a:schemeClr val="tx1"/>
            </a:solidFill>
          </a:ln>
        </p:spPr>
        <p:txBody>
          <a:bodyPr wrap="square" lIns="121898" tIns="60948" rIns="121898" bIns="60948">
            <a:spAutoFit/>
          </a:bodyPr>
          <a:lstStyle/>
          <a:p>
            <a:pPr lvl="0" indent="720000" algn="just" defTabSz="914468">
              <a:lnSpc>
                <a:spcPct val="150000"/>
              </a:lnSpc>
              <a:tabLst>
                <a:tab pos="2250440" algn="l"/>
              </a:tabLst>
            </a:pPr>
            <a:r>
              <a:rPr lang="zh-CN" altLang="en-US" sz="2800" b="1" kern="100" dirty="0">
                <a:solidFill>
                  <a:srgbClr val="C00000"/>
                </a:solidFill>
                <a:latin typeface="Times New Roman"/>
                <a:ea typeface="微软雅黑"/>
                <a:cs typeface="Times New Roman"/>
              </a:rPr>
              <a:t>亮点点评</a:t>
            </a:r>
            <a:r>
              <a:rPr lang="zh-CN" altLang="en-US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　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这篇文章的哲理意味特别的浓，道理也比较深奥，光凭抽象的说理是很难说得清、说得透的。文章的高妙之处就在于，准确地找到了一个喻体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钓鱼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，并由此展开一系列的比喻论证：以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钓鱼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之趣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在有鱼与无鱼之间，或曰在易钓与不易钓之间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人生之趣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在可知与不可知之间，在有章法与无章法之间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；以钓鱼之技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在有定法与无定法之间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善取其度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人生之技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也在有定法与无定法之间，也贵在一个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度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字的把握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；以钓鱼之道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用心专一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顺乎自然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，喻人生之道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若用心不一，将事事无成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。比喻精当，论证有条不紊，分析到位，以形象之理、论证抽象深奥之理，可观可玩，通俗易懂。</a:t>
            </a:r>
            <a:endParaRPr lang="zh-CN" altLang="en-US" sz="280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  <p:pic>
        <p:nvPicPr>
          <p:cNvPr id="13" name="图片 12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904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高清图片\新建文件夹 (3)\b3c5c5548e76aaab86d0518d94517404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93" t="3347"/>
          <a:stretch/>
        </p:blipFill>
        <p:spPr bwMode="auto">
          <a:xfrm>
            <a:off x="8294687" y="0"/>
            <a:ext cx="3895726" cy="6859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910630" y="2899804"/>
            <a:ext cx="7128792" cy="962038"/>
            <a:chOff x="910630" y="2899804"/>
            <a:chExt cx="7128792" cy="962038"/>
          </a:xfrm>
        </p:grpSpPr>
        <p:sp>
          <p:nvSpPr>
            <p:cNvPr id="12" name="矩形: 圆角 6"/>
            <p:cNvSpPr/>
            <p:nvPr/>
          </p:nvSpPr>
          <p:spPr>
            <a:xfrm>
              <a:off x="1921868" y="2899804"/>
              <a:ext cx="611755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4000" b="1" dirty="0">
                  <a:solidFill>
                    <a:prstClr val="white"/>
                  </a:solidFill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Ⅱ</a:t>
              </a:r>
              <a:endParaRPr lang="zh-CN" altLang="en-US" sz="4000" b="1" dirty="0">
                <a:solidFill>
                  <a:prstClr val="white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  <p:sp>
          <p:nvSpPr>
            <p:cNvPr id="15" name="标题 1"/>
            <p:cNvSpPr txBox="1">
              <a:spLocks/>
            </p:cNvSpPr>
            <p:nvPr/>
          </p:nvSpPr>
          <p:spPr>
            <a:xfrm>
              <a:off x="2207470" y="3050175"/>
              <a:ext cx="5709363" cy="759238"/>
            </a:xfrm>
            <a:prstGeom prst="rect">
              <a:avLst/>
            </a:prstGeom>
          </p:spPr>
          <p:txBody>
            <a:bodyPr/>
            <a:lstStyle>
              <a:lvl1pPr algn="ctr" defTabSz="121914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3800" b="1" dirty="0">
                  <a:latin typeface="微软雅黑" pitchFamily="34" charset="-122"/>
                  <a:ea typeface="微软雅黑" pitchFamily="34" charset="-122"/>
                </a:rPr>
                <a:t>指点技巧    找到提升门径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937467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42872" y="586075"/>
            <a:ext cx="11304668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形象说理法之一：比喻论证</a:t>
            </a:r>
          </a:p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喻论证，是用人们熟悉的事物、寓言、故事来打个比方，用比喻的方式来论证观点的一种论证方法。其效果是：化抽象为具体，化艰深为浅易，化枯燥为生动，更容易获得阅卷者的认同。它的运用有两种形式，一种是在主体部分使用，即用一比喻贯穿全文，在分析过程中，不断地把喻体与所要论证的观点的相同或相似点揭示出来，放在一起比较，从而使喻体有力地论证论点。上面的例文就属此类。这种运用形式对于高中生来说驾驭起来难度较大。另一种是在局部段落内使用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endParaRPr lang="en-US" altLang="zh-CN" sz="2800" kern="100" dirty="0" smtClean="0">
              <a:latin typeface="Times New Roman"/>
              <a:ea typeface="华文细黑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25226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52712" y="881203"/>
            <a:ext cx="10843094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年高考山东一考生《我们应该怎样革新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——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从某书店开启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24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小时的经营模式说开去》中的片段：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对一个人来说，革新如同洗澡，洗去身上的污垢，人才会容光焕发，焕然一新。自然，只是外表的洁净还远远不够，更重要的是清除内心的污垢，净化心灵。孔子曰：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吾日三省吾身。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不正是强调检点自己，发现错误、改正错误吗？所谓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澡身而浴德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，也是同样的道理。清除积弊，人才能走得更远。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03318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29919" y="693490"/>
            <a:ext cx="11730575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革新的作用是什么？考生将革新比喻成洗澡，然后展开去谈，说是为了洗去污垢，容光焕发，并且层次递进，说外表洁净还不够，还要清除内心的污垢。这样，革新的作用也就一目了然了。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这种形式简便易行，为广大考生所使用。</a:t>
            </a:r>
            <a:endParaRPr lang="zh-CN" altLang="zh-CN" sz="2800" kern="100" dirty="0">
              <a:latin typeface="宋体"/>
              <a:cs typeface="Courier New"/>
            </a:endParaRPr>
          </a:p>
          <a:p>
            <a:pPr indent="723900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比喻论证虽然需要比喻的帮助，是比喻在论述文中的运用，但比喻论证却不同于比喻。比喻可以用来形容一切事物的性质、状态和特征，重在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喻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；而比喻论证必须将比喻用来阐述、证明观点。具体说，就是不仅要对喻体进行分析，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点明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喻体的实质，还要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从喻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体所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喻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的问题中，</a:t>
            </a:r>
            <a:r>
              <a:rPr lang="zh-CN" altLang="zh-CN" sz="2800" kern="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概括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或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4282056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43034" y="584333"/>
            <a:ext cx="11050733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smtClean="0">
                <a:latin typeface="Times New Roman"/>
                <a:ea typeface="华文细黑"/>
                <a:cs typeface="Times New Roman"/>
              </a:rPr>
              <a:t>引申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出带有普遍性的认识或道理，分析、揭示出用来比喻的事物、现象与所要论证事物或现象之间的联系，使喻体部分与议论部分的内容有机地联系起来，并且能在议论中不断地点到喻体，其侧重点在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证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。简言之，就是要喻而能证。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形象说理法之二：美化论据</a:t>
            </a:r>
          </a:p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在论述文写作过程中，肯定要叙述论据。这个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叙述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，如果加点语言润色，加入一点小技巧，就会增强论据的形象性。如可以使用对偶、排比句式叙述，就有了整齐之美，形成了张力。请看下例：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285496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93944" y="1014640"/>
            <a:ext cx="11002525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2017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年高考甘肃一考生《择一座城，圆家国梦》中的片段：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少年天子刘彻选择西域和匈奴作为他的城，派卫青奇袭龙城，遣霍去病狂飙突进，马踏匈奴之后求得江山永固，实现了他的大汉家国梦。科学家孙家栋选择浩渺太空和导弹卫星作为他的城，星斗焕文章，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嫦娥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舞长空，战略威慑敌人，换取国泰民安，成就了他的苍穹家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国梦。大国工匠李万君选择轨道交通和中车高铁作为他的城，不断提升技能，实现技术突围，让中国高铁走向世界，也圆了他的工匠家国梦。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06741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87958" y="656341"/>
            <a:ext cx="11385581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考生连举三个例子，说明每一个有血性的中华儿女，都应该在自己岗位上，自强不息，勇于担当，择一座城，圆家国梦。在叙述孙家栋的例子时，其中有两句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星斗焕文章，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嫦娥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舞长空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，格外亮眼，具有一种典雅的整齐美，如烟花一般出现在了散句的天空。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个别论据还可以加以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诗化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，如下段：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>
              <a:lnSpc>
                <a:spcPct val="150000"/>
              </a:lnSpc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他，一个安静的灵魂，于瓦尔登湖畔慢慢地惬意徜徉。平静的湖面，有他慢慢泛舟而起的涟漪；湖畔的小屋，有他漫步而生的脚印。那清澈的湖水，荡涤着他的心灵，他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上眼，曲肱枕之，就那么静静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躺在还</a:t>
            </a:r>
            <a:endParaRPr lang="zh-CN" altLang="zh-CN" sz="280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81969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8780" y="881203"/>
            <a:ext cx="11272852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挂着露珠的草地上。梭罗，也许他是别人眼中世俗的逃避者，但是，隐士的心境岂是尘世之凡人所能体会？梭罗明白，免去世俗纷争，用心慢慢体会，才是真正的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活着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这段文字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诗化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的技巧在于：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高度浓缩他的典型事迹。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选择恰当的叙述角度：你或他。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出之以描写的笔调，运用妙词、美句及修辞。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通用格式：情景＋未名人物的表现、事迹＋点出人物名称＋人物事迹的论点分析。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854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83523" y="452637"/>
            <a:ext cx="11267304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形象说理法之三：议论语言形象化</a:t>
            </a:r>
          </a:p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议论语言多呈现思维的抽象性，如果在语言中加点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味精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，将会使语言形象典雅，新奇生动。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1.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以形象动词替换抽象概念。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时评《让校园成为最阳光最安全的地方》中，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一些网友不分青红皂白，上来就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挥棒子、扔石头、吐口水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，这些都是严重不负责任的做法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一句，将网友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妄加批评的现象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转化成了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挥棒子、扔石头、吐口水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等动词短语，其神态的恣意、态度的粗暴都跃于字里行间，作者对这类网友的态度和情感也溢于笔尖。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66025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485578"/>
            <a:ext cx="12190413" cy="37026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121917" tIns="60958" rIns="121917" bIns="60958" rtlCol="0" anchor="ctr"/>
          <a:lstStyle/>
          <a:p>
            <a:pPr algn="ctr"/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21434" y="1659230"/>
            <a:ext cx="11192741" cy="3354740"/>
          </a:xfrm>
          <a:prstGeom prst="rect">
            <a:avLst/>
          </a:prstGeom>
          <a:noFill/>
        </p:spPr>
        <p:txBody>
          <a:bodyPr wrap="square" lIns="121898" tIns="60948" rIns="121898" bIns="60948">
            <a:spAutoFit/>
          </a:bodyPr>
          <a:lstStyle/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论述文是说理的，讲求以理服人。不过，讲理也不能板着面孔，让人觉得严肃古板，何不来点形象说理，增加一点生动灵动？孟子在《寡人之于国也》一文用了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五十步笑百步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的比喻，不也同样达到了说服梁惠王的目的吗？如何进行生动形象的说理？该专题试图告诉你一点门道。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8610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0265" y="728349"/>
            <a:ext cx="11385581" cy="529373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62865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罗尔感到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爱如潮水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并被善款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砸晕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影评人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亵渎电影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公开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炮轰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张艺谋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该赔钱的时候又显得无比精细，处处拿出法律条文来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等句子中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砸晕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炮轰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抠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等词将形象的动作携入时评，贴切而富有穿透力。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2.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以跨领域词嫁接抽象概念。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将不同领域的词语巧妙地接入所要阐释的抽象概念中，会收到新奇的效果。无论是自然科学还是社会科学领域的词语，都可以在陌生的语言环境中合理借用，产生意想不到的表意效果。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614822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50590" y="584333"/>
            <a:ext cx="11050733" cy="45648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中国电影人借此向世界怪兽电影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输血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用医学术语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输血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概述中国电影人的创新，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按照舆论的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发酵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惯性，它往往会把事情搞得更大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用化学术语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发酵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来预见舆论的扩散趋势，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他们都有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权欲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，内心也早就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皈依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官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教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用佛教用语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皈依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来陈述贪腐者的心理根源，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向中国传统文化的</a:t>
            </a:r>
            <a:r>
              <a:rPr lang="en-US" altLang="zh-CN" sz="2800" kern="100" dirty="0">
                <a:solidFill>
                  <a:srgbClr val="0000FF"/>
                </a:solidFill>
                <a:latin typeface="Times New Roman"/>
                <a:ea typeface="华文细黑"/>
              </a:rPr>
              <a:t>IP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索取灵感和资源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用信息行业术语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en-US" altLang="zh-CN" sz="2800" kern="100" dirty="0">
                <a:latin typeface="Times New Roman"/>
                <a:ea typeface="华文细黑"/>
              </a:rPr>
              <a:t>IP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来代指传统文化的领域，这种跨行业跨领域词语的超常搭配，显示了写作者调用语言的智慧，也丰厚了文章的意蕴。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304982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78582" y="333450"/>
            <a:ext cx="11161240" cy="5857477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b="1" kern="100" dirty="0">
                <a:latin typeface="Times New Roman"/>
                <a:ea typeface="华文细黑"/>
                <a:cs typeface="Courier New"/>
              </a:rPr>
              <a:t>3.</a:t>
            </a:r>
            <a:r>
              <a:rPr lang="zh-CN" altLang="zh-CN" sz="2800" b="1" kern="100" dirty="0">
                <a:latin typeface="Times New Roman"/>
                <a:ea typeface="华文细黑"/>
                <a:cs typeface="Times New Roman"/>
              </a:rPr>
              <a:t>以修辞手法转换抽象概念。</a:t>
            </a:r>
            <a:endParaRPr lang="zh-CN" altLang="zh-CN" sz="1050" b="1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恰当运用修辞手法，也是将抽象哲理具象化的重要方法。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经由这些民族记忆，后人可以轻松进入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幽深的历史隧道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这种责任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穿越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几十年的风霜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鲜血染红了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温婉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的秦淮河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那么把他扔向汹涌澎湃的舆论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口水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中，已经对他造成了二次伤害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应当注意调整话语体系，避免全知性地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‘</a:t>
            </a:r>
            <a:r>
              <a:rPr lang="zh-CN" altLang="zh-CN" sz="2800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皮下注射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’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国外受众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”……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这些时评的语言中，就不乏修辞手法的身影，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幽深的历史隧道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的比喻，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穿越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温婉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的拟人，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口水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的借代，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皮下注射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的移用，意蕴深厚，促人深思。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3" name="图片 2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3511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高清图片\新建文件夹 (3)\f758bdf758febeb91a9351e67effe60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91" t="24622"/>
          <a:stretch/>
        </p:blipFill>
        <p:spPr bwMode="auto">
          <a:xfrm>
            <a:off x="8294687" y="0"/>
            <a:ext cx="3895726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910630" y="2899804"/>
            <a:ext cx="7128792" cy="962038"/>
            <a:chOff x="910630" y="2899804"/>
            <a:chExt cx="7128792" cy="962038"/>
          </a:xfrm>
        </p:grpSpPr>
        <p:sp>
          <p:nvSpPr>
            <p:cNvPr id="12" name="矩形: 圆角 6"/>
            <p:cNvSpPr/>
            <p:nvPr/>
          </p:nvSpPr>
          <p:spPr>
            <a:xfrm>
              <a:off x="1921868" y="2899804"/>
              <a:ext cx="611755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4000" b="1" dirty="0" smtClean="0">
                  <a:solidFill>
                    <a:prstClr val="white"/>
                  </a:solidFill>
                  <a:latin typeface="Times New Roman" pitchFamily="18" charset="0"/>
                  <a:ea typeface="黑体" pitchFamily="49" charset="-122"/>
                  <a:cs typeface="Times New Roman" pitchFamily="18" charset="0"/>
                </a:rPr>
                <a:t>Ⅲ</a:t>
              </a:r>
              <a:endParaRPr lang="zh-CN" altLang="en-US" sz="4000" b="1" dirty="0">
                <a:solidFill>
                  <a:prstClr val="white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  <p:sp>
          <p:nvSpPr>
            <p:cNvPr id="15" name="标题 1"/>
            <p:cNvSpPr txBox="1">
              <a:spLocks/>
            </p:cNvSpPr>
            <p:nvPr/>
          </p:nvSpPr>
          <p:spPr>
            <a:xfrm>
              <a:off x="2207470" y="3050175"/>
              <a:ext cx="5709363" cy="759238"/>
            </a:xfrm>
            <a:prstGeom prst="rect">
              <a:avLst/>
            </a:prstGeom>
          </p:spPr>
          <p:txBody>
            <a:bodyPr/>
            <a:lstStyle>
              <a:lvl1pPr algn="ctr" defTabSz="121914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90000"/>
                </a:lnSpc>
                <a:spcAft>
                  <a:spcPct val="35000"/>
                </a:spcAft>
              </a:pPr>
              <a:r>
                <a:rPr lang="zh-CN" altLang="en-US" sz="3800" b="1" dirty="0">
                  <a:latin typeface="微软雅黑" pitchFamily="34" charset="-122"/>
                  <a:ea typeface="微软雅黑" pitchFamily="34" charset="-122"/>
                </a:rPr>
                <a:t>实战演练    练出训练实效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26233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14586" y="567230"/>
            <a:ext cx="11161240" cy="521191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0000FF"/>
                </a:solidFill>
                <a:latin typeface="Times New Roman"/>
                <a:ea typeface="华文细黑"/>
                <a:cs typeface="Times New Roman"/>
              </a:rPr>
              <a:t>阅读下面的材料，根据要求写作。</a:t>
            </a:r>
          </a:p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①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举直错诸枉，能使枉者直。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《论语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颜渊》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②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蓬生麻中，不扶而直；白沙在涅，与之俱黑。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《荀子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·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劝学》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③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问渠那得清如许？为有源头活水来。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朱熹《观书有感》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④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应知重理想，更为世界谋。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(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陈毅《示儿女》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)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读了上面四句，你有怎样的感触与思考？请以其中两句为基础确定立意，并合理引用，写一篇文章。要求自选角度，明确文体，自拟标题；不要套作，不得抄袭；不少于</a:t>
            </a:r>
            <a:r>
              <a:rPr lang="en-US" altLang="zh-CN" sz="2800" kern="100" dirty="0">
                <a:latin typeface="Times New Roman"/>
                <a:ea typeface="华文细黑"/>
                <a:cs typeface="Courier New"/>
              </a:rPr>
              <a:t>800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字。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sp>
        <p:nvSpPr>
          <p:cNvPr id="3" name="TextBox 2">
            <a:hlinkClick r:id="rId2" action="ppaction://hlinksldjump"/>
          </p:cNvPr>
          <p:cNvSpPr txBox="1"/>
          <p:nvPr/>
        </p:nvSpPr>
        <p:spPr>
          <a:xfrm>
            <a:off x="10606413" y="6397923"/>
            <a:ext cx="1584000" cy="461665"/>
          </a:xfrm>
          <a:prstGeom prst="rect">
            <a:avLst/>
          </a:prstGeom>
          <a:solidFill>
            <a:srgbClr val="B4C7E7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anose="02020603050405020304" pitchFamily="18" charset="0"/>
              </a:rPr>
              <a:t>写作指导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4" name="图片 3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5734050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80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46432" y="477466"/>
            <a:ext cx="11097549" cy="5940063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</a:pPr>
            <a:r>
              <a:rPr lang="zh-CN" altLang="en-US" sz="2800" b="1" kern="100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  <a:cs typeface="Times New Roman"/>
              </a:rPr>
              <a:t>写作指导</a:t>
            </a:r>
            <a:endParaRPr lang="zh-CN" altLang="zh-CN" sz="2800" kern="100" dirty="0">
              <a:latin typeface="微软雅黑" pitchFamily="34" charset="-122"/>
              <a:ea typeface="微软雅黑" pitchFamily="34" charset="-122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这道作文题选取了四句名言，要求以其中两句为基础确定立意，并合理引用。首先要理解这些名言，然后找到它们之间的联系。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举直错诸枉，能使枉者直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是说把直的东西放到弯曲的东西上面，弯曲的东西就自然变直了。这句话是说任用正直的人，罢黜邪恶的人，这样能使邪恶的人归于正途。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蓬生麻中，不扶而直；白沙在涅，与之俱黑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是说蓬草长在麻地里，不用扶持也能挺立住；白沙混进了黑土里，就和黑土一样黑了。这两句都是强调环境的重要性。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问渠那得清如许？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为有源头活水来</a:t>
            </a:r>
            <a:r>
              <a:rPr lang="en-US" altLang="zh-CN" sz="2800" kern="100" spc="-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spc="-100" dirty="0">
                <a:latin typeface="Times New Roman"/>
                <a:ea typeface="华文细黑"/>
                <a:cs typeface="Times New Roman"/>
              </a:rPr>
              <a:t>本意是就读书而言的，水</a:t>
            </a:r>
            <a:r>
              <a:rPr lang="zh-CN" altLang="zh-CN" sz="2800" kern="100" spc="-100" dirty="0" smtClean="0">
                <a:latin typeface="Times New Roman"/>
                <a:ea typeface="华文细黑"/>
                <a:cs typeface="Times New Roman"/>
              </a:rPr>
              <a:t>之</a:t>
            </a:r>
            <a:r>
              <a:rPr lang="zh-CN" altLang="zh-CN" sz="2800" kern="100" spc="-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清澈，是因为</a:t>
            </a:r>
            <a:r>
              <a:rPr lang="zh-CN" altLang="zh-CN" sz="2800" kern="100" spc="-100" dirty="0" smtClean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有源头活水</a:t>
            </a:r>
            <a:endParaRPr lang="zh-CN" altLang="zh-CN" sz="1050" kern="100" spc="-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309257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546432" y="798616"/>
            <a:ext cx="11097549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不断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注入，暗喻人要心灵澄明，就得认真读书，时时补充新知识，这句话寓意深刻，内涵丰富，可以作广泛的理解。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应知重理想，更为世界谋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是说要有理想，更要有为实现理想而努力奋斗的具体行动。这两句谈的都是一种积极的人生态度。找到名言之间的联系后，便可以选取其中两句立意作文。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参考立意：环境可以改变人；仰望星空与脚踏实地；成功的秘诀；永远在路上。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  <p:pic>
        <p:nvPicPr>
          <p:cNvPr id="4" name="图片 3">
            <a:hlinkClick r:id="rId2" action="ppaction://hlinksldjump"/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7440" y="6256615"/>
            <a:ext cx="602973" cy="602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87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E:\高清图片\新建文件夹 (3)\85302c6c0d2074646b115433573a2f5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" t="12134"/>
          <a:stretch/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0" y="4617834"/>
            <a:ext cx="12192000" cy="1375395"/>
            <a:chOff x="-1524000" y="2705990"/>
            <a:chExt cx="12192000" cy="1375395"/>
          </a:xfrm>
        </p:grpSpPr>
        <p:sp>
          <p:nvSpPr>
            <p:cNvPr id="7" name="矩形 6"/>
            <p:cNvSpPr/>
            <p:nvPr/>
          </p:nvSpPr>
          <p:spPr>
            <a:xfrm>
              <a:off x="-1524000" y="2705990"/>
              <a:ext cx="12192000" cy="1292787"/>
            </a:xfrm>
            <a:prstGeom prst="rect">
              <a:avLst/>
            </a:prstGeom>
            <a:solidFill>
              <a:schemeClr val="bg1">
                <a:alpha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3985218" y="3998778"/>
              <a:ext cx="6682781" cy="82606"/>
            </a:xfrm>
            <a:prstGeom prst="rect">
              <a:avLst/>
            </a:prstGeom>
            <a:solidFill>
              <a:srgbClr val="FFC00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/>
          </p:nvSpPr>
          <p:spPr>
            <a:xfrm>
              <a:off x="-1524000" y="3998777"/>
              <a:ext cx="5509219" cy="82608"/>
            </a:xfrm>
            <a:prstGeom prst="rect">
              <a:avLst/>
            </a:prstGeom>
            <a:solidFill>
              <a:srgbClr val="92D050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Picture 2" descr="C:\Users\Administrator\Desktop\555555555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7889" y="4581922"/>
            <a:ext cx="1152525" cy="144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4218741" y="4641230"/>
            <a:ext cx="4648455" cy="769409"/>
          </a:xfrm>
          <a:prstGeom prst="rect">
            <a:avLst/>
          </a:prstGeom>
        </p:spPr>
        <p:txBody>
          <a:bodyPr wrap="square" lIns="91410" tIns="45704" rIns="91410" bIns="45704">
            <a:spAutoFit/>
          </a:bodyPr>
          <a:lstStyle/>
          <a:p>
            <a:pPr algn="ctr">
              <a:defRPr/>
            </a:pPr>
            <a:r>
              <a:rPr lang="zh-CN" altLang="en-US" sz="4400" b="1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  <a:cs typeface="+mj-cs"/>
              </a:rPr>
              <a:t>本课结束</a:t>
            </a:r>
          </a:p>
        </p:txBody>
      </p:sp>
      <p:sp>
        <p:nvSpPr>
          <p:cNvPr id="16" name="标题 1"/>
          <p:cNvSpPr txBox="1">
            <a:spLocks/>
          </p:cNvSpPr>
          <p:nvPr/>
        </p:nvSpPr>
        <p:spPr>
          <a:xfrm>
            <a:off x="3122969" y="5145656"/>
            <a:ext cx="6840000" cy="913055"/>
          </a:xfrm>
          <a:prstGeom prst="rect">
            <a:avLst/>
          </a:prstGeom>
        </p:spPr>
        <p:txBody>
          <a:bodyPr vert="horz" lIns="91412" tIns="45707" rIns="91412" bIns="45707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更多精彩内容请登录：</a:t>
            </a:r>
            <a:r>
              <a:rPr lang="en-US" altLang="zh-CN" sz="2700" b="1" dirty="0" err="1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www.91taoke.com</a:t>
            </a:r>
            <a:endParaRPr lang="zh-CN" altLang="en-US" sz="27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709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43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367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98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98" tmFilter="0, 0; 0.125,0.2665; 0.25,0.4; 0.375,0.465; 0.5,0.5;  0.625,0.535; 0.75,0.6; 0.875,0.7335; 1,1">
                                          <p:stCondLst>
                                            <p:cond delay="498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49" tmFilter="0, 0; 0.125,0.2665; 0.25,0.4; 0.375,0.465; 0.5,0.5;  0.625,0.535; 0.75,0.6; 0.875,0.7335; 1,1">
                                          <p:stCondLst>
                                            <p:cond delay="993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23" tmFilter="0, 0; 0.125,0.2665; 0.25,0.4; 0.375,0.465; 0.5,0.5;  0.625,0.535; 0.75,0.6; 0.875,0.7335; 1,1">
                                          <p:stCondLst>
                                            <p:cond delay="1242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0">
                                          <p:stCondLst>
                                            <p:cond delay="48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24" decel="50000">
                                          <p:stCondLst>
                                            <p:cond delay="507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0">
                                          <p:stCondLst>
                                            <p:cond delay="98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24" decel="50000">
                                          <p:stCondLst>
                                            <p:cond delay="1004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0">
                                          <p:stCondLst>
                                            <p:cond delay="123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24" decel="50000">
                                          <p:stCondLst>
                                            <p:cond delay="1251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0">
                                          <p:stCondLst>
                                            <p:cond delay="135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24" decel="50000">
                                          <p:stCondLst>
                                            <p:cond delay="1376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E:\高清图片\新建文件夹 (3)\1111\5be6a7c103a08321aed710b1367fc24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6" t="2370"/>
          <a:stretch/>
        </p:blipFill>
        <p:spPr bwMode="auto">
          <a:xfrm>
            <a:off x="-1" y="0"/>
            <a:ext cx="12190413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3590283"/>
            <a:ext cx="5303118" cy="2875279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8" name="直接连接符 27"/>
          <p:cNvCxnSpPr/>
          <p:nvPr/>
        </p:nvCxnSpPr>
        <p:spPr>
          <a:xfrm>
            <a:off x="0" y="3933850"/>
            <a:ext cx="5159258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0" y="4651607"/>
            <a:ext cx="5159258" cy="6969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0" y="5376333"/>
            <a:ext cx="5159258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矩形 31"/>
          <p:cNvSpPr/>
          <p:nvPr/>
        </p:nvSpPr>
        <p:spPr bwMode="auto">
          <a:xfrm>
            <a:off x="279382" y="4212300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矩形 32"/>
          <p:cNvSpPr/>
          <p:nvPr/>
        </p:nvSpPr>
        <p:spPr bwMode="auto">
          <a:xfrm>
            <a:off x="279382" y="4951544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5" name="文本框 12">
            <a:hlinkClick r:id="rId3" action="ppaction://hlinksldjump"/>
          </p:cNvPr>
          <p:cNvSpPr txBox="1"/>
          <p:nvPr/>
        </p:nvSpPr>
        <p:spPr>
          <a:xfrm>
            <a:off x="568976" y="4058702"/>
            <a:ext cx="47341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品读佳作    体悟出彩理由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6" name="文本框 13">
            <a:hlinkClick r:id="rId4" action="ppaction://hlinksldjump"/>
          </p:cNvPr>
          <p:cNvSpPr txBox="1"/>
          <p:nvPr/>
        </p:nvSpPr>
        <p:spPr>
          <a:xfrm>
            <a:off x="568976" y="4797946"/>
            <a:ext cx="4374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指点技巧    找到提升门径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6094090"/>
            <a:ext cx="5159258" cy="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矩形 11"/>
          <p:cNvSpPr/>
          <p:nvPr/>
        </p:nvSpPr>
        <p:spPr bwMode="auto">
          <a:xfrm>
            <a:off x="279382" y="5671624"/>
            <a:ext cx="216000" cy="21602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 sz="2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文本框 13">
            <a:hlinkClick r:id="rId5" action="ppaction://hlinksldjump"/>
          </p:cNvPr>
          <p:cNvSpPr txBox="1"/>
          <p:nvPr/>
        </p:nvSpPr>
        <p:spPr>
          <a:xfrm>
            <a:off x="568976" y="5518026"/>
            <a:ext cx="43741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实战演练    练出训练实效</a:t>
            </a:r>
            <a:endParaRPr lang="zh-CN" altLang="en-US" sz="28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361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高清图片\新建文件夹 (3)\2cd256fb486b4387c6294a0909496253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9" r="68942"/>
          <a:stretch/>
        </p:blipFill>
        <p:spPr bwMode="auto">
          <a:xfrm flipH="1">
            <a:off x="8294684" y="0"/>
            <a:ext cx="3895727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10630" y="2899804"/>
            <a:ext cx="7128792" cy="962038"/>
            <a:chOff x="910630" y="2899804"/>
            <a:chExt cx="7128792" cy="962038"/>
          </a:xfrm>
        </p:grpSpPr>
        <p:sp>
          <p:nvSpPr>
            <p:cNvPr id="9" name="矩形: 圆角 6"/>
            <p:cNvSpPr/>
            <p:nvPr/>
          </p:nvSpPr>
          <p:spPr>
            <a:xfrm>
              <a:off x="1921868" y="2899804"/>
              <a:ext cx="6117554" cy="962038"/>
            </a:xfrm>
            <a:prstGeom prst="roundRect">
              <a:avLst>
                <a:gd name="adj" fmla="val 13060"/>
              </a:avLst>
            </a:prstGeom>
            <a:solidFill>
              <a:schemeClr val="bg1">
                <a:alpha val="85000"/>
              </a:schemeClr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任意多边形: 形状 8"/>
            <p:cNvSpPr/>
            <p:nvPr/>
          </p:nvSpPr>
          <p:spPr>
            <a:xfrm>
              <a:off x="910630" y="2899804"/>
              <a:ext cx="1385620" cy="962038"/>
            </a:xfrm>
            <a:custGeom>
              <a:avLst/>
              <a:gdLst>
                <a:gd name="connsiteX0" fmla="*/ 86197 w 1459364"/>
                <a:gd name="connsiteY0" fmla="*/ 0 h 808982"/>
                <a:gd name="connsiteX1" fmla="*/ 1246032 w 1459364"/>
                <a:gd name="connsiteY1" fmla="*/ 0 h 808982"/>
                <a:gd name="connsiteX2" fmla="*/ 1332229 w 1459364"/>
                <a:gd name="connsiteY2" fmla="*/ 86197 h 808982"/>
                <a:gd name="connsiteX3" fmla="*/ 1332229 w 1459364"/>
                <a:gd name="connsiteY3" fmla="*/ 254985 h 808982"/>
                <a:gd name="connsiteX4" fmla="*/ 1444169 w 1459364"/>
                <a:gd name="connsiteY4" fmla="*/ 370406 h 808982"/>
                <a:gd name="connsiteX5" fmla="*/ 1443004 w 1459364"/>
                <a:gd name="connsiteY5" fmla="*/ 446555 h 808982"/>
                <a:gd name="connsiteX6" fmla="*/ 1332229 w 1459364"/>
                <a:gd name="connsiteY6" fmla="*/ 553989 h 808982"/>
                <a:gd name="connsiteX7" fmla="*/ 1332229 w 1459364"/>
                <a:gd name="connsiteY7" fmla="*/ 722785 h 808982"/>
                <a:gd name="connsiteX8" fmla="*/ 1246032 w 1459364"/>
                <a:gd name="connsiteY8" fmla="*/ 808982 h 808982"/>
                <a:gd name="connsiteX9" fmla="*/ 86197 w 1459364"/>
                <a:gd name="connsiteY9" fmla="*/ 808982 h 808982"/>
                <a:gd name="connsiteX10" fmla="*/ 0 w 1459364"/>
                <a:gd name="connsiteY10" fmla="*/ 722785 h 808982"/>
                <a:gd name="connsiteX11" fmla="*/ 0 w 1459364"/>
                <a:gd name="connsiteY11" fmla="*/ 86197 h 808982"/>
                <a:gd name="connsiteX12" fmla="*/ 86197 w 1459364"/>
                <a:gd name="connsiteY12" fmla="*/ 0 h 8089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59364" h="808982">
                  <a:moveTo>
                    <a:pt x="86197" y="0"/>
                  </a:moveTo>
                  <a:lnTo>
                    <a:pt x="1246032" y="0"/>
                  </a:lnTo>
                  <a:cubicBezTo>
                    <a:pt x="1293637" y="0"/>
                    <a:pt x="1332229" y="38592"/>
                    <a:pt x="1332229" y="86197"/>
                  </a:cubicBezTo>
                  <a:lnTo>
                    <a:pt x="1332229" y="254985"/>
                  </a:lnTo>
                  <a:lnTo>
                    <a:pt x="1444169" y="370406"/>
                  </a:lnTo>
                  <a:cubicBezTo>
                    <a:pt x="1464876" y="391756"/>
                    <a:pt x="1464354" y="425848"/>
                    <a:pt x="1443004" y="446555"/>
                  </a:cubicBezTo>
                  <a:lnTo>
                    <a:pt x="1332229" y="553989"/>
                  </a:lnTo>
                  <a:lnTo>
                    <a:pt x="1332229" y="722785"/>
                  </a:lnTo>
                  <a:cubicBezTo>
                    <a:pt x="1332229" y="770390"/>
                    <a:pt x="1293637" y="808982"/>
                    <a:pt x="1246032" y="808982"/>
                  </a:cubicBezTo>
                  <a:lnTo>
                    <a:pt x="86197" y="808982"/>
                  </a:lnTo>
                  <a:cubicBezTo>
                    <a:pt x="38592" y="808982"/>
                    <a:pt x="0" y="770390"/>
                    <a:pt x="0" y="722785"/>
                  </a:cubicBezTo>
                  <a:lnTo>
                    <a:pt x="0" y="86197"/>
                  </a:lnTo>
                  <a:cubicBezTo>
                    <a:pt x="0" y="38592"/>
                    <a:pt x="38592" y="0"/>
                    <a:pt x="86197" y="0"/>
                  </a:cubicBezTo>
                  <a:close/>
                </a:path>
              </a:pathLst>
            </a:custGeom>
            <a:solidFill>
              <a:srgbClr val="0070C0"/>
            </a:solidFill>
            <a:ln w="19050"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>
                  <a:latin typeface="Times New Roman" pitchFamily="18" charset="0"/>
                  <a:ea typeface="Times New Roman" pitchFamily="18" charset="0"/>
                  <a:cs typeface="Times New Roman" pitchFamily="18" charset="0"/>
                </a:rPr>
                <a:t>Ⅰ</a:t>
              </a:r>
              <a:endParaRPr lang="zh-CN" altLang="en-US" sz="4000" b="1" dirty="0">
                <a:latin typeface="Times New Roman" pitchFamily="18" charset="0"/>
                <a:ea typeface="黑体" pitchFamily="49" charset="-122"/>
                <a:cs typeface="Times New Roman" pitchFamily="18" charset="0"/>
              </a:endParaRPr>
            </a:p>
          </p:txBody>
        </p:sp>
        <p:sp>
          <p:nvSpPr>
            <p:cNvPr id="13" name="标题 1"/>
            <p:cNvSpPr txBox="1">
              <a:spLocks/>
            </p:cNvSpPr>
            <p:nvPr/>
          </p:nvSpPr>
          <p:spPr>
            <a:xfrm>
              <a:off x="2207470" y="3030596"/>
              <a:ext cx="5709363" cy="759238"/>
            </a:xfrm>
            <a:prstGeom prst="rect">
              <a:avLst/>
            </a:prstGeom>
          </p:spPr>
          <p:txBody>
            <a:bodyPr/>
            <a:lstStyle>
              <a:lvl1pPr algn="ctr" defTabSz="1219140" rtl="0" eaLnBrk="1" latinLnBrk="0" hangingPunct="1">
                <a:spcBef>
                  <a:spcPct val="0"/>
                </a:spcBef>
                <a:buNone/>
                <a:defRPr sz="5900" kern="1200">
                  <a:solidFill>
                    <a:srgbClr val="0070C0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spcAft>
                  <a:spcPct val="35000"/>
                </a:spcAft>
              </a:pPr>
              <a:r>
                <a:rPr lang="zh-CN" altLang="en-US" sz="3800" b="1" dirty="0">
                  <a:latin typeface="微软雅黑" pitchFamily="34" charset="-122"/>
                  <a:ea typeface="微软雅黑" pitchFamily="34" charset="-122"/>
                </a:rPr>
                <a:t>品读佳作    体悟出彩理由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67729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3125" y="176734"/>
            <a:ext cx="11304668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b="1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钓鱼与人生</a:t>
            </a:r>
            <a:endParaRPr lang="zh-CN" altLang="zh-CN" sz="1050" b="1" kern="100" dirty="0">
              <a:solidFill>
                <a:srgbClr val="C00000"/>
              </a:solidFill>
              <a:latin typeface="宋体"/>
              <a:cs typeface="Courier New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一看标题，喻体与本体隐然可见。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u="wavyHeavy" kern="100" dirty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钓鱼有趣。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钓之趣，在有鱼与无鱼之间，或曰在易钓与不易钓之间。若钓于鱼塘，鱼辈趋饵若狂，下钩便有，获则多矣，却难免乏味。然无鱼之钓，浮子终日不动，亦不乐。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携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竿漫游，偶遇一去处，垂柳拂岸，野草荒荷，遥观水面，隐隐似有鱼纹。问于牧童：曾见有钓者否？童子摇头。抛钩向水，久之，浮子竟不动。正疑惑之际，方见浮子上下窜动，忽而泛出，忙奋力用竿，见有鱼如梭，凌波而出，继而窜跳于岸、草之间，此中乐趣，不为外人知也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这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两段叙钓鱼有趣，是说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喻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61586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33188" y="1025219"/>
            <a:ext cx="11324037" cy="4647402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u="wavyHeavy" kern="100" dirty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人生之趣，亦在可知与不可知之间，在有章法与无章法之间。</a:t>
            </a:r>
            <a:endParaRPr lang="zh-CN" altLang="zh-CN" sz="1050" u="wavyHeavy" kern="100" dirty="0">
              <a:uFill>
                <a:solidFill>
                  <a:srgbClr val="C00000"/>
                </a:solidFill>
              </a:uFill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明知其不可尽知而努力知之，生活中有章法而不全按章法，方得人生之趣。苏东坡一面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把酒问青天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，问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不知天上宫阙，今夕是何年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，一面又懂得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起舞弄清影，何似在人间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，此深识人生乐趣者也。王子猷于夜雪初晴乘兴访友，到人门口却掉头回家，自谓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兴尽而返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，也算得上是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潇洒走一回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了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。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这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两段由说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喻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转说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本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，人生之趣同钓鱼之趣一样。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272280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8128" y="72052"/>
            <a:ext cx="11374157" cy="6686935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lvl="0" indent="723900" algn="just">
              <a:lnSpc>
                <a:spcPct val="140000"/>
              </a:lnSpc>
              <a:tabLst>
                <a:tab pos="2250440" algn="l"/>
              </a:tabLst>
            </a:pP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钓鱼有技。钓之技，在有定法与无定法之间，要因时权变，善取其度。碧水茫茫，何处有鱼？鱼类繁杂，哪种易钓？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钓鱼诀窍</a:t>
            </a:r>
            <a:r>
              <a:rPr lang="en-US" altLang="zh-CN" sz="2800" kern="100" dirty="0" smtClean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latin typeface="Times New Roman"/>
                <a:ea typeface="华文细黑"/>
                <a:cs typeface="Times New Roman"/>
              </a:rPr>
              <a:t>一类书多矣，然书可教人会钓，必不能教人善钓。早一分则鱼被惊走，迟一分亦饵鱼两空，那恰到好处的起竿，实乃只能意会，不可言传。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这段说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喻</a:t>
            </a:r>
            <a:r>
              <a:rPr lang="en-US" altLang="zh-CN" sz="2800" kern="100" dirty="0" smtClean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：钓鱼有技。</a:t>
            </a:r>
            <a:endParaRPr lang="en-US" altLang="zh-CN" sz="2800" kern="100" dirty="0" smtClean="0">
              <a:solidFill>
                <a:srgbClr val="C00000"/>
              </a:solidFill>
              <a:latin typeface="Times New Roman"/>
              <a:ea typeface="华文细黑"/>
              <a:cs typeface="Times New Roman"/>
            </a:endParaRPr>
          </a:p>
          <a:p>
            <a:pPr lvl="0" indent="723900" algn="just">
              <a:lnSpc>
                <a:spcPct val="140000"/>
              </a:lnSpc>
              <a:tabLst>
                <a:tab pos="2250440" algn="l"/>
              </a:tabLst>
            </a:pPr>
            <a:r>
              <a:rPr lang="zh-CN" altLang="zh-CN" sz="2800" u="wavyHeavy" kern="100" dirty="0" smtClean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人生</a:t>
            </a:r>
            <a:r>
              <a:rPr lang="zh-CN" altLang="zh-CN" sz="2800" u="wavyHeavy" kern="100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之技，不也类此么？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人间指南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处世格言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之类书亦满大街都是，然真的由此学会立身处世者有几人？其实</a:t>
            </a:r>
            <a:r>
              <a:rPr lang="zh-CN" altLang="zh-CN" sz="2800" u="wavyHeavy" kern="100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人生之技，也在有定法与无定法之间，也贵在一个</a:t>
            </a:r>
            <a:r>
              <a:rPr lang="en-US" altLang="zh-CN" sz="2800" u="wavyHeavy" kern="100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u="wavyHeavy" kern="100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度</a:t>
            </a:r>
            <a:r>
              <a:rPr lang="en-US" altLang="zh-CN" sz="2800" u="wavyHeavy" kern="100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u="wavyHeavy" kern="100" dirty="0">
                <a:solidFill>
                  <a:prstClr val="black"/>
                </a:solidFill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字的把握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。当笑则笑，当哭则哭，当勤则勤，当嬉则嬉，当诚则诚，当伪则伪。至于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当</a:t>
            </a:r>
            <a:r>
              <a:rPr lang="en-US" altLang="zh-CN" sz="2800" kern="100" dirty="0">
                <a:solidFill>
                  <a:prstClr val="black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prstClr val="black"/>
                </a:solidFill>
                <a:latin typeface="Times New Roman"/>
                <a:ea typeface="华文细黑"/>
                <a:cs typeface="Times New Roman"/>
              </a:rPr>
              <a:t>字，究作何解，何为适度，虽圣贤哲人亦不能教也，必自己体察于心，尔后才出乎自然。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由说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喻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再转说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本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：人生之技，不也类此么</a:t>
            </a:r>
            <a:r>
              <a:rPr lang="zh-CN" altLang="zh-CN" sz="2800" kern="100" dirty="0" smtClean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？</a:t>
            </a:r>
            <a:endParaRPr lang="zh-CN" altLang="zh-CN" sz="1050" kern="100" dirty="0">
              <a:solidFill>
                <a:prstClr val="black"/>
              </a:solidFill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49165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08128" y="111297"/>
            <a:ext cx="11374157" cy="655517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0000"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u="wavyHeavy" kern="100" dirty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钓鱼有道。钓之道，曰用心专一，曰顺乎自然。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若用心不一，则浮子动于前而不察，香饵入鱼腹而不知，空当一饲鱼者也；若不能顺乎自然，则浮子略有不动便焦躁难耐，频频移竿他顾，焉知片刻之后将有巨鱼游至耶？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三说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喻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：钓鱼有道。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0000" algn="just">
              <a:lnSpc>
                <a:spcPct val="14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u="wavyHeavy" kern="100" dirty="0">
                <a:uFill>
                  <a:solidFill>
                    <a:srgbClr val="C00000"/>
                  </a:solidFill>
                </a:uFill>
                <a:latin typeface="Times New Roman"/>
                <a:ea typeface="华文细黑"/>
                <a:cs typeface="Times New Roman"/>
              </a:rPr>
              <a:t>以钓鱼之道喻之人生，不亦宜乎！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若用心不一，将事事无成，自不消说。而若不能顺乎自然，如善钓者一般保持平和心境，亦必看人看事不顺心，或眼气邻家小儿摸奖得一彩电，或妒忌单位同事浮动一级工资，牢骚发于外，怨愤积于心，没准儿憋出一场病来。而若以平和的心境善待人生，修性情于身内，投香饵于水中，用心专一，待时而动，何愁鱼儿不至？且，谋鱼在人，得鱼在天，不至又有何妨？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三说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本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：钓鱼之道宜喻人生。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3830572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464435" y="738928"/>
            <a:ext cx="11261542" cy="5211146"/>
          </a:xfrm>
          <a:prstGeom prst="rect">
            <a:avLst/>
          </a:prstGeom>
        </p:spPr>
        <p:txBody>
          <a:bodyPr wrap="square" lIns="121898" tIns="60948" rIns="121898" bIns="60948">
            <a:spAutoFit/>
          </a:bodyPr>
          <a:lstStyle/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庄子《秋水》篇：庄子与惠子游于濠梁之上。庄子曰：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倏鱼出游从容，是鱼之乐也。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惠子曰：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子非鱼，安知鱼之乐？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庄子曰：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子非我，安知我不知鱼之乐？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endParaRPr lang="zh-CN" altLang="zh-CN" sz="1050" kern="100" dirty="0">
              <a:latin typeface="宋体"/>
              <a:cs typeface="Courier New"/>
            </a:endParaRPr>
          </a:p>
          <a:p>
            <a:pPr indent="723900" algn="just">
              <a:lnSpc>
                <a:spcPct val="150000"/>
              </a:lnSpc>
              <a:spcAft>
                <a:spcPts val="0"/>
              </a:spcAft>
              <a:tabLst>
                <a:tab pos="2250440" algn="l"/>
              </a:tabLst>
            </a:pP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钓者之趣、之技、之道，可不钓而知之乎？依惠子，必不能，依庄子，则能。吾与庄子也。曰：善钓者必悟人生之趣、之技、之道，而得人生之趣、之技、之道者，亦必能识钓中之趣、之技、之道也。做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钓鱼与人生</a:t>
            </a:r>
            <a:r>
              <a:rPr lang="en-US" altLang="zh-CN" sz="2800" kern="100" dirty="0"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latin typeface="Times New Roman"/>
                <a:ea typeface="华文细黑"/>
                <a:cs typeface="Times New Roman"/>
              </a:rPr>
              <a:t>篇，愿与能识者共识之。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总结上文：把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喻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与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“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本</a:t>
            </a:r>
            <a:r>
              <a:rPr lang="en-US" altLang="zh-CN" sz="2800" kern="100" dirty="0">
                <a:solidFill>
                  <a:srgbClr val="C00000"/>
                </a:solidFill>
                <a:latin typeface="宋体"/>
                <a:ea typeface="华文细黑"/>
                <a:cs typeface="Times New Roman"/>
              </a:rPr>
              <a:t>”</a:t>
            </a:r>
            <a:r>
              <a:rPr lang="zh-CN" altLang="zh-CN" sz="2800" kern="100" dirty="0">
                <a:solidFill>
                  <a:srgbClr val="C00000"/>
                </a:solidFill>
                <a:latin typeface="Times New Roman"/>
                <a:ea typeface="华文细黑"/>
                <a:cs typeface="Times New Roman"/>
              </a:rPr>
              <a:t>合二为一。</a:t>
            </a:r>
            <a:endParaRPr lang="zh-CN" altLang="zh-CN" sz="1050" kern="100" dirty="0">
              <a:effectLst/>
              <a:latin typeface="宋体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704698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7333</TotalTime>
  <Words>3073</Words>
  <Application>Microsoft Office PowerPoint</Application>
  <PresentationFormat>自定义</PresentationFormat>
  <Paragraphs>76</Paragraphs>
  <Slides>27</Slides>
  <Notes>10</Notes>
  <HiddenSlides>2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867</cp:revision>
  <dcterms:modified xsi:type="dcterms:W3CDTF">2017-10-27T10:57:40Z</dcterms:modified>
</cp:coreProperties>
</file>