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heme/themeOverride1.xml" ContentType="application/vnd.openxmlformats-officedocument.themeOverr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0" r:id="rId2"/>
    <p:sldId id="447" r:id="rId3"/>
    <p:sldId id="448" r:id="rId4"/>
    <p:sldId id="412" r:id="rId5"/>
    <p:sldId id="416" r:id="rId6"/>
    <p:sldId id="417" r:id="rId7"/>
    <p:sldId id="418" r:id="rId8"/>
    <p:sldId id="422" r:id="rId9"/>
    <p:sldId id="423" r:id="rId10"/>
    <p:sldId id="424" r:id="rId11"/>
    <p:sldId id="427" r:id="rId12"/>
    <p:sldId id="428" r:id="rId13"/>
    <p:sldId id="429" r:id="rId14"/>
    <p:sldId id="430" r:id="rId15"/>
    <p:sldId id="432" r:id="rId16"/>
    <p:sldId id="433" r:id="rId17"/>
    <p:sldId id="434" r:id="rId18"/>
    <p:sldId id="435" r:id="rId19"/>
    <p:sldId id="437" r:id="rId20"/>
    <p:sldId id="438" r:id="rId21"/>
    <p:sldId id="439" r:id="rId22"/>
    <p:sldId id="440" r:id="rId23"/>
    <p:sldId id="441" r:id="rId24"/>
    <p:sldId id="436" r:id="rId25"/>
    <p:sldId id="431" r:id="rId26"/>
    <p:sldId id="425" r:id="rId27"/>
    <p:sldId id="426" r:id="rId28"/>
    <p:sldId id="419" r:id="rId29"/>
    <p:sldId id="420" r:id="rId30"/>
    <p:sldId id="421" r:id="rId31"/>
    <p:sldId id="442" r:id="rId32"/>
    <p:sldId id="443" r:id="rId33"/>
    <p:sldId id="444" r:id="rId34"/>
    <p:sldId id="445" r:id="rId35"/>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用户" initials="微"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slideLayouts/_rels/slideLayout1.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slideMaster" Target="../slideMasters/slideMaster1.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82.xml"/><Relationship Id="rId7" Type="http://schemas.openxmlformats.org/officeDocument/2006/relationships/image" Target="../media/image2.png"/><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1.xml"/><Relationship Id="rId5" Type="http://schemas.openxmlformats.org/officeDocument/2006/relationships/tags" Target="../tags/tag84.xml"/><Relationship Id="rId4" Type="http://schemas.openxmlformats.org/officeDocument/2006/relationships/tags" Target="../tags/tag83.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tags" Target="../tags/tag97.xml"/><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tags" Target="../tags/tag96.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tags" Target="../tags/tag95.xml"/><Relationship Id="rId5" Type="http://schemas.openxmlformats.org/officeDocument/2006/relationships/tags" Target="../tags/tag89.xml"/><Relationship Id="rId15" Type="http://schemas.openxmlformats.org/officeDocument/2006/relationships/image" Target="../media/image1.png"/><Relationship Id="rId10" Type="http://schemas.openxmlformats.org/officeDocument/2006/relationships/tags" Target="../tags/tag94.xml"/><Relationship Id="rId4" Type="http://schemas.openxmlformats.org/officeDocument/2006/relationships/tags" Target="../tags/tag88.xml"/><Relationship Id="rId9" Type="http://schemas.openxmlformats.org/officeDocument/2006/relationships/tags" Target="../tags/tag93.xml"/><Relationship Id="rId1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100.xml"/><Relationship Id="rId7" Type="http://schemas.openxmlformats.org/officeDocument/2006/relationships/image" Target="../media/image2.png"/><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slideMaster" Target="../slideMasters/slideMaster1.xml"/><Relationship Id="rId5" Type="http://schemas.openxmlformats.org/officeDocument/2006/relationships/tags" Target="../tags/tag102.xml"/><Relationship Id="rId4" Type="http://schemas.openxmlformats.org/officeDocument/2006/relationships/tags" Target="../tags/tag101.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10.xml"/><Relationship Id="rId3" Type="http://schemas.openxmlformats.org/officeDocument/2006/relationships/tags" Target="../tags/tag105.xml"/><Relationship Id="rId7" Type="http://schemas.openxmlformats.org/officeDocument/2006/relationships/tags" Target="../tags/tag109.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image" Target="../media/image4.png"/><Relationship Id="rId5" Type="http://schemas.openxmlformats.org/officeDocument/2006/relationships/tags" Target="../tags/tag107.xml"/><Relationship Id="rId10" Type="http://schemas.openxmlformats.org/officeDocument/2006/relationships/image" Target="../media/image3.png"/><Relationship Id="rId4" Type="http://schemas.openxmlformats.org/officeDocument/2006/relationships/tags" Target="../tags/tag106.xml"/><Relationship Id="rId9"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18.xml"/><Relationship Id="rId3" Type="http://schemas.openxmlformats.org/officeDocument/2006/relationships/tags" Target="../tags/tag113.xml"/><Relationship Id="rId7" Type="http://schemas.openxmlformats.org/officeDocument/2006/relationships/tags" Target="../tags/tag117.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5" Type="http://schemas.openxmlformats.org/officeDocument/2006/relationships/tags" Target="../tags/tag115.xml"/><Relationship Id="rId10" Type="http://schemas.openxmlformats.org/officeDocument/2006/relationships/image" Target="../media/image2.png"/><Relationship Id="rId4" Type="http://schemas.openxmlformats.org/officeDocument/2006/relationships/tags" Target="../tags/tag114.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26.xml"/><Relationship Id="rId3" Type="http://schemas.openxmlformats.org/officeDocument/2006/relationships/tags" Target="../tags/tag121.xml"/><Relationship Id="rId7" Type="http://schemas.openxmlformats.org/officeDocument/2006/relationships/tags" Target="../tags/tag125.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tags" Target="../tags/tag124.xml"/><Relationship Id="rId5" Type="http://schemas.openxmlformats.org/officeDocument/2006/relationships/tags" Target="../tags/tag123.xml"/><Relationship Id="rId10" Type="http://schemas.openxmlformats.org/officeDocument/2006/relationships/image" Target="../media/image5.png"/><Relationship Id="rId4" Type="http://schemas.openxmlformats.org/officeDocument/2006/relationships/tags" Target="../tags/tag122.xml"/><Relationship Id="rId9"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34.xml"/><Relationship Id="rId3" Type="http://schemas.openxmlformats.org/officeDocument/2006/relationships/tags" Target="../tags/tag129.xml"/><Relationship Id="rId7" Type="http://schemas.openxmlformats.org/officeDocument/2006/relationships/tags" Target="../tags/tag133.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5" Type="http://schemas.openxmlformats.org/officeDocument/2006/relationships/tags" Target="../tags/tag131.xml"/><Relationship Id="rId10" Type="http://schemas.openxmlformats.org/officeDocument/2006/relationships/image" Target="../media/image2.png"/><Relationship Id="rId4" Type="http://schemas.openxmlformats.org/officeDocument/2006/relationships/tags" Target="../tags/tag130.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42.xml"/><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image" Target="../media/image2.png"/><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slideMaster" Target="../slideMasters/slideMaster1.xml"/><Relationship Id="rId5" Type="http://schemas.openxmlformats.org/officeDocument/2006/relationships/tags" Target="../tags/tag139.xml"/><Relationship Id="rId10" Type="http://schemas.openxmlformats.org/officeDocument/2006/relationships/tags" Target="../tags/tag144.xml"/><Relationship Id="rId4" Type="http://schemas.openxmlformats.org/officeDocument/2006/relationships/tags" Target="../tags/tag138.xml"/><Relationship Id="rId9" Type="http://schemas.openxmlformats.org/officeDocument/2006/relationships/tags" Target="../tags/tag143.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52.xml"/><Relationship Id="rId3" Type="http://schemas.openxmlformats.org/officeDocument/2006/relationships/tags" Target="../tags/tag147.xml"/><Relationship Id="rId7" Type="http://schemas.openxmlformats.org/officeDocument/2006/relationships/tags" Target="../tags/tag151.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tags" Target="../tags/tag150.xml"/><Relationship Id="rId11" Type="http://schemas.openxmlformats.org/officeDocument/2006/relationships/image" Target="../media/image7.png"/><Relationship Id="rId5" Type="http://schemas.openxmlformats.org/officeDocument/2006/relationships/tags" Target="../tags/tag149.xml"/><Relationship Id="rId10" Type="http://schemas.openxmlformats.org/officeDocument/2006/relationships/image" Target="../media/image6.png"/><Relationship Id="rId4" Type="http://schemas.openxmlformats.org/officeDocument/2006/relationships/tags" Target="../tags/tag148.xml"/><Relationship Id="rId9"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2.xml"/><Relationship Id="rId7" Type="http://schemas.openxmlformats.org/officeDocument/2006/relationships/slideMaster" Target="../slideMasters/slideMaster1.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2" Type="http://schemas.openxmlformats.org/officeDocument/2006/relationships/tags" Target="../tags/tag27.xml"/><Relationship Id="rId16" Type="http://schemas.openxmlformats.org/officeDocument/2006/relationships/image" Target="../media/image1.png"/><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5" Type="http://schemas.openxmlformats.org/officeDocument/2006/relationships/slideMaster" Target="../slideMasters/slideMaster1.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s>
</file>

<file path=ppt/slideLayouts/_rels/slideLayout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42.xml"/><Relationship Id="rId7" Type="http://schemas.openxmlformats.org/officeDocument/2006/relationships/tags" Target="../tags/tag46.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9"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54.xml"/><Relationship Id="rId3" Type="http://schemas.openxmlformats.org/officeDocument/2006/relationships/tags" Target="../tags/tag49.xml"/><Relationship Id="rId7" Type="http://schemas.openxmlformats.org/officeDocument/2006/relationships/tags" Target="../tags/tag53.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image" Target="../media/image2.png"/><Relationship Id="rId5" Type="http://schemas.openxmlformats.org/officeDocument/2006/relationships/tags" Target="../tags/tag51.xml"/><Relationship Id="rId10" Type="http://schemas.openxmlformats.org/officeDocument/2006/relationships/slideMaster" Target="../slideMasters/slideMaster1.xml"/><Relationship Id="rId4" Type="http://schemas.openxmlformats.org/officeDocument/2006/relationships/tags" Target="../tags/tag50.xml"/><Relationship Id="rId9" Type="http://schemas.openxmlformats.org/officeDocument/2006/relationships/tags" Target="../tags/tag55.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63.xml"/><Relationship Id="rId3" Type="http://schemas.openxmlformats.org/officeDocument/2006/relationships/tags" Target="../tags/tag58.xml"/><Relationship Id="rId7" Type="http://schemas.openxmlformats.org/officeDocument/2006/relationships/tags" Target="../tags/tag62.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tags" Target="../tags/tag61.xml"/><Relationship Id="rId5" Type="http://schemas.openxmlformats.org/officeDocument/2006/relationships/tags" Target="../tags/tag60.xml"/><Relationship Id="rId10" Type="http://schemas.openxmlformats.org/officeDocument/2006/relationships/image" Target="../media/image1.png"/><Relationship Id="rId4" Type="http://schemas.openxmlformats.org/officeDocument/2006/relationships/tags" Target="../tags/tag59.xml"/><Relationship Id="rId9"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9.xml"/><Relationship Id="rId7" Type="http://schemas.openxmlformats.org/officeDocument/2006/relationships/tags" Target="../tags/tag73.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9"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6.xml"/><Relationship Id="rId7" Type="http://schemas.openxmlformats.org/officeDocument/2006/relationships/slideMaster" Target="../slideMasters/slideMaster1.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8" name="图文框 7"/>
          <p:cNvSpPr/>
          <p:nvPr userDrawn="1">
            <p:custDataLst>
              <p:tags r:id="rId1"/>
            </p:custDataLst>
          </p:nvPr>
        </p:nvSpPr>
        <p:spPr>
          <a:xfrm>
            <a:off x="447675" y="290830"/>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2"/>
            </p:custDataLst>
          </p:nvPr>
        </p:nvPicPr>
        <p:blipFill>
          <a:blip r:embed="rId14"/>
          <a:stretch>
            <a:fillRect/>
          </a:stretch>
        </p:blipFill>
        <p:spPr>
          <a:xfrm>
            <a:off x="635" y="1270"/>
            <a:ext cx="2932430" cy="4913630"/>
          </a:xfrm>
          <a:prstGeom prst="rect">
            <a:avLst/>
          </a:prstGeom>
        </p:spPr>
      </p:pic>
      <p:pic>
        <p:nvPicPr>
          <p:cNvPr id="10" name="图片 9"/>
          <p:cNvPicPr>
            <a:picLocks noChangeAspect="1"/>
          </p:cNvPicPr>
          <p:nvPr userDrawn="1">
            <p:custDataLst>
              <p:tags r:id="rId3"/>
            </p:custDataLst>
          </p:nvPr>
        </p:nvPicPr>
        <p:blipFill>
          <a:blip r:embed="rId14"/>
          <a:stretch>
            <a:fillRect/>
          </a:stretch>
        </p:blipFill>
        <p:spPr>
          <a:xfrm rot="10800000">
            <a:off x="9258935" y="1944370"/>
            <a:ext cx="2932430" cy="4913630"/>
          </a:xfrm>
          <a:prstGeom prst="rect">
            <a:avLst/>
          </a:prstGeom>
        </p:spPr>
      </p:pic>
      <p:cxnSp>
        <p:nvCxnSpPr>
          <p:cNvPr id="12" name="稻壳儿搜索【幻雨工作室】_3"/>
          <p:cNvCxnSpPr/>
          <p:nvPr userDrawn="1">
            <p:custDataLst>
              <p:tags r:id="rId4"/>
            </p:custDataLst>
          </p:nvPr>
        </p:nvCxnSpPr>
        <p:spPr>
          <a:xfrm>
            <a:off x="2244090" y="220980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4"/>
          <p:cNvCxnSpPr/>
          <p:nvPr userDrawn="1">
            <p:custDataLst>
              <p:tags r:id="rId5"/>
            </p:custDataLst>
          </p:nvPr>
        </p:nvCxnSpPr>
        <p:spPr>
          <a:xfrm flipH="1">
            <a:off x="2434590" y="203200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5"/>
          <p:cNvCxnSpPr/>
          <p:nvPr userDrawn="1">
            <p:custDataLst>
              <p:tags r:id="rId6"/>
            </p:custDataLst>
          </p:nvPr>
        </p:nvCxnSpPr>
        <p:spPr>
          <a:xfrm rot="10800000">
            <a:off x="8677910" y="502666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6"/>
          <p:cNvCxnSpPr/>
          <p:nvPr userDrawn="1">
            <p:custDataLst>
              <p:tags r:id="rId7"/>
            </p:custDataLst>
          </p:nvPr>
        </p:nvCxnSpPr>
        <p:spPr>
          <a:xfrm rot="10800000" flipH="1">
            <a:off x="9757410" y="439166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1"/>
            </p:custDataLst>
          </p:nvPr>
        </p:nvSpPr>
        <p:spPr>
          <a:xfrm>
            <a:off x="2859871" y="2631823"/>
            <a:ext cx="6472258" cy="899167"/>
          </a:xfrm>
        </p:spPr>
        <p:txBody>
          <a:bodyPr lIns="90000" tIns="46800" rIns="90000" bIns="0" anchor="t" anchorCtr="0">
            <a:normAutofit/>
          </a:bodyPr>
          <a:lstStyle>
            <a:lvl1pPr algn="ctr">
              <a:defRPr sz="5400" spc="600" baseline="0">
                <a:solidFill>
                  <a:schemeClr val="accent1">
                    <a:lumMod val="50000"/>
                  </a:schemeClr>
                </a:solidFill>
                <a:ea typeface="汉仪旗黑-85S" panose="00020600040101010101" pitchFamily="18" charset="-122"/>
              </a:defRPr>
            </a:lvl1pPr>
          </a:lstStyle>
          <a:p>
            <a:r>
              <a:rPr lang="zh-CN" altLang="en-US"/>
              <a:t>单击此处编辑标题</a:t>
            </a:r>
          </a:p>
        </p:txBody>
      </p:sp>
      <p:sp>
        <p:nvSpPr>
          <p:cNvPr id="3" name="副标题 2"/>
          <p:cNvSpPr>
            <a:spLocks noGrp="1"/>
          </p:cNvSpPr>
          <p:nvPr>
            <p:ph type="subTitle" idx="1" hasCustomPrompt="1"/>
            <p:custDataLst>
              <p:tags r:id="rId12"/>
            </p:custDataLst>
          </p:nvPr>
        </p:nvSpPr>
        <p:spPr>
          <a:xfrm>
            <a:off x="2859871" y="3609702"/>
            <a:ext cx="6472258" cy="950984"/>
          </a:xfrm>
        </p:spPr>
        <p:txBody>
          <a:bodyPr lIns="90000" tIns="0" rIns="90000" bIns="46800">
            <a:normAutofit/>
          </a:bodyPr>
          <a:lstStyle>
            <a:lvl1pPr marL="0" indent="0" algn="ctr" eaLnBrk="1" fontAlgn="auto" latinLnBrk="0" hangingPunct="1">
              <a:lnSpc>
                <a:spcPct val="100000"/>
              </a:lnSpc>
              <a:buNone/>
              <a:defRPr sz="28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a:off x="2243984" y="2031816"/>
            <a:ext cx="7704033" cy="3172499"/>
            <a:chOff x="2243984" y="2031816"/>
            <a:chExt cx="7704033" cy="3172499"/>
          </a:xfrm>
        </p:grpSpPr>
        <p:cxnSp>
          <p:nvCxnSpPr>
            <p:cNvPr id="11" name="稻壳儿搜索【幻雨工作室】_3"/>
            <p:cNvCxnSpPr/>
            <p:nvPr>
              <p:custDataLst>
                <p:tags r:id="rId10"/>
              </p:custDataLst>
            </p:nvPr>
          </p:nvCxnSpPr>
          <p:spPr>
            <a:xfrm>
              <a:off x="2243984" y="2209616"/>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稻壳儿搜索【幻雨工作室】_4"/>
            <p:cNvCxnSpPr/>
            <p:nvPr>
              <p:custDataLst>
                <p:tags r:id="rId11"/>
              </p:custDataLst>
            </p:nvPr>
          </p:nvCxnSpPr>
          <p:spPr>
            <a:xfrm flipH="1">
              <a:off x="2434484" y="2031816"/>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rot="10800000">
              <a:off x="8678017" y="502651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flipH="1">
              <a:off x="9757517" y="439151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userDrawn="1">
            <p:custDataLst>
              <p:tags r:id="rId2"/>
            </p:custDataLst>
          </p:nvPr>
        </p:nvGrpSpPr>
        <p:grpSpPr>
          <a:xfrm>
            <a:off x="543" y="1087"/>
            <a:ext cx="12190914" cy="6856913"/>
            <a:chOff x="543" y="1087"/>
            <a:chExt cx="12190914" cy="6856913"/>
          </a:xfrm>
        </p:grpSpPr>
        <p:sp>
          <p:nvSpPr>
            <p:cNvPr id="7" name="图文框 6"/>
            <p:cNvSpPr/>
            <p:nvPr userDrawn="1">
              <p:custDataLst>
                <p:tags r:id="rId7"/>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8"/>
              </p:custDataLst>
            </p:nvPr>
          </p:nvPicPr>
          <p:blipFill>
            <a:blip r:embed="rId15"/>
            <a:stretch>
              <a:fillRect/>
            </a:stretch>
          </p:blipFill>
          <p:spPr>
            <a:xfrm>
              <a:off x="543" y="1087"/>
              <a:ext cx="2932430" cy="4913802"/>
            </a:xfrm>
            <a:prstGeom prst="rect">
              <a:avLst/>
            </a:prstGeom>
          </p:spPr>
        </p:pic>
        <p:pic>
          <p:nvPicPr>
            <p:cNvPr id="9" name="图片 8"/>
            <p:cNvPicPr>
              <a:picLocks noChangeAspect="1"/>
            </p:cNvPicPr>
            <p:nvPr userDrawn="1">
              <p:custDataLst>
                <p:tags r:id="rId9"/>
              </p:custDataLst>
            </p:nvPr>
          </p:nvPicPr>
          <p:blipFill>
            <a:blip r:embed="rId15"/>
            <a:stretch>
              <a:fillRect/>
            </a:stretch>
          </p:blipFill>
          <p:spPr>
            <a:xfrm rot="10800000">
              <a:off x="9259027" y="1944198"/>
              <a:ext cx="2932430" cy="4913802"/>
            </a:xfrm>
            <a:prstGeom prst="rect">
              <a:avLst/>
            </a:prstGeom>
          </p:spPr>
        </p:pic>
      </p:gr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646032" y="2833190"/>
            <a:ext cx="4899935" cy="133676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a:solidFill>
                  <a:schemeClr val="accent1">
                    <a:lumMod val="50000"/>
                  </a:schemeClr>
                </a:solidFill>
                <a:uFillTx/>
                <a:latin typeface="Arial" pitchFamily="34" charset="0"/>
                <a:ea typeface="汉仪旗黑-85S" panose="00020600040101010101" pitchFamily="18" charset="-122"/>
                <a:cs typeface="+mj-cs"/>
                <a:sym typeface="+mn-ea"/>
              </a:defRPr>
            </a:lvl1pPr>
          </a:lstStyle>
          <a:p>
            <a:pPr lvl="0"/>
            <a:r>
              <a:rPr>
                <a:sym typeface="+mn-ea"/>
              </a:rPr>
              <a:t>编辑标题</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p:custDataLst>
              <p:tags r:id="rId5"/>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447040" y="290195"/>
            <a:ext cx="11296650" cy="627761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9" name="图片 8"/>
          <p:cNvPicPr>
            <a:picLocks noChangeAspect="1"/>
          </p:cNvPicPr>
          <p:nvPr userDrawn="1">
            <p:custDataLst>
              <p:tags r:id="rId2"/>
            </p:custDataLst>
          </p:nvPr>
        </p:nvPicPr>
        <p:blipFill>
          <a:blip r:embed="rId10"/>
          <a:stretch>
            <a:fillRect/>
          </a:stretch>
        </p:blipFill>
        <p:spPr>
          <a:xfrm>
            <a:off x="635" y="1270"/>
            <a:ext cx="1578610" cy="2646045"/>
          </a:xfrm>
          <a:prstGeom prst="rect">
            <a:avLst/>
          </a:prstGeom>
        </p:spPr>
      </p:pic>
      <p:pic>
        <p:nvPicPr>
          <p:cNvPr id="10" name="图片 9"/>
          <p:cNvPicPr>
            <a:picLocks noChangeAspect="1"/>
          </p:cNvPicPr>
          <p:nvPr userDrawn="1">
            <p:custDataLst>
              <p:tags r:id="rId3"/>
            </p:custDataLst>
          </p:nvPr>
        </p:nvPicPr>
        <p:blipFill>
          <a:blip r:embed="rId11"/>
          <a:stretch>
            <a:fillRect/>
          </a:stretch>
        </p:blipFill>
        <p:spPr>
          <a:xfrm rot="10800000">
            <a:off x="10114280" y="3375025"/>
            <a:ext cx="2077720" cy="3482975"/>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latin typeface="Arial"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latin typeface="Arial" pitchFamily="34" charset="0"/>
                <a:ea typeface="微软雅黑" panose="020B0503020204020204" pitchFamily="34" charset="-122"/>
              </a:defRPr>
            </a:lvl1pPr>
            <a:lvl2pPr>
              <a:defRPr baseline="0">
                <a:latin typeface="Arial" pitchFamily="34" charset="0"/>
                <a:ea typeface="微软雅黑" panose="020B0503020204020204" pitchFamily="34" charset="-122"/>
              </a:defRPr>
            </a:lvl2pPr>
            <a:lvl3pPr>
              <a:defRPr baseline="0">
                <a:latin typeface="Arial" pitchFamily="34" charset="0"/>
                <a:ea typeface="微软雅黑" panose="020B0503020204020204" pitchFamily="34" charset="-122"/>
              </a:defRPr>
            </a:lvl3pPr>
            <a:lvl4pPr>
              <a:defRPr baseline="0">
                <a:latin typeface="Arial" pitchFamily="34" charset="0"/>
                <a:ea typeface="微软雅黑" panose="020B0503020204020204" pitchFamily="34" charset="-122"/>
              </a:defRPr>
            </a:lvl4pPr>
            <a:lvl5pPr>
              <a:defRPr baseline="0">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0"/>
          <a:stretch>
            <a:fillRect/>
          </a:stretch>
        </p:blipFill>
        <p:spPr>
          <a:xfrm rot="10800000">
            <a:off x="10838180" y="4589780"/>
            <a:ext cx="1353185" cy="2268220"/>
          </a:xfrm>
          <a:prstGeom prst="rect">
            <a:avLst/>
          </a:prstGeom>
        </p:spPr>
      </p:pic>
      <p:sp>
        <p:nvSpPr>
          <p:cNvPr id="8" name="矩形 7"/>
          <p:cNvSpPr/>
          <p:nvPr userDrawn="1">
            <p:custDataLst>
              <p:tags r:id="rId2"/>
            </p:custDataLst>
          </p:nvPr>
        </p:nvSpPr>
        <p:spPr>
          <a:xfrm>
            <a:off x="1905" y="-4445"/>
            <a:ext cx="489902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219200" cy="2043430"/>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2"/>
            </p:custDataLst>
          </p:nvPr>
        </p:nvPicPr>
        <p:blipFill>
          <a:blip r:embed="rId10"/>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1"/>
            </p:custDataLst>
          </p:nvPr>
        </p:nvPicPr>
        <p:blipFill>
          <a:blip r:embed="rId12"/>
          <a:stretch>
            <a:fillRect/>
          </a:stretch>
        </p:blipFill>
        <p:spPr>
          <a:xfrm rot="10800000">
            <a:off x="10838180" y="4589780"/>
            <a:ext cx="1353185" cy="2268220"/>
          </a:xfrm>
          <a:prstGeom prst="rect">
            <a:avLst/>
          </a:prstGeom>
        </p:spPr>
      </p:pic>
      <p:sp>
        <p:nvSpPr>
          <p:cNvPr id="10" name="矩形 9"/>
          <p:cNvSpPr/>
          <p:nvPr userDrawn="1">
            <p:custDataLst>
              <p:tags r:id="rId2"/>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normAutofit/>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750695" cy="2934970"/>
          </a:xfrm>
          <a:prstGeom prst="rect">
            <a:avLst/>
          </a:prstGeom>
        </p:spPr>
      </p:pic>
      <p:pic>
        <p:nvPicPr>
          <p:cNvPr id="9" name="图片 8"/>
          <p:cNvPicPr>
            <a:picLocks noChangeAspect="1"/>
          </p:cNvPicPr>
          <p:nvPr userDrawn="1">
            <p:custDataLst>
              <p:tags r:id="rId3"/>
            </p:custDataLst>
          </p:nvPr>
        </p:nvPicPr>
        <p:blipFill>
          <a:blip r:embed="rId11"/>
          <a:stretch>
            <a:fillRect/>
          </a:stretch>
        </p:blipFill>
        <p:spPr>
          <a:xfrm rot="10800000">
            <a:off x="10699115" y="4357370"/>
            <a:ext cx="1492250" cy="2500630"/>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2243984" y="2121355"/>
            <a:ext cx="7704033" cy="3172499"/>
            <a:chOff x="2243984" y="2121355"/>
            <a:chExt cx="7704033" cy="3172499"/>
          </a:xfrm>
        </p:grpSpPr>
        <p:cxnSp>
          <p:nvCxnSpPr>
            <p:cNvPr id="12" name="稻壳儿搜索【幻雨工作室】_4"/>
            <p:cNvCxnSpPr/>
            <p:nvPr>
              <p:custDataLst>
                <p:tags r:id="rId11"/>
              </p:custDataLst>
            </p:nvPr>
          </p:nvCxnSpPr>
          <p:spPr>
            <a:xfrm>
              <a:off x="2243984" y="229915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flipH="1">
              <a:off x="2434484" y="212135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a:off x="8678017" y="5116054"/>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7"/>
            <p:cNvCxnSpPr/>
            <p:nvPr>
              <p:custDataLst>
                <p:tags r:id="rId14"/>
              </p:custDataLst>
            </p:nvPr>
          </p:nvCxnSpPr>
          <p:spPr>
            <a:xfrm rot="10800000" flipH="1">
              <a:off x="9757517" y="4481054"/>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userDrawn="1">
            <p:custDataLst>
              <p:tags r:id="rId2"/>
            </p:custDataLst>
          </p:nvPr>
        </p:nvGrpSpPr>
        <p:grpSpPr>
          <a:xfrm>
            <a:off x="543" y="1087"/>
            <a:ext cx="12190914" cy="6856913"/>
            <a:chOff x="543" y="1087"/>
            <a:chExt cx="12190914" cy="6856913"/>
          </a:xfrm>
        </p:grpSpPr>
        <p:sp>
          <p:nvSpPr>
            <p:cNvPr id="8" name="图文框 7"/>
            <p:cNvSpPr/>
            <p:nvPr userDrawn="1">
              <p:custDataLst>
                <p:tags r:id="rId8"/>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9"/>
              </p:custDataLst>
            </p:nvPr>
          </p:nvPicPr>
          <p:blipFill>
            <a:blip r:embed="rId16"/>
            <a:stretch>
              <a:fillRect/>
            </a:stretch>
          </p:blipFill>
          <p:spPr>
            <a:xfrm>
              <a:off x="543" y="1087"/>
              <a:ext cx="2932430" cy="4913802"/>
            </a:xfrm>
            <a:prstGeom prst="rect">
              <a:avLst/>
            </a:prstGeom>
          </p:spPr>
        </p:pic>
        <p:pic>
          <p:nvPicPr>
            <p:cNvPr id="10" name="图片 9"/>
            <p:cNvPicPr>
              <a:picLocks noChangeAspect="1"/>
            </p:cNvPicPr>
            <p:nvPr userDrawn="1">
              <p:custDataLst>
                <p:tags r:id="rId10"/>
              </p:custDataLst>
            </p:nvPr>
          </p:nvPicPr>
          <p:blipFill>
            <a:blip r:embed="rId16"/>
            <a:stretch>
              <a:fillRect/>
            </a:stretch>
          </p:blipFill>
          <p:spPr>
            <a:xfrm rot="10800000">
              <a:off x="9259027" y="1944198"/>
              <a:ext cx="2932430" cy="4913802"/>
            </a:xfrm>
            <a:prstGeom prst="rect">
              <a:avLst/>
            </a:prstGeom>
          </p:spPr>
        </p:pic>
      </p:gr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506387" y="2934155"/>
            <a:ext cx="4877774" cy="754347"/>
          </a:xfrm>
        </p:spPr>
        <p:txBody>
          <a:bodyPr lIns="90000" tIns="46800" rIns="90000" bIns="0" anchor="b" anchorCtr="0">
            <a:normAutofit/>
          </a:bodyPr>
          <a:lstStyle>
            <a:lvl1pPr algn="ctr">
              <a:defRPr sz="4000" u="none" strike="noStrike" kern="1200" cap="none" spc="300" normalizeH="0" baseline="0">
                <a:solidFill>
                  <a:schemeClr val="accent1">
                    <a:lumMod val="50000"/>
                  </a:schemeClr>
                </a:solidFill>
                <a:uFillTx/>
                <a:latin typeface="Arial" pitchFamily="34" charset="0"/>
                <a:ea typeface="汉仪旗黑-85S" panose="00020600040101010101" pitchFamily="18" charset="-122"/>
              </a:defRPr>
            </a:lvl1pPr>
          </a:lstStyle>
          <a:p>
            <a:r>
              <a:rPr lang="zh-CN" altLang="en-US"/>
              <a:t>单击此处编辑标题</a:t>
            </a:r>
          </a:p>
        </p:txBody>
      </p:sp>
      <p:sp>
        <p:nvSpPr>
          <p:cNvPr id="3" name="文本占位符 2"/>
          <p:cNvSpPr>
            <a:spLocks noGrp="1"/>
          </p:cNvSpPr>
          <p:nvPr>
            <p:ph type="body" idx="1"/>
            <p:custDataLst>
              <p:tags r:id="rId7"/>
            </p:custDataLst>
          </p:nvPr>
        </p:nvSpPr>
        <p:spPr>
          <a:xfrm>
            <a:off x="3506382" y="3781116"/>
            <a:ext cx="4877774" cy="1077985"/>
          </a:xfrm>
        </p:spPr>
        <p:txBody>
          <a:bodyPr lIns="90000" tIns="0" rIns="90000" bIns="46800">
            <a:normAutofit/>
          </a:bodyPr>
          <a:lstStyle>
            <a:lvl1pPr marL="0" indent="0" algn="ctr" eaLnBrk="1" fontAlgn="auto" latinLnBrk="0" hangingPunct="1">
              <a:buNone/>
              <a:defRPr kumimoji="0" lang="zh-CN" altLang="en-US" sz="1800" b="0" i="0" u="none" strike="noStrike" kern="1200" cap="none" spc="150" normalizeH="0" baseline="0" noProof="1">
                <a:solidFill>
                  <a:schemeClr val="accent1">
                    <a:lumMod val="50000"/>
                  </a:schemeClr>
                </a:solidFill>
                <a:uFillTx/>
                <a:latin typeface="Arial"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itchFamily="34" charset="0"/>
                <a:ea typeface="微软雅黑" panose="020B0503020204020204" pitchFamily="34" charset="-122"/>
              </a:defRPr>
            </a:lvl1pPr>
            <a:lvl2pPr>
              <a:defRPr sz="1600" baseline="0">
                <a:solidFill>
                  <a:schemeClr val="tx1">
                    <a:lumMod val="85000"/>
                    <a:lumOff val="15000"/>
                  </a:schemeClr>
                </a:solidFill>
                <a:latin typeface="Arial" pitchFamily="34" charset="0"/>
                <a:ea typeface="微软雅黑" panose="020B0503020204020204" pitchFamily="34" charset="-122"/>
              </a:defRPr>
            </a:lvl2pPr>
            <a:lvl3pPr>
              <a:defRPr sz="1600" baseline="0">
                <a:solidFill>
                  <a:schemeClr val="tx1">
                    <a:lumMod val="85000"/>
                    <a:lumOff val="15000"/>
                  </a:schemeClr>
                </a:solidFill>
                <a:latin typeface="Arial" pitchFamily="34" charset="0"/>
                <a:ea typeface="微软雅黑" panose="020B0503020204020204" pitchFamily="34" charset="-122"/>
              </a:defRPr>
            </a:lvl3pPr>
            <a:lvl4pPr>
              <a:defRPr sz="1600" baseline="0">
                <a:solidFill>
                  <a:schemeClr val="tx1">
                    <a:lumMod val="85000"/>
                    <a:lumOff val="15000"/>
                  </a:schemeClr>
                </a:solidFill>
                <a:latin typeface="Arial" pitchFamily="34" charset="0"/>
                <a:ea typeface="微软雅黑" panose="020B0503020204020204" pitchFamily="34" charset="-122"/>
              </a:defRPr>
            </a:lvl4pPr>
            <a:lvl5pPr>
              <a:defRPr sz="1600"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1"/>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1"/>
            </p:custDataLst>
          </p:nvPr>
        </p:nvGrpSpPr>
        <p:grpSpPr>
          <a:xfrm>
            <a:off x="543" y="1087"/>
            <a:ext cx="12190914" cy="6856913"/>
            <a:chOff x="543" y="1087"/>
            <a:chExt cx="12190914" cy="6856913"/>
          </a:xfrm>
        </p:grpSpPr>
        <p:sp>
          <p:nvSpPr>
            <p:cNvPr id="7" name="图文框 6"/>
            <p:cNvSpPr/>
            <p:nvPr userDrawn="1">
              <p:custDataLst>
                <p:tags r:id="rId6"/>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7"/>
              </p:custDataLst>
            </p:nvPr>
          </p:nvPicPr>
          <p:blipFill>
            <a:blip r:embed="rId10"/>
            <a:stretch>
              <a:fillRect/>
            </a:stretch>
          </p:blipFill>
          <p:spPr>
            <a:xfrm>
              <a:off x="543" y="1087"/>
              <a:ext cx="2932430" cy="4913802"/>
            </a:xfrm>
            <a:prstGeom prst="rect">
              <a:avLst/>
            </a:prstGeom>
          </p:spPr>
        </p:pic>
        <p:pic>
          <p:nvPicPr>
            <p:cNvPr id="9" name="图片 8"/>
            <p:cNvPicPr>
              <a:picLocks noChangeAspect="1"/>
            </p:cNvPicPr>
            <p:nvPr userDrawn="1">
              <p:custDataLst>
                <p:tags r:id="rId8"/>
              </p:custDataLst>
            </p:nvPr>
          </p:nvPicPr>
          <p:blipFill>
            <a:blip r:embed="rId10"/>
            <a:stretch>
              <a:fillRect/>
            </a:stretch>
          </p:blipFill>
          <p:spPr>
            <a:xfrm rot="10800000">
              <a:off x="9259027" y="1944198"/>
              <a:ext cx="2932430" cy="4913802"/>
            </a:xfrm>
            <a:prstGeom prst="rect">
              <a:avLst/>
            </a:prstGeom>
          </p:spPr>
        </p:pic>
      </p:grpSp>
      <p:sp>
        <p:nvSpPr>
          <p:cNvPr id="2" name="标题 1"/>
          <p:cNvSpPr>
            <a:spLocks noGrp="1"/>
          </p:cNvSpPr>
          <p:nvPr>
            <p:ph type="title"/>
            <p:custDataLst>
              <p:tags r:id="rId2"/>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hemeOverride" Target="../theme/themeOverride1.xml"/><Relationship Id="rId5" Type="http://schemas.openxmlformats.org/officeDocument/2006/relationships/slideLayout" Target="../slideLayouts/slideLayout1.xml"/><Relationship Id="rId4" Type="http://schemas.openxmlformats.org/officeDocument/2006/relationships/tags" Target="../tags/tag155.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68.xml"/><Relationship Id="rId1" Type="http://schemas.openxmlformats.org/officeDocument/2006/relationships/vmlDrawing" Target="../drawings/vmlDrawing1.vml"/><Relationship Id="rId6" Type="http://schemas.openxmlformats.org/officeDocument/2006/relationships/image" Target="../media/image10.emf"/><Relationship Id="rId5" Type="http://schemas.openxmlformats.org/officeDocument/2006/relationships/package" Target="../embeddings/Microsoft_Word___1.docx"/><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70.xml"/><Relationship Id="rId1" Type="http://schemas.openxmlformats.org/officeDocument/2006/relationships/vmlDrawing" Target="../drawings/vmlDrawing2.vml"/><Relationship Id="rId6" Type="http://schemas.openxmlformats.org/officeDocument/2006/relationships/image" Target="../media/image11.emf"/><Relationship Id="rId5" Type="http://schemas.openxmlformats.org/officeDocument/2006/relationships/package" Target="../embeddings/Microsoft_Word___2.docx"/><Relationship Id="rId4" Type="http://schemas.openxmlformats.org/officeDocument/2006/relationships/oleObject" Target="../embeddings/oleObject2.bin"/></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73.xml"/><Relationship Id="rId1" Type="http://schemas.openxmlformats.org/officeDocument/2006/relationships/vmlDrawing" Target="../drawings/vmlDrawing3.vml"/><Relationship Id="rId6" Type="http://schemas.openxmlformats.org/officeDocument/2006/relationships/image" Target="../media/image12.emf"/><Relationship Id="rId5" Type="http://schemas.openxmlformats.org/officeDocument/2006/relationships/package" Target="../embeddings/Microsoft_Word___3.docx"/><Relationship Id="rId4"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74.xml"/><Relationship Id="rId1" Type="http://schemas.openxmlformats.org/officeDocument/2006/relationships/vmlDrawing" Target="../drawings/vmlDrawing4.vml"/><Relationship Id="rId6" Type="http://schemas.openxmlformats.org/officeDocument/2006/relationships/image" Target="../media/image13.emf"/><Relationship Id="rId5" Type="http://schemas.openxmlformats.org/officeDocument/2006/relationships/package" Target="../embeddings/Microsoft_Word___4.docx"/><Relationship Id="rId4" Type="http://schemas.openxmlformats.org/officeDocument/2006/relationships/oleObject" Target="../embeddings/oleObject4.bin"/></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75.xml"/><Relationship Id="rId1" Type="http://schemas.openxmlformats.org/officeDocument/2006/relationships/vmlDrawing" Target="../drawings/vmlDrawing5.vml"/><Relationship Id="rId6" Type="http://schemas.openxmlformats.org/officeDocument/2006/relationships/image" Target="../media/image14.emf"/><Relationship Id="rId5" Type="http://schemas.openxmlformats.org/officeDocument/2006/relationships/package" Target="../embeddings/Microsoft_Word___5.docx"/><Relationship Id="rId4" Type="http://schemas.openxmlformats.org/officeDocument/2006/relationships/oleObject" Target="../embeddings/oleObject5.bin"/></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80.xml"/><Relationship Id="rId1" Type="http://schemas.openxmlformats.org/officeDocument/2006/relationships/vmlDrawing" Target="../drawings/vmlDrawing6.vml"/><Relationship Id="rId6" Type="http://schemas.openxmlformats.org/officeDocument/2006/relationships/image" Target="../media/image15.emf"/><Relationship Id="rId5" Type="http://schemas.openxmlformats.org/officeDocument/2006/relationships/package" Target="../embeddings/Microsoft_Word___6.docx"/><Relationship Id="rId4" Type="http://schemas.openxmlformats.org/officeDocument/2006/relationships/oleObject" Target="../embeddings/oleObject6.bin"/></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81.xml"/><Relationship Id="rId1" Type="http://schemas.openxmlformats.org/officeDocument/2006/relationships/vmlDrawing" Target="../drawings/vmlDrawing7.vml"/><Relationship Id="rId6" Type="http://schemas.openxmlformats.org/officeDocument/2006/relationships/image" Target="../media/image16.emf"/><Relationship Id="rId5" Type="http://schemas.openxmlformats.org/officeDocument/2006/relationships/package" Target="../embeddings/Microsoft_Word___7.docx"/><Relationship Id="rId4" Type="http://schemas.openxmlformats.org/officeDocument/2006/relationships/oleObject" Target="../embeddings/oleObject7.bin"/></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82.xml"/><Relationship Id="rId1" Type="http://schemas.openxmlformats.org/officeDocument/2006/relationships/vmlDrawing" Target="../drawings/vmlDrawing8.vml"/><Relationship Id="rId6" Type="http://schemas.openxmlformats.org/officeDocument/2006/relationships/image" Target="../media/image17.emf"/><Relationship Id="rId5" Type="http://schemas.openxmlformats.org/officeDocument/2006/relationships/package" Target="../embeddings/Microsoft_Word___8.docx"/><Relationship Id="rId4" Type="http://schemas.openxmlformats.org/officeDocument/2006/relationships/oleObject" Target="../embeddings/oleObject8.bin"/></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3.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84.xml"/><Relationship Id="rId1" Type="http://schemas.openxmlformats.org/officeDocument/2006/relationships/vmlDrawing" Target="../drawings/vmlDrawing9.vml"/><Relationship Id="rId6" Type="http://schemas.openxmlformats.org/officeDocument/2006/relationships/image" Target="../media/image18.emf"/><Relationship Id="rId5" Type="http://schemas.openxmlformats.org/officeDocument/2006/relationships/package" Target="../embeddings/Microsoft_Word___9.docx"/><Relationship Id="rId4" Type="http://schemas.openxmlformats.org/officeDocument/2006/relationships/oleObject" Target="../embeddings/oleObject9.bin"/></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85.xml"/><Relationship Id="rId1" Type="http://schemas.openxmlformats.org/officeDocument/2006/relationships/vmlDrawing" Target="../drawings/vmlDrawing10.vml"/><Relationship Id="rId6" Type="http://schemas.openxmlformats.org/officeDocument/2006/relationships/image" Target="../media/image19.emf"/><Relationship Id="rId5" Type="http://schemas.openxmlformats.org/officeDocument/2006/relationships/package" Target="../embeddings/Microsoft_Word___10.docx"/><Relationship Id="rId4" Type="http://schemas.openxmlformats.org/officeDocument/2006/relationships/oleObject" Target="../embeddings/oleObject10.bin"/></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3"/>
            </p:custDataLst>
          </p:nvPr>
        </p:nvSpPr>
        <p:spPr>
          <a:xfrm>
            <a:off x="2981156" y="2364488"/>
            <a:ext cx="6472258" cy="899167"/>
          </a:xfrm>
        </p:spPr>
        <p:txBody>
          <a:bodyPr>
            <a:normAutofit fontScale="90000"/>
          </a:bodyPr>
          <a:lstStyle/>
          <a:p>
            <a:r>
              <a:rPr lang="zh-CN" altLang="en-US">
                <a:sym typeface="+mn-ea"/>
              </a:rPr>
              <a:t>论述类文本阅读</a:t>
            </a:r>
            <a:r>
              <a:rPr lang="zh-CN" altLang="en-US"/>
              <a:t/>
            </a:r>
            <a:br>
              <a:rPr lang="zh-CN" altLang="en-US"/>
            </a:br>
            <a:endParaRPr lang="zh-CN" altLang="en-US"/>
          </a:p>
        </p:txBody>
      </p:sp>
      <p:sp>
        <p:nvSpPr>
          <p:cNvPr id="6" name="副标题 5"/>
          <p:cNvSpPr>
            <a:spLocks noGrp="1"/>
          </p:cNvSpPr>
          <p:nvPr>
            <p:ph type="subTitle" idx="1"/>
            <p:custDataLst>
              <p:tags r:id="rId4"/>
            </p:custDataLst>
          </p:nvPr>
        </p:nvSpPr>
        <p:spPr>
          <a:xfrm>
            <a:off x="3393906" y="3585572"/>
            <a:ext cx="6472258" cy="950984"/>
          </a:xfrm>
        </p:spPr>
        <p:txBody>
          <a:bodyPr/>
          <a:lstStyle/>
          <a:p>
            <a:r>
              <a:rPr lang="zh-CN" altLang="en-US" sz="4400">
                <a:solidFill>
                  <a:srgbClr val="FF0000"/>
                </a:solidFill>
                <a:sym typeface="+mn-ea"/>
              </a:rPr>
              <a:t>第三讲  解题方法</a:t>
            </a:r>
            <a:endParaRPr lang="zh-CN" altLang="en-US" sz="4400"/>
          </a:p>
        </p:txBody>
      </p:sp>
    </p:spTree>
    <p:custDataLst>
      <p:tags r:id="rId2"/>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84792" y="151765"/>
            <a:ext cx="10852237" cy="441964"/>
          </a:xfrm>
        </p:spPr>
        <p:txBody>
          <a:bodyPr>
            <a:normAutofit fontScale="90000"/>
          </a:bodyPr>
          <a:lstStyle/>
          <a:p>
            <a:r>
              <a:rPr lang="zh-CN" altLang="zh-CN" sz="3555">
                <a:solidFill>
                  <a:srgbClr val="FF0000"/>
                </a:solidFill>
                <a:ea typeface="黑体" panose="02010609060101010101" charset="-122"/>
                <a:cs typeface="Times New Roman" panose="02020603050405020304" pitchFamily="18" charset="0"/>
                <a:sym typeface="+mn-ea"/>
              </a:rPr>
              <a:t>圈点理由</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194310" y="593725"/>
            <a:ext cx="11804015" cy="6292850"/>
          </a:xfrm>
          <a:prstGeom prst="rect">
            <a:avLst/>
          </a:prstGeom>
          <a:noFill/>
        </p:spPr>
        <p:txBody>
          <a:bodyPr wrap="square" rtlCol="0" anchor="t">
            <a:spAutoFit/>
          </a:bodyPr>
          <a:lstStyle/>
          <a:p>
            <a:pPr>
              <a:lnSpc>
                <a:spcPct val="120000"/>
              </a:lnSpc>
              <a:spcAft>
                <a:spcPct val="0"/>
              </a:spcAft>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①这是对</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被遗忘权</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概念的解释。</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被遗忘权</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是全文的论述对象。</a:t>
            </a:r>
            <a:endParaRPr lang="zh-CN" altLang="zh-CN" sz="2800">
              <a:solidFill>
                <a:srgbClr val="000000"/>
              </a:solidFill>
              <a:latin typeface="宋体" panose="02010600030101010101" pitchFamily="2" charset="-122"/>
              <a:ea typeface="宋体" pitchFamily="2" charset="-122"/>
              <a:cs typeface="宋体" panose="02010600030101010101" pitchFamily="2" charset="-122"/>
            </a:endParaRPr>
          </a:p>
          <a:p>
            <a:pPr>
              <a:lnSpc>
                <a:spcPct val="120000"/>
              </a:lnSpc>
              <a:spcAft>
                <a:spcPct val="0"/>
              </a:spcAft>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②</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意在</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两字表明后面是目的或意图。这一句从总体上阐述了</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被遗忘权</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提出的意义。</a:t>
            </a:r>
            <a:endParaRPr lang="zh-CN" altLang="zh-CN" sz="2800">
              <a:solidFill>
                <a:srgbClr val="000000"/>
              </a:solidFill>
              <a:latin typeface="宋体" panose="02010600030101010101" pitchFamily="2" charset="-122"/>
              <a:ea typeface="宋体" pitchFamily="2" charset="-122"/>
              <a:cs typeface="宋体" panose="02010600030101010101" pitchFamily="2" charset="-122"/>
            </a:endParaRPr>
          </a:p>
          <a:p>
            <a:pPr>
              <a:lnSpc>
                <a:spcPct val="120000"/>
              </a:lnSpc>
              <a:spcAft>
                <a:spcPct val="0"/>
              </a:spcAft>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③</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首先</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其次</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最后</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等表示次序的词语</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表明以下几个段落都是分点论述。第一个分论点</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阐述</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被遗忘权</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提出的第一个意义。</a:t>
            </a:r>
            <a:endParaRPr lang="zh-CN" altLang="zh-CN" sz="2800">
              <a:solidFill>
                <a:srgbClr val="000000"/>
              </a:solidFill>
              <a:latin typeface="宋体" panose="02010600030101010101" pitchFamily="2" charset="-122"/>
              <a:ea typeface="宋体" pitchFamily="2" charset="-122"/>
              <a:cs typeface="宋体" panose="02010600030101010101" pitchFamily="2" charset="-122"/>
            </a:endParaRPr>
          </a:p>
          <a:p>
            <a:pPr>
              <a:lnSpc>
                <a:spcPct val="120000"/>
              </a:lnSpc>
              <a:spcAft>
                <a:spcPct val="0"/>
              </a:spcAft>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④第二个分论点</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阐述</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被遗忘权</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的第二个意义。</a:t>
            </a:r>
            <a:endParaRPr lang="zh-CN" altLang="zh-CN" sz="2800">
              <a:solidFill>
                <a:srgbClr val="000000"/>
              </a:solidFill>
              <a:latin typeface="宋体" panose="02010600030101010101" pitchFamily="2" charset="-122"/>
              <a:ea typeface="宋体" pitchFamily="2" charset="-122"/>
              <a:cs typeface="宋体" panose="02010600030101010101" pitchFamily="2" charset="-122"/>
            </a:endParaRPr>
          </a:p>
          <a:p>
            <a:pPr>
              <a:lnSpc>
                <a:spcPct val="120000"/>
              </a:lnSpc>
              <a:spcAft>
                <a:spcPct val="0"/>
              </a:spcAft>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⑤</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也就是说</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进一步说</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是对上一个复句的具体而通俗的解说</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可借此理解复句的含义。</a:t>
            </a:r>
            <a:endParaRPr lang="zh-CN" altLang="zh-CN" sz="2800">
              <a:solidFill>
                <a:srgbClr val="000000"/>
              </a:solidFill>
              <a:latin typeface="宋体" panose="02010600030101010101" pitchFamily="2" charset="-122"/>
              <a:ea typeface="宋体" pitchFamily="2" charset="-122"/>
              <a:cs typeface="宋体" panose="02010600030101010101" pitchFamily="2" charset="-122"/>
            </a:endParaRPr>
          </a:p>
          <a:p>
            <a:pPr>
              <a:lnSpc>
                <a:spcPct val="120000"/>
              </a:lnSpc>
              <a:spcAft>
                <a:spcPct val="0"/>
              </a:spcAft>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⑥</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因此</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表明下面要作结论。这是第三个分论点。它在段末</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是在前文论述的基础上提出来的</a:t>
            </a:r>
            <a:r>
              <a:rPr lang="zh-CN" altLang="zh-CN" sz="2800" smtClean="0">
                <a:solidFill>
                  <a:srgbClr val="000000"/>
                </a:solidFill>
                <a:latin typeface="宋体" panose="02010600030101010101" pitchFamily="2" charset="-122"/>
                <a:ea typeface="宋体" pitchFamily="2" charset="-122"/>
                <a:cs typeface="宋体" panose="02010600030101010101" pitchFamily="2" charset="-122"/>
                <a:sym typeface="+mn-ea"/>
              </a:rPr>
              <a:t>。</a:t>
            </a:r>
            <a:endParaRPr lang="en-US" altLang="zh-CN" sz="2800" smtClean="0">
              <a:solidFill>
                <a:srgbClr val="000000"/>
              </a:solidFill>
              <a:latin typeface="宋体" panose="02010600030101010101" pitchFamily="2" charset="-122"/>
              <a:ea typeface="宋体" pitchFamily="2" charset="-122"/>
              <a:cs typeface="宋体" panose="02010600030101010101" pitchFamily="2" charset="-122"/>
            </a:endParaRPr>
          </a:p>
          <a:p>
            <a:pPr>
              <a:lnSpc>
                <a:spcPct val="120000"/>
              </a:lnSpc>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读后可以发现</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此文采用</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总</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分式</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的结构</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先解释</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被遗忘权</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的含义、提出的目的</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然后分别论述</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被遗忘权</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提出的具体意义</a:t>
            </a:r>
            <a:r>
              <a:rPr lang="zh-CN" altLang="zh-CN" sz="2800" smtClean="0">
                <a:solidFill>
                  <a:srgbClr val="000000"/>
                </a:solidFill>
                <a:latin typeface="宋体" panose="02010600030101010101" pitchFamily="2" charset="-122"/>
                <a:ea typeface="宋体" pitchFamily="2" charset="-122"/>
                <a:cs typeface="宋体" panose="02010600030101010101" pitchFamily="2" charset="-122"/>
                <a:sym typeface="+mn-ea"/>
              </a:rPr>
              <a:t>。</a:t>
            </a:r>
            <a:endParaRPr lang="zh-CN" altLang="en-US" sz="2800">
              <a:latin typeface="宋体" panose="02010600030101010101" pitchFamily="2" charset="-122"/>
              <a:ea typeface="宋体" pitchFamily="2" charset="-122"/>
              <a:cs typeface="宋体" panose="02010600030101010101" pitchFamily="2" charset="-122"/>
            </a:endParaRP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sz="3555">
                <a:solidFill>
                  <a:srgbClr val="000000"/>
                </a:solidFill>
                <a:ea typeface="黑体" panose="02010609060101010101" charset="-122"/>
                <a:cs typeface="Times New Roman" panose="02020603050405020304" pitchFamily="18" charset="0"/>
                <a:sym typeface="+mn-ea"/>
              </a:rPr>
              <a:t>第二遍</a:t>
            </a:r>
            <a:r>
              <a:rPr lang="en-US" altLang="zh-CN" sz="3555">
                <a:solidFill>
                  <a:srgbClr val="000000"/>
                </a:solidFill>
                <a:latin typeface="Times New Roman" pitchFamily="18" charset="0"/>
                <a:cs typeface="Times New Roman" panose="02020603050405020304" pitchFamily="18" charset="0"/>
                <a:sym typeface="+mn-ea"/>
              </a:rPr>
              <a:t>:</a:t>
            </a:r>
            <a:r>
              <a:rPr lang="zh-CN" altLang="zh-CN" sz="3555">
                <a:solidFill>
                  <a:srgbClr val="000000"/>
                </a:solidFill>
                <a:ea typeface="黑体" panose="02010609060101010101" charset="-122"/>
                <a:cs typeface="Times New Roman" panose="02020603050405020304" pitchFamily="18" charset="0"/>
                <a:sym typeface="+mn-ea"/>
              </a:rPr>
              <a:t>精读题目</a:t>
            </a:r>
            <a:r>
              <a:rPr lang="en-US" altLang="zh-CN" sz="3555">
                <a:solidFill>
                  <a:srgbClr val="000000"/>
                </a:solidFill>
                <a:latin typeface="Times New Roman" pitchFamily="18" charset="0"/>
                <a:cs typeface="Times New Roman" panose="02020603050405020304" pitchFamily="18" charset="0"/>
                <a:sym typeface="+mn-ea"/>
              </a:rPr>
              <a:t>,</a:t>
            </a:r>
            <a:r>
              <a:rPr lang="zh-CN" altLang="zh-CN" sz="3555">
                <a:solidFill>
                  <a:srgbClr val="000000"/>
                </a:solidFill>
                <a:ea typeface="黑体" panose="02010609060101010101" charset="-122"/>
                <a:cs typeface="Times New Roman" panose="02020603050405020304" pitchFamily="18" charset="0"/>
                <a:sym typeface="+mn-ea"/>
              </a:rPr>
              <a:t>文题比对</a:t>
            </a:r>
            <a:r>
              <a:rPr lang="en-US" altLang="zh-CN" sz="3555">
                <a:solidFill>
                  <a:srgbClr val="000000"/>
                </a:solidFill>
                <a:latin typeface="Times New Roman" pitchFamily="18" charset="0"/>
                <a:cs typeface="Times New Roman" panose="02020603050405020304" pitchFamily="18" charset="0"/>
                <a:sym typeface="+mn-ea"/>
              </a:rPr>
              <a:t>,</a:t>
            </a:r>
            <a:r>
              <a:rPr lang="zh-CN" altLang="zh-CN" sz="3555">
                <a:solidFill>
                  <a:srgbClr val="000000"/>
                </a:solidFill>
                <a:ea typeface="黑体" panose="02010609060101010101" charset="-122"/>
                <a:cs typeface="Times New Roman" panose="02020603050405020304" pitchFamily="18" charset="0"/>
                <a:sym typeface="+mn-ea"/>
              </a:rPr>
              <a:t>辨明八个思考角度</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169545" y="1161415"/>
            <a:ext cx="11853545" cy="525907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对材料有了总体印象后</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应仔细阅读试题</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弄清题目要求</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即从内容上弄清选择什么</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从选择标准上看清是选正确的还是不正确的</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再找出选项与文本的哪一段哪一句有大致的对应关系。在把握选项与文本的对应关系上</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要注意以下八个思考角度。</a:t>
            </a:r>
            <a:endParaRPr lang="zh-CN" altLang="zh-CN" sz="28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(1)</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部分与整体</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是否在事物的程度深浅、范围大小上有意混淆。</a:t>
            </a:r>
            <a:endParaRPr lang="zh-CN" altLang="zh-CN" sz="28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(2)</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主观与客观</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是否不尊重文本中事物的客观性</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故意夸大事物实有的能力和效用。</a:t>
            </a:r>
            <a:endParaRPr lang="zh-CN" altLang="zh-CN" sz="28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(3)</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原因与结果</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是否因果颠倒</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即把</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因</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错断为</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果</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把</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果</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错断为</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因</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或强加因果</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即把不是因果关系的说成是因果关系。</a:t>
            </a:r>
            <a:endParaRPr lang="zh-CN" altLang="zh-CN" sz="28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endParaRPr lang="zh-CN" altLang="en-US" sz="2800">
              <a:latin typeface="宋体" panose="02010600030101010101" pitchFamily="2" charset="-122"/>
              <a:ea typeface="宋体" pitchFamily="2" charset="-122"/>
              <a:cs typeface="宋体" panose="02010600030101010101" pitchFamily="2" charset="-122"/>
            </a:endParaRP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2285" y="556260"/>
            <a:ext cx="11186795" cy="540639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(4)</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主要与次要</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是否将主要原因、主要矛盾与次要原因、次要矛盾错置。</a:t>
            </a:r>
            <a:endParaRPr lang="zh-CN" altLang="en-US" sz="3200">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(5)</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肯定与否定</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是否故意将文本中肯定的事物加以否定</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或者将否定的事物加以肯定。</a:t>
            </a:r>
            <a:endParaRPr lang="zh-CN" altLang="zh-CN" sz="32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(6)</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已然与未然</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是否故意把</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尚未发生的事情</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转述为</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既成事实</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或相反。</a:t>
            </a:r>
            <a:endParaRPr lang="zh-CN" altLang="zh-CN" sz="32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(7)</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偶然、或然与必然</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是否把偶然的、可能的说成必然的。</a:t>
            </a:r>
            <a:endParaRPr lang="zh-CN" altLang="zh-CN" sz="32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(8)</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有与无</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是否出现了原文没有的信息。</a:t>
            </a:r>
            <a:endParaRPr lang="zh-CN" altLang="en-US" sz="3200">
              <a:latin typeface="宋体" panose="02010600030101010101" pitchFamily="2" charset="-122"/>
              <a:ea typeface="宋体" pitchFamily="2" charset="-122"/>
              <a:cs typeface="宋体" panose="02010600030101010101" pitchFamily="2" charset="-122"/>
            </a:endParaRP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sz="3555">
                <a:solidFill>
                  <a:srgbClr val="000000"/>
                </a:solidFill>
                <a:ea typeface="黑体" panose="02010609060101010101" charset="-122"/>
                <a:cs typeface="Times New Roman" panose="02020603050405020304" pitchFamily="18" charset="0"/>
                <a:sym typeface="+mn-ea"/>
              </a:rPr>
              <a:t>第三遍</a:t>
            </a:r>
            <a:r>
              <a:rPr lang="en-US" altLang="zh-CN" sz="3555">
                <a:solidFill>
                  <a:srgbClr val="000000"/>
                </a:solidFill>
                <a:latin typeface="Times New Roman" pitchFamily="18" charset="0"/>
                <a:cs typeface="Times New Roman" panose="02020603050405020304" pitchFamily="18" charset="0"/>
                <a:sym typeface="+mn-ea"/>
              </a:rPr>
              <a:t>:</a:t>
            </a:r>
            <a:r>
              <a:rPr lang="zh-CN" altLang="zh-CN" sz="3555">
                <a:solidFill>
                  <a:srgbClr val="000000"/>
                </a:solidFill>
                <a:ea typeface="黑体" panose="02010609060101010101" charset="-122"/>
                <a:cs typeface="Times New Roman" panose="02020603050405020304" pitchFamily="18" charset="0"/>
                <a:sym typeface="+mn-ea"/>
              </a:rPr>
              <a:t>研读题目对应的文本内容</a:t>
            </a:r>
            <a:r>
              <a:rPr lang="en-US" altLang="zh-CN" sz="3555">
                <a:solidFill>
                  <a:srgbClr val="000000"/>
                </a:solidFill>
                <a:latin typeface="Times New Roman" pitchFamily="18" charset="0"/>
                <a:cs typeface="Times New Roman" panose="02020603050405020304" pitchFamily="18" charset="0"/>
                <a:sym typeface="+mn-ea"/>
              </a:rPr>
              <a:t>,</a:t>
            </a:r>
            <a:r>
              <a:rPr lang="zh-CN" altLang="zh-CN" sz="3555">
                <a:solidFill>
                  <a:srgbClr val="000000"/>
                </a:solidFill>
                <a:ea typeface="黑体" panose="02010609060101010101" charset="-122"/>
                <a:cs typeface="Times New Roman" panose="02020603050405020304" pitchFamily="18" charset="0"/>
                <a:sym typeface="+mn-ea"/>
              </a:rPr>
              <a:t>排除干扰信息</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2437130" y="1722755"/>
            <a:ext cx="7317105" cy="341249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    </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第三遍阅读</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是针对文章与题目的</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对应点</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进行的</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即精心研读选项和文本的对应处</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仔细比较</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找出题目中设置的干扰项</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确认排除依据。</a:t>
            </a:r>
            <a:endParaRPr lang="zh-CN" altLang="en-US" sz="3600">
              <a:latin typeface="宋体" panose="02010600030101010101" pitchFamily="2" charset="-122"/>
              <a:ea typeface="宋体" pitchFamily="2" charset="-122"/>
              <a:cs typeface="宋体" panose="02010600030101010101" pitchFamily="2" charset="-122"/>
            </a:endParaRP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3555">
                <a:solidFill>
                  <a:srgbClr val="FF0000"/>
                </a:solidFill>
                <a:latin typeface="Times New Roman" pitchFamily="18" charset="0"/>
                <a:cs typeface="Times New Roman" panose="02020603050405020304" pitchFamily="18" charset="0"/>
                <a:sym typeface="+mn-ea"/>
              </a:rPr>
              <a:t>[</a:t>
            </a:r>
            <a:r>
              <a:rPr lang="zh-CN" altLang="zh-CN" sz="3555">
                <a:solidFill>
                  <a:srgbClr val="FF0000"/>
                </a:solidFill>
                <a:ea typeface="黑体" panose="02010609060101010101" charset="-122"/>
                <a:cs typeface="Times New Roman" panose="02020603050405020304" pitchFamily="18" charset="0"/>
                <a:sym typeface="+mn-ea"/>
              </a:rPr>
              <a:t>比对之前先</a:t>
            </a:r>
            <a:r>
              <a:rPr lang="en-US" altLang="zh-CN" sz="3555">
                <a:solidFill>
                  <a:srgbClr val="FF0000"/>
                </a:solidFill>
                <a:latin typeface="Times New Roman" pitchFamily="18" charset="0"/>
                <a:cs typeface="Times New Roman" panose="02020603050405020304" pitchFamily="18" charset="0"/>
                <a:sym typeface="+mn-ea"/>
              </a:rPr>
              <a:t>“</a:t>
            </a:r>
            <a:r>
              <a:rPr lang="zh-CN" altLang="zh-CN" sz="3555">
                <a:solidFill>
                  <a:srgbClr val="FF0000"/>
                </a:solidFill>
                <a:ea typeface="黑体" panose="02010609060101010101" charset="-122"/>
                <a:cs typeface="Times New Roman" panose="02020603050405020304" pitchFamily="18" charset="0"/>
                <a:sym typeface="+mn-ea"/>
              </a:rPr>
              <a:t>切片</a:t>
            </a:r>
            <a:r>
              <a:rPr lang="en-US" altLang="zh-CN" sz="3555">
                <a:solidFill>
                  <a:srgbClr val="FF0000"/>
                </a:solidFill>
                <a:latin typeface="Times New Roman" pitchFamily="18" charset="0"/>
                <a:cs typeface="Times New Roman" panose="02020603050405020304" pitchFamily="18" charset="0"/>
                <a:sym typeface="+mn-ea"/>
              </a:rPr>
              <a:t>”]</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310515" y="1043305"/>
            <a:ext cx="11761470" cy="230632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一个选项</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会包含多个信息点</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命题人设误</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也不会只针对一个信息点。如果我们解题的时候</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比对不细致</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易导致信息点遗漏而误判。为了准确比对</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我们须先对选项进行</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切片</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切片</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的基本原则是将选项拆解</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切分成若干片段。如果是切分复句</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一般以一个分句为一个</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切片</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如果是切分单句</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可以按照句子的主干成分</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smtClean="0">
                <a:solidFill>
                  <a:srgbClr val="000000"/>
                </a:solidFill>
                <a:latin typeface="宋体" panose="02010600030101010101" pitchFamily="2" charset="-122"/>
                <a:ea typeface="宋体" pitchFamily="2" charset="-122"/>
                <a:cs typeface="宋体" panose="02010600030101010101" pitchFamily="2" charset="-122"/>
                <a:sym typeface="+mn-ea"/>
              </a:rPr>
              <a:t>主</a:t>
            </a:r>
            <a:r>
              <a:rPr lang="zh-CN" altLang="en-US" sz="2400" smtClean="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smtClean="0">
                <a:solidFill>
                  <a:srgbClr val="000000"/>
                </a:solidFill>
                <a:latin typeface="宋体" panose="02010600030101010101" pitchFamily="2" charset="-122"/>
                <a:ea typeface="宋体" pitchFamily="2" charset="-122"/>
                <a:cs typeface="宋体" panose="02010600030101010101" pitchFamily="2" charset="-122"/>
                <a:sym typeface="+mn-ea"/>
              </a:rPr>
              <a:t>谓</a:t>
            </a:r>
            <a:r>
              <a:rPr lang="zh-CN" altLang="en-US" sz="2400" smtClean="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smtClean="0">
                <a:solidFill>
                  <a:srgbClr val="000000"/>
                </a:solidFill>
                <a:latin typeface="宋体" panose="02010600030101010101" pitchFamily="2" charset="-122"/>
                <a:ea typeface="宋体" pitchFamily="2" charset="-122"/>
                <a:cs typeface="宋体" panose="02010600030101010101" pitchFamily="2" charset="-122"/>
                <a:sym typeface="+mn-ea"/>
              </a:rPr>
              <a:t>宾</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进行切分</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对于较长的单句</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则需对其中修饰重要概念的短语进行切分。</a:t>
            </a:r>
            <a:endParaRPr lang="zh-CN" altLang="en-US" sz="2400">
              <a:latin typeface="宋体" panose="02010600030101010101" pitchFamily="2" charset="-122"/>
              <a:ea typeface="宋体" pitchFamily="2" charset="-122"/>
              <a:cs typeface="宋体" panose="02010600030101010101" pitchFamily="2" charset="-122"/>
            </a:endParaRPr>
          </a:p>
        </p:txBody>
      </p:sp>
      <p:sp>
        <p:nvSpPr>
          <p:cNvPr id="4" name="文本框 3"/>
          <p:cNvSpPr txBox="1"/>
          <p:nvPr/>
        </p:nvSpPr>
        <p:spPr>
          <a:xfrm>
            <a:off x="311150" y="3349625"/>
            <a:ext cx="11760835" cy="2676525"/>
          </a:xfrm>
          <a:prstGeom prst="rect">
            <a:avLst/>
          </a:prstGeom>
          <a:noFill/>
        </p:spPr>
        <p:txBody>
          <a:bodyPr wrap="square" rtlCol="0" anchor="t">
            <a:spAutoFit/>
          </a:bodyPr>
          <a:lstStyle/>
          <a:p>
            <a:r>
              <a:rPr lang="en-US" altLang="zh-CN" sz="2400">
                <a:solidFill>
                  <a:srgbClr val="000000"/>
                </a:solidFill>
                <a:latin typeface="Times New Roman" pitchFamily="18" charset="0"/>
                <a:cs typeface="Times New Roman" panose="02020603050405020304" pitchFamily="18" charset="0"/>
                <a:sym typeface="+mn-ea"/>
              </a:rPr>
              <a:t>     </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   </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对选项切分之后</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就可以依据</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切片</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中的关键词在文中找到相应的信息进行比对。有的选项概括程度较低</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与原文中的信息对应程度较强</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能在原文中直接找到信息源</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有的选项概括性强</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是跨句子、跨段落的信息整合</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不能直接在原文中找到相关的词句</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需先将原文中相关的关键词句进行提炼压缩</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然后再确定信息源。如选项</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广义上的诸子之学始于先秦</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贯串于此后中国思想史</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也是当代思想的组成部分</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可切分为三个</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切片</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广义上的诸子之学始于先秦</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贯串于此后中国思想史</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也是当代思想的组成部分</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a:t>
            </a:r>
            <a:endParaRPr lang="zh-CN" altLang="en-US" sz="2400">
              <a:latin typeface="宋体" panose="02010600030101010101" pitchFamily="2" charset="-122"/>
              <a:ea typeface="宋体" pitchFamily="2" charset="-122"/>
              <a:cs typeface="宋体" panose="02010600030101010101" pitchFamily="2" charset="-122"/>
            </a:endParaRP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882" y="224790"/>
            <a:ext cx="10852237" cy="441964"/>
          </a:xfrm>
        </p:spPr>
        <p:txBody>
          <a:bodyPr>
            <a:normAutofit fontScale="90000"/>
          </a:bodyPr>
          <a:lstStyle/>
          <a:p>
            <a:r>
              <a:rPr lang="en-US" altLang="zh-CN" sz="3555">
                <a:solidFill>
                  <a:srgbClr val="FF0000"/>
                </a:solidFill>
                <a:latin typeface="Times New Roman" pitchFamily="18" charset="0"/>
                <a:cs typeface="Times New Roman" panose="02020603050405020304" pitchFamily="18" charset="0"/>
                <a:sym typeface="+mn-ea"/>
              </a:rPr>
              <a:t>[</a:t>
            </a:r>
            <a:r>
              <a:rPr lang="zh-CN" altLang="zh-CN" sz="3555">
                <a:solidFill>
                  <a:srgbClr val="FF0000"/>
                </a:solidFill>
                <a:ea typeface="黑体" panose="02010609060101010101" charset="-122"/>
                <a:cs typeface="Times New Roman" panose="02020603050405020304" pitchFamily="18" charset="0"/>
                <a:sym typeface="+mn-ea"/>
              </a:rPr>
              <a:t>比对排除示例</a:t>
            </a:r>
            <a:r>
              <a:rPr lang="en-US" altLang="zh-CN" sz="3555">
                <a:solidFill>
                  <a:srgbClr val="FF0000"/>
                </a:solidFill>
                <a:latin typeface="Times New Roman" pitchFamily="18" charset="0"/>
                <a:cs typeface="Times New Roman" panose="02020603050405020304" pitchFamily="18" charset="0"/>
                <a:sym typeface="+mn-ea"/>
              </a:rPr>
              <a:t>]</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175895" y="786765"/>
            <a:ext cx="11804650" cy="5406390"/>
          </a:xfrm>
          <a:prstGeom prst="rect">
            <a:avLst/>
          </a:prstGeom>
          <a:noFill/>
        </p:spPr>
        <p:txBody>
          <a:bodyPr wrap="square" rtlCol="0" anchor="t">
            <a:spAutoFit/>
          </a:bodyPr>
          <a:lstStyle/>
          <a:p>
            <a:pPr indent="267970">
              <a:lnSpc>
                <a:spcPct val="120000"/>
              </a:lnSpc>
              <a:spcAft>
                <a:spcPct val="0"/>
              </a:spcAft>
              <a:tabLst>
                <a:tab pos="1029335" algn="l"/>
                <a:tab pos="1850390" algn="l"/>
                <a:tab pos="2538095" algn="l"/>
                <a:tab pos="3221990" algn="l"/>
              </a:tabLst>
            </a:pPr>
            <a:r>
              <a:rPr lang="en-US" altLang="zh-CN" sz="3200" b="1">
                <a:solidFill>
                  <a:srgbClr val="000000"/>
                </a:solidFill>
                <a:latin typeface="宋体" panose="02010600030101010101" pitchFamily="2" charset="-122"/>
                <a:ea typeface="宋体" pitchFamily="2" charset="-122"/>
                <a:cs typeface="宋体" panose="02010600030101010101" pitchFamily="2" charset="-122"/>
                <a:sym typeface="+mn-ea"/>
              </a:rPr>
              <a:t>1</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下列关于原文内容的理解和分析</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正确的一项是</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   )</a:t>
            </a:r>
            <a:endParaRPr lang="zh-CN" altLang="zh-CN" sz="32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由于数字化记忆的发展</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记忆与遗忘的平衡发生了反转</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记忆变得更加容易。</a:t>
            </a:r>
            <a:endParaRPr lang="zh-CN" altLang="zh-CN" sz="32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B.</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人的主体身份所以被数据化</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是因为个人信息选择性删除所耗费的成本太高。</a:t>
            </a:r>
            <a:endParaRPr lang="zh-CN" altLang="zh-CN" sz="32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C.“</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被遗忘权</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和</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隐私权</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的提出都是为了对抗大数据</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不过前者更积极一些。</a:t>
            </a:r>
            <a:endParaRPr lang="zh-CN" altLang="zh-CN" sz="32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D.</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我们要对抗数字化记忆霸权</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就要成为数据控制者并构建他人的数字化记忆。</a:t>
            </a:r>
            <a:endParaRPr lang="zh-CN" altLang="en-US" sz="3200">
              <a:latin typeface="宋体" panose="02010600030101010101" pitchFamily="2" charset="-122"/>
              <a:ea typeface="宋体" pitchFamily="2" charset="-122"/>
              <a:cs typeface="宋体" panose="02010600030101010101" pitchFamily="2" charset="-122"/>
            </a:endParaRPr>
          </a:p>
        </p:txBody>
      </p:sp>
      <p:sp>
        <p:nvSpPr>
          <p:cNvPr id="4" name="文本框 3"/>
          <p:cNvSpPr txBox="1"/>
          <p:nvPr/>
        </p:nvSpPr>
        <p:spPr>
          <a:xfrm>
            <a:off x="9554845" y="569595"/>
            <a:ext cx="442595" cy="922020"/>
          </a:xfrm>
          <a:prstGeom prst="rect">
            <a:avLst/>
          </a:prstGeom>
          <a:noFill/>
        </p:spPr>
        <p:txBody>
          <a:bodyPr wrap="square" rtlCol="0" anchor="t">
            <a:spAutoFit/>
          </a:bodyPr>
          <a:lstStyle/>
          <a:p>
            <a:r>
              <a:rPr lang="en-US" altLang="zh-CN">
                <a:solidFill>
                  <a:srgbClr val="000000"/>
                </a:solidFill>
                <a:latin typeface="Times New Roman" pitchFamily="18" charset="0"/>
                <a:cs typeface="Times New Roman" panose="02020603050405020304" pitchFamily="18" charset="0"/>
                <a:sym typeface="+mn-ea"/>
              </a:rPr>
              <a:t>   </a:t>
            </a:r>
            <a:r>
              <a:rPr lang="en-US" altLang="zh-CN" sz="3600">
                <a:solidFill>
                  <a:srgbClr val="FF0000"/>
                </a:solidFill>
                <a:latin typeface="Times New Roman" pitchFamily="18" charset="0"/>
                <a:cs typeface="Times New Roman" panose="02020603050405020304" pitchFamily="18" charset="0"/>
                <a:sym typeface="+mn-ea"/>
              </a:rPr>
              <a:t>A</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882" y="164465"/>
            <a:ext cx="10852237" cy="441964"/>
          </a:xfrm>
        </p:spPr>
        <p:txBody>
          <a:bodyPr>
            <a:normAutofit/>
          </a:bodyPr>
          <a:lstStyle/>
          <a:p>
            <a:r>
              <a:rPr lang="zh-CN" altLang="en-US">
                <a:solidFill>
                  <a:srgbClr val="FF0000"/>
                </a:solidFill>
              </a:rPr>
              <a:t>精析：</a:t>
            </a:r>
          </a:p>
        </p:txBody>
      </p:sp>
      <p:graphicFrame>
        <p:nvGraphicFramePr>
          <p:cNvPr id="4" name="对象 3"/>
          <p:cNvGraphicFramePr>
            <a:graphicFrameLocks noChangeAspect="1"/>
          </p:cNvGraphicFramePr>
          <p:nvPr/>
        </p:nvGraphicFramePr>
        <p:xfrm>
          <a:off x="417830" y="751840"/>
          <a:ext cx="11104245" cy="6309360"/>
        </p:xfrm>
        <a:graphic>
          <a:graphicData uri="http://schemas.openxmlformats.org/presentationml/2006/ole">
            <mc:AlternateContent xmlns:mc="http://schemas.openxmlformats.org/markup-compatibility/2006">
              <mc:Choice xmlns:v="urn:schemas-microsoft-com:vml" Requires="v">
                <p:oleObj spid="_x0000_s1041" name="文档" r:id="rId5" imgW="0" imgH="0" progId="Word.Document.12">
                  <p:embed/>
                </p:oleObj>
              </mc:Choice>
              <mc:Fallback>
                <p:oleObj name="文档" r:id="rId5" imgW="0" imgH="0" progId="Word.Document.12">
                  <p:embed/>
                  <p:pic>
                    <p:nvPicPr>
                      <p:cNvPr id="0" name="OLE substitute image"/>
                      <p:cNvPicPr/>
                      <p:nvPr/>
                    </p:nvPicPr>
                    <p:blipFill>
                      <a:blip r:embed="rId6"/>
                      <a:stretch>
                        <a:fillRect/>
                      </a:stretch>
                    </p:blipFill>
                    <p:spPr>
                      <a:xfrm>
                        <a:off x="417830" y="751840"/>
                        <a:ext cx="11104245" cy="6309360"/>
                      </a:xfrm>
                      <a:prstGeom prst="rect">
                        <a:avLst/>
                      </a:prstGeom>
                    </p:spPr>
                  </p:pic>
                </p:oleObj>
              </mc:Fallback>
            </mc:AlternateContent>
          </a:graphicData>
        </a:graphic>
      </p:graphicFrame>
      <p:sp>
        <p:nvSpPr>
          <p:cNvPr id="3" name="文本框 2"/>
          <p:cNvSpPr txBox="1"/>
          <p:nvPr/>
        </p:nvSpPr>
        <p:spPr>
          <a:xfrm>
            <a:off x="10361295" y="1614805"/>
            <a:ext cx="1160780" cy="1568450"/>
          </a:xfrm>
          <a:prstGeom prst="rect">
            <a:avLst/>
          </a:prstGeom>
          <a:noFill/>
        </p:spPr>
        <p:txBody>
          <a:bodyPr wrap="square" rtlCol="0" anchor="t">
            <a:spAutoFit/>
          </a:bodyPr>
          <a:lstStyle/>
          <a:p>
            <a:r>
              <a:rPr lang="zh-CN" altLang="zh-CN" sz="1600">
                <a:solidFill>
                  <a:srgbClr val="FF0000"/>
                </a:solidFill>
                <a:latin typeface="Times New Roman" pitchFamily="18" charset="0"/>
                <a:cs typeface="Times New Roman" panose="02020603050405020304" pitchFamily="18" charset="0"/>
                <a:sym typeface="+mn-ea"/>
              </a:rPr>
              <a:t>因果不当。人的主体身份被数据化是因为</a:t>
            </a:r>
            <a:r>
              <a:rPr lang="en-US" altLang="zh-CN" sz="1600">
                <a:solidFill>
                  <a:srgbClr val="FF0000"/>
                </a:solidFill>
                <a:latin typeface="Times New Roman" pitchFamily="18" charset="0"/>
                <a:cs typeface="Times New Roman" panose="02020603050405020304" pitchFamily="18" charset="0"/>
                <a:sym typeface="+mn-ea"/>
              </a:rPr>
              <a:t>“</a:t>
            </a:r>
            <a:r>
              <a:rPr lang="zh-CN" altLang="zh-CN" sz="1600">
                <a:solidFill>
                  <a:srgbClr val="FF0000"/>
                </a:solidFill>
                <a:latin typeface="Times New Roman" pitchFamily="18" charset="0"/>
                <a:cs typeface="Times New Roman" panose="02020603050405020304" pitchFamily="18" charset="0"/>
                <a:sym typeface="+mn-ea"/>
              </a:rPr>
              <a:t>大数据技术</a:t>
            </a:r>
            <a:r>
              <a:rPr lang="en-US" altLang="zh-CN" sz="1600">
                <a:solidFill>
                  <a:srgbClr val="FF0000"/>
                </a:solidFill>
                <a:latin typeface="Times New Roman" pitchFamily="18" charset="0"/>
                <a:cs typeface="Times New Roman" panose="02020603050405020304" pitchFamily="18" charset="0"/>
                <a:sym typeface="+mn-ea"/>
              </a:rPr>
              <a:t>”</a:t>
            </a:r>
            <a:r>
              <a:rPr lang="zh-CN" altLang="zh-CN" sz="1600">
                <a:solidFill>
                  <a:srgbClr val="FF0000"/>
                </a:solidFill>
                <a:latin typeface="Times New Roman" pitchFamily="18" charset="0"/>
                <a:cs typeface="Times New Roman" panose="02020603050405020304" pitchFamily="18" charset="0"/>
                <a:sym typeface="+mn-ea"/>
              </a:rPr>
              <a:t>。</a:t>
            </a:r>
            <a:endParaRPr lang="zh-CN" altLang="en-US" sz="1600"/>
          </a:p>
        </p:txBody>
      </p:sp>
      <p:sp>
        <p:nvSpPr>
          <p:cNvPr id="5" name="文本框 4"/>
          <p:cNvSpPr txBox="1"/>
          <p:nvPr/>
        </p:nvSpPr>
        <p:spPr>
          <a:xfrm>
            <a:off x="10398760" y="3183255"/>
            <a:ext cx="1793240" cy="1753235"/>
          </a:xfrm>
          <a:prstGeom prst="rect">
            <a:avLst/>
          </a:prstGeom>
          <a:noFill/>
        </p:spPr>
        <p:txBody>
          <a:bodyPr wrap="square" rtlCol="0" anchor="t">
            <a:spAutoFit/>
          </a:bodyPr>
          <a:lstStyle/>
          <a:p>
            <a:r>
              <a:rPr lang="zh-CN" altLang="zh-CN" smtClean="0">
                <a:solidFill>
                  <a:srgbClr val="FF0000"/>
                </a:solidFill>
                <a:latin typeface="Times New Roman" pitchFamily="18" charset="0"/>
                <a:cs typeface="Times New Roman" panose="02020603050405020304" pitchFamily="18" charset="0"/>
                <a:sym typeface="+mn-ea"/>
              </a:rPr>
              <a:t>张冠李戴</a:t>
            </a:r>
            <a:r>
              <a:rPr lang="zh-CN" altLang="zh-CN">
                <a:solidFill>
                  <a:srgbClr val="FF0000"/>
                </a:solidFill>
                <a:latin typeface="Times New Roman" pitchFamily="18" charset="0"/>
                <a:cs typeface="Times New Roman" panose="02020603050405020304" pitchFamily="18" charset="0"/>
                <a:sym typeface="+mn-ea"/>
              </a:rPr>
              <a:t>。</a:t>
            </a:r>
            <a:r>
              <a:rPr lang="en-US" altLang="zh-CN">
                <a:solidFill>
                  <a:srgbClr val="FF0000"/>
                </a:solidFill>
                <a:latin typeface="Times New Roman" pitchFamily="18" charset="0"/>
                <a:cs typeface="Times New Roman" panose="02020603050405020304" pitchFamily="18" charset="0"/>
                <a:sym typeface="+mn-ea"/>
              </a:rPr>
              <a:t>“</a:t>
            </a:r>
            <a:r>
              <a:rPr lang="zh-CN" altLang="zh-CN">
                <a:solidFill>
                  <a:srgbClr val="FF0000"/>
                </a:solidFill>
                <a:latin typeface="Times New Roman" pitchFamily="18" charset="0"/>
                <a:cs typeface="Times New Roman" panose="02020603050405020304" pitchFamily="18" charset="0"/>
                <a:sym typeface="+mn-ea"/>
              </a:rPr>
              <a:t>隐私权</a:t>
            </a:r>
            <a:r>
              <a:rPr lang="en-US" altLang="zh-CN">
                <a:solidFill>
                  <a:srgbClr val="FF0000"/>
                </a:solidFill>
                <a:latin typeface="Times New Roman" pitchFamily="18" charset="0"/>
                <a:cs typeface="Times New Roman" panose="02020603050405020304" pitchFamily="18" charset="0"/>
                <a:sym typeface="+mn-ea"/>
              </a:rPr>
              <a:t>”</a:t>
            </a:r>
            <a:r>
              <a:rPr lang="zh-CN" altLang="zh-CN">
                <a:solidFill>
                  <a:srgbClr val="FF0000"/>
                </a:solidFill>
                <a:latin typeface="Times New Roman" pitchFamily="18" charset="0"/>
                <a:cs typeface="Times New Roman" panose="02020603050405020304" pitchFamily="18" charset="0"/>
                <a:sym typeface="+mn-ea"/>
              </a:rPr>
              <a:t>的提出不是为了对抗大数据。只有</a:t>
            </a:r>
            <a:r>
              <a:rPr lang="en-US" altLang="zh-CN">
                <a:solidFill>
                  <a:srgbClr val="FF0000"/>
                </a:solidFill>
                <a:latin typeface="Times New Roman" pitchFamily="18" charset="0"/>
                <a:cs typeface="Times New Roman" panose="02020603050405020304" pitchFamily="18" charset="0"/>
                <a:sym typeface="+mn-ea"/>
              </a:rPr>
              <a:t>“</a:t>
            </a:r>
            <a:r>
              <a:rPr lang="zh-CN" altLang="zh-CN">
                <a:solidFill>
                  <a:srgbClr val="FF0000"/>
                </a:solidFill>
                <a:latin typeface="Times New Roman" pitchFamily="18" charset="0"/>
                <a:cs typeface="Times New Roman" panose="02020603050405020304" pitchFamily="18" charset="0"/>
                <a:sym typeface="+mn-ea"/>
              </a:rPr>
              <a:t>被遗忘权</a:t>
            </a:r>
            <a:r>
              <a:rPr lang="en-US" altLang="zh-CN">
                <a:solidFill>
                  <a:srgbClr val="FF0000"/>
                </a:solidFill>
                <a:latin typeface="Times New Roman" pitchFamily="18" charset="0"/>
                <a:cs typeface="Times New Roman" panose="02020603050405020304" pitchFamily="18" charset="0"/>
                <a:sym typeface="+mn-ea"/>
              </a:rPr>
              <a:t>”</a:t>
            </a:r>
            <a:r>
              <a:rPr lang="zh-CN" altLang="zh-CN">
                <a:solidFill>
                  <a:srgbClr val="FF0000"/>
                </a:solidFill>
                <a:latin typeface="Times New Roman" pitchFamily="18" charset="0"/>
                <a:cs typeface="Times New Roman" panose="02020603050405020304" pitchFamily="18" charset="0"/>
                <a:sym typeface="+mn-ea"/>
              </a:rPr>
              <a:t>的提出是为了对抗大数据。</a:t>
            </a:r>
            <a:endParaRPr lang="zh-CN" altLang="en-US"/>
          </a:p>
        </p:txBody>
      </p:sp>
      <p:sp>
        <p:nvSpPr>
          <p:cNvPr id="6" name="文本框 5"/>
          <p:cNvSpPr txBox="1"/>
          <p:nvPr/>
        </p:nvSpPr>
        <p:spPr>
          <a:xfrm>
            <a:off x="10495915" y="4936490"/>
            <a:ext cx="1122680" cy="1568450"/>
          </a:xfrm>
          <a:prstGeom prst="rect">
            <a:avLst/>
          </a:prstGeom>
          <a:noFill/>
        </p:spPr>
        <p:txBody>
          <a:bodyPr wrap="square" rtlCol="0" anchor="t">
            <a:spAutoFit/>
          </a:bodyPr>
          <a:lstStyle/>
          <a:p>
            <a:r>
              <a:rPr lang="zh-CN" altLang="zh-CN" sz="1600" smtClean="0">
                <a:solidFill>
                  <a:srgbClr val="FF0000"/>
                </a:solidFill>
                <a:latin typeface="Times New Roman" pitchFamily="18" charset="0"/>
                <a:cs typeface="Times New Roman" panose="02020603050405020304" pitchFamily="18" charset="0"/>
                <a:sym typeface="+mn-ea"/>
              </a:rPr>
              <a:t>无中生有</a:t>
            </a:r>
            <a:r>
              <a:rPr lang="zh-CN" altLang="zh-CN" sz="1600">
                <a:solidFill>
                  <a:srgbClr val="FF0000"/>
                </a:solidFill>
                <a:latin typeface="Times New Roman" pitchFamily="18" charset="0"/>
                <a:cs typeface="Times New Roman" panose="02020603050405020304" pitchFamily="18" charset="0"/>
                <a:sym typeface="+mn-ea"/>
              </a:rPr>
              <a:t>。对抗数字化记忆霸权的工具应该是</a:t>
            </a:r>
            <a:r>
              <a:rPr lang="en-US" altLang="zh-CN" sz="1600">
                <a:solidFill>
                  <a:srgbClr val="FF0000"/>
                </a:solidFill>
                <a:latin typeface="Times New Roman" pitchFamily="18" charset="0"/>
                <a:cs typeface="Times New Roman" panose="02020603050405020304" pitchFamily="18" charset="0"/>
                <a:sym typeface="+mn-ea"/>
              </a:rPr>
              <a:t>“</a:t>
            </a:r>
            <a:r>
              <a:rPr lang="zh-CN" altLang="zh-CN" sz="1600">
                <a:solidFill>
                  <a:srgbClr val="FF0000"/>
                </a:solidFill>
                <a:latin typeface="Times New Roman" pitchFamily="18" charset="0"/>
                <a:cs typeface="Times New Roman" panose="02020603050405020304" pitchFamily="18" charset="0"/>
                <a:sym typeface="+mn-ea"/>
              </a:rPr>
              <a:t>被遗忘权</a:t>
            </a:r>
            <a:r>
              <a:rPr lang="en-US" altLang="zh-CN" sz="1600">
                <a:solidFill>
                  <a:srgbClr val="FF0000"/>
                </a:solidFill>
                <a:latin typeface="Times New Roman" pitchFamily="18" charset="0"/>
                <a:cs typeface="Times New Roman" panose="02020603050405020304" pitchFamily="18" charset="0"/>
                <a:sym typeface="+mn-ea"/>
              </a:rPr>
              <a:t>”</a:t>
            </a:r>
            <a:r>
              <a:rPr lang="zh-CN" altLang="zh-CN" sz="1600">
                <a:solidFill>
                  <a:srgbClr val="FF0000"/>
                </a:solidFill>
                <a:latin typeface="Times New Roman" pitchFamily="18" charset="0"/>
                <a:cs typeface="Times New Roman" panose="02020603050405020304" pitchFamily="18" charset="0"/>
                <a:sym typeface="+mn-ea"/>
              </a:rPr>
              <a:t>。</a:t>
            </a:r>
            <a:endParaRPr lang="zh-CN" altLang="en-US" sz="16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ox(in)">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2"/>
      <p:bldP spid="5" grpId="3"/>
      <p:bldP spid="6" grpId="4"/>
      <p:bldP spid="6" grpId="5"/>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1945" y="227965"/>
            <a:ext cx="11415395" cy="6069965"/>
          </a:xfrm>
          <a:prstGeom prst="rect">
            <a:avLst/>
          </a:prstGeom>
          <a:noFill/>
        </p:spPr>
        <p:txBody>
          <a:bodyPr wrap="square" rtlCol="0" anchor="t">
            <a:spAutoFit/>
          </a:bodyPr>
          <a:lstStyle/>
          <a:p>
            <a:pPr indent="267970">
              <a:lnSpc>
                <a:spcPct val="120000"/>
              </a:lnSpc>
              <a:spcAft>
                <a:spcPct val="0"/>
              </a:spcAft>
              <a:tabLst>
                <a:tab pos="1029335" algn="l"/>
                <a:tab pos="1850390" algn="l"/>
                <a:tab pos="2538095" algn="l"/>
                <a:tab pos="3221990" algn="l"/>
              </a:tabLst>
            </a:pPr>
            <a:r>
              <a:rPr lang="en-US" altLang="zh-CN" sz="3600" b="1">
                <a:solidFill>
                  <a:srgbClr val="000000"/>
                </a:solidFill>
                <a:latin typeface="宋体" panose="02010600030101010101" pitchFamily="2" charset="-122"/>
                <a:ea typeface="宋体" pitchFamily="2" charset="-122"/>
                <a:cs typeface="宋体" panose="02010600030101010101" pitchFamily="2" charset="-122"/>
                <a:sym typeface="+mn-ea"/>
              </a:rPr>
              <a:t>2</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下列对原文论证的相关分析</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不正确的一项是</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  )</a:t>
            </a:r>
            <a:endParaRPr lang="zh-CN" altLang="zh-CN" sz="36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文章以数字化记忆带来的威胁为立论的事实基础</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论证了人被数据控制的危险。</a:t>
            </a:r>
            <a:endParaRPr lang="zh-CN" altLang="zh-CN" sz="36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B.</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通过讨论大数据对隐私、记忆及主体身份等的影响</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文章把论证推向了深入。</a:t>
            </a:r>
            <a:endParaRPr lang="zh-CN" altLang="zh-CN" sz="36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C.</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与重视个人隐私的写作动机有关</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文章着重论证了大数据对个人权利的影响。</a:t>
            </a:r>
            <a:endParaRPr lang="zh-CN" altLang="zh-CN" sz="36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D.</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文章通过分析数字化记忆可能带来的问题</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对我们的认同问题做出了全新论证。</a:t>
            </a:r>
            <a:endParaRPr lang="zh-CN" altLang="en-US" sz="3600">
              <a:latin typeface="宋体" panose="02010600030101010101" pitchFamily="2" charset="-122"/>
              <a:ea typeface="宋体" pitchFamily="2" charset="-122"/>
              <a:cs typeface="宋体" panose="02010600030101010101" pitchFamily="2" charset="-122"/>
            </a:endParaRPr>
          </a:p>
        </p:txBody>
      </p:sp>
      <p:sp>
        <p:nvSpPr>
          <p:cNvPr id="4" name="文本框 3"/>
          <p:cNvSpPr txBox="1"/>
          <p:nvPr/>
        </p:nvSpPr>
        <p:spPr>
          <a:xfrm>
            <a:off x="10307320" y="227965"/>
            <a:ext cx="436880" cy="706755"/>
          </a:xfrm>
          <a:prstGeom prst="rect">
            <a:avLst/>
          </a:prstGeom>
          <a:noFill/>
        </p:spPr>
        <p:txBody>
          <a:bodyPr wrap="none" rtlCol="0" anchor="t">
            <a:spAutoFit/>
          </a:bodyPr>
          <a:lstStyle/>
          <a:p>
            <a:r>
              <a:rPr lang="en-US" altLang="zh-CN" sz="4000">
                <a:solidFill>
                  <a:srgbClr val="FF0000"/>
                </a:solidFill>
                <a:latin typeface="宋体" panose="02010600030101010101" pitchFamily="2" charset="-122"/>
                <a:ea typeface="宋体" pitchFamily="2" charset="-122"/>
                <a:cs typeface="宋体" panose="02010600030101010101" pitchFamily="2" charset="-122"/>
                <a:sym typeface="+mn-ea"/>
              </a:rPr>
              <a:t>D</a:t>
            </a: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solidFill>
                  <a:srgbClr val="FF0000"/>
                </a:solidFill>
              </a:rPr>
              <a:t>精析：</a:t>
            </a:r>
          </a:p>
        </p:txBody>
      </p:sp>
      <p:graphicFrame>
        <p:nvGraphicFramePr>
          <p:cNvPr id="4" name="对象 3"/>
          <p:cNvGraphicFramePr>
            <a:graphicFrameLocks noChangeAspect="1"/>
          </p:cNvGraphicFramePr>
          <p:nvPr/>
        </p:nvGraphicFramePr>
        <p:xfrm>
          <a:off x="568325" y="1359535"/>
          <a:ext cx="10953750" cy="4328160"/>
        </p:xfrm>
        <a:graphic>
          <a:graphicData uri="http://schemas.openxmlformats.org/presentationml/2006/ole">
            <mc:AlternateContent xmlns:mc="http://schemas.openxmlformats.org/markup-compatibility/2006">
              <mc:Choice xmlns:v="urn:schemas-microsoft-com:vml" Requires="v">
                <p:oleObj spid="_x0000_s2050" name="文档" r:id="rId5" imgW="0" imgH="0" progId="Word.Document.12">
                  <p:embed/>
                </p:oleObj>
              </mc:Choice>
              <mc:Fallback>
                <p:oleObj name="文档" r:id="rId5" imgW="0" imgH="0" progId="Word.Document.12">
                  <p:embed/>
                  <p:pic>
                    <p:nvPicPr>
                      <p:cNvPr id="0" name="OLE substitute image"/>
                      <p:cNvPicPr/>
                      <p:nvPr/>
                    </p:nvPicPr>
                    <p:blipFill>
                      <a:blip r:embed="rId6"/>
                      <a:stretch>
                        <a:fillRect/>
                      </a:stretch>
                    </p:blipFill>
                    <p:spPr>
                      <a:xfrm>
                        <a:off x="568325" y="1359535"/>
                        <a:ext cx="10953750" cy="4328160"/>
                      </a:xfrm>
                      <a:prstGeom prst="rect">
                        <a:avLst/>
                      </a:prstGeom>
                    </p:spPr>
                  </p:pic>
                </p:oleObj>
              </mc:Fallback>
            </mc:AlternateContent>
          </a:graphicData>
        </a:graphic>
      </p:graphicFrame>
      <p:sp>
        <p:nvSpPr>
          <p:cNvPr id="3" name="文本框 2"/>
          <p:cNvSpPr txBox="1"/>
          <p:nvPr/>
        </p:nvSpPr>
        <p:spPr>
          <a:xfrm>
            <a:off x="10544810" y="2382520"/>
            <a:ext cx="1254760" cy="2584450"/>
          </a:xfrm>
          <a:prstGeom prst="rect">
            <a:avLst/>
          </a:prstGeom>
          <a:noFill/>
        </p:spPr>
        <p:txBody>
          <a:bodyPr wrap="square" rtlCol="0" anchor="t">
            <a:spAutoFit/>
          </a:bodyPr>
          <a:lstStyle/>
          <a:p>
            <a:r>
              <a:rPr lang="zh-CN" altLang="zh-CN">
                <a:solidFill>
                  <a:srgbClr val="FF0000"/>
                </a:solidFill>
                <a:latin typeface="Times New Roman" pitchFamily="18" charset="0"/>
                <a:cs typeface="Times New Roman" panose="02020603050405020304" pitchFamily="18" charset="0"/>
                <a:sym typeface="+mn-ea"/>
              </a:rPr>
              <a:t>偷换概念。文章论证的对象是</a:t>
            </a:r>
            <a:r>
              <a:rPr lang="en-US" altLang="zh-CN">
                <a:solidFill>
                  <a:srgbClr val="FF0000"/>
                </a:solidFill>
                <a:latin typeface="Times New Roman" pitchFamily="18" charset="0"/>
                <a:cs typeface="Times New Roman" panose="02020603050405020304" pitchFamily="18" charset="0"/>
                <a:sym typeface="+mn-ea"/>
              </a:rPr>
              <a:t>“</a:t>
            </a:r>
            <a:r>
              <a:rPr lang="zh-CN" altLang="zh-CN">
                <a:solidFill>
                  <a:srgbClr val="FF0000"/>
                </a:solidFill>
                <a:latin typeface="Times New Roman" pitchFamily="18" charset="0"/>
                <a:cs typeface="Times New Roman" panose="02020603050405020304" pitchFamily="18" charset="0"/>
                <a:sym typeface="+mn-ea"/>
              </a:rPr>
              <a:t>被遗忘权</a:t>
            </a:r>
            <a:r>
              <a:rPr lang="en-US" altLang="zh-CN">
                <a:solidFill>
                  <a:srgbClr val="FF0000"/>
                </a:solidFill>
                <a:latin typeface="Times New Roman" pitchFamily="18" charset="0"/>
                <a:cs typeface="Times New Roman" panose="02020603050405020304" pitchFamily="18" charset="0"/>
                <a:sym typeface="+mn-ea"/>
              </a:rPr>
              <a:t>”,</a:t>
            </a:r>
            <a:r>
              <a:rPr lang="zh-CN" altLang="zh-CN">
                <a:solidFill>
                  <a:srgbClr val="FF0000"/>
                </a:solidFill>
                <a:latin typeface="Times New Roman" pitchFamily="18" charset="0"/>
                <a:cs typeface="Times New Roman" panose="02020603050405020304" pitchFamily="18" charset="0"/>
                <a:sym typeface="+mn-ea"/>
              </a:rPr>
              <a:t>没有对我们的认同问题做出</a:t>
            </a:r>
            <a:r>
              <a:rPr lang="en-US" altLang="zh-CN">
                <a:solidFill>
                  <a:srgbClr val="FF0000"/>
                </a:solidFill>
                <a:latin typeface="Times New Roman" pitchFamily="18" charset="0"/>
                <a:cs typeface="Times New Roman" panose="02020603050405020304" pitchFamily="18" charset="0"/>
                <a:sym typeface="+mn-ea"/>
              </a:rPr>
              <a:t>“</a:t>
            </a:r>
            <a:r>
              <a:rPr lang="zh-CN" altLang="zh-CN">
                <a:solidFill>
                  <a:srgbClr val="FF0000"/>
                </a:solidFill>
                <a:latin typeface="Times New Roman" pitchFamily="18" charset="0"/>
                <a:cs typeface="Times New Roman" panose="02020603050405020304" pitchFamily="18" charset="0"/>
                <a:sym typeface="+mn-ea"/>
              </a:rPr>
              <a:t>全新论证</a:t>
            </a:r>
            <a:r>
              <a:rPr lang="en-US" altLang="zh-CN">
                <a:solidFill>
                  <a:srgbClr val="FF0000"/>
                </a:solidFill>
                <a:latin typeface="Times New Roman" pitchFamily="18" charset="0"/>
                <a:cs typeface="Times New Roman" panose="02020603050405020304" pitchFamily="18" charset="0"/>
                <a:sym typeface="+mn-ea"/>
              </a:rPr>
              <a:t>”</a:t>
            </a:r>
            <a:r>
              <a:rPr lang="zh-CN" altLang="zh-CN">
                <a:solidFill>
                  <a:srgbClr val="FF0000"/>
                </a:solidFill>
                <a:latin typeface="Times New Roman" pitchFamily="18" charset="0"/>
                <a:cs typeface="Times New Roman" panose="02020603050405020304" pitchFamily="18" charset="0"/>
                <a:sym typeface="+mn-ea"/>
              </a:rPr>
              <a:t>。</a:t>
            </a:r>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5895" y="227965"/>
            <a:ext cx="11840845" cy="6069965"/>
          </a:xfrm>
          <a:prstGeom prst="rect">
            <a:avLst/>
          </a:prstGeom>
          <a:noFill/>
        </p:spPr>
        <p:txBody>
          <a:bodyPr wrap="square" rtlCol="0" anchor="t">
            <a:spAutoFit/>
          </a:bodyPr>
          <a:lstStyle/>
          <a:p>
            <a:pPr indent="267970">
              <a:lnSpc>
                <a:spcPct val="120000"/>
              </a:lnSpc>
              <a:spcAft>
                <a:spcPct val="0"/>
              </a:spcAft>
              <a:tabLst>
                <a:tab pos="1029335" algn="l"/>
                <a:tab pos="1850390" algn="l"/>
                <a:tab pos="2538095" algn="l"/>
                <a:tab pos="3221990" algn="l"/>
              </a:tabLst>
            </a:pPr>
            <a:r>
              <a:rPr lang="en-US" altLang="zh-CN" sz="3600" b="1">
                <a:solidFill>
                  <a:srgbClr val="000000"/>
                </a:solidFill>
                <a:latin typeface="宋体" panose="02010600030101010101" pitchFamily="2" charset="-122"/>
                <a:ea typeface="宋体" pitchFamily="2" charset="-122"/>
                <a:cs typeface="宋体" panose="02010600030101010101" pitchFamily="2" charset="-122"/>
                <a:sym typeface="+mn-ea"/>
              </a:rPr>
              <a:t>3</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根据原文内容</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下列说法不正确的一项是</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  )</a:t>
            </a:r>
            <a:endParaRPr lang="zh-CN" altLang="zh-CN" sz="36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大数据时代的个人留在网上的信息太多</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如果没有主动权</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就难以保护隐私。</a:t>
            </a:r>
            <a:endParaRPr lang="zh-CN" altLang="zh-CN" sz="36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B.</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遗忘是个人和社会的一种修复和更新机制</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是我们面对现实和想象未来的基础。</a:t>
            </a:r>
            <a:endParaRPr lang="zh-CN" altLang="zh-CN" sz="36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C.</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技术有支配和压抑人的力量</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这不仅影响个人隐私安全</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而且影响整个社会。</a:t>
            </a:r>
            <a:endParaRPr lang="zh-CN" altLang="zh-CN" sz="36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D.</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大数据的分类系统不是中立的</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这将影响数据的客观呈现</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使用时应有所辨析。</a:t>
            </a:r>
            <a:endParaRPr lang="zh-CN" altLang="en-US" sz="3600">
              <a:latin typeface="宋体" panose="02010600030101010101" pitchFamily="2" charset="-122"/>
              <a:ea typeface="宋体" pitchFamily="2" charset="-122"/>
              <a:cs typeface="宋体" panose="02010600030101010101" pitchFamily="2" charset="-122"/>
            </a:endParaRPr>
          </a:p>
        </p:txBody>
      </p:sp>
      <p:sp>
        <p:nvSpPr>
          <p:cNvPr id="4" name="文本框 3"/>
          <p:cNvSpPr txBox="1"/>
          <p:nvPr/>
        </p:nvSpPr>
        <p:spPr>
          <a:xfrm>
            <a:off x="9225915" y="227965"/>
            <a:ext cx="462280" cy="768350"/>
          </a:xfrm>
          <a:prstGeom prst="rect">
            <a:avLst/>
          </a:prstGeom>
          <a:noFill/>
        </p:spPr>
        <p:txBody>
          <a:bodyPr wrap="none" rtlCol="0" anchor="t">
            <a:spAutoFit/>
          </a:bodyPr>
          <a:lstStyle/>
          <a:p>
            <a:r>
              <a:rPr lang="en-US" altLang="zh-CN" sz="4400">
                <a:solidFill>
                  <a:srgbClr val="FF0000"/>
                </a:solidFill>
                <a:latin typeface="宋体" panose="02010600030101010101" pitchFamily="2" charset="-122"/>
                <a:ea typeface="宋体" pitchFamily="2" charset="-122"/>
                <a:cs typeface="宋体" panose="02010600030101010101" pitchFamily="2" charset="-122"/>
                <a:sym typeface="+mn-ea"/>
              </a:rPr>
              <a:t>B</a:t>
            </a: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2"/>
          <p:cNvSpPr>
            <a:spLocks noGrp="1"/>
          </p:cNvSpPr>
          <p:nvPr>
            <p:ph type="title" idx="4294967295"/>
          </p:nvPr>
        </p:nvSpPr>
        <p:spPr>
          <a:xfrm>
            <a:off x="299085" y="507048"/>
            <a:ext cx="1154113" cy="4408487"/>
          </a:xfrm>
        </p:spPr>
        <p:txBody>
          <a:bodyPr vert="eaVert" wrap="square" lIns="91440" tIns="45720" rIns="91440" bIns="45720" anchor="ctr"/>
          <a:lstStyle/>
          <a:p>
            <a:r>
              <a:rPr lang="zh-CN" altLang="en-US" sz="6000" b="1">
                <a:solidFill>
                  <a:srgbClr val="0000FF"/>
                </a:solidFill>
              </a:rPr>
              <a:t>论述类文本</a:t>
            </a:r>
          </a:p>
        </p:txBody>
      </p:sp>
      <p:sp>
        <p:nvSpPr>
          <p:cNvPr id="58371" name="Rectangle 3"/>
          <p:cNvSpPr>
            <a:spLocks noGrp="1"/>
          </p:cNvSpPr>
          <p:nvPr>
            <p:ph type="body" idx="4294967295"/>
          </p:nvPr>
        </p:nvSpPr>
        <p:spPr>
          <a:xfrm>
            <a:off x="2044383" y="217805"/>
            <a:ext cx="9520238" cy="4432300"/>
          </a:xfrm>
          <a:ln>
            <a:miter/>
          </a:ln>
        </p:spPr>
        <p:txBody>
          <a:bodyPr vert="horz" wrap="square" lIns="91440" tIns="45720" rIns="91440" bIns="45720" rtlCol="0" anchor="t">
            <a:spAutoFit/>
          </a:bodyPr>
          <a:lstStyle/>
          <a:p>
            <a:pPr lvl="0" fontAlgn="base">
              <a:buNone/>
            </a:pPr>
            <a:r>
              <a:rPr lang="zh-CN" altLang="en-US" sz="4400" b="1" strike="noStrike" noProof="1">
                <a:solidFill>
                  <a:srgbClr val="FF0000"/>
                </a:solidFill>
                <a:effectLst>
                  <a:outerShdw blurRad="38100" dist="38100" dir="2700000">
                    <a:srgbClr val="C0C0C0"/>
                  </a:outerShdw>
                </a:effectLst>
              </a:rPr>
              <a:t>  </a:t>
            </a:r>
            <a:r>
              <a:rPr lang="en-US" altLang="x-none" sz="4800" b="1" strike="noStrike" noProof="1">
                <a:solidFill>
                  <a:srgbClr val="FF0000"/>
                </a:solidFill>
              </a:rPr>
              <a:t>1.</a:t>
            </a:r>
            <a:r>
              <a:rPr lang="zh-CN" altLang="en-US" sz="4800" b="1" strike="noStrike" noProof="1">
                <a:solidFill>
                  <a:srgbClr val="FF0000"/>
                </a:solidFill>
              </a:rPr>
              <a:t>社会科学类</a:t>
            </a:r>
            <a:r>
              <a:rPr lang="zh-CN" altLang="en-US" sz="4400" b="1" strike="noStrike" noProof="1">
                <a:solidFill>
                  <a:srgbClr val="FF0000"/>
                </a:solidFill>
              </a:rPr>
              <a:t>    </a:t>
            </a:r>
          </a:p>
          <a:p>
            <a:pPr lvl="0" fontAlgn="base">
              <a:buNone/>
            </a:pPr>
            <a:r>
              <a:rPr lang="zh-CN" altLang="en-US" sz="2800" b="1" strike="noStrike" noProof="1"/>
              <a:t>           </a:t>
            </a:r>
            <a:r>
              <a:rPr lang="zh-CN" altLang="en-US" sz="3600" b="1" strike="noStrike" noProof="1"/>
              <a:t>常常指研究社会科学的文章，如哲学、政治经济学、教育学、语言学、文化学、文艺学、历史学、美学等方面的文章。</a:t>
            </a:r>
          </a:p>
          <a:p>
            <a:pPr lvl="0" fontAlgn="base">
              <a:buNone/>
            </a:pPr>
            <a:r>
              <a:rPr lang="zh-CN" altLang="en-US" sz="4400" b="1" strike="noStrike" noProof="1">
                <a:solidFill>
                  <a:srgbClr val="FF0000"/>
                </a:solidFill>
              </a:rPr>
              <a:t>  </a:t>
            </a:r>
            <a:r>
              <a:rPr lang="en-US" altLang="x-none" sz="4800" b="1" strike="noStrike" noProof="1">
                <a:solidFill>
                  <a:srgbClr val="FF0000"/>
                </a:solidFill>
              </a:rPr>
              <a:t>2.</a:t>
            </a:r>
            <a:r>
              <a:rPr lang="zh-CN" altLang="en-US" sz="4800" b="1" strike="noStrike" noProof="1">
                <a:solidFill>
                  <a:srgbClr val="FF0000"/>
                </a:solidFill>
              </a:rPr>
              <a:t>自然科学类 </a:t>
            </a:r>
            <a:r>
              <a:rPr lang="zh-CN" altLang="en-US" sz="4400" b="1" strike="noStrike" noProof="1">
                <a:solidFill>
                  <a:srgbClr val="FF0000"/>
                </a:solidFill>
              </a:rPr>
              <a:t>  </a:t>
            </a:r>
          </a:p>
          <a:p>
            <a:pPr lvl="0" fontAlgn="base">
              <a:buNone/>
            </a:pPr>
            <a:r>
              <a:rPr lang="zh-CN" altLang="en-US" sz="4400" b="1" strike="noStrike" noProof="1">
                <a:solidFill>
                  <a:srgbClr val="FF0000"/>
                </a:solidFill>
              </a:rPr>
              <a:t>       </a:t>
            </a:r>
            <a:r>
              <a:rPr lang="zh-CN" altLang="en-US" sz="3600" b="1" strike="noStrike" noProof="1"/>
              <a:t>主要指研究自然科学的文章，如天文学、考古学、医学、生命科学等方面的文章。</a:t>
            </a:r>
          </a:p>
        </p:txBody>
      </p:sp>
      <p:sp>
        <p:nvSpPr>
          <p:cNvPr id="5123" name="AutoShape 3"/>
          <p:cNvSpPr/>
          <p:nvPr/>
        </p:nvSpPr>
        <p:spPr>
          <a:xfrm>
            <a:off x="1537335" y="306705"/>
            <a:ext cx="647700" cy="4608513"/>
          </a:xfrm>
          <a:prstGeom prst="leftBrace">
            <a:avLst>
              <a:gd name="adj1" fmla="val 59128"/>
              <a:gd name="adj2" fmla="val 50000"/>
            </a:avLst>
          </a:prstGeom>
          <a:noFill/>
          <a:ln w="38100" cap="flat" cmpd="sng">
            <a:solidFill>
              <a:schemeClr val="tx1"/>
            </a:solidFill>
            <a:prstDash val="solid"/>
            <a:round/>
            <a:headEnd type="triangle" w="med" len="med"/>
            <a:tailEnd type="triangle" w="med" len="med"/>
          </a:ln>
        </p:spPr>
        <p:txBody>
          <a:bodyPr wrap="none" anchor="ctr"/>
          <a:lstStyle/>
          <a:p>
            <a:endParaRPr lang="zh-CN" altLang="en-US">
              <a:latin typeface="Arial" pitchFamily="34" charset="0"/>
              <a:ea typeface="宋体" pitchFamily="2" charset="-122"/>
            </a:endParaRPr>
          </a:p>
        </p:txBody>
      </p:sp>
      <p:sp>
        <p:nvSpPr>
          <p:cNvPr id="2050" name=" 2050"/>
          <p:cNvSpPr/>
          <p:nvPr/>
        </p:nvSpPr>
        <p:spPr>
          <a:xfrm>
            <a:off x="6784340" y="306388"/>
            <a:ext cx="914400" cy="914400"/>
          </a:xfrm>
          <a:custGeom>
            <a:avLst/>
            <a:gdLst/>
            <a:ahLst/>
            <a:cxnLst>
              <a:cxn ang="0">
                <a:pos x="1280832352" y="44205651"/>
              </a:cxn>
              <a:cxn ang="0">
                <a:pos x="1145214730" y="138347103"/>
              </a:cxn>
              <a:cxn ang="0">
                <a:pos x="1013364301" y="244768315"/>
              </a:cxn>
              <a:cxn ang="0">
                <a:pos x="886223032" y="362649827"/>
              </a:cxn>
              <a:cxn ang="0">
                <a:pos x="765674184" y="492811099"/>
              </a:cxn>
              <a:cxn ang="0">
                <a:pos x="652659723" y="626246164"/>
              </a:cxn>
              <a:cxn ang="0">
                <a:pos x="559422524" y="761318801"/>
              </a:cxn>
              <a:cxn ang="0">
                <a:pos x="481254098" y="893116969"/>
              </a:cxn>
              <a:cxn ang="0">
                <a:pos x="420037708" y="1024097026"/>
              </a:cxn>
              <a:cxn ang="0">
                <a:pos x="353170863" y="1064209424"/>
              </a:cxn>
              <a:cxn ang="0">
                <a:pos x="306081280" y="1096135989"/>
              </a:cxn>
              <a:cxn ang="0">
                <a:pos x="280652892" y="1094498419"/>
              </a:cxn>
              <a:cxn ang="0">
                <a:pos x="262758891" y="1044562617"/>
              </a:cxn>
              <a:cxn ang="0">
                <a:pos x="226028922" y="964337148"/>
              </a:cxn>
              <a:cxn ang="0">
                <a:pos x="192124852" y="890661287"/>
              </a:cxn>
              <a:cxn ang="0">
                <a:pos x="161046010" y="829264511"/>
              </a:cxn>
              <a:cxn ang="0">
                <a:pos x="131850428" y="780147495"/>
              </a:cxn>
              <a:cxn ang="0">
                <a:pos x="104538780" y="742490779"/>
              </a:cxn>
              <a:cxn ang="0">
                <a:pos x="80993652" y="714657467"/>
              </a:cxn>
              <a:cxn ang="0">
                <a:pos x="54623970" y="694191875"/>
              </a:cxn>
              <a:cxn ang="0">
                <a:pos x="27311648" y="681094004"/>
              </a:cxn>
              <a:cxn ang="0">
                <a:pos x="0" y="675363854"/>
              </a:cxn>
              <a:cxn ang="0">
                <a:pos x="35788002" y="646711756"/>
              </a:cxn>
              <a:cxn ang="0">
                <a:pos x="72517971" y="626246164"/>
              </a:cxn>
              <a:cxn ang="0">
                <a:pos x="102654847" y="615603976"/>
              </a:cxn>
              <a:cxn ang="0">
                <a:pos x="133733689" y="610692611"/>
              </a:cxn>
              <a:cxn ang="0">
                <a:pos x="173288885" y="622971697"/>
              </a:cxn>
              <a:cxn ang="0">
                <a:pos x="217553241" y="659809627"/>
              </a:cxn>
              <a:cxn ang="0">
                <a:pos x="260875630" y="718750720"/>
              </a:cxn>
              <a:cxn ang="0">
                <a:pos x="307964541" y="802249984"/>
              </a:cxn>
              <a:cxn ang="0">
                <a:pos x="385191672" y="803887555"/>
              </a:cxn>
              <a:cxn ang="0">
                <a:pos x="477486905" y="673726283"/>
              </a:cxn>
              <a:cxn ang="0">
                <a:pos x="579199785" y="547658265"/>
              </a:cxn>
              <a:cxn ang="0">
                <a:pos x="689389020" y="428957968"/>
              </a:cxn>
              <a:cxn ang="0">
                <a:pos x="808996574" y="315169708"/>
              </a:cxn>
              <a:cxn ang="0">
                <a:pos x="931428682" y="212022964"/>
              </a:cxn>
              <a:cxn ang="0">
                <a:pos x="1058569951" y="117881512"/>
              </a:cxn>
              <a:cxn ang="0">
                <a:pos x="1186653187" y="36019145"/>
              </a:cxn>
            </a:cxnLst>
            <a:rect l="0" t="0" r="0" b="0"/>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noFill/>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8371">
                                            <p:txEl>
                                              <p:pRg st="1" end="1"/>
                                            </p:txEl>
                                          </p:spTgt>
                                        </p:tgtEl>
                                        <p:attrNameLst>
                                          <p:attrName>style.visibility</p:attrName>
                                        </p:attrNameLst>
                                      </p:cBhvr>
                                      <p:to>
                                        <p:strVal val="visible"/>
                                      </p:to>
                                    </p:set>
                                    <p:anim calcmode="discrete" valueType="clr">
                                      <p:cBhvr override="childStyle">
                                        <p:cTn id="7" dur="80"/>
                                        <p:tgtEl>
                                          <p:spTgt spid="5837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8371">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58371">
                                            <p:txEl>
                                              <p:pRg st="1" end="1"/>
                                            </p:txEl>
                                          </p:spTgt>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58371">
                                            <p:txEl>
                                              <p:pRg st="3" end="3"/>
                                            </p:txEl>
                                          </p:spTgt>
                                        </p:tgtEl>
                                        <p:attrNameLst>
                                          <p:attrName>style.visibility</p:attrName>
                                        </p:attrNameLst>
                                      </p:cBhvr>
                                      <p:to>
                                        <p:strVal val="visible"/>
                                      </p:to>
                                    </p:set>
                                    <p:anim calcmode="discrete" valueType="clr">
                                      <p:cBhvr override="childStyle">
                                        <p:cTn id="15" dur="80"/>
                                        <p:tgtEl>
                                          <p:spTgt spid="58371">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58371">
                                            <p:txEl>
                                              <p:pRg st="3" end="3"/>
                                            </p:txEl>
                                          </p:spTgt>
                                        </p:tgtEl>
                                        <p:attrNameLst>
                                          <p:attrName>fillcolor</p:attrName>
                                        </p:attrNameLst>
                                      </p:cBhvr>
                                      <p:tavLst>
                                        <p:tav tm="0">
                                          <p:val>
                                            <p:clrVal>
                                              <a:schemeClr val="accent2"/>
                                            </p:clrVal>
                                          </p:val>
                                        </p:tav>
                                        <p:tav tm="50000">
                                          <p:val>
                                            <p:clrVal>
                                              <a:schemeClr val="hlink"/>
                                            </p:clrVal>
                                          </p:val>
                                        </p:tav>
                                      </p:tavLst>
                                    </p:anim>
                                    <p:set>
                                      <p:cBhvr>
                                        <p:cTn id="17" dur="80"/>
                                        <p:tgtEl>
                                          <p:spTgt spid="58371">
                                            <p:txEl>
                                              <p:pRg st="3" end="3"/>
                                            </p:txEl>
                                          </p:spTgt>
                                        </p:tgtEl>
                                        <p:attrNameLst>
                                          <p:attrName>fill.type</p:attrName>
                                        </p:attrNameLst>
                                      </p:cBhvr>
                                      <p:to>
                                        <p:strVal val="solid"/>
                                      </p:to>
                                    </p:se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2" presetClass="entr" presetSubtype="4" fill="hold" grpId="1" nodeType="clickEffect">
                                  <p:stCondLst>
                                    <p:cond delay="0"/>
                                  </p:stCondLst>
                                  <p:childTnLst>
                                    <p:set>
                                      <p:cBhvr>
                                        <p:cTn id="22" dur="1" fill="hold">
                                          <p:stCondLst>
                                            <p:cond delay="0"/>
                                          </p:stCondLst>
                                        </p:cTn>
                                        <p:tgtEl>
                                          <p:spTgt spid="2050"/>
                                        </p:tgtEl>
                                        <p:attrNameLst>
                                          <p:attrName>style.visibility</p:attrName>
                                        </p:attrNameLst>
                                      </p:cBhvr>
                                      <p:to>
                                        <p:strVal val="visible"/>
                                      </p:to>
                                    </p:set>
                                    <p:anim calcmode="lin" valueType="num">
                                      <p:cBhvr>
                                        <p:cTn id="23" dur="500" fill="hold"/>
                                        <p:tgtEl>
                                          <p:spTgt spid="2050"/>
                                        </p:tgtEl>
                                        <p:attrNameLst>
                                          <p:attrName>ppt_x</p:attrName>
                                        </p:attrNameLst>
                                      </p:cBhvr>
                                      <p:tavLst>
                                        <p:tav tm="0">
                                          <p:val>
                                            <p:strVal val="#ppt_x"/>
                                          </p:val>
                                        </p:tav>
                                        <p:tav tm="100000">
                                          <p:val>
                                            <p:strVal val="#ppt_x"/>
                                          </p:val>
                                        </p:tav>
                                      </p:tavLst>
                                    </p:anim>
                                    <p:anim calcmode="lin" valueType="num">
                                      <p:cBhvr>
                                        <p:cTn id="24"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uiExpand="1" build="p"/>
      <p:bldP spid="2050"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3200">
                <a:solidFill>
                  <a:srgbClr val="FF0000"/>
                </a:solidFill>
                <a:ea typeface="黑体" panose="02010609060101010101" charset="-122"/>
                <a:cs typeface="Times New Roman" panose="02020603050405020304" pitchFamily="18" charset="0"/>
                <a:sym typeface="+mn-ea"/>
              </a:rPr>
              <a:t>三重比对</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ea typeface="黑体" panose="02010609060101010101" charset="-122"/>
                <a:cs typeface="Times New Roman" panose="02020603050405020304" pitchFamily="18" charset="0"/>
                <a:sym typeface="+mn-ea"/>
              </a:rPr>
              <a:t>词语、关系、依据</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ea typeface="黑体" panose="02010609060101010101" charset="-122"/>
                <a:cs typeface="Times New Roman" panose="02020603050405020304" pitchFamily="18" charset="0"/>
                <a:sym typeface="+mn-ea"/>
              </a:rPr>
              <a:t>或结论</a:t>
            </a:r>
            <a:r>
              <a:rPr lang="en-US" altLang="zh-CN" sz="3200">
                <a:solidFill>
                  <a:srgbClr val="FF0000"/>
                </a:solidFill>
                <a:latin typeface="Times New Roman" pitchFamily="18" charset="0"/>
                <a:cs typeface="Times New Roman" panose="02020603050405020304" pitchFamily="18" charset="0"/>
                <a:sym typeface="+mn-ea"/>
              </a:rPr>
              <a:t>)</a:t>
            </a:r>
          </a:p>
        </p:txBody>
      </p:sp>
      <p:sp>
        <p:nvSpPr>
          <p:cNvPr id="3" name="文本框 2"/>
          <p:cNvSpPr txBox="1"/>
          <p:nvPr/>
        </p:nvSpPr>
        <p:spPr>
          <a:xfrm>
            <a:off x="742315" y="1322070"/>
            <a:ext cx="10574020" cy="540575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论述类文本的阅读</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本质上是在把握观点的前提下筛选和整合信息。鉴于其命题方式</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选择题</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解答时可将选项内容与原文进行仔细比对</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以排除错误选项。大致有三个环节</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即</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圈点</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比对</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排除</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。在这三个环节中</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比对</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是最为重要的</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要从三个角度认真进行</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NEU-BZ-S92"/>
                <a:cs typeface="宋体" panose="02010600030101010101" pitchFamily="2" charset="-122"/>
                <a:sym typeface="+mn-ea"/>
              </a:rPr>
              <a:t>①</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比对词语</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看用词有无差异</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NEU-BZ-S92"/>
                <a:cs typeface="宋体" panose="02010600030101010101" pitchFamily="2" charset="-122"/>
                <a:sym typeface="+mn-ea"/>
              </a:rPr>
              <a:t>②</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比对关系</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看逻辑是否严密</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NEU-BZ-S92"/>
                <a:cs typeface="宋体" panose="02010600030101010101" pitchFamily="2" charset="-122"/>
                <a:sym typeface="+mn-ea"/>
              </a:rPr>
              <a:t>③</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比对依据</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或结论</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看推理是否成立。</a:t>
            </a:r>
            <a:endParaRPr lang="zh-CN" altLang="en-US" sz="3600"/>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sz="3555">
                <a:solidFill>
                  <a:srgbClr val="000000"/>
                </a:solidFill>
                <a:ea typeface="黑体" panose="02010609060101010101" charset="-122"/>
                <a:cs typeface="Times New Roman" panose="02020603050405020304" pitchFamily="18" charset="0"/>
                <a:sym typeface="+mn-ea"/>
              </a:rPr>
              <a:t>（一）、比对词语</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123190" y="994410"/>
            <a:ext cx="11894185" cy="112458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因为命题人在命题时会采用删词、添词、改词等方式来设置部分选项</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所以我们通过比对词语</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就能迅速地排除部分选项。</a:t>
            </a:r>
            <a:endParaRPr lang="zh-CN" altLang="en-US" sz="2800">
              <a:latin typeface="宋体" panose="02010600030101010101" pitchFamily="2" charset="-122"/>
              <a:ea typeface="宋体" pitchFamily="2" charset="-122"/>
              <a:cs typeface="宋体" panose="02010600030101010101" pitchFamily="2" charset="-122"/>
            </a:endParaRPr>
          </a:p>
        </p:txBody>
      </p:sp>
      <p:graphicFrame>
        <p:nvGraphicFramePr>
          <p:cNvPr id="9" name="对象 8"/>
          <p:cNvGraphicFramePr>
            <a:graphicFrameLocks noChangeAspect="1"/>
          </p:cNvGraphicFramePr>
          <p:nvPr/>
        </p:nvGraphicFramePr>
        <p:xfrm>
          <a:off x="835660" y="2025015"/>
          <a:ext cx="10686415" cy="5176520"/>
        </p:xfrm>
        <a:graphic>
          <a:graphicData uri="http://schemas.openxmlformats.org/presentationml/2006/ole">
            <mc:AlternateContent xmlns:mc="http://schemas.openxmlformats.org/markup-compatibility/2006">
              <mc:Choice xmlns:v="urn:schemas-microsoft-com:vml" Requires="v">
                <p:oleObj spid="_x0000_s3074" name="文档" r:id="rId5" imgW="0" imgH="0" progId="Word.Document.12">
                  <p:embed/>
                </p:oleObj>
              </mc:Choice>
              <mc:Fallback>
                <p:oleObj name="文档" r:id="rId5" imgW="0" imgH="0" progId="Word.Document.12">
                  <p:embed/>
                  <p:pic>
                    <p:nvPicPr>
                      <p:cNvPr id="0" name="OLE substitute image"/>
                      <p:cNvPicPr/>
                      <p:nvPr/>
                    </p:nvPicPr>
                    <p:blipFill>
                      <a:blip r:embed="rId6"/>
                      <a:stretch>
                        <a:fillRect/>
                      </a:stretch>
                    </p:blipFill>
                    <p:spPr>
                      <a:xfrm>
                        <a:off x="835660" y="2025015"/>
                        <a:ext cx="10686415" cy="5176520"/>
                      </a:xfrm>
                      <a:prstGeom prst="rect">
                        <a:avLst/>
                      </a:prstGeom>
                    </p:spPr>
                  </p:pic>
                </p:oleObj>
              </mc:Fallback>
            </mc:AlternateContent>
          </a:graphicData>
        </a:graphic>
      </p:graphicFrame>
    </p:spTree>
    <p:custDataLst>
      <p:tags r:id="rId2"/>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435610" y="753110"/>
          <a:ext cx="11261090" cy="6104890"/>
        </p:xfrm>
        <a:graphic>
          <a:graphicData uri="http://schemas.openxmlformats.org/presentationml/2006/ole">
            <mc:AlternateContent xmlns:mc="http://schemas.openxmlformats.org/markup-compatibility/2006">
              <mc:Choice xmlns:v="urn:schemas-microsoft-com:vml" Requires="v">
                <p:oleObj spid="_x0000_s4098" name="文档" r:id="rId5" imgW="0" imgH="0" progId="Word.Document.12">
                  <p:embed/>
                </p:oleObj>
              </mc:Choice>
              <mc:Fallback>
                <p:oleObj name="文档" r:id="rId5" imgW="0" imgH="0" progId="Word.Document.12">
                  <p:embed/>
                  <p:pic>
                    <p:nvPicPr>
                      <p:cNvPr id="0" name="OLE substitute image"/>
                      <p:cNvPicPr/>
                      <p:nvPr/>
                    </p:nvPicPr>
                    <p:blipFill>
                      <a:blip r:embed="rId6"/>
                      <a:stretch>
                        <a:fillRect/>
                      </a:stretch>
                    </p:blipFill>
                    <p:spPr>
                      <a:xfrm>
                        <a:off x="435610" y="753110"/>
                        <a:ext cx="11261090" cy="6104890"/>
                      </a:xfrm>
                      <a:prstGeom prst="rect">
                        <a:avLst/>
                      </a:prstGeom>
                    </p:spPr>
                  </p:pic>
                </p:oleObj>
              </mc:Fallback>
            </mc:AlternateContent>
          </a:graphicData>
        </a:graphic>
      </p:graphicFrame>
    </p:spTree>
    <p:custDataLst>
      <p:tags r:id="rId2"/>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nvGraphicFramePr>
        <p:xfrm>
          <a:off x="508000" y="1119505"/>
          <a:ext cx="11176000" cy="5504815"/>
        </p:xfrm>
        <a:graphic>
          <a:graphicData uri="http://schemas.openxmlformats.org/presentationml/2006/ole">
            <mc:AlternateContent xmlns:mc="http://schemas.openxmlformats.org/markup-compatibility/2006">
              <mc:Choice xmlns:v="urn:schemas-microsoft-com:vml" Requires="v">
                <p:oleObj spid="_x0000_s5122" name="文档" r:id="rId5" imgW="0" imgH="0" progId="Word.Document.12">
                  <p:embed/>
                </p:oleObj>
              </mc:Choice>
              <mc:Fallback>
                <p:oleObj name="文档" r:id="rId5" imgW="0" imgH="0" progId="Word.Document.12">
                  <p:embed/>
                  <p:pic>
                    <p:nvPicPr>
                      <p:cNvPr id="0" name="OLE substitute image"/>
                      <p:cNvPicPr/>
                      <p:nvPr/>
                    </p:nvPicPr>
                    <p:blipFill>
                      <a:blip r:embed="rId6"/>
                      <a:stretch>
                        <a:fillRect/>
                      </a:stretch>
                    </p:blipFill>
                    <p:spPr>
                      <a:xfrm>
                        <a:off x="508000" y="1119505"/>
                        <a:ext cx="11176000" cy="5504815"/>
                      </a:xfrm>
                      <a:prstGeom prst="rect">
                        <a:avLst/>
                      </a:prstGeom>
                    </p:spPr>
                  </p:pic>
                </p:oleObj>
              </mc:Fallback>
            </mc:AlternateContent>
          </a:graphicData>
        </a:graphic>
      </p:graphicFrame>
    </p:spTree>
    <p:custDataLst>
      <p:tags r:id="rId2"/>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a:solidFill>
                  <a:srgbClr val="FF0000"/>
                </a:solidFill>
                <a:ea typeface="黑体" panose="02010609060101010101" charset="-122"/>
                <a:cs typeface="Times New Roman" panose="02020603050405020304" pitchFamily="18" charset="0"/>
                <a:sym typeface="+mn-ea"/>
              </a:rPr>
              <a:t>典题</a:t>
            </a:r>
            <a:r>
              <a:rPr lang="en-US" altLang="zh-CN">
                <a:solidFill>
                  <a:srgbClr val="FF0000"/>
                </a:solidFill>
                <a:latin typeface="Times New Roman" pitchFamily="18" charset="0"/>
                <a:cs typeface="Times New Roman" panose="02020603050405020304" pitchFamily="18" charset="0"/>
                <a:sym typeface="+mn-ea"/>
              </a:rPr>
              <a:t>1</a:t>
            </a:r>
            <a:endParaRPr lang="zh-CN" altLang="en-US"/>
          </a:p>
        </p:txBody>
      </p:sp>
      <p:sp>
        <p:nvSpPr>
          <p:cNvPr id="3" name="文本框 2"/>
          <p:cNvSpPr txBox="1"/>
          <p:nvPr/>
        </p:nvSpPr>
        <p:spPr>
          <a:xfrm>
            <a:off x="338455" y="885190"/>
            <a:ext cx="11709400" cy="953135"/>
          </a:xfrm>
          <a:prstGeom prst="rect">
            <a:avLst/>
          </a:prstGeom>
          <a:noFill/>
        </p:spPr>
        <p:txBody>
          <a:bodyPr wrap="square" rtlCol="0" anchor="t">
            <a:spAutoFit/>
          </a:bodyPr>
          <a:lstStyle/>
          <a:p>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用比对的方法阅读下面的文段和选项</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看信息筛选是否有误。如有错误</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指出错误点和错误类型。</a:t>
            </a:r>
            <a:endParaRPr lang="zh-CN" altLang="en-US" sz="2800">
              <a:latin typeface="宋体" panose="02010600030101010101" pitchFamily="2" charset="-122"/>
              <a:ea typeface="宋体" pitchFamily="2" charset="-122"/>
              <a:cs typeface="宋体" panose="02010600030101010101" pitchFamily="2" charset="-122"/>
            </a:endParaRPr>
          </a:p>
        </p:txBody>
      </p:sp>
      <p:sp>
        <p:nvSpPr>
          <p:cNvPr id="4" name="文本框 3"/>
          <p:cNvSpPr txBox="1"/>
          <p:nvPr/>
        </p:nvSpPr>
        <p:spPr>
          <a:xfrm>
            <a:off x="417195" y="1838325"/>
            <a:ext cx="11455400" cy="215836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NEU-BZ-S92"/>
                <a:cs typeface="宋体" panose="02010600030101010101" pitchFamily="2" charset="-122"/>
                <a:sym typeface="+mn-ea"/>
              </a:rPr>
              <a:t>①</a:t>
            </a:r>
            <a:r>
              <a:rPr lang="zh-CN" altLang="zh-CN" sz="2800">
                <a:solidFill>
                  <a:srgbClr val="000000"/>
                </a:solidFill>
                <a:latin typeface="Times New Roman" pitchFamily="18" charset="0"/>
                <a:cs typeface="Times New Roman" panose="02020603050405020304" pitchFamily="18" charset="0"/>
                <a:sym typeface="+mn-ea"/>
              </a:rPr>
              <a:t>原文选段</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古典戏曲剧目中</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有些确实出自士大夫之手</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而且主要反映统治阶级的思想、感情和趣味</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最著者如明代礼部尚书丘濬的《五伦全备记》等</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令人呕秽</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之作以及朱权、朱有燉等皇亲国戚宣扬神仙道化、为封建王朝歌功颂德的作品。</a:t>
            </a:r>
            <a:endParaRPr lang="zh-CN" altLang="en-US" sz="2800"/>
          </a:p>
        </p:txBody>
      </p:sp>
      <p:sp>
        <p:nvSpPr>
          <p:cNvPr id="5" name="文本框 4"/>
          <p:cNvSpPr txBox="1"/>
          <p:nvPr/>
        </p:nvSpPr>
        <p:spPr>
          <a:xfrm>
            <a:off x="339090" y="3996690"/>
            <a:ext cx="11533505" cy="112458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b="1">
                <a:solidFill>
                  <a:srgbClr val="000000"/>
                </a:solidFill>
                <a:latin typeface="宋体" panose="02010600030101010101" pitchFamily="2" charset="-122"/>
                <a:ea typeface="宋体" pitchFamily="2" charset="-122"/>
                <a:cs typeface="宋体" panose="02010600030101010101" pitchFamily="2" charset="-122"/>
                <a:sym typeface="+mn-ea"/>
              </a:rPr>
              <a:t>选项</a:t>
            </a:r>
            <a:r>
              <a:rPr lang="en-US" altLang="zh-CN" sz="2800" b="1">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古曲戏曲剧目反映的是统治阶级的思想、感情和趣味</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也有宣扬神仙道化、为封建王朝歌功颂德的作品。</a:t>
            </a:r>
            <a:endParaRPr lang="zh-CN" altLang="en-US" sz="2800">
              <a:latin typeface="宋体" panose="02010600030101010101" pitchFamily="2" charset="-122"/>
              <a:ea typeface="宋体" pitchFamily="2" charset="-122"/>
              <a:cs typeface="宋体" panose="02010600030101010101" pitchFamily="2" charset="-122"/>
            </a:endParaRPr>
          </a:p>
        </p:txBody>
      </p:sp>
      <p:sp>
        <p:nvSpPr>
          <p:cNvPr id="6" name="文本框 5"/>
          <p:cNvSpPr txBox="1"/>
          <p:nvPr/>
        </p:nvSpPr>
        <p:spPr>
          <a:xfrm>
            <a:off x="417195" y="5121275"/>
            <a:ext cx="11268710" cy="112458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en-US" sz="2800" smtClean="0">
                <a:solidFill>
                  <a:srgbClr val="FF0000"/>
                </a:solidFill>
                <a:latin typeface="Times New Roman" pitchFamily="18" charset="0"/>
                <a:cs typeface="Times New Roman" panose="02020603050405020304" pitchFamily="18" charset="0"/>
                <a:sym typeface="+mn-ea"/>
              </a:rPr>
              <a:t>【精析】</a:t>
            </a:r>
            <a:r>
              <a:rPr lang="en-US" altLang="zh-CN" sz="2800" smtClean="0">
                <a:solidFill>
                  <a:srgbClr val="FF0000"/>
                </a:solidFill>
                <a:latin typeface="Times New Roman" pitchFamily="18" charset="0"/>
                <a:cs typeface="Times New Roman" panose="02020603050405020304" pitchFamily="18" charset="0"/>
                <a:sym typeface="+mn-ea"/>
              </a:rPr>
              <a:t>“</a:t>
            </a:r>
            <a:r>
              <a:rPr lang="zh-CN" altLang="zh-CN" sz="2800">
                <a:solidFill>
                  <a:srgbClr val="FF0000"/>
                </a:solidFill>
                <a:latin typeface="Times New Roman" pitchFamily="18" charset="0"/>
                <a:cs typeface="Times New Roman" panose="02020603050405020304" pitchFamily="18" charset="0"/>
                <a:sym typeface="+mn-ea"/>
              </a:rPr>
              <a:t>古典戏曲剧目反映的是统治阶级的思想、感情和趣味</a:t>
            </a:r>
            <a:r>
              <a:rPr lang="en-US" altLang="zh-CN" sz="2800">
                <a:solidFill>
                  <a:srgbClr val="FF0000"/>
                </a:solidFill>
                <a:latin typeface="Times New Roman" pitchFamily="18" charset="0"/>
                <a:cs typeface="Times New Roman" panose="02020603050405020304" pitchFamily="18" charset="0"/>
                <a:sym typeface="+mn-ea"/>
              </a:rPr>
              <a:t>”</a:t>
            </a:r>
            <a:r>
              <a:rPr lang="zh-CN" altLang="zh-CN" sz="2800">
                <a:solidFill>
                  <a:srgbClr val="FF0000"/>
                </a:solidFill>
                <a:latin typeface="Times New Roman" pitchFamily="18" charset="0"/>
                <a:cs typeface="Times New Roman" panose="02020603050405020304" pitchFamily="18" charset="0"/>
                <a:sym typeface="+mn-ea"/>
              </a:rPr>
              <a:t>说法绝对。注意原文中的</a:t>
            </a:r>
            <a:r>
              <a:rPr lang="en-US" altLang="zh-CN" sz="2800">
                <a:solidFill>
                  <a:srgbClr val="FF0000"/>
                </a:solidFill>
                <a:latin typeface="Times New Roman" pitchFamily="18" charset="0"/>
                <a:cs typeface="Times New Roman" panose="02020603050405020304" pitchFamily="18" charset="0"/>
                <a:sym typeface="+mn-ea"/>
              </a:rPr>
              <a:t>“</a:t>
            </a:r>
            <a:r>
              <a:rPr lang="zh-CN" altLang="zh-CN" sz="2800">
                <a:solidFill>
                  <a:srgbClr val="FF0000"/>
                </a:solidFill>
                <a:latin typeface="Times New Roman" pitchFamily="18" charset="0"/>
                <a:cs typeface="Times New Roman" panose="02020603050405020304" pitchFamily="18" charset="0"/>
                <a:sym typeface="+mn-ea"/>
              </a:rPr>
              <a:t>有些</a:t>
            </a:r>
            <a:r>
              <a:rPr lang="en-US" altLang="zh-CN" sz="2800">
                <a:solidFill>
                  <a:srgbClr val="FF0000"/>
                </a:solidFill>
                <a:latin typeface="Times New Roman" pitchFamily="18" charset="0"/>
                <a:cs typeface="Times New Roman" panose="02020603050405020304" pitchFamily="18" charset="0"/>
                <a:sym typeface="+mn-ea"/>
              </a:rPr>
              <a:t>”,</a:t>
            </a:r>
            <a:r>
              <a:rPr lang="zh-CN" altLang="zh-CN" sz="2800">
                <a:solidFill>
                  <a:srgbClr val="FF0000"/>
                </a:solidFill>
                <a:latin typeface="Times New Roman" pitchFamily="18" charset="0"/>
                <a:cs typeface="Times New Roman" panose="02020603050405020304" pitchFamily="18" charset="0"/>
                <a:sym typeface="+mn-ea"/>
              </a:rPr>
              <a:t>不是全部。</a:t>
            </a:r>
            <a:endParaRPr lang="zh-CN" altLang="en-US" sz="28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ox(in)">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2"/>
      <p:bldP spid="5" grpId="3"/>
      <p:bldP spid="6" grpId="4"/>
      <p:bldP spid="6" grpId="5"/>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7320" y="168910"/>
            <a:ext cx="11932920" cy="422592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NEU-BZ-S92"/>
                <a:cs typeface="宋体" panose="02010600030101010101" pitchFamily="2" charset="-122"/>
                <a:sym typeface="+mn-ea"/>
              </a:rPr>
              <a:t>②</a:t>
            </a:r>
            <a:r>
              <a:rPr lang="zh-CN" altLang="zh-CN" sz="2800">
                <a:solidFill>
                  <a:srgbClr val="000000"/>
                </a:solidFill>
                <a:latin typeface="Times New Roman" pitchFamily="18" charset="0"/>
                <a:cs typeface="Times New Roman" panose="02020603050405020304" pitchFamily="18" charset="0"/>
                <a:sym typeface="+mn-ea"/>
              </a:rPr>
              <a:t>原文选段</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作为传统中国的一种核心价值观</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五常</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仁、义、礼、智、信</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摆脱了时空等具体条件的限制</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具有普适性</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起到了凝聚民族精神、维系民族文化的重要作用。在中国历史发展的长河中</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各种学说、文化碰撞不断</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比如延续两千多年的本土儒、法等学说的对立与斗争</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元、清两代中原农耕文化与北方游牧文化的冲突</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佛教传入后中华文化与异域文化的冲撞等。但正是因为有了像</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五常</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这样的价值理念</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中华文明才具有无比强固的凝聚力</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能容纳不同的文化元素</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将产生于不同生活习俗和社会环境乃至于文明背景差异极大的众多文化融合在一起</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使其共聚交融于一个极富弹性的文化结构之中。</a:t>
            </a:r>
            <a:endParaRPr lang="zh-CN" altLang="en-US" sz="2800"/>
          </a:p>
        </p:txBody>
      </p:sp>
      <p:sp>
        <p:nvSpPr>
          <p:cNvPr id="4" name="文本框 3"/>
          <p:cNvSpPr txBox="1"/>
          <p:nvPr/>
        </p:nvSpPr>
        <p:spPr>
          <a:xfrm>
            <a:off x="147320" y="4491990"/>
            <a:ext cx="11837670" cy="164147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b="1">
                <a:solidFill>
                  <a:srgbClr val="000000"/>
                </a:solidFill>
                <a:latin typeface="宋体" panose="02010600030101010101" pitchFamily="2" charset="-122"/>
                <a:ea typeface="宋体" pitchFamily="2" charset="-122"/>
                <a:cs typeface="宋体" panose="02010600030101010101" pitchFamily="2" charset="-122"/>
                <a:sym typeface="+mn-ea"/>
              </a:rPr>
              <a:t>选项</a:t>
            </a:r>
            <a:r>
              <a:rPr lang="en-US" altLang="zh-CN" sz="2800" b="1">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在中国历史的漫长发展过程中</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有不同学说的对立斗争</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不同文化的冲突对撞</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正是因为有了</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五常</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这一价值观</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中华文化才具有凝聚力和包容性。</a:t>
            </a:r>
            <a:endParaRPr lang="zh-CN" altLang="en-US" sz="2800">
              <a:latin typeface="宋体" panose="02010600030101010101" pitchFamily="2" charset="-122"/>
              <a:ea typeface="宋体" pitchFamily="2" charset="-122"/>
              <a:cs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39190" y="1337945"/>
            <a:ext cx="1808480" cy="583565"/>
          </a:xfrm>
          <a:prstGeom prst="rect">
            <a:avLst/>
          </a:prstGeom>
          <a:noFill/>
        </p:spPr>
        <p:txBody>
          <a:bodyPr wrap="none" rtlCol="0" anchor="t">
            <a:spAutoFit/>
          </a:bodyPr>
          <a:lstStyle/>
          <a:p>
            <a:r>
              <a:rPr lang="zh-CN" altLang="en-US" sz="3200" smtClean="0">
                <a:solidFill>
                  <a:srgbClr val="FF0000"/>
                </a:solidFill>
                <a:latin typeface="Times New Roman" pitchFamily="18" charset="0"/>
                <a:cs typeface="Times New Roman" panose="02020603050405020304" pitchFamily="18" charset="0"/>
                <a:sym typeface="+mn-ea"/>
              </a:rPr>
              <a:t>【精析】</a:t>
            </a:r>
            <a:endParaRPr lang="zh-CN" altLang="en-US" sz="3200"/>
          </a:p>
        </p:txBody>
      </p:sp>
      <p:sp>
        <p:nvSpPr>
          <p:cNvPr id="4" name="文本框 3"/>
          <p:cNvSpPr txBox="1"/>
          <p:nvPr/>
        </p:nvSpPr>
        <p:spPr>
          <a:xfrm>
            <a:off x="1316355" y="2112010"/>
            <a:ext cx="10303510" cy="1272540"/>
          </a:xfrm>
          <a:prstGeom prst="rect">
            <a:avLst/>
          </a:prstGeom>
          <a:noFill/>
        </p:spPr>
        <p:txBody>
          <a:bodyPr wrap="none" rtlCol="0" anchor="t">
            <a:spAutoFit/>
          </a:bodyPr>
          <a:lstStyle/>
          <a:p>
            <a:pPr indent="266700">
              <a:lnSpc>
                <a:spcPct val="120000"/>
              </a:lnSpc>
              <a:spcAft>
                <a:spcPct val="0"/>
              </a:spcAft>
              <a:tabLst>
                <a:tab pos="1029335" algn="l"/>
                <a:tab pos="1850390" algn="l"/>
                <a:tab pos="2538095" algn="l"/>
                <a:tab pos="3221990" algn="l"/>
              </a:tabLst>
            </a:pP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正是因为有了</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五常</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这一价值观</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不当</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原文是</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正是因为</a:t>
            </a:r>
          </a:p>
          <a:p>
            <a:pPr indent="266700">
              <a:lnSpc>
                <a:spcPct val="120000"/>
              </a:lnSpc>
              <a:spcAft>
                <a:spcPct val="0"/>
              </a:spcAft>
              <a:tabLst>
                <a:tab pos="1029335" algn="l"/>
                <a:tab pos="1850390" algn="l"/>
                <a:tab pos="2538095" algn="l"/>
                <a:tab pos="3221990" algn="l"/>
              </a:tabLst>
            </a:pPr>
            <a:r>
              <a:rPr lang="zh-CN" altLang="zh-CN" sz="3200">
                <a:solidFill>
                  <a:srgbClr val="FF0000"/>
                </a:solidFill>
                <a:latin typeface="Times New Roman" pitchFamily="18" charset="0"/>
                <a:cs typeface="Times New Roman" panose="02020603050405020304" pitchFamily="18" charset="0"/>
                <a:sym typeface="+mn-ea"/>
              </a:rPr>
              <a:t>有了像</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五常</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这样的价值理念</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以偏概全。</a:t>
            </a:r>
            <a:endParaRPr lang="zh-CN" altLang="en-US" sz="3200"/>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0980" y="193040"/>
            <a:ext cx="11870690" cy="319214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NEU-BZ-S92"/>
                <a:cs typeface="宋体" panose="02010600030101010101" pitchFamily="2" charset="-122"/>
                <a:sym typeface="+mn-ea"/>
              </a:rPr>
              <a:t>③</a:t>
            </a:r>
            <a:r>
              <a:rPr lang="zh-CN" altLang="zh-CN" sz="2800">
                <a:solidFill>
                  <a:srgbClr val="000000"/>
                </a:solidFill>
                <a:latin typeface="Times New Roman" pitchFamily="18" charset="0"/>
                <a:cs typeface="Times New Roman" panose="02020603050405020304" pitchFamily="18" charset="0"/>
                <a:sym typeface="+mn-ea"/>
              </a:rPr>
              <a:t>原文选段</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在严肃的作家和学者眼中</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数字化阅读危害极大。很多读者渐渐认识到八卦、段子、社会新闻无法填补精神空洞</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不能够提升自我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反而无谓地浪费时间和精力</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慢慢地趋向于读一些有系统知识、有深度的文章和书籍</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比较经典的著作回到了人们的视野中。在今年举办的上海书展上</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我们也看到了深度阅读的复苏迹象。由元史专家蔡美彪撰写的《中华史纲》</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是一本偏学术的著作</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不想发行量却达到</a:t>
            </a:r>
            <a:r>
              <a:rPr lang="en-US" altLang="zh-CN" sz="2800">
                <a:solidFill>
                  <a:srgbClr val="000000"/>
                </a:solidFill>
                <a:latin typeface="Times New Roman" pitchFamily="18" charset="0"/>
                <a:cs typeface="Times New Roman" panose="02020603050405020304" pitchFamily="18" charset="0"/>
                <a:sym typeface="+mn-ea"/>
              </a:rPr>
              <a:t>5</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万册。</a:t>
            </a:r>
            <a:endParaRPr lang="zh-CN" altLang="en-US" sz="2800"/>
          </a:p>
        </p:txBody>
      </p:sp>
      <p:sp>
        <p:nvSpPr>
          <p:cNvPr id="4" name="文本框 3"/>
          <p:cNvSpPr txBox="1"/>
          <p:nvPr/>
        </p:nvSpPr>
        <p:spPr>
          <a:xfrm>
            <a:off x="221615" y="3385185"/>
            <a:ext cx="11782425" cy="953135"/>
          </a:xfrm>
          <a:prstGeom prst="rect">
            <a:avLst/>
          </a:prstGeom>
          <a:noFill/>
        </p:spPr>
        <p:txBody>
          <a:bodyPr wrap="square" rtlCol="0" anchor="t">
            <a:spAutoFit/>
          </a:bodyPr>
          <a:lstStyle/>
          <a:p>
            <a:r>
              <a:rPr lang="zh-CN" altLang="zh-CN" sz="2800" b="1">
                <a:solidFill>
                  <a:srgbClr val="000000"/>
                </a:solidFill>
                <a:latin typeface="宋体" panose="02010600030101010101" pitchFamily="2" charset="-122"/>
                <a:ea typeface="宋体" pitchFamily="2" charset="-122"/>
                <a:cs typeface="宋体" panose="02010600030101010101" pitchFamily="2" charset="-122"/>
                <a:sym typeface="+mn-ea"/>
              </a:rPr>
              <a:t>选项</a:t>
            </a:r>
            <a:r>
              <a:rPr lang="en-US" altLang="zh-CN" sz="2800" b="1">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在有些作家和学者看来</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数字化阅读危害极大</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很多读者也认识到这种阅读不能提升自我</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浪费时间和精力</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慢慢回归到经典阅读上来。</a:t>
            </a:r>
            <a:endParaRPr lang="zh-CN" altLang="en-US" sz="2800">
              <a:latin typeface="宋体" panose="02010600030101010101" pitchFamily="2" charset="-122"/>
              <a:ea typeface="宋体" pitchFamily="2" charset="-122"/>
              <a:cs typeface="宋体" panose="02010600030101010101" pitchFamily="2" charset="-122"/>
            </a:endParaRPr>
          </a:p>
        </p:txBody>
      </p:sp>
      <p:sp>
        <p:nvSpPr>
          <p:cNvPr id="5" name="文本框 4"/>
          <p:cNvSpPr txBox="1"/>
          <p:nvPr/>
        </p:nvSpPr>
        <p:spPr>
          <a:xfrm>
            <a:off x="408305" y="4455160"/>
            <a:ext cx="11471275" cy="186309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en-US" sz="3200" smtClean="0">
                <a:solidFill>
                  <a:srgbClr val="FF0000"/>
                </a:solidFill>
                <a:latin typeface="Times New Roman" pitchFamily="18" charset="0"/>
                <a:cs typeface="Times New Roman" panose="02020603050405020304" pitchFamily="18" charset="0"/>
                <a:sym typeface="+mn-ea"/>
              </a:rPr>
              <a:t>【精析】</a:t>
            </a:r>
            <a:endParaRPr lang="zh-CN" altLang="en-US" sz="3200"/>
          </a:p>
          <a:p>
            <a:pPr indent="266700">
              <a:lnSpc>
                <a:spcPct val="120000"/>
              </a:lnSpc>
              <a:spcAft>
                <a:spcPct val="0"/>
              </a:spcAft>
              <a:tabLst>
                <a:tab pos="1029335" algn="l"/>
                <a:tab pos="1850390" algn="l"/>
                <a:tab pos="2538095" algn="l"/>
                <a:tab pos="3221990" algn="l"/>
              </a:tabLst>
            </a:pPr>
            <a:r>
              <a:rPr lang="zh-CN" altLang="zh-CN" sz="3200">
                <a:solidFill>
                  <a:srgbClr val="FF0000"/>
                </a:solidFill>
                <a:latin typeface="NEU-BZ-S92"/>
                <a:cs typeface="宋体" panose="02010600030101010101" pitchFamily="2" charset="-122"/>
                <a:sym typeface="+mn-ea"/>
              </a:rPr>
              <a:t>③</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这种阅读</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指代不当</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八卦、段子、社会新闻</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不是</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数字化阅读</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的</a:t>
            </a:r>
            <a:r>
              <a:rPr lang="zh-CN" altLang="zh-CN" sz="3200" smtClean="0">
                <a:solidFill>
                  <a:srgbClr val="FF0000"/>
                </a:solidFill>
                <a:latin typeface="Times New Roman" pitchFamily="18" charset="0"/>
                <a:cs typeface="Times New Roman" panose="02020603050405020304" pitchFamily="18" charset="0"/>
                <a:sym typeface="+mn-ea"/>
              </a:rPr>
              <a:t>全部。</a:t>
            </a:r>
            <a:endParaRPr lang="zh-CN" altLang="en-US" sz="32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2"/>
      <p:bldP spid="5" grpId="3"/>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3200">
                <a:solidFill>
                  <a:srgbClr val="000000"/>
                </a:solidFill>
                <a:ea typeface="黑体" panose="02010609060101010101" charset="-122"/>
                <a:cs typeface="Times New Roman" panose="02020603050405020304" pitchFamily="18" charset="0"/>
                <a:sym typeface="+mn-ea"/>
              </a:rPr>
              <a:t>（二）、比对关系</a:t>
            </a:r>
          </a:p>
        </p:txBody>
      </p:sp>
      <p:sp>
        <p:nvSpPr>
          <p:cNvPr id="3" name="文本框 2"/>
          <p:cNvSpPr txBox="1"/>
          <p:nvPr/>
        </p:nvSpPr>
        <p:spPr>
          <a:xfrm>
            <a:off x="144145" y="970280"/>
            <a:ext cx="11903075" cy="215836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首先</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逐项审查每一个选项有几个分句</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分句与分句之间是什么关系</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重点抓关联词</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。其次</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比对每一分句的含义在原文中是否有依据</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每一分句与分句之间的逻辑关系在原文中是否有依据。特别要看因果关系是否有强加、倒置</a:t>
            </a:r>
            <a:r>
              <a:rPr lang="zh-CN" altLang="zh-CN" sz="2800" smtClean="0">
                <a:solidFill>
                  <a:srgbClr val="000000"/>
                </a:solidFill>
                <a:latin typeface="宋体" panose="02010600030101010101" pitchFamily="2" charset="-122"/>
                <a:ea typeface="宋体" pitchFamily="2" charset="-122"/>
                <a:cs typeface="宋体" panose="02010600030101010101" pitchFamily="2" charset="-122"/>
                <a:sym typeface="+mn-ea"/>
              </a:rPr>
              <a:t>等现象</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a:t>
            </a:r>
            <a:endParaRPr lang="zh-CN" altLang="en-US" sz="2800">
              <a:latin typeface="宋体" panose="02010600030101010101" pitchFamily="2" charset="-122"/>
              <a:ea typeface="宋体" pitchFamily="2" charset="-122"/>
              <a:cs typeface="宋体" panose="02010600030101010101" pitchFamily="2" charset="-122"/>
            </a:endParaRPr>
          </a:p>
        </p:txBody>
      </p:sp>
      <p:graphicFrame>
        <p:nvGraphicFramePr>
          <p:cNvPr id="5" name="对象 4"/>
          <p:cNvGraphicFramePr>
            <a:graphicFrameLocks noChangeAspect="1"/>
          </p:cNvGraphicFramePr>
          <p:nvPr/>
        </p:nvGraphicFramePr>
        <p:xfrm>
          <a:off x="799465" y="3128645"/>
          <a:ext cx="10228580" cy="4065270"/>
        </p:xfrm>
        <a:graphic>
          <a:graphicData uri="http://schemas.openxmlformats.org/presentationml/2006/ole">
            <mc:AlternateContent xmlns:mc="http://schemas.openxmlformats.org/markup-compatibility/2006">
              <mc:Choice xmlns:v="urn:schemas-microsoft-com:vml" Requires="v">
                <p:oleObj spid="_x0000_s6146" name="文档" r:id="rId5" imgW="0" imgH="0" progId="Word.Document.12">
                  <p:embed/>
                </p:oleObj>
              </mc:Choice>
              <mc:Fallback>
                <p:oleObj name="文档" r:id="rId5" imgW="0" imgH="0" progId="Word.Document.12">
                  <p:embed/>
                  <p:pic>
                    <p:nvPicPr>
                      <p:cNvPr id="0" name="OLE substitute image"/>
                      <p:cNvPicPr/>
                      <p:nvPr/>
                    </p:nvPicPr>
                    <p:blipFill>
                      <a:blip r:embed="rId6"/>
                      <a:stretch>
                        <a:fillRect/>
                      </a:stretch>
                    </p:blipFill>
                    <p:spPr>
                      <a:xfrm>
                        <a:off x="799465" y="3128645"/>
                        <a:ext cx="10228580" cy="4065270"/>
                      </a:xfrm>
                      <a:prstGeom prst="rect">
                        <a:avLst/>
                      </a:prstGeom>
                    </p:spPr>
                  </p:pic>
                </p:oleObj>
              </mc:Fallback>
            </mc:AlternateContent>
          </a:graphicData>
        </a:graphic>
      </p:graphicFrame>
    </p:spTree>
    <p:custDataLst>
      <p:tags r:id="rId2"/>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508000" y="579120"/>
          <a:ext cx="11176000" cy="5699125"/>
        </p:xfrm>
        <a:graphic>
          <a:graphicData uri="http://schemas.openxmlformats.org/presentationml/2006/ole">
            <mc:AlternateContent xmlns:mc="http://schemas.openxmlformats.org/markup-compatibility/2006">
              <mc:Choice xmlns:v="urn:schemas-microsoft-com:vml" Requires="v">
                <p:oleObj spid="_x0000_s7170" name="文档" r:id="rId5" imgW="0" imgH="0" progId="Word.Document.12">
                  <p:embed/>
                </p:oleObj>
              </mc:Choice>
              <mc:Fallback>
                <p:oleObj name="文档" r:id="rId5" imgW="0" imgH="0" progId="Word.Document.12">
                  <p:embed/>
                  <p:pic>
                    <p:nvPicPr>
                      <p:cNvPr id="0" name="OLE substitute image"/>
                      <p:cNvPicPr/>
                      <p:nvPr/>
                    </p:nvPicPr>
                    <p:blipFill>
                      <a:blip r:embed="rId6"/>
                      <a:stretch>
                        <a:fillRect/>
                      </a:stretch>
                    </p:blipFill>
                    <p:spPr>
                      <a:xfrm>
                        <a:off x="508000" y="579120"/>
                        <a:ext cx="11176000" cy="5699125"/>
                      </a:xfrm>
                      <a:prstGeom prst="rect">
                        <a:avLst/>
                      </a:prstGeom>
                    </p:spPr>
                  </p:pic>
                </p:oleObj>
              </mc:Fallback>
            </mc:AlternateContent>
          </a:graphicData>
        </a:graphic>
      </p:graphicFrame>
    </p:spTree>
    <p:custDataLst>
      <p:tags r:id="rId2"/>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19457"/>
          <p:cNvSpPr txBox="1"/>
          <p:nvPr/>
        </p:nvSpPr>
        <p:spPr>
          <a:xfrm>
            <a:off x="3143250" y="1989138"/>
            <a:ext cx="6553200" cy="365125"/>
          </a:xfrm>
          <a:prstGeom prst="rect">
            <a:avLst/>
          </a:prstGeom>
          <a:noFill/>
          <a:ln w="9525">
            <a:noFill/>
          </a:ln>
        </p:spPr>
        <p:txBody>
          <a:bodyPr anchor="t">
            <a:spAutoFit/>
          </a:bodyPr>
          <a:lstStyle/>
          <a:p>
            <a:pPr>
              <a:spcBef>
                <a:spcPct val="50000"/>
              </a:spcBef>
            </a:pPr>
            <a:endParaRPr lang="zh-CN" altLang="en-US">
              <a:latin typeface="Arial" pitchFamily="34" charset="0"/>
              <a:ea typeface="宋体" pitchFamily="2" charset="-122"/>
            </a:endParaRPr>
          </a:p>
        </p:txBody>
      </p:sp>
      <p:sp>
        <p:nvSpPr>
          <p:cNvPr id="7170" name="文本框 19458"/>
          <p:cNvSpPr txBox="1"/>
          <p:nvPr/>
        </p:nvSpPr>
        <p:spPr>
          <a:xfrm>
            <a:off x="801688" y="366713"/>
            <a:ext cx="4548187" cy="823912"/>
          </a:xfrm>
          <a:prstGeom prst="rect">
            <a:avLst/>
          </a:prstGeom>
          <a:noFill/>
          <a:ln w="9525">
            <a:noFill/>
          </a:ln>
        </p:spPr>
        <p:txBody>
          <a:bodyPr wrap="square" anchor="t">
            <a:spAutoFit/>
          </a:bodyPr>
          <a:lstStyle/>
          <a:p>
            <a:r>
              <a:rPr lang="zh-CN" altLang="en-US" sz="3200" b="1">
                <a:latin typeface="Arial" pitchFamily="34" charset="0"/>
                <a:ea typeface="宋体" pitchFamily="2" charset="-122"/>
              </a:rPr>
              <a:t>  </a:t>
            </a:r>
            <a:r>
              <a:rPr lang="zh-CN" altLang="en-US" sz="4800" b="1">
                <a:solidFill>
                  <a:srgbClr val="0000FF"/>
                </a:solidFill>
                <a:latin typeface="黑体" panose="02010609060101010101" charset="-122"/>
                <a:ea typeface="黑体" panose="02010609060101010101" charset="-122"/>
              </a:rPr>
              <a:t>火眼金睛</a:t>
            </a:r>
          </a:p>
        </p:txBody>
      </p:sp>
      <p:pic>
        <p:nvPicPr>
          <p:cNvPr id="7171" name="图片 19459" descr="libra089"/>
          <p:cNvPicPr>
            <a:picLocks noChangeAspect="1"/>
          </p:cNvPicPr>
          <p:nvPr/>
        </p:nvPicPr>
        <p:blipFill>
          <a:blip r:embed="rId2"/>
          <a:stretch>
            <a:fillRect/>
          </a:stretch>
        </p:blipFill>
        <p:spPr>
          <a:xfrm>
            <a:off x="1501775" y="1327150"/>
            <a:ext cx="4419600" cy="4535488"/>
          </a:xfrm>
          <a:prstGeom prst="rect">
            <a:avLst/>
          </a:prstGeom>
          <a:noFill/>
          <a:ln w="9525">
            <a:noFill/>
          </a:ln>
        </p:spPr>
      </p:pic>
      <p:pic>
        <p:nvPicPr>
          <p:cNvPr id="7172" name="图片 19460" descr="libra088"/>
          <p:cNvPicPr>
            <a:picLocks noChangeAspect="1"/>
          </p:cNvPicPr>
          <p:nvPr/>
        </p:nvPicPr>
        <p:blipFill>
          <a:blip r:embed="rId3"/>
          <a:stretch>
            <a:fillRect/>
          </a:stretch>
        </p:blipFill>
        <p:spPr>
          <a:xfrm>
            <a:off x="6324600" y="1327150"/>
            <a:ext cx="4343400" cy="4535488"/>
          </a:xfrm>
          <a:prstGeom prst="rect">
            <a:avLst/>
          </a:prstGeom>
          <a:noFill/>
          <a:ln w="9525">
            <a:noFill/>
          </a:ln>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nvGraphicFramePr>
        <p:xfrm>
          <a:off x="605155" y="732155"/>
          <a:ext cx="11455400" cy="5843905"/>
        </p:xfrm>
        <a:graphic>
          <a:graphicData uri="http://schemas.openxmlformats.org/presentationml/2006/ole">
            <mc:AlternateContent xmlns:mc="http://schemas.openxmlformats.org/markup-compatibility/2006">
              <mc:Choice xmlns:v="urn:schemas-microsoft-com:vml" Requires="v">
                <p:oleObj spid="_x0000_s8194" name="文档" r:id="rId5" imgW="0" imgH="0" progId="Word.Document.12">
                  <p:embed/>
                </p:oleObj>
              </mc:Choice>
              <mc:Fallback>
                <p:oleObj name="文档" r:id="rId5" imgW="0" imgH="0" progId="Word.Document.12">
                  <p:embed/>
                  <p:pic>
                    <p:nvPicPr>
                      <p:cNvPr id="0" name="OLE substitute image"/>
                      <p:cNvPicPr/>
                      <p:nvPr/>
                    </p:nvPicPr>
                    <p:blipFill>
                      <a:blip r:embed="rId6"/>
                      <a:stretch>
                        <a:fillRect/>
                      </a:stretch>
                    </p:blipFill>
                    <p:spPr>
                      <a:xfrm>
                        <a:off x="605155" y="732155"/>
                        <a:ext cx="11455400" cy="5843905"/>
                      </a:xfrm>
                      <a:prstGeom prst="rect">
                        <a:avLst/>
                      </a:prstGeom>
                    </p:spPr>
                  </p:pic>
                </p:oleObj>
              </mc:Fallback>
            </mc:AlternateContent>
          </a:graphicData>
        </a:graphic>
      </p:graphicFrame>
    </p:spTree>
    <p:custDataLst>
      <p:tags r:id="rId2"/>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a:solidFill>
                  <a:srgbClr val="FF0000"/>
                </a:solidFill>
                <a:ea typeface="黑体" panose="02010609060101010101" charset="-122"/>
                <a:cs typeface="Times New Roman" panose="02020603050405020304" pitchFamily="18" charset="0"/>
                <a:sym typeface="+mn-ea"/>
              </a:rPr>
              <a:t>典题</a:t>
            </a:r>
            <a:r>
              <a:rPr lang="en-US" altLang="zh-CN">
                <a:solidFill>
                  <a:srgbClr val="FF0000"/>
                </a:solidFill>
                <a:latin typeface="Times New Roman" pitchFamily="18" charset="0"/>
                <a:cs typeface="Times New Roman" panose="02020603050405020304" pitchFamily="18" charset="0"/>
                <a:sym typeface="+mn-ea"/>
              </a:rPr>
              <a:t>2</a:t>
            </a:r>
            <a:endParaRPr lang="zh-CN" altLang="en-US"/>
          </a:p>
        </p:txBody>
      </p:sp>
      <p:sp>
        <p:nvSpPr>
          <p:cNvPr id="3" name="文本框 2"/>
          <p:cNvSpPr txBox="1"/>
          <p:nvPr/>
        </p:nvSpPr>
        <p:spPr>
          <a:xfrm>
            <a:off x="669925" y="885190"/>
            <a:ext cx="11272520" cy="953135"/>
          </a:xfrm>
          <a:prstGeom prst="rect">
            <a:avLst/>
          </a:prstGeom>
          <a:noFill/>
        </p:spPr>
        <p:txBody>
          <a:bodyPr wrap="square" rtlCol="0" anchor="t">
            <a:spAutoFit/>
          </a:bodyPr>
          <a:lstStyle/>
          <a:p>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用比对的方法阅读下面的文段和选项</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看信息筛选是否有误。如有错误</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指出错误点和错误类型。</a:t>
            </a:r>
            <a:endParaRPr lang="zh-CN" altLang="en-US" sz="2800">
              <a:latin typeface="宋体" panose="02010600030101010101" pitchFamily="2" charset="-122"/>
              <a:ea typeface="宋体" pitchFamily="2" charset="-122"/>
              <a:cs typeface="宋体" panose="02010600030101010101" pitchFamily="2" charset="-122"/>
            </a:endParaRPr>
          </a:p>
        </p:txBody>
      </p:sp>
      <p:sp>
        <p:nvSpPr>
          <p:cNvPr id="4" name="文本框 3"/>
          <p:cNvSpPr txBox="1"/>
          <p:nvPr/>
        </p:nvSpPr>
        <p:spPr>
          <a:xfrm>
            <a:off x="71120" y="1838325"/>
            <a:ext cx="12049760" cy="2676525"/>
          </a:xfrm>
          <a:prstGeom prst="rect">
            <a:avLst/>
          </a:prstGeom>
          <a:noFill/>
        </p:spPr>
        <p:txBody>
          <a:bodyPr wrap="square" rtlCol="0" anchor="t">
            <a:spAutoFit/>
          </a:bodyPr>
          <a:lstStyle/>
          <a:p>
            <a:r>
              <a:rPr lang="zh-CN" altLang="zh-CN" sz="2400">
                <a:solidFill>
                  <a:srgbClr val="000000"/>
                </a:solidFill>
                <a:latin typeface="NEU-BZ-S92"/>
                <a:cs typeface="宋体" panose="02010600030101010101" pitchFamily="2" charset="-122"/>
                <a:sym typeface="+mn-ea"/>
              </a:rPr>
              <a:t>②</a:t>
            </a:r>
            <a:r>
              <a:rPr lang="zh-CN" altLang="zh-CN" sz="2400">
                <a:solidFill>
                  <a:srgbClr val="000000"/>
                </a:solidFill>
                <a:latin typeface="Times New Roman" pitchFamily="18" charset="0"/>
                <a:cs typeface="Times New Roman" panose="02020603050405020304" pitchFamily="18" charset="0"/>
                <a:sym typeface="+mn-ea"/>
              </a:rPr>
              <a:t>原文选段</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法律与道德并非浑然一体。一般而言</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国人擅长整体性和综合性思维方式</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因而常常容易将道德与法律做一体性认识和处理</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然后如太极八卦一般</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讲究两者的相互转化</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循环无穷。这也是中国古代法律道德化与道德法律化的根本原因之一。然而</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现代社会</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道德与法律的相对分离</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有其独特的内在价值和重要意义。法律获得相对独立性和自足性</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有助于形成适应现代工商业社会生活的法律体系、树立法律权威、构建现代法治国家。当然</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也应当看到</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在当下中国</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社会转型加快</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经济转轨加速</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社会矛盾加剧</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道德失范、人心浮躁、物欲盛行</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社会治理任务艰巨。</a:t>
            </a:r>
            <a:endParaRPr lang="zh-CN" altLang="en-US" sz="2400"/>
          </a:p>
        </p:txBody>
      </p:sp>
      <p:sp>
        <p:nvSpPr>
          <p:cNvPr id="5" name="文本框 4"/>
          <p:cNvSpPr txBox="1"/>
          <p:nvPr/>
        </p:nvSpPr>
        <p:spPr>
          <a:xfrm>
            <a:off x="151130" y="4587875"/>
            <a:ext cx="11890375" cy="97726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400" b="1">
                <a:solidFill>
                  <a:srgbClr val="000000"/>
                </a:solidFill>
                <a:latin typeface="宋体" panose="02010600030101010101" pitchFamily="2" charset="-122"/>
                <a:ea typeface="宋体" pitchFamily="2" charset="-122"/>
                <a:cs typeface="宋体" panose="02010600030101010101" pitchFamily="2" charset="-122"/>
                <a:sym typeface="+mn-ea"/>
              </a:rPr>
              <a:t>选项</a:t>
            </a:r>
            <a:r>
              <a:rPr lang="en-US" altLang="zh-CN" sz="2400" b="1">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由于国人常常将道德与法律做一体性认识和处理</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所以现代社会将道德与法律做相对的分离</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有其独特的内在价值和重要意义。</a:t>
            </a:r>
            <a:endParaRPr lang="zh-CN" altLang="en-US" sz="2400">
              <a:latin typeface="宋体" panose="02010600030101010101" pitchFamily="2" charset="-122"/>
              <a:ea typeface="宋体" pitchFamily="2" charset="-122"/>
              <a:cs typeface="宋体" panose="02010600030101010101" pitchFamily="2" charset="-122"/>
            </a:endParaRPr>
          </a:p>
        </p:txBody>
      </p:sp>
      <p:sp>
        <p:nvSpPr>
          <p:cNvPr id="6" name="文本框 5"/>
          <p:cNvSpPr txBox="1"/>
          <p:nvPr/>
        </p:nvSpPr>
        <p:spPr>
          <a:xfrm>
            <a:off x="533400" y="5782945"/>
            <a:ext cx="8006080" cy="583565"/>
          </a:xfrm>
          <a:prstGeom prst="rect">
            <a:avLst/>
          </a:prstGeom>
          <a:noFill/>
        </p:spPr>
        <p:txBody>
          <a:bodyPr wrap="none" rtlCol="0" anchor="t">
            <a:spAutoFit/>
          </a:bodyPr>
          <a:lstStyle/>
          <a:p>
            <a:pPr algn="l"/>
            <a:r>
              <a:rPr lang="zh-CN" altLang="en-US" sz="3200" smtClean="0">
                <a:solidFill>
                  <a:srgbClr val="FF0000"/>
                </a:solidFill>
                <a:latin typeface="Times New Roman" pitchFamily="18" charset="0"/>
                <a:cs typeface="Times New Roman" panose="02020603050405020304" pitchFamily="18" charset="0"/>
                <a:sym typeface="+mn-ea"/>
              </a:rPr>
              <a:t>【精析】</a:t>
            </a:r>
            <a:r>
              <a:rPr lang="zh-CN" altLang="zh-CN" sz="3200">
                <a:solidFill>
                  <a:srgbClr val="FF0000"/>
                </a:solidFill>
                <a:latin typeface="Times New Roman" pitchFamily="18" charset="0"/>
                <a:cs typeface="Times New Roman" panose="02020603050405020304" pitchFamily="18" charset="0"/>
                <a:sym typeface="+mn-ea"/>
              </a:rPr>
              <a:t>因果关系不成立</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原文是并列关系</a:t>
            </a:r>
            <a:r>
              <a:rPr lang="zh-CN" altLang="zh-CN" sz="3200" smtClean="0">
                <a:solidFill>
                  <a:srgbClr val="FF0000"/>
                </a:solidFill>
                <a:latin typeface="Times New Roman" pitchFamily="18" charset="0"/>
                <a:cs typeface="Times New Roman" panose="02020603050405020304" pitchFamily="18" charset="0"/>
                <a:sym typeface="+mn-ea"/>
              </a:rPr>
              <a:t>。</a:t>
            </a:r>
            <a:endParaRPr lang="zh-CN" altLang="en-US" sz="32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ox(in)">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2"/>
      <p:bldP spid="5" grpId="3"/>
      <p:bldP spid="6" grpId="4"/>
      <p:bldP spid="6" grpId="5"/>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sz="3555">
                <a:solidFill>
                  <a:srgbClr val="000000"/>
                </a:solidFill>
                <a:ea typeface="黑体" panose="02010609060101010101" charset="-122"/>
                <a:cs typeface="Times New Roman" panose="02020603050405020304" pitchFamily="18" charset="0"/>
                <a:sym typeface="+mn-ea"/>
              </a:rPr>
              <a:t>（三）、比对依据</a:t>
            </a:r>
            <a:r>
              <a:rPr lang="en-US" altLang="zh-CN" sz="3555">
                <a:solidFill>
                  <a:srgbClr val="000000"/>
                </a:solidFill>
                <a:latin typeface="Times New Roman" pitchFamily="18" charset="0"/>
                <a:cs typeface="Times New Roman" panose="02020603050405020304" pitchFamily="18" charset="0"/>
                <a:sym typeface="+mn-ea"/>
              </a:rPr>
              <a:t>(</a:t>
            </a:r>
            <a:r>
              <a:rPr lang="zh-CN" altLang="zh-CN" sz="3555">
                <a:solidFill>
                  <a:srgbClr val="000000"/>
                </a:solidFill>
                <a:ea typeface="黑体" panose="02010609060101010101" charset="-122"/>
                <a:cs typeface="Times New Roman" panose="02020603050405020304" pitchFamily="18" charset="0"/>
                <a:sym typeface="+mn-ea"/>
              </a:rPr>
              <a:t>或结论</a:t>
            </a:r>
            <a:r>
              <a:rPr lang="en-US" altLang="zh-CN" sz="3555">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180975" y="1019175"/>
            <a:ext cx="11830050" cy="164147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比对选项中的原因、条件、结论是否有依据。选项所述的原因、条件、结论在原文中是否涉及</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是否能从原文中推断出来</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原因或条件与结论之间是否有合理的逻辑关系。</a:t>
            </a:r>
            <a:endParaRPr lang="zh-CN" altLang="en-US" sz="2800">
              <a:latin typeface="宋体" panose="02010600030101010101" pitchFamily="2" charset="-122"/>
              <a:ea typeface="宋体" pitchFamily="2" charset="-122"/>
              <a:cs typeface="宋体" panose="02010600030101010101" pitchFamily="2" charset="-122"/>
            </a:endParaRPr>
          </a:p>
        </p:txBody>
      </p:sp>
      <p:graphicFrame>
        <p:nvGraphicFramePr>
          <p:cNvPr id="9" name="对象 8"/>
          <p:cNvGraphicFramePr>
            <a:graphicFrameLocks noChangeAspect="1"/>
          </p:cNvGraphicFramePr>
          <p:nvPr/>
        </p:nvGraphicFramePr>
        <p:xfrm>
          <a:off x="669925" y="2660650"/>
          <a:ext cx="11224895" cy="4197985"/>
        </p:xfrm>
        <a:graphic>
          <a:graphicData uri="http://schemas.openxmlformats.org/presentationml/2006/ole">
            <mc:AlternateContent xmlns:mc="http://schemas.openxmlformats.org/markup-compatibility/2006">
              <mc:Choice xmlns:v="urn:schemas-microsoft-com:vml" Requires="v">
                <p:oleObj spid="_x0000_s9218" name="文档" r:id="rId5" imgW="0" imgH="0" progId="Word.Document.12">
                  <p:embed/>
                </p:oleObj>
              </mc:Choice>
              <mc:Fallback>
                <p:oleObj name="文档" r:id="rId5" imgW="0" imgH="0" progId="Word.Document.12">
                  <p:embed/>
                  <p:pic>
                    <p:nvPicPr>
                      <p:cNvPr id="0" name="OLE substitute image"/>
                      <p:cNvPicPr/>
                      <p:nvPr/>
                    </p:nvPicPr>
                    <p:blipFill>
                      <a:blip r:embed="rId6"/>
                      <a:stretch>
                        <a:fillRect/>
                      </a:stretch>
                    </p:blipFill>
                    <p:spPr>
                      <a:xfrm>
                        <a:off x="669925" y="2660650"/>
                        <a:ext cx="11224895" cy="4197985"/>
                      </a:xfrm>
                      <a:prstGeom prst="rect">
                        <a:avLst/>
                      </a:prstGeom>
                    </p:spPr>
                  </p:pic>
                </p:oleObj>
              </mc:Fallback>
            </mc:AlternateContent>
          </a:graphicData>
        </a:graphic>
      </p:graphicFrame>
    </p:spTree>
    <p:custDataLst>
      <p:tags r:id="rId2"/>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nvGraphicFramePr>
        <p:xfrm>
          <a:off x="629285" y="596265"/>
          <a:ext cx="10933430" cy="5664835"/>
        </p:xfrm>
        <a:graphic>
          <a:graphicData uri="http://schemas.openxmlformats.org/presentationml/2006/ole">
            <mc:AlternateContent xmlns:mc="http://schemas.openxmlformats.org/markup-compatibility/2006">
              <mc:Choice xmlns:v="urn:schemas-microsoft-com:vml" Requires="v">
                <p:oleObj spid="_x0000_s10242" name="文档" r:id="rId5" imgW="0" imgH="0" progId="Word.Document.12">
                  <p:embed/>
                </p:oleObj>
              </mc:Choice>
              <mc:Fallback>
                <p:oleObj name="文档" r:id="rId5" imgW="0" imgH="0" progId="Word.Document.12">
                  <p:embed/>
                  <p:pic>
                    <p:nvPicPr>
                      <p:cNvPr id="0" name="OLE substitute image"/>
                      <p:cNvPicPr/>
                      <p:nvPr/>
                    </p:nvPicPr>
                    <p:blipFill>
                      <a:blip r:embed="rId6"/>
                      <a:stretch>
                        <a:fillRect/>
                      </a:stretch>
                    </p:blipFill>
                    <p:spPr>
                      <a:xfrm>
                        <a:off x="629285" y="596265"/>
                        <a:ext cx="10933430" cy="5664835"/>
                      </a:xfrm>
                      <a:prstGeom prst="rect">
                        <a:avLst/>
                      </a:prstGeom>
                    </p:spPr>
                  </p:pic>
                </p:oleObj>
              </mc:Fallback>
            </mc:AlternateContent>
          </a:graphicData>
        </a:graphic>
      </p:graphicFrame>
    </p:spTree>
    <p:custDataLst>
      <p:tags r:id="rId2"/>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a:solidFill>
                  <a:srgbClr val="FF0000"/>
                </a:solidFill>
                <a:ea typeface="黑体" panose="02010609060101010101" charset="-122"/>
                <a:cs typeface="Times New Roman" panose="02020603050405020304" pitchFamily="18" charset="0"/>
                <a:sym typeface="+mn-ea"/>
              </a:rPr>
              <a:t>典题</a:t>
            </a:r>
            <a:r>
              <a:rPr lang="en-US" altLang="zh-CN">
                <a:solidFill>
                  <a:srgbClr val="FF0000"/>
                </a:solidFill>
                <a:latin typeface="Times New Roman" pitchFamily="18" charset="0"/>
                <a:cs typeface="Times New Roman" panose="02020603050405020304" pitchFamily="18" charset="0"/>
                <a:sym typeface="+mn-ea"/>
              </a:rPr>
              <a:t>3</a:t>
            </a:r>
            <a:endParaRPr lang="zh-CN" altLang="en-US"/>
          </a:p>
        </p:txBody>
      </p:sp>
      <p:sp>
        <p:nvSpPr>
          <p:cNvPr id="3" name="文本框 2"/>
          <p:cNvSpPr txBox="1"/>
          <p:nvPr/>
        </p:nvSpPr>
        <p:spPr>
          <a:xfrm>
            <a:off x="447675" y="885190"/>
            <a:ext cx="11636375" cy="953135"/>
          </a:xfrm>
          <a:prstGeom prst="rect">
            <a:avLst/>
          </a:prstGeom>
          <a:noFill/>
        </p:spPr>
        <p:txBody>
          <a:bodyPr wrap="square" rtlCol="0" anchor="t">
            <a:spAutoFit/>
          </a:bodyPr>
          <a:lstStyle/>
          <a:p>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用比对的方法阅读下面的文段和选项</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看信息筛选是否有误。如有错误</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指出错误点和错误类型。</a:t>
            </a:r>
            <a:endParaRPr lang="zh-CN" altLang="en-US" sz="2800">
              <a:latin typeface="宋体" panose="02010600030101010101" pitchFamily="2" charset="-122"/>
              <a:ea typeface="宋体" pitchFamily="2" charset="-122"/>
              <a:cs typeface="宋体" panose="02010600030101010101" pitchFamily="2" charset="-122"/>
            </a:endParaRPr>
          </a:p>
        </p:txBody>
      </p:sp>
      <p:sp>
        <p:nvSpPr>
          <p:cNvPr id="4" name="文本框 3"/>
          <p:cNvSpPr txBox="1"/>
          <p:nvPr/>
        </p:nvSpPr>
        <p:spPr>
          <a:xfrm>
            <a:off x="154940" y="1759585"/>
            <a:ext cx="11929110" cy="274955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400">
                <a:solidFill>
                  <a:srgbClr val="000000"/>
                </a:solidFill>
                <a:latin typeface="NEU-BZ-S92"/>
                <a:cs typeface="宋体" panose="02010600030101010101" pitchFamily="2" charset="-122"/>
                <a:sym typeface="+mn-ea"/>
              </a:rPr>
              <a:t>①</a:t>
            </a:r>
            <a:r>
              <a:rPr lang="zh-CN" altLang="zh-CN" sz="2400">
                <a:solidFill>
                  <a:srgbClr val="000000"/>
                </a:solidFill>
                <a:latin typeface="Times New Roman" pitchFamily="18" charset="0"/>
                <a:cs typeface="Times New Roman" panose="02020603050405020304" pitchFamily="18" charset="0"/>
                <a:sym typeface="+mn-ea"/>
              </a:rPr>
              <a:t>原文选段</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魏晋士人悲生又悲死</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对死的恐惧和对生的焦虑时时煎熬着他们</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他们厌世不厌生</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求生而不得</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在这个生命情绪空前浓厚的时代里</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面临的却是太多太多的死亡。那么人生的意义何在</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生命的价值何在</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晋人提出了近乎颓废的人生观</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人生只能追求声色犬马的物质享受</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正所谓</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为美厚尔</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为声色尔</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。这种人生观使人们看到的只是空虚和黑暗</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这种感伤主义的生命意识更加加深了魏晋士人对生的焦虑和对死的恐惧</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其中蕴含着深沉的生存悲剧感。</a:t>
            </a:r>
            <a:endParaRPr lang="zh-CN" altLang="en-US" sz="2400"/>
          </a:p>
        </p:txBody>
      </p:sp>
      <p:sp>
        <p:nvSpPr>
          <p:cNvPr id="5" name="文本框 4"/>
          <p:cNvSpPr txBox="1"/>
          <p:nvPr/>
        </p:nvSpPr>
        <p:spPr>
          <a:xfrm>
            <a:off x="191770" y="4429760"/>
            <a:ext cx="11807825" cy="97726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选项</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魏晋士人悲生又悲死</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所以提出了近乎颓废的人生观</a:t>
            </a:r>
            <a:r>
              <a:rPr lang="en-US" altLang="zh-CN" sz="24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400">
                <a:solidFill>
                  <a:srgbClr val="000000"/>
                </a:solidFill>
                <a:latin typeface="宋体" panose="02010600030101010101" pitchFamily="2" charset="-122"/>
                <a:ea typeface="宋体" pitchFamily="2" charset="-122"/>
                <a:cs typeface="宋体" panose="02010600030101010101" pitchFamily="2" charset="-122"/>
                <a:sym typeface="+mn-ea"/>
              </a:rPr>
              <a:t>这种人生观表现出他们内心的煎熬和对生命的淡漠。</a:t>
            </a:r>
            <a:endParaRPr lang="zh-CN" altLang="en-US" sz="2400">
              <a:latin typeface="宋体" panose="02010600030101010101" pitchFamily="2" charset="-122"/>
              <a:ea typeface="宋体" pitchFamily="2" charset="-122"/>
              <a:cs typeface="宋体" panose="02010600030101010101" pitchFamily="2" charset="-122"/>
            </a:endParaRPr>
          </a:p>
        </p:txBody>
      </p:sp>
      <p:sp>
        <p:nvSpPr>
          <p:cNvPr id="6" name="文本框 5"/>
          <p:cNvSpPr txBox="1"/>
          <p:nvPr/>
        </p:nvSpPr>
        <p:spPr>
          <a:xfrm>
            <a:off x="437515" y="5407025"/>
            <a:ext cx="11316335" cy="1124585"/>
          </a:xfrm>
          <a:prstGeom prst="rect">
            <a:avLst/>
          </a:prstGeom>
          <a:noFill/>
        </p:spPr>
        <p:txBody>
          <a:bodyPr wrap="square" rtlCol="0" anchor="t">
            <a:spAutoFit/>
          </a:bodyPr>
          <a:lstStyle/>
          <a:p>
            <a:pPr indent="266700" algn="l">
              <a:lnSpc>
                <a:spcPct val="120000"/>
              </a:lnSpc>
              <a:spcAft>
                <a:spcPct val="0"/>
              </a:spcAft>
              <a:tabLst>
                <a:tab pos="1029335" algn="l"/>
                <a:tab pos="1850390" algn="l"/>
                <a:tab pos="2538095" algn="l"/>
                <a:tab pos="3221990" algn="l"/>
              </a:tabLst>
            </a:pPr>
            <a:r>
              <a:rPr lang="zh-CN" altLang="en-US" sz="2800" smtClean="0">
                <a:solidFill>
                  <a:srgbClr val="FF0000"/>
                </a:solidFill>
                <a:latin typeface="Times New Roman" pitchFamily="18" charset="0"/>
                <a:cs typeface="Times New Roman" panose="02020603050405020304" pitchFamily="18" charset="0"/>
                <a:sym typeface="+mn-ea"/>
              </a:rPr>
              <a:t>【精析】</a:t>
            </a:r>
            <a:r>
              <a:rPr lang="zh-CN" altLang="zh-CN" sz="2800" smtClean="0">
                <a:solidFill>
                  <a:srgbClr val="FF0000"/>
                </a:solidFill>
                <a:latin typeface="Times New Roman" pitchFamily="18" charset="0"/>
                <a:cs typeface="Times New Roman" panose="02020603050405020304" pitchFamily="18" charset="0"/>
                <a:sym typeface="+mn-ea"/>
              </a:rPr>
              <a:t>原文</a:t>
            </a:r>
            <a:r>
              <a:rPr lang="zh-CN" altLang="zh-CN" sz="2800">
                <a:solidFill>
                  <a:srgbClr val="FF0000"/>
                </a:solidFill>
                <a:latin typeface="Times New Roman" pitchFamily="18" charset="0"/>
                <a:cs typeface="Times New Roman" panose="02020603050405020304" pitchFamily="18" charset="0"/>
                <a:sym typeface="+mn-ea"/>
              </a:rPr>
              <a:t>说魏晋士人</a:t>
            </a:r>
            <a:r>
              <a:rPr lang="en-US" altLang="zh-CN" sz="2800">
                <a:solidFill>
                  <a:srgbClr val="FF0000"/>
                </a:solidFill>
                <a:latin typeface="Times New Roman" pitchFamily="18" charset="0"/>
                <a:cs typeface="Times New Roman" panose="02020603050405020304" pitchFamily="18" charset="0"/>
                <a:sym typeface="+mn-ea"/>
              </a:rPr>
              <a:t>“</a:t>
            </a:r>
            <a:r>
              <a:rPr lang="zh-CN" altLang="zh-CN" sz="2800">
                <a:solidFill>
                  <a:srgbClr val="FF0000"/>
                </a:solidFill>
                <a:latin typeface="Times New Roman" pitchFamily="18" charset="0"/>
                <a:cs typeface="Times New Roman" panose="02020603050405020304" pitchFamily="18" charset="0"/>
                <a:sym typeface="+mn-ea"/>
              </a:rPr>
              <a:t>厌世不厌生</a:t>
            </a:r>
            <a:r>
              <a:rPr lang="en-US" altLang="zh-CN" sz="2800">
                <a:solidFill>
                  <a:srgbClr val="FF0000"/>
                </a:solidFill>
                <a:latin typeface="Times New Roman" pitchFamily="18" charset="0"/>
                <a:cs typeface="Times New Roman" panose="02020603050405020304" pitchFamily="18" charset="0"/>
                <a:sym typeface="+mn-ea"/>
              </a:rPr>
              <a:t>,</a:t>
            </a:r>
            <a:r>
              <a:rPr lang="zh-CN" altLang="zh-CN" sz="2800">
                <a:solidFill>
                  <a:srgbClr val="FF0000"/>
                </a:solidFill>
                <a:latin typeface="Times New Roman" pitchFamily="18" charset="0"/>
                <a:cs typeface="Times New Roman" panose="02020603050405020304" pitchFamily="18" charset="0"/>
                <a:sym typeface="+mn-ea"/>
              </a:rPr>
              <a:t>求生而不得</a:t>
            </a:r>
            <a:r>
              <a:rPr lang="en-US" altLang="zh-CN" sz="2800">
                <a:solidFill>
                  <a:srgbClr val="FF0000"/>
                </a:solidFill>
                <a:latin typeface="Times New Roman" pitchFamily="18" charset="0"/>
                <a:cs typeface="Times New Roman" panose="02020603050405020304" pitchFamily="18" charset="0"/>
                <a:sym typeface="+mn-ea"/>
              </a:rPr>
              <a:t>”,</a:t>
            </a:r>
            <a:r>
              <a:rPr lang="zh-CN" altLang="zh-CN" sz="2800">
                <a:solidFill>
                  <a:srgbClr val="FF0000"/>
                </a:solidFill>
                <a:latin typeface="Times New Roman" pitchFamily="18" charset="0"/>
                <a:cs typeface="Times New Roman" panose="02020603050405020304" pitchFamily="18" charset="0"/>
                <a:sym typeface="+mn-ea"/>
              </a:rPr>
              <a:t>所以不能表现对生命的淡漠。无中生有。</a:t>
            </a:r>
            <a:endParaRPr lang="zh-CN" altLang="en-US" sz="28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ox(in)">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2"/>
      <p:bldP spid="5" grpId="3"/>
      <p:bldP spid="6" grpId="4"/>
      <p:bldP spid="6" grpId="5"/>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3200">
                <a:solidFill>
                  <a:srgbClr val="FF0000"/>
                </a:solidFill>
                <a:ea typeface="黑体" panose="02010609060101010101" charset="-122"/>
                <a:cs typeface="Times New Roman" panose="02020603050405020304" pitchFamily="18" charset="0"/>
                <a:sym typeface="+mn-ea"/>
              </a:rPr>
              <a:t>三遍阅读</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ea typeface="黑体" panose="02010609060101010101" charset="-122"/>
                <a:cs typeface="Times New Roman" panose="02020603050405020304" pitchFamily="18" charset="0"/>
                <a:sym typeface="+mn-ea"/>
              </a:rPr>
              <a:t>圈点、比对、排除</a:t>
            </a:r>
          </a:p>
        </p:txBody>
      </p:sp>
      <p:sp>
        <p:nvSpPr>
          <p:cNvPr id="3" name="文本框 2"/>
          <p:cNvSpPr txBox="1"/>
          <p:nvPr/>
        </p:nvSpPr>
        <p:spPr>
          <a:xfrm>
            <a:off x="848360" y="1557020"/>
            <a:ext cx="10495280" cy="3969385"/>
          </a:xfrm>
          <a:prstGeom prst="rect">
            <a:avLst/>
          </a:prstGeom>
          <a:noFill/>
        </p:spPr>
        <p:txBody>
          <a:bodyPr wrap="square" rtlCol="0" anchor="t">
            <a:spAutoFit/>
          </a:bodyPr>
          <a:lstStyle/>
          <a:p>
            <a:r>
              <a:rPr lang="en-US"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        </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高考试卷中论述类文本阅读侧重于考查逻辑思维能力</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它要求考生借助语文学习的方法和规律</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捕捉语言信息</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找出命题人设置的</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陷阱</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而对全面、系统、透彻地弄懂相关知识没有要求。因此</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一般地说</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读懂文章基本内容即可答题。在阅读时抓关键点是重要的一步。我们可采用</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三遍阅读</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圈点、比对、排除</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的方法</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准确抓住关键点。</a:t>
            </a:r>
            <a:endParaRPr lang="zh-CN" altLang="en-US" sz="3600"/>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1264265" cy="441960"/>
          </a:xfrm>
        </p:spPr>
        <p:txBody>
          <a:bodyPr>
            <a:normAutofit fontScale="90000"/>
          </a:bodyPr>
          <a:lstStyle/>
          <a:p>
            <a:r>
              <a:rPr lang="zh-CN" altLang="zh-CN" sz="3555">
                <a:solidFill>
                  <a:srgbClr val="000000"/>
                </a:solidFill>
                <a:ea typeface="黑体" panose="02010609060101010101" charset="-122"/>
                <a:cs typeface="Times New Roman" panose="02020603050405020304" pitchFamily="18" charset="0"/>
                <a:sym typeface="+mn-ea"/>
              </a:rPr>
              <a:t>第一遍</a:t>
            </a:r>
            <a:r>
              <a:rPr lang="en-US" altLang="zh-CN" sz="3555">
                <a:solidFill>
                  <a:srgbClr val="000000"/>
                </a:solidFill>
                <a:latin typeface="Times New Roman" pitchFamily="18" charset="0"/>
                <a:cs typeface="Times New Roman" panose="02020603050405020304" pitchFamily="18" charset="0"/>
                <a:sym typeface="+mn-ea"/>
              </a:rPr>
              <a:t>:</a:t>
            </a:r>
            <a:r>
              <a:rPr lang="zh-CN" altLang="zh-CN" sz="3555">
                <a:solidFill>
                  <a:srgbClr val="000000"/>
                </a:solidFill>
                <a:ea typeface="黑体" panose="02010609060101010101" charset="-122"/>
                <a:cs typeface="Times New Roman" panose="02020603050405020304" pitchFamily="18" charset="0"/>
                <a:sym typeface="+mn-ea"/>
              </a:rPr>
              <a:t>通读圈点。通读原文</a:t>
            </a:r>
            <a:r>
              <a:rPr lang="en-US" altLang="zh-CN" sz="3555">
                <a:solidFill>
                  <a:srgbClr val="000000"/>
                </a:solidFill>
                <a:latin typeface="Times New Roman" pitchFamily="18" charset="0"/>
                <a:cs typeface="Times New Roman" panose="02020603050405020304" pitchFamily="18" charset="0"/>
                <a:sym typeface="+mn-ea"/>
              </a:rPr>
              <a:t>,</a:t>
            </a:r>
            <a:r>
              <a:rPr lang="zh-CN" altLang="zh-CN" sz="3555">
                <a:solidFill>
                  <a:srgbClr val="000000"/>
                </a:solidFill>
                <a:ea typeface="黑体" panose="02010609060101010101" charset="-122"/>
                <a:cs typeface="Times New Roman" panose="02020603050405020304" pitchFamily="18" charset="0"/>
                <a:sym typeface="+mn-ea"/>
              </a:rPr>
              <a:t>圈画观点材料</a:t>
            </a:r>
            <a:r>
              <a:rPr lang="en-US" altLang="zh-CN" sz="3555" smtClean="0">
                <a:solidFill>
                  <a:srgbClr val="000000"/>
                </a:solidFill>
                <a:latin typeface="Times New Roman" pitchFamily="18" charset="0"/>
                <a:cs typeface="Times New Roman" panose="02020603050405020304" pitchFamily="18" charset="0"/>
                <a:sym typeface="+mn-ea"/>
              </a:rPr>
              <a:t>,</a:t>
            </a:r>
            <a:r>
              <a:rPr lang="zh-CN" altLang="en-US" sz="3555">
                <a:solidFill>
                  <a:srgbClr val="000000"/>
                </a:solidFill>
                <a:ea typeface="黑体" panose="02010609060101010101" charset="-122"/>
                <a:cs typeface="Times New Roman" panose="02020603050405020304" pitchFamily="18" charset="0"/>
                <a:sym typeface="+mn-ea"/>
              </a:rPr>
              <a:t>把握</a:t>
            </a:r>
            <a:r>
              <a:rPr lang="zh-CN" altLang="zh-CN" sz="3555" smtClean="0">
                <a:solidFill>
                  <a:srgbClr val="000000"/>
                </a:solidFill>
                <a:ea typeface="黑体" panose="02010609060101010101" charset="-122"/>
                <a:cs typeface="Times New Roman" panose="02020603050405020304" pitchFamily="18" charset="0"/>
                <a:sym typeface="+mn-ea"/>
              </a:rPr>
              <a:t>结构</a:t>
            </a:r>
            <a:r>
              <a:rPr lang="zh-CN" altLang="zh-CN" sz="3555">
                <a:solidFill>
                  <a:srgbClr val="000000"/>
                </a:solidFill>
                <a:ea typeface="黑体" panose="02010609060101010101" charset="-122"/>
                <a:cs typeface="Times New Roman" panose="02020603050405020304" pitchFamily="18" charset="0"/>
                <a:sym typeface="+mn-ea"/>
              </a:rPr>
              <a:t>层次</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257175" y="1315720"/>
            <a:ext cx="11677650" cy="525907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   </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不管哪一种形式的文章</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通读全文是解答问题的前提。对论述类文本而言</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通读就是要把握文章说的是什么事</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讲的是什么理</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文章涉及什么人</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表达了什么观点。阅读时可采用逐段</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圈点法</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一画观点</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二标材料。画观点</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是为了帮助理解文意</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把握作者的观点态度</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标材料</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是为了明确信息区间</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便于寻找选项信息所在的区域。</a:t>
            </a:r>
            <a:endParaRPr lang="zh-CN" altLang="zh-CN" sz="28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    阅读原文后</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可提出如下问题</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本文说明或论证的对象是什么</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有什么最新成果或最新观点</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今后的发展前景如何</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作者对新成果或新观点的态度和看法如何</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全文的脉络是怎样的</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有哪些分论点</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每一段的主要信息是什么</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endParaRPr lang="zh-CN" altLang="zh-CN" sz="28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 圈点时</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除圈画出论点</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或分论点</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、论据外</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还要特别画出关键词句。</a:t>
            </a:r>
            <a:endParaRPr lang="zh-CN" altLang="en-US" sz="2800">
              <a:latin typeface="宋体" panose="02010600030101010101" pitchFamily="2" charset="-122"/>
              <a:ea typeface="宋体" pitchFamily="2" charset="-122"/>
              <a:cs typeface="宋体" panose="02010600030101010101" pitchFamily="2" charset="-122"/>
            </a:endParaRP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0205" y="799465"/>
            <a:ext cx="11452225" cy="525907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一是文章重点阐述的概念术语</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有重要意义的修饰语、限制语等。</a:t>
            </a:r>
            <a:endParaRPr lang="zh-CN" altLang="zh-CN" sz="28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二是</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角度性标志语</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角度</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就是从哪个方面发表对问题的见解或介绍对象的特点。文章有时有</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角度性标志语</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如</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原因</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意义</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影响</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等。同一个角度的文字往往集中在一起</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且试题的题干、选项也相应从一定的角度来设计</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不仅读文时要注意</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读题时也要明确。</a:t>
            </a:r>
            <a:endParaRPr lang="zh-CN" altLang="zh-CN" sz="28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三是</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结构性标志语</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。即表明层次、段落、内容等之间照应、转换、领起、总结关系的语句</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如</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首先、其次、此外、不过、但是、那么、所以、不仅、又、如前面所说的、在这种情况下、也、同时</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等。</a:t>
            </a:r>
            <a:endParaRPr lang="zh-CN" altLang="zh-CN" sz="28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四是表示范围、性质、程度等的词语。如</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更加、主要、所有、特别、也许、可能、基本上、全、都</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等。</a:t>
            </a:r>
            <a:endParaRPr lang="zh-CN" altLang="en-US" sz="2800">
              <a:latin typeface="宋体" panose="02010600030101010101" pitchFamily="2" charset="-122"/>
              <a:ea typeface="宋体" pitchFamily="2" charset="-122"/>
              <a:cs typeface="宋体" panose="02010600030101010101" pitchFamily="2" charset="-122"/>
            </a:endParaRP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ea typeface="黑体" panose="02010609060101010101" charset="-122"/>
                <a:cs typeface="Times New Roman" panose="02020603050405020304" pitchFamily="18" charset="0"/>
                <a:sym typeface="+mn-ea"/>
              </a:rPr>
              <a:t>通读圈点示例</a:t>
            </a:r>
            <a:r>
              <a:rPr lang="en-US" altLang="zh-CN" sz="3200">
                <a:solidFill>
                  <a:srgbClr val="FF0000"/>
                </a:solidFill>
                <a:latin typeface="Times New Roman" pitchFamily="18" charset="0"/>
                <a:cs typeface="Times New Roman" panose="02020603050405020304" pitchFamily="18" charset="0"/>
                <a:sym typeface="+mn-ea"/>
              </a:rPr>
              <a:t>] </a:t>
            </a:r>
          </a:p>
        </p:txBody>
      </p:sp>
      <p:sp>
        <p:nvSpPr>
          <p:cNvPr id="3" name="文本框 2"/>
          <p:cNvSpPr txBox="1"/>
          <p:nvPr/>
        </p:nvSpPr>
        <p:spPr>
          <a:xfrm>
            <a:off x="247650" y="996315"/>
            <a:ext cx="11793855" cy="5259070"/>
          </a:xfrm>
          <a:prstGeom prst="rect">
            <a:avLst/>
          </a:prstGeom>
          <a:noFill/>
        </p:spPr>
        <p:txBody>
          <a:bodyPr wrap="square" rtlCol="0" anchor="t">
            <a:spAutoFit/>
          </a:bodyPr>
          <a:lstStyle/>
          <a:p>
            <a:pPr indent="228600">
              <a:lnSpc>
                <a:spcPct val="120000"/>
              </a:lnSpc>
              <a:spcAft>
                <a:spcPct val="0"/>
              </a:spcAft>
              <a:tabLst>
                <a:tab pos="1029335" algn="l"/>
                <a:tab pos="1850390" algn="l"/>
                <a:tab pos="2538095" algn="l"/>
                <a:tab pos="3221990" algn="l"/>
              </a:tabLst>
            </a:pPr>
            <a:r>
              <a:rPr lang="en-US" altLang="zh-CN" sz="2800">
                <a:solidFill>
                  <a:srgbClr val="000000"/>
                </a:solidFill>
                <a:latin typeface="Times New Roman" pitchFamily="18" charset="0"/>
                <a:cs typeface="Times New Roman" panose="02020603050405020304" pitchFamily="18" charset="0"/>
                <a:sym typeface="+mn-ea"/>
              </a:rPr>
              <a:t>(2018·</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全国</a:t>
            </a:r>
            <a:r>
              <a:rPr lang="zh-CN" altLang="zh-CN" sz="2800">
                <a:solidFill>
                  <a:srgbClr val="000000"/>
                </a:solidFill>
                <a:latin typeface="NEU-BZ-S92"/>
                <a:cs typeface="宋体" panose="02010600030101010101" pitchFamily="2" charset="-122"/>
                <a:sym typeface="+mn-ea"/>
              </a:rPr>
              <a:t>Ⅱ</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卷</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Arial" pitchFamily="34" charset="0"/>
                <a:ea typeface="黑体" panose="02010609060101010101" charset="-122"/>
                <a:cs typeface="Times New Roman" panose="02020603050405020304" pitchFamily="18" charset="0"/>
                <a:sym typeface="+mn-ea"/>
              </a:rPr>
              <a:t>论述类文本阅读选文</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lgn="l"/>
                <a:tab pos="1850390" algn="l"/>
                <a:tab pos="2538095" algn="l"/>
                <a:tab pos="3221990" algn="l"/>
              </a:tabLst>
            </a:pPr>
            <a:r>
              <a:rPr lang="zh-CN" altLang="zh-CN" sz="2800" u="wavy">
                <a:solidFill>
                  <a:srgbClr val="000000"/>
                </a:solidFill>
                <a:uFill>
                  <a:solidFill>
                    <a:srgbClr val="000000"/>
                  </a:solidFill>
                </a:uFill>
                <a:latin typeface="NEU-BZ-S92"/>
                <a:cs typeface="宋体" panose="02010600030101010101" pitchFamily="2" charset="-122"/>
                <a:sym typeface="+mn-ea"/>
              </a:rPr>
              <a:t>①</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所谓</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被遗忘权</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即数据主体有权要求数据控制者永久删除有关数据主体的个人数据</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有权被互联网遗忘</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除非数据的保留有合法的理由。</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在大数据时代</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数字化、廉价的存储器、易于提取、全球性覆盖作为数字化记忆发展的四大驱动力</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改变了记忆的经济学</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使得海量的数字化记忆不仅唾手可得</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甚至比选择性删除所耗费的成本更低。记忆和遗忘的平衡反转</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往事正像刺青一样刻在我们的数字肌肤上</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遗忘变得困难</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而记忆却成了常态。</a:t>
            </a:r>
            <a:r>
              <a:rPr lang="zh-CN" altLang="zh-CN" sz="2800">
                <a:solidFill>
                  <a:srgbClr val="000000"/>
                </a:solidFill>
                <a:latin typeface="NEU-BZ-S92"/>
                <a:cs typeface="宋体" panose="02010600030101010101" pitchFamily="2" charset="-122"/>
                <a:sym typeface="+mn-ea"/>
              </a:rPr>
              <a:t>②</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被遗忘权</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的出现</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意在改变数据主体难以</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被遗忘</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的格局</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赋予数据主体对信息进行自决控制的权利</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并且有着更深的调节、修复大数据时代数字化记忆伦理的意义。</a:t>
            </a:r>
            <a:endParaRPr lang="zh-CN" altLang="en-US" sz="2800"/>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7000" y="360045"/>
            <a:ext cx="11938635" cy="5775960"/>
          </a:xfrm>
          <a:prstGeom prst="rect">
            <a:avLst/>
          </a:prstGeom>
          <a:noFill/>
        </p:spPr>
        <p:txBody>
          <a:bodyPr wrap="square" rtlCol="0" anchor="t">
            <a:spAutoFit/>
          </a:bodyPr>
          <a:lstStyle/>
          <a:p>
            <a:pPr indent="228600">
              <a:lnSpc>
                <a:spcPct val="120000"/>
              </a:lnSpc>
              <a:spcAft>
                <a:spcPct val="0"/>
              </a:spcAft>
              <a:tabLst>
                <a:tab pos="1029335" algn="l"/>
                <a:tab pos="1850390" algn="l"/>
                <a:tab pos="2538095" algn="l"/>
                <a:tab pos="3221990" algn="l"/>
              </a:tabLst>
            </a:pPr>
            <a:r>
              <a:rPr lang="zh-CN" altLang="zh-CN" sz="2800" u="wavy">
                <a:solidFill>
                  <a:srgbClr val="000000"/>
                </a:solidFill>
                <a:uFill>
                  <a:solidFill>
                    <a:srgbClr val="000000"/>
                  </a:solidFill>
                </a:uFill>
                <a:latin typeface="NEU-BZ-S92"/>
                <a:cs typeface="宋体" panose="02010600030101010101" pitchFamily="2" charset="-122"/>
                <a:sym typeface="+mn-ea"/>
              </a:rPr>
              <a:t>③</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首先</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被遗忘权</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不是消极地防御自己的隐私不受侵犯</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而是主体能动地控制个人信息</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并界定个人隐私的边界</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进一步说</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是主体争取主动建构个人数字化记忆与遗忘的权利。</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与纯粹的</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隐私权</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不同</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被遗忘权</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更是一项主动性的权利</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其权利主体可自主决定是否行使该项权利对网络上已经被公开的有关个人信息进行删除</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是数据主体对自己的个人信息所享有的排除他人非法利用的权利。</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lgn="l"/>
                <a:tab pos="1850390" algn="l"/>
                <a:tab pos="2538095" algn="l"/>
                <a:tab pos="3221990" algn="l"/>
              </a:tabLst>
            </a:pPr>
            <a:r>
              <a:rPr lang="zh-CN" altLang="zh-CN" sz="2800">
                <a:solidFill>
                  <a:srgbClr val="000000"/>
                </a:solidFill>
                <a:latin typeface="NEU-BZ-S92"/>
                <a:cs typeface="宋体" panose="02010600030101010101" pitchFamily="2" charset="-122"/>
                <a:sym typeface="+mn-ea"/>
              </a:rPr>
              <a:t>④</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其次</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在数据快速流转且难以被遗忘的大数据时代</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被遗忘权</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对调和人类记忆与遗忘的平衡具有重要的意义。</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如果在大数据时代不能</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被遗忘</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那意味着人们容易被囚禁在数字化记忆的监狱之中。不论是个人的遗忘还是社会的遗忘</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在</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某种程度上</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都是一种个人及社会修复和更新的机制</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让我们能够从过去经验中吸取教训</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面对现实</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想象未来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而不仅仅被过去的记忆所束缚。</a:t>
            </a:r>
            <a:endParaRPr lang="zh-CN" altLang="en-US" sz="2800"/>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2715" y="437515"/>
            <a:ext cx="11926570" cy="577596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     </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最后</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大数据技术加速了人的主体身份的</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被数据化</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人成为数据的表征</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个人生活的方方面面都在以数据的形式被记忆。大数据所建构的主体身份会导致一种危险</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即</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我是</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与</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我喜欢</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变成了</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你是</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与</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你将会喜欢</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大数据的力量可以利用信息去推动、劝服、影响甚至限制我们的认同。</a:t>
            </a:r>
            <a:r>
              <a:rPr lang="zh-CN" altLang="zh-CN" sz="2800">
                <a:solidFill>
                  <a:srgbClr val="000000"/>
                </a:solidFill>
                <a:latin typeface="NEU-BZ-S92"/>
                <a:cs typeface="宋体" panose="02010600030101010101" pitchFamily="2" charset="-122"/>
                <a:sym typeface="+mn-ea"/>
              </a:rPr>
              <a:t>⑤</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也就是说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不是主体想把自身塑造成什么样的人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而是客观的数据来显示主体是什么样的人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技术过程和结果反而成为支配人、压抑人的力量。</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进一步说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数字化记忆与认同背后的核心问题在于权力不由数据主体掌控</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而是数据控制者选择和建构关于我们的数字化记忆</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并塑造我们的认同。这种大数据的分类系统并不是客观中立的</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而是指向特定的目的。</a:t>
            </a:r>
            <a:r>
              <a:rPr lang="zh-CN" altLang="zh-CN" sz="2800">
                <a:solidFill>
                  <a:srgbClr val="000000"/>
                </a:solidFill>
                <a:latin typeface="NEU-BZ-S92"/>
                <a:cs typeface="宋体" panose="02010600030101010101" pitchFamily="2" charset="-122"/>
                <a:sym typeface="+mn-ea"/>
              </a:rPr>
              <a:t>⑥</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因此</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适度的、合理的遗忘</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是对这种数字化记忆霸权的抵抗。</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摘编自袁梦倩《</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被遗忘权</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之争</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大数据时代的数字化记忆与隐私边界》</a:t>
            </a:r>
            <a:r>
              <a:rPr lang="en-US" altLang="zh-CN" sz="2800">
                <a:solidFill>
                  <a:srgbClr val="000000"/>
                </a:solidFill>
                <a:latin typeface="Times New Roman" pitchFamily="18" charset="0"/>
                <a:cs typeface="Times New Roman" panose="02020603050405020304" pitchFamily="18" charset="0"/>
                <a:sym typeface="+mn-ea"/>
              </a:rPr>
              <a:t>)</a:t>
            </a:r>
            <a:endParaRPr lang="zh-CN" altLang="en-US" sz="2800"/>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18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18"/>
  <p:tag name="KSO_WM_TEMPLATE_MASTER_THUMB_INDEX" val="12"/>
  <p:tag name="KSO_WM_TEMPLATE_MASTER_TYPE" val="1"/>
  <p:tag name="KSO_WM_TEMPLATE_SUBCATEGORY" val="0"/>
  <p:tag name="KSO_WM_TEMPLATE_THUMBS_INDEX" val="1、4、7、8、9、10、11、12、13、14、15"/>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custom20202818_1*a*1"/>
  <p:tag name="KSO_WM_UNIT_INDEX" val="1"/>
  <p:tag name="KSO_WM_UNIT_ISCONTENTSTITLE" val="0"/>
  <p:tag name="KSO_WM_UNIT_LAYERLEVEL" val="1"/>
  <p:tag name="KSO_WM_UNIT_NOCLEAR" val="0"/>
  <p:tag name="KSO_WM_UNIT_PRESET_TEXT" val="文艺清新工作总结"/>
  <p:tag name="KSO_WM_UNIT_TYPE" val="a"/>
  <p:tag name="KSO_WM_UNIT_VALUE" val="10"/>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custom20202818_1*b*1"/>
  <p:tag name="KSO_WM_UNIT_INDEX" val="1"/>
  <p:tag name="KSO_WM_UNIT_ISCONTENTSTITLE" val="0"/>
  <p:tag name="KSO_WM_UNIT_LAYERLEVEL" val="1"/>
  <p:tag name="KSO_WM_UNIT_NOCLEAR" val="0"/>
  <p:tag name="KSO_WM_UNIT_PRESET_TEXT" val="单击此处添加副标题"/>
  <p:tag name="KSO_WM_UNIT_TYPE" val="b"/>
  <p:tag name="KSO_WM_UNIT_VALUE" val="40"/>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2818"/>
  <p:tag name="KSO_WM_TEMPLATE_MASTER_THUMB_INDEX" val="18"/>
  <p:tag name="KSO_WM_TEMPLATE_MASTER_TYPE" val="1"/>
  <p:tag name="KSO_WM_TEMPLATE_SUBCATEGORY" val="0"/>
  <p:tag name="KSO_WM_TEMPLATE_THUMBS_INDEX" val="1、4、7、8、9、10、11、12、13、14、15"/>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heme/theme1.xml><?xml version="1.0" encoding="utf-8"?>
<a:theme xmlns:a="http://schemas.openxmlformats.org/drawingml/2006/main" name="1_Office 主题​​">
  <a:themeElements>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Override1.xml><?xml version="1.0" encoding="utf-8"?>
<a:themeOverride xmlns:a="http://schemas.openxmlformats.org/drawingml/2006/main">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3880</Words>
  <Application>Microsoft Office PowerPoint</Application>
  <PresentationFormat>自定义</PresentationFormat>
  <Paragraphs>105</Paragraphs>
  <Slides>34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1_Office 主题​​</vt:lpstr>
      <vt:lpstr>文档</vt:lpstr>
      <vt:lpstr>论述类文本阅读 </vt:lpstr>
      <vt:lpstr>论述类文本</vt:lpstr>
      <vt:lpstr>PowerPoint 演示文稿</vt:lpstr>
      <vt:lpstr>三遍阅读:圈点、比对、排除</vt:lpstr>
      <vt:lpstr>第一遍:通读圈点。通读原文,圈画观点材料,把握结构层次 </vt:lpstr>
      <vt:lpstr>PowerPoint 演示文稿</vt:lpstr>
      <vt:lpstr>[通读圈点示例] </vt:lpstr>
      <vt:lpstr>PowerPoint 演示文稿</vt:lpstr>
      <vt:lpstr>PowerPoint 演示文稿</vt:lpstr>
      <vt:lpstr>圈点理由 </vt:lpstr>
      <vt:lpstr>第二遍:精读题目,文题比对,辨明八个思考角度 </vt:lpstr>
      <vt:lpstr>PowerPoint 演示文稿</vt:lpstr>
      <vt:lpstr>第三遍:研读题目对应的文本内容,排除干扰信息 </vt:lpstr>
      <vt:lpstr>[比对之前先“切片”] </vt:lpstr>
      <vt:lpstr>[比对排除示例] </vt:lpstr>
      <vt:lpstr>精析：</vt:lpstr>
      <vt:lpstr>PowerPoint 演示文稿</vt:lpstr>
      <vt:lpstr>精析：</vt:lpstr>
      <vt:lpstr>PowerPoint 演示文稿</vt:lpstr>
      <vt:lpstr>三重比对:词语、关系、依据(或结论)</vt:lpstr>
      <vt:lpstr>（一）、比对词语 </vt:lpstr>
      <vt:lpstr>PowerPoint 演示文稿</vt:lpstr>
      <vt:lpstr>PowerPoint 演示文稿</vt:lpstr>
      <vt:lpstr>典题1</vt:lpstr>
      <vt:lpstr>PowerPoint 演示文稿</vt:lpstr>
      <vt:lpstr>PowerPoint 演示文稿</vt:lpstr>
      <vt:lpstr>PowerPoint 演示文稿</vt:lpstr>
      <vt:lpstr>（二）、比对关系</vt:lpstr>
      <vt:lpstr>PowerPoint 演示文稿</vt:lpstr>
      <vt:lpstr>PowerPoint 演示文稿</vt:lpstr>
      <vt:lpstr>典题2</vt:lpstr>
      <vt:lpstr>（三）、比对依据(或结论) </vt:lpstr>
      <vt:lpstr>PowerPoint 演示文稿</vt:lpstr>
      <vt:lpstr>典题3</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论述类文本阅读 </dc:title>
  <dc:creator>rbm.xkw.com</dc:creator>
  <cp:lastModifiedBy>hj</cp:lastModifiedBy>
  <cp:revision>2</cp:revision>
  <cp:lastPrinted>2020-12-18T18:52:08Z</cp:lastPrinted>
  <dcterms:created xsi:type="dcterms:W3CDTF">2020-12-18T18:52:08Z</dcterms:created>
  <dcterms:modified xsi:type="dcterms:W3CDTF">2021-01-02T09:21:10Z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