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67" r:id="rId4"/>
    <p:sldId id="258" r:id="rId5"/>
    <p:sldId id="259" r:id="rId6"/>
    <p:sldId id="261" r:id="rId7"/>
    <p:sldId id="260" r:id="rId8"/>
    <p:sldId id="263" r:id="rId9"/>
    <p:sldId id="262" r:id="rId10"/>
    <p:sldId id="265" r:id="rId11"/>
    <p:sldId id="2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02"/>
      </p:cViewPr>
      <p:guideLst>
        <p:guide orient="horz" pos="2160"/>
        <p:guide pos="38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tags" Target="tags/tag72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Master" Target="slideMasters/slideMaster1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67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C8533-0ED3-4937-9166-4B173315862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Relationship Id="rId7" Type="http://schemas.openxmlformats.org/officeDocument/2006/relationships/tags" Target="../tags/tag6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4"/>
          <a:stretch>
            <a:fillRect/>
          </a:stretch>
        </p:blipFill>
        <p:spPr>
          <a:xfrm>
            <a:off x="-4445" y="-7620"/>
            <a:ext cx="12200255" cy="6873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997" y="-7620"/>
            <a:ext cx="11988798" cy="56197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B0081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3667" y="1041827"/>
            <a:ext cx="3347526" cy="21625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6195" y="-7620"/>
            <a:ext cx="12228195" cy="6865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280" y="882650"/>
            <a:ext cx="4191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/>
              <a:t>过秦论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7505" y="786130"/>
            <a:ext cx="459740" cy="218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16280" y="3290570"/>
            <a:ext cx="36118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理解性默写</a:t>
            </a: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010" y="607695"/>
            <a:ext cx="10989310" cy="5641975"/>
          </a:xfrm>
        </p:spPr>
        <p:txBody>
          <a:bodyPr/>
          <a:lstStyle/>
          <a:p>
            <a:r>
              <a:rPr lang="zh-CN" altLang="en-US" sz="2400"/>
              <a:t>1.秦始皇统一中国后采取了一系列防御措施，其中写他对外政策的句子是：（南方）“</a:t>
            </a:r>
            <a:r>
              <a:rPr lang="zh-CN" altLang="en-US" sz="2400" u="sng"/>
              <a:t>              </a:t>
            </a:r>
            <a:r>
              <a:rPr lang="zh-CN" altLang="en-US" sz="2400"/>
              <a:t>，</a:t>
            </a:r>
            <a:r>
              <a:rPr lang="zh-CN" altLang="en-US" sz="2400" u="sng"/>
              <a:t>          </a:t>
            </a:r>
            <a:r>
              <a:rPr lang="zh-CN" altLang="en-US" sz="2400"/>
              <a:t> ”。（北方）乃使蒙恬北筑长城而守藩篱，却匈奴七百余里。</a:t>
            </a:r>
          </a:p>
          <a:p>
            <a:r>
              <a:rPr lang="zh-CN" altLang="en-US" sz="2400"/>
              <a:t>2.始皇派遣大将蒙恬北逐匈奴获得胜利，使得匈奴长时间不敢南下进击中原。文中“ </a:t>
            </a:r>
            <a:r>
              <a:rPr lang="zh-CN" altLang="en-US" sz="2400" u="sng">
                <a:sym typeface="+mn-ea"/>
              </a:rPr>
              <a:t>              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 u="sng">
                <a:sym typeface="+mn-ea"/>
              </a:rPr>
              <a:t>          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/>
              <a:t> ”两句就是对此事件效果的概括。</a:t>
            </a:r>
          </a:p>
          <a:p>
            <a:r>
              <a:rPr lang="zh-CN" altLang="en-US" sz="2400"/>
              <a:t>3.文中“ </a:t>
            </a:r>
            <a:r>
              <a:rPr lang="zh-CN" altLang="en-US" sz="2400" u="sng">
                <a:sym typeface="+mn-ea"/>
              </a:rPr>
              <a:t>              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 u="sng">
                <a:sym typeface="+mn-ea"/>
              </a:rPr>
              <a:t>          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/>
              <a:t> ”，形象地描写了始皇派遣得力的将领、士兵守卫要塞，盘问过往行人的情景。</a:t>
            </a:r>
          </a:p>
          <a:p>
            <a:r>
              <a:rPr lang="zh-CN" altLang="en-US" sz="2400"/>
              <a:t>4.《过秦论》中写秦始皇统一天下，突显他政治上功业的两句是“  </a:t>
            </a:r>
            <a:r>
              <a:rPr lang="zh-CN" altLang="en-US" sz="2400" u="sng">
                <a:sym typeface="+mn-ea"/>
              </a:rPr>
              <a:t>              </a:t>
            </a:r>
            <a:r>
              <a:rPr lang="zh-CN" altLang="en-US" sz="2400">
                <a:sym typeface="+mn-ea"/>
              </a:rPr>
              <a:t>，</a:t>
            </a:r>
            <a:r>
              <a:rPr lang="zh-CN" altLang="en-US" sz="2400" u="sng">
                <a:sym typeface="+mn-ea"/>
              </a:rPr>
              <a:t>          </a:t>
            </a:r>
            <a:r>
              <a:rPr lang="zh-CN" altLang="en-US" sz="2400">
                <a:sym typeface="+mn-ea"/>
              </a:rPr>
              <a:t> </a:t>
            </a:r>
            <a:r>
              <a:rPr lang="zh-CN" altLang="en-US" sz="2400"/>
              <a:t> 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010" y="607695"/>
            <a:ext cx="10989310" cy="5641975"/>
          </a:xfrm>
        </p:spPr>
        <p:txBody>
          <a:bodyPr/>
          <a:lstStyle/>
          <a:p>
            <a:r>
              <a:rPr lang="zh-CN" altLang="en-US" sz="2400"/>
              <a:t>1.秦始皇统一中国后采取了一系列防御措施，其中写他对外政策的句子是：（南方）</a:t>
            </a:r>
            <a:r>
              <a:rPr lang="zh-CN" altLang="en-US" sz="2400" u="sng">
                <a:solidFill>
                  <a:srgbClr val="FF0000"/>
                </a:solidFill>
              </a:rPr>
              <a:t>南取百越之地 ， 以为桂林象郡</a:t>
            </a:r>
            <a:r>
              <a:rPr lang="zh-CN" altLang="en-US" sz="2400"/>
              <a:t>。（北方）乃使蒙恬北筑长城而守藩篱，却匈奴七百余里。</a:t>
            </a:r>
          </a:p>
          <a:p>
            <a:r>
              <a:rPr lang="zh-CN" altLang="en-US" sz="2400"/>
              <a:t>2.始皇派遣大将蒙恬北逐匈奴获得胜利，使得匈奴长时间不敢南下进击中原。文中“</a:t>
            </a:r>
            <a:r>
              <a:rPr lang="zh-CN" altLang="en-US" sz="2400" u="sng">
                <a:solidFill>
                  <a:srgbClr val="FF0000"/>
                </a:solidFill>
              </a:rPr>
              <a:t>胡人不敢南下而牧马 ，士不敢弯弓而报怨</a:t>
            </a:r>
            <a:r>
              <a:rPr lang="zh-CN" altLang="en-US" sz="2400"/>
              <a:t> ”两句就是对此事件效果的概括。</a:t>
            </a:r>
          </a:p>
          <a:p>
            <a:r>
              <a:rPr lang="zh-CN" altLang="en-US" sz="2400"/>
              <a:t>3.文中“</a:t>
            </a:r>
            <a:r>
              <a:rPr lang="zh-CN" altLang="en-US" sz="2400" u="sng">
                <a:solidFill>
                  <a:srgbClr val="FF0000"/>
                </a:solidFill>
              </a:rPr>
              <a:t>良将劲弩守要害之处，信臣精卒陈利兵而谁何</a:t>
            </a:r>
            <a:r>
              <a:rPr lang="zh-CN" altLang="en-US" sz="2400"/>
              <a:t>”，形象地描写了始皇派遣得力的将领、士兵守卫要塞，盘问过往行人的情景。</a:t>
            </a:r>
          </a:p>
          <a:p>
            <a:r>
              <a:rPr lang="zh-CN" altLang="en-US" sz="2400"/>
              <a:t>4.《过秦论》中写秦始皇统一天下，突显他政治上功业的两句是“</a:t>
            </a:r>
            <a:r>
              <a:rPr lang="zh-CN" altLang="en-US" sz="2400" u="sng">
                <a:solidFill>
                  <a:srgbClr val="FF0000"/>
                </a:solidFill>
              </a:rPr>
              <a:t>履至尊而制六合，执敲扑而鞭笞天下 </a:t>
            </a:r>
            <a:r>
              <a:rPr lang="zh-CN" altLang="en-US" sz="2400"/>
              <a:t>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010" y="607695"/>
            <a:ext cx="10989310" cy="5641975"/>
          </a:xfrm>
        </p:spPr>
        <p:txBody>
          <a:bodyPr/>
          <a:lstStyle/>
          <a:p>
            <a:r>
              <a:rPr lang="zh-CN" altLang="en-US" sz="2800"/>
              <a:t>5.《过秦论》中写秦始皇统一天下后，在文化上采取措施的两句是“ </a:t>
            </a:r>
            <a:r>
              <a:rPr lang="zh-CN" altLang="en-US" sz="2800" u="sng"/>
              <a:t>         </a:t>
            </a:r>
            <a:r>
              <a:rPr lang="en-US" altLang="zh-CN" sz="2800" u="sng"/>
              <a:t>           </a:t>
            </a:r>
            <a:r>
              <a:rPr lang="zh-CN" altLang="en-US" sz="2800"/>
              <a:t>，</a:t>
            </a:r>
            <a:r>
              <a:rPr lang="zh-CN" altLang="en-US" sz="2800" u="sng"/>
              <a:t>          </a:t>
            </a:r>
            <a:r>
              <a:rPr lang="en-US" altLang="zh-CN" sz="2800" u="sng"/>
              <a:t>        </a:t>
            </a:r>
            <a:r>
              <a:rPr lang="zh-CN" altLang="en-US" sz="2800"/>
              <a:t>”。 </a:t>
            </a:r>
          </a:p>
          <a:p>
            <a:r>
              <a:rPr lang="zh-CN" altLang="en-US" sz="2800"/>
              <a:t>6.《过秦论》中写陈涉起义队伍数量少、不堪一击的两句是“ </a:t>
            </a:r>
            <a:r>
              <a:rPr lang="zh-CN" altLang="en-US" sz="2800" u="sng"/>
              <a:t>            </a:t>
            </a:r>
            <a:r>
              <a:rPr lang="en-US" altLang="zh-CN" sz="2800" u="sng"/>
              <a:t>           </a:t>
            </a:r>
            <a:r>
              <a:rPr lang="zh-CN" altLang="en-US" sz="2800"/>
              <a:t>，</a:t>
            </a:r>
            <a:r>
              <a:rPr lang="zh-CN" altLang="en-US" sz="2800" u="sng"/>
              <a:t>         </a:t>
            </a:r>
            <a:r>
              <a:rPr lang="en-US" altLang="zh-CN" sz="2800" u="sng"/>
              <a:t>           </a:t>
            </a:r>
            <a:r>
              <a:rPr lang="zh-CN" altLang="en-US" sz="2800"/>
              <a:t>”。</a:t>
            </a:r>
          </a:p>
          <a:p>
            <a:r>
              <a:rPr lang="zh-CN" altLang="en-US" sz="2800"/>
              <a:t>7.《过秦论》中写陈涉起义队伍的武器装备极简陋的两句是“</a:t>
            </a:r>
            <a:r>
              <a:rPr lang="zh-CN" altLang="en-US" sz="2800" u="sng"/>
              <a:t>         </a:t>
            </a:r>
            <a:r>
              <a:rPr lang="en-US" altLang="zh-CN" sz="2800" u="sng"/>
              <a:t>        </a:t>
            </a:r>
            <a:r>
              <a:rPr lang="zh-CN" altLang="en-US" sz="2800"/>
              <a:t> ，</a:t>
            </a:r>
            <a:r>
              <a:rPr lang="zh-CN" altLang="en-US" sz="2800" u="sng"/>
              <a:t>             </a:t>
            </a:r>
            <a:r>
              <a:rPr lang="en-US" altLang="zh-CN" sz="2800" u="sng"/>
              <a:t>      </a:t>
            </a:r>
            <a:r>
              <a:rPr lang="zh-CN" altLang="en-US" sz="2800"/>
              <a:t> ”。</a:t>
            </a:r>
          </a:p>
          <a:p>
            <a:r>
              <a:rPr lang="zh-CN" altLang="en-US" sz="2800"/>
              <a:t>8.《过秦论》中用比喻形象生动写出陈涉起义后得到热烈响应的语句是“</a:t>
            </a:r>
            <a:r>
              <a:rPr lang="zh-CN" altLang="en-US" sz="2800" u="sng"/>
              <a:t>                    </a:t>
            </a:r>
            <a:r>
              <a:rPr lang="zh-CN" altLang="en-US" sz="2800"/>
              <a:t>，</a:t>
            </a:r>
            <a:r>
              <a:rPr lang="zh-CN" altLang="en-US" sz="2800" u="sng"/>
              <a:t>                </a:t>
            </a:r>
            <a:r>
              <a:rPr lang="zh-CN" altLang="en-US" sz="2800"/>
              <a:t> 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8010" y="607695"/>
            <a:ext cx="10989310" cy="5641975"/>
          </a:xfrm>
        </p:spPr>
        <p:txBody>
          <a:bodyPr/>
          <a:lstStyle/>
          <a:p>
            <a:r>
              <a:rPr lang="zh-CN" altLang="en-US" sz="2800"/>
              <a:t>5.《过秦论》中写秦始皇统一天下后，在文化上采取措施的两句是“</a:t>
            </a:r>
            <a:r>
              <a:rPr lang="zh-CN" altLang="en-US" sz="2800" u="sng">
                <a:solidFill>
                  <a:srgbClr val="FF0000"/>
                </a:solidFill>
              </a:rPr>
              <a:t>废先王之道，焚百家之言</a:t>
            </a:r>
            <a:r>
              <a:rPr lang="zh-CN" altLang="en-US" sz="2800"/>
              <a:t>”。 </a:t>
            </a:r>
          </a:p>
          <a:p>
            <a:r>
              <a:rPr lang="zh-CN" altLang="en-US" sz="2800"/>
              <a:t>6.《过秦论》中写陈涉起义队伍数量少、不堪一击的两句是“</a:t>
            </a:r>
            <a:r>
              <a:rPr lang="zh-CN" altLang="en-US" sz="2800" u="sng">
                <a:solidFill>
                  <a:srgbClr val="FF0000"/>
                </a:solidFill>
              </a:rPr>
              <a:t>率疲弊之卒 ， 将数百之众</a:t>
            </a:r>
            <a:r>
              <a:rPr lang="zh-CN" altLang="en-US" sz="2800"/>
              <a:t>”。</a:t>
            </a:r>
          </a:p>
          <a:p>
            <a:r>
              <a:rPr lang="zh-CN" altLang="en-US" sz="2800"/>
              <a:t>7.《过秦论》中写陈涉起义队伍的武器装备极简陋的两句是“</a:t>
            </a:r>
            <a:r>
              <a:rPr lang="zh-CN" altLang="en-US" sz="2800" u="sng">
                <a:solidFill>
                  <a:srgbClr val="FF0000"/>
                </a:solidFill>
              </a:rPr>
              <a:t>斩木为兵，揭竿为旗</a:t>
            </a:r>
            <a:r>
              <a:rPr lang="zh-CN" altLang="en-US" sz="2800"/>
              <a:t> ”。</a:t>
            </a:r>
          </a:p>
          <a:p>
            <a:r>
              <a:rPr lang="zh-CN" altLang="en-US" sz="2800"/>
              <a:t>8.《过秦论》中用比喻形象生动写出陈涉起义后得到热烈响应的语句是“</a:t>
            </a:r>
            <a:r>
              <a:rPr lang="zh-CN" altLang="en-US" sz="2800" u="sng">
                <a:solidFill>
                  <a:srgbClr val="FF0000"/>
                </a:solidFill>
              </a:rPr>
              <a:t>天下云集响应，赢粮而景从</a:t>
            </a:r>
            <a:r>
              <a:rPr lang="zh-CN" altLang="en-US" sz="2800"/>
              <a:t>”。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845" y="414655"/>
            <a:ext cx="11039475" cy="58350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/>
              <a:t>9</a:t>
            </a:r>
            <a:r>
              <a:rPr lang="en-US" altLang="zh-CN" sz="2800" smtClean="0"/>
              <a:t>.</a:t>
            </a:r>
            <a:r>
              <a:rPr lang="zh-CN" altLang="en-US" sz="2800" smtClean="0"/>
              <a:t>文</a:t>
            </a:r>
            <a:r>
              <a:rPr lang="zh-CN" altLang="en-US" sz="2800"/>
              <a:t>中“ </a:t>
            </a:r>
            <a:r>
              <a:rPr lang="zh-CN" altLang="en-US" sz="2800" u="sng"/>
              <a:t>                   </a:t>
            </a:r>
            <a:r>
              <a:rPr lang="zh-CN" altLang="en-US" sz="2800"/>
              <a:t>，</a:t>
            </a:r>
            <a:r>
              <a:rPr lang="zh-CN" altLang="en-US" sz="2800" u="sng"/>
              <a:t>               </a:t>
            </a:r>
            <a:r>
              <a:rPr lang="zh-CN" altLang="en-US" sz="2800"/>
              <a:t> ”两句形象描写了始皇派遣得力的将领、士兵守卫要塞，盘问过往行人的情景。</a:t>
            </a:r>
          </a:p>
          <a:p>
            <a:r>
              <a:rPr lang="zh-CN" altLang="en-US" sz="2800" smtClean="0"/>
              <a:t>10</a:t>
            </a:r>
            <a:r>
              <a:rPr lang="en-US" altLang="zh-CN" sz="2800" smtClean="0"/>
              <a:t>.</a:t>
            </a:r>
            <a:r>
              <a:rPr lang="zh-CN" altLang="en-US" sz="2800" smtClean="0"/>
              <a:t>写</a:t>
            </a:r>
            <a:r>
              <a:rPr lang="zh-CN" altLang="en-US" sz="2800"/>
              <a:t>秦始皇自以为江山永固的语句是：</a:t>
            </a:r>
            <a:r>
              <a:rPr lang="zh-CN" altLang="en-US" sz="2800" u="sng"/>
              <a:t>                </a:t>
            </a:r>
            <a:r>
              <a:rPr lang="zh-CN" altLang="en-US" sz="2800"/>
              <a:t>，</a:t>
            </a:r>
            <a:r>
              <a:rPr lang="zh-CN" altLang="en-US" sz="2800" u="sng"/>
              <a:t>              </a:t>
            </a:r>
            <a:r>
              <a:rPr lang="zh-CN" altLang="en-US" sz="2800"/>
              <a:t> ，</a:t>
            </a:r>
            <a:r>
              <a:rPr lang="zh-CN" altLang="en-US" sz="2800" u="sng"/>
              <a:t>              </a:t>
            </a:r>
            <a:r>
              <a:rPr lang="zh-CN" altLang="en-US" sz="2800"/>
              <a:t> 。</a:t>
            </a:r>
          </a:p>
          <a:p>
            <a:r>
              <a:rPr lang="zh-CN" altLang="en-US" sz="2800"/>
              <a:t>11.文中“</a:t>
            </a:r>
            <a:r>
              <a:rPr lang="zh-CN" altLang="en-US" sz="2800" u="sng"/>
              <a:t>               </a:t>
            </a:r>
            <a:r>
              <a:rPr lang="zh-CN" altLang="en-US" sz="2800"/>
              <a:t> ，</a:t>
            </a:r>
            <a:r>
              <a:rPr lang="zh-CN" altLang="en-US" sz="2800" u="sng"/>
              <a:t>               </a:t>
            </a:r>
            <a:r>
              <a:rPr lang="zh-CN" altLang="en-US" sz="2800"/>
              <a:t> ， </a:t>
            </a:r>
            <a:r>
              <a:rPr lang="zh-CN" altLang="en-US" sz="2800" u="sng"/>
              <a:t>          </a:t>
            </a:r>
            <a:r>
              <a:rPr lang="zh-CN" altLang="en-US" sz="2800"/>
              <a:t>  ”三句极言陈涉出身贫寒，地位卑贱。</a:t>
            </a:r>
          </a:p>
          <a:p>
            <a:r>
              <a:rPr lang="zh-CN" altLang="en-US" sz="2800"/>
              <a:t>12.贾谊用“</a:t>
            </a:r>
            <a:r>
              <a:rPr lang="zh-CN" altLang="en-US" sz="2800" u="sng"/>
              <a:t>                 </a:t>
            </a:r>
            <a:r>
              <a:rPr lang="zh-CN" altLang="en-US" sz="2800"/>
              <a:t>，</a:t>
            </a:r>
            <a:r>
              <a:rPr lang="zh-CN" altLang="en-US" sz="2800" u="sng"/>
              <a:t>                </a:t>
            </a:r>
            <a:r>
              <a:rPr lang="zh-CN" altLang="en-US" sz="2800"/>
              <a:t>，</a:t>
            </a:r>
            <a:r>
              <a:rPr lang="zh-CN" altLang="en-US" sz="2800" u="sng"/>
              <a:t>               </a:t>
            </a:r>
            <a:r>
              <a:rPr lang="zh-CN" altLang="en-US" sz="2800"/>
              <a:t>，</a:t>
            </a:r>
            <a:r>
              <a:rPr lang="zh-CN" altLang="en-US" sz="2800" u="sng"/>
              <a:t>             </a:t>
            </a:r>
            <a:r>
              <a:rPr lang="zh-CN" altLang="en-US" sz="2800"/>
              <a:t>  ”短短四个句子写出了陈涉举义旗并得到天下热烈响应的情况。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845" y="414655"/>
            <a:ext cx="11039475" cy="58350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smtClean="0"/>
              <a:t>9</a:t>
            </a:r>
            <a:r>
              <a:rPr lang="en-US" altLang="zh-CN" sz="2800" smtClean="0"/>
              <a:t>.</a:t>
            </a:r>
            <a:r>
              <a:rPr lang="zh-CN" altLang="en-US" sz="2800" smtClean="0"/>
              <a:t>文</a:t>
            </a:r>
            <a:r>
              <a:rPr lang="zh-CN" altLang="en-US" sz="2800"/>
              <a:t>中“</a:t>
            </a:r>
            <a:r>
              <a:rPr lang="zh-CN" altLang="en-US" sz="2800" u="sng">
                <a:solidFill>
                  <a:srgbClr val="FF0000"/>
                </a:solidFill>
              </a:rPr>
              <a:t>良将劲弩守要害之处，信臣精卒陈利兵而谁何</a:t>
            </a:r>
            <a:r>
              <a:rPr lang="zh-CN" altLang="en-US" sz="2800"/>
              <a:t> ”两句形象描写了始皇派遣得力的将领、士兵守卫要塞，盘问过往行人的情景。</a:t>
            </a:r>
          </a:p>
          <a:p>
            <a:pPr marL="0" indent="0">
              <a:buNone/>
            </a:pPr>
            <a:r>
              <a:rPr lang="zh-CN" altLang="en-US" sz="2800" smtClean="0"/>
              <a:t>10</a:t>
            </a:r>
            <a:r>
              <a:rPr lang="en-US" altLang="zh-CN" sz="2800" smtClean="0"/>
              <a:t>.</a:t>
            </a:r>
            <a:r>
              <a:rPr lang="zh-CN" altLang="en-US" sz="2800" smtClean="0"/>
              <a:t>写</a:t>
            </a:r>
            <a:r>
              <a:rPr lang="zh-CN" altLang="en-US" sz="2800"/>
              <a:t>秦始皇自以为江山永固的语句是</a:t>
            </a:r>
            <a:r>
              <a:rPr lang="zh-CN" altLang="en-US" sz="2800" u="sng">
                <a:solidFill>
                  <a:srgbClr val="FF0000"/>
                </a:solidFill>
              </a:rPr>
              <a:t>自以为关中之固，金城千里，子孙帝王万世之业也。</a:t>
            </a:r>
          </a:p>
          <a:p>
            <a:pPr marL="0" indent="0">
              <a:buNone/>
            </a:pPr>
            <a:r>
              <a:rPr lang="zh-CN" altLang="en-US" sz="2800"/>
              <a:t>11.文中“</a:t>
            </a:r>
            <a:r>
              <a:rPr lang="zh-CN" altLang="en-US" sz="2800" u="sng">
                <a:solidFill>
                  <a:srgbClr val="FF0000"/>
                </a:solidFill>
              </a:rPr>
              <a:t>然陈涉瓮牖绳枢之子，氓隶之人，而迁徙之徒也</a:t>
            </a:r>
            <a:r>
              <a:rPr lang="zh-CN" altLang="en-US" sz="2800"/>
              <a:t>”三句极言陈涉出身贫寒，地位卑贱。</a:t>
            </a:r>
          </a:p>
          <a:p>
            <a:pPr marL="0" indent="0">
              <a:buNone/>
            </a:pPr>
            <a:r>
              <a:rPr lang="zh-CN" altLang="en-US" sz="2800"/>
              <a:t>12.贾谊用“</a:t>
            </a:r>
            <a:r>
              <a:rPr lang="zh-CN" altLang="en-US" sz="2800" u="sng">
                <a:solidFill>
                  <a:srgbClr val="FF0000"/>
                </a:solidFill>
              </a:rPr>
              <a:t>斩木为兵，揭竿为旗，天下云集响应，赢粮而景从</a:t>
            </a:r>
            <a:r>
              <a:rPr lang="zh-CN" altLang="en-US" sz="2800"/>
              <a:t>”短短四个句子写出了陈涉举义旗并得到天下热烈响应的情况。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845" y="414655"/>
            <a:ext cx="11039475" cy="583501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2800" smtClean="0"/>
              <a:t>13</a:t>
            </a:r>
            <a:r>
              <a:rPr lang="en-US" altLang="zh-CN" sz="2800" smtClean="0"/>
              <a:t>.</a:t>
            </a:r>
            <a:r>
              <a:rPr lang="zh-CN" altLang="en-US" sz="2800" smtClean="0"/>
              <a:t>《过秦论》</a:t>
            </a:r>
            <a:r>
              <a:rPr lang="zh-CN" altLang="en-US" sz="2800"/>
              <a:t>运用对比手法，说明陈涉起义军的武器不过农具和木棍，士兵的身份更是一般，有关句子是：</a:t>
            </a:r>
            <a:r>
              <a:rPr lang="zh-CN" altLang="en-US" sz="2800" u="sng"/>
              <a:t>                 </a:t>
            </a:r>
            <a:r>
              <a:rPr lang="zh-CN" altLang="en-US" sz="2800"/>
              <a:t> ，</a:t>
            </a:r>
            <a:r>
              <a:rPr lang="zh-CN" altLang="en-US" sz="2800" u="sng"/>
              <a:t>                 </a:t>
            </a:r>
            <a:r>
              <a:rPr lang="zh-CN" altLang="en-US" sz="2800"/>
              <a:t>；</a:t>
            </a:r>
            <a:r>
              <a:rPr lang="zh-CN" altLang="en-US" sz="2800" u="sng"/>
              <a:t>                   </a:t>
            </a:r>
            <a:r>
              <a:rPr lang="zh-CN" altLang="en-US" sz="2800"/>
              <a:t>，</a:t>
            </a:r>
            <a:r>
              <a:rPr lang="zh-CN" altLang="en-US" sz="2800" u="sng"/>
              <a:t>                  </a:t>
            </a:r>
            <a:r>
              <a:rPr lang="zh-CN" altLang="en-US" sz="2800"/>
              <a:t> 。</a:t>
            </a:r>
          </a:p>
          <a:p>
            <a:pPr marL="0" indent="0">
              <a:buNone/>
            </a:pPr>
            <a:r>
              <a:rPr lang="zh-CN" altLang="en-US" sz="2800" smtClean="0"/>
              <a:t>14</a:t>
            </a:r>
            <a:r>
              <a:rPr lang="en-US" altLang="zh-CN" sz="2800" smtClean="0"/>
              <a:t>.</a:t>
            </a:r>
            <a:r>
              <a:rPr lang="zh-CN" altLang="en-US" sz="2800" smtClean="0"/>
              <a:t>作者</a:t>
            </a:r>
            <a:r>
              <a:rPr lang="zh-CN" altLang="en-US" sz="2800"/>
              <a:t>用“</a:t>
            </a:r>
            <a:r>
              <a:rPr lang="zh-CN" altLang="en-US" sz="2800" u="sng"/>
              <a:t>               </a:t>
            </a:r>
            <a:r>
              <a:rPr lang="zh-CN" altLang="en-US" sz="2800"/>
              <a:t>，</a:t>
            </a:r>
            <a:r>
              <a:rPr lang="zh-CN" altLang="en-US" sz="2800" u="sng"/>
              <a:t>             </a:t>
            </a:r>
            <a:r>
              <a:rPr lang="zh-CN" altLang="en-US" sz="2800"/>
              <a:t>，</a:t>
            </a:r>
            <a:r>
              <a:rPr lang="zh-CN" altLang="en-US" sz="2800" u="sng"/>
              <a:t>            </a:t>
            </a:r>
            <a:r>
              <a:rPr lang="zh-CN" altLang="en-US" sz="2800"/>
              <a:t>，</a:t>
            </a:r>
            <a:r>
              <a:rPr lang="zh-CN" altLang="en-US" sz="2800" u="sng"/>
              <a:t>          </a:t>
            </a:r>
            <a:r>
              <a:rPr lang="zh-CN" altLang="en-US" sz="2800"/>
              <a:t> ”寥寥四句总结了秦占地由小到大，势力由弱到强，最终统治诸侯，长及百年的历史。</a:t>
            </a:r>
          </a:p>
          <a:p>
            <a:pPr marL="0" indent="0">
              <a:buNone/>
            </a:pPr>
            <a:r>
              <a:rPr lang="zh-CN" altLang="en-US" sz="2800" smtClean="0"/>
              <a:t>15</a:t>
            </a:r>
            <a:r>
              <a:rPr lang="en-US" altLang="zh-CN" sz="2800" smtClean="0"/>
              <a:t>.</a:t>
            </a:r>
            <a:r>
              <a:rPr lang="zh-CN" altLang="en-US" sz="2800" smtClean="0"/>
              <a:t>文章</a:t>
            </a:r>
            <a:r>
              <a:rPr lang="zh-CN" altLang="en-US" sz="2800"/>
              <a:t>结尾一段在列举了陈涉的诸多弱点后，总结出了陈涉与当年诸侯联盟完全不能相提并论的</a:t>
            </a:r>
            <a:r>
              <a:rPr lang="zh-CN" altLang="en-US" sz="2800" smtClean="0"/>
              <a:t>结论：</a:t>
            </a:r>
            <a:r>
              <a:rPr lang="zh-CN" altLang="en-US" sz="2800"/>
              <a:t> </a:t>
            </a:r>
            <a:r>
              <a:rPr lang="zh-CN" altLang="en-US" sz="2800" u="sng"/>
              <a:t>         </a:t>
            </a:r>
            <a:r>
              <a:rPr lang="zh-CN" altLang="en-US" sz="2800" u="sng" smtClean="0"/>
              <a:t>  </a:t>
            </a:r>
            <a:r>
              <a:rPr lang="zh-CN" altLang="en-US" sz="2800" u="sng"/>
              <a:t>  </a:t>
            </a:r>
            <a:r>
              <a:rPr lang="zh-CN" altLang="en-US" sz="2800"/>
              <a:t>，</a:t>
            </a:r>
            <a:r>
              <a:rPr lang="zh-CN" altLang="en-US" sz="2800" u="sng"/>
              <a:t>         </a:t>
            </a:r>
            <a:r>
              <a:rPr lang="zh-CN" altLang="en-US" sz="2800" u="sng" smtClean="0"/>
              <a:t> </a:t>
            </a:r>
            <a:r>
              <a:rPr lang="zh-CN" altLang="en-US" sz="2800" u="sng"/>
              <a:t>     </a:t>
            </a:r>
            <a:r>
              <a:rPr lang="zh-CN" altLang="en-US" sz="2800"/>
              <a:t>，</a:t>
            </a:r>
            <a:r>
              <a:rPr lang="zh-CN" altLang="en-US" sz="2800" u="sng"/>
              <a:t>      </a:t>
            </a:r>
            <a:r>
              <a:rPr lang="zh-CN" altLang="en-US" sz="2800" u="sng" smtClean="0"/>
              <a:t>   </a:t>
            </a:r>
            <a:r>
              <a:rPr lang="zh-CN" altLang="en-US" sz="2800" u="sng"/>
              <a:t>   </a:t>
            </a:r>
            <a:r>
              <a:rPr lang="zh-CN" altLang="en-US" sz="2800" u="sng" smtClean="0"/>
              <a:t> </a:t>
            </a:r>
            <a:r>
              <a:rPr lang="zh-CN" altLang="en-US" sz="2800" u="sng"/>
              <a:t>  </a:t>
            </a:r>
            <a:r>
              <a:rPr lang="zh-CN" altLang="en-US" sz="2800"/>
              <a:t>。</a:t>
            </a:r>
          </a:p>
          <a:p>
            <a:pPr marL="0" indent="0">
              <a:buNone/>
            </a:pPr>
            <a:r>
              <a:rPr lang="zh-CN" altLang="en-US" sz="2800"/>
              <a:t>16.贾谊指出秦的过失即灭亡的原因在于： </a:t>
            </a:r>
            <a:r>
              <a:rPr lang="zh-CN" altLang="en-US" sz="2800" u="sng"/>
              <a:t>                                 </a:t>
            </a:r>
            <a:r>
              <a:rPr lang="zh-CN" altLang="en-US" sz="2800"/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7845" y="414655"/>
            <a:ext cx="11039475" cy="583501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2800" smtClean="0"/>
              <a:t>13</a:t>
            </a:r>
            <a:r>
              <a:rPr lang="en-US" altLang="zh-CN" sz="2800" smtClean="0"/>
              <a:t>.</a:t>
            </a:r>
            <a:r>
              <a:rPr lang="zh-CN" altLang="en-US" sz="2800" smtClean="0"/>
              <a:t>《过秦论》</a:t>
            </a:r>
            <a:r>
              <a:rPr lang="zh-CN" altLang="en-US" sz="2800"/>
              <a:t>运用对比手法，说明陈涉起义军的武器不过农具和木棍，士兵的身份更是一般，有关句子是：</a:t>
            </a:r>
            <a:r>
              <a:rPr lang="zh-CN" altLang="en-US" sz="2800" u="sng">
                <a:solidFill>
                  <a:srgbClr val="FF0000"/>
                </a:solidFill>
              </a:rPr>
              <a:t>锄耰棘矜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非铦于钩戟长铩也</a:t>
            </a:r>
            <a:r>
              <a:rPr lang="zh-CN" altLang="en-US" sz="2800">
                <a:solidFill>
                  <a:srgbClr val="FF0000"/>
                </a:solidFill>
              </a:rPr>
              <a:t>；</a:t>
            </a:r>
            <a:r>
              <a:rPr lang="zh-CN" altLang="en-US" sz="2800" u="sng">
                <a:solidFill>
                  <a:srgbClr val="FF0000"/>
                </a:solidFill>
              </a:rPr>
              <a:t>谪戍之众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非抗于九国之师也。</a:t>
            </a:r>
          </a:p>
          <a:p>
            <a:pPr marL="0" indent="0">
              <a:buNone/>
            </a:pPr>
            <a:r>
              <a:rPr lang="zh-CN" altLang="en-US" sz="2800" smtClean="0"/>
              <a:t>14</a:t>
            </a:r>
            <a:r>
              <a:rPr lang="en-US" altLang="zh-CN" sz="2800" smtClean="0"/>
              <a:t>.</a:t>
            </a:r>
            <a:r>
              <a:rPr lang="zh-CN" altLang="en-US" sz="2800" smtClean="0"/>
              <a:t>作者</a:t>
            </a:r>
            <a:r>
              <a:rPr lang="zh-CN" altLang="en-US" sz="2800"/>
              <a:t>用“</a:t>
            </a:r>
            <a:r>
              <a:rPr lang="zh-CN" altLang="en-US" sz="2800" u="sng">
                <a:solidFill>
                  <a:srgbClr val="FF0000"/>
                </a:solidFill>
              </a:rPr>
              <a:t>然秦以区区之地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致万乘之势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序八州而朝同列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百有余年矣</a:t>
            </a:r>
            <a:r>
              <a:rPr lang="zh-CN" altLang="en-US" sz="2800"/>
              <a:t>”寥寥四句总结了秦占地由小到大，势力由弱到强，最终统治诸侯，长及百年的历史。</a:t>
            </a:r>
          </a:p>
          <a:p>
            <a:pPr marL="0" indent="0">
              <a:buNone/>
            </a:pPr>
            <a:r>
              <a:rPr lang="zh-CN" altLang="en-US" sz="2800" smtClean="0"/>
              <a:t>15</a:t>
            </a:r>
            <a:r>
              <a:rPr lang="en-US" altLang="zh-CN" sz="2800" smtClean="0"/>
              <a:t>.</a:t>
            </a:r>
            <a:r>
              <a:rPr lang="zh-CN" altLang="en-US" sz="2800" smtClean="0"/>
              <a:t>文章</a:t>
            </a:r>
            <a:r>
              <a:rPr lang="zh-CN" altLang="en-US" sz="2800"/>
              <a:t>结尾一段在列举了陈涉的诸多弱点后，总结出了陈涉与当年诸侯联盟完全不能相提并论的结论：</a:t>
            </a:r>
            <a:r>
              <a:rPr lang="zh-CN" altLang="en-US" sz="2800" u="sng">
                <a:solidFill>
                  <a:srgbClr val="FF0000"/>
                </a:solidFill>
              </a:rPr>
              <a:t>试使山东之国与陈涉度长絜大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比权量力</a:t>
            </a:r>
            <a:r>
              <a:rPr lang="zh-CN" altLang="en-US" sz="2800">
                <a:solidFill>
                  <a:srgbClr val="FF0000"/>
                </a:solidFill>
              </a:rPr>
              <a:t>，</a:t>
            </a:r>
            <a:r>
              <a:rPr lang="zh-CN" altLang="en-US" sz="2800" u="sng">
                <a:solidFill>
                  <a:srgbClr val="FF0000"/>
                </a:solidFill>
              </a:rPr>
              <a:t>则不可同年而语矣</a:t>
            </a:r>
            <a:r>
              <a:rPr lang="zh-CN" altLang="en-US" sz="2800"/>
              <a:t>。</a:t>
            </a:r>
          </a:p>
          <a:p>
            <a:pPr marL="0" indent="0">
              <a:buNone/>
            </a:pPr>
            <a:r>
              <a:rPr lang="zh-CN" altLang="en-US" sz="2800"/>
              <a:t>16.贾谊指出秦的过失即灭亡的原因在于：</a:t>
            </a:r>
            <a:r>
              <a:rPr lang="zh-CN" altLang="en-US" sz="2800" u="sng">
                <a:solidFill>
                  <a:srgbClr val="FF0000"/>
                </a:solidFill>
              </a:rPr>
              <a:t>仁义不施而攻守之势异也。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01400" y="11988800"/>
            <a:ext cx="3302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TEMPLATE_CATEGORY" val="custom"/>
  <p:tag name="KSO_WM_TEMPLATE_INDEX" val="20202820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82"/>
</p:tagLst>
</file>

<file path=ppt/tags/tag7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</Paragraphs>
  <Slides>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baseType="lpstr" size="16">
      <vt:lpstr>Arial</vt:lpstr>
      <vt:lpstr>微软雅黑</vt:lpstr>
      <vt:lpstr>Wingdings</vt:lpstr>
      <vt:lpstr>Calibri Light</vt:lpstr>
      <vt:lpstr>Calibri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2021-11-12T17:52:21.434</cp:lastPrinted>
  <dcterms:created xsi:type="dcterms:W3CDTF">2021-11-12T17:52:21Z</dcterms:created>
  <dcterms:modified xsi:type="dcterms:W3CDTF">2021-11-12T09:52:22Z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