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320" r:id="rId5"/>
    <p:sldId id="321" r:id="rId6"/>
    <p:sldId id="291" r:id="rId7"/>
    <p:sldId id="292" r:id="rId8"/>
    <p:sldId id="293" r:id="rId9"/>
    <p:sldId id="294" r:id="rId10"/>
    <p:sldId id="295" r:id="rId11"/>
    <p:sldId id="297" r:id="rId12"/>
    <p:sldId id="300" r:id="rId13"/>
    <p:sldId id="318" r:id="rId14"/>
    <p:sldId id="290" r:id="rId15"/>
    <p:sldId id="332" r:id="rId16"/>
    <p:sldId id="329" r:id="rId17"/>
    <p:sldId id="323" r:id="rId18"/>
    <p:sldId id="330" r:id="rId19"/>
    <p:sldId id="324" r:id="rId20"/>
    <p:sldId id="331" r:id="rId21"/>
    <p:sldId id="325" r:id="rId22"/>
    <p:sldId id="326" r:id="rId23"/>
    <p:sldId id="319" r:id="rId24"/>
    <p:sldId id="358" r:id="rId25"/>
    <p:sldId id="370" r:id="rId26"/>
    <p:sldId id="359" r:id="rId27"/>
    <p:sldId id="360" r:id="rId28"/>
    <p:sldId id="263" r:id="rId29"/>
    <p:sldId id="364" r:id="rId30"/>
    <p:sldId id="368" r:id="rId31"/>
    <p:sldId id="272" r:id="rId32"/>
    <p:sldId id="260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212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95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47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975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7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97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41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42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47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600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32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84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00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72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78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22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16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2220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image" Target="../media/image5.png" /><Relationship Id="rId15" Type="http://schemas.openxmlformats.org/officeDocument/2006/relationships/tags" Target="../tags/tag10.xml" /><Relationship Id="rId16" Type="http://schemas.openxmlformats.org/officeDocument/2006/relationships/image" Target="../media/image6.png" /><Relationship Id="rId17" Type="http://schemas.openxmlformats.org/officeDocument/2006/relationships/tags" Target="../tags/tag11.xml" /><Relationship Id="rId18" Type="http://schemas.openxmlformats.org/officeDocument/2006/relationships/image" Target="../media/image7.png" /><Relationship Id="rId19" Type="http://schemas.openxmlformats.org/officeDocument/2006/relationships/tags" Target="../tags/tag12.xml" /><Relationship Id="rId2" Type="http://schemas.openxmlformats.org/officeDocument/2006/relationships/image" Target="../media/image1.png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tags" Target="../tags/tag16.xml" /><Relationship Id="rId24" Type="http://schemas.openxmlformats.org/officeDocument/2006/relationships/tags" Target="../tags/tag17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image" Target="../media/image8.png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image" Target="../media/image4.png" /><Relationship Id="rId11" Type="http://schemas.openxmlformats.org/officeDocument/2006/relationships/tags" Target="../tags/tag90.xml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image" Target="../media/image5.png" /><Relationship Id="rId15" Type="http://schemas.openxmlformats.org/officeDocument/2006/relationships/tags" Target="../tags/tag93.xml" /><Relationship Id="rId16" Type="http://schemas.openxmlformats.org/officeDocument/2006/relationships/image" Target="../media/image6.png" /><Relationship Id="rId17" Type="http://schemas.openxmlformats.org/officeDocument/2006/relationships/tags" Target="../tags/tag94.xml" /><Relationship Id="rId18" Type="http://schemas.openxmlformats.org/officeDocument/2006/relationships/image" Target="../media/image7.png" /><Relationship Id="rId19" Type="http://schemas.openxmlformats.org/officeDocument/2006/relationships/tags" Target="../tags/tag95.xml" /><Relationship Id="rId2" Type="http://schemas.openxmlformats.org/officeDocument/2006/relationships/image" Target="../media/image1.png" /><Relationship Id="rId20" Type="http://schemas.openxmlformats.org/officeDocument/2006/relationships/tags" Target="../tags/tag96.xml" /><Relationship Id="rId21" Type="http://schemas.openxmlformats.org/officeDocument/2006/relationships/tags" Target="../tags/tag97.xml" /><Relationship Id="rId22" Type="http://schemas.openxmlformats.org/officeDocument/2006/relationships/tags" Target="../tags/tag98.xml" /><Relationship Id="rId23" Type="http://schemas.openxmlformats.org/officeDocument/2006/relationships/tags" Target="../tags/tag99.xml" /><Relationship Id="rId24" Type="http://schemas.openxmlformats.org/officeDocument/2006/relationships/tags" Target="../tags/tag100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85.xml" /><Relationship Id="rId4" Type="http://schemas.openxmlformats.org/officeDocument/2006/relationships/image" Target="../media/image2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3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image" Target="../media/image8.png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48.xml" /><Relationship Id="rId4" Type="http://schemas.openxmlformats.org/officeDocument/2006/relationships/image" Target="../media/image13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image" Target="../media/image10.png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5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image" Target="../media/image8.png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lum bright="-12000"/>
            </a:blip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3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3.xml" /><Relationship Id="rId4" Type="http://schemas.openxmlformats.org/officeDocument/2006/relationships/tags" Target="../tags/tag176.xml" /><Relationship Id="rId5" Type="http://schemas.openxmlformats.org/officeDocument/2006/relationships/tags" Target="../tags/tag17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4.xml" /><Relationship Id="rId4" Type="http://schemas.openxmlformats.org/officeDocument/2006/relationships/tags" Target="../tags/tag178.xml" /><Relationship Id="rId5" Type="http://schemas.openxmlformats.org/officeDocument/2006/relationships/tags" Target="../tags/tag17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5.xml" /><Relationship Id="rId4" Type="http://schemas.openxmlformats.org/officeDocument/2006/relationships/tags" Target="../tags/tag180.xml" /><Relationship Id="rId5" Type="http://schemas.openxmlformats.org/officeDocument/2006/relationships/tags" Target="../tags/tag18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6.xml" /><Relationship Id="rId3" Type="http://schemas.openxmlformats.org/officeDocument/2006/relationships/notesSlide" Target="../notesSlides/notesSlide6.xml" /><Relationship Id="rId4" Type="http://schemas.openxmlformats.org/officeDocument/2006/relationships/tags" Target="../tags/tag182.xml" /><Relationship Id="rId5" Type="http://schemas.openxmlformats.org/officeDocument/2006/relationships/tags" Target="../tags/tag18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7.xml" /><Relationship Id="rId3" Type="http://schemas.openxmlformats.org/officeDocument/2006/relationships/notesSlide" Target="../notesSlides/notesSlide7.xml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8.xml" /><Relationship Id="rId3" Type="http://schemas.openxmlformats.org/officeDocument/2006/relationships/notesSlide" Target="../notesSlides/notesSlide8.xml" /><Relationship Id="rId4" Type="http://schemas.openxmlformats.org/officeDocument/2006/relationships/tags" Target="../tags/tag193.xml" /><Relationship Id="rId5" Type="http://schemas.openxmlformats.org/officeDocument/2006/relationships/tags" Target="../tags/tag19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9.xml" /><Relationship Id="rId3" Type="http://schemas.openxmlformats.org/officeDocument/2006/relationships/notesSlide" Target="../notesSlides/notesSlide9.xml" /><Relationship Id="rId4" Type="http://schemas.openxmlformats.org/officeDocument/2006/relationships/tags" Target="../tags/tag195.xml" /><Relationship Id="rId5" Type="http://schemas.openxmlformats.org/officeDocument/2006/relationships/tags" Target="../tags/tag19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0.xml" /><Relationship Id="rId3" Type="http://schemas.openxmlformats.org/officeDocument/2006/relationships/notesSlide" Target="../notesSlides/notesSlide10.xml" /><Relationship Id="rId4" Type="http://schemas.openxmlformats.org/officeDocument/2006/relationships/tags" Target="../tags/tag197.xml" /><Relationship Id="rId5" Type="http://schemas.openxmlformats.org/officeDocument/2006/relationships/tags" Target="../tags/tag19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1.xml" /><Relationship Id="rId3" Type="http://schemas.openxmlformats.org/officeDocument/2006/relationships/notesSlide" Target="../notesSlides/notesSlide11.xml" /><Relationship Id="rId4" Type="http://schemas.openxmlformats.org/officeDocument/2006/relationships/tags" Target="../tags/tag199.xml" /><Relationship Id="rId5" Type="http://schemas.openxmlformats.org/officeDocument/2006/relationships/tags" Target="../tags/tag20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2.xml" /><Relationship Id="rId3" Type="http://schemas.openxmlformats.org/officeDocument/2006/relationships/notesSlide" Target="../notesSlides/notesSlide12.xml" /><Relationship Id="rId4" Type="http://schemas.openxmlformats.org/officeDocument/2006/relationships/tags" Target="../tags/tag201.xml" /><Relationship Id="rId5" Type="http://schemas.openxmlformats.org/officeDocument/2006/relationships/tags" Target="../tags/tag20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3.xml" /><Relationship Id="rId3" Type="http://schemas.openxmlformats.org/officeDocument/2006/relationships/notesSlide" Target="../notesSlides/notesSlide13.xml" /><Relationship Id="rId4" Type="http://schemas.openxmlformats.org/officeDocument/2006/relationships/tags" Target="../tags/tag203.xml" /><Relationship Id="rId5" Type="http://schemas.openxmlformats.org/officeDocument/2006/relationships/tags" Target="../tags/tag20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4.xml" /><Relationship Id="rId3" Type="http://schemas.openxmlformats.org/officeDocument/2006/relationships/notesSlide" Target="../notesSlides/notesSlide14.xml" /><Relationship Id="rId4" Type="http://schemas.openxmlformats.org/officeDocument/2006/relationships/tags" Target="../tags/tag205.xml" /><Relationship Id="rId5" Type="http://schemas.openxmlformats.org/officeDocument/2006/relationships/tags" Target="../tags/tag20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5.xml" /><Relationship Id="rId3" Type="http://schemas.openxmlformats.org/officeDocument/2006/relationships/notesSlide" Target="../notesSlides/notesSlide15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16.xml" /><Relationship Id="rId3" Type="http://schemas.openxmlformats.org/officeDocument/2006/relationships/notesSlide" Target="../notesSlides/notesSlide16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image" Target="../media/image14.png" /><Relationship Id="rId7" Type="http://schemas.openxmlformats.org/officeDocument/2006/relationships/tags" Target="../tags/tag2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2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349115" y="2076450"/>
            <a:ext cx="7359015" cy="183388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史传文学的叙事艺术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选必中第三单元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以中国历来重视历史撰述，修史的传统非常悠久，且历代绵延不绝。以《左传》《国语》《战国策》为代表的先秦历史散文，不仅是典范的史学著作，更是优秀的文学作品，它们叙事写人的艺术直接影响到后世的史传文学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司马迁创作《史记》,继承《左传》不仅叙述历史事件，而且刻画人物的写史传统，开创了以人物为中心的纪传体例。《史记》善于在广阔的社会背景下表现人物，形象鲜明生动，笔法摇曳多姿，被誉为“史家之绝唱，无韵之《离骚》”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《汉书》继承了《史记》写人记事的传统，精于整理剪裁，叙述简练整饬，详赡严密，同样对后世史学和文学产生了巨大的影响。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史传文学的叙事艺术，主要表现在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记事写人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的艺术技法上。</a:t>
            </a:r>
            <a:endParaRPr lang="zh-CN" altLang="en-US"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记事方面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①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善于通过精妙的剪裁和巧妙的构思，在历史事件的叙述中寄寓褒贬的倾向性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zh-CN"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《屈原列传》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文章按照事件顺序,叙述了屈原一生的主要事迹，凸显其以爱国、志洁为核心的思想品质；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文章以概括性叙述为主，较少对人物的细致描写，也没有生动曲折的故事情节；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中间又大段叙述楚国日渐衰弱的历史事实，从侧面表现屈原的高瞻远瞩，凸显其与国家命运之息息相关。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420" y="247015"/>
            <a:ext cx="11590655" cy="60940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《苏武传》</a:t>
            </a:r>
          </a:p>
          <a:p>
            <a:pPr marL="0" indent="0">
              <a:buNone/>
            </a:pPr>
            <a:r>
              <a:rPr lang="zh-CN" altLang="en-US" sz="2800"/>
              <a:t>      苏武出使匈奴，被扣留凡十九年，其间可写事情无数，文章按时间顺序写来，脉络清晰，却并不平铺直叙，而是选取其中一些重要节点事件，详加描绘，表现人物在艰难环境中的人生选择和理想坚守，凸显人物的精神品质；</a:t>
            </a:r>
          </a:p>
          <a:p>
            <a:pPr marL="0" indent="0">
              <a:buNone/>
            </a:pPr>
            <a:r>
              <a:rPr lang="zh-CN" altLang="en-US" sz="2800"/>
              <a:t>      其他无关紧要事情，则一笔带过或略述几句；</a:t>
            </a:r>
          </a:p>
          <a:p>
            <a:pPr marL="0" indent="0">
              <a:buNone/>
            </a:pPr>
            <a:r>
              <a:rPr lang="zh-CN" altLang="en-US" sz="2800"/>
              <a:t>      其间运用插叙、借人物之口补叙等手段，同类情节(如两次自杀、两次拒降)又有不同表达，使得文章摇曳多姿，极富可读性。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记事方面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②不是单纯叙述历史事件，更加重视对其中因果关系的揭示，往往一篇之中能够发现一条统摄全篇的主线或灵魂。</a:t>
            </a:r>
            <a:endParaRPr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《屈原列传》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屈原被疏、绌、放流、迁，源于楚王昏庸，小人挑拨；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楚国日渐败亡，源于疏远屈原这样忠君爱国的贤能，亲近上官大夫、令尹子兰这样小人、无能之辈。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屈原忠君爱国的一生便是统摄该列传全篇的主线。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《苏武传》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匈奴人不杀苏武，是因为想降服他；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苏武在匈奴的威逼利诱之下不为所动，是忠君爱国思想使然；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李陵投降匈奴有多方面原因：汉武帝的残忍、匈奴的厚待。暗含了作者对批判。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苏武忠于大汉的精神、留胡不辱使命的经历便是统摄该列传全篇的主线。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    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记事方面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③往往按照事件的发展过程顺次叙述，又间以倒叙、插叙、补叙的方式追述相关事件，对历史事件的叙述条理井然而又富于变化。</a:t>
            </a:r>
            <a:endParaRPr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《屈原列传》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列传结尾补写了屈原死后对楚国的影响，一是辞赋方面，二是楚国最终命运方面，进一步体现了屈原对楚国的重要性。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endParaRPr lang="zh-CN" altLang="en-US" sz="2800"/>
          </a:p>
          <a:p>
            <a:pPr marL="0" indent="0">
              <a:lnSpc>
                <a:spcPct val="150000"/>
              </a:lnSpc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《苏武传》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写缑王和虞常等人谋反，在第二段补叙了谋反的原因，使谋反事件完整清晰。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写李陵劝降苏武，先补叙李陵和苏武的关系及李陵没有第一时间劝降的原因。李陵劝降时，通过李陵之口补叙了苏武家人在遭遇。体现了苏武对汉朝的耿耿忠心。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文末以简短语句总结了苏武出使匈奴的遭遇，其崇敬之情溢于字里行间。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endParaRPr lang="zh-CN" altLang="en-US" sz="2800"/>
          </a:p>
          <a:p>
            <a:pPr marL="0" indent="0">
              <a:lnSpc>
                <a:spcPct val="150000"/>
              </a:lnSpc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记事方面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④对历史事件故事化的描写，使得一些篇章富于传奇色彩，读来引人入胜。</a:t>
            </a:r>
            <a:endParaRPr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《屈原列传》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写屈原的经历，由任而疏，由绌而放流，由迁而沉，情节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完整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曲折，故事性强。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将屈原个人的遭遇，与秦楚等大国之间风云变幻的政治外交等局势紧紧联系，使文章大开大合。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800">
                <a:solidFill>
                  <a:srgbClr val="FF0000"/>
                </a:solidFill>
                <a:sym typeface="+mn-ea"/>
              </a:rPr>
              <a:t>活动任务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2800">
                <a:latin typeface="隶书" panose="02010509060101010101" pitchFamily="49" charset="-122"/>
                <a:cs typeface="Times New Roman" panose="02020603050405020304" pitchFamily="18" charset="0"/>
                <a:sym typeface="+mn-ea"/>
              </a:rPr>
              <a:t>    探讨我国古代史传文学的叙事艺术。</a:t>
            </a:r>
          </a:p>
          <a:p>
            <a:pPr marL="0" indent="0">
              <a:buNone/>
            </a:pPr>
            <a:r>
              <a:rPr sz="2800">
                <a:latin typeface="隶书" panose="02010509060101010101" pitchFamily="49" charset="-122"/>
                <a:cs typeface="Times New Roman" panose="02020603050405020304" pitchFamily="18" charset="0"/>
                <a:sym typeface="+mn-ea"/>
              </a:rPr>
              <a:t>    从本单元课文以及学过的课文中选取语段，分析我国古代史传文学在叙事方面的基本特点。</a:t>
            </a:r>
            <a:endParaRPr lang="zh-CN" altLang="en-US" sz="2800">
              <a:latin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601535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/>
              <a:t>《苏武传》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/>
              <a:t>      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写苏武出使匈奴，遭遇谋反、诱降、威逼，苦熬十九年，终于返回汉朝，情节有张有弛，跌宕起伏，极富传奇色彩。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endParaRPr lang="zh-CN" altLang="en-US" sz="28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/>
              <a:t>     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写人方面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①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善于将人物置于广阔的社会背景下加以表现，展现人物命运的偶然性背后的历史必然性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sz="2800" b="1" kern="100">
              <a:solidFill>
                <a:srgbClr val="FF0000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屈原的命运与楚国的命运联系在一起。楚国在诸侯争霸、军阀混战的局面中走向灭亡，作为一个忠君爱国的诗人屈原，不会苟活。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苏武身处西汉最强盛的时期，他坚守节操并取得最后的胜利，也是西汉汉武帝时期在军事及外交处于不败之地的反映。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写人方面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②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善于在激烈的矛盾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冲突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中表现人物形象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，尤其善用对比，。</a:t>
            </a:r>
            <a:endParaRPr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屈原贤能耿直、忠君爱国，受到上官大夫、郑袖、令尹子兰等人的猜忌打击；他也卷入楚国与秦国等大国的争斗中。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苏武坚守节操，受到来自匈奴的严峻的挑战。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各种人物的表现均大小不等地起到了衬托主要人物的作用。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太子丹和荆轲，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也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是放在秦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燕冲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突的大背景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中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来表现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的。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写荆轲，又是通过他与太子丹的矛盾冲突来刻画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；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最后以与秦王的尖锐斗争来完成荆轲的性格塑造。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写人方面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③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能准确把握人物的基本特征加以描写，使得人物形象突出、鲜明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写屈原遭遇放逐，行吟泽畔，仅用</a:t>
            </a:r>
            <a:r>
              <a:rPr lang="en-US" alt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“</a:t>
            </a:r>
            <a:r>
              <a:rPr 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颜色憔悴</a:t>
            </a:r>
            <a:r>
              <a:rPr lang="en-US" alt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”“</a:t>
            </a:r>
            <a:r>
              <a:rPr 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形容枯槁</a:t>
            </a:r>
            <a:r>
              <a:rPr lang="en-US" alt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八个字就精确地刻画出了屈原心力交瘁、对楚国对人生俱已失去希望的形象。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荆轲行刺秦王失败，</a:t>
            </a:r>
            <a:r>
              <a:rPr lang="en-US" alt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cs typeface="隶书" panose="02010509060101010101" pitchFamily="49" charset="-122"/>
                <a:sym typeface="+mn-ea"/>
              </a:rPr>
              <a:t>箕踞以骂</a:t>
            </a:r>
            <a:r>
              <a:rPr lang="en-US" alt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”</a:t>
            </a:r>
            <a:r>
              <a:rPr lang="zh-CN" altLang="en-US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cs typeface="隶书" panose="02010509060101010101" pitchFamily="49" charset="-122"/>
                <a:sym typeface="+mn-ea"/>
              </a:rPr>
              <a:t>生动地再现了荆轲这个不畏强暴的孤胆英雄的形象。</a:t>
            </a:r>
            <a:r>
              <a:rPr lang="zh-CN" altLang="en-US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写人方面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④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力避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一</a:t>
            </a:r>
            <a:r>
              <a:rPr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般地概括式的叙述，而是抓住主要事件，选取符合人物身份、性格的语言、动作或细节，来表现人物性格</a:t>
            </a: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卫律对苏武劝降的过程中，卫律利诱威逼，作者借此充分展示了苏武的性格特征。在利诱时，卫律叙述自己投降后享受的荣华富贵，“武不应”，一个“不应”的细节体现了苏武不慕名利的性格特征，以及卫律骄奢无耻的性格。在卫律对苏武“复拟剑举之”“武不动”，由“不动”这一动作细节展现苏武早已将生死置之度外，不怕死的形象，同时包含着对卫律的蔑视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作者在刻画卫律、李陵、苏武时所用的语言风格大相径庭。卫律对苏武利诱时说道“苏君，律前负汉归匈奴，幸蒙大恩，赐号称王。拥众数万，马畜弥山，富贵如此。”其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不计廉耻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、贪图富贵的形象跃然纸上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李陵对苏武劝降时，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从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其自身利益考虑，是设身处地、推心置腹地规劝，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也体现了李陵投降匈奴的原因有别于卫律。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苏武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回答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“臣事君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犹子事父也，子为父死，亡所恨，愿勿复再言”，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表现了其国家利益至上大义凛然的形象。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荆轲在此危难之际，毅然回答，“微太子言，臣愿得谒之”，体现他的侠义精神。他提出要取信秦王，则非献“樊将军首”和“燕督亢地图”不可，就表现出他勇而多谋的性格特点。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     “厚遗蒙嘉”，得以引见，可见他行事周密。献图时，秦武阳竟“色变振恐”，荆轲平平几句话，就遮掩过去，还颂扬了秦王的威风，语意圆转，滴水不漏，使秦君臣上下疑窦冰释。再加上一“笑”一“顾"一“前”，沉着机智、镇定自若，表明他的确具有超人的胆略和非凡的气质，可谓神勇之人。.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樊於期的“仰天太息流涕”和“偏袒扼腕而进”， 太子丹的“伏尸而哭”和对荆轲的疑虑，秦武阳的“人不敢与忤视”和“色变振恐”，都给人以鲜明的印象。特别是荆轲，他对太子丹的承诺，同樊於期的交谈，对太子丹疑虑的怒斥以及毅然出发，易水上的高歌，为秦武阳“色变振恐”的解释，直至同秦王的短兵相接，英勇就义,都写得有声有色，富有表现力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你觉得史传文在叙事方面还有些什么特点？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场面描写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“易水送别”的“白衣冠”“ 击筑”“和而歌”“士皆垂泪涕泣” “士皆瞋目，发尽上指冠”“终已不顾” 等形象综合成一个充满悲壮气氛的场面，极为感人。一个勇往直前的悲剧英雄也跃然纸上。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      秦廷行刺，荆轲的动作，秦王的惊惧，荆轲的穷追不舍，群臣的惊愕，侍医的掷囊，左右的惊呼，一直到荆轲</a:t>
            </a:r>
            <a:r>
              <a:rPr lang="zh-CN" altLang="en-US" sz="2800">
                <a:solidFill>
                  <a:schemeClr val="tx1"/>
                </a:solidFill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被八创”</a:t>
            </a:r>
            <a:r>
              <a:rPr lang="zh-CN" altLang="en-US" sz="2800">
                <a:solidFill>
                  <a:schemeClr val="tx1"/>
                </a:solidFill>
                <a:cs typeface="隶书" panose="020105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ea typeface="隶书" panose="02010509060101010101" pitchFamily="49" charset="-122"/>
                <a:cs typeface="隶书" panose="02010509060101010101" pitchFamily="49" charset="-122"/>
              </a:rPr>
              <a:t>倚柱而笑” “箕踞以骂”，在极短的时间里，生动地再现写了刺杀秦王这一惊心动魄的壮烈场面，生动地刻画了荆轲这个不畏强暴的孤胆英雄的形象。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左传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史记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汉书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等著作，巧于构思，精于剪裁，长于表达，不仅是典范的历史著作，也是优秀的文学作品。以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屈原列传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苏武传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为例，并适当拓展阅读其他史传名篇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(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荆轲刺秦王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信陵君窃符救赵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》《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廉颇蔺相如列传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》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等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)</a:t>
            </a:r>
            <a:r>
              <a: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，探究史传文学的叙事艺术，归纳出若干特点，并举例说明。</a:t>
            </a:r>
            <a:endParaRPr lang="en-US" altLang="zh-CN" sz="2800" b="0">
              <a:solidFill>
                <a:schemeClr val="tx1"/>
              </a:solidFill>
              <a:latin typeface="宋体" panose="02010600030101010101" pitchFamily="2" charset="-122"/>
              <a:ea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感谢欣赏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单击此处添加副标题</a:t>
            </a:r>
          </a:p>
        </p:txBody>
      </p:sp>
      <p:pic>
        <p:nvPicPr>
          <p:cNvPr id="7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756900" y="10642600"/>
            <a:ext cx="342900" cy="2667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4983457" y="946978"/>
            <a:ext cx="2225086" cy="2209800"/>
          </a:xfrm>
          <a:prstGeom prst="rect">
            <a:avLst/>
          </a:prstGeom>
          <a:noFill/>
        </p:spPr>
        <p:txBody>
          <a:bodyPr vert="eaVert" wrap="square" rtlCol="0">
            <a:normAutofit lnSpcReduction="10000"/>
          </a:bodyPr>
          <a:lstStyle/>
          <a:p>
            <a:r>
              <a:rPr lang="zh-CN" altLang="en-US" sz="13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壹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291524" y="3156778"/>
            <a:ext cx="6044379" cy="79812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梳理史实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291524" y="4032997"/>
            <a:ext cx="6044379" cy="1428535"/>
          </a:xfrm>
        </p:spPr>
        <p:txBody>
          <a:bodyPr/>
          <a:lstStyle/>
          <a:p>
            <a:r>
              <a:rPr>
                <a:sym typeface="+mn-ea"/>
              </a:rPr>
              <a:t>《屈原列传》《苏武传》</a:t>
            </a:r>
            <a:endParaRPr lang="zh-CN" altLang="en-US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《屈原列传》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/>
              <a:t>“</a:t>
            </a:r>
            <a:r>
              <a:rPr sz="2800"/>
              <a:t>王甚任之</a:t>
            </a:r>
            <a:r>
              <a:rPr lang="en-US" altLang="zh-CN" sz="2800"/>
              <a:t>”</a:t>
            </a:r>
            <a:r>
              <a:rPr sz="2800"/>
              <a:t>（</a:t>
            </a:r>
            <a:r>
              <a:rPr lang="en-US" altLang="zh-CN" sz="2800"/>
              <a:t>1</a:t>
            </a:r>
            <a:r>
              <a:rPr sz="2800"/>
              <a:t>）</a:t>
            </a: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r>
              <a:rPr sz="2800"/>
              <a:t>上官大夫争宠而心害其能，并馋之，</a:t>
            </a:r>
            <a:r>
              <a:rPr lang="en-US" altLang="zh-CN" sz="2800"/>
              <a:t>“</a:t>
            </a:r>
            <a:r>
              <a:rPr sz="2800"/>
              <a:t>王怒而疏屈平</a:t>
            </a:r>
            <a:r>
              <a:rPr lang="en-US" altLang="zh-CN" sz="2800"/>
              <a:t>”</a:t>
            </a:r>
            <a:r>
              <a:rPr sz="2800"/>
              <a:t>（</a:t>
            </a:r>
            <a:r>
              <a:rPr lang="en-US" altLang="zh-CN" sz="2800"/>
              <a:t>2</a:t>
            </a:r>
            <a:r>
              <a:rPr sz="2800"/>
              <a:t>）</a:t>
            </a: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r>
              <a:rPr sz="2800"/>
              <a:t>屈原</a:t>
            </a:r>
            <a:r>
              <a:rPr lang="en-US" altLang="zh-CN" sz="2800"/>
              <a:t>“</a:t>
            </a:r>
            <a:r>
              <a:rPr sz="2800"/>
              <a:t>忧愁幽思而作《离骚》</a:t>
            </a:r>
            <a:r>
              <a:rPr lang="en-US" altLang="zh-CN" sz="2800"/>
              <a:t>”</a:t>
            </a:r>
            <a:r>
              <a:rPr sz="2800"/>
              <a:t>（</a:t>
            </a:r>
            <a:r>
              <a:rPr lang="en-US" altLang="zh-CN" sz="2800"/>
              <a:t>3</a:t>
            </a:r>
            <a:r>
              <a:rPr sz="2800"/>
              <a:t>）</a:t>
            </a: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endParaRPr sz="2800"/>
          </a:p>
        </p:txBody>
      </p:sp>
      <p:sp>
        <p:nvSpPr>
          <p:cNvPr id="23" name="文本框 22"/>
          <p:cNvSpPr txBox="1"/>
          <p:nvPr/>
        </p:nvSpPr>
        <p:spPr>
          <a:xfrm>
            <a:off x="670015" y="1187027"/>
            <a:ext cx="7901215" cy="521970"/>
          </a:xfrm>
          <a:prstGeom prst="rect">
            <a:avLst/>
          </a:prstGeom>
          <a:solidFill>
            <a:srgbClr val="FFFFFF">
              <a:alpha val="1098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屈原由见“任”而见“疏”。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《屈原列传》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801378"/>
            <a:ext cx="10852237" cy="53889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en-US" altLang="zh-CN" sz="2800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屈平既绌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，楚王</a:t>
            </a: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贪而信张仪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，绝齐，击秦，被魏袭击，楚大困（</a:t>
            </a:r>
            <a:r>
              <a:rPr lang="en-US" altLang="zh-CN" sz="2800">
                <a:sym typeface="+mn-ea"/>
              </a:rPr>
              <a:t>4</a:t>
            </a:r>
            <a:r>
              <a:rPr sz="2800">
                <a:sym typeface="+mn-ea"/>
              </a:rPr>
              <a:t>）</a:t>
            </a:r>
            <a:endParaRPr sz="2800"/>
          </a:p>
          <a:p>
            <a:pPr marL="0" indent="0">
              <a:lnSpc>
                <a:spcPct val="150000"/>
              </a:lnSpc>
              <a:buNone/>
            </a:pPr>
            <a:r>
              <a:rPr sz="2800">
                <a:sym typeface="+mn-ea"/>
              </a:rPr>
              <a:t>得仪失仪（</a:t>
            </a:r>
            <a:r>
              <a:rPr lang="en-US" altLang="zh-CN" sz="2800">
                <a:sym typeface="+mn-ea"/>
              </a:rPr>
              <a:t>5</a:t>
            </a:r>
            <a:r>
              <a:rPr sz="2800">
                <a:sym typeface="+mn-ea"/>
              </a:rPr>
              <a:t>）</a:t>
            </a:r>
            <a:endParaRPr sz="2800"/>
          </a:p>
          <a:p>
            <a:pPr marL="0" indent="0">
              <a:lnSpc>
                <a:spcPct val="150000"/>
              </a:lnSpc>
              <a:buNone/>
            </a:pPr>
            <a:r>
              <a:rPr sz="2800">
                <a:sym typeface="+mn-ea"/>
              </a:rPr>
              <a:t>诸侯共击楚，楚败，大将唐昧被杀（</a:t>
            </a:r>
            <a:r>
              <a:rPr lang="en-US" altLang="zh-CN" sz="2800">
                <a:sym typeface="+mn-ea"/>
              </a:rPr>
              <a:t>6</a:t>
            </a:r>
            <a:r>
              <a:rPr sz="2800">
                <a:sym typeface="+mn-ea"/>
              </a:rPr>
              <a:t>）</a:t>
            </a:r>
            <a:endParaRPr sz="2800"/>
          </a:p>
          <a:p>
            <a:pPr marL="0" indent="0">
              <a:lnSpc>
                <a:spcPct val="150000"/>
              </a:lnSpc>
              <a:buNone/>
            </a:pPr>
            <a:r>
              <a:rPr sz="2800">
                <a:sym typeface="+mn-ea"/>
              </a:rPr>
              <a:t>怀王客死楚国（</a:t>
            </a:r>
            <a:r>
              <a:rPr lang="en-US" altLang="zh-CN" sz="2800">
                <a:sym typeface="+mn-ea"/>
              </a:rPr>
              <a:t>7</a:t>
            </a:r>
            <a:r>
              <a:rPr sz="2800">
                <a:sym typeface="+mn-ea"/>
              </a:rPr>
              <a:t>）</a:t>
            </a:r>
            <a:endParaRPr sz="2800"/>
          </a:p>
          <a:p>
            <a:pPr marL="0" indent="0">
              <a:lnSpc>
                <a:spcPct val="150000"/>
              </a:lnSpc>
              <a:buNone/>
            </a:pPr>
            <a:r>
              <a:rPr sz="2800"/>
              <a:t>顷襄王立，屈原虽流放，但一篇之中三致志，被迁（</a:t>
            </a:r>
            <a:r>
              <a:rPr lang="en-US" altLang="zh-CN" sz="2800"/>
              <a:t>8-9</a:t>
            </a:r>
            <a:r>
              <a:rPr sz="2800"/>
              <a:t>）</a:t>
            </a:r>
          </a:p>
          <a:p>
            <a:pPr marL="0" indent="0">
              <a:lnSpc>
                <a:spcPct val="150000"/>
              </a:lnSpc>
              <a:buNone/>
            </a:pPr>
            <a:endParaRPr sz="2800"/>
          </a:p>
        </p:txBody>
      </p:sp>
      <p:sp>
        <p:nvSpPr>
          <p:cNvPr id="25" name="文本框 24"/>
          <p:cNvSpPr txBox="1"/>
          <p:nvPr/>
        </p:nvSpPr>
        <p:spPr>
          <a:xfrm>
            <a:off x="626835" y="1047188"/>
            <a:ext cx="7901215" cy="521970"/>
          </a:xfrm>
          <a:prstGeom prst="rect">
            <a:avLst/>
          </a:prstGeom>
          <a:solidFill>
            <a:srgbClr val="FFFFFF">
              <a:alpha val="1098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屈原由见“黜”而见“迁”。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《屈原列传》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en-US" altLang="zh-CN" sz="2800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/>
              <a:t>屈原与渔父对话（</a:t>
            </a:r>
            <a:r>
              <a:rPr lang="en-US" altLang="zh-CN" sz="2800"/>
              <a:t>10</a:t>
            </a:r>
            <a:r>
              <a:rPr sz="2800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/>
              <a:t>楚人祖屈原辞令，楚为秦所灭（</a:t>
            </a:r>
            <a:r>
              <a:rPr lang="en-US" altLang="zh-CN" sz="2800"/>
              <a:t>11</a:t>
            </a:r>
            <a:r>
              <a:rPr sz="2800"/>
              <a:t>）</a:t>
            </a:r>
          </a:p>
          <a:p>
            <a:pPr marL="0" indent="0">
              <a:lnSpc>
                <a:spcPct val="150000"/>
              </a:lnSpc>
              <a:buNone/>
            </a:pPr>
            <a:endParaRPr sz="2800"/>
          </a:p>
        </p:txBody>
      </p:sp>
      <p:sp>
        <p:nvSpPr>
          <p:cNvPr id="29" name="文本框 28"/>
          <p:cNvSpPr txBox="1"/>
          <p:nvPr/>
        </p:nvSpPr>
        <p:spPr>
          <a:xfrm>
            <a:off x="670015" y="1307804"/>
            <a:ext cx="7901215" cy="521970"/>
          </a:xfrm>
          <a:prstGeom prst="rect">
            <a:avLst/>
          </a:prstGeom>
          <a:solidFill>
            <a:srgbClr val="FFFFFF">
              <a:alpha val="1098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屈原自沉汨罗江及死后的影响。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《苏武传》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奉命出使，以通和好（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1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虞常谋反，牵涉苏武（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2-3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endParaRPr lang="en-US" altLang="zh-CN" sz="2800" b="1"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卫律逼降，苏武不屈（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4-5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endParaRPr lang="en-US" altLang="zh-CN" sz="2800" b="1"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流放北海，杖节牧羊（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6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endParaRPr lang="zh-CN" altLang="en-US" sz="2800" b="1"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李陵劝降，终不能夺（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7-8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历尽磨难，终归汉朝（</a:t>
            </a:r>
            <a:r>
              <a:rPr lang="en-US" altLang="zh-CN"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9-10</a:t>
            </a:r>
            <a:r>
              <a:rPr sz="2800" b="1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 marL="0" indent="0">
              <a:lnSpc>
                <a:spcPct val="120000"/>
              </a:lnSpc>
              <a:buNone/>
            </a:pPr>
            <a:endParaRPr sz="2800" b="1"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4983457" y="946978"/>
            <a:ext cx="2225086" cy="2209800"/>
          </a:xfrm>
          <a:prstGeom prst="rect">
            <a:avLst/>
          </a:prstGeom>
          <a:noFill/>
        </p:spPr>
        <p:txBody>
          <a:bodyPr vert="eaVert" wrap="square" rtlCol="0">
            <a:normAutofit lnSpcReduction="10000"/>
          </a:bodyPr>
          <a:lstStyle/>
          <a:p>
            <a:r>
              <a:rPr lang="zh-CN" altLang="en-US" sz="13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贰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291524" y="3156778"/>
            <a:ext cx="6044379" cy="79812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探讨叙事艺术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291524" y="4032997"/>
            <a:ext cx="6044379" cy="1428535"/>
          </a:xfrm>
        </p:spPr>
        <p:txBody>
          <a:bodyPr/>
          <a:lstStyle/>
          <a:p>
            <a:r>
              <a:rPr>
                <a:sym typeface="+mn-ea"/>
              </a:rPr>
              <a:t>《屈原列传》《苏武传》</a:t>
            </a:r>
            <a:endParaRPr lang="zh-CN" altLang="en-US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TEMPLATE_CATEGORY" val="custom"/>
  <p:tag name="KSO_WM_TEMPLATE_INDEX" val="20202807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1"/>
  <p:tag name="KSO_WM_UNIT_DIAGRAM_ISNUMVISUAL" val="0"/>
  <p:tag name="KSO_WM_UNIT_DIAGRAM_ISREFERUNIT" val="0"/>
  <p:tag name="KSO_WM_UNIT_HIGHLIGHT" val="0"/>
  <p:tag name="KSO_WM_UNIT_ID" val="custom20202807_7*e*1"/>
  <p:tag name="KSO_WM_UNIT_INDEX" val="1"/>
  <p:tag name="KSO_WM_UNIT_LAYERLEVEL" val="1"/>
  <p:tag name="KSO_WM_UNIT_NOCLEAR" val="0"/>
  <p:tag name="KSO_WM_UNIT_PRESET_TEXT" val="壹"/>
  <p:tag name="KSO_WM_UNIT_TYPE" val="e"/>
  <p:tag name="KSO_WM_UNIT_VALUE" val="2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YPE" val="b"/>
  <p:tag name="KSO_WM_UNIT_VALUE" val="69"/>
</p:tagLst>
</file>

<file path=ppt/tags/tag167.xml><?xml version="1.0" encoding="utf-8"?>
<p:tagLst xmlns:p="http://schemas.openxmlformats.org/presentationml/2006/main">
  <p:tag name="KSO_WM_BEAUTIFY_FLAG" val="#wm#"/>
  <p:tag name="KSO_WM_SLIDE_ID" val="custom20202807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1"/>
  <p:tag name="KSO_WM_UNIT_DIAGRAM_ISNUMVISUAL" val="0"/>
  <p:tag name="KSO_WM_UNIT_DIAGRAM_ISREFERUNIT" val="0"/>
  <p:tag name="KSO_WM_UNIT_HIGHLIGHT" val="0"/>
  <p:tag name="KSO_WM_UNIT_ID" val="custom20202807_7*e*1"/>
  <p:tag name="KSO_WM_UNIT_INDEX" val="1"/>
  <p:tag name="KSO_WM_UNIT_LAYERLEVEL" val="1"/>
  <p:tag name="KSO_WM_UNIT_NOCLEAR" val="0"/>
  <p:tag name="KSO_WM_UNIT_PRESET_TEXT" val="壹"/>
  <p:tag name="KSO_WM_UNIT_TYPE" val="e"/>
  <p:tag name="KSO_WM_UNIT_VALUE" val="2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YPE" val="b"/>
  <p:tag name="KSO_WM_UNIT_VALUE" val="69"/>
</p:tagLst>
</file>

<file path=ppt/tags/tag175.xml><?xml version="1.0" encoding="utf-8"?>
<p:tagLst xmlns:p="http://schemas.openxmlformats.org/presentationml/2006/main">
  <p:tag name="KSO_WM_BEAUTIFY_FLAG" val="#wm#"/>
  <p:tag name="KSO_WM_SLIDE_ID" val="custom20202807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77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79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1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3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92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94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96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98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202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204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206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208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15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欣赏"/>
  <p:tag name="KSO_WM_UNIT_TYPE" val="a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15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211.xml><?xml version="1.0" encoding="utf-8"?>
<p:tagLst xmlns:p="http://schemas.openxmlformats.org/presentationml/2006/main">
  <p:tag name="KSO_WM_BEAUTIFY_FLAG" val="#wm#"/>
  <p:tag name="KSO_WM_SLIDE_ID" val="custom20202807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2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2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3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4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5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6.xml><?xml version="1.0" encoding="utf-8"?>
<a:themeOverride xmlns:r="http://schemas.openxmlformats.org/officeDocument/2006/relationships"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30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1">
      <vt:lpstr>Arial</vt:lpstr>
      <vt:lpstr>微软雅黑</vt:lpstr>
      <vt:lpstr>隶书</vt:lpstr>
      <vt:lpstr>汉仪尚巍手书W</vt:lpstr>
      <vt:lpstr>Calibri Light</vt:lpstr>
      <vt:lpstr>Calibri</vt:lpstr>
      <vt:lpstr>Times New Roman</vt:lpstr>
      <vt:lpstr>Courier New</vt:lpstr>
      <vt:lpstr>宋体</vt:lpstr>
      <vt:lpstr>楷体</vt:lpstr>
      <vt:lpstr>Office 主题​​</vt:lpstr>
      <vt:lpstr>史传文学的叙事艺术</vt:lpstr>
      <vt:lpstr>PowerPoint Presentation</vt:lpstr>
      <vt:lpstr>PowerPoint Presentation</vt:lpstr>
      <vt:lpstr>梳理史实</vt:lpstr>
      <vt:lpstr>《屈原列传》</vt:lpstr>
      <vt:lpstr>《屈原列传》</vt:lpstr>
      <vt:lpstr>《屈原列传》</vt:lpstr>
      <vt:lpstr>《苏武传》</vt:lpstr>
      <vt:lpstr>探讨叙事艺术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感谢欣赏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2021-11-30T07:52:13.079</cp:lastPrinted>
  <dcterms:created xsi:type="dcterms:W3CDTF">2021-11-30T07:52:13Z</dcterms:created>
  <dcterms:modified xsi:type="dcterms:W3CDTF">2021-11-29T23:52:14Z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