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824F2F1-1688-4790-9A33-A25AAAE4B202}" type="datetimeFigureOut">
              <a:rPr lang="zh-CN" altLang="en-US"/>
              <a:pPr>
                <a:defRPr/>
              </a:pPr>
              <a:t>2018-01-02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23D4F96-DF8B-411C-A740-70409FC734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7FF4-F5DD-4700-AB9E-A370813DB36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B7C13-7FAD-44A4-AEF3-C1ED7DC8F3D8}" type="datetimeFigureOut">
              <a:rPr lang="zh-CN" altLang="en-US"/>
              <a:pPr>
                <a:defRPr/>
              </a:pPr>
              <a:t>2018-01-02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A979D-4C74-4F19-853C-C68D9E00B1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51F6F-DD6A-4B6C-A5CE-8E9F0EE515C2}" type="datetimeFigureOut">
              <a:rPr lang="zh-CN" altLang="en-US"/>
              <a:pPr>
                <a:defRPr/>
              </a:pPr>
              <a:t>2018-01-02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08B32-CC04-4B79-A12A-2A32B2EC6F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D7374-A0DE-4453-B6D0-6A37ADBB27C0}" type="datetimeFigureOut">
              <a:rPr lang="zh-CN" altLang="en-US"/>
              <a:pPr>
                <a:defRPr/>
              </a:pPr>
              <a:t>2018-01-02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C56FB-51C0-47DB-BA5A-481430E4BD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60BCC-D6E6-4274-BA61-56456855EF1A}" type="datetimeFigureOut">
              <a:rPr lang="zh-CN" altLang="en-US"/>
              <a:pPr>
                <a:defRPr/>
              </a:pPr>
              <a:t>2018-01-02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CB08-C93A-4147-9425-AF4FC1386D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F44AA-7B51-486B-898C-5D4FCD9CEF48}" type="datetimeFigureOut">
              <a:rPr lang="zh-CN" altLang="en-US"/>
              <a:pPr>
                <a:defRPr/>
              </a:pPr>
              <a:t>2018-01-02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31020-AE90-4DE2-A25F-E6BA3F2367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6F9B5-7530-4312-8AAC-9A200AE6C0EC}" type="datetimeFigureOut">
              <a:rPr lang="zh-CN" altLang="en-US"/>
              <a:pPr>
                <a:defRPr/>
              </a:pPr>
              <a:t>2018-01-02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5562F-0E92-40C3-B746-C64A7976D9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8058E-A732-4CA9-89BA-D1FE698A4E3C}" type="datetimeFigureOut">
              <a:rPr lang="zh-CN" altLang="en-US"/>
              <a:pPr>
                <a:defRPr/>
              </a:pPr>
              <a:t>2018-01-02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A74AD-69F1-4D5D-8952-56973045C9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0F264-86C5-4405-AF3D-FF16E51154BD}" type="datetimeFigureOut">
              <a:rPr lang="zh-CN" altLang="en-US"/>
              <a:pPr>
                <a:defRPr/>
              </a:pPr>
              <a:t>2018-01-02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D6F01-1AEA-4DED-8C26-7735109418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70C70-CF85-497B-B5A9-889E7019A57D}" type="datetimeFigureOut">
              <a:rPr lang="zh-CN" altLang="en-US"/>
              <a:pPr>
                <a:defRPr/>
              </a:pPr>
              <a:t>2018-01-02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A786A-D2BD-4E5A-B29A-D156E5311B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DAB12-FB2F-470E-89C3-FF9CC7D1F06F}" type="datetimeFigureOut">
              <a:rPr lang="zh-CN" altLang="en-US"/>
              <a:pPr>
                <a:defRPr/>
              </a:pPr>
              <a:t>2018-01-02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D36B6-0519-47A9-9329-86DB7935A6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D672A-90FC-471B-8779-CE6666D126E2}" type="datetimeFigureOut">
              <a:rPr lang="zh-CN" altLang="en-US"/>
              <a:pPr>
                <a:defRPr/>
              </a:pPr>
              <a:t>2018-01-02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30B0C-03CA-4E8C-B370-A1C3C9B604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5C10730-41E0-47F5-87A8-CA5BB219DFCE}" type="datetimeFigureOut">
              <a:rPr lang="zh-CN" altLang="en-US"/>
              <a:pPr>
                <a:defRPr/>
              </a:pPr>
              <a:t>2018-01-02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BAB4367-BC4D-4647-86A8-2A9EF94F4C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>
          <a:xfrm>
            <a:off x="-1047750" y="-23813"/>
            <a:ext cx="8540750" cy="1143001"/>
          </a:xfrm>
        </p:spPr>
        <p:txBody>
          <a:bodyPr/>
          <a:lstStyle/>
          <a:p>
            <a:pPr eaLnBrk="1" hangingPunct="1"/>
            <a:r>
              <a:rPr lang="en-US" altLang="zh-CN" sz="3200" b="1" smtClean="0">
                <a:solidFill>
                  <a:srgbClr val="FF3300"/>
                </a:solidFill>
                <a:ea typeface="楷体_GB2312" pitchFamily="49" charset="-122"/>
              </a:rPr>
              <a:t> </a:t>
            </a:r>
            <a:r>
              <a:rPr lang="zh-CN" altLang="en-US" sz="3200" b="1" smtClean="0">
                <a:solidFill>
                  <a:srgbClr val="FF3300"/>
                </a:solidFill>
                <a:ea typeface="楷体_GB2312" pitchFamily="49" charset="-122"/>
              </a:rPr>
              <a:t>一、</a:t>
            </a:r>
            <a:r>
              <a:rPr lang="en-US" altLang="zh-CN" sz="3200" b="1" smtClean="0">
                <a:solidFill>
                  <a:srgbClr val="FF3300"/>
                </a:solidFill>
                <a:ea typeface="楷体_GB2312" pitchFamily="49" charset="-122"/>
              </a:rPr>
              <a:t> </a:t>
            </a:r>
            <a:r>
              <a:rPr lang="zh-CN" altLang="en-US" sz="3200" b="1" smtClean="0">
                <a:solidFill>
                  <a:srgbClr val="FF3300"/>
                </a:solidFill>
                <a:ea typeface="楷体_GB2312" pitchFamily="49" charset="-122"/>
              </a:rPr>
              <a:t>判断下列句子是单句还是复句</a:t>
            </a:r>
            <a:r>
              <a:rPr lang="zh-CN" altLang="en-US" smtClean="0"/>
              <a:t>   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52413" y="981075"/>
            <a:ext cx="9648826" cy="3886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1.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我们知道，如果没有润滑剂来减少磨擦和磨损机器就无法转运。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我们知道，他们也知道，只是双方没有通通气。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大家都有一支笔，有一张嘴，有什么理由拿出来讲啊！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我们要做到有理想，有道德，有文化，守纪</a:t>
            </a:r>
            <a:r>
              <a:rPr lang="zh-CN" altLang="en-US" b="1" smtClean="0">
                <a:solidFill>
                  <a:srgbClr val="000000"/>
                </a:solidFill>
                <a:ea typeface="楷体_GB2312" pitchFamily="49" charset="-122"/>
              </a:rPr>
              <a:t>律。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562475" y="1511300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（单句）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7235825" y="4068763"/>
            <a:ext cx="2663825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（单句）</a:t>
            </a:r>
          </a:p>
          <a:p>
            <a:pPr algn="ctr">
              <a:spcBef>
                <a:spcPct val="50000"/>
              </a:spcBef>
            </a:pPr>
            <a:endParaRPr lang="en-US" altLang="zh-CN" sz="3200">
              <a:latin typeface="Calibri" pitchFamily="34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6889750" y="2281238"/>
            <a:ext cx="3671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（复句）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6038850" y="3144838"/>
            <a:ext cx="3241675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（复句）</a:t>
            </a:r>
          </a:p>
          <a:p>
            <a:pPr algn="ctr">
              <a:spcBef>
                <a:spcPct val="50000"/>
              </a:spcBef>
            </a:pPr>
            <a:endParaRPr lang="en-US" altLang="zh-CN">
              <a:latin typeface="Calibri" pitchFamily="34" charset="0"/>
            </a:endParaRPr>
          </a:p>
        </p:txBody>
      </p:sp>
      <p:pic>
        <p:nvPicPr>
          <p:cNvPr id="14343" name="Picture 8" descr="图片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69038"/>
            <a:ext cx="9144000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1"/>
          <p:cNvSpPr>
            <a:spLocks noChangeArrowheads="1"/>
          </p:cNvSpPr>
          <p:nvPr/>
        </p:nvSpPr>
        <p:spPr bwMode="auto">
          <a:xfrm>
            <a:off x="250825" y="765175"/>
            <a:ext cx="8497888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五、指出下列加点词的词性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．“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精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兵简政”是条好建议。（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2.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队员们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精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疲力尽了。（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）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我们应该有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严肃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、认真的工作作风。（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翻译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文章。（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）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他的发音不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标准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。（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       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6.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现在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在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开会。（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）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老师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通知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我们去开会。（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   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8.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他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会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弹钢琴。（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）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9.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这种说法不太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科学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10.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我们要努力克服生活中的种种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困难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。（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）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457825" y="1052513"/>
            <a:ext cx="15113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动词</a:t>
            </a:r>
          </a:p>
          <a:p>
            <a:pPr algn="ctr">
              <a:spcBef>
                <a:spcPct val="50000"/>
              </a:spcBef>
            </a:pPr>
            <a:endParaRPr lang="en-US" altLang="zh-CN" sz="3200">
              <a:latin typeface="Calibri" pitchFamily="34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284663" y="1557338"/>
            <a:ext cx="151130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名词</a:t>
            </a:r>
          </a:p>
          <a:p>
            <a:pPr algn="ctr">
              <a:spcBef>
                <a:spcPct val="50000"/>
              </a:spcBef>
            </a:pPr>
            <a:endParaRPr lang="en-US" altLang="zh-CN" sz="3200">
              <a:latin typeface="Calibri" pitchFamily="34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88125" y="1908175"/>
            <a:ext cx="15128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形容词</a:t>
            </a:r>
          </a:p>
          <a:p>
            <a:pPr algn="ctr">
              <a:spcBef>
                <a:spcPct val="50000"/>
              </a:spcBef>
            </a:pPr>
            <a:endParaRPr lang="en-US" altLang="zh-CN" sz="3200">
              <a:latin typeface="Calibri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71775" y="2376488"/>
            <a:ext cx="1512888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动词</a:t>
            </a:r>
          </a:p>
          <a:p>
            <a:pPr algn="ctr">
              <a:spcBef>
                <a:spcPct val="50000"/>
              </a:spcBef>
            </a:pPr>
            <a:endParaRPr lang="en-US" altLang="zh-CN" sz="3200">
              <a:latin typeface="Calibri" pitchFamily="34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203575" y="3357563"/>
            <a:ext cx="1512888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动词</a:t>
            </a:r>
          </a:p>
          <a:p>
            <a:pPr algn="ctr">
              <a:spcBef>
                <a:spcPct val="50000"/>
              </a:spcBef>
            </a:pPr>
            <a:endParaRPr lang="en-US" altLang="zh-CN" sz="3200">
              <a:latin typeface="Calibri" pitchFamily="34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356100" y="3694113"/>
            <a:ext cx="151130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动词</a:t>
            </a:r>
          </a:p>
          <a:p>
            <a:pPr algn="ctr">
              <a:spcBef>
                <a:spcPct val="50000"/>
              </a:spcBef>
            </a:pPr>
            <a:endParaRPr lang="en-US" altLang="zh-CN" sz="3200">
              <a:latin typeface="Calibri" pitchFamily="34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021013" y="4149725"/>
            <a:ext cx="1511300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动词</a:t>
            </a:r>
          </a:p>
          <a:p>
            <a:pPr algn="ctr">
              <a:spcBef>
                <a:spcPct val="50000"/>
              </a:spcBef>
            </a:pPr>
            <a:endParaRPr lang="en-US" altLang="zh-CN" sz="3200">
              <a:latin typeface="Calibri" pitchFamily="34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6732588" y="4935538"/>
            <a:ext cx="151130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名词</a:t>
            </a:r>
          </a:p>
          <a:p>
            <a:pPr algn="ctr">
              <a:spcBef>
                <a:spcPct val="50000"/>
              </a:spcBef>
            </a:pPr>
            <a:endParaRPr lang="en-US" altLang="zh-CN" sz="3200">
              <a:latin typeface="Calibri" pitchFamily="34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608388" y="2849563"/>
            <a:ext cx="151130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形容词</a:t>
            </a:r>
          </a:p>
          <a:p>
            <a:pPr algn="ctr">
              <a:spcBef>
                <a:spcPct val="50000"/>
              </a:spcBef>
            </a:pPr>
            <a:endParaRPr lang="en-US" altLang="zh-CN" sz="3200">
              <a:latin typeface="Calibri" pitchFamily="34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743325" y="4508500"/>
            <a:ext cx="15128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形容词</a:t>
            </a:r>
          </a:p>
          <a:p>
            <a:pPr algn="ctr">
              <a:spcBef>
                <a:spcPct val="50000"/>
              </a:spcBef>
            </a:pPr>
            <a:endParaRPr lang="en-US" altLang="zh-CN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250825" y="908050"/>
            <a:ext cx="8713788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．横眉冷对千夫指，俯首甘为孺子牛。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对偶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 </a:t>
            </a:r>
            <a:endParaRPr lang="zh-CN" altLang="zh-CN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．皇帝每一天每一点钟都要换一套衣服，人们提到他的时候总是说：“皇上在更衣室里。”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夸张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 </a:t>
            </a:r>
            <a:endParaRPr lang="zh-CN" altLang="zh-CN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3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．春月是一只青春鸟，驮着幽幽夜色，栖落在古城的檐角。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比喻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他发现是我，头摇得像拨浪鼓似的。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 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比喻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像这样的老师，我们怎么会不喜欢她，怎么会不愿意和她亲近呢？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反问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 6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在一个孩子的眼里，他的老师是多么慈爱，多么公平，多么伟大的人啊！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排比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zh-CN" sz="2800" b="1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1"/>
          <p:cNvSpPr>
            <a:spLocks noChangeArrowheads="1"/>
          </p:cNvSpPr>
          <p:nvPr/>
        </p:nvSpPr>
        <p:spPr bwMode="auto">
          <a:xfrm>
            <a:off x="107950" y="620713"/>
            <a:ext cx="878522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老爷子小心，别顾着说话——看掉下来把屁股摔成两半！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夸张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．山朗润起来了，水涨起来了，太阳的脸红起来了。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（排比）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zh-CN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．他每一天每一点钟都要换一套衣服。人们提到他的时候总是说：“皇上在更衣室里。”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（夸张）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．谁是我们最可爱的人呢？我们的部队，我们的战士，我感到他们是最可爱的人。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（设问）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11. 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接天莲叶无穷碧，映日荷花别样红。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对偶</a:t>
            </a:r>
            <a:r>
              <a:rPr lang="zh-CN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</a:p>
          <a:p>
            <a:endParaRPr lang="zh-CN" altLang="zh-CN" sz="28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42938" y="428625"/>
            <a:ext cx="8501062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．下列句子中的标点符号使用不</a:t>
            </a:r>
            <a:r>
              <a:rPr lang="zh-CN" altLang="en-US" sz="2800" b="1" u="sng">
                <a:latin typeface="Times New Roman" pitchFamily="18" charset="0"/>
                <a:cs typeface="Times New Roman" pitchFamily="18" charset="0"/>
              </a:rPr>
              <a:t>正确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的一项是（ 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 ）</a:t>
            </a:r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、北京是中华人民共和国的首都。</a:t>
            </a:r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、每人一盏灯笼。</a:t>
            </a:r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、李白的“白发三千丈”（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《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秋浦歌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》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），“朝如青丝暮成雪”（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《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将进酒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》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）都是脍炙人口的诗句。</a:t>
            </a:r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、谁知道他今天怎么搞的！</a:t>
            </a:r>
            <a:endParaRPr lang="en-US" altLang="zh-CN" sz="2800" b="1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endParaRPr lang="zh-CN" altLang="en-US" sz="2800">
              <a:latin typeface="Calibri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358188" y="404813"/>
            <a:ext cx="7858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Calibri" pitchFamily="34" charset="0"/>
              </a:rPr>
              <a:t>C</a:t>
            </a:r>
            <a:endParaRPr lang="zh-CN" altLang="en-US" sz="28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2938" y="4214813"/>
            <a:ext cx="792956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P255   C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选择理由：句中标有引号的并列成分之间通常不用顿号，但如果有其它成分插在并列的引号之间（如引语或书名号之后还有括注），宜用顿号。</a:t>
            </a:r>
          </a:p>
        </p:txBody>
      </p:sp>
      <p:sp>
        <p:nvSpPr>
          <p:cNvPr id="13318" name="AutoShape 6"/>
          <p:cNvSpPr>
            <a:spLocks/>
          </p:cNvSpPr>
          <p:nvPr/>
        </p:nvSpPr>
        <p:spPr bwMode="auto">
          <a:xfrm>
            <a:off x="5003800" y="2997200"/>
            <a:ext cx="1720850" cy="609600"/>
          </a:xfrm>
          <a:prstGeom prst="borderCallout2">
            <a:avLst>
              <a:gd name="adj1" fmla="val 18750"/>
              <a:gd name="adj2" fmla="val 104426"/>
              <a:gd name="adj3" fmla="val 18750"/>
              <a:gd name="adj4" fmla="val 111069"/>
              <a:gd name="adj5" fmla="val -151301"/>
              <a:gd name="adj6" fmla="val 117713"/>
            </a:avLst>
          </a:prstGeom>
          <a:solidFill>
            <a:srgbClr val="FFFF66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500" b="1">
                <a:solidFill>
                  <a:srgbClr val="0000FF"/>
                </a:solidFill>
                <a:latin typeface="Calibri" pitchFamily="34" charset="0"/>
              </a:rPr>
              <a:t>，改 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3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42938" y="642938"/>
            <a:ext cx="7715250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．下列句子中的标点符号使用有误的一项是（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）</a:t>
            </a:r>
            <a:endParaRPr lang="en-US" altLang="zh-CN" sz="3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b="1">
                <a:latin typeface="Calibri" pitchFamily="34" charset="0"/>
              </a:rPr>
              <a:t>A.</a:t>
            </a:r>
            <a:r>
              <a:rPr lang="zh-CN" altLang="en-US" sz="3200" b="1">
                <a:latin typeface="Calibri" pitchFamily="34" charset="0"/>
              </a:rPr>
              <a:t>她吃力地站起来，慢慢地。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B.</a:t>
            </a:r>
            <a:r>
              <a:rPr lang="zh-CN" altLang="en-US" sz="3200" b="1">
                <a:latin typeface="Calibri" pitchFamily="34" charset="0"/>
              </a:rPr>
              <a:t>李白的诗中就有“白发三千丈，”这样的极尽夸张的语句。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C.</a:t>
            </a:r>
            <a:r>
              <a:rPr lang="zh-CN" altLang="en-US" sz="3200" b="1">
                <a:latin typeface="Calibri" pitchFamily="34" charset="0"/>
              </a:rPr>
              <a:t>请您稍等一下。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D.</a:t>
            </a:r>
            <a:r>
              <a:rPr lang="zh-CN" altLang="en-US" sz="3200" b="1">
                <a:latin typeface="Calibri" pitchFamily="34" charset="0"/>
              </a:rPr>
              <a:t>要有一个什么样的结尾：现实主义的？传统的？大团圆的？荒诞的？民族形式的？有象征意义的？</a:t>
            </a:r>
            <a:endParaRPr lang="en-US" altLang="zh-CN" sz="3200" b="1">
              <a:latin typeface="Calibri" pitchFamily="34" charset="0"/>
            </a:endParaRPr>
          </a:p>
          <a:p>
            <a:endParaRPr lang="en-US" altLang="zh-CN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51050" y="1125538"/>
            <a:ext cx="13573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B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14375" y="5572125"/>
            <a:ext cx="73580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B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项选择理由：直接引用李白的一句诗，是局部引用，不需要逗号。</a:t>
            </a:r>
          </a:p>
        </p:txBody>
      </p:sp>
      <p:sp>
        <p:nvSpPr>
          <p:cNvPr id="14341" name="AutoShape 5"/>
          <p:cNvSpPr>
            <a:spLocks/>
          </p:cNvSpPr>
          <p:nvPr/>
        </p:nvSpPr>
        <p:spPr bwMode="auto">
          <a:xfrm>
            <a:off x="6877050" y="2997200"/>
            <a:ext cx="1720850" cy="609600"/>
          </a:xfrm>
          <a:prstGeom prst="borderCallout2">
            <a:avLst>
              <a:gd name="adj1" fmla="val 18750"/>
              <a:gd name="adj2" fmla="val -4426"/>
              <a:gd name="adj3" fmla="val 18750"/>
              <a:gd name="adj4" fmla="val -19833"/>
              <a:gd name="adj5" fmla="val -83333"/>
              <a:gd name="adj6" fmla="val -35333"/>
            </a:avLst>
          </a:prstGeom>
          <a:solidFill>
            <a:srgbClr val="FFFF66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500" b="1">
                <a:solidFill>
                  <a:srgbClr val="0000FF"/>
                </a:solidFill>
                <a:latin typeface="Calibri" pitchFamily="34" charset="0"/>
              </a:rPr>
              <a:t>删除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43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57188" y="642938"/>
            <a:ext cx="7715250" cy="529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．下列句子中的标点符号使用不正确的一项是（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）</a:t>
            </a:r>
            <a:endParaRPr lang="en-US" altLang="zh-CN" sz="3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b="1">
                <a:latin typeface="Calibri" pitchFamily="34" charset="0"/>
              </a:rPr>
              <a:t>A.</a:t>
            </a:r>
            <a:r>
              <a:rPr lang="zh-CN" altLang="en-US" sz="3200" b="1">
                <a:latin typeface="Calibri" pitchFamily="34" charset="0"/>
              </a:rPr>
              <a:t>咔嚓！一道闪电划破了夜空。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B.</a:t>
            </a:r>
            <a:r>
              <a:rPr lang="zh-CN" altLang="en-US" sz="3200" b="1">
                <a:latin typeface="Calibri" pitchFamily="34" charset="0"/>
              </a:rPr>
              <a:t>有几个“慈祥”的老板把捡来的菜叶用盐浸浸就算工友的菜肴。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C.</a:t>
            </a:r>
            <a:r>
              <a:rPr lang="zh-CN" altLang="en-US" sz="3200" b="1">
                <a:latin typeface="Calibri" pitchFamily="34" charset="0"/>
              </a:rPr>
              <a:t>这里有自由、民主、平等、开放的风气和氛围。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D.</a:t>
            </a:r>
            <a:r>
              <a:rPr lang="zh-CN" altLang="en-US" sz="3200" b="1">
                <a:latin typeface="Calibri" pitchFamily="34" charset="0"/>
              </a:rPr>
              <a:t>人还没看见，就已经先听见声音了，或者人已经转过山头望不见了，歌声还在余音袅袅。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63713" y="1125538"/>
            <a:ext cx="6429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D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5750" y="5643563"/>
            <a:ext cx="7929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D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项“听见声音了”后面应该用分号。</a:t>
            </a:r>
          </a:p>
        </p:txBody>
      </p:sp>
      <p:sp>
        <p:nvSpPr>
          <p:cNvPr id="15365" name="AutoShape 5"/>
          <p:cNvSpPr>
            <a:spLocks/>
          </p:cNvSpPr>
          <p:nvPr/>
        </p:nvSpPr>
        <p:spPr bwMode="auto">
          <a:xfrm>
            <a:off x="7092950" y="5516563"/>
            <a:ext cx="1720850" cy="609600"/>
          </a:xfrm>
          <a:prstGeom prst="borderCallout2">
            <a:avLst>
              <a:gd name="adj1" fmla="val 18750"/>
              <a:gd name="adj2" fmla="val -4426"/>
              <a:gd name="adj3" fmla="val 18750"/>
              <a:gd name="adj4" fmla="val -4519"/>
              <a:gd name="adj5" fmla="val -182815"/>
              <a:gd name="adj6" fmla="val -4704"/>
            </a:avLst>
          </a:prstGeom>
          <a:solidFill>
            <a:srgbClr val="FFFF66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500" b="1">
                <a:solidFill>
                  <a:srgbClr val="0000FF"/>
                </a:solidFill>
                <a:latin typeface="Calibri" pitchFamily="34" charset="0"/>
              </a:rPr>
              <a:t>，改 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536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8313" y="476250"/>
            <a:ext cx="8143875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．下列句子中的标点符号使用不正确的一项是（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）</a:t>
            </a:r>
            <a:endParaRPr lang="en-US" altLang="zh-CN" sz="3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b="1">
                <a:latin typeface="Calibri" pitchFamily="34" charset="0"/>
              </a:rPr>
              <a:t>A.</a:t>
            </a:r>
            <a:r>
              <a:rPr lang="zh-CN" altLang="en-US" sz="3200" b="1">
                <a:latin typeface="Calibri" pitchFamily="34" charset="0"/>
              </a:rPr>
              <a:t>桃花开了，李花开了，梨花也开了：花园里姹紫嫣红。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B.</a:t>
            </a:r>
            <a:r>
              <a:rPr lang="zh-CN" altLang="en-US" sz="3200" b="1">
                <a:latin typeface="Calibri" pitchFamily="34" charset="0"/>
              </a:rPr>
              <a:t>诗中记述这的这场 战争究竟是真实的历史描述？还是诗人的虚构？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C.《</a:t>
            </a:r>
            <a:r>
              <a:rPr lang="zh-CN" altLang="en-US" sz="3200" b="1">
                <a:latin typeface="Calibri" pitchFamily="34" charset="0"/>
              </a:rPr>
              <a:t>红楼梦</a:t>
            </a:r>
            <a:r>
              <a:rPr lang="en-US" altLang="zh-CN" sz="3200" b="1">
                <a:latin typeface="Calibri" pitchFamily="34" charset="0"/>
              </a:rPr>
              <a:t>》《</a:t>
            </a:r>
            <a:r>
              <a:rPr lang="zh-CN" altLang="en-US" sz="3200" b="1">
                <a:latin typeface="Calibri" pitchFamily="34" charset="0"/>
              </a:rPr>
              <a:t>三国演义</a:t>
            </a:r>
            <a:r>
              <a:rPr lang="en-US" altLang="zh-CN" sz="3200" b="1">
                <a:latin typeface="Calibri" pitchFamily="34" charset="0"/>
              </a:rPr>
              <a:t>》《</a:t>
            </a:r>
            <a:r>
              <a:rPr lang="zh-CN" altLang="en-US" sz="3200" b="1">
                <a:latin typeface="Calibri" pitchFamily="34" charset="0"/>
              </a:rPr>
              <a:t>西游记</a:t>
            </a:r>
            <a:r>
              <a:rPr lang="en-US" altLang="zh-CN" sz="3200" b="1">
                <a:latin typeface="Calibri" pitchFamily="34" charset="0"/>
              </a:rPr>
              <a:t>》《</a:t>
            </a:r>
            <a:r>
              <a:rPr lang="zh-CN" altLang="en-US" sz="3200" b="1">
                <a:latin typeface="Calibri" pitchFamily="34" charset="0"/>
              </a:rPr>
              <a:t>水浒传</a:t>
            </a:r>
            <a:r>
              <a:rPr lang="en-US" altLang="zh-CN" sz="3200" b="1">
                <a:latin typeface="Calibri" pitchFamily="34" charset="0"/>
              </a:rPr>
              <a:t>》</a:t>
            </a:r>
            <a:r>
              <a:rPr lang="zh-CN" altLang="en-US" sz="3200" b="1">
                <a:latin typeface="Calibri" pitchFamily="34" charset="0"/>
              </a:rPr>
              <a:t>是我国长篇小说的四大名著。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D.</a:t>
            </a:r>
            <a:r>
              <a:rPr lang="zh-CN" altLang="en-US" sz="3200" b="1">
                <a:latin typeface="Calibri" pitchFamily="34" charset="0"/>
              </a:rPr>
              <a:t>“好香的干菜，</a:t>
            </a:r>
            <a:r>
              <a:rPr lang="en-US" altLang="zh-CN" sz="3200" b="1">
                <a:latin typeface="Calibri" pitchFamily="34" charset="0"/>
              </a:rPr>
              <a:t>——</a:t>
            </a:r>
            <a:r>
              <a:rPr lang="zh-CN" altLang="en-US" sz="3200" b="1">
                <a:latin typeface="Calibri" pitchFamily="34" charset="0"/>
              </a:rPr>
              <a:t>听到风声了吗？”赵七爷低声说道</a:t>
            </a:r>
            <a:r>
              <a:rPr lang="zh-CN" altLang="en-US">
                <a:latin typeface="Calibri" pitchFamily="34" charset="0"/>
              </a:rPr>
              <a:t>。</a:t>
            </a:r>
            <a:endParaRPr lang="en-US" altLang="zh-CN">
              <a:latin typeface="Calibri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03350" y="981075"/>
            <a:ext cx="22145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B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0063" y="5786438"/>
            <a:ext cx="77152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B 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选择问句中，通常只在最后一个选项的末尾用问号，各个选项之间一般用逗号隔开。</a:t>
            </a:r>
          </a:p>
        </p:txBody>
      </p:sp>
      <p:sp>
        <p:nvSpPr>
          <p:cNvPr id="16389" name="AutoShape 5"/>
          <p:cNvSpPr>
            <a:spLocks/>
          </p:cNvSpPr>
          <p:nvPr/>
        </p:nvSpPr>
        <p:spPr bwMode="auto">
          <a:xfrm>
            <a:off x="5076825" y="2852738"/>
            <a:ext cx="1720850" cy="609600"/>
          </a:xfrm>
          <a:prstGeom prst="borderCallout2">
            <a:avLst>
              <a:gd name="adj1" fmla="val 18750"/>
              <a:gd name="adj2" fmla="val -4426"/>
              <a:gd name="adj3" fmla="val 18750"/>
              <a:gd name="adj4" fmla="val -98708"/>
              <a:gd name="adj5" fmla="val 57551"/>
              <a:gd name="adj6" fmla="val -204519"/>
            </a:avLst>
          </a:prstGeom>
          <a:solidFill>
            <a:srgbClr val="FFFF66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500" b="1">
                <a:solidFill>
                  <a:srgbClr val="0000FF"/>
                </a:solidFill>
                <a:latin typeface="Calibri" pitchFamily="34" charset="0"/>
              </a:rPr>
              <a:t>？改 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38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0" y="142875"/>
            <a:ext cx="885825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．下列句子中的标点符号使用正确的一项是（ 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）</a:t>
            </a:r>
            <a:endParaRPr lang="en-US" altLang="zh-CN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>
                <a:latin typeface="Calibri" pitchFamily="34" charset="0"/>
              </a:rPr>
              <a:t>A.</a:t>
            </a:r>
            <a:r>
              <a:rPr lang="zh-CN" altLang="en-US" sz="2800" b="1">
                <a:latin typeface="Calibri" pitchFamily="34" charset="0"/>
              </a:rPr>
              <a:t>“还没有结婚吧？”</a:t>
            </a:r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“</a:t>
            </a:r>
            <a:r>
              <a:rPr lang="en-US" altLang="zh-CN" sz="2800" b="1">
                <a:latin typeface="Calibri" pitchFamily="34" charset="0"/>
              </a:rPr>
              <a:t>……</a:t>
            </a:r>
            <a:r>
              <a:rPr lang="zh-CN" altLang="en-US" sz="2800" b="1">
                <a:latin typeface="Calibri" pitchFamily="34" charset="0"/>
              </a:rPr>
              <a:t>”他飞红了脸，更加忸怩起来。</a:t>
            </a:r>
            <a:endParaRPr lang="en-US" altLang="zh-CN" sz="2800" b="1">
              <a:latin typeface="Calibri" pitchFamily="34" charset="0"/>
            </a:endParaRPr>
          </a:p>
          <a:p>
            <a:r>
              <a:rPr lang="en-US" altLang="zh-CN" sz="2800" b="1">
                <a:latin typeface="Calibri" pitchFamily="34" charset="0"/>
              </a:rPr>
              <a:t>B.</a:t>
            </a:r>
            <a:r>
              <a:rPr lang="zh-CN" altLang="en-US" sz="2800" b="1">
                <a:latin typeface="Calibri" pitchFamily="34" charset="0"/>
              </a:rPr>
              <a:t>中央电视台董卿主持的“朗读者”获得观众的好评。</a:t>
            </a:r>
            <a:endParaRPr lang="en-US" altLang="zh-CN" sz="2800" b="1">
              <a:latin typeface="Calibri" pitchFamily="34" charset="0"/>
            </a:endParaRPr>
          </a:p>
          <a:p>
            <a:r>
              <a:rPr lang="en-US" altLang="zh-CN" sz="2800" b="1">
                <a:latin typeface="Calibri" pitchFamily="34" charset="0"/>
              </a:rPr>
              <a:t>C.</a:t>
            </a:r>
            <a:r>
              <a:rPr lang="zh-CN" altLang="en-US" sz="2800" b="1">
                <a:latin typeface="Calibri" pitchFamily="34" charset="0"/>
              </a:rPr>
              <a:t>店里挂着“顾客就是上帝”、“质量就是生命”等横幅。</a:t>
            </a:r>
            <a:endParaRPr lang="en-US" altLang="zh-CN" sz="2800" b="1">
              <a:latin typeface="Calibri" pitchFamily="34" charset="0"/>
            </a:endParaRPr>
          </a:p>
          <a:p>
            <a:r>
              <a:rPr lang="en-US" altLang="zh-CN" sz="2800" b="1">
                <a:latin typeface="Calibri" pitchFamily="34" charset="0"/>
              </a:rPr>
              <a:t>D.</a:t>
            </a:r>
            <a:r>
              <a:rPr lang="zh-CN" altLang="en-US" sz="2800" b="1">
                <a:latin typeface="Calibri" pitchFamily="34" charset="0"/>
              </a:rPr>
              <a:t>不是人们的意识决定人们的存在；而是人们的社会存在决定 人们的意识。</a:t>
            </a:r>
            <a:endParaRPr lang="en-US" altLang="zh-CN" sz="2800" b="1">
              <a:latin typeface="Calibri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429500" y="142875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A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14313" y="4000500"/>
            <a:ext cx="821531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B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标示书名、卷名、篇名、刊物名、报纸名、文件名等，或标示电影、电视栏目、音乐、诗歌、雕塑等各类用文字声音图像等表现的作品名称都用书名号。</a:t>
            </a:r>
            <a:endParaRPr lang="en-US" altLang="zh-CN" sz="2800" b="1">
              <a:solidFill>
                <a:srgbClr val="0000FF"/>
              </a:solidFill>
              <a:latin typeface="Calibri" pitchFamily="34" charset="0"/>
            </a:endParaRPr>
          </a:p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C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标有引号、书名号的并列成分之间通常不用顿号。</a:t>
            </a:r>
            <a:endParaRPr lang="en-US" altLang="zh-CN" sz="2800" b="1">
              <a:solidFill>
                <a:srgbClr val="0000FF"/>
              </a:solidFill>
              <a:latin typeface="Calibri" pitchFamily="34" charset="0"/>
            </a:endParaRPr>
          </a:p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D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这个句子中间用逗号而不是分号。</a:t>
            </a:r>
          </a:p>
        </p:txBody>
      </p:sp>
      <p:sp>
        <p:nvSpPr>
          <p:cNvPr id="17413" name="AutoShape 5"/>
          <p:cNvSpPr>
            <a:spLocks/>
          </p:cNvSpPr>
          <p:nvPr/>
        </p:nvSpPr>
        <p:spPr bwMode="auto">
          <a:xfrm>
            <a:off x="6659563" y="765175"/>
            <a:ext cx="2233612" cy="609600"/>
          </a:xfrm>
          <a:prstGeom prst="borderCallout2">
            <a:avLst>
              <a:gd name="adj1" fmla="val 18750"/>
              <a:gd name="adj2" fmla="val -3412"/>
              <a:gd name="adj3" fmla="val 18750"/>
              <a:gd name="adj4" fmla="val -42926"/>
              <a:gd name="adj5" fmla="val 151824"/>
              <a:gd name="adj6" fmla="val -69653"/>
            </a:avLst>
          </a:prstGeom>
          <a:solidFill>
            <a:srgbClr val="FFFF66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改</a:t>
            </a:r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朗读者</a:t>
            </a:r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》</a:t>
            </a:r>
          </a:p>
        </p:txBody>
      </p:sp>
      <p:sp>
        <p:nvSpPr>
          <p:cNvPr id="17414" name="AutoShape 6"/>
          <p:cNvSpPr>
            <a:spLocks/>
          </p:cNvSpPr>
          <p:nvPr/>
        </p:nvSpPr>
        <p:spPr bwMode="auto">
          <a:xfrm>
            <a:off x="3132138" y="3068638"/>
            <a:ext cx="1008062" cy="609600"/>
          </a:xfrm>
          <a:prstGeom prst="borderCallout2">
            <a:avLst>
              <a:gd name="adj1" fmla="val 18750"/>
              <a:gd name="adj2" fmla="val 107560"/>
              <a:gd name="adj3" fmla="val 18750"/>
              <a:gd name="adj4" fmla="val 110551"/>
              <a:gd name="adj5" fmla="val -134375"/>
              <a:gd name="adj6" fmla="val 112440"/>
            </a:avLst>
          </a:prstGeom>
          <a:solidFill>
            <a:srgbClr val="FFFF66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删除</a:t>
            </a:r>
            <a:endParaRPr lang="en-US" altLang="zh-CN" sz="28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17415" name="AutoShape 7"/>
          <p:cNvSpPr>
            <a:spLocks/>
          </p:cNvSpPr>
          <p:nvPr/>
        </p:nvSpPr>
        <p:spPr bwMode="auto">
          <a:xfrm>
            <a:off x="6227763" y="3141663"/>
            <a:ext cx="1728787" cy="609600"/>
          </a:xfrm>
          <a:prstGeom prst="borderCallout2">
            <a:avLst>
              <a:gd name="adj1" fmla="val 18750"/>
              <a:gd name="adj2" fmla="val -4407"/>
              <a:gd name="adj3" fmla="val 18750"/>
              <a:gd name="adj4" fmla="val -26630"/>
              <a:gd name="adj5" fmla="val -90106"/>
              <a:gd name="adj6" fmla="val -41690"/>
            </a:avLst>
          </a:prstGeom>
          <a:solidFill>
            <a:srgbClr val="FFFF66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；改 ，</a:t>
            </a:r>
            <a:endParaRPr lang="en-US" altLang="zh-CN" sz="2800" b="1">
              <a:solidFill>
                <a:srgbClr val="0000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7413" grpId="0" animBg="1"/>
      <p:bldP spid="17414" grpId="0" animBg="1"/>
      <p:bldP spid="174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0063" y="214313"/>
            <a:ext cx="80010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．下列句子中的标点符号使用正确的一项是（ 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）</a:t>
            </a:r>
            <a:endParaRPr lang="en-US" altLang="zh-CN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>
                <a:latin typeface="Calibri" pitchFamily="34" charset="0"/>
              </a:rPr>
              <a:t>A.</a:t>
            </a:r>
            <a:r>
              <a:rPr lang="zh-CN" altLang="en-US" sz="2800" b="1">
                <a:latin typeface="Calibri" pitchFamily="34" charset="0"/>
              </a:rPr>
              <a:t>飞机在</a:t>
            </a:r>
            <a:r>
              <a:rPr lang="en-US" altLang="zh-CN" sz="2800" b="1">
                <a:latin typeface="Calibri" pitchFamily="34" charset="0"/>
              </a:rPr>
              <a:t>6000</a:t>
            </a:r>
            <a:r>
              <a:rPr lang="zh-CN" altLang="en-US" sz="2800" b="1">
                <a:latin typeface="Calibri" pitchFamily="34" charset="0"/>
              </a:rPr>
              <a:t>米高空水平飞行时，只能看到两侧八、九公里 和前方一、二十公里范围内的地面。</a:t>
            </a:r>
            <a:endParaRPr lang="en-US" altLang="zh-CN" sz="2800" b="1">
              <a:latin typeface="Calibri" pitchFamily="34" charset="0"/>
            </a:endParaRPr>
          </a:p>
          <a:p>
            <a:r>
              <a:rPr lang="en-US" altLang="zh-CN" sz="2800" b="1">
                <a:latin typeface="Calibri" pitchFamily="34" charset="0"/>
              </a:rPr>
              <a:t>B.</a:t>
            </a:r>
            <a:r>
              <a:rPr lang="zh-CN" altLang="en-US" sz="2800" b="1">
                <a:latin typeface="Calibri" pitchFamily="34" charset="0"/>
              </a:rPr>
              <a:t>语言文字的学习，就理解方面说，是得到一种知识，就运用方面说，是养成一种习惯。</a:t>
            </a:r>
            <a:endParaRPr lang="en-US" altLang="zh-CN" sz="2800" b="1">
              <a:latin typeface="Calibri" pitchFamily="34" charset="0"/>
            </a:endParaRPr>
          </a:p>
          <a:p>
            <a:r>
              <a:rPr lang="en-US" altLang="zh-CN" sz="2800" b="1">
                <a:latin typeface="Calibri" pitchFamily="34" charset="0"/>
              </a:rPr>
              <a:t>C.</a:t>
            </a:r>
            <a:r>
              <a:rPr lang="zh-CN" altLang="en-US" sz="2800" b="1">
                <a:latin typeface="Calibri" pitchFamily="34" charset="0"/>
              </a:rPr>
              <a:t>苏州园林建筑各种门窗的精美设计和雕镂功夫，都令人叹为观止。</a:t>
            </a:r>
            <a:endParaRPr lang="en-US" altLang="zh-CN" sz="2800" b="1">
              <a:latin typeface="Calibri" pitchFamily="34" charset="0"/>
            </a:endParaRPr>
          </a:p>
          <a:p>
            <a:r>
              <a:rPr lang="en-US" altLang="zh-CN" sz="2800" b="1">
                <a:latin typeface="Calibri" pitchFamily="34" charset="0"/>
              </a:rPr>
              <a:t>D.</a:t>
            </a:r>
            <a:r>
              <a:rPr lang="zh-CN" altLang="en-US" sz="2800" b="1">
                <a:latin typeface="Calibri" pitchFamily="34" charset="0"/>
              </a:rPr>
              <a:t>农业是我国国民经济的基础，也是二三产业的基础。</a:t>
            </a:r>
            <a:endParaRPr lang="en-US" altLang="zh-CN" sz="2800" b="1">
              <a:latin typeface="Calibri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858125" y="214313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C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500063" y="4572000"/>
            <a:ext cx="8001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A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相序或相近两数字 连用表示概数通常不用顿号。</a:t>
            </a:r>
            <a:endParaRPr lang="en-US" altLang="zh-CN" sz="2800" b="1">
              <a:solidFill>
                <a:srgbClr val="0000FF"/>
              </a:solidFill>
              <a:latin typeface="Calibri" pitchFamily="34" charset="0"/>
            </a:endParaRPr>
          </a:p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B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表示复句内部并列关系的分句之间（尤其分句内部还有逗号时）用分号。</a:t>
            </a:r>
            <a:endParaRPr lang="en-US" altLang="zh-CN" sz="2800" b="1">
              <a:solidFill>
                <a:srgbClr val="0000FF"/>
              </a:solidFill>
              <a:latin typeface="Calibri" pitchFamily="34" charset="0"/>
            </a:endParaRPr>
          </a:p>
          <a:p>
            <a:r>
              <a:rPr lang="en-US" altLang="zh-CN" sz="2800" b="1">
                <a:solidFill>
                  <a:srgbClr val="0000FF"/>
                </a:solidFill>
                <a:latin typeface="Calibri" pitchFamily="34" charset="0"/>
              </a:rPr>
              <a:t>D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相邻两数字连用为缩略形式，宜用顿号。</a:t>
            </a:r>
          </a:p>
        </p:txBody>
      </p:sp>
      <p:sp>
        <p:nvSpPr>
          <p:cNvPr id="18437" name="AutoShape 5"/>
          <p:cNvSpPr>
            <a:spLocks/>
          </p:cNvSpPr>
          <p:nvPr/>
        </p:nvSpPr>
        <p:spPr bwMode="auto">
          <a:xfrm>
            <a:off x="7308850" y="981075"/>
            <a:ext cx="1368425" cy="609600"/>
          </a:xfrm>
          <a:prstGeom prst="borderCallout2">
            <a:avLst>
              <a:gd name="adj1" fmla="val 18750"/>
              <a:gd name="adj2" fmla="val -5569"/>
              <a:gd name="adj3" fmla="val 18750"/>
              <a:gd name="adj4" fmla="val -177148"/>
              <a:gd name="adj5" fmla="val 62759"/>
              <a:gd name="adj6" fmla="val -293157"/>
            </a:avLst>
          </a:prstGeom>
          <a:solidFill>
            <a:srgbClr val="FFFF66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删除</a:t>
            </a:r>
            <a:endParaRPr lang="en-US" altLang="zh-CN" sz="28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18438" name="AutoShape 6"/>
          <p:cNvSpPr>
            <a:spLocks/>
          </p:cNvSpPr>
          <p:nvPr/>
        </p:nvSpPr>
        <p:spPr bwMode="auto">
          <a:xfrm>
            <a:off x="6516688" y="1844675"/>
            <a:ext cx="1727200" cy="536575"/>
          </a:xfrm>
          <a:prstGeom prst="borderCallout2">
            <a:avLst>
              <a:gd name="adj1" fmla="val 21301"/>
              <a:gd name="adj2" fmla="val -4412"/>
              <a:gd name="adj3" fmla="val 21301"/>
              <a:gd name="adj4" fmla="val -192463"/>
              <a:gd name="adj5" fmla="val 84319"/>
              <a:gd name="adj6" fmla="val -319671"/>
            </a:avLst>
          </a:prstGeom>
          <a:solidFill>
            <a:srgbClr val="FFFF66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，改 ；</a:t>
            </a:r>
            <a:endParaRPr lang="en-US" altLang="zh-CN" sz="28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18439" name="AutoShape 7"/>
          <p:cNvSpPr>
            <a:spLocks/>
          </p:cNvSpPr>
          <p:nvPr/>
        </p:nvSpPr>
        <p:spPr bwMode="auto">
          <a:xfrm>
            <a:off x="4057650" y="3789363"/>
            <a:ext cx="2233613" cy="609600"/>
          </a:xfrm>
          <a:prstGeom prst="borderCallout2">
            <a:avLst>
              <a:gd name="adj1" fmla="val 18750"/>
              <a:gd name="adj2" fmla="val 103412"/>
              <a:gd name="adj3" fmla="val 18750"/>
              <a:gd name="adj4" fmla="val 111583"/>
              <a:gd name="adj5" fmla="val -51565"/>
              <a:gd name="adj6" fmla="val 117130"/>
            </a:avLst>
          </a:prstGeom>
          <a:solidFill>
            <a:srgbClr val="FFFF66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改成二、三</a:t>
            </a:r>
            <a:endParaRPr lang="en-US" altLang="zh-CN" sz="2800" b="1">
              <a:solidFill>
                <a:srgbClr val="0000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8437" grpId="0" animBg="1"/>
      <p:bldP spid="18438" grpId="0" animBg="1"/>
      <p:bldP spid="184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2"/>
          <p:cNvSpPr txBox="1">
            <a:spLocks noChangeArrowheads="1"/>
          </p:cNvSpPr>
          <p:nvPr/>
        </p:nvSpPr>
        <p:spPr bwMode="auto">
          <a:xfrm>
            <a:off x="179388" y="333375"/>
            <a:ext cx="8640762" cy="575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李先生在昆明被暗杀，是李先生留给昆明的光荣。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6.</a:t>
            </a:r>
            <a:r>
              <a:rPr lang="en-US" altLang="zh-CN" sz="3200" b="1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一二</a:t>
            </a: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zh-CN" altLang="en-US" sz="3200" b="1">
                <a:solidFill>
                  <a:srgbClr val="000000"/>
                </a:solidFill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是昆明的光荣，是云南人民的光荣。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7.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毫无疑问，在改革开放的潮流中，我们必须大胆去创新</a:t>
            </a:r>
            <a:endParaRPr lang="en-US" altLang="zh-CN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8.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我们必须从零开始，而且必须循序渐进。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9.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我们必须学多些知识，将来才能有所作为。</a:t>
            </a:r>
            <a:endParaRPr lang="en-US" altLang="zh-CN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10.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人在，问题就好办。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4932363" y="836613"/>
            <a:ext cx="2159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（单句）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7443788" y="3916363"/>
            <a:ext cx="1833562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（复句）</a:t>
            </a:r>
          </a:p>
          <a:p>
            <a:pPr algn="ctr"/>
            <a:endParaRPr lang="zh-CN" altLang="en-US" sz="2800">
              <a:latin typeface="Calibri" pitchFamily="34" charset="0"/>
            </a:endParaRPr>
          </a:p>
          <a:p>
            <a:pPr algn="ctr"/>
            <a:endParaRPr lang="en-US" altLang="zh-CN" sz="2800">
              <a:latin typeface="Calibri" pitchFamily="34" charset="0"/>
            </a:endParaRPr>
          </a:p>
          <a:p>
            <a:pPr algn="ctr"/>
            <a:endParaRPr lang="en-US" altLang="zh-CN" sz="2800">
              <a:latin typeface="Calibri" pitchFamily="34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7764463" y="4729163"/>
            <a:ext cx="26273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（复句）</a:t>
            </a:r>
          </a:p>
          <a:p>
            <a:pPr algn="ctr">
              <a:spcBef>
                <a:spcPct val="50000"/>
              </a:spcBef>
            </a:pPr>
            <a:endParaRPr lang="en-US" altLang="zh-CN" sz="3200">
              <a:latin typeface="Calibri" pitchFamily="34" charset="0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148263" y="3357563"/>
            <a:ext cx="3348037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（单句）</a:t>
            </a:r>
          </a:p>
          <a:p>
            <a:pPr algn="ctr">
              <a:spcBef>
                <a:spcPct val="50000"/>
              </a:spcBef>
            </a:pPr>
            <a:endParaRPr lang="en-US" altLang="zh-CN" sz="3600">
              <a:latin typeface="Calibri" pitchFamily="34" charset="0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500563" y="1989138"/>
            <a:ext cx="3095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（复句）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932363" y="5546725"/>
            <a:ext cx="26273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（复句）</a:t>
            </a:r>
          </a:p>
          <a:p>
            <a:pPr algn="ctr">
              <a:spcBef>
                <a:spcPct val="50000"/>
              </a:spcBef>
            </a:pPr>
            <a:endParaRPr lang="en-US" altLang="zh-CN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11.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老师知道小王学习好，小李体育好。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12.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同学们兴奋地说笑着，打闹着。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13.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他学习努力，身体也好。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14.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他推开门，走了进去。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15.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我们年级的六个班，都在开会。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7092950" y="1412875"/>
            <a:ext cx="2881313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（单句）</a:t>
            </a:r>
          </a:p>
          <a:p>
            <a:pPr algn="ctr">
              <a:spcBef>
                <a:spcPct val="50000"/>
              </a:spcBef>
            </a:pPr>
            <a:endParaRPr lang="en-US" altLang="zh-CN">
              <a:latin typeface="Calibri" pitchFamily="34" charset="0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7092950" y="5084763"/>
            <a:ext cx="2266950" cy="99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（单句）</a:t>
            </a:r>
          </a:p>
          <a:p>
            <a:pPr algn="ctr">
              <a:spcBef>
                <a:spcPct val="50000"/>
              </a:spcBef>
            </a:pPr>
            <a:endParaRPr lang="en-US" altLang="zh-CN">
              <a:latin typeface="Calibri" pitchFamily="34" charset="0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6911975" y="692150"/>
            <a:ext cx="2232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（复句）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7092950" y="2060575"/>
            <a:ext cx="1908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（复句）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6443663" y="2852738"/>
            <a:ext cx="3168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（复句）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6659563" y="3573463"/>
            <a:ext cx="2736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（复句）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  <p:bldP spid="18438" grpId="0"/>
      <p:bldP spid="18439" grpId="0"/>
      <p:bldP spid="184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50825" y="1052513"/>
            <a:ext cx="8534400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266700" algn="just">
              <a:tabLst>
                <a:tab pos="266700" algn="l"/>
              </a:tabLst>
            </a:pPr>
            <a:endParaRPr kumimoji="1" lang="en-US" altLang="zh-CN" sz="3600" b="1">
              <a:latin typeface="Times New Roman" pitchFamily="18" charset="0"/>
            </a:endParaRPr>
          </a:p>
          <a:p>
            <a:pPr indent="-266700" algn="just">
              <a:tabLst>
                <a:tab pos="266700" algn="l"/>
              </a:tabLst>
            </a:pPr>
            <a:r>
              <a:rPr kumimoji="1" lang="en-US" altLang="zh-CN" sz="3200" b="1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kumimoji="1" lang="zh-CN" altLang="en-US" sz="3200" b="1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失去了真，也同时失去了美。</a:t>
            </a:r>
          </a:p>
          <a:p>
            <a:pPr indent="-266700" algn="just" eaLnBrk="0" hangingPunct="0">
              <a:tabLst>
                <a:tab pos="266700" algn="l"/>
              </a:tabLst>
            </a:pPr>
            <a:r>
              <a:rPr kumimoji="1" lang="en-US" altLang="zh-CN" sz="3200" b="1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kumimoji="1" lang="zh-CN" altLang="en-US" sz="3200" b="1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我宁愿以诚挚获得一百名敌人的攻击，也不愿以伪善得到十个朋友的赞扬。</a:t>
            </a:r>
          </a:p>
          <a:p>
            <a:pPr indent="-266700" algn="just" eaLnBrk="0" hangingPunct="0">
              <a:tabLst>
                <a:tab pos="266700" algn="l"/>
              </a:tabLst>
            </a:pPr>
            <a:r>
              <a:rPr kumimoji="1" lang="en-US" altLang="zh-CN" sz="3200" b="1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kumimoji="1" lang="zh-CN" altLang="en-US" sz="3200" b="1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我爱我师，我更爱真理。</a:t>
            </a:r>
            <a:endParaRPr kumimoji="1" lang="zh-CN" altLang="en-US" sz="3200">
              <a:solidFill>
                <a:srgbClr val="111111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-266700" algn="just" eaLnBrk="0" hangingPunct="0">
              <a:tabLst>
                <a:tab pos="266700" algn="l"/>
              </a:tabLst>
            </a:pPr>
            <a:r>
              <a:rPr kumimoji="1" lang="en-US" altLang="zh-CN" sz="3200" b="1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kumimoji="1" lang="zh-CN" altLang="en-US" sz="3200" b="1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只有忠实于事实，才能忠实于真理。</a:t>
            </a:r>
          </a:p>
          <a:p>
            <a:pPr indent="-266700" algn="just" eaLnBrk="0" hangingPunct="0">
              <a:tabLst>
                <a:tab pos="266700" algn="l"/>
              </a:tabLst>
            </a:pPr>
            <a:r>
              <a:rPr kumimoji="1" lang="en-US" altLang="zh-CN" sz="3200" b="1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5.</a:t>
            </a:r>
            <a:r>
              <a:rPr kumimoji="1" lang="zh-CN" altLang="en-US" sz="3200" b="1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倘若只看书，便变成书橱。</a:t>
            </a:r>
          </a:p>
          <a:p>
            <a:pPr indent="-266700" algn="just" eaLnBrk="0" hangingPunct="0">
              <a:tabLst>
                <a:tab pos="266700" algn="l"/>
              </a:tabLst>
            </a:pPr>
            <a:r>
              <a:rPr kumimoji="1" lang="en-US" altLang="zh-CN" sz="3200" b="1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6.</a:t>
            </a:r>
            <a:r>
              <a:rPr kumimoji="1" lang="zh-CN" altLang="en-US" sz="3200" b="1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没有任何力量比知识强大，用知识武装起来的人是不可战胜的。</a:t>
            </a:r>
          </a:p>
          <a:p>
            <a:pPr indent="-266700" algn="just" eaLnBrk="0" hangingPunct="0">
              <a:tabLst>
                <a:tab pos="266700" algn="l"/>
              </a:tabLst>
            </a:pPr>
            <a:r>
              <a:rPr kumimoji="1" lang="en-US" altLang="zh-CN" sz="3200" b="1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7 </a:t>
            </a:r>
            <a:r>
              <a:rPr kumimoji="1" lang="zh-CN" altLang="en-US" sz="3200" b="1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虽然金子很名贵，但我还是要做一块钢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223963" y="549275"/>
            <a:ext cx="7561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二、指出下列名言的复句关系：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7235825" y="1557338"/>
            <a:ext cx="1257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kumimoji="1"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并列</a:t>
            </a:r>
            <a:r>
              <a:rPr kumimoji="1" lang="en-US" altLang="zh-CN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7380288" y="2565400"/>
            <a:ext cx="1320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kumimoji="1"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选择</a:t>
            </a:r>
            <a:r>
              <a:rPr kumimoji="1" lang="en-US" altLang="zh-CN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kumimoji="1" lang="en-US" altLang="zh-CN">
                <a:latin typeface="Calibri" pitchFamily="34" charset="0"/>
              </a:rPr>
              <a:t> 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7235825" y="3068638"/>
            <a:ext cx="1436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en-US" altLang="zh-CN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kumimoji="1"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递进</a:t>
            </a:r>
            <a:r>
              <a:rPr kumimoji="1" lang="en-US" altLang="zh-CN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7451725" y="3573463"/>
            <a:ext cx="1257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kumimoji="1"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条件</a:t>
            </a:r>
            <a:r>
              <a:rPr kumimoji="1" lang="en-US" altLang="zh-CN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7308850" y="4076700"/>
            <a:ext cx="1436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en-US" altLang="zh-CN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kumimoji="1"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假设</a:t>
            </a:r>
            <a:r>
              <a:rPr kumimoji="1" lang="en-US" altLang="zh-CN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7488238" y="4941888"/>
            <a:ext cx="16557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en-US" altLang="zh-CN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kumimoji="1"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因果</a:t>
            </a:r>
            <a:r>
              <a:rPr kumimoji="1" lang="en-US" altLang="zh-CN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</p:txBody>
      </p:sp>
      <p:pic>
        <p:nvPicPr>
          <p:cNvPr id="17417" name="Picture 10" descr="图片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69038"/>
            <a:ext cx="9144000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7686675" y="5602288"/>
            <a:ext cx="1258888" cy="528637"/>
          </a:xfrm>
          <a:prstGeom prst="rect">
            <a:avLst/>
          </a:prstGeom>
          <a:noFill/>
          <a:ln w="9525">
            <a:solidFill>
              <a:srgbClr val="6600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kumimoji="1"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转折</a:t>
            </a:r>
            <a:r>
              <a:rPr kumimoji="1" lang="en-US" altLang="zh-CN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484" grpId="0"/>
      <p:bldP spid="20485" grpId="0"/>
      <p:bldP spid="20486" grpId="0"/>
      <p:bldP spid="20487" grpId="0"/>
      <p:bldP spid="20488" grpId="0"/>
      <p:bldP spid="20489" grpId="0"/>
      <p:bldP spid="2049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"/>
          <p:cNvSpPr>
            <a:spLocks noChangeArrowheads="1"/>
          </p:cNvSpPr>
          <p:nvPr/>
        </p:nvSpPr>
        <p:spPr bwMode="auto">
          <a:xfrm>
            <a:off x="252413" y="260350"/>
            <a:ext cx="9359900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、河里结了冰，轮船开不出去了。（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）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错误决策的结果，或者是游击队失败，或者是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某些战役失败，或者是根据地丧失。 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）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、既然知道自己错了，便没有必要那么躲躲闪闪的了。（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zh-CN" sz="2800" b="1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、这里不是游乐场，而是学校。                  （            ）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、除非你努力学习，否则是没有出路的。      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、即使你飞到天边去，也飞不出母亲悠长的目光。   （            ）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、我们不是被困难吓倒，就是把困难克服。</a:t>
            </a:r>
          </a:p>
          <a:p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、它既不要谁来施肥，也不要谁来灌溉。（            ）</a:t>
            </a:r>
            <a:endParaRPr lang="zh-CN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6156325" y="188913"/>
            <a:ext cx="1655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因果</a:t>
            </a:r>
            <a:endParaRPr kumimoji="1" lang="en-US" altLang="zh-CN" sz="2800" b="1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827088" y="1989138"/>
            <a:ext cx="16557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因果</a:t>
            </a:r>
            <a:endParaRPr kumimoji="1" lang="en-US" altLang="zh-CN" sz="2800" b="1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500813" y="1125538"/>
            <a:ext cx="9509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选择</a:t>
            </a:r>
            <a:r>
              <a:rPr kumimoji="1" lang="en-US" altLang="zh-CN">
                <a:latin typeface="Calibri" pitchFamily="34" charset="0"/>
              </a:rPr>
              <a:t> </a:t>
            </a: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7488238" y="2349500"/>
            <a:ext cx="16557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并列</a:t>
            </a:r>
            <a:endParaRPr kumimoji="1" lang="en-US" altLang="zh-CN" sz="2800" b="1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7235825" y="2852738"/>
            <a:ext cx="1655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条件</a:t>
            </a:r>
            <a:endParaRPr kumimoji="1" lang="en-US" altLang="zh-CN" sz="2800" b="1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684213" y="3644900"/>
            <a:ext cx="16557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假设</a:t>
            </a:r>
            <a:endParaRPr kumimoji="1" lang="en-US" altLang="zh-CN" sz="2800" b="1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7308850" y="4076700"/>
            <a:ext cx="1655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选择</a:t>
            </a:r>
            <a:endParaRPr kumimoji="1" lang="en-US" altLang="zh-CN" sz="2800" b="1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488238" y="4581525"/>
            <a:ext cx="16557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并列</a:t>
            </a:r>
            <a:endParaRPr kumimoji="1" lang="en-US" altLang="zh-CN" sz="2800" b="1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/>
      <p:bldP spid="3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60350"/>
            <a:ext cx="8569325" cy="4525963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FontTx/>
              <a:buNone/>
            </a:pPr>
            <a:r>
              <a:rPr lang="zh-CN" altLang="en-US" sz="2800" b="1" smtClean="0"/>
              <a:t>三、写出下列句子的句子主干。　　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en-US" altLang="zh-CN" sz="2800" b="1" smtClean="0"/>
              <a:t>1</a:t>
            </a:r>
            <a:r>
              <a:rPr lang="zh-CN" altLang="en-US" sz="2800" b="1" smtClean="0"/>
              <a:t>．话筒里传来了一个小女孩的哭闹声和旁人的呵斥声。    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zh-CN" altLang="en-US" sz="2800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主干：</a:t>
            </a:r>
            <a:r>
              <a:rPr lang="en-US" altLang="zh-CN" sz="2800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．话筒里传来哭闹声和呵斥声。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en-US" altLang="zh-CN" sz="2800" b="1" smtClean="0"/>
              <a:t>2</a:t>
            </a:r>
            <a:r>
              <a:rPr lang="zh-CN" altLang="en-US" sz="2800" b="1" smtClean="0"/>
              <a:t>．村庄山上向阳的一面开垦着许多梯田。       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zh-CN" altLang="en-US" sz="2800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主干：一面开垦着梯田。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en-US" altLang="zh-CN" sz="2800" b="1" smtClean="0"/>
              <a:t>3</a:t>
            </a:r>
            <a:r>
              <a:rPr lang="zh-CN" altLang="en-US" sz="2800" b="1" smtClean="0"/>
              <a:t>．那年，我接到高考录取通知书的时候，母亲激动地流下了眼泪。   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zh-CN" altLang="en-US" sz="2800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主干：　母亲流下了眼泪。 　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en-US" altLang="zh-CN" sz="2800" b="1" smtClean="0"/>
              <a:t>4</a:t>
            </a:r>
            <a:r>
              <a:rPr lang="zh-CN" altLang="en-US" sz="2800" b="1" smtClean="0"/>
              <a:t>．</a:t>
            </a:r>
            <a:r>
              <a:rPr lang="en-US" altLang="zh-CN" sz="2800" b="1" smtClean="0"/>
              <a:t>20</a:t>
            </a:r>
            <a:r>
              <a:rPr lang="zh-CN" altLang="en-US" sz="2800" b="1" smtClean="0"/>
              <a:t>世纪后半期，科学家费因曼和德雷克勒开启了纳米科学的先河。  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zh-CN" altLang="en-US" sz="2800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主干：费因曼和德雷克勒开启了先河。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zh-CN" altLang="en-US" sz="2800" b="1" smtClean="0"/>
              <a:t>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950" y="333375"/>
            <a:ext cx="8569325" cy="4525963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FontTx/>
              <a:buNone/>
            </a:pPr>
            <a:r>
              <a:rPr lang="en-US" altLang="zh-CN" sz="2800" b="1" smtClean="0"/>
              <a:t>5</a:t>
            </a:r>
            <a:r>
              <a:rPr lang="zh-CN" altLang="en-US" sz="2800" b="1" smtClean="0"/>
              <a:t>．在成功之门前，他们没有相互抛弃。   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zh-CN" altLang="en-US" sz="2800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主干：他们没有抛弃。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en-US" altLang="zh-CN" sz="2800" b="1" smtClean="0"/>
              <a:t>6.</a:t>
            </a:r>
            <a:r>
              <a:rPr lang="zh-CN" altLang="en-US" sz="2800" b="1" smtClean="0"/>
              <a:t>我的思想感情的潮水，在放纵地奔流着。  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zh-CN" altLang="en-US" sz="2800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主干：潮水奔流着。 　　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en-US" altLang="zh-CN" sz="2800" b="1" smtClean="0"/>
              <a:t>7.</a:t>
            </a:r>
            <a:r>
              <a:rPr lang="zh-CN" altLang="en-US" sz="2800" b="1" smtClean="0"/>
              <a:t>母亲那种勤劳俭朴的习惯，母亲那种宽厚仁慈的态度，至今还在我心中留有深刻的印象。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zh-CN" altLang="en-US" sz="2800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主干：习惯、态度留有印象。</a:t>
            </a:r>
            <a:r>
              <a:rPr lang="zh-CN" altLang="en-US" sz="2800" b="1" smtClean="0"/>
              <a:t> 　　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en-US" altLang="zh-CN" sz="2800" b="1" smtClean="0"/>
              <a:t>8.</a:t>
            </a:r>
            <a:r>
              <a:rPr lang="zh-CN" altLang="en-US" sz="2800" b="1" smtClean="0"/>
              <a:t>建筑师极力推崇建筑工人的创造性劳动。  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zh-CN" altLang="en-US" sz="2800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主干：　建筑师推崇劳动。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en-US" altLang="zh-CN" sz="2800" b="1" smtClean="0"/>
              <a:t>9. </a:t>
            </a:r>
            <a:r>
              <a:rPr lang="zh-CN" altLang="en-US" sz="2800" b="1" smtClean="0"/>
              <a:t>蔡伦出生在一个贫苦的铁匠家里。   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zh-CN" altLang="en-US" sz="2800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主干：　蔡伦出生。 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en-US" altLang="zh-CN" sz="2800" b="1" smtClean="0"/>
              <a:t>10</a:t>
            </a:r>
            <a:r>
              <a:rPr lang="zh-CN" altLang="en-US" sz="2800" b="1" smtClean="0"/>
              <a:t>．周总理那慈祥的面容立即跃入我的眼帘。  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r>
              <a:rPr lang="zh-CN" altLang="en-US" sz="2800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主干：面容跃入眼帘。 　　</a:t>
            </a:r>
          </a:p>
          <a:p>
            <a:pPr eaLnBrk="1" hangingPunct="1">
              <a:lnSpc>
                <a:spcPct val="95000"/>
              </a:lnSpc>
              <a:buFontTx/>
              <a:buNone/>
            </a:pPr>
            <a:endParaRPr lang="en-US" altLang="zh-CN" sz="2800" b="1" smtClean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8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68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68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68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楷体" pitchFamily="2" charset="-122"/>
                <a:ea typeface="华文楷体" pitchFamily="2" charset="-122"/>
              </a:rPr>
              <a:t>四、请指出下列短语的结构类型。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066800"/>
            <a:ext cx="8991600" cy="5791200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、报纸杂志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（并列）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、我的老师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（偏正）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 </a:t>
            </a:r>
          </a:p>
          <a:p>
            <a:pPr eaLnBrk="1" hangingPunct="1"/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、敬畏生命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（动宾）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、洗得干净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（后补）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pPr eaLnBrk="1" hangingPunct="1"/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、老师讲课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（主谓）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、精力充沛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（主谓）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 </a:t>
            </a:r>
          </a:p>
          <a:p>
            <a:pPr eaLnBrk="1" hangingPunct="1"/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、打量一番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（后补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、热爱工作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（动宾）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  </a:t>
            </a:r>
          </a:p>
          <a:p>
            <a:pPr eaLnBrk="1" hangingPunct="1"/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、一位顾客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（偏正）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、改革开放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（并列）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pPr eaLnBrk="1" hangingPunct="1"/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、雄伟壮丽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（并列）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、完全相信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（偏正）</a:t>
            </a:r>
          </a:p>
          <a:p>
            <a:pPr eaLnBrk="1" hangingPunct="1"/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、红得发紫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（后补）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、露珠晶莹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（主谓）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609600"/>
            <a:ext cx="8991600" cy="5364163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、心情愉快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（主谓）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、完全相信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（偏正）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  </a:t>
            </a:r>
          </a:p>
          <a:p>
            <a:pPr eaLnBrk="1" hangingPunct="1"/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17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、听说读写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（并列）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、非常坚强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（偏正）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pPr eaLnBrk="1" hangingPunct="1"/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19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、多么可爱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（偏正）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、大家唱歌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（主谓）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 </a:t>
            </a:r>
          </a:p>
          <a:p>
            <a:pPr eaLnBrk="1" hangingPunct="1"/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21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、我们回去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（主谓）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22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、聪明美丽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（并列）</a:t>
            </a:r>
          </a:p>
          <a:p>
            <a:pPr eaLnBrk="1" hangingPunct="1"/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23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、上中学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（动宾）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、登泰山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（动宾）</a:t>
            </a:r>
          </a:p>
          <a:p>
            <a:pPr eaLnBrk="1" hangingPunct="1"/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、好极了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（后补）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26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、休息一会儿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（后补）</a:t>
            </a:r>
          </a:p>
          <a:p>
            <a:pPr eaLnBrk="1" hangingPunct="1"/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27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、包饺子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（动宾）</a:t>
            </a:r>
            <a:endParaRPr lang="zh-CN" altLang="en-US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en-US" altLang="zh-CN" b="1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2527</Words>
  <Application>Microsoft Office PowerPoint</Application>
  <PresentationFormat>全屏显示(4:3)</PresentationFormat>
  <Paragraphs>195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楷体_GB2312</vt:lpstr>
      <vt:lpstr>Times New Roman</vt:lpstr>
      <vt:lpstr>黑体</vt:lpstr>
      <vt:lpstr>华文楷体</vt:lpstr>
      <vt:lpstr>Office 主题</vt:lpstr>
      <vt:lpstr> 一、 判断下列句子是单句还是复句   </vt:lpstr>
      <vt:lpstr>幻灯片 2</vt:lpstr>
      <vt:lpstr>幻灯片 3</vt:lpstr>
      <vt:lpstr>幻灯片 4</vt:lpstr>
      <vt:lpstr>幻灯片 5</vt:lpstr>
      <vt:lpstr>幻灯片 6</vt:lpstr>
      <vt:lpstr>幻灯片 7</vt:lpstr>
      <vt:lpstr>四、请指出下列短语的结构类型。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判断下列句子是单句还是复句   </dc:title>
  <dc:creator>Administrator</dc:creator>
  <cp:lastModifiedBy>袁红梅</cp:lastModifiedBy>
  <cp:revision>29</cp:revision>
  <dcterms:created xsi:type="dcterms:W3CDTF">2017-12-28T08:33:25Z</dcterms:created>
  <dcterms:modified xsi:type="dcterms:W3CDTF">2018-01-02T04:37:59Z</dcterms:modified>
</cp:coreProperties>
</file>