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9" r:id="rId3"/>
  </p:sldMasterIdLst>
  <p:notesMasterIdLst>
    <p:notesMasterId r:id="rId16"/>
  </p:notes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8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jh" initials="w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61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474" name="幻灯片图像占位符 10547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05475" name="文本占位符 105474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390651" y="1341438"/>
            <a:ext cx="5040631" cy="51069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37021" y="1341438"/>
            <a:ext cx="5040631" cy="51069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250363" y="260350"/>
            <a:ext cx="2619904" cy="61880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390651" y="260350"/>
            <a:ext cx="7707833" cy="61880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4" Type="http://schemas.openxmlformats.org/officeDocument/2006/relationships/theme" Target="../theme/theme2.xml"/><Relationship Id="rId13" Type="http://schemas.openxmlformats.org/officeDocument/2006/relationships/tags" Target="../tags/tag4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33124" name="日期占位符 133123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33125" name="页脚占位符 133124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133126" name="灯片编号占位符 133125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133127" name="图片 133126" descr="鼓1"/>
          <p:cNvPicPr/>
          <p:nvPr/>
        </p:nvPicPr>
        <p:blipFill>
          <a:blip r:embed="rId12">
            <a:lum bright="7999" contrast="1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28" name="标题 133127"/>
          <p:cNvSpPr>
            <a:spLocks noGrp="1"/>
          </p:cNvSpPr>
          <p:nvPr>
            <p:ph type="title"/>
          </p:nvPr>
        </p:nvSpPr>
        <p:spPr>
          <a:xfrm>
            <a:off x="1583267" y="260350"/>
            <a:ext cx="10287000" cy="9667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33129" name="文本占位符 133128"/>
          <p:cNvSpPr>
            <a:spLocks noGrp="1"/>
          </p:cNvSpPr>
          <p:nvPr>
            <p:ph type="body" idx="1"/>
          </p:nvPr>
        </p:nvSpPr>
        <p:spPr>
          <a:xfrm>
            <a:off x="1390651" y="1341438"/>
            <a:ext cx="10287000" cy="510698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33130" name="文本框 133129"/>
          <p:cNvSpPr txBox="1"/>
          <p:nvPr/>
        </p:nvSpPr>
        <p:spPr>
          <a:xfrm>
            <a:off x="239184" y="1844675"/>
            <a:ext cx="1007533" cy="27997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4400" dirty="0">
                <a:solidFill>
                  <a:srgbClr val="CC33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安塞腰鼓</a:t>
            </a:r>
            <a:endParaRPr lang="zh-CN" altLang="en-US" sz="4400" dirty="0">
              <a:solidFill>
                <a:srgbClr val="CC33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1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erdan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erdan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erdan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erdan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erdan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erdan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erdan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Verdan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3.png"/><Relationship Id="rId2" Type="http://schemas.microsoft.com/office/2007/relationships/media" Target="file:///C:\OutPath\&#23433;&#22622;&#33136;&#40723;%20&#35270;&#39057;&#35838;&#25991;&#26391;&#35835;.wmv" TargetMode="External"/><Relationship Id="rId1" Type="http://schemas.openxmlformats.org/officeDocument/2006/relationships/video" Target="file:///C:\OutPath\&#23433;&#22622;&#33136;&#40723;%20&#35270;&#39057;&#35838;&#25991;&#26391;&#35835;.wmv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1796" name="图片 161795" descr="安塞腰鼓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2424113" y="1773238"/>
            <a:ext cx="7772400" cy="1470025"/>
          </a:xfrm>
        </p:spPr>
        <p:txBody>
          <a:bodyPr anchor="b"/>
          <a:p>
            <a:pPr defTabSz="914400">
              <a:buSzPct val="100000"/>
            </a:pPr>
            <a:r>
              <a:rPr lang="zh-CN" altLang="en-US" sz="4400" kern="1200" baseline="0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安塞腰鼓</a:t>
            </a:r>
            <a:endParaRPr lang="zh-CN" altLang="en-US" sz="4400" kern="1200" baseline="0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4" name="矩形 2053"/>
          <p:cNvSpPr/>
          <p:nvPr/>
        </p:nvSpPr>
        <p:spPr>
          <a:xfrm>
            <a:off x="5735638" y="4292600"/>
            <a:ext cx="439261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Verdana" panose="020B0604030504040204" pitchFamily="34" charset="0"/>
              </a:rPr>
              <a:t>作者</a:t>
            </a:r>
            <a:r>
              <a:rPr lang="en-US" altLang="zh-CN" sz="3600" b="1" dirty="0">
                <a:solidFill>
                  <a:srgbClr val="0000FF"/>
                </a:solidFill>
                <a:latin typeface="Verdana" panose="020B0604030504040204" pitchFamily="34" charset="0"/>
              </a:rPr>
              <a:t>:</a:t>
            </a:r>
            <a:r>
              <a:rPr lang="zh-CN" altLang="en-US" sz="3600" b="1" dirty="0">
                <a:solidFill>
                  <a:srgbClr val="0000FF"/>
                </a:solidFill>
                <a:latin typeface="Verdana" panose="020B0604030504040204" pitchFamily="34" charset="0"/>
              </a:rPr>
              <a:t>刘成章</a:t>
            </a:r>
            <a:endParaRPr lang="zh-CN" altLang="en-US" sz="3600" b="1" dirty="0">
              <a:solidFill>
                <a:srgbClr val="0000FF"/>
              </a:solidFill>
              <a:latin typeface="Verdana" panose="020B0604030504040204" pitchFamily="34" charset="0"/>
            </a:endParaRPr>
          </a:p>
        </p:txBody>
      </p:sp>
      <p:pic>
        <p:nvPicPr>
          <p:cNvPr id="2055" name="图片 2054" descr="１２３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0513" y="269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7" name="矩形 2056"/>
          <p:cNvSpPr/>
          <p:nvPr/>
        </p:nvSpPr>
        <p:spPr>
          <a:xfrm>
            <a:off x="3071813" y="1312863"/>
            <a:ext cx="4114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dirty="0">
                <a:solidFill>
                  <a:srgbClr val="FF3300"/>
                </a:solidFill>
                <a:latin typeface="Verdana" panose="020B0604030504040204" pitchFamily="34" charset="0"/>
              </a:rPr>
              <a:t>　</a:t>
            </a:r>
            <a:endParaRPr lang="zh-CN" altLang="en-US" dirty="0">
              <a:solidFill>
                <a:srgbClr val="FF3300"/>
              </a:solidFill>
              <a:latin typeface="Verdana" panose="020B0604030504040204" pitchFamily="34" charset="0"/>
            </a:endParaRPr>
          </a:p>
        </p:txBody>
      </p:sp>
      <p:sp>
        <p:nvSpPr>
          <p:cNvPr id="2061" name="文本框 2060"/>
          <p:cNvSpPr txBox="1"/>
          <p:nvPr/>
        </p:nvSpPr>
        <p:spPr>
          <a:xfrm>
            <a:off x="1595438" y="422275"/>
            <a:ext cx="8893175" cy="76835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p>
            <a:pPr algn="l"/>
            <a:r>
              <a:rPr lang="en-US" altLang="zh-CN" sz="44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    </a:t>
            </a:r>
            <a:r>
              <a:rPr lang="zh-CN" altLang="en-US" sz="4400" b="1" dirty="0">
                <a:solidFill>
                  <a:srgbClr val="FF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如猛虎扑食，似大鹏展翅。</a:t>
            </a:r>
            <a:endParaRPr lang="zh-CN" altLang="en-US" sz="4400" b="1" dirty="0">
              <a:solidFill>
                <a:srgbClr val="FF66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7394" name="左大括号 187393"/>
          <p:cNvSpPr/>
          <p:nvPr/>
        </p:nvSpPr>
        <p:spPr>
          <a:xfrm>
            <a:off x="2424113" y="620713"/>
            <a:ext cx="457200" cy="5410200"/>
          </a:xfrm>
          <a:prstGeom prst="leftBrace">
            <a:avLst>
              <a:gd name="adj1" fmla="val 98611"/>
              <a:gd name="adj2" fmla="val 50000"/>
            </a:avLst>
          </a:prstGeom>
          <a:noFill/>
          <a:ln w="38100" cap="flat" cmpd="sng">
            <a:solidFill>
              <a:srgbClr val="CC66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dirty="0">
              <a:latin typeface="Verdana" panose="020B0604030504040204" pitchFamily="34" charset="0"/>
            </a:endParaRPr>
          </a:p>
        </p:txBody>
      </p:sp>
      <p:sp>
        <p:nvSpPr>
          <p:cNvPr id="187397" name="文本框 187396"/>
          <p:cNvSpPr txBox="1"/>
          <p:nvPr/>
        </p:nvSpPr>
        <p:spPr>
          <a:xfrm>
            <a:off x="2782888" y="3000375"/>
            <a:ext cx="460851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buClr>
                <a:schemeClr val="bg1"/>
              </a:buClr>
            </a:pPr>
            <a:r>
              <a:rPr lang="en-US" altLang="zh-CN" sz="3200" b="1" dirty="0">
                <a:latin typeface="Times New Roman" panose="02020603050405020304" pitchFamily="18" charset="0"/>
              </a:rPr>
              <a:t>4—21</a:t>
            </a:r>
            <a:r>
              <a:rPr lang="zh-CN" altLang="en-US" sz="3200" b="1" dirty="0">
                <a:latin typeface="Times New Roman" panose="02020603050405020304" pitchFamily="18" charset="0"/>
              </a:rPr>
              <a:t>表演中    主体部分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pPr algn="l"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</a:rPr>
              <a:t>            热烈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187398" name="文本框 187397"/>
          <p:cNvSpPr txBox="1"/>
          <p:nvPr/>
        </p:nvSpPr>
        <p:spPr>
          <a:xfrm>
            <a:off x="2819400" y="523875"/>
            <a:ext cx="73914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 dirty="0">
                <a:latin typeface="Times New Roman" panose="02020603050405020304" pitchFamily="18" charset="0"/>
              </a:rPr>
              <a:t>1—3</a:t>
            </a:r>
            <a:r>
              <a:rPr lang="zh-CN" altLang="en-US" sz="3200" b="1" dirty="0">
                <a:latin typeface="Times New Roman" panose="02020603050405020304" pitchFamily="18" charset="0"/>
              </a:rPr>
              <a:t>表演前   安静   似乎从来不曾响过</a:t>
            </a:r>
            <a:endParaRPr lang="zh-CN" altLang="en-US" sz="3200" b="1">
              <a:latin typeface="Times New Roman" panose="02020603050405020304" pitchFamily="18" charset="0"/>
            </a:endParaRPr>
          </a:p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</a:rPr>
              <a:t>     （铺垫）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187399" name="文本框 187398"/>
          <p:cNvSpPr txBox="1"/>
          <p:nvPr/>
        </p:nvSpPr>
        <p:spPr>
          <a:xfrm>
            <a:off x="2895600" y="5303838"/>
            <a:ext cx="77724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buClr>
                <a:schemeClr val="bg1"/>
              </a:buClr>
            </a:pPr>
            <a:r>
              <a:rPr lang="en-US" altLang="zh-CN" sz="3200" b="1" dirty="0">
                <a:latin typeface="Times New Roman" panose="02020603050405020304" pitchFamily="18" charset="0"/>
              </a:rPr>
              <a:t>                 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 algn="l">
              <a:buClr>
                <a:schemeClr val="bg1"/>
              </a:buClr>
            </a:pPr>
            <a:r>
              <a:rPr lang="en-US" altLang="zh-CN" sz="3200" b="1" dirty="0">
                <a:latin typeface="Times New Roman" panose="02020603050405020304" pitchFamily="18" charset="0"/>
              </a:rPr>
              <a:t>22—24</a:t>
            </a:r>
            <a:r>
              <a:rPr lang="zh-CN" altLang="en-US" sz="3200" b="1" dirty="0">
                <a:latin typeface="Times New Roman" panose="02020603050405020304" pitchFamily="18" charset="0"/>
              </a:rPr>
              <a:t>表演后     寂静    像来到另一个星球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pPr algn="l"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</a:rPr>
              <a:t>         （衬托） 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426" name="标题 103425"/>
          <p:cNvSpPr>
            <a:spLocks noGrp="1"/>
          </p:cNvSpPr>
          <p:nvPr>
            <p:ph type="title"/>
          </p:nvPr>
        </p:nvSpPr>
        <p:spPr>
          <a:xfrm>
            <a:off x="2208213" y="260350"/>
            <a:ext cx="4464050" cy="966788"/>
          </a:xfrm>
        </p:spPr>
        <p:txBody>
          <a:bodyPr anchor="b"/>
          <a:p>
            <a:pPr algn="l"/>
            <a:r>
              <a:rPr lang="zh-CN" altLang="en-US" dirty="0">
                <a:solidFill>
                  <a:srgbClr val="FF0066"/>
                </a:solidFill>
              </a:rPr>
              <a:t>三、朗读与思考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103427" name="文本占位符 103426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zh-CN" altLang="en-US" dirty="0"/>
              <a:t>（一）听范读展风采</a:t>
            </a:r>
            <a:endParaRPr lang="zh-CN" altLang="en-US" dirty="0"/>
          </a:p>
        </p:txBody>
      </p:sp>
      <p:pic>
        <p:nvPicPr>
          <p:cNvPr id="103428" name="图片 103427" descr="a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3184525"/>
            <a:ext cx="4392613" cy="3673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29" name="图片 103428" descr="安塞腰鼓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2738" y="0"/>
            <a:ext cx="4005262" cy="46529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1315" name="文本框 141314"/>
          <p:cNvSpPr txBox="1"/>
          <p:nvPr/>
        </p:nvSpPr>
        <p:spPr>
          <a:xfrm>
            <a:off x="2387600" y="549275"/>
            <a:ext cx="8029575" cy="2061210"/>
          </a:xfrm>
          <a:prstGeom prst="rect">
            <a:avLst/>
          </a:prstGeom>
          <a:solidFill>
            <a:srgbClr val="009900">
              <a:alpha val="16000"/>
            </a:srgbClr>
          </a:solidFill>
          <a:ln w="9525">
            <a:noFill/>
          </a:ln>
        </p:spPr>
        <p:txBody>
          <a:bodyPr>
            <a:spAutoFit/>
          </a:bodyPr>
          <a:p>
            <a:pPr algn="l" eaLnBrk="0" hangingPunct="0"/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骤雨一样，是急促的鼓点；旋风一样，是飞扬的流苏；乱蛙一样，是蹦跳的脚步；火花一样，是闪射的瞳仁；斗虎一样，是强健的风姿。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41316" name="图片 141315" descr="11155724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6400" y="4476750"/>
            <a:ext cx="4191000" cy="2381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1317" name="图片 141316" descr="11155724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638" y="3068638"/>
            <a:ext cx="4191000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1318" name="图片 141317" descr="111557246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200" y="4953000"/>
            <a:ext cx="4191000" cy="1905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41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2338" name="文本框 142337"/>
          <p:cNvSpPr txBox="1"/>
          <p:nvPr/>
        </p:nvSpPr>
        <p:spPr>
          <a:xfrm>
            <a:off x="2351088" y="4508500"/>
            <a:ext cx="7536180" cy="1568450"/>
          </a:xfrm>
          <a:prstGeom prst="rect">
            <a:avLst/>
          </a:prstGeom>
          <a:solidFill>
            <a:srgbClr val="0066FF">
              <a:alpha val="20000"/>
            </a:srgbClr>
          </a:solidFill>
          <a:ln w="9525">
            <a:noFill/>
          </a:ln>
        </p:spPr>
        <p:txBody>
          <a:bodyPr wrap="none" anchor="t">
            <a:spAutoFit/>
          </a:bodyPr>
          <a:p>
            <a:pPr algn="l" eaLnBrk="0" hangingPunct="0"/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黄土高原啊！你生养了这些元气淋漓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algn="l" eaLnBrk="0" hangingPunct="0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的后生；也只有你，才能承受如此惊心动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algn="l" eaLnBrk="0" hangingPunct="0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魄的搏击！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42339" name="图片 142338" descr="g200602191653459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0" y="549275"/>
            <a:ext cx="6667500" cy="3695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4386" name="文本框 144385"/>
          <p:cNvSpPr txBox="1"/>
          <p:nvPr/>
        </p:nvSpPr>
        <p:spPr>
          <a:xfrm>
            <a:off x="1774825" y="4140200"/>
            <a:ext cx="9001125" cy="2553335"/>
          </a:xfrm>
          <a:prstGeom prst="rect">
            <a:avLst/>
          </a:prstGeom>
          <a:solidFill>
            <a:srgbClr val="9933FF">
              <a:alpha val="28000"/>
            </a:srgbClr>
          </a:solidFill>
          <a:ln w="9525">
            <a:noFill/>
          </a:ln>
        </p:spPr>
        <p:txBody>
          <a:bodyPr>
            <a:spAutoFit/>
          </a:bodyPr>
          <a:p>
            <a:pPr algn="l" eaLnBrk="0" hangingPunct="0"/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愈捶愈烈！形体成了沉重而又纷飞的思绪！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algn="l" eaLnBrk="0" hangingPunct="0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  愈捶愈烈！思绪中不存任何隐秘！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algn="l" eaLnBrk="0" hangingPunct="0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  愈捶愈烈！痛苦和欢乐，生活和梦幻，摆脱和追求，都在这舞姿和鼓点中，交织！旋转！翻飞！升华！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44387" name="图片 144386" descr="yaogu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7350" y="333375"/>
            <a:ext cx="6840538" cy="33131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4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6370" name="标题 186369"/>
          <p:cNvSpPr>
            <a:spLocks noGrp="1"/>
          </p:cNvSpPr>
          <p:nvPr>
            <p:ph type="title"/>
          </p:nvPr>
        </p:nvSpPr>
        <p:spPr>
          <a:xfrm>
            <a:off x="2952750" y="3213100"/>
            <a:ext cx="7031038" cy="936625"/>
          </a:xfrm>
        </p:spPr>
        <p:txBody>
          <a:bodyPr anchor="b"/>
          <a:p>
            <a:pPr algn="l"/>
            <a:r>
              <a:rPr lang="zh-CN" altLang="en-US" dirty="0"/>
              <a:t>（二）思考：</a:t>
            </a:r>
            <a:br>
              <a:rPr lang="zh-CN" altLang="en-US" sz="4000" dirty="0"/>
            </a:br>
            <a:r>
              <a:rPr lang="zh-CN" altLang="en-US" sz="4000" dirty="0"/>
              <a:t>      </a:t>
            </a:r>
            <a:br>
              <a:rPr lang="zh-CN" altLang="en-US" sz="4000" dirty="0"/>
            </a:br>
            <a:r>
              <a:rPr lang="zh-CN" altLang="en-US" sz="4000" dirty="0"/>
              <a:t>      </a:t>
            </a:r>
            <a:r>
              <a:rPr lang="zh-CN" altLang="en-US" sz="3200" b="0" dirty="0">
                <a:solidFill>
                  <a:schemeClr val="accent2"/>
                </a:solidFill>
              </a:rPr>
              <a:t>第二部分哪句话反复出现？若以这句话为界，说说每节重点突出了哪个方面？</a:t>
            </a:r>
            <a:r>
              <a:rPr lang="zh-CN" altLang="en-US" sz="3200" b="0" dirty="0"/>
              <a:t> （小组讨论）</a:t>
            </a:r>
            <a:endParaRPr lang="zh-CN" altLang="en-US" sz="3200" b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5346" name="左大括号 185345"/>
          <p:cNvSpPr/>
          <p:nvPr/>
        </p:nvSpPr>
        <p:spPr>
          <a:xfrm>
            <a:off x="2424113" y="620713"/>
            <a:ext cx="457200" cy="5410200"/>
          </a:xfrm>
          <a:prstGeom prst="leftBrace">
            <a:avLst>
              <a:gd name="adj1" fmla="val 98611"/>
              <a:gd name="adj2" fmla="val 50000"/>
            </a:avLst>
          </a:prstGeom>
          <a:noFill/>
          <a:ln w="38100" cap="flat" cmpd="sng">
            <a:solidFill>
              <a:srgbClr val="CC66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dirty="0">
              <a:latin typeface="Verdana" panose="020B0604030504040204" pitchFamily="34" charset="0"/>
            </a:endParaRPr>
          </a:p>
        </p:txBody>
      </p:sp>
      <p:sp>
        <p:nvSpPr>
          <p:cNvPr id="185347" name="左大括号 185346"/>
          <p:cNvSpPr/>
          <p:nvPr/>
        </p:nvSpPr>
        <p:spPr>
          <a:xfrm>
            <a:off x="5499100" y="1341438"/>
            <a:ext cx="381000" cy="3733800"/>
          </a:xfrm>
          <a:prstGeom prst="leftBrace">
            <a:avLst>
              <a:gd name="adj1" fmla="val 81666"/>
              <a:gd name="adj2" fmla="val 50000"/>
            </a:avLst>
          </a:prstGeom>
          <a:noFill/>
          <a:ln w="38100" cap="flat" cmpd="sng">
            <a:solidFill>
              <a:srgbClr val="CC66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dirty="0">
              <a:latin typeface="Verdana" panose="020B0604030504040204" pitchFamily="34" charset="0"/>
            </a:endParaRPr>
          </a:p>
        </p:txBody>
      </p:sp>
      <p:grpSp>
        <p:nvGrpSpPr>
          <p:cNvPr id="185348" name="组合 185347"/>
          <p:cNvGrpSpPr/>
          <p:nvPr/>
        </p:nvGrpSpPr>
        <p:grpSpPr>
          <a:xfrm>
            <a:off x="2890838" y="304800"/>
            <a:ext cx="7885112" cy="6348413"/>
            <a:chOff x="725" y="192"/>
            <a:chExt cx="4967" cy="3999"/>
          </a:xfrm>
        </p:grpSpPr>
        <p:sp>
          <p:nvSpPr>
            <p:cNvPr id="185349" name="文本框 185348"/>
            <p:cNvSpPr txBox="1"/>
            <p:nvPr/>
          </p:nvSpPr>
          <p:spPr>
            <a:xfrm>
              <a:off x="725" y="1752"/>
              <a:ext cx="2304" cy="67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l">
                <a:buClr>
                  <a:schemeClr val="bg1"/>
                </a:buClr>
              </a:pPr>
              <a:r>
                <a:rPr lang="en-US" altLang="zh-CN" sz="3200" b="1" dirty="0">
                  <a:latin typeface="Times New Roman" panose="02020603050405020304" pitchFamily="18" charset="0"/>
                </a:rPr>
                <a:t>4—21</a:t>
              </a:r>
              <a:r>
                <a:rPr lang="zh-CN" altLang="en-US" sz="3200" b="1" dirty="0">
                  <a:latin typeface="Times New Roman" panose="02020603050405020304" pitchFamily="18" charset="0"/>
                </a:rPr>
                <a:t>表演中</a:t>
              </a:r>
              <a:endParaRPr lang="zh-CN" altLang="en-US" sz="3200" b="1" dirty="0">
                <a:latin typeface="Times New Roman" panose="02020603050405020304" pitchFamily="18" charset="0"/>
              </a:endParaRPr>
            </a:p>
            <a:p>
              <a:pPr algn="l">
                <a:buClr>
                  <a:schemeClr val="bg1"/>
                </a:buClr>
              </a:pPr>
              <a:r>
                <a:rPr lang="zh-CN" altLang="en-US" sz="3200" b="1" dirty="0">
                  <a:latin typeface="Times New Roman" panose="02020603050405020304" pitchFamily="18" charset="0"/>
                </a:rPr>
                <a:t>            热烈</a:t>
              </a:r>
              <a:endParaRPr lang="zh-CN" altLang="en-US" sz="32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185350" name="文本框 185349"/>
            <p:cNvSpPr txBox="1"/>
            <p:nvPr/>
          </p:nvSpPr>
          <p:spPr>
            <a:xfrm>
              <a:off x="748" y="192"/>
              <a:ext cx="4656" cy="83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l">
                <a:spcBef>
                  <a:spcPct val="50000"/>
                </a:spcBef>
                <a:buClr>
                  <a:schemeClr val="bg1"/>
                </a:buClr>
              </a:pPr>
              <a:r>
                <a:rPr lang="en-US" altLang="zh-CN" sz="3200" b="1" dirty="0">
                  <a:latin typeface="Times New Roman" panose="02020603050405020304" pitchFamily="18" charset="0"/>
                </a:rPr>
                <a:t>1—3</a:t>
              </a:r>
              <a:r>
                <a:rPr lang="zh-CN" altLang="en-US" sz="3200" b="1" dirty="0">
                  <a:latin typeface="Times New Roman" panose="02020603050405020304" pitchFamily="18" charset="0"/>
                </a:rPr>
                <a:t>表演前     安静</a:t>
              </a:r>
              <a:endParaRPr lang="zh-CN" altLang="en-US" sz="3200" b="1" dirty="0">
                <a:latin typeface="Times New Roman" panose="02020603050405020304" pitchFamily="18" charset="0"/>
              </a:endParaRPr>
            </a:p>
            <a:p>
              <a:pPr algn="l"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sz="3200" b="1" dirty="0">
                  <a:latin typeface="Times New Roman" panose="02020603050405020304" pitchFamily="18" charset="0"/>
                </a:rPr>
                <a:t>     （铺垫）</a:t>
              </a:r>
              <a:endParaRPr lang="zh-CN" altLang="en-US" sz="3200" b="1">
                <a:latin typeface="Times New Roman" panose="02020603050405020304" pitchFamily="18" charset="0"/>
              </a:endParaRPr>
            </a:p>
          </p:txBody>
        </p:sp>
        <p:sp>
          <p:nvSpPr>
            <p:cNvPr id="185351" name="文本框 185350"/>
            <p:cNvSpPr txBox="1"/>
            <p:nvPr/>
          </p:nvSpPr>
          <p:spPr>
            <a:xfrm>
              <a:off x="796" y="3203"/>
              <a:ext cx="4896" cy="9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l">
                <a:buClr>
                  <a:schemeClr val="bg1"/>
                </a:buClr>
              </a:pPr>
              <a:r>
                <a:rPr lang="en-US" altLang="zh-CN" sz="3200" b="1" dirty="0">
                  <a:latin typeface="Times New Roman" panose="02020603050405020304" pitchFamily="18" charset="0"/>
                </a:rPr>
                <a:t>                 </a:t>
              </a:r>
              <a:endParaRPr lang="en-US" altLang="zh-CN" sz="3200" b="1" dirty="0">
                <a:latin typeface="Times New Roman" panose="02020603050405020304" pitchFamily="18" charset="0"/>
              </a:endParaRPr>
            </a:p>
            <a:p>
              <a:pPr algn="l">
                <a:buClr>
                  <a:schemeClr val="bg1"/>
                </a:buClr>
              </a:pPr>
              <a:r>
                <a:rPr lang="en-US" altLang="zh-CN" sz="3200" b="1" dirty="0">
                  <a:latin typeface="Times New Roman" panose="02020603050405020304" pitchFamily="18" charset="0"/>
                </a:rPr>
                <a:t>22—24</a:t>
              </a:r>
              <a:r>
                <a:rPr lang="zh-CN" altLang="en-US" sz="3200" b="1" dirty="0">
                  <a:latin typeface="Times New Roman" panose="02020603050405020304" pitchFamily="18" charset="0"/>
                </a:rPr>
                <a:t>表演后     寂静</a:t>
              </a:r>
              <a:endParaRPr lang="zh-CN" altLang="en-US" sz="3200" b="1" dirty="0">
                <a:latin typeface="Times New Roman" panose="02020603050405020304" pitchFamily="18" charset="0"/>
              </a:endParaRPr>
            </a:p>
            <a:p>
              <a:pPr algn="l">
                <a:buClr>
                  <a:schemeClr val="bg1"/>
                </a:buClr>
              </a:pPr>
              <a:r>
                <a:rPr lang="zh-CN" altLang="en-US" sz="3200" b="1" dirty="0">
                  <a:latin typeface="Times New Roman" panose="02020603050405020304" pitchFamily="18" charset="0"/>
                </a:rPr>
                <a:t>         （衬托） </a:t>
              </a:r>
              <a:endParaRPr lang="zh-CN" altLang="en-US" sz="3200" b="1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85352" name="文本框 185351"/>
          <p:cNvSpPr txBox="1"/>
          <p:nvPr/>
        </p:nvSpPr>
        <p:spPr>
          <a:xfrm>
            <a:off x="5954713" y="1219200"/>
            <a:ext cx="3886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</a:rPr>
              <a:t>宏伟的场面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185353" name="文本框 185352"/>
          <p:cNvSpPr txBox="1"/>
          <p:nvPr/>
        </p:nvSpPr>
        <p:spPr>
          <a:xfrm>
            <a:off x="5937250" y="2128838"/>
            <a:ext cx="4191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</a:rPr>
              <a:t>雄浑的鼓声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185354" name="文本框 185353"/>
          <p:cNvSpPr txBox="1"/>
          <p:nvPr/>
        </p:nvSpPr>
        <p:spPr>
          <a:xfrm>
            <a:off x="5894388" y="2921000"/>
            <a:ext cx="3657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</a:rPr>
              <a:t>元气淋漓的后生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185355" name="文本框 185354"/>
          <p:cNvSpPr txBox="1"/>
          <p:nvPr/>
        </p:nvSpPr>
        <p:spPr>
          <a:xfrm>
            <a:off x="5878513" y="3860800"/>
            <a:ext cx="3962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</a:rPr>
              <a:t>奇丽的舞姿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185356" name="文本框 185355"/>
          <p:cNvSpPr txBox="1"/>
          <p:nvPr/>
        </p:nvSpPr>
        <p:spPr>
          <a:xfrm>
            <a:off x="5878513" y="4797425"/>
            <a:ext cx="3962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</a:rPr>
              <a:t>疾猛的节奏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185357" name="左大括号 185356"/>
          <p:cNvSpPr/>
          <p:nvPr/>
        </p:nvSpPr>
        <p:spPr>
          <a:xfrm rot="10800000">
            <a:off x="9099550" y="1350963"/>
            <a:ext cx="381000" cy="3733800"/>
          </a:xfrm>
          <a:prstGeom prst="leftBrace">
            <a:avLst>
              <a:gd name="adj1" fmla="val 81666"/>
              <a:gd name="adj2" fmla="val 50000"/>
            </a:avLst>
          </a:prstGeom>
          <a:noFill/>
          <a:ln w="38100" cap="flat" cmpd="sng">
            <a:solidFill>
              <a:srgbClr val="CC6600"/>
            </a:solidFill>
            <a:prstDash val="solid"/>
            <a:headEnd type="none" w="med" len="med"/>
            <a:tailEnd type="none" w="med" len="med"/>
          </a:ln>
        </p:spPr>
        <p:txBody>
          <a:bodyPr rot="10800000" wrap="none" anchor="ctr"/>
          <a:p>
            <a:endParaRPr dirty="0">
              <a:latin typeface="Verdana" panose="020B0604030504040204" pitchFamily="34" charset="0"/>
            </a:endParaRPr>
          </a:p>
        </p:txBody>
      </p:sp>
      <p:sp>
        <p:nvSpPr>
          <p:cNvPr id="185358" name="文本框 185357"/>
          <p:cNvSpPr txBox="1"/>
          <p:nvPr/>
        </p:nvSpPr>
        <p:spPr>
          <a:xfrm>
            <a:off x="9625013" y="1196975"/>
            <a:ext cx="503237" cy="40309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buClr>
                <a:schemeClr val="bg1"/>
              </a:buClr>
            </a:pPr>
            <a:r>
              <a:rPr lang="zh-CN" altLang="en-US" sz="3200" b="1" dirty="0">
                <a:latin typeface="Times New Roman" panose="02020603050405020304" pitchFamily="18" charset="0"/>
              </a:rPr>
              <a:t>生命的跃动与激情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5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5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347" grpId="0" bldLvl="0" animBg="1"/>
      <p:bldP spid="18535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84" name="标题 174083"/>
          <p:cNvSpPr>
            <a:spLocks noGrp="1"/>
          </p:cNvSpPr>
          <p:nvPr>
            <p:ph type="title"/>
          </p:nvPr>
        </p:nvSpPr>
        <p:spPr>
          <a:xfrm>
            <a:off x="2782888" y="765175"/>
            <a:ext cx="6888162" cy="1871663"/>
          </a:xfrm>
        </p:spPr>
        <p:txBody>
          <a:bodyPr anchor="b"/>
          <a:p>
            <a:pPr algn="l"/>
            <a:r>
              <a:rPr lang="zh-CN" altLang="en-US" dirty="0">
                <a:solidFill>
                  <a:srgbClr val="FF0066"/>
                </a:solidFill>
              </a:rPr>
              <a:t>四、拓展练习：</a:t>
            </a:r>
            <a:br>
              <a:rPr lang="zh-CN" altLang="en-US" dirty="0"/>
            </a:br>
            <a:r>
              <a:rPr lang="zh-CN" altLang="en-US" dirty="0"/>
              <a:t>     </a:t>
            </a:r>
            <a:r>
              <a:rPr lang="zh-CN" altLang="en-US" sz="3200" dirty="0"/>
              <a:t>设想一下，假如你现在就是在现场的一名观众，你从舞动的安塞腰鼓的中感受到了什么？</a:t>
            </a:r>
            <a:endParaRPr lang="zh-CN" altLang="en-US" sz="3200" dirty="0"/>
          </a:p>
        </p:txBody>
      </p:sp>
      <p:pic>
        <p:nvPicPr>
          <p:cNvPr id="174086" name="图片 174085" descr="g20060403235533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0" y="2733675"/>
            <a:ext cx="7705725" cy="4124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7155" name="文本占位符 177154"/>
          <p:cNvSpPr>
            <a:spLocks noGrp="1"/>
          </p:cNvSpPr>
          <p:nvPr>
            <p:ph type="body" idx="1"/>
          </p:nvPr>
        </p:nvSpPr>
        <p:spPr>
          <a:xfrm>
            <a:off x="2952750" y="908050"/>
            <a:ext cx="7246938" cy="5106988"/>
          </a:xfrm>
        </p:spPr>
        <p:txBody>
          <a:bodyPr/>
          <a:p>
            <a:pPr>
              <a:buNone/>
            </a:pPr>
            <a:r>
              <a:rPr lang="zh-CN" altLang="en-US" sz="4400" dirty="0">
                <a:solidFill>
                  <a:srgbClr val="FF0066"/>
                </a:solidFill>
              </a:rPr>
              <a:t>五、我的感悟：</a:t>
            </a:r>
            <a:endParaRPr lang="zh-CN" altLang="en-US" sz="4400" dirty="0">
              <a:solidFill>
                <a:srgbClr val="FF0066"/>
              </a:solidFill>
            </a:endParaRPr>
          </a:p>
          <a:p>
            <a:pPr>
              <a:buNone/>
            </a:pPr>
            <a:r>
              <a:rPr lang="zh-CN" altLang="en-US" dirty="0"/>
              <a:t>           </a:t>
            </a:r>
            <a:r>
              <a:rPr lang="en-US" altLang="zh-CN" dirty="0"/>
              <a:t> </a:t>
            </a:r>
            <a:endParaRPr lang="en-US" altLang="zh-CN" dirty="0"/>
          </a:p>
          <a:p>
            <a:pPr>
              <a:buNone/>
            </a:pPr>
            <a:r>
              <a:rPr lang="en-US" altLang="zh-CN" dirty="0"/>
              <a:t>           </a:t>
            </a:r>
            <a:r>
              <a:rPr lang="zh-CN" altLang="en-US" sz="3600" dirty="0"/>
              <a:t>一场安塞腰鼓，实际上就是人生的完整历程，在起始的安静中积蓄、孕育到人生辉煌时的挥洒与张扬，再到老去时的沉思与宁寂。</a:t>
            </a:r>
            <a:endParaRPr lang="zh-CN" altLang="en-US" sz="3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482" name="标题 20481"/>
          <p:cNvSpPr>
            <a:spLocks noGrp="1"/>
          </p:cNvSpPr>
          <p:nvPr>
            <p:ph type="title"/>
          </p:nvPr>
        </p:nvSpPr>
        <p:spPr>
          <a:xfrm>
            <a:off x="1524000" y="0"/>
            <a:ext cx="7715250" cy="966788"/>
          </a:xfrm>
        </p:spPr>
        <p:txBody>
          <a:bodyPr anchor="b"/>
          <a:p>
            <a:pPr algn="l"/>
            <a:r>
              <a:rPr lang="zh-CN" altLang="en-US" dirty="0">
                <a:solidFill>
                  <a:srgbClr val="FF0066"/>
                </a:solidFill>
              </a:rPr>
              <a:t>一、解题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20483" name="文本占位符 20482"/>
          <p:cNvSpPr>
            <a:spLocks noGrp="1"/>
          </p:cNvSpPr>
          <p:nvPr>
            <p:ph type="body" idx="1"/>
          </p:nvPr>
        </p:nvSpPr>
        <p:spPr>
          <a:xfrm>
            <a:off x="1920875" y="908050"/>
            <a:ext cx="9144000" cy="6858000"/>
          </a:xfrm>
          <a:solidFill>
            <a:srgbClr val="CCFFCC">
              <a:alpha val="39000"/>
            </a:srgbClr>
          </a:solidFill>
        </p:spPr>
        <p:txBody>
          <a:bodyPr/>
          <a:p>
            <a:pPr>
              <a:buNone/>
            </a:pPr>
            <a:r>
              <a:rPr lang="en-US" altLang="zh-CN" sz="3600" dirty="0">
                <a:solidFill>
                  <a:srgbClr val="0000FF"/>
                </a:solidFill>
              </a:rPr>
              <a:t>          </a:t>
            </a:r>
            <a:r>
              <a:rPr lang="zh-CN" altLang="en-US" sz="3600" dirty="0"/>
              <a:t>安塞腰鼓自古以来流传于古老的黄土高原，</a:t>
            </a:r>
            <a:r>
              <a:rPr lang="zh-CN" altLang="en-US" sz="3600" dirty="0">
                <a:solidFill>
                  <a:srgbClr val="CC3300"/>
                </a:solidFill>
              </a:rPr>
              <a:t>相传是古代欢迎出征的将士们凯旋时所演奏的一种军鼓</a:t>
            </a:r>
            <a:r>
              <a:rPr lang="zh-CN" altLang="en-US" sz="3600" dirty="0"/>
              <a:t>。它粗犷、雄浑、动力十足，与当地自然环境、地理风貌、民风民情等浑然一体，不可分离。其</a:t>
            </a:r>
            <a:r>
              <a:rPr lang="zh-CN" altLang="en-US" sz="3600" dirty="0">
                <a:solidFill>
                  <a:srgbClr val="CC3300"/>
                </a:solidFill>
              </a:rPr>
              <a:t>豪迈粗犷</a:t>
            </a:r>
            <a:r>
              <a:rPr lang="zh-CN" altLang="en-US" sz="3600" dirty="0"/>
              <a:t>的动作变化，</a:t>
            </a:r>
            <a:r>
              <a:rPr lang="zh-CN" altLang="en-US" sz="3600" dirty="0">
                <a:solidFill>
                  <a:srgbClr val="CC3300"/>
                </a:solidFill>
              </a:rPr>
              <a:t>刚劲奔放</a:t>
            </a:r>
            <a:r>
              <a:rPr lang="zh-CN" altLang="en-US" sz="3600" dirty="0"/>
              <a:t>的雄浑舞姿，充分体现着陕北高原民众</a:t>
            </a:r>
            <a:r>
              <a:rPr lang="zh-CN" altLang="en-US" sz="3600" dirty="0">
                <a:solidFill>
                  <a:srgbClr val="CC3300"/>
                </a:solidFill>
              </a:rPr>
              <a:t>憨厚朴实、悍勇威猛的个性</a:t>
            </a:r>
            <a:r>
              <a:rPr lang="zh-CN" altLang="en-US" sz="3600" dirty="0"/>
              <a:t>。安塞腰鼓表演可由几人或上千人一同进行，磅礴的气势，精湛的表现力令人陶醉，被称为</a:t>
            </a:r>
            <a:r>
              <a:rPr lang="zh-CN" altLang="en-US" sz="3600" dirty="0">
                <a:solidFill>
                  <a:srgbClr val="CC3300"/>
                </a:solidFill>
              </a:rPr>
              <a:t>“天下第一鼓”。</a:t>
            </a:r>
            <a:endParaRPr lang="zh-CN" altLang="en-US" sz="3600" dirty="0">
              <a:solidFill>
                <a:srgbClr val="CC3300"/>
              </a:solidFill>
            </a:endParaRPr>
          </a:p>
          <a:p>
            <a:pPr>
              <a:buNone/>
            </a:pPr>
            <a:r>
              <a:rPr lang="zh-CN" altLang="en-US" dirty="0"/>
              <a:t>        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8" name="图片 41987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1989138"/>
            <a:ext cx="9144000" cy="4868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6" name="标题 41985"/>
          <p:cNvSpPr>
            <a:spLocks noGrp="1"/>
          </p:cNvSpPr>
          <p:nvPr>
            <p:ph type="title"/>
          </p:nvPr>
        </p:nvSpPr>
        <p:spPr>
          <a:xfrm>
            <a:off x="2063750" y="0"/>
            <a:ext cx="7715250" cy="966788"/>
          </a:xfrm>
        </p:spPr>
        <p:txBody>
          <a:bodyPr anchor="b"/>
          <a:p>
            <a:pPr algn="l"/>
            <a:r>
              <a:rPr lang="zh-CN" altLang="en-US" dirty="0">
                <a:solidFill>
                  <a:srgbClr val="FF0066"/>
                </a:solidFill>
              </a:rPr>
              <a:t>六、课文小结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41987" name="文本占位符 41986"/>
          <p:cNvSpPr>
            <a:spLocks noGrp="1"/>
          </p:cNvSpPr>
          <p:nvPr>
            <p:ph type="body" idx="1"/>
          </p:nvPr>
        </p:nvSpPr>
        <p:spPr>
          <a:xfrm>
            <a:off x="2640013" y="333375"/>
            <a:ext cx="7715250" cy="5106988"/>
          </a:xfrm>
        </p:spPr>
        <p:txBody>
          <a:bodyPr/>
          <a:p>
            <a:endParaRPr lang="en-US" altLang="zh-CN" b="0" dirty="0"/>
          </a:p>
          <a:p>
            <a:pPr>
              <a:buNone/>
            </a:pPr>
            <a:r>
              <a:rPr lang="en-US" altLang="zh-CN" sz="3600" dirty="0">
                <a:solidFill>
                  <a:schemeClr val="folHlink"/>
                </a:solidFill>
              </a:rPr>
              <a:t>           </a:t>
            </a:r>
            <a:r>
              <a:rPr lang="zh-CN" altLang="en-US" sz="2800" dirty="0"/>
              <a:t>一方水土养育了一方人，不同的地域有不同文化。我们的祖国幅员辽阔，秀美的山河，悠久的历史，灿烂的文化，都令我们无比的自豪。安塞腰鼓就像我们昌都的锅庄、芒康的弦子、丁青的热巴舞一样令人难忘。</a:t>
            </a:r>
            <a:endParaRPr lang="zh-CN" altLang="en-US" sz="2800" dirty="0"/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6130" name="标题 176129"/>
          <p:cNvSpPr>
            <a:spLocks noGrp="1"/>
          </p:cNvSpPr>
          <p:nvPr>
            <p:ph type="title"/>
          </p:nvPr>
        </p:nvSpPr>
        <p:spPr>
          <a:xfrm>
            <a:off x="2711450" y="908050"/>
            <a:ext cx="7632700" cy="3600450"/>
          </a:xfrm>
        </p:spPr>
        <p:txBody>
          <a:bodyPr anchor="b"/>
          <a:p>
            <a:pPr algn="l"/>
            <a:r>
              <a:rPr lang="zh-CN" altLang="en-US" sz="4000" dirty="0">
                <a:solidFill>
                  <a:srgbClr val="FF0066"/>
                </a:solidFill>
              </a:rPr>
              <a:t>七、作业</a:t>
            </a:r>
            <a:r>
              <a:rPr lang="en-US" altLang="zh-CN" sz="4000">
                <a:solidFill>
                  <a:srgbClr val="FF0066"/>
                </a:solidFill>
              </a:rPr>
              <a:t>:</a:t>
            </a:r>
            <a:br>
              <a:rPr lang="en-US" altLang="zh-CN" sz="4000"/>
            </a:br>
            <a:r>
              <a:rPr lang="en-US" altLang="zh-CN" sz="4000"/>
              <a:t>    </a:t>
            </a:r>
            <a:r>
              <a:rPr lang="en-US" altLang="zh-CN" sz="3200" dirty="0"/>
              <a:t>1.</a:t>
            </a:r>
            <a:r>
              <a:rPr lang="zh-CN" altLang="en-US" sz="3200" dirty="0"/>
              <a:t>对印象深刻的某个场面进行描写，用上排比、比喻等修辞手法，</a:t>
            </a:r>
            <a:r>
              <a:rPr lang="en-US" altLang="zh-CN" sz="3200" dirty="0"/>
              <a:t>150</a:t>
            </a:r>
            <a:r>
              <a:rPr lang="zh-CN" altLang="en-US" sz="3200" dirty="0"/>
              <a:t>字左右。</a:t>
            </a:r>
            <a:br>
              <a:rPr lang="zh-CN" altLang="en-US" sz="3200" dirty="0"/>
            </a:br>
            <a:br>
              <a:rPr lang="zh-CN" altLang="en-US" sz="3200" dirty="0"/>
            </a:br>
            <a:r>
              <a:rPr lang="en-US" altLang="zh-CN" sz="3200" dirty="0"/>
              <a:t>     2.</a:t>
            </a:r>
            <a:r>
              <a:rPr lang="zh-CN" altLang="en-US" sz="3200" dirty="0"/>
              <a:t>朗读文章，体会文章的修辞和句式特点。</a:t>
            </a:r>
            <a:r>
              <a:rPr lang="zh-CN" altLang="en-US" sz="4000" dirty="0"/>
              <a:t> </a:t>
            </a:r>
            <a:endParaRPr lang="zh-CN" altLang="en-US" sz="40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3538" name="标题 193537"/>
          <p:cNvSpPr>
            <a:spLocks noGrp="1"/>
          </p:cNvSpPr>
          <p:nvPr>
            <p:ph type="title"/>
          </p:nvPr>
        </p:nvSpPr>
        <p:spPr/>
        <p:txBody>
          <a:bodyPr anchor="b"/>
          <a:p>
            <a:pPr algn="l"/>
            <a:r>
              <a:rPr lang="zh-CN" altLang="en-US" sz="3600" dirty="0"/>
              <a:t>听朗读，看视频、感气氛</a:t>
            </a:r>
            <a:endParaRPr lang="zh-CN" altLang="en-US" sz="3600" dirty="0"/>
          </a:p>
        </p:txBody>
      </p:sp>
      <p:pic>
        <p:nvPicPr>
          <p:cNvPr id="193539" name="安塞腰鼓 视频课文朗读.wmv">
            <a:hlinkClick r:id="" action="ppaction://media"/>
          </p:cNvPr>
          <p:cNvPicPr>
            <a:picLocks noRot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666875" y="1484313"/>
            <a:ext cx="8893175" cy="51847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35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935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353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93539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3300" name="标题 183299"/>
          <p:cNvSpPr>
            <a:spLocks noGrp="1"/>
          </p:cNvSpPr>
          <p:nvPr>
            <p:ph type="title"/>
          </p:nvPr>
        </p:nvSpPr>
        <p:spPr>
          <a:xfrm>
            <a:off x="2952750" y="2708275"/>
            <a:ext cx="6888163" cy="1039813"/>
          </a:xfrm>
        </p:spPr>
        <p:txBody>
          <a:bodyPr vert="horz" wrap="square" lIns="91440" tIns="45720" rIns="91440" bIns="45720" anchor="b"/>
          <a:p>
            <a:pPr algn="l"/>
            <a:r>
              <a:rPr lang="zh-CN" altLang="en-US" dirty="0">
                <a:solidFill>
                  <a:srgbClr val="FF0066"/>
                </a:solidFill>
              </a:rPr>
              <a:t>二、整体感知</a:t>
            </a:r>
            <a:br>
              <a:rPr lang="zh-CN" altLang="en-US" sz="4000" dirty="0"/>
            </a:br>
            <a:br>
              <a:rPr lang="zh-CN" altLang="en-US" sz="4000" dirty="0"/>
            </a:br>
            <a:r>
              <a:rPr lang="zh-CN" altLang="en-US" sz="4000" dirty="0"/>
              <a:t>       </a:t>
            </a:r>
            <a:r>
              <a:rPr lang="en-US" altLang="zh-CN" sz="4000" dirty="0"/>
              <a:t>1</a:t>
            </a:r>
            <a:r>
              <a:rPr lang="zh-CN" altLang="en-US" sz="4000" dirty="0"/>
              <a:t>、看图片默读课文，找出文中哪些部分是写静，哪些是写动？</a:t>
            </a:r>
            <a:endParaRPr lang="zh-CN" altLang="en-US" sz="4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7940" name="图片 167939" descr="4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5412" name="图片 145411" descr="8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4643438" cy="4437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5413" name="图片 145412" descr="1024834_797599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4437063"/>
            <a:ext cx="4643438" cy="2592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5414" name="图片 145413" descr="f9ed8835ec3a860ad12ab7fe9d90249f[1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2338" y="0"/>
            <a:ext cx="4665662" cy="6597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1252" name="图片 181251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8725" name="图片 158724" descr="0c907403555f8b623912bb8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5516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8726" name="图片 158725" descr="14_86_c4408a54b8f42b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65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26" name="图片 184325" descr="2009122120172539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488" y="-26987"/>
            <a:ext cx="9180512" cy="6856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1121</Words>
  <Application>WPS 演示</Application>
  <PresentationFormat>宽屏</PresentationFormat>
  <Paragraphs>77</Paragraphs>
  <Slides>21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Arial</vt:lpstr>
      <vt:lpstr>宋体</vt:lpstr>
      <vt:lpstr>Wingdings</vt:lpstr>
      <vt:lpstr>黑体</vt:lpstr>
      <vt:lpstr>Calibri</vt:lpstr>
      <vt:lpstr>微软雅黑</vt:lpstr>
      <vt:lpstr>Arial Unicode MS</vt:lpstr>
      <vt:lpstr>华文行楷</vt:lpstr>
      <vt:lpstr>Verdana</vt:lpstr>
      <vt:lpstr>Times New Roman</vt:lpstr>
      <vt:lpstr>楷体_GB2312</vt:lpstr>
      <vt:lpstr>新宋体</vt:lpstr>
      <vt:lpstr>Office 主题</vt:lpstr>
      <vt:lpstr>自定义设计方案</vt:lpstr>
      <vt:lpstr>PowerPoint 演示文稿</vt:lpstr>
      <vt:lpstr>一、解题</vt:lpstr>
      <vt:lpstr>听朗读，看视频、感气氛</vt:lpstr>
      <vt:lpstr>二、整体感知         1、看图片默读课文，找出文中哪些部分是写静，哪些是写动？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安塞腰鼓</vt:lpstr>
      <vt:lpstr>PowerPoint 演示文稿</vt:lpstr>
      <vt:lpstr>三、朗读与思考</vt:lpstr>
      <vt:lpstr>PowerPoint 演示文稿</vt:lpstr>
      <vt:lpstr>PowerPoint 演示文稿</vt:lpstr>
      <vt:lpstr>PowerPoint 演示文稿</vt:lpstr>
      <vt:lpstr>（二）思考：              第二部分哪句话反复出现？若以这句话为界，说说每节重点突出了哪个方面？ （小组讨论）</vt:lpstr>
      <vt:lpstr>PowerPoint 演示文稿</vt:lpstr>
      <vt:lpstr>四、拓展练习：      设想一下，假如你现在就是在现场的一名观众，你从舞动的安塞腰鼓的中感受到了什么？</vt:lpstr>
      <vt:lpstr>PowerPoint 演示文稿</vt:lpstr>
      <vt:lpstr>六、课文小结</vt:lpstr>
      <vt:lpstr>七、作业:     1.对印象深刻的某个场面进行描写，用上排比、比喻等修辞手法，150字左右。       2.朗读文章，体会文章的修辞和句式特点。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友联贸茂易</cp:lastModifiedBy>
  <cp:revision>3</cp:revision>
  <dcterms:created xsi:type="dcterms:W3CDTF">2018-03-01T02:03:00Z</dcterms:created>
  <dcterms:modified xsi:type="dcterms:W3CDTF">2018-12-30T17:57:29Z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2052-10.1.0.7670</vt:lpwstr>
  </property>
</Properties>
</file>