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0" r:id="rId3"/>
    <p:sldId id="446" r:id="rId4"/>
    <p:sldId id="312" r:id="rId5"/>
    <p:sldId id="315" r:id="rId6"/>
    <p:sldId id="380" r:id="rId7"/>
    <p:sldId id="381" r:id="rId8"/>
    <p:sldId id="314" r:id="rId9"/>
    <p:sldId id="416" r:id="rId10"/>
    <p:sldId id="433" r:id="rId11"/>
    <p:sldId id="388" r:id="rId12"/>
    <p:sldId id="268" r:id="rId13"/>
    <p:sldId id="291" r:id="rId14"/>
    <p:sldId id="267" r:id="rId15"/>
    <p:sldId id="320" r:id="rId16"/>
    <p:sldId id="389" r:id="rId17"/>
    <p:sldId id="385" r:id="rId18"/>
    <p:sldId id="386" r:id="rId19"/>
    <p:sldId id="377" r:id="rId20"/>
    <p:sldId id="378" r:id="rId21"/>
    <p:sldId id="379" r:id="rId22"/>
    <p:sldId id="387" r:id="rId23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006600"/>
        </a:solidFill>
        <a:latin typeface="Arial" panose="020b0604020202020204" pitchFamily="34" charset="0"/>
        <a:ea typeface="华文新魏" panose="0201080004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78"/>
      </p:cViewPr>
      <p:guideLst>
        <p:guide orient="horz" pos="2142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TW" altLang="en-US" noProof="0" smtClean="0"/>
              <a:t>按一下以編輯母片</a:t>
            </a:r>
            <a:endParaRPr lang="zh-TW" altLang="en-US" noProof="0" smtClean="0"/>
          </a:p>
          <a:p>
            <a:pPr lvl="1"/>
            <a:r>
              <a:rPr lang="zh-TW" altLang="en-US" noProof="0" smtClean="0"/>
              <a:t>第二層</a:t>
            </a:r>
            <a:endParaRPr lang="zh-TW" altLang="en-US" noProof="0" smtClean="0"/>
          </a:p>
          <a:p>
            <a:pPr lvl="2"/>
            <a:r>
              <a:rPr lang="zh-TW" altLang="en-US" noProof="0" smtClean="0"/>
              <a:t>第三層</a:t>
            </a:r>
            <a:endParaRPr lang="zh-TW" altLang="en-US" noProof="0" smtClean="0"/>
          </a:p>
          <a:p>
            <a:pPr lvl="3"/>
            <a:r>
              <a:rPr lang="zh-TW" altLang="en-US" noProof="0" smtClean="0"/>
              <a:t>第四層</a:t>
            </a:r>
            <a:endParaRPr lang="zh-TW" altLang="en-US" noProof="0" smtClean="0"/>
          </a:p>
          <a:p>
            <a:pPr lvl="4"/>
            <a:r>
              <a:rPr lang="zh-TW" altLang="en-US" noProof="0" smtClean="0"/>
              <a:t>第五層</a:t>
            </a:r>
            <a:endParaRPr lang="zh-TW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fld id="{FB7FA5B0-48F9-448F-A9DB-0B0C0575824D}" type="slidenum">
              <a:rPr lang="zh-TW" altLang="en-US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0A09-66A3-4DFC-BD62-F64277559014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D9977-DA0E-48DB-BB6C-99E59986CA45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B61EE2-114D-4F88-8E28-E37B469FE3EA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39BF6-9A42-4C90-BC6B-A6409C16871D}" type="slidenum">
              <a:rPr lang="zh-CN" altLang="en-US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C18E9-067B-4902-9A99-7806E74144ED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D69E6-4EE4-422D-B946-6C21A520AD11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30EE9-8DC3-4F0F-93D1-04F208120544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E4D6D-359F-4918-843E-5306D4FD8A50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B2EFD-76D7-40B7-837F-5F12A22B3D50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8E490-FAED-461F-9F90-BE2F8737AFD2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0BAC1-3EC9-46C6-8BF6-E88D54DFDB74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7C996-6AC4-42CD-A883-093017DFE864}" type="slidenum">
              <a:rPr lang="zh-CN" altLang="en-US" smtClean="0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D9977-DA0E-48DB-BB6C-99E59986CA45}" type="slidenum">
              <a:rPr lang="zh-CN" altLang="en-US" smtClean="0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iming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" Target="slide1.xml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692150"/>
            <a:ext cx="6019800" cy="56927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转轴拨弦三两声，未成曲调先有情。弦弦掩抑声声思，似诉平生不得意。低眉信手续续弹，说尽心中无限事。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  <a:ea typeface="华文中宋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轻拢慢捻抹复挑，初为霓裳后六幺。大弦嘈嘈如急雨，小弦切切如私语。嘈嘈切切错杂弹，大珠小珠落玉盘。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间关莺语花底滑，幽咽泉流冰下难。冰泉冷涩弦凝绝，凝绝不通声暂歇。别有幽愁暗恨生，此时无声胜有声。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银瓶乍破水浆迸，铁骑突出刀枪鸣。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曲终收拨当心画，四弦一声如裂帛。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43213" y="0"/>
            <a:ext cx="2819400" cy="6096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琵琶女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hlinkClick r:id="rId2" action="ppaction://hlinksldjump"/>
              </a:rPr>
              <a:t>演奏</a:t>
            </a:r>
            <a:endParaRPr lang="zh-CN" altLang="en-US">
              <a:solidFill>
                <a:schemeClr val="tx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8676" name="AutoShape 4"/>
          <p:cNvSpPr/>
          <p:nvPr/>
        </p:nvSpPr>
        <p:spPr bwMode="auto">
          <a:xfrm>
            <a:off x="5647055" y="751205"/>
            <a:ext cx="76200" cy="1219200"/>
          </a:xfrm>
          <a:prstGeom prst="rightBrace">
            <a:avLst>
              <a:gd name="adj1" fmla="val 133333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algn="ctr" eaLnBrk="1" hangingPunct="1"/>
            <a:endParaRPr lang="zh-CN" altLang="en-US" sz="2400" b="0">
              <a:solidFill>
                <a:schemeClr val="tx1"/>
              </a:solidFill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28677" name="AutoShape 5"/>
          <p:cNvSpPr/>
          <p:nvPr/>
        </p:nvSpPr>
        <p:spPr bwMode="auto">
          <a:xfrm>
            <a:off x="5580063" y="2349500"/>
            <a:ext cx="144462" cy="1295400"/>
          </a:xfrm>
          <a:prstGeom prst="rightBrace">
            <a:avLst>
              <a:gd name="adj1" fmla="val 74726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algn="ctr" eaLnBrk="1" hangingPunct="1"/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8678" name="AutoShape 6"/>
          <p:cNvSpPr/>
          <p:nvPr/>
        </p:nvSpPr>
        <p:spPr bwMode="auto">
          <a:xfrm>
            <a:off x="5580063" y="3961765"/>
            <a:ext cx="142875" cy="1223963"/>
          </a:xfrm>
          <a:prstGeom prst="rightBrace">
            <a:avLst>
              <a:gd name="adj1" fmla="val 71389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algn="ctr" eaLnBrk="1" hangingPunct="1"/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5435600" y="5661025"/>
            <a:ext cx="360363" cy="144463"/>
          </a:xfrm>
          <a:custGeom>
            <a:gdLst>
              <a:gd name="T0" fmla="*/ 4509076 w 21600"/>
              <a:gd name="T1" fmla="*/ 0 h 21600"/>
              <a:gd name="T2" fmla="*/ 0 w 21600"/>
              <a:gd name="T3" fmla="*/ 483095 h 21600"/>
              <a:gd name="T4" fmla="*/ 4509076 w 21600"/>
              <a:gd name="T5" fmla="*/ 966183 h 21600"/>
              <a:gd name="T6" fmla="*/ 6012106 w 21600"/>
              <a:gd name="T7" fmla="*/ 48309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5435600" y="6165850"/>
            <a:ext cx="144463" cy="333375"/>
          </a:xfrm>
          <a:custGeom>
            <a:gdLst>
              <a:gd name="T0" fmla="*/ 724636 w 21600"/>
              <a:gd name="T1" fmla="*/ 0 h 21600"/>
              <a:gd name="T2" fmla="*/ 0 w 21600"/>
              <a:gd name="T3" fmla="*/ 2572667 h 21600"/>
              <a:gd name="T4" fmla="*/ 724636 w 21600"/>
              <a:gd name="T5" fmla="*/ 5145319 h 21600"/>
              <a:gd name="T6" fmla="*/ 966183 w 21600"/>
              <a:gd name="T7" fmla="*/ 257266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792788" y="770255"/>
            <a:ext cx="576262" cy="119888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前奏曲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795963" y="2349500"/>
            <a:ext cx="573087" cy="119888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欢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乐曲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5795963" y="3789363"/>
            <a:ext cx="501650" cy="119888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沉思曲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795963" y="5084763"/>
            <a:ext cx="496887" cy="119888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悲愤曲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5651500" y="6388100"/>
            <a:ext cx="806450" cy="46990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曲终</a:t>
            </a:r>
            <a:endParaRPr lang="zh-CN" altLang="en-US" sz="2400" b="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227763" y="1268413"/>
            <a:ext cx="1695450" cy="519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低沉抑郁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300788" y="2636838"/>
            <a:ext cx="1606550" cy="519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急切轻快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6300788" y="4149725"/>
            <a:ext cx="1606550" cy="519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冷涩凝绝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6372225" y="5373688"/>
            <a:ext cx="1606550" cy="519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激越雄壮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6516688" y="6338888"/>
            <a:ext cx="1606550" cy="519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曲终收拨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7956550" y="1341438"/>
            <a:ext cx="1187450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ea typeface="宋体" panose="02010600030101010101" pitchFamily="2" charset="-122"/>
              </a:rPr>
              <a:t>孤单凄凉</a:t>
            </a:r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7956550" y="2708275"/>
            <a:ext cx="118745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ea typeface="宋体" panose="02010600030101010101" pitchFamily="2" charset="-122"/>
              </a:rPr>
              <a:t>深情回忆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7956550" y="4221163"/>
            <a:ext cx="1187450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ea typeface="宋体" panose="02010600030101010101" pitchFamily="2" charset="-122"/>
              </a:rPr>
              <a:t>自伤身世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8694" name="Text Box 22"/>
          <p:cNvSpPr txBox="1">
            <a:spLocks noChangeArrowheads="1"/>
          </p:cNvSpPr>
          <p:nvPr/>
        </p:nvSpPr>
        <p:spPr bwMode="auto">
          <a:xfrm>
            <a:off x="8027988" y="5445125"/>
            <a:ext cx="1116012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ea typeface="宋体" panose="02010600030101010101" pitchFamily="2" charset="-122"/>
              </a:rPr>
              <a:t>强烈控诉</a:t>
            </a: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  <p:bldP spid="28684" grpId="0"/>
      <p:bldP spid="28685" grpId="0"/>
      <p:bldP spid="28686" grpId="0"/>
      <p:bldP spid="28687" grpId="0"/>
      <p:bldP spid="28688" grpId="0"/>
      <p:bldP spid="28689" grpId="0"/>
      <p:bldP spid="28690" grpId="0"/>
      <p:bldP spid="28691" grpId="0"/>
      <p:bldP spid="28692" grpId="0"/>
      <p:bldP spid="28693" grpId="0"/>
      <p:bldP spid="286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2" descr="pip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35825" y="1557338"/>
            <a:ext cx="1727200" cy="4191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838200"/>
          </a:xfrm>
          <a:solidFill>
            <a:schemeClr val="accent1">
              <a:alpha val="52156"/>
            </a:schemeClr>
          </a:solidFill>
        </p:spPr>
        <p:txBody>
          <a:bodyPr/>
          <a:lstStyle/>
          <a:p>
            <a:pPr eaLnBrk="1" hangingPunct="1"/>
            <a:r>
              <a:rPr lang="zh-CN" altLang="en-US" sz="3200" smtClean="0">
                <a:ea typeface="华文隶书" pitchFamily="2" charset="-122"/>
              </a:rPr>
              <a:t>文中的琵琶女是一个怎样的形象？</a:t>
            </a:r>
            <a:endParaRPr lang="zh-CN" altLang="en-US" sz="3200" smtClean="0">
              <a:ea typeface="华文隶书" panose="02010800040101010101" pitchFamily="2" charset="-122"/>
            </a:endParaRP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03350" y="1485900"/>
            <a:ext cx="5616575" cy="3382963"/>
          </a:xfrm>
          <a:solidFill>
            <a:schemeClr val="accent1">
              <a:alpha val="47058"/>
            </a:schemeClr>
          </a:solidFill>
        </p:spPr>
        <p:txBody>
          <a:bodyPr/>
          <a:lstStyle/>
          <a:p>
            <a:pPr eaLnBrk="1" hangingPunct="1">
              <a:lnSpc>
                <a:spcPts val="4100"/>
              </a:lnSpc>
            </a:pPr>
            <a:r>
              <a:rPr lang="zh-CN" altLang="en-US" sz="2800" b="1" smtClean="0">
                <a:ea typeface="楷体_GB2312" pitchFamily="49" charset="-122"/>
              </a:rPr>
              <a:t>年轻时色艺双绝，富贵子弟争献宠，生活中充满欢乐，但以色取悦于人，饱含悲苦；</a:t>
            </a:r>
            <a:endParaRPr lang="zh-CN" altLang="en-US" sz="2800" b="1" smtClean="0">
              <a:ea typeface="楷体_GB2312" pitchFamily="49" charset="-122"/>
            </a:endParaRPr>
          </a:p>
          <a:p>
            <a:pPr eaLnBrk="1" hangingPunct="1">
              <a:lnSpc>
                <a:spcPts val="4100"/>
              </a:lnSpc>
            </a:pPr>
            <a:r>
              <a:rPr lang="zh-CN" altLang="en-US" sz="2800" b="1" smtClean="0">
                <a:ea typeface="楷体_GB2312" pitchFamily="49" charset="-122"/>
              </a:rPr>
              <a:t>年长色衰，又值社会动乱，门前冷落，嫁作商人妇，转徙江湖，过着凄清生活。</a:t>
            </a:r>
            <a:endParaRPr lang="zh-CN" altLang="en-US" sz="2800" b="1" smtClean="0">
              <a:ea typeface="楷体_GB2312" pitchFamily="49" charset="-122"/>
            </a:endParaRPr>
          </a:p>
          <a:p>
            <a:pPr lvl="1" eaLnBrk="1" hangingPunct="1">
              <a:lnSpc>
                <a:spcPts val="4100"/>
              </a:lnSpc>
              <a:buFontTx/>
              <a:buNone/>
            </a:pPr>
            <a:endParaRPr lang="en-US" altLang="zh-CN" b="1" smtClean="0">
              <a:solidFill>
                <a:srgbClr val="FF0000"/>
              </a:solidFill>
              <a:ea typeface="楷体_GB2312" pitchFamily="49" charset="-122"/>
            </a:endParaRPr>
          </a:p>
          <a:p>
            <a:pPr lvl="1" eaLnBrk="1" hangingPunct="1">
              <a:lnSpc>
                <a:spcPts val="4100"/>
              </a:lnSpc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ea typeface="楷体_GB2312" pitchFamily="49" charset="-122"/>
              </a:rPr>
              <a:t>          揭示封建社会中被侮辱、被损害的乐伎们的悲惨命运。</a:t>
            </a:r>
            <a:endParaRPr lang="zh-CN" altLang="en-US" b="1" smtClean="0">
              <a:ea typeface="楷体_GB2312" pitchFamily="49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95288" y="1557338"/>
            <a:ext cx="738187" cy="419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琵琶女</a:t>
            </a:r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形象</a:t>
            </a:r>
            <a:endParaRPr lang="zh-CN" altLang="en-US" sz="3600" b="1">
              <a:solidFill>
                <a:srgbClr val="0033CC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WordArt 3"/>
          <p:cNvSpPr>
            <a:spLocks noChangeArrowheads="1" noChangeShapeType="1"/>
          </p:cNvSpPr>
          <p:nvPr/>
        </p:nvSpPr>
        <p:spPr bwMode="auto">
          <a:xfrm>
            <a:off x="304800" y="304800"/>
            <a:ext cx="3657600" cy="4572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琵琶女自诉身世苦</a:t>
            </a:r>
            <a:endParaRPr lang="zh-CN" altLang="en-US" sz="3600" kern="10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796" name="WordArt 4"/>
          <p:cNvSpPr>
            <a:spLocks noChangeArrowheads="1" noChangeShapeType="1"/>
          </p:cNvSpPr>
          <p:nvPr/>
        </p:nvSpPr>
        <p:spPr bwMode="auto">
          <a:xfrm>
            <a:off x="4953000" y="304800"/>
            <a:ext cx="3657600" cy="4572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白居易自叹谪居苦</a:t>
            </a:r>
            <a:endParaRPr lang="zh-CN" altLang="en-US" sz="3600" kern="10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52400" y="2014538"/>
            <a:ext cx="3657600" cy="2123658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年轻美貌——年长色衰</a:t>
            </a:r>
            <a:endParaRPr lang="zh-CN" altLang="en-US" sz="24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门庭若市——孤守空船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夕日欢笑——今日辛酸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夜梦往事——孤寂伤感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30250" y="1219200"/>
            <a:ext cx="1112805" cy="461665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年轻时</a:t>
            </a:r>
            <a:endParaRPr lang="zh-CN" altLang="en-US" sz="2400" i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339975" y="1219200"/>
            <a:ext cx="1112805" cy="461665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年老时</a:t>
            </a:r>
            <a:endParaRPr lang="zh-CN" altLang="en-US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03225" y="4387850"/>
            <a:ext cx="3406775" cy="641350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 wrap="non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起对比反衬作用</a:t>
            </a:r>
            <a:endParaRPr lang="zh-CN" altLang="en-US" sz="36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876800" y="2014538"/>
            <a:ext cx="3657600" cy="1015663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被贬江洲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病卧浔阳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33400" y="1752600"/>
            <a:ext cx="2244725" cy="592138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本是京城女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5146675" y="1770063"/>
            <a:ext cx="2244725" cy="592137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去年辞帝京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517525" y="2819400"/>
            <a:ext cx="3063875" cy="592138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名满京都的艺人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5173663" y="2836863"/>
            <a:ext cx="3055937" cy="592137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才华横溢的诗人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52400" y="3903663"/>
            <a:ext cx="3883025" cy="592137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因年长色衰而嫁商人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5260975" y="3933825"/>
            <a:ext cx="3868738" cy="592138"/>
          </a:xfrm>
          <a:prstGeom prst="rect">
            <a:avLst/>
          </a:prstGeom>
          <a:noFill/>
          <a:ln w="12700" cmpd="sng">
            <a:solidFill>
              <a:srgbClr val="968B76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因直言进谏而遭贬谪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9" name="WordArt 17"/>
          <p:cNvSpPr>
            <a:spLocks noChangeArrowheads="1" noChangeShapeType="1"/>
          </p:cNvSpPr>
          <p:nvPr/>
        </p:nvSpPr>
        <p:spPr bwMode="auto">
          <a:xfrm rot="5400000">
            <a:off x="2819400" y="2743200"/>
            <a:ext cx="3352800" cy="762000"/>
          </a:xfrm>
          <a:prstGeom prst="rect">
            <a:avLst/>
          </a:prstGeom>
          <a:noFill/>
          <a:ln>
            <a:solidFill>
              <a:srgbClr val="968B76"/>
            </a:solidFill>
          </a:ln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忧愁暗恨</a:t>
            </a:r>
            <a:endParaRPr lang="zh-CN" altLang="en-US" sz="3600" kern="10">
              <a:solidFill>
                <a:schemeClr val="tx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10" name="WordArt 18"/>
          <p:cNvSpPr>
            <a:spLocks noChangeArrowheads="1" noChangeShapeType="1"/>
          </p:cNvSpPr>
          <p:nvPr/>
        </p:nvSpPr>
        <p:spPr bwMode="auto">
          <a:xfrm>
            <a:off x="468313" y="5589588"/>
            <a:ext cx="8001000" cy="8382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同是天涯沦落人，相逢何必曾相识！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chemeClr val="tx1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811" name="Oval 19"/>
          <p:cNvSpPr>
            <a:spLocks noChangeArrowheads="1"/>
          </p:cNvSpPr>
          <p:nvPr/>
        </p:nvSpPr>
        <p:spPr bwMode="auto">
          <a:xfrm>
            <a:off x="304800" y="5410200"/>
            <a:ext cx="762000" cy="1219200"/>
          </a:xfrm>
          <a:prstGeom prst="ellipse">
            <a:avLst/>
          </a:prstGeom>
          <a:noFill/>
          <a:ln w="57150">
            <a:solidFill>
              <a:srgbClr val="968B76"/>
            </a:solidFill>
            <a:round/>
          </a:ln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9" grpId="0"/>
      <p:bldP spid="33800" grpId="0"/>
      <p:bldP spid="33801" grpId="0"/>
      <p:bldP spid="33803" grpId="0"/>
      <p:bldP spid="33804" grpId="0"/>
      <p:bldP spid="33805" grpId="0"/>
      <p:bldP spid="33806" grpId="0"/>
      <p:bldP spid="33807" grpId="0"/>
      <p:bldP spid="33808" grpId="0"/>
      <p:bldP spid="33809" grpId="0"/>
      <p:bldP spid="33810" grpId="0"/>
      <p:bldP spid="338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50825" y="404813"/>
            <a:ext cx="864235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*"/>
            </a:pPr>
            <a:r>
              <a:rPr lang="zh-CN" altLang="en-US">
                <a:solidFill>
                  <a:schemeClr val="tx1"/>
                </a:solidFill>
              </a:rPr>
              <a:t>①伤琵琶女：正如诗中云：“我闻琵琶已叹息，又闻此语重卿卿。”琵琶女愤激幽怨的曲调本引发诗人情感的共鸣，在听了琵琶女的苦楚身世的倾诉后，更是激起诗人深深的怜悯。 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②伤己：诗人才华横溢，誉满天下，然而今朝沦落，幽愁悲愤；再加上朋友一别，更感孤寂难耐。 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          </a:t>
            </a:r>
            <a:r>
              <a:rPr lang="zh-CN" altLang="en-US">
                <a:solidFill>
                  <a:srgbClr val="FF0000"/>
                </a:solidFill>
              </a:rPr>
              <a:t>人悲，己怜</a:t>
            </a:r>
            <a:r>
              <a:rPr lang="zh-CN" altLang="en-US">
                <a:solidFill>
                  <a:schemeClr val="tx1"/>
                </a:solidFill>
              </a:rPr>
              <a:t>，“同是天涯沦落人”。伤人，伤己，两重感伤交融一体，积累沉淀，诗人怎不悲怆满怀，泪洒青衫？这“泪”，既是诗人对被压迫妇女的同情与尊重，又是对当时社会的控诉。 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Picture 2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68413"/>
            <a:ext cx="2725738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WordArt 3"/>
          <p:cNvSpPr>
            <a:spLocks noChangeArrowheads="1" noChangeShapeType="1"/>
          </p:cNvSpPr>
          <p:nvPr/>
        </p:nvSpPr>
        <p:spPr bwMode="auto">
          <a:xfrm>
            <a:off x="3200400" y="228600"/>
            <a:ext cx="55626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重闻琵琶青衫湿</a:t>
            </a:r>
            <a:endParaRPr lang="zh-CN" altLang="en-US" sz="3600" kern="10"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260350"/>
            <a:ext cx="3048000" cy="641350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CCFF99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第三次演奏：</a:t>
            </a:r>
            <a:endParaRPr lang="zh-CN" altLang="en-US" sz="3600">
              <a:solidFill>
                <a:srgbClr val="CCFF99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916238" y="2622550"/>
            <a:ext cx="3429000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感我此言良久立，却坐促弦弦转急。</a:t>
            </a:r>
            <a:endParaRPr lang="zh-CN" altLang="en-US" b="0">
              <a:solidFill>
                <a:schemeClr val="folHlink"/>
              </a:solidFill>
              <a:latin typeface="Times New Roman" pitchFamily="18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b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凄凄不似向前声，满座重闻皆掩泣。座中泣下谁最多？江州司马青衫湿。</a:t>
            </a:r>
            <a:endParaRPr lang="zh-CN" altLang="en-US" b="0">
              <a:solidFill>
                <a:schemeClr val="folHlink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0" y="1219200"/>
            <a:ext cx="9144000" cy="0"/>
          </a:xfrm>
          <a:prstGeom prst="line">
            <a:avLst/>
          </a:prstGeom>
          <a:noFill/>
          <a:ln w="76200" cmpd="tri">
            <a:solidFill>
              <a:srgbClr val="99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200400" y="1828800"/>
            <a:ext cx="2819400" cy="685800"/>
          </a:xfrm>
          <a:prstGeom prst="rect">
            <a:avLst/>
          </a:prstGeom>
          <a:solidFill>
            <a:srgbClr val="FF9900"/>
          </a:solidFill>
          <a:ln w="9525" cmpd="sng">
            <a:solidFill>
              <a:srgbClr val="FF9900"/>
            </a:solidFill>
            <a:miter lim="800000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sz="4400" b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满座皆泣</a:t>
            </a:r>
            <a:endParaRPr lang="zh-CN" altLang="en-US" sz="44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248400" y="1219200"/>
            <a:ext cx="671513" cy="5638800"/>
          </a:xfrm>
          <a:prstGeom prst="rect">
            <a:avLst/>
          </a:prstGeom>
          <a:gradFill rotWithShape="0">
            <a:gsLst>
              <a:gs pos="0">
                <a:srgbClr val="336699"/>
              </a:gs>
              <a:gs pos="100000">
                <a:srgbClr val="2E5C8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>
                <a:solidFill>
                  <a:srgbClr val="FF9900"/>
                </a:solidFill>
                <a:latin typeface="Times New Roman" panose="02020603050405020304" pitchFamily="18" charset="0"/>
              </a:rPr>
              <a:t>    诗    人：重闻琵琶青衫湿</a:t>
            </a:r>
            <a:endParaRPr lang="zh-CN" altLang="en-US" b="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224088" y="1219200"/>
            <a:ext cx="671512" cy="5638800"/>
          </a:xfrm>
          <a:prstGeom prst="rect">
            <a:avLst/>
          </a:prstGeom>
          <a:gradFill rotWithShape="0">
            <a:gsLst>
              <a:gs pos="0">
                <a:srgbClr val="336699"/>
              </a:gs>
              <a:gs pos="100000">
                <a:srgbClr val="336699">
                  <a:gamma/>
                  <a:shade val="89804"/>
                  <a:invGamma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b="0">
                <a:solidFill>
                  <a:srgbClr val="FF9900"/>
                </a:solidFill>
                <a:latin typeface="Times New Roman" panose="02020603050405020304" pitchFamily="18" charset="0"/>
              </a:rPr>
              <a:t>    琵琶女：</a:t>
            </a:r>
            <a:r>
              <a:rPr lang="zh-CN" altLang="en-US" b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却坐促弦弦转急</a:t>
            </a:r>
            <a:endParaRPr lang="zh-CN" altLang="en-US" b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2916238" y="2636838"/>
            <a:ext cx="533400" cy="609600"/>
          </a:xfrm>
          <a:prstGeom prst="ellipse">
            <a:avLst/>
          </a:prstGeom>
          <a:noFill/>
          <a:ln w="28575">
            <a:solidFill>
              <a:srgbClr val="3333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3708400" y="4868863"/>
            <a:ext cx="533400" cy="609600"/>
          </a:xfrm>
          <a:prstGeom prst="ellipse">
            <a:avLst/>
          </a:prstGeom>
          <a:noFill/>
          <a:ln w="28575">
            <a:solidFill>
              <a:srgbClr val="3333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7019925" y="1700213"/>
            <a:ext cx="212407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/>
              <a:t>“男儿有泪不轻弹，只因未到伤心时。”诗人白居易为何在一个素不相识的琵琶女面前泪洒青衫呢？ 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/>
      <p:bldP spid="34825" grpId="0"/>
      <p:bldP spid="34826" grpId="0"/>
      <p:bldP spid="34827" grpId="0"/>
      <p:bldP spid="348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01625" y="1905000"/>
            <a:ext cx="8540750" cy="2244725"/>
          </a:xfrm>
        </p:spPr>
        <p:txBody>
          <a:bodyPr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800" b="1" smtClean="0"/>
              <a:t>品读鉴赏之</a:t>
            </a:r>
            <a:r>
              <a:rPr lang="zh-CN" altLang="en-US" sz="6000" b="1" smtClean="0">
                <a:solidFill>
                  <a:srgbClr val="FF3300"/>
                </a:solidFill>
                <a:ea typeface="隶书" pitchFamily="49" charset="-122"/>
              </a:rPr>
              <a:t>品“情”</a:t>
            </a:r>
            <a:endParaRPr lang="zh-CN" altLang="en-US" sz="6000" b="1" smtClean="0">
              <a:solidFill>
                <a:srgbClr val="FF3300"/>
              </a:solidFill>
              <a:ea typeface="隶书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4800" b="1" smtClean="0">
                <a:solidFill>
                  <a:schemeClr val="tx2"/>
                </a:solidFill>
                <a:ea typeface="华文行楷" pitchFamily="2" charset="-122"/>
              </a:rPr>
              <a:t>——</a:t>
            </a:r>
            <a:r>
              <a:rPr lang="zh-CN" altLang="en-US" sz="4800" b="1" smtClean="0">
                <a:solidFill>
                  <a:schemeClr val="tx2"/>
                </a:solidFill>
                <a:ea typeface="华文行楷" pitchFamily="2" charset="-122"/>
              </a:rPr>
              <a:t>谁解风物意</a:t>
            </a:r>
            <a:endParaRPr lang="zh-CN" altLang="en-US" sz="4800" b="1" smtClean="0">
              <a:solidFill>
                <a:schemeClr val="tx2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9713" y="2133600"/>
            <a:ext cx="8229600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smtClean="0"/>
              <a:t>       </a:t>
            </a:r>
            <a:r>
              <a:rPr lang="zh-CN" altLang="en-US" sz="2800" b="1" smtClean="0">
                <a:ea typeface="楷体_GB2312" pitchFamily="49" charset="-122"/>
              </a:rPr>
              <a:t>诗人笔下的琵琶女</a:t>
            </a:r>
            <a:r>
              <a:rPr lang="zh-CN" altLang="en-US" sz="2800" b="1" smtClean="0">
                <a:solidFill>
                  <a:srgbClr val="FF0000"/>
                </a:solidFill>
                <a:ea typeface="楷体_GB2312" pitchFamily="49" charset="-122"/>
              </a:rPr>
              <a:t>没有认识到</a:t>
            </a:r>
            <a:r>
              <a:rPr lang="zh-CN" altLang="en-US" sz="2800" b="1" smtClean="0">
                <a:ea typeface="楷体_GB2312" pitchFamily="49" charset="-122"/>
              </a:rPr>
              <a:t>昔日卖笑承欢、醉生梦死的生活是一种被摧残的痛苦生涯，相反还抱着炫耀、追恋、惋惜的态度。</a:t>
            </a:r>
            <a:endParaRPr lang="zh-CN" altLang="en-US" sz="2800" b="1" smtClean="0"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smtClean="0">
                <a:ea typeface="楷体_GB2312" pitchFamily="49" charset="-122"/>
              </a:rPr>
              <a:t>       她只是悲叹红颜易老、繁花早逝，却没有从自己的不幸遭遇中得到觉醒。</a:t>
            </a:r>
            <a:endParaRPr lang="zh-CN" altLang="en-US" sz="2800" b="1" smtClean="0"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smtClean="0">
              <a:ea typeface="楷体_GB2312" pitchFamily="49" charset="-122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07950" y="692150"/>
            <a:ext cx="8350250" cy="838200"/>
          </a:xfrm>
          <a:prstGeom prst="rect">
            <a:avLst/>
          </a:prstGeom>
          <a:solidFill>
            <a:schemeClr val="accent1">
              <a:alpha val="52156"/>
            </a:schemeClr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探究：</a:t>
            </a:r>
            <a:b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琵琶女对自己的命运有没有清醒的认识？</a:t>
            </a:r>
            <a:endParaRPr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Picture 2" descr="50e597b0badb58328ad4b278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r="11272" b="8904"/>
          <a:stretch>
            <a:fillRect/>
          </a:stretch>
        </p:blipFill>
        <p:spPr bwMode="auto">
          <a:xfrm>
            <a:off x="0" y="7938"/>
            <a:ext cx="9144000" cy="6850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468313" y="620713"/>
            <a:ext cx="8424862" cy="4221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>
                <a:latin typeface="Times New Roman" panose="02020603050405020304" pitchFamily="18" charset="0"/>
                <a:ea typeface="华文新魏" panose="02010800040101010101" pitchFamily="2" charset="-122"/>
              </a:rPr>
              <a:t>  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个是处于封建社会底层的艺伎，一个是被压抑的真正知识分子，虽地位悬隔，但白居易能冲破封建的等级观念，在这风清月白的环境下自然产生强烈的感情共鸣和交流，平等地看待一个地位卑贱的琵琶女，将自己的仕途坎坷同她的昔为倡家女、今为商人妇的遭遇作类比，是非常难能可贵的，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可见其对歌伎人格尊重的进步思想。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 b="1" u="sng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07950" y="44450"/>
            <a:ext cx="3878263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回顾全文，拓展主题</a:t>
            </a:r>
            <a:endParaRPr lang="zh-CN" altLang="en-US" sz="3200" b="1">
              <a:solidFill>
                <a:srgbClr val="FF3300"/>
              </a:solidFill>
              <a:latin typeface="华文新魏" panose="02010800040101010101" pitchFamily="2" charset="-122"/>
              <a:ea typeface="华文新魏" pitchFamily="2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323850" y="4841875"/>
            <a:ext cx="8820150" cy="230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>
                <a:latin typeface="Times New Roman" panose="02020603050405020304" pitchFamily="18" charset="0"/>
              </a:rPr>
              <a:t>        </a:t>
            </a: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二者的遭遇揭示了封建社会压抑人才、不容贤能的黑暗。</a:t>
            </a:r>
            <a:endParaRPr lang="zh-CN" altLang="en-US" sz="3200" b="1" u="sng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22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323850" y="836613"/>
            <a:ext cx="8351838" cy="161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   </a:t>
            </a:r>
            <a:r>
              <a:rPr lang="en-US" altLang="zh-CN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琵琶行</a:t>
            </a:r>
            <a:r>
              <a:rPr lang="en-US" altLang="zh-CN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是一首叙事诗，诗中叙述一位琵琶女“年长色衰”后沦落的遭遇，也表达了诗人“谪居卧病”中的凄凉心境。</a:t>
            </a:r>
            <a:endParaRPr lang="zh-CN" altLang="en-US" sz="3200" b="1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250825" y="2781300"/>
            <a:ext cx="8207375" cy="2590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   </a:t>
            </a:r>
            <a:r>
              <a:rPr lang="zh-CN" altLang="en-US" sz="3200"/>
              <a:t> </a:t>
            </a:r>
            <a:r>
              <a:rPr lang="en-US" altLang="zh-CN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、结构上，以琵琶女的演奏贯穿全篇，将乐曲的情调和演奏者、听者的情绪融为一体；又以琵琶女自叙身世和诗人倾诉郁闷相映成衬。</a:t>
            </a:r>
            <a:br>
              <a:rPr lang="zh-CN" altLang="en-US" sz="320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200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50825" y="3213100"/>
            <a:ext cx="889317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323850" y="5084763"/>
            <a:ext cx="8064500" cy="1876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    </a:t>
            </a:r>
            <a:r>
              <a:rPr lang="en-US" altLang="zh-CN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诗中运用比喻写乐曲的抑扬顿挫，出神入化，对音乐的描写可谓绝唱。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0" y="0"/>
            <a:ext cx="3781425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总  结</a:t>
            </a:r>
            <a:endParaRPr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188913"/>
            <a:ext cx="8856663" cy="6408737"/>
          </a:xfrm>
        </p:spPr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听夜筝有感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白居易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江州去日听筝夜，白发新生不愿闻。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如今格是头成雪，弹到天明亦任君。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格是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已是。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）这首诗主要运用了什么表现手法？（</a:t>
            </a: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b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）试分析诗歌中作者情感的变化。（</a:t>
            </a: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endParaRPr lang="en-US" altLang="zh-CN" b="1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mtClean="0"/>
          </a:p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①用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今昔对比</a:t>
            </a:r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的手法，把曾经白发新生时“不愿闻”与现在头成雪了“弹到天明亦任君”进行对比，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以豁达之语表悲切之情。</a:t>
            </a:r>
            <a:endParaRPr lang="zh-CN" altLang="en-US" sz="3200" b="1" smtClean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179388" y="260350"/>
            <a:ext cx="8785225" cy="6408738"/>
          </a:xfrm>
        </p:spPr>
        <p:txBody>
          <a:bodyPr/>
          <a:lstStyle/>
          <a:p>
            <a:endParaRPr lang="en-US" altLang="zh-CN" smtClean="0"/>
          </a:p>
          <a:p>
            <a:r>
              <a:rPr lang="zh-CN" altLang="en-US" sz="3600" b="1" smtClean="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en-US" altLang="zh-CN" sz="3600" b="1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600" b="1" smtClean="0">
                <a:latin typeface="微软雅黑" panose="020b0503020204020204" charset="-122"/>
                <a:ea typeface="微软雅黑" panose="020b0503020204020204" charset="-122"/>
              </a:rPr>
              <a:t>作者由昔日贬谪江州白发新生，怕听筝声，到如今饱经沧桑白发如雪，任君弹奏，由昔之伤离悲老，到今之冥顽无感于中，由多愁善感到心如止水，写出了作者宦海沉浮，历经人生忧患之后，表面淡然旷达，实则深悲极苦的内心世界。</a:t>
            </a:r>
            <a:endParaRPr lang="zh-CN" altLang="en-US" sz="3600" b="1" smtClean="0"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3355" y="252095"/>
            <a:ext cx="8935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感受琵琶女弹奏技艺之高超</a:t>
            </a:r>
            <a:r>
              <a:rPr lang="en-US" altLang="zh-CN"/>
              <a:t>——</a:t>
            </a:r>
            <a:r>
              <a:rPr lang="zh-CN" altLang="en-US"/>
              <a:t>角度、方法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360" y="756285"/>
            <a:ext cx="87541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一、弹奏的动作：转轴、拨弦、轻拢、慢捻抹复挑、曲终收拨当心划     动作娴熟连贯而有节奏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640" y="2419350"/>
            <a:ext cx="88512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二、旋律的变化：嘈嘈、切切、幽咽、凝绝、银瓶乍破、声暂歇、铁剂突出。    有急有缓，张弛有度。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8435" y="4139565"/>
            <a:ext cx="85699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三、听众的反应：未成曲调先有情、此时无声胜有声、东船西舫悄无言         听众如痴如醉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640" y="5389880"/>
            <a:ext cx="8419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、贴切的比喻、环境的烘托。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48017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赏析：</a:t>
            </a:r>
            <a:br>
              <a:rPr lang="zh-CN" altLang="en-US" smtClean="0"/>
            </a:b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此诗写自己中年与暮年的对于挫折的不同感受。元和十年，诗人因激于义愤上书言事，被贬为江州司马，时年四十四岁。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初遭打击，新生白发，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自然感到理想受挫，时不我与，夜不能寐之际，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听到忧怨的筝声，不禁为之愁肠百结，难以承受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因而不愿再听。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暮年饱经忧患，霜雪满头，相比之下，先前的挫折简直算不了什么，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可谓是“曾经沧海难为水”了。正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因为他饱尝了太多的痛苦，所以能够对忧怨的筝声无动于衷，听之任之。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此诗写得辞浅意深，在</a:t>
            </a:r>
            <a:r>
              <a:rPr lang="zh-CN" altLang="en-US" b="1" smtClean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看似旷达超脱的诗句中含蕴着的，是极为悲凉沉痛的心情。</a:t>
            </a:r>
            <a:endParaRPr lang="zh-CN" altLang="en-US" b="1" smtClean="0">
              <a:solidFill>
                <a:srgbClr val="6600FF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800" b="1" smtClean="0">
                <a:solidFill>
                  <a:srgbClr val="F63110"/>
                </a:solidFill>
              </a:rPr>
              <a:t>作业：</a:t>
            </a:r>
            <a:endParaRPr lang="zh-CN" altLang="en-US" sz="4800" b="1" smtClean="0">
              <a:solidFill>
                <a:srgbClr val="F63110"/>
              </a:solidFill>
            </a:endParaRP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熟读课文，并背诵。</a:t>
            </a:r>
            <a:endParaRPr lang="zh-CN" altLang="en-US" sz="40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完成相关习题。</a:t>
            </a:r>
            <a:endParaRPr lang="zh-CN" altLang="en-US" sz="4000" b="1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5300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2400" y="11912600"/>
            <a:ext cx="266700" cy="4191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8675688" cy="723900"/>
          </a:xfrm>
          <a:solidFill>
            <a:srgbClr val="FF99FF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00"/>
                </a:solidFill>
              </a:rPr>
              <a:t>描写音乐：</a:t>
            </a:r>
            <a:r>
              <a:rPr lang="zh-CN" altLang="en-US" smtClean="0">
                <a:solidFill>
                  <a:srgbClr val="003366"/>
                </a:solidFill>
                <a:ea typeface="华文新魏" panose="02010800040101010101" pitchFamily="2" charset="-122"/>
              </a:rPr>
              <a:t>以声喻声，以形摹声</a:t>
            </a:r>
            <a:endParaRPr lang="zh-CN" altLang="en-US" smtClean="0">
              <a:solidFill>
                <a:srgbClr val="003366"/>
              </a:solidFill>
              <a:ea typeface="华文新魏" pitchFamily="2" charset="-122"/>
            </a:endParaRP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388" y="1066800"/>
            <a:ext cx="6480175" cy="5791200"/>
          </a:xfrm>
          <a:noFill/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FFF00"/>
                </a:solidFill>
                <a:ea typeface="华文新魏" panose="02010800040101010101" pitchFamily="2" charset="-122"/>
              </a:rPr>
              <a:t>            </a:t>
            </a:r>
            <a:r>
              <a:rPr lang="zh-CN" altLang="en-US" sz="2400" b="1" smtClean="0">
                <a:solidFill>
                  <a:srgbClr val="FF00FF"/>
                </a:solidFill>
                <a:ea typeface="华文新魏" panose="02010800040101010101" pitchFamily="2" charset="-122"/>
              </a:rPr>
              <a:t>音乐           特征     层次         情感</a:t>
            </a:r>
            <a:endParaRPr lang="zh-CN" altLang="en-US" sz="2400" b="1" smtClean="0">
              <a:solidFill>
                <a:srgbClr val="FF00FF"/>
              </a:solidFill>
              <a:ea typeface="华文新魏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动作：转轴拨弦             （序曲）     先有情</a:t>
            </a:r>
            <a:endParaRPr lang="zh-CN" altLang="en-US" sz="2400" b="1" smtClean="0">
              <a:solidFill>
                <a:srgbClr val="006600"/>
              </a:solidFill>
              <a:ea typeface="华文新魏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神态：低眉信手                                声声思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指法：轻拢慢捻抹复挑  （过渡）     无限事</a:t>
            </a:r>
            <a:endParaRPr lang="zh-CN" altLang="en-US" sz="2600" b="1" smtClean="0">
              <a:solidFill>
                <a:srgbClr val="006600"/>
              </a:solidFill>
              <a:ea typeface="华文新魏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1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、如急雨          粗重急骤   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2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、如私语          轻微委婉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3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、珠玉落盘       清脆圆润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4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、莺语花底       宛转流畅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5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、冰泉冷涩       阻塞压抑               幽愁暗恨     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6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、银瓶乍破       激越奔涌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7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、铁骑突出       高亢雄壮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8</a:t>
            </a:r>
            <a:r>
              <a:rPr lang="zh-CN" altLang="en-US" sz="2400" b="1" smtClean="0">
                <a:solidFill>
                  <a:srgbClr val="006600"/>
                </a:solidFill>
                <a:ea typeface="华文新魏" panose="02010800040101010101" pitchFamily="2" charset="-122"/>
              </a:rPr>
              <a:t>、如裂帛           短促急迫               余韵悠悠</a:t>
            </a:r>
            <a:endParaRPr lang="zh-CN" altLang="en-US" sz="2400" b="1" smtClean="0">
              <a:solidFill>
                <a:srgbClr val="006600"/>
              </a:solidFill>
              <a:ea typeface="华文新魏" panose="02010800040101010101" pitchFamily="2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732588" y="1052513"/>
            <a:ext cx="2232025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00FF"/>
                </a:solidFill>
              </a:rPr>
              <a:t>艺术效果</a:t>
            </a:r>
            <a:endParaRPr lang="zh-CN" altLang="en-US" sz="2400">
              <a:solidFill>
                <a:srgbClr val="FF00FF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D60093"/>
                </a:solidFill>
              </a:rPr>
              <a:t>歌女技艺熟练高超；</a:t>
            </a:r>
            <a:endParaRPr lang="zh-CN" altLang="en-US" sz="2400">
              <a:solidFill>
                <a:srgbClr val="D60093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D60093"/>
                </a:solidFill>
              </a:rPr>
              <a:t>兼用比喻、通感加强其形象性。把抽象无形的音乐刻画成有形可感的实体，读者还能体会出弹奏着的情感</a:t>
            </a:r>
            <a:endParaRPr lang="zh-CN" altLang="en-US" sz="2400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2" descr="ppx4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0190"/>
            <a:ext cx="4572000" cy="6381750"/>
          </a:xfrm>
          <a:noFill/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11863" y="549275"/>
            <a:ext cx="21971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ea typeface="华文行楷" pitchFamily="2" charset="-122"/>
              </a:rPr>
              <a:t>琵琶声</a:t>
            </a:r>
            <a:endParaRPr lang="zh-CN" altLang="en-US" sz="6000">
              <a:solidFill>
                <a:srgbClr val="0000FF"/>
              </a:solidFill>
              <a:ea typeface="华文行楷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0000FF"/>
                </a:solidFill>
                <a:ea typeface="华文行楷" pitchFamily="2" charset="-122"/>
              </a:rPr>
              <a:t>——</a:t>
            </a:r>
            <a:r>
              <a:rPr lang="zh-CN" altLang="en-US" sz="4800">
                <a:solidFill>
                  <a:srgbClr val="0000FF"/>
                </a:solidFill>
                <a:ea typeface="华文行楷" pitchFamily="2" charset="-122"/>
              </a:rPr>
              <a:t>尽诉心中悲愤情</a:t>
            </a:r>
            <a:endParaRPr lang="zh-CN" altLang="en-US" sz="4800">
              <a:solidFill>
                <a:srgbClr val="0000FF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609600"/>
            <a:ext cx="8597900" cy="6248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900" b="1" smtClean="0">
                <a:solidFill>
                  <a:srgbClr val="0000FF"/>
                </a:solidFill>
              </a:rPr>
              <a:t>古人描写音乐美的词语和句子：</a:t>
            </a:r>
            <a:endParaRPr lang="zh-CN" altLang="en-US" sz="3900" b="1" smtClean="0">
              <a:solidFill>
                <a:srgbClr val="0000FF"/>
              </a:solidFill>
            </a:endParaRPr>
          </a:p>
          <a:p>
            <a:pPr eaLnBrk="1" hangingPunct="1"/>
            <a:endParaRPr lang="zh-CN" altLang="en-US" smtClean="0">
              <a:solidFill>
                <a:srgbClr val="CC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66"/>
                </a:solidFill>
              </a:rPr>
              <a:t>在齐闻韶，三月不知肉味。</a:t>
            </a:r>
            <a:endParaRPr lang="en-US" b="1" smtClean="0">
              <a:solidFill>
                <a:srgbClr val="FF0066"/>
              </a:solidFill>
            </a:endParaRP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solidFill>
                  <a:srgbClr val="800000"/>
                </a:solidFill>
              </a:rPr>
              <a:t>——《</a:t>
            </a:r>
            <a:r>
              <a:rPr lang="zh-CN" altLang="en-US" b="1" smtClean="0">
                <a:solidFill>
                  <a:srgbClr val="800000"/>
                </a:solidFill>
              </a:rPr>
              <a:t>论语</a:t>
            </a:r>
            <a:r>
              <a:rPr lang="en-US" altLang="zh-CN" b="1" smtClean="0">
                <a:solidFill>
                  <a:srgbClr val="800000"/>
                </a:solidFill>
              </a:rPr>
              <a:t>·</a:t>
            </a:r>
            <a:r>
              <a:rPr lang="zh-CN" altLang="en-US" b="1" smtClean="0">
                <a:solidFill>
                  <a:srgbClr val="800000"/>
                </a:solidFill>
              </a:rPr>
              <a:t>述而</a:t>
            </a:r>
            <a:r>
              <a:rPr lang="en-US" altLang="zh-CN" b="1" smtClean="0">
                <a:solidFill>
                  <a:srgbClr val="800000"/>
                </a:solidFill>
              </a:rPr>
              <a:t>》</a:t>
            </a:r>
            <a:endParaRPr lang="en-US" altLang="zh-CN" b="1" smtClean="0">
              <a:solidFill>
                <a:srgbClr val="80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66"/>
                </a:solidFill>
              </a:rPr>
              <a:t>余音绕梁，三日不绝。</a:t>
            </a:r>
            <a:endParaRPr lang="en-US" b="1" smtClean="0">
              <a:solidFill>
                <a:srgbClr val="FF0066"/>
              </a:solidFill>
            </a:endParaRP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solidFill>
                  <a:srgbClr val="800000"/>
                </a:solidFill>
              </a:rPr>
              <a:t>——《</a:t>
            </a:r>
            <a:r>
              <a:rPr lang="zh-CN" altLang="en-US" b="1" smtClean="0">
                <a:solidFill>
                  <a:srgbClr val="800000"/>
                </a:solidFill>
              </a:rPr>
              <a:t>列子</a:t>
            </a:r>
            <a:r>
              <a:rPr lang="en-US" altLang="zh-CN" b="1" smtClean="0">
                <a:solidFill>
                  <a:srgbClr val="800000"/>
                </a:solidFill>
              </a:rPr>
              <a:t>·</a:t>
            </a:r>
            <a:r>
              <a:rPr lang="zh-CN" altLang="en-US" b="1" smtClean="0">
                <a:solidFill>
                  <a:srgbClr val="800000"/>
                </a:solidFill>
              </a:rPr>
              <a:t>汤问</a:t>
            </a:r>
            <a:r>
              <a:rPr lang="en-US" altLang="zh-CN" b="1" smtClean="0">
                <a:solidFill>
                  <a:srgbClr val="800000"/>
                </a:solidFill>
              </a:rPr>
              <a:t>》</a:t>
            </a:r>
            <a:endParaRPr lang="en-US" altLang="zh-CN" b="1" smtClean="0">
              <a:solidFill>
                <a:srgbClr val="80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66"/>
                </a:solidFill>
              </a:rPr>
              <a:t>此曲只应天上有，人间哪得几回闻？</a:t>
            </a:r>
            <a:endParaRPr lang="zh-CN" altLang="en-US" b="1" smtClean="0">
              <a:solidFill>
                <a:srgbClr val="FF0066"/>
              </a:solidFill>
            </a:endParaRP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800000"/>
                </a:solidFill>
              </a:rPr>
              <a:t>                                   </a:t>
            </a:r>
            <a:r>
              <a:rPr lang="en-US" altLang="zh-CN" b="1" smtClean="0">
                <a:solidFill>
                  <a:srgbClr val="800000"/>
                </a:solidFill>
              </a:rPr>
              <a:t>——</a:t>
            </a:r>
            <a:r>
              <a:rPr lang="zh-CN" altLang="en-US" b="1" smtClean="0">
                <a:solidFill>
                  <a:srgbClr val="800000"/>
                </a:solidFill>
              </a:rPr>
              <a:t>唐</a:t>
            </a:r>
            <a:r>
              <a:rPr lang="en-US" altLang="zh-CN" b="1" smtClean="0">
                <a:solidFill>
                  <a:srgbClr val="800000"/>
                </a:solidFill>
              </a:rPr>
              <a:t>·</a:t>
            </a:r>
            <a:r>
              <a:rPr lang="zh-CN" altLang="en-US" b="1" smtClean="0">
                <a:solidFill>
                  <a:srgbClr val="800000"/>
                </a:solidFill>
              </a:rPr>
              <a:t>杜甫 </a:t>
            </a:r>
            <a:r>
              <a:rPr lang="en-US" altLang="zh-CN" b="1" smtClean="0">
                <a:solidFill>
                  <a:srgbClr val="800000"/>
                </a:solidFill>
              </a:rPr>
              <a:t>《</a:t>
            </a:r>
            <a:r>
              <a:rPr lang="zh-CN" altLang="en-US" b="1" smtClean="0">
                <a:solidFill>
                  <a:srgbClr val="800000"/>
                </a:solidFill>
              </a:rPr>
              <a:t>赠花卿</a:t>
            </a:r>
            <a:r>
              <a:rPr lang="en-US" altLang="zh-CN" b="1" smtClean="0">
                <a:solidFill>
                  <a:srgbClr val="800000"/>
                </a:solidFill>
              </a:rPr>
              <a:t>》</a:t>
            </a:r>
            <a:endParaRPr lang="en-US" altLang="zh-CN" b="1" smtClean="0">
              <a:solidFill>
                <a:srgbClr val="800000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FF0066"/>
                </a:solidFill>
              </a:rPr>
              <a:t>舞幽壑之潜蛟，泣孤舟之嫠妇。</a:t>
            </a:r>
            <a:endParaRPr lang="zh-CN" altLang="en-US" b="1" smtClean="0">
              <a:solidFill>
                <a:srgbClr val="FF0066"/>
              </a:solidFill>
            </a:endParaRP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800000"/>
                </a:solidFill>
              </a:rPr>
              <a:t>                                               </a:t>
            </a:r>
            <a:r>
              <a:rPr lang="en-US" altLang="zh-CN" b="1" smtClean="0">
                <a:solidFill>
                  <a:srgbClr val="800000"/>
                </a:solidFill>
              </a:rPr>
              <a:t>——《</a:t>
            </a:r>
            <a:r>
              <a:rPr lang="zh-CN" altLang="en-US" b="1" smtClean="0">
                <a:solidFill>
                  <a:srgbClr val="800000"/>
                </a:solidFill>
              </a:rPr>
              <a:t>赤壁赋</a:t>
            </a:r>
            <a:r>
              <a:rPr lang="en-US" altLang="zh-CN" b="1" smtClean="0">
                <a:solidFill>
                  <a:srgbClr val="800000"/>
                </a:solidFill>
              </a:rPr>
              <a:t>》</a:t>
            </a:r>
            <a:endParaRPr lang="en-US" altLang="zh-CN" b="1" smtClean="0">
              <a:solidFill>
                <a:srgbClr val="800000"/>
              </a:solidFill>
            </a:endParaRPr>
          </a:p>
        </p:txBody>
      </p:sp>
      <p:pic>
        <p:nvPicPr>
          <p:cNvPr id="31747" name="Picture 3" descr="FLOW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51725" y="260350"/>
            <a:ext cx="1336675" cy="9255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603500" y="404813"/>
            <a:ext cx="42672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9966FF"/>
                </a:solidFill>
                <a:latin typeface="华文行楷" pitchFamily="2" charset="-122"/>
                <a:ea typeface="华文行楷" pitchFamily="2" charset="-122"/>
              </a:rPr>
              <a:t>音 乐 描 写</a:t>
            </a:r>
            <a:endParaRPr lang="zh-CN" altLang="en-US" sz="5400" b="1">
              <a:solidFill>
                <a:srgbClr val="9966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4127500" y="1905000"/>
            <a:ext cx="23780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5060" name="Text Box 5"/>
          <p:cNvSpPr txBox="1">
            <a:spLocks noChangeArrowheads="1"/>
          </p:cNvSpPr>
          <p:nvPr/>
        </p:nvSpPr>
        <p:spPr bwMode="auto">
          <a:xfrm>
            <a:off x="323850" y="1628775"/>
            <a:ext cx="601980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</a:rPr>
              <a:t>（王小玉）声音初不甚大，只觉入耳有说不出的妙境：五脏六腑像熨斗熨过，无一处不伏帖；三万六千个毛孔，像吃了人参果，无一个不畅快。</a:t>
            </a:r>
            <a:endParaRPr lang="zh-CN" altLang="en-US" sz="28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</a:rPr>
              <a:t>唱了数十句之后，渐渐地越唱越高，忽然拔了一个尖儿，像一线钢丝抛入天际</a:t>
            </a:r>
            <a:r>
              <a:rPr lang="en-US" altLang="zh-CN" sz="2800" b="1">
                <a:latin typeface="Times New Roman" panose="02020603050405020304" pitchFamily="18" charset="0"/>
              </a:rPr>
              <a:t>……</a:t>
            </a:r>
            <a:endParaRPr lang="en-US" altLang="zh-CN" sz="28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Times New Roman" panose="02020603050405020304" pitchFamily="18" charset="0"/>
              </a:rPr>
              <a:t> 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45061" name="Line 6"/>
          <p:cNvSpPr>
            <a:spLocks noChangeShapeType="1"/>
          </p:cNvSpPr>
          <p:nvPr/>
        </p:nvSpPr>
        <p:spPr bwMode="auto">
          <a:xfrm>
            <a:off x="3713163" y="2571750"/>
            <a:ext cx="2667000" cy="0"/>
          </a:xfrm>
          <a:prstGeom prst="line">
            <a:avLst/>
          </a:prstGeom>
          <a:noFill/>
          <a:ln w="38100">
            <a:solidFill>
              <a:srgbClr val="9966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2390775" y="5543233"/>
            <a:ext cx="4114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</a:rPr>
              <a:t>刘鹗</a:t>
            </a:r>
            <a:r>
              <a:rPr lang="en-US" altLang="zh-CN" sz="2400" b="1">
                <a:latin typeface="Times New Roman" panose="02020603050405020304" pitchFamily="18" charset="0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</a:rPr>
              <a:t>老残游记</a:t>
            </a:r>
            <a:r>
              <a:rPr lang="en-US" altLang="zh-CN" sz="2400" b="1">
                <a:latin typeface="Times New Roman" panose="02020603050405020304" pitchFamily="18" charset="0"/>
              </a:rPr>
              <a:t>》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45063" name="Line 8"/>
          <p:cNvSpPr>
            <a:spLocks noChangeShapeType="1"/>
          </p:cNvSpPr>
          <p:nvPr/>
        </p:nvSpPr>
        <p:spPr bwMode="auto">
          <a:xfrm>
            <a:off x="1476375" y="3429000"/>
            <a:ext cx="2303463" cy="0"/>
          </a:xfrm>
          <a:prstGeom prst="line">
            <a:avLst/>
          </a:prstGeom>
          <a:noFill/>
          <a:ln w="38100">
            <a:solidFill>
              <a:srgbClr val="9966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4" name="Line 9"/>
          <p:cNvSpPr>
            <a:spLocks noChangeShapeType="1"/>
          </p:cNvSpPr>
          <p:nvPr/>
        </p:nvSpPr>
        <p:spPr bwMode="auto">
          <a:xfrm flipV="1">
            <a:off x="395288" y="5516563"/>
            <a:ext cx="2376487" cy="26987"/>
          </a:xfrm>
          <a:prstGeom prst="line">
            <a:avLst/>
          </a:prstGeom>
          <a:noFill/>
          <a:ln w="38100">
            <a:solidFill>
              <a:srgbClr val="9966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5" name="Line 10"/>
          <p:cNvSpPr>
            <a:spLocks noChangeShapeType="1"/>
          </p:cNvSpPr>
          <p:nvPr/>
        </p:nvSpPr>
        <p:spPr bwMode="auto">
          <a:xfrm flipV="1">
            <a:off x="4356100" y="5143500"/>
            <a:ext cx="1928813" cy="14288"/>
          </a:xfrm>
          <a:prstGeom prst="line">
            <a:avLst/>
          </a:prstGeom>
          <a:noFill/>
          <a:ln w="38100">
            <a:solidFill>
              <a:srgbClr val="9966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6" name="Text Box 12"/>
          <p:cNvSpPr txBox="1">
            <a:spLocks noChangeArrowheads="1"/>
          </p:cNvSpPr>
          <p:nvPr/>
        </p:nvSpPr>
        <p:spPr bwMode="auto">
          <a:xfrm>
            <a:off x="2771458" y="3428683"/>
            <a:ext cx="24114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甜润舒畅</a:t>
            </a:r>
            <a:endParaRPr lang="zh-CN" altLang="en-US" sz="4000" b="1">
              <a:solidFill>
                <a:srgbClr val="FF0066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5067" name="Text Box 15"/>
          <p:cNvSpPr txBox="1">
            <a:spLocks noChangeArrowheads="1"/>
          </p:cNvSpPr>
          <p:nvPr/>
        </p:nvSpPr>
        <p:spPr bwMode="auto">
          <a:xfrm>
            <a:off x="4459288" y="4841558"/>
            <a:ext cx="24114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尖细高亢</a:t>
            </a:r>
            <a:endParaRPr lang="zh-CN" altLang="en-US" sz="40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8" name="Line 8"/>
          <p:cNvSpPr>
            <a:spLocks noChangeShapeType="1"/>
          </p:cNvSpPr>
          <p:nvPr/>
        </p:nvSpPr>
        <p:spPr bwMode="auto">
          <a:xfrm>
            <a:off x="395288" y="2997200"/>
            <a:ext cx="1246187" cy="3175"/>
          </a:xfrm>
          <a:prstGeom prst="line">
            <a:avLst/>
          </a:prstGeom>
          <a:noFill/>
          <a:ln w="38100">
            <a:solidFill>
              <a:srgbClr val="9966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0" grpId="0"/>
      <p:bldP spid="45061" grpId="0"/>
      <p:bldP spid="45062" grpId="0"/>
      <p:bldP spid="45063" grpId="0"/>
      <p:bldP spid="45064" grpId="0"/>
      <p:bldP spid="45065" grpId="0"/>
      <p:bldP spid="45066" grpId="0"/>
      <p:bldP spid="45067" grpId="0"/>
      <p:bldP spid="450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-79375" y="95250"/>
            <a:ext cx="8540750" cy="2244725"/>
          </a:xfrm>
        </p:spPr>
        <p:txBody>
          <a:bodyPr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800" b="1" smtClean="0"/>
              <a:t>品读鉴赏之</a:t>
            </a:r>
            <a:r>
              <a:rPr lang="zh-CN" altLang="en-US" sz="6000" b="1" smtClean="0">
                <a:solidFill>
                  <a:srgbClr val="FF3300"/>
                </a:solidFill>
                <a:ea typeface="隶书" pitchFamily="49" charset="-122"/>
              </a:rPr>
              <a:t>识“知音”</a:t>
            </a:r>
            <a:endParaRPr lang="zh-CN" altLang="en-US" sz="6000" b="1" smtClean="0">
              <a:solidFill>
                <a:srgbClr val="FF3300"/>
              </a:solidFill>
              <a:ea typeface="隶书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4800" b="1" smtClean="0">
                <a:solidFill>
                  <a:schemeClr val="tx2"/>
                </a:solidFill>
                <a:ea typeface="华文行楷" pitchFamily="2" charset="-122"/>
              </a:rPr>
              <a:t>——</a:t>
            </a:r>
            <a:r>
              <a:rPr lang="zh-CN" altLang="en-US" sz="4800" b="1" smtClean="0">
                <a:solidFill>
                  <a:schemeClr val="tx2"/>
                </a:solidFill>
                <a:ea typeface="华文行楷" pitchFamily="2" charset="-122"/>
              </a:rPr>
              <a:t>谁解青衫湿</a:t>
            </a:r>
            <a:endParaRPr lang="zh-CN" altLang="en-US" sz="4800" b="1" smtClean="0">
              <a:solidFill>
                <a:schemeClr val="tx2"/>
              </a:solidFill>
              <a:ea typeface="华文行楷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4800" b="1" smtClean="0">
                <a:solidFill>
                  <a:schemeClr val="tx2"/>
                </a:solidFill>
                <a:ea typeface="华文行楷" pitchFamily="2" charset="-122"/>
              </a:rPr>
              <a:t>快速诵读第三四段</a:t>
            </a:r>
            <a:endParaRPr lang="zh-CN" altLang="en-US" sz="4800" b="1" smtClean="0">
              <a:solidFill>
                <a:schemeClr val="tx2"/>
              </a:solidFill>
              <a:ea typeface="华文行楷" pitchFamily="2" charset="-122"/>
            </a:endParaRPr>
          </a:p>
          <a:p>
            <a:pPr marL="0" indent="0" algn="ctr" eaLnBrk="1" hangingPunct="1">
              <a:lnSpc>
                <a:spcPct val="120000"/>
              </a:lnSpc>
              <a:buNone/>
            </a:pPr>
            <a:endParaRPr lang="zh-CN" altLang="en-US" sz="4800" b="1" smtClean="0">
              <a:solidFill>
                <a:schemeClr val="tx2"/>
              </a:solidFill>
              <a:ea typeface="华文行楷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endParaRPr lang="zh-CN" altLang="en-US" sz="4800" b="1" smtClean="0">
              <a:solidFill>
                <a:schemeClr val="tx2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10" y="15875"/>
            <a:ext cx="8486140" cy="6161405"/>
          </a:xfrm>
        </p:spPr>
        <p:txBody>
          <a:bodyPr/>
          <a:lstStyle/>
          <a:p>
            <a:r>
              <a:rPr lang="zh-CN" altLang="en-US"/>
              <a:t>一、字词项：</a:t>
            </a:r>
            <a:endParaRPr lang="zh-CN" altLang="en-US"/>
          </a:p>
          <a:p>
            <a:r>
              <a:rPr b="1">
                <a:solidFill>
                  <a:srgbClr val="FF0000"/>
                </a:solidFill>
              </a:rPr>
              <a:t>突出</a:t>
            </a:r>
            <a:r>
              <a:t>刀枪鸣    古义:突然出现   今义:超出一般，冲出</a:t>
            </a:r>
          </a:p>
          <a:p>
            <a:r>
              <a:rPr>
                <a:solidFill>
                  <a:srgbClr val="FF0000"/>
                </a:solidFill>
              </a:rPr>
              <a:t>颜色</a:t>
            </a:r>
            <a:r>
              <a:t>故古义:容颜</a:t>
            </a:r>
          </a:p>
          <a:p>
            <a:r>
              <a:t>今义:由物体发射、反射或透过的光波通过视觉所产生的印象</a:t>
            </a:r>
          </a:p>
          <a:p>
            <a:r>
              <a:rPr b="1">
                <a:solidFill>
                  <a:srgbClr val="FF0000"/>
                </a:solidFill>
              </a:rPr>
              <a:t>老大</a:t>
            </a:r>
            <a:r>
              <a:t>嫁作商人妇古义:年龄大了  今义:兄弟排序第一</a:t>
            </a:r>
          </a:p>
          <a:p>
            <a:r>
              <a:t>秋月春风</a:t>
            </a:r>
            <a:r>
              <a:rPr b="1">
                <a:solidFill>
                  <a:srgbClr val="FF0000"/>
                </a:solidFill>
              </a:rPr>
              <a:t>等闲</a:t>
            </a:r>
            <a:r>
              <a:t>度   古义:随随便便今义:指平常、普通</a:t>
            </a:r>
          </a:p>
          <a:p>
            <a:r>
              <a:rPr b="1">
                <a:solidFill>
                  <a:srgbClr val="FF0000"/>
                </a:solidFill>
              </a:rPr>
              <a:t>整顿</a:t>
            </a:r>
            <a:r>
              <a:t>衣裳起敛容古义:整理,理一理</a:t>
            </a:r>
          </a:p>
          <a:p>
            <a:r>
              <a:t>今义:使不健全的健全起来</a:t>
            </a:r>
          </a:p>
          <a:p>
            <a:r>
              <a:t>凄凄不似</a:t>
            </a:r>
            <a:r>
              <a:rPr>
                <a:solidFill>
                  <a:srgbClr val="FF0000"/>
                </a:solidFill>
              </a:rPr>
              <a:t>向前</a:t>
            </a:r>
            <a:r>
              <a:t>声   古义:以前</a:t>
            </a:r>
          </a:p>
          <a:p>
            <a:r>
              <a:t>今义:是介词和方位名;词构成的一</a:t>
            </a:r>
            <a:r>
              <a:rPr lang="zh-CN"/>
              <a:t>个词，向前方</a:t>
            </a:r>
            <a:endParaRPr lang="zh-CN"/>
          </a:p>
          <a:p>
            <a:r>
              <a:rPr lang="zh-CN"/>
              <a:t>暂：</a:t>
            </a:r>
            <a:endParaRPr lang="zh-CN"/>
          </a:p>
          <a:p>
            <a:endParaRPr lang="zh-CN"/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0" y="27305"/>
            <a:ext cx="9041765" cy="6830695"/>
          </a:xfrm>
        </p:spPr>
        <p:txBody>
          <a:bodyPr/>
          <a:lstStyle/>
          <a:p>
            <a:r>
              <a:rPr lang="zh-CN" altLang="en-US"/>
              <a:t>词类活用(一)名词的话用</a:t>
            </a:r>
            <a:endParaRPr lang="zh-CN" altLang="en-US"/>
          </a:p>
          <a:p>
            <a:r>
              <a:rPr lang="zh-CN" altLang="en-US"/>
              <a:t>1.名词作状语</a:t>
            </a:r>
            <a:endParaRPr lang="zh-CN" altLang="en-US"/>
          </a:p>
          <a:p>
            <a:r>
              <a:rPr lang="zh-CN" altLang="en-US"/>
              <a:t>(1)浔阳江头</a:t>
            </a:r>
            <a:r>
              <a:rPr lang="zh-CN" altLang="en-US">
                <a:solidFill>
                  <a:srgbClr val="FF0000"/>
                </a:solidFill>
              </a:rPr>
              <a:t>夜</a:t>
            </a:r>
            <a:r>
              <a:rPr lang="zh-CN" altLang="en-US"/>
              <a:t>送客           </a:t>
            </a:r>
            <a:r>
              <a:rPr lang="zh-CN" altLang="en-US">
                <a:sym typeface="+mn-ea"/>
              </a:rPr>
              <a:t>夜:在夜里</a:t>
            </a:r>
            <a:endParaRPr lang="zh-CN" altLang="en-US">
              <a:sym typeface="+mn-ea"/>
            </a:endParaRPr>
          </a:p>
          <a:p>
            <a:r>
              <a:rPr lang="zh-CN" altLang="en-US"/>
              <a:t>(2)</a:t>
            </a:r>
            <a:r>
              <a:rPr lang="zh-CN" altLang="en-US">
                <a:solidFill>
                  <a:srgbClr val="FF0000"/>
                </a:solidFill>
              </a:rPr>
              <a:t>梦</a:t>
            </a:r>
            <a:r>
              <a:rPr lang="zh-CN" altLang="en-US"/>
              <a:t>啼妆泪红阑干           </a:t>
            </a:r>
            <a:r>
              <a:rPr lang="zh-CN" altLang="en-US">
                <a:sym typeface="+mn-ea"/>
              </a:rPr>
              <a:t>梦:在梦里</a:t>
            </a:r>
            <a:endParaRPr lang="zh-CN" altLang="en-US"/>
          </a:p>
          <a:p>
            <a:r>
              <a:rPr lang="zh-CN" altLang="en-US"/>
              <a:t>2.名词作动词</a:t>
            </a:r>
            <a:endParaRPr lang="zh-CN" altLang="en-US"/>
          </a:p>
          <a:p>
            <a:r>
              <a:rPr lang="zh-CN" altLang="en-US"/>
              <a:t>(1)歌以赠之</a:t>
            </a:r>
            <a:endParaRPr lang="zh-CN" altLang="en-US"/>
          </a:p>
          <a:p>
            <a:r>
              <a:rPr lang="zh-CN" altLang="en-US"/>
              <a:t>(2)梦啼妆泪红阑干(3)遂命酒</a:t>
            </a:r>
            <a:endParaRPr lang="zh-CN" altLang="en-US"/>
          </a:p>
          <a:p>
            <a:r>
              <a:rPr lang="zh-CN" altLang="en-US"/>
              <a:t>(二)形容词的活用形容词作动词</a:t>
            </a:r>
            <a:endParaRPr lang="zh-CN" altLang="en-US"/>
          </a:p>
          <a:p>
            <a:r>
              <a:rPr lang="zh-CN" altLang="en-US"/>
              <a:t>(1)商人</a:t>
            </a:r>
            <a:r>
              <a:rPr lang="zh-CN" altLang="en-US" b="1">
                <a:solidFill>
                  <a:srgbClr val="FF0000"/>
                </a:solidFill>
              </a:rPr>
              <a:t>重</a:t>
            </a:r>
            <a:r>
              <a:rPr lang="zh-CN" altLang="en-US"/>
              <a:t>利</a:t>
            </a:r>
            <a:r>
              <a:rPr lang="zh-CN" altLang="en-US" b="1">
                <a:solidFill>
                  <a:srgbClr val="FF0000"/>
                </a:solidFill>
              </a:rPr>
              <a:t>轻</a:t>
            </a:r>
            <a:r>
              <a:rPr lang="zh-CN" altLang="en-US"/>
              <a:t>别离</a:t>
            </a:r>
            <a:endParaRPr lang="zh-CN" altLang="en-US"/>
          </a:p>
          <a:p>
            <a:r>
              <a:rPr lang="zh-CN" altLang="en-US"/>
              <a:t>(2)江州司马青衫</a:t>
            </a:r>
            <a:endParaRPr lang="zh-CN" altLang="en-US" b="1"/>
          </a:p>
          <a:p>
            <a:r>
              <a:rPr lang="zh-CN" altLang="en-US"/>
              <a:t>歌:作歌    泪:流泪    命:叫，，吩咐</a:t>
            </a:r>
            <a:endParaRPr lang="zh-CN" altLang="en-US"/>
          </a:p>
          <a:p>
            <a:r>
              <a:rPr lang="zh-CN" altLang="en-US"/>
              <a:t>重:看重    轻:轻视       湿:被浸湿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KSO_WM_DOC_GUID" val="{38f6d8b3-ac9b-47ac-8aad-00f9b808156f}"/>
</p:tagLst>
</file>

<file path=ppt/theme/theme1.xml><?xml version="1.0" encoding="utf-8"?>
<a:theme xmlns:r="http://schemas.openxmlformats.org/officeDocument/2006/relationships" xmlns:a="http://schemas.openxmlformats.org/drawingml/2006/main" name="模版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2015-2016学年 第9课《劝学》 课件</Template>
  <Company>eternity</Company>
  <PresentationFormat>On-screen Show (4:3)</PresentationFormat>
  <Paragraphs>140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8">
      <vt:lpstr>Arial</vt:lpstr>
      <vt:lpstr>Calibri Light</vt:lpstr>
      <vt:lpstr>Calibri</vt:lpstr>
      <vt:lpstr>宋体</vt:lpstr>
      <vt:lpstr>Times New Roman</vt:lpstr>
      <vt:lpstr>PMingLiU</vt:lpstr>
      <vt:lpstr>华文新魏</vt:lpstr>
      <vt:lpstr>华文中宋</vt:lpstr>
      <vt:lpstr>隶书</vt:lpstr>
      <vt:lpstr>华文行楷</vt:lpstr>
      <vt:lpstr>Wingdings</vt:lpstr>
      <vt:lpstr>黑体</vt:lpstr>
      <vt:lpstr>华文隶书</vt:lpstr>
      <vt:lpstr>楷体_GB2312</vt:lpstr>
      <vt:lpstr>华文彩云</vt:lpstr>
      <vt:lpstr>微软雅黑</vt:lpstr>
      <vt:lpstr>模版8</vt:lpstr>
      <vt:lpstr>PowerPoint Presentation</vt:lpstr>
      <vt:lpstr>PowerPoint Presentation</vt:lpstr>
      <vt:lpstr>描写音乐：以声喻声，以形摹声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文中的琵琶女是一个怎样的形象？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作业：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琵琶行創作緣起及其寓意</dc:title>
  <dc:creator>YDJu</dc:creator>
  <cp:lastModifiedBy>哥德巴赫赫</cp:lastModifiedBy>
  <cp:revision>242</cp:revision>
  <dcterms:created xsi:type="dcterms:W3CDTF">2000-12-04T12:20:00Z</dcterms:created>
  <dcterms:modified xsi:type="dcterms:W3CDTF">2020-08-13T07:39:23Z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2052-11.1.0.8527</vt:lpwstr>
  </property>
</Properties>
</file>