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1" r:id="rId2"/>
  </p:sldMasterIdLst>
  <p:sldIdLst>
    <p:sldId id="271" r:id="rId3"/>
    <p:sldId id="259" r:id="rId4"/>
    <p:sldId id="334" r:id="rId5"/>
    <p:sldId id="307" r:id="rId6"/>
    <p:sldId id="322" r:id="rId7"/>
    <p:sldId id="323" r:id="rId8"/>
    <p:sldId id="335" r:id="rId9"/>
    <p:sldId id="336" r:id="rId10"/>
    <p:sldId id="337" r:id="rId11"/>
    <p:sldId id="338" r:id="rId12"/>
    <p:sldId id="339" r:id="rId13"/>
    <p:sldId id="340" r:id="rId14"/>
    <p:sldId id="333" r:id="rId15"/>
    <p:sldId id="267" r:id="rId16"/>
    <p:sldId id="325" r:id="rId17"/>
    <p:sldId id="341" r:id="rId18"/>
    <p:sldId id="326" r:id="rId19"/>
    <p:sldId id="342" r:id="rId20"/>
    <p:sldId id="327" r:id="rId21"/>
    <p:sldId id="328" r:id="rId22"/>
    <p:sldId id="332" r:id="rId23"/>
    <p:sldId id="272" r:id="rId24"/>
    <p:sldId id="343" r:id="rId25"/>
    <p:sldId id="344" r:id="rId26"/>
    <p:sldId id="330" r:id="rId27"/>
    <p:sldId id="345" r:id="rId28"/>
    <p:sldId id="346" r:id="rId29"/>
    <p:sldId id="347" r:id="rId30"/>
    <p:sldId id="331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>
      <p:cViewPr varScale="1">
        <p:scale>
          <a:sx n="61" d="100"/>
          <a:sy n="61" d="100"/>
        </p:scale>
        <p:origin x="-1404" y="-84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Relationship Id="rId4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slide" Target="../slides/slide2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slide" Target="../slides/slide2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slide" Target="../slides/slide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slide" Target="../slides/slide2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slide" Target="../slides/slide2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9BDAA5-D843-435D-BEF6-AF89365C10A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66989-6225-4708-80C8-8D4DC50C14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C6A74-F491-4569-8F8C-FB0FD063B21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44FB2-E6EE-4F85-8872-A4BB967B55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951A1-D5C2-4AA3-A4BC-65D1D3F1CCE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2CFA2-C2C9-4EB7-A232-43B2F030CB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54461-ADA3-406C-B5B6-F183A4BC543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9E827-35A9-47F5-9AFE-122A89BC29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A2668-3812-4A7A-A4CB-CE34C43E29D6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BDEAF-5252-4DA1-A25B-B67D5993F1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88C79-FE9B-4FD6-AF78-F83A2DF398D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23854-DB0D-43FB-999E-6889A4DCC6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FB0F7-EBBB-4987-841D-7A5A10CBE43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47567-BFF1-49DE-9B2B-7A6480A05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8140F-B9C2-4004-9215-2BA99720125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03F09-2C07-4C80-8FDB-566CE68F0E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BF840-70EE-4261-94E8-9D0DA0EC365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7E14A-BB44-4181-AEEA-C1033F7FD5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115F5-EC2F-43B6-AEE5-9E464A6E13CE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61DF5-7AB2-4180-A104-2056A81819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fon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>
            <a:off x="2411413" y="1558925"/>
            <a:ext cx="5946775" cy="214313"/>
            <a:chOff x="2411760" y="1558504"/>
            <a:chExt cx="5946429" cy="214312"/>
          </a:xfrm>
        </p:grpSpPr>
        <p:sp>
          <p:nvSpPr>
            <p:cNvPr id="7" name="Line 46"/>
            <p:cNvSpPr>
              <a:spLocks noChangeShapeType="1"/>
            </p:cNvSpPr>
            <p:nvPr userDrawn="1"/>
          </p:nvSpPr>
          <p:spPr bwMode="auto">
            <a:xfrm>
              <a:off x="2626060" y="1663279"/>
              <a:ext cx="5732129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十六角星 12"/>
            <p:cNvSpPr/>
            <p:nvPr userDrawn="1"/>
          </p:nvSpPr>
          <p:spPr>
            <a:xfrm>
              <a:off x="2411760" y="1558504"/>
              <a:ext cx="214300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437BB-43AA-4A74-8AA0-1318861E2F24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8D5C7-009A-4682-BAFC-5133EC8668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D7CA6-E207-4AD2-B7B6-BE7CC56CF231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7A736-C748-4632-9E95-73FB284698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A3B47-B7FE-4DB2-9897-7893026B0A9A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CF6F5-E569-410A-8CDD-6D38839BEE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F55C9-F348-40AF-A129-983233E1F7A1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08527-4951-4B34-BF3D-B27473BD39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5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9">
            <a:hlinkClick r:id="rId4" action="ppaction://hlinksldjump"/>
          </p:cNvPr>
          <p:cNvSpPr/>
          <p:nvPr userDrawn="1"/>
        </p:nvSpPr>
        <p:spPr>
          <a:xfrm>
            <a:off x="5292725" y="282575"/>
            <a:ext cx="1366838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单元首页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4" action="ppaction://hlinksldjump"/>
          </p:cNvPr>
          <p:cNvSpPr/>
          <p:nvPr userDrawn="1"/>
        </p:nvSpPr>
        <p:spPr>
          <a:xfrm>
            <a:off x="5292725" y="282575"/>
            <a:ext cx="1366838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单元首页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9"/>
          <p:cNvSpPr/>
          <p:nvPr userDrawn="1"/>
        </p:nvSpPr>
        <p:spPr>
          <a:xfrm>
            <a:off x="5292725" y="282575"/>
            <a:ext cx="1366838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单元首页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10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11">
            <a:hlinkClick r:id="rId4" action="ppaction://hlinksldjump"/>
          </p:cNvPr>
          <p:cNvSpPr/>
          <p:nvPr userDrawn="1"/>
        </p:nvSpPr>
        <p:spPr>
          <a:xfrm>
            <a:off x="5292725" y="282575"/>
            <a:ext cx="1366838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单元首页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4" action="ppaction://hlinksldjump"/>
          </p:cNvPr>
          <p:cNvSpPr/>
          <p:nvPr userDrawn="1"/>
        </p:nvSpPr>
        <p:spPr>
          <a:xfrm>
            <a:off x="5292725" y="282575"/>
            <a:ext cx="1366838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单元首页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E70790-34A6-488C-9C3A-24A1A2EF25E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38515-83BB-4EB1-A63D-005D586805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2C3EB19-5445-4501-A803-F732A22804F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FE1C4B6-C40E-4BE1-85FC-A2833661EA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3" r:id="rId2"/>
    <p:sldLayoutId id="2147483872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21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4.xml"/><Relationship Id="rId7" Type="http://schemas.openxmlformats.org/officeDocument/2006/relationships/slide" Target="slide20.xml"/><Relationship Id="rId12" Type="http://schemas.openxmlformats.org/officeDocument/2006/relationships/package" Target="../embeddings/Microsoft_Word___7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slide" Target="slide19.xml"/><Relationship Id="rId11" Type="http://schemas.openxmlformats.org/officeDocument/2006/relationships/package" Target="../embeddings/Microsoft_Word___66.docx"/><Relationship Id="rId5" Type="http://schemas.openxmlformats.org/officeDocument/2006/relationships/slide" Target="slide17.xml"/><Relationship Id="rId10" Type="http://schemas.openxmlformats.org/officeDocument/2006/relationships/package" Target="../embeddings/Microsoft_Word___55.docx"/><Relationship Id="rId4" Type="http://schemas.openxmlformats.org/officeDocument/2006/relationships/slide" Target="slide15.xml"/><Relationship Id="rId9" Type="http://schemas.openxmlformats.org/officeDocument/2006/relationships/package" Target="../embeddings/Microsoft_Word___44.docx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4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slide" Target="slide19.xml"/><Relationship Id="rId11" Type="http://schemas.openxmlformats.org/officeDocument/2006/relationships/package" Target="../embeddings/Microsoft_Word___1010.docx"/><Relationship Id="rId5" Type="http://schemas.openxmlformats.org/officeDocument/2006/relationships/slide" Target="slide17.xml"/><Relationship Id="rId10" Type="http://schemas.openxmlformats.org/officeDocument/2006/relationships/package" Target="../embeddings/Microsoft_Word___99.docx"/><Relationship Id="rId4" Type="http://schemas.openxmlformats.org/officeDocument/2006/relationships/slide" Target="slide15.xml"/><Relationship Id="rId9" Type="http://schemas.openxmlformats.org/officeDocument/2006/relationships/package" Target="../embeddings/Microsoft_Word___88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21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21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4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19.xml"/><Relationship Id="rId5" Type="http://schemas.openxmlformats.org/officeDocument/2006/relationships/slide" Target="slide17.xml"/><Relationship Id="rId4" Type="http://schemas.openxmlformats.org/officeDocument/2006/relationships/slide" Target="slide15.xml"/><Relationship Id="rId9" Type="http://schemas.openxmlformats.org/officeDocument/2006/relationships/package" Target="../embeddings/Microsoft_Word___1111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21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1212.docx"/><Relationship Id="rId5" Type="http://schemas.openxmlformats.org/officeDocument/2006/relationships/slide" Target="slide29.xml"/><Relationship Id="rId4" Type="http://schemas.openxmlformats.org/officeDocument/2006/relationships/slide" Target="slide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Word___1313.docx"/><Relationship Id="rId5" Type="http://schemas.openxmlformats.org/officeDocument/2006/relationships/slide" Target="slide29.xml"/><Relationship Id="rId4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5" name="Object 21"/>
          <p:cNvGraphicFramePr>
            <a:graphicFrameLocks noChangeAspect="1"/>
          </p:cNvGraphicFramePr>
          <p:nvPr/>
        </p:nvGraphicFramePr>
        <p:xfrm>
          <a:off x="508000" y="3117850"/>
          <a:ext cx="8128000" cy="876300"/>
        </p:xfrm>
        <a:graphic>
          <a:graphicData uri="http://schemas.openxmlformats.org/presentationml/2006/ole">
            <p:oleObj spid="_x0000_s1045" name="文档" r:id="rId3" imgW="3839157" imgH="414794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美文共品</a:t>
            </a:r>
          </a:p>
        </p:txBody>
      </p:sp>
      <p:sp>
        <p:nvSpPr>
          <p:cNvPr id="37893" name="矩形 5"/>
          <p:cNvSpPr>
            <a:spLocks noChangeAspect="1"/>
          </p:cNvSpPr>
          <p:nvPr/>
        </p:nvSpPr>
        <p:spPr bwMode="auto">
          <a:xfrm>
            <a:off x="508000" y="985838"/>
            <a:ext cx="8128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看多了罪恶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不是与世同浊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心肠随之冷酷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便是脱胎换骨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超凡入化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蜕化出一颗大慈大悲的心灵。综观老子的遗著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好像他这两者兼而有之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犹之乾坤始奠之前的混沌宇宙。不过我相信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当老子带着满头风霜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一脸慈悲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走出藏室时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他已洞穿人生的厚壁。在阳光下他眯眼看人间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人间混乱而无道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正如一塌糊涂的历史。他心如止水。一切把戏他都已了如指掌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各色人物他也都似曾相识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周朝的大厦将倾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山河将崩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九州辐裂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小小的藏室亦将面临一场浩劫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金玉满堂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莫之能守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。那些厚重的典籍守不住也藏不住了。他抬头看看西天的晚云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去意满怀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是的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该走了。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不过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我们还算幸运。据司马迁的记载以及后来神仙家的推衍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当老子骑着青牛要出关而去时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被关令尹喜挡住了。这位尹喜对老子说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子将隐矣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强为我著书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”——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在你抛弃我们之前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为我们留下你的思想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美文共品</a:t>
            </a:r>
          </a:p>
        </p:txBody>
      </p:sp>
      <p:sp>
        <p:nvSpPr>
          <p:cNvPr id="38917" name="矩形 5"/>
          <p:cNvSpPr>
            <a:spLocks noChangeAspect="1"/>
          </p:cNvSpPr>
          <p:nvPr/>
        </p:nvSpPr>
        <p:spPr bwMode="auto">
          <a:xfrm>
            <a:off x="508000" y="1701800"/>
            <a:ext cx="8128000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多年以前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我揣摩老子此时的心情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假托老子的口吻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写过一篇短短的《老子出关》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我已经没有什么故事告诉你们了。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我曾预言过劫数的到来。我曾以薄薄的柳笛吹起晚岚。然而那时你们甜寐于未卜的岁月之梦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白白地错过了时光。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召唤已经传来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我将离去。在另一国度的土地上播撒幻梦之粒。在我走进血红的夕阳之前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我留下这五千言的零乱箴言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在世纪的废墟中如散落的弹子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愿你们仔细收捡。当一切都已堕落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一切都已不可为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你们就去玩弹子。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美文共品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3413"/>
            <a:ext cx="8128000" cy="33051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那时我正在翻捡老子的五千言《道德经》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感觉自己就如同下午阳光下马路边上玩弹子的顽童。所不同者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玩弹子的顽童兴致勃勃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而玩老子五千言汉字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弹子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的我则有些百无聊赖。那时我的处境不妙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并且我的很多朋友都摇身一变成为商海健将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红光满面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挥斥方遒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雄姿英发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大有作为。所以我对自己落伍的行为感到很害羞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很寂寞。处盛世而无为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对自己也就很灰心。但灰心的人看老子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也算是一种精神寄托吧。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  <a:p>
            <a:pPr indent="266700" algn="r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有删改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7" name="Object 15"/>
          <p:cNvGraphicFramePr>
            <a:graphicFrameLocks noChangeAspect="1"/>
          </p:cNvGraphicFramePr>
          <p:nvPr/>
        </p:nvGraphicFramePr>
        <p:xfrm>
          <a:off x="508000" y="3173413"/>
          <a:ext cx="8128000" cy="765175"/>
        </p:xfrm>
        <a:graphic>
          <a:graphicData uri="http://schemas.openxmlformats.org/presentationml/2006/ole">
            <p:oleObj spid="_x0000_s3087" name="文档" r:id="rId3" imgW="3839157" imgH="362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13"/>
            <a:ext cx="8128000" cy="20859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通假字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自见者不明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死而不亡者寿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亡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妄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荒谬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其脆易泮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泮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起于累土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蔂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盛土的工具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38438" y="2979738"/>
            <a:ext cx="173355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16263" y="3375025"/>
            <a:ext cx="2176462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17775" y="3768725"/>
            <a:ext cx="2176463" cy="306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517775" y="4171950"/>
            <a:ext cx="277495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153" name="矩形 1"/>
          <p:cNvSpPr>
            <a:spLocks noChangeAspect="1"/>
          </p:cNvSpPr>
          <p:nvPr/>
        </p:nvSpPr>
        <p:spPr bwMode="auto">
          <a:xfrm>
            <a:off x="508000" y="1130300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古今异义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4142" name="Object 46"/>
          <p:cNvGraphicFramePr>
            <a:graphicFrameLocks noChangeAspect="1"/>
          </p:cNvGraphicFramePr>
          <p:nvPr/>
        </p:nvGraphicFramePr>
        <p:xfrm>
          <a:off x="312738" y="1611313"/>
          <a:ext cx="8128000" cy="457200"/>
        </p:xfrm>
        <a:graphic>
          <a:graphicData uri="http://schemas.openxmlformats.org/presentationml/2006/ole">
            <p:oleObj spid="_x0000_s4142" name="文档" r:id="rId9" imgW="3839157" imgH="216039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014538"/>
            <a:ext cx="8128000" cy="12715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不能走远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不被允许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不中用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接近于死亡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表示程度极深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字后做补语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143" name="Object 47"/>
          <p:cNvGraphicFramePr>
            <a:graphicFrameLocks noChangeAspect="1"/>
          </p:cNvGraphicFramePr>
          <p:nvPr/>
        </p:nvGraphicFramePr>
        <p:xfrm>
          <a:off x="312738" y="3286125"/>
          <a:ext cx="8128000" cy="455613"/>
        </p:xfrm>
        <a:graphic>
          <a:graphicData uri="http://schemas.openxmlformats.org/presentationml/2006/ole">
            <p:oleObj spid="_x0000_s4143" name="文档" r:id="rId10" imgW="3839157" imgH="216039" progId="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700463"/>
            <a:ext cx="81280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不能明理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光线暗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来历不清楚。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144" name="Object 48"/>
          <p:cNvGraphicFramePr>
            <a:graphicFrameLocks noChangeAspect="1"/>
          </p:cNvGraphicFramePr>
          <p:nvPr/>
        </p:nvGraphicFramePr>
        <p:xfrm>
          <a:off x="312738" y="4160838"/>
          <a:ext cx="8128000" cy="457200"/>
        </p:xfrm>
        <a:graphic>
          <a:graphicData uri="http://schemas.openxmlformats.org/presentationml/2006/ole">
            <p:oleObj spid="_x0000_s4144" name="文档" r:id="rId11" imgW="3839157" imgH="216039" progId="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4575175"/>
            <a:ext cx="8128000" cy="498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不能成就大功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没有功劳或没有收效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145" name="Object 49"/>
          <p:cNvGraphicFramePr>
            <a:graphicFrameLocks noChangeAspect="1"/>
          </p:cNvGraphicFramePr>
          <p:nvPr/>
        </p:nvGraphicFramePr>
        <p:xfrm>
          <a:off x="312738" y="5035550"/>
          <a:ext cx="8128000" cy="457200"/>
        </p:xfrm>
        <a:graphic>
          <a:graphicData uri="http://schemas.openxmlformats.org/presentationml/2006/ole">
            <p:oleObj spid="_x0000_s4145" name="文档" r:id="rId12" imgW="3839157" imgH="216039" progId="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508000" y="5451475"/>
            <a:ext cx="4913313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得不到敬重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不能生长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22413" y="2085975"/>
            <a:ext cx="107632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522413" y="3763963"/>
            <a:ext cx="1076325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522413" y="4622800"/>
            <a:ext cx="1681162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497013" y="5489575"/>
            <a:ext cx="1416050" cy="314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3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5155" name="Object 35"/>
          <p:cNvGraphicFramePr>
            <a:graphicFrameLocks noChangeAspect="1"/>
          </p:cNvGraphicFramePr>
          <p:nvPr/>
        </p:nvGraphicFramePr>
        <p:xfrm>
          <a:off x="312738" y="1557338"/>
          <a:ext cx="8128000" cy="457200"/>
        </p:xfrm>
        <a:graphic>
          <a:graphicData uri="http://schemas.openxmlformats.org/presentationml/2006/ole">
            <p:oleObj spid="_x0000_s5155" name="文档" r:id="rId9" imgW="3839157" imgH="216039" progId="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508000" y="1957388"/>
            <a:ext cx="8128000" cy="498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确定不移、竭力实行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用强制的方式进行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156" name="Object 36"/>
          <p:cNvGraphicFramePr>
            <a:graphicFrameLocks noChangeAspect="1"/>
          </p:cNvGraphicFramePr>
          <p:nvPr/>
        </p:nvGraphicFramePr>
        <p:xfrm>
          <a:off x="312738" y="2422525"/>
          <a:ext cx="8128000" cy="457200"/>
        </p:xfrm>
        <a:graphic>
          <a:graphicData uri="http://schemas.openxmlformats.org/presentationml/2006/ole">
            <p:oleObj spid="_x0000_s5156" name="文档" r:id="rId10" imgW="3839157" imgH="216039" progId="">
              <p:embed/>
            </p:oleObj>
          </a:graphicData>
        </a:graphic>
      </p:graphicFrame>
      <p:sp>
        <p:nvSpPr>
          <p:cNvPr id="17" name="矩形 16"/>
          <p:cNvSpPr>
            <a:spLocks noChangeAspect="1"/>
          </p:cNvSpPr>
          <p:nvPr/>
        </p:nvSpPr>
        <p:spPr>
          <a:xfrm>
            <a:off x="508000" y="2816225"/>
            <a:ext cx="8128000" cy="865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投身到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事业中去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按某种办法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几乎成功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十分之几。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157" name="Object 37"/>
          <p:cNvGraphicFramePr>
            <a:graphicFrameLocks noChangeAspect="1"/>
          </p:cNvGraphicFramePr>
          <p:nvPr/>
        </p:nvGraphicFramePr>
        <p:xfrm>
          <a:off x="312738" y="3675063"/>
          <a:ext cx="8128000" cy="457200"/>
        </p:xfrm>
        <a:graphic>
          <a:graphicData uri="http://schemas.openxmlformats.org/presentationml/2006/ole">
            <p:oleObj spid="_x0000_s5157" name="文档" r:id="rId11" imgW="3839157" imgH="216039" progId="">
              <p:embed/>
            </p:oleObj>
          </a:graphicData>
        </a:graphic>
      </p:graphicFrame>
      <p:sp>
        <p:nvSpPr>
          <p:cNvPr id="20" name="矩形 19"/>
          <p:cNvSpPr>
            <a:spLocks noChangeAspect="1"/>
          </p:cNvSpPr>
          <p:nvPr/>
        </p:nvSpPr>
        <p:spPr>
          <a:xfrm>
            <a:off x="508000" y="4068763"/>
            <a:ext cx="8128000" cy="12573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柔软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软弱。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僵硬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强固有力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不可动摇或摧毁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使坚强。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08125" y="2030413"/>
            <a:ext cx="24892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508125" y="2889250"/>
            <a:ext cx="5429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520825" y="3289300"/>
            <a:ext cx="11017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508125" y="4138613"/>
            <a:ext cx="5429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508125" y="4537075"/>
            <a:ext cx="54292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5400"/>
            <a:ext cx="8128000" cy="45212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一词多义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自伐者无功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自我夸耀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伐薪烧炭南山中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砍伐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其后秦伐赵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拔石城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攻击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胜人者有力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刑人如恐不胜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完、尽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沛公不胜杯杓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能承受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能承担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予观夫巴陵胜状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优美的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此时无声胜有声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胜过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47950" y="2205038"/>
            <a:ext cx="17113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13100" y="2603500"/>
            <a:ext cx="11493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65525" y="3006725"/>
            <a:ext cx="11493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62238" y="3813175"/>
            <a:ext cx="11493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36875" y="4200525"/>
            <a:ext cx="1697038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36875" y="4624388"/>
            <a:ext cx="23558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219450" y="5016500"/>
            <a:ext cx="168433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14688" y="5418138"/>
            <a:ext cx="11493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9160" name="矩形 2"/>
          <p:cNvSpPr>
            <a:spLocks noChangeAspect="1"/>
          </p:cNvSpPr>
          <p:nvPr/>
        </p:nvSpPr>
        <p:spPr bwMode="auto">
          <a:xfrm>
            <a:off x="508000" y="1498600"/>
            <a:ext cx="8128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自胜者强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刚强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强行者有志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竭力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其死也坚强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挽弓当挽强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有力的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当其无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有车之用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连词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有、只有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当是时也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商君佐之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介词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正当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料大王士卒足以当项王乎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抵挡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臣知欺大王之罪当诛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应当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76488" y="2003425"/>
            <a:ext cx="14319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54300" y="2397125"/>
            <a:ext cx="14351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46363" y="2825750"/>
            <a:ext cx="115411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46363" y="3216275"/>
            <a:ext cx="170973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71838" y="4014788"/>
            <a:ext cx="170973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562350" y="4403725"/>
            <a:ext cx="11557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38638" y="4813300"/>
            <a:ext cx="115728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60788" y="5230813"/>
            <a:ext cx="11557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164" name="矩形 1"/>
          <p:cNvSpPr>
            <a:spLocks noChangeAspect="1"/>
          </p:cNvSpPr>
          <p:nvPr/>
        </p:nvSpPr>
        <p:spPr bwMode="auto">
          <a:xfrm>
            <a:off x="508000" y="1628775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词类活用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6156" name="Object 12"/>
          <p:cNvGraphicFramePr>
            <a:graphicFrameLocks noChangeAspect="1"/>
          </p:cNvGraphicFramePr>
          <p:nvPr/>
        </p:nvGraphicFramePr>
        <p:xfrm>
          <a:off x="312738" y="2093913"/>
          <a:ext cx="8128000" cy="3113087"/>
        </p:xfrm>
        <a:graphic>
          <a:graphicData uri="http://schemas.openxmlformats.org/presentationml/2006/ole">
            <p:oleObj spid="_x0000_s6156" name="文档" r:id="rId9" imgW="3839157" imgH="1470142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3074988" y="2133600"/>
            <a:ext cx="340201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59000" y="2593975"/>
            <a:ext cx="36893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9013" y="3494088"/>
            <a:ext cx="573246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24113" y="3886200"/>
            <a:ext cx="313531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71838" y="4333875"/>
            <a:ext cx="25812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24150" y="4781550"/>
            <a:ext cx="313531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单元概说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8677" name="矩形 1"/>
          <p:cNvSpPr>
            <a:spLocks noChangeAspect="1"/>
          </p:cNvSpPr>
          <p:nvPr/>
        </p:nvSpPr>
        <p:spPr bwMode="auto">
          <a:xfrm>
            <a:off x="508000" y="1701800"/>
            <a:ext cx="8128000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本单元七则选文分别选自传世《老子》第二、十一、二十四、三十三、六十三、六十四、七十六章。第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则指出任何事物都是相对而生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相辅相成的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则提醒人们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做人不应该自以为是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要正确认识自己和别人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则强调事物的难易大小互相转化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则强调做事要有预见性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要注重积累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要慎终如始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则阐述强与弱的辩证关系。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本课标题《有无相生》出自第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则选文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是老子思想中比较有代表性的一种观点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其实就是强调了矛盾的对立统一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这也正好可概括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则选文中分别提到的两两相对的事物之间的辩证关系。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800"/>
            <a:ext cx="8128000" cy="37084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有无相生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前后相随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恒也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自矜者不长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不被敬重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自知者明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报怨以德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图难于其易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是以圣人终不为大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是以圣人犹难之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为之于未有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合抱之木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生于毫末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22813" y="2198688"/>
            <a:ext cx="79216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95575" y="2603500"/>
            <a:ext cx="28670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35225" y="2998788"/>
            <a:ext cx="10699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19350" y="3403600"/>
            <a:ext cx="10795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06688" y="3792538"/>
            <a:ext cx="10795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84825" y="4203700"/>
            <a:ext cx="107950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706688" y="4618038"/>
            <a:ext cx="108108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09975" y="5011738"/>
            <a:ext cx="10795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名句名篇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550"/>
            <a:ext cx="8128000" cy="2882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有无相生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难易相成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长短相形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高下相盈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音声相和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前后相随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恒也。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自见者不明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自是者不彰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自伐者无功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自矜者不长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知人者智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自知者明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。胜人者有力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自胜者强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天下难事必作于易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天下大事必作于细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合抱之木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生于毫末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。九层之台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起于累土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。千里之行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始于足下。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73313" y="2190750"/>
            <a:ext cx="110966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7263" y="2190750"/>
            <a:ext cx="109696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78113" y="2986088"/>
            <a:ext cx="13620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45150" y="2986088"/>
            <a:ext cx="13620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11413" y="3394075"/>
            <a:ext cx="110966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76850" y="3394075"/>
            <a:ext cx="110966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98850" y="3787775"/>
            <a:ext cx="2211388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84425" y="4198938"/>
            <a:ext cx="11080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72050" y="4198938"/>
            <a:ext cx="11080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01750"/>
            <a:ext cx="8128000" cy="4508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图难于其易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为大于其细。天下难事必作于易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天下大事必作于细。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从难事的容易处入手来解决它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从大事的细小处入手来完成它。天底下的难事一定产生于一件件容易的事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天底下的大事一定产生于一件件细小的事。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事物的发展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是一个由量变到质变的过程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在面对困难时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必须从容易的地方开始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找到突破口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加强量的积累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促成质的飞跃。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由易到难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积少成多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人要把树立远大理想、崇高目标和脚踏实地、埋头苦干的奋斗精神结合起来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增强社会责任感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从我做起、从现在做起、从小事做起。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3413"/>
            <a:ext cx="8128000" cy="33051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民之从事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常于几成而败之。慎终如始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则无败事。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人们做事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常常是在将要成功的时候让它失败了。如果在将要完成的时候像开始的时候一样谨慎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就不会败坏事情了。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慎终如始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就是要保持开始时的态度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对待工作始终不懈怠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能持之以恒地把事情做好。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做任何一件事情都要有强烈的目标意识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要制订能实现目标的计划措施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并在做事时运筹帷幄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时刻保持清醒的认识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并做到全力以赴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这样事情就会容易成功。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92200"/>
            <a:ext cx="8128000" cy="49276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合抱之木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生于毫末。九层之台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起于累土。千里之行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始于足下。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张开两臂才能抱得过来的大树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是从极细小的萌芽生长起来的。很高很高的台子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是从一筐土开始建起来的。很遥远的行程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是从脚下那一小步走出来的。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这可以说是三个比喻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也可以说是三个举证。从中需要领悟到大小、高低、远近等一系列对立项之间的逻辑关系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以及由这些略微抽象的概括所贯串的种种社会人生经验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并且要领悟到在现实人生中那些自己需要好好把握和努力的东西。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在现实生活中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事物往往充满了从一个方面向另外一个对立方面转化的可能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必须抓住那些可以促使变化转向有利于社会人生方面的因素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并且付出必要的努力。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13"/>
            <a:ext cx="8128000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本课由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选文之间在内容上似乎缺乏紧密的联系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但仔细推敲会发展它们之间也存在着共性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请找出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则选文的共性。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则选文之间在内容上似乎缺乏紧密的联系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实际上也有共性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则选文都是从社会人生现象入手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提炼出一系列相互矛盾、相互对立的事物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借此生发开去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阐述它们之间的关系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进而洞察社会人生的实质面目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体现了老子卓绝的智慧。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8600"/>
            <a:ext cx="8128000" cy="41148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《老子》的语言言简意赅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凝练畅达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有自己鲜明的特色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你能从本课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则选文中看出它和《论语》《孟子》《荀子》的区别吗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《老子》一书的行文既不同于《论语》的语录体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又不同于《孟子》的论辩体或对话体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也不同于《荀子》的论说体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而是洁净精微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凝练畅达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是格言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又如歌如诗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显示出独特的魅力。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《老子》中的文章往往每一章都寥寥数语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并且没有太长的句子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但字字珠玑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句句警言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既从平凡的现象中反映出深刻的道理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又显得语句整齐、文采斐然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言之有文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行之久远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流传广泛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给后世留下不少的名言警句。如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知人者智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自知者明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合抱之木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生于毫末。九层之台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起于累土。千里之行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始于足下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09813"/>
            <a:ext cx="8128000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请以本课第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则选文为例说明举例论证的说理方法。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提示：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老子说理常常选取日常生活中常见的事物为例或设喻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例如第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则要证明的是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的价值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为此他选取了日常生活中三个平常事物车毂、器皿、屋室之中的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来说明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的作用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将深刻的道理通俗形象地表述出来。这种从日常生活现象中发掘深刻哲理的思维方式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令人惊异。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875"/>
            <a:ext cx="8128000" cy="85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文章告诉我们哪些为人处世的道理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10"/>
          <p:cNvGraphicFramePr>
            <a:graphicFrameLocks noChangeAspect="1"/>
          </p:cNvGraphicFramePr>
          <p:nvPr/>
        </p:nvGraphicFramePr>
        <p:xfrm>
          <a:off x="508000" y="2420938"/>
          <a:ext cx="8128000" cy="2930525"/>
        </p:xfrm>
        <a:graphic>
          <a:graphicData uri="http://schemas.openxmlformats.org/presentationml/2006/ole">
            <p:oleObj spid="_x0000_s7178" name="文档" r:id="rId6" imgW="3839157" imgH="1384087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graphicFrame>
        <p:nvGraphicFramePr>
          <p:cNvPr id="8202" name="Object 10"/>
          <p:cNvGraphicFramePr>
            <a:graphicFrameLocks noChangeAspect="1"/>
          </p:cNvGraphicFramePr>
          <p:nvPr/>
        </p:nvGraphicFramePr>
        <p:xfrm>
          <a:off x="508000" y="2084388"/>
          <a:ext cx="8128000" cy="2943225"/>
        </p:xfrm>
        <a:graphic>
          <a:graphicData uri="http://schemas.openxmlformats.org/presentationml/2006/ole">
            <p:oleObj spid="_x0000_s8202" name="文档" r:id="rId6" imgW="3839157" imgH="139092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单元概说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9701" name="矩形 2"/>
          <p:cNvSpPr>
            <a:spLocks noChangeAspect="1"/>
          </p:cNvSpPr>
          <p:nvPr/>
        </p:nvSpPr>
        <p:spPr bwMode="auto">
          <a:xfrm>
            <a:off x="508000" y="2309813"/>
            <a:ext cx="812800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近年高考涉及《老子》的试题形式有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2008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年江苏卷的名句背诵默写和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2009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年北京卷的断句题。近年高考没出现以《老子》或老子为主要内容的社科类文章阅读理解、《老子》文字的理解与翻译、与《老子》内容有关的语言运用题。学习本单元课文需要结合老子所处的社会背景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从总体上把握老子的思想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在理解文意句意的基础上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熟读乃至背诵相关名句。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作家作品</a:t>
            </a:r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725" name="矩形 1"/>
          <p:cNvSpPr>
            <a:spLocks noChangeAspect="1"/>
          </p:cNvSpPr>
          <p:nvPr/>
        </p:nvSpPr>
        <p:spPr bwMode="auto">
          <a:xfrm>
            <a:off x="508000" y="989013"/>
            <a:ext cx="8128000" cy="531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被称为老子的人究竟是谁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他生于哪一年、卒于哪一年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迄今为止还是一个谜。现在很多学者认为老子是我国春秋时期思想家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姓李名耳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楚国苦县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今河南鹿邑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又称老聃。传说老子一生下来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就具有白色的眉毛及胡子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所以被称为老子。相传生活在春秋时期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曾任周藏室之史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管理图书的官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当时的图书在很大程度上就是档案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后退隐蒙山著书立说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游历江南塞北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又西出陕关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不知所终。老子跟孔子同时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孔子还曾向他请教过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。老子著有五千言《道德经》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又名《老子》。老子是道家学派的始祖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他的学说后被庄周发展。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《老子》虽为语录体却无对话与场面描写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为纯粹的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立意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见志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之作。今本《老子》八十一章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结构完整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文辞精练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大体有韵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体近诗歌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加之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玄之又玄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的哲学思想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五千言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蒙上了一层朦胧的诗意。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高考档案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71" name="矩形 5"/>
          <p:cNvSpPr>
            <a:spLocks noChangeAspect="1"/>
          </p:cNvSpPr>
          <p:nvPr/>
        </p:nvSpPr>
        <p:spPr bwMode="auto">
          <a:xfrm>
            <a:off x="508000" y="2205038"/>
            <a:ext cx="22383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794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一、名句背诵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2066" name="Object 18"/>
          <p:cNvGraphicFramePr>
            <a:graphicFrameLocks noChangeAspect="1"/>
          </p:cNvGraphicFramePr>
          <p:nvPr/>
        </p:nvGraphicFramePr>
        <p:xfrm>
          <a:off x="508000" y="2794000"/>
          <a:ext cx="8128000" cy="1344613"/>
        </p:xfrm>
        <a:graphic>
          <a:graphicData uri="http://schemas.openxmlformats.org/presentationml/2006/ole">
            <p:oleObj spid="_x0000_s2066" name="文档" r:id="rId7" imgW="3839157" imgH="635513" progId="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 bwMode="auto">
          <a:xfrm>
            <a:off x="4384675" y="2779713"/>
            <a:ext cx="194786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福兮祸之所伏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3738563"/>
            <a:ext cx="8128000" cy="866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二、其他形式的试题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文化经典阅读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49" charset="-122"/>
              <a:cs typeface="Times New Roman" pitchFamily="18" charset="0"/>
            </a:endParaRPr>
          </a:p>
          <a:p>
            <a:pPr indent="2794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近几年高考试题未涉及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美文共品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992188"/>
            <a:ext cx="8128000" cy="53736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颠倒的世界与哲学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鲍鹏山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老子是一位令人望而生敬的人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因为我们不知道他硕大的头颅内究竟包含着多少人生的智慧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他还是一位令人望而生畏的人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因为我们不知道他额际密密的皱纹中隐藏着多少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陷阱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他还是一位令人望而迷惘的人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他神奇般地出现在我们民族的孩童时代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大约是失望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或另有使命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又神奇般地消逝他方。在夕阳的余晖中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他晃动着远去的身影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弃我们如弃敝屣。他对我们竟没有一毫的留恋之意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让我们世世代代为此难堪自惭。老子出关而去是一件意义重大的事件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我们已经不配受哲学的引导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而我们自己由于迷醉与迷失于物质世界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也可耻地抛弃了哲学。一个绝顶的哲人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不屑与他的同胞为伍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甚至不愿埋骨乡梓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这难道不使他的同胞的自信与自尊受挫吗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美文共品</a:t>
            </a:r>
          </a:p>
        </p:txBody>
      </p:sp>
      <p:sp>
        <p:nvSpPr>
          <p:cNvPr id="34821" name="矩形 5"/>
          <p:cNvSpPr>
            <a:spLocks noChangeAspect="1"/>
          </p:cNvSpPr>
          <p:nvPr/>
        </p:nvSpPr>
        <p:spPr bwMode="auto">
          <a:xfrm>
            <a:off x="508000" y="1098550"/>
            <a:ext cx="81280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我写这篇文章时是真心感到了一种难以自掩的羞惭。我的祖先怎么了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真的是堕落得万劫不复了吗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真的是不配这样的一位哲人来教导吗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老子的行踪可以用得着这样一个词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神出鬼没。这令我们悚然。有人说他是神龙见首不见尾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在云端里半隐半显。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只是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他现在还在那里么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就算他是飞鸿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偶然经过我们的时空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也还是留下了雪泥鸿爪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还是给我们留下了怜悯和慈悲。司马迁不知有何依据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断言他是楚苦县厉乡曲仁里人。苦县原属陈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陈又为楚所灭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所以又属楚了。当时南方北方的民风与学风已有较大不同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楚国也就以道家学派及由此而生成的文化传统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自豪地与齐鲁大地的儒家、三晋大地的法家比肩而立、鼎足而三。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美文共品</a:t>
            </a:r>
          </a:p>
        </p:txBody>
      </p:sp>
      <p:sp>
        <p:nvSpPr>
          <p:cNvPr id="35845" name="矩形 5"/>
          <p:cNvSpPr>
            <a:spLocks noChangeAspect="1"/>
          </p:cNvSpPr>
          <p:nvPr/>
        </p:nvSpPr>
        <p:spPr bwMode="auto">
          <a:xfrm>
            <a:off x="508000" y="2309813"/>
            <a:ext cx="812800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老子的著作是有名称的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这和其他诸子著作统以作者姓氏加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命名不同。他著作的名称就叫《道德经》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或者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根据《德经》《道经》之先后又叫《德道经》。何谓德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一物之所以为一物谓之德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用今天的话说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就是事物的本质属性、特殊属性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何为道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万物运行之规律谓之道。所以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老子研究的、感兴趣的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是较为纯粹的哲学问题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是对客观具象事物的抽象。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美文共品</a:t>
            </a:r>
          </a:p>
        </p:txBody>
      </p:sp>
      <p:sp>
        <p:nvSpPr>
          <p:cNvPr id="36869" name="矩形 5"/>
          <p:cNvSpPr>
            <a:spLocks noChangeAspect="1"/>
          </p:cNvSpPr>
          <p:nvPr/>
        </p:nvSpPr>
        <p:spPr bwMode="auto">
          <a:xfrm>
            <a:off x="508000" y="1295400"/>
            <a:ext cx="8128000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他也是一位深谙历史的学者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司马迁说他是周藏室之史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就是周王朝政府档案馆的馆长。那时的政府档案馆中所保存的文献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不外乎是史官们记事记言的历史罢了。他整天关在阴冷的屋子里读这些东西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能不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一篇读罢头飞雪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”?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难怪他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生而发白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。他生在那么多既有的历史之后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如历史的一个晦气重重的遗腹子般。是的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对于有些人来说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人类集体的经历和创痛往往就如同他个人的经历和创痛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人类已往的体验也就是他最个性的感性体验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老子正是这类超常人中的一个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面对着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上疆场彼此弯弓月。流遍了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郊原血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的历史血河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他怎能不由美少年变为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老子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并在他额头上深深浅浅密布的皱纹中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埋下与阴谋、与冷酷甚至与残忍难分难解的智慧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班固说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道家出于史官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是有感而发吧。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CCE8C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95</TotalTime>
  <Words>4489</Words>
  <Application>Microsoft Office PowerPoint</Application>
  <PresentationFormat>全屏显示(4:3)</PresentationFormat>
  <Paragraphs>216</Paragraphs>
  <Slides>29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14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54" baseType="lpstr">
      <vt:lpstr>Arial</vt:lpstr>
      <vt:lpstr>宋体</vt:lpstr>
      <vt:lpstr>黑体</vt:lpstr>
      <vt:lpstr>Calibri</vt:lpstr>
      <vt:lpstr>Calibri Light</vt:lpstr>
      <vt:lpstr>Times New Roman</vt:lpstr>
      <vt:lpstr>NEU-BZ-S92</vt:lpstr>
      <vt:lpstr>方正书宋_GBK</vt:lpstr>
      <vt:lpstr>方正宋黑_GBK</vt:lpstr>
      <vt:lpstr>楷体</vt:lpstr>
      <vt:lpstr>金牌学案14模板</vt:lpstr>
      <vt:lpstr>自定义设计方案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39</cp:revision>
  <dcterms:created xsi:type="dcterms:W3CDTF">2015-07-28T05:59:53Z</dcterms:created>
  <dcterms:modified xsi:type="dcterms:W3CDTF">2016-09-19T01:44:10Z</dcterms:modified>
</cp:coreProperties>
</file>