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3"/>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 id="272" r:id="rId20"/>
    <p:sldId id="273" r:id="rId21"/>
    <p:sldId id="274" r:id="rId22"/>
    <p:sldId id="275" r:id="rId23"/>
    <p:sldId id="276" r:id="rId24"/>
    <p:sldId id="277" r:id="rId25"/>
    <p:sldId id="278" r:id="rId26"/>
    <p:sldId id="279" r:id="rId27"/>
    <p:sldId id="280" r:id="rId28"/>
    <p:sldId id="281" r:id="rId29"/>
    <p:sldId id="282" r:id="rId30"/>
    <p:sldId id="283" r:id="rId31"/>
    <p:sldId id="284" r:id="rId32"/>
    <p:sldId id="285" r:id="rId33"/>
    <p:sldId id="286" r:id="rId34"/>
    <p:sldId id="287" r:id="rId35"/>
    <p:sldId id="288" r:id="rId36"/>
    <p:sldId id="289" r:id="rId37"/>
    <p:sldId id="290" r:id="rId38"/>
    <p:sldId id="291" r:id="rId39"/>
    <p:sldId id="292" r:id="rId40"/>
    <p:sldId id="293" r:id="rId41"/>
    <p:sldId id="294" r:id="rId42"/>
    <p:sldId id="295" r:id="rId43"/>
    <p:sldId id="296" r:id="rId44"/>
    <p:sldId id="297" r:id="rId45"/>
    <p:sldId id="298" r:id="rId46"/>
    <p:sldId id="299" r:id="rId47"/>
    <p:sldId id="300" r:id="rId48"/>
    <p:sldId id="301" r:id="rId49"/>
    <p:sldId id="302" r:id="rId50"/>
    <p:sldId id="303" r:id="rId51"/>
    <p:sldId id="304" r:id="rId52"/>
    <p:sldId id="305" r:id="rId53"/>
    <p:sldId id="306" r:id="rId54"/>
    <p:sldId id="307" r:id="rId55"/>
    <p:sldId id="308" r:id="rId56"/>
    <p:sldId id="309" r:id="rId57"/>
  </p:sldIdLst>
  <p:sldSz cx="9144000" cy="6858000" type="screen4x3"/>
  <p:notesSz cx="6858000" cy="9144000"/>
  <p:defaultTextStyle>
    <a:defPPr>
      <a:defRPr lang="zh-CN"/>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showGuides="1">
      <p:cViewPr varScale="1">
        <p:scale>
          <a:sx n="69" d="100"/>
          <a:sy n="69" d="100"/>
        </p:scale>
        <p:origin x="-138" y="-102"/>
      </p:cViewPr>
      <p:guideLst>
        <p:guide orient="horz" pos="2160"/>
        <p:guide pos="2880"/>
      </p:guideLst>
    </p:cSldViewPr>
  </p:slide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0" Type="http://schemas.openxmlformats.org/officeDocument/2006/relationships/tableStyles" Target="tableStyles.xml"/><Relationship Id="rId6" Type="http://schemas.openxmlformats.org/officeDocument/2006/relationships/slide" Target="slides/slide3.xml"/><Relationship Id="rId59" Type="http://schemas.openxmlformats.org/officeDocument/2006/relationships/viewProps" Target="viewProps.xml"/><Relationship Id="rId58" Type="http://schemas.openxmlformats.org/officeDocument/2006/relationships/presProps" Target="presProps.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99682" name="页眉占位符 199681"/>
          <p:cNvSpPr>
            <a:spLocks noGrp="1"/>
          </p:cNvSpPr>
          <p:nvPr>
            <p:ph type="hdr" sz="quarter"/>
          </p:nvPr>
        </p:nvSpPr>
        <p:spPr>
          <a:xfrm>
            <a:off x="0" y="0"/>
            <a:ext cx="2971800" cy="457200"/>
          </a:xfrm>
          <a:prstGeom prst="rect">
            <a:avLst/>
          </a:prstGeom>
          <a:noFill/>
          <a:ln w="9525">
            <a:noFill/>
          </a:ln>
        </p:spPr>
        <p:txBody>
          <a:bodyPr/>
          <a:p>
            <a:pPr lvl="0" fontAlgn="base"/>
            <a:endParaRPr lang="zh-CN" altLang="en-US" sz="1200" strike="noStrike" noProof="1" dirty="0"/>
          </a:p>
        </p:txBody>
      </p:sp>
      <p:sp>
        <p:nvSpPr>
          <p:cNvPr id="199683" name="日期占位符 199682"/>
          <p:cNvSpPr>
            <a:spLocks noGrp="1"/>
          </p:cNvSpPr>
          <p:nvPr>
            <p:ph type="dt" idx="1"/>
          </p:nvPr>
        </p:nvSpPr>
        <p:spPr>
          <a:xfrm>
            <a:off x="3884613" y="0"/>
            <a:ext cx="2971800" cy="457200"/>
          </a:xfrm>
          <a:prstGeom prst="rect">
            <a:avLst/>
          </a:prstGeom>
          <a:noFill/>
          <a:ln w="9525">
            <a:noFill/>
          </a:ln>
        </p:spPr>
        <p:txBody>
          <a:bodyPr/>
          <a:p>
            <a:pPr lvl="0" algn="r" fontAlgn="base"/>
            <a:fld id="{BB962C8B-B14F-4D97-AF65-F5344CB8AC3E}" type="datetimeFigureOut">
              <a:rPr lang="zh-CN" altLang="en-US" sz="1200" strike="noStrike" noProof="1" dirty="0">
                <a:latin typeface="Arial" panose="020B0604020202020204" pitchFamily="34" charset="0"/>
                <a:ea typeface="宋体" panose="02010600030101010101" pitchFamily="2" charset="-122"/>
                <a:cs typeface="+mn-cs"/>
              </a:rPr>
            </a:fld>
            <a:endParaRPr lang="zh-CN" altLang="en-US" sz="1200" strike="noStrike" noProof="1" dirty="0">
              <a:latin typeface="Arial" panose="020B0604020202020204" pitchFamily="34" charset="0"/>
              <a:ea typeface="宋体" panose="02010600030101010101" pitchFamily="2" charset="-122"/>
              <a:cs typeface="+mn-cs"/>
            </a:endParaRPr>
          </a:p>
        </p:txBody>
      </p:sp>
      <p:sp>
        <p:nvSpPr>
          <p:cNvPr id="2052" name="幻灯片图像占位符 199683"/>
          <p:cNvSpPr>
            <a:spLocks noRot="1" noTextEdit="1"/>
          </p:cNvSpPr>
          <p:nvPr>
            <p:ph type="sldImg"/>
          </p:nvPr>
        </p:nvSpPr>
        <p:spPr>
          <a:xfrm>
            <a:off x="1143000" y="685800"/>
            <a:ext cx="4572000" cy="3429000"/>
          </a:xfrm>
          <a:prstGeom prst="rect">
            <a:avLst/>
          </a:prstGeom>
          <a:noFill/>
          <a:ln w="9525" cap="flat" cmpd="sng">
            <a:solidFill>
              <a:srgbClr val="000000"/>
            </a:solidFill>
            <a:prstDash val="solid"/>
            <a:miter/>
            <a:headEnd type="none" w="med" len="med"/>
            <a:tailEnd type="none" w="med" len="med"/>
          </a:ln>
        </p:spPr>
      </p:sp>
      <p:sp>
        <p:nvSpPr>
          <p:cNvPr id="2053" name="文本占位符 199684"/>
          <p:cNvSpPr>
            <a:spLocks noGrp="1"/>
          </p:cNvSpPr>
          <p:nvPr>
            <p:ph type="body" sz="quarter"/>
          </p:nvPr>
        </p:nvSpPr>
        <p:spPr>
          <a:xfrm>
            <a:off x="685800" y="4343400"/>
            <a:ext cx="5486400" cy="4114800"/>
          </a:xfrm>
          <a:prstGeom prst="rect">
            <a:avLst/>
          </a:prstGeom>
          <a:noFill/>
          <a:ln w="9525">
            <a:noFill/>
          </a:ln>
        </p:spPr>
        <p:txBody>
          <a:bodyPr anchor="t"/>
          <a:p>
            <a:pPr lvl="0"/>
            <a:r>
              <a:rPr lang="zh-CN" altLang="en-US" dirty="0"/>
              <a:t>单击此处编辑母版文本样式</a:t>
            </a:r>
            <a:endParaRPr lang="zh-CN" altLang="en-US" dirty="0"/>
          </a:p>
          <a:p>
            <a:pPr lvl="1" indent="0"/>
            <a:r>
              <a:rPr lang="zh-CN" altLang="en-US" dirty="0"/>
              <a:t>第二级</a:t>
            </a:r>
            <a:endParaRPr lang="zh-CN" altLang="en-US" dirty="0"/>
          </a:p>
          <a:p>
            <a:pPr lvl="2" indent="0"/>
            <a:r>
              <a:rPr lang="zh-CN" altLang="en-US" dirty="0"/>
              <a:t>第三级</a:t>
            </a:r>
            <a:endParaRPr lang="zh-CN" altLang="en-US" dirty="0"/>
          </a:p>
          <a:p>
            <a:pPr lvl="3" indent="0"/>
            <a:r>
              <a:rPr lang="zh-CN" altLang="en-US" dirty="0"/>
              <a:t>第四级</a:t>
            </a:r>
            <a:endParaRPr lang="zh-CN" altLang="en-US" dirty="0"/>
          </a:p>
          <a:p>
            <a:pPr lvl="4" indent="0"/>
            <a:r>
              <a:rPr lang="zh-CN" altLang="en-US" dirty="0"/>
              <a:t>第五级</a:t>
            </a:r>
            <a:endParaRPr lang="zh-CN" altLang="en-US" dirty="0"/>
          </a:p>
        </p:txBody>
      </p:sp>
      <p:sp>
        <p:nvSpPr>
          <p:cNvPr id="199686" name="页脚占位符 199685"/>
          <p:cNvSpPr>
            <a:spLocks noGrp="1"/>
          </p:cNvSpPr>
          <p:nvPr>
            <p:ph type="ftr" sz="quarter" idx="4"/>
          </p:nvPr>
        </p:nvSpPr>
        <p:spPr>
          <a:xfrm>
            <a:off x="0" y="8685213"/>
            <a:ext cx="2971800" cy="457200"/>
          </a:xfrm>
          <a:prstGeom prst="rect">
            <a:avLst/>
          </a:prstGeom>
          <a:noFill/>
          <a:ln w="9525">
            <a:noFill/>
          </a:ln>
        </p:spPr>
        <p:txBody>
          <a:bodyPr anchor="b"/>
          <a:p>
            <a:pPr lvl="0" fontAlgn="base"/>
            <a:endParaRPr lang="zh-CN" altLang="en-US" sz="1200" strike="noStrike" noProof="1" dirty="0"/>
          </a:p>
        </p:txBody>
      </p:sp>
      <p:sp>
        <p:nvSpPr>
          <p:cNvPr id="199687" name="灯片编号占位符 199686"/>
          <p:cNvSpPr>
            <a:spLocks noGrp="1"/>
          </p:cNvSpPr>
          <p:nvPr>
            <p:ph type="sldNum" sz="quarter" idx="5"/>
          </p:nvPr>
        </p:nvSpPr>
        <p:spPr>
          <a:xfrm>
            <a:off x="3884613" y="8685213"/>
            <a:ext cx="2971800" cy="457200"/>
          </a:xfrm>
          <a:prstGeom prst="rect">
            <a:avLst/>
          </a:prstGeom>
          <a:noFill/>
          <a:ln w="9525">
            <a:noFill/>
          </a:ln>
        </p:spPr>
        <p:txBody>
          <a:bodyPr anchor="b"/>
          <a:p>
            <a:pPr lvl="0" algn="r" fontAlgn="base"/>
            <a:fld id="{9A0DB2DC-4C9A-4742-B13C-FB6460FD3503}" type="slidenum">
              <a:rPr lang="zh-CN" altLang="en-US" sz="1200" strike="noStrike" noProof="1" dirty="0">
                <a:latin typeface="Arial" panose="020B0604020202020204" pitchFamily="34" charset="0"/>
                <a:ea typeface="宋体" panose="02010600030101010101" pitchFamily="2" charset="-122"/>
                <a:cs typeface="+mn-cs"/>
              </a:rPr>
            </a:fld>
            <a:endParaRPr lang="zh-CN" altLang="en-US" sz="1200" strike="noStrike" noProof="1" dirty="0"/>
          </a:p>
        </p:txBody>
      </p:sp>
    </p:spTree>
  </p:cSld>
  <p:clrMap bg1="lt1" tx1="dk1" bg2="lt2" tx2="dk2" accent1="accent1" accent2="accent2" accent3="accent3" accent4="accent4" accent5="accent5" accent6="accent6" hlink="hlink" folHlink="folHlink"/>
  <p:hf sldNum="0" hdr="0" ftr="0" dt="0"/>
  <p:notesStyle>
    <a:lvl1pPr marL="0" lvl="0"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2pPr>
    <a:lvl3pPr marL="914400" lvl="2"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3pPr>
    <a:lvl4pPr marL="1371600" lvl="3"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4pPr>
    <a:lvl5pPr marL="1828800" lvl="4"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5pPr>
    <a:lvl6pPr marL="2286000" lvl="5"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6pPr>
    <a:lvl7pPr marL="2743200" lvl="6"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7pPr>
    <a:lvl8pPr marL="3200400" lvl="7"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8pPr>
    <a:lvl9pPr marL="3657600" lvl="8"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110AE4DA-CEF6-4E60-B036-AEC2BC1C1283}"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a:p>
        </p:txBody>
      </p:sp>
      <p:sp>
        <p:nvSpPr>
          <p:cNvPr id="5" name="页脚占位符 4"/>
          <p:cNvSpPr>
            <a:spLocks noGrp="1"/>
          </p:cNvSpPr>
          <p:nvPr>
            <p:ph type="ftr" sz="quarter" idx="11"/>
          </p:nvPr>
        </p:nvSpPr>
        <p:spPr/>
        <p:txBody>
          <a:bodyPr/>
          <a:p>
            <a:pPr lvl="0" fontAlgn="base"/>
            <a:endParaRPr lang="zh-CN" strike="noStrike" noProof="1"/>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a:p>
        </p:txBody>
      </p:sp>
      <p:sp>
        <p:nvSpPr>
          <p:cNvPr id="5" name="页脚占位符 4"/>
          <p:cNvSpPr>
            <a:spLocks noGrp="1"/>
          </p:cNvSpPr>
          <p:nvPr>
            <p:ph type="ftr" sz="quarter" idx="11"/>
          </p:nvPr>
        </p:nvSpPr>
        <p:spPr/>
        <p:txBody>
          <a:bodyPr/>
          <a:p>
            <a:pPr lvl="0" fontAlgn="base"/>
            <a:endParaRPr lang="zh-CN" strike="noStrike" noProof="1"/>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74638"/>
            <a:ext cx="6052930" cy="5851525"/>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a:p>
        </p:txBody>
      </p:sp>
      <p:sp>
        <p:nvSpPr>
          <p:cNvPr id="5" name="页脚占位符 4"/>
          <p:cNvSpPr>
            <a:spLocks noGrp="1"/>
          </p:cNvSpPr>
          <p:nvPr>
            <p:ph type="ftr" sz="quarter" idx="11"/>
          </p:nvPr>
        </p:nvSpPr>
        <p:spPr/>
        <p:txBody>
          <a:bodyPr/>
          <a:p>
            <a:pPr lvl="0" fontAlgn="base"/>
            <a:endParaRPr lang="zh-CN" strike="noStrike" noProof="1"/>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小标题1">
    <p:spTree>
      <p:nvGrpSpPr>
        <p:cNvPr id="1" name=""/>
        <p:cNvGrpSpPr/>
        <p:nvPr/>
      </p:nvGrpSpPr>
      <p:grpSpPr>
        <a:xfrm>
          <a:off x="0" y="0"/>
          <a:ext cx="0" cy="0"/>
          <a:chOff x="0" y="0"/>
          <a:chExt cx="0" cy="0"/>
        </a:xfrm>
      </p:grpSpPr>
      <p:grpSp>
        <p:nvGrpSpPr>
          <p:cNvPr id="8" name="组合 9"/>
          <p:cNvGrpSpPr/>
          <p:nvPr userDrawn="1"/>
        </p:nvGrpSpPr>
        <p:grpSpPr bwMode="auto">
          <a:xfrm>
            <a:off x="2503624" y="2543018"/>
            <a:ext cx="1641044" cy="1602663"/>
            <a:chOff x="0" y="0"/>
            <a:chExt cx="1387872" cy="1387872"/>
          </a:xfrm>
        </p:grpSpPr>
        <p:sp>
          <p:nvSpPr>
            <p:cNvPr id="9" name="同心圆 11"/>
            <p:cNvSpPr>
              <a:spLocks noChangeArrowheads="1"/>
            </p:cNvSpPr>
            <p:nvPr/>
          </p:nvSpPr>
          <p:spPr bwMode="auto">
            <a:xfrm>
              <a:off x="0" y="0"/>
              <a:ext cx="1387872" cy="1387872"/>
            </a:xfrm>
            <a:custGeom>
              <a:avLst/>
              <a:gdLst>
                <a:gd name="G0" fmla="+- 3311 0 0"/>
                <a:gd name="G1" fmla="+- 21600 0 3311"/>
                <a:gd name="G2" fmla="+- 21600 0 331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311" y="10800"/>
                  </a:moveTo>
                  <a:cubicBezTo>
                    <a:pt x="3311" y="14936"/>
                    <a:pt x="6664" y="18289"/>
                    <a:pt x="10800" y="18289"/>
                  </a:cubicBezTo>
                  <a:cubicBezTo>
                    <a:pt x="14936" y="18289"/>
                    <a:pt x="18289" y="14936"/>
                    <a:pt x="18289" y="10800"/>
                  </a:cubicBezTo>
                  <a:cubicBezTo>
                    <a:pt x="18289" y="6664"/>
                    <a:pt x="14936" y="3311"/>
                    <a:pt x="10800" y="3311"/>
                  </a:cubicBezTo>
                  <a:cubicBezTo>
                    <a:pt x="6664" y="3311"/>
                    <a:pt x="3311" y="6664"/>
                    <a:pt x="3311" y="10800"/>
                  </a:cubicBezTo>
                  <a:close/>
                </a:path>
              </a:pathLst>
            </a:custGeom>
            <a:solidFill>
              <a:srgbClr val="E44B42"/>
            </a:solidFill>
            <a:ln>
              <a:noFill/>
            </a:ln>
            <a:extLst>
              <a:ext uri="{91240B29-F687-4F45-9708-019B960494DF}">
                <a14:hiddenLine xmlns:a14="http://schemas.microsoft.com/office/drawing/2010/main" w="25400">
                  <a:solidFill>
                    <a:srgbClr val="395E8A"/>
                  </a:solidFill>
                  <a:bevel/>
                </a14:hiddenLine>
              </a:ext>
            </a:extLst>
          </p:spPr>
          <p:txBody>
            <a:bodyPr anchor="ctr"/>
            <a:lstStyle/>
            <a:p>
              <a:pPr algn="ctr"/>
              <a:endParaRPr lang="zh-CN" altLang="zh-CN">
                <a:solidFill>
                  <a:schemeClr val="bg1">
                    <a:lumMod val="50000"/>
                  </a:schemeClr>
                </a:solidFill>
                <a:latin typeface="宋体" panose="02010600030101010101" pitchFamily="2" charset="-122"/>
                <a:sym typeface="宋体" panose="02010600030101010101" pitchFamily="2" charset="-122"/>
              </a:endParaRPr>
            </a:p>
          </p:txBody>
        </p:sp>
        <p:sp>
          <p:nvSpPr>
            <p:cNvPr id="10" name="空心弧 12"/>
            <p:cNvSpPr>
              <a:spLocks noChangeArrowheads="1"/>
            </p:cNvSpPr>
            <p:nvPr/>
          </p:nvSpPr>
          <p:spPr bwMode="auto">
            <a:xfrm rot="5400000">
              <a:off x="0" y="0"/>
              <a:ext cx="1387872" cy="1387872"/>
            </a:xfrm>
            <a:custGeom>
              <a:avLst/>
              <a:gdLst>
                <a:gd name="G0" fmla="+- 7411 0 0"/>
                <a:gd name="G1" fmla="+- 11796480 0 0"/>
                <a:gd name="G2" fmla="+- 0 0 11796480"/>
                <a:gd name="T0" fmla="*/ 0 256 1"/>
                <a:gd name="T1" fmla="*/ 180 256 1"/>
                <a:gd name="G3" fmla="+- 11796480 T0 T1"/>
                <a:gd name="T2" fmla="*/ 0 256 1"/>
                <a:gd name="T3" fmla="*/ 90 256 1"/>
                <a:gd name="G4" fmla="+- 11796480 T2 T3"/>
                <a:gd name="G5" fmla="*/ G4 2 1"/>
                <a:gd name="T4" fmla="*/ 90 256 1"/>
                <a:gd name="T5" fmla="*/ 0 256 1"/>
                <a:gd name="G6" fmla="+- 11796480 T4 T5"/>
                <a:gd name="G7" fmla="*/ G6 2 1"/>
                <a:gd name="G8" fmla="abs 1179648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7411"/>
                <a:gd name="G18" fmla="*/ 7411 1 2"/>
                <a:gd name="G19" fmla="+- G18 5400 0"/>
                <a:gd name="G20" fmla="cos G19 11796480"/>
                <a:gd name="G21" fmla="sin G19 11796480"/>
                <a:gd name="G22" fmla="+- G20 10800 0"/>
                <a:gd name="G23" fmla="+- G21 10800 0"/>
                <a:gd name="G24" fmla="+- 10800 0 G20"/>
                <a:gd name="G25" fmla="+- 7411 10800 0"/>
                <a:gd name="G26" fmla="?: G9 G17 G25"/>
                <a:gd name="G27" fmla="?: G9 0 21600"/>
                <a:gd name="G28" fmla="cos 10800 11796480"/>
                <a:gd name="G29" fmla="sin 10800 11796480"/>
                <a:gd name="G30" fmla="sin 7411 11796480"/>
                <a:gd name="G31" fmla="+- G28 10800 0"/>
                <a:gd name="G32" fmla="+- G29 10800 0"/>
                <a:gd name="G33" fmla="+- G30 10800 0"/>
                <a:gd name="G34" fmla="?: G4 0 G31"/>
                <a:gd name="G35" fmla="?: 11796480 G34 0"/>
                <a:gd name="G36" fmla="?: G6 G35 G31"/>
                <a:gd name="G37" fmla="+- 21600 0 G36"/>
                <a:gd name="G38" fmla="?: G4 0 G33"/>
                <a:gd name="G39" fmla="?: 11796480 G38 G32"/>
                <a:gd name="G40" fmla="?: G6 G39 0"/>
                <a:gd name="G41" fmla="?: G4 G32 21600"/>
                <a:gd name="G42" fmla="?: G6 G41 G33"/>
                <a:gd name="T12" fmla="*/ 10800 w 21600"/>
                <a:gd name="T13" fmla="*/ 0 h 21600"/>
                <a:gd name="T14" fmla="*/ 1694 w 21600"/>
                <a:gd name="T15" fmla="*/ 10800 h 21600"/>
                <a:gd name="T16" fmla="*/ 10800 w 21600"/>
                <a:gd name="T17" fmla="*/ 3389 h 21600"/>
                <a:gd name="T18" fmla="*/ 19906 w 21600"/>
                <a:gd name="T19" fmla="*/ 10800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3389" y="10800"/>
                  </a:moveTo>
                  <a:cubicBezTo>
                    <a:pt x="3389" y="6707"/>
                    <a:pt x="6707" y="3389"/>
                    <a:pt x="10800" y="3389"/>
                  </a:cubicBezTo>
                  <a:cubicBezTo>
                    <a:pt x="14892" y="3388"/>
                    <a:pt x="18210" y="6707"/>
                    <a:pt x="18211" y="10799"/>
                  </a:cubicBezTo>
                  <a:lnTo>
                    <a:pt x="21600" y="10800"/>
                  </a:lnTo>
                  <a:cubicBezTo>
                    <a:pt x="21600" y="4835"/>
                    <a:pt x="16764" y="0"/>
                    <a:pt x="10800" y="0"/>
                  </a:cubicBezTo>
                  <a:cubicBezTo>
                    <a:pt x="4835" y="0"/>
                    <a:pt x="0" y="4835"/>
                    <a:pt x="0" y="10800"/>
                  </a:cubicBezTo>
                  <a:close/>
                </a:path>
              </a:pathLst>
            </a:custGeom>
            <a:solidFill>
              <a:schemeClr val="bg1">
                <a:lumMod val="75000"/>
                <a:alpha val="34000"/>
              </a:schemeClr>
            </a:solidFill>
            <a:ln>
              <a:noFill/>
            </a:ln>
            <a:extLst>
              <a:ext uri="{91240B29-F687-4F45-9708-019B960494DF}">
                <a14:hiddenLine xmlns:a14="http://schemas.microsoft.com/office/drawing/2010/main" w="25400">
                  <a:solidFill>
                    <a:srgbClr val="395E8A"/>
                  </a:solidFill>
                  <a:bevel/>
                </a14:hiddenLine>
              </a:ext>
            </a:extLst>
          </p:spPr>
          <p:txBody>
            <a:bodyPr anchor="ctr"/>
            <a:lstStyle/>
            <a:p>
              <a:pPr algn="ctr"/>
              <a:endParaRPr lang="zh-CN" altLang="zh-CN">
                <a:solidFill>
                  <a:schemeClr val="bg1">
                    <a:lumMod val="50000"/>
                  </a:schemeClr>
                </a:solidFill>
                <a:latin typeface="宋体" panose="02010600030101010101" pitchFamily="2" charset="-122"/>
                <a:sym typeface="宋体" panose="02010600030101010101" pitchFamily="2" charset="-122"/>
              </a:endParaRPr>
            </a:p>
          </p:txBody>
        </p:sp>
      </p:grpSp>
      <p:sp>
        <p:nvSpPr>
          <p:cNvPr id="11" name="文本框 19"/>
          <p:cNvSpPr>
            <a:spLocks noChangeArrowheads="1"/>
          </p:cNvSpPr>
          <p:nvPr userDrawn="1"/>
        </p:nvSpPr>
        <p:spPr bwMode="auto">
          <a:xfrm>
            <a:off x="2858240" y="2990114"/>
            <a:ext cx="956343" cy="6929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7086" tIns="53545" rIns="107086" bIns="53545">
            <a:spAutoFit/>
          </a:bodyPr>
          <a:lstStyle/>
          <a:p>
            <a:pPr algn="ctr"/>
            <a:r>
              <a:rPr lang="en-US" sz="38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01</a:t>
            </a:r>
            <a:endParaRPr lang="zh-CN" altLang="en-US" sz="38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小标题2">
    <p:spTree>
      <p:nvGrpSpPr>
        <p:cNvPr id="1" name=""/>
        <p:cNvGrpSpPr/>
        <p:nvPr/>
      </p:nvGrpSpPr>
      <p:grpSpPr>
        <a:xfrm>
          <a:off x="0" y="0"/>
          <a:ext cx="0" cy="0"/>
          <a:chOff x="0" y="0"/>
          <a:chExt cx="0" cy="0"/>
        </a:xfrm>
      </p:grpSpPr>
      <p:grpSp>
        <p:nvGrpSpPr>
          <p:cNvPr id="10" name="组合 13"/>
          <p:cNvGrpSpPr/>
          <p:nvPr userDrawn="1"/>
        </p:nvGrpSpPr>
        <p:grpSpPr bwMode="auto">
          <a:xfrm>
            <a:off x="2516128" y="2530976"/>
            <a:ext cx="1641044" cy="1602663"/>
            <a:chOff x="0" y="0"/>
            <a:chExt cx="1387872" cy="1387872"/>
          </a:xfrm>
        </p:grpSpPr>
        <p:sp>
          <p:nvSpPr>
            <p:cNvPr id="11" name="同心圆 14"/>
            <p:cNvSpPr>
              <a:spLocks noChangeArrowheads="1"/>
            </p:cNvSpPr>
            <p:nvPr/>
          </p:nvSpPr>
          <p:spPr bwMode="auto">
            <a:xfrm>
              <a:off x="0" y="0"/>
              <a:ext cx="1387872" cy="1387872"/>
            </a:xfrm>
            <a:custGeom>
              <a:avLst/>
              <a:gdLst>
                <a:gd name="G0" fmla="+- 3311 0 0"/>
                <a:gd name="G1" fmla="+- 21600 0 3311"/>
                <a:gd name="G2" fmla="+- 21600 0 331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311" y="10800"/>
                  </a:moveTo>
                  <a:cubicBezTo>
                    <a:pt x="3311" y="14936"/>
                    <a:pt x="6664" y="18289"/>
                    <a:pt x="10800" y="18289"/>
                  </a:cubicBezTo>
                  <a:cubicBezTo>
                    <a:pt x="14936" y="18289"/>
                    <a:pt x="18289" y="14936"/>
                    <a:pt x="18289" y="10800"/>
                  </a:cubicBezTo>
                  <a:cubicBezTo>
                    <a:pt x="18289" y="6664"/>
                    <a:pt x="14936" y="3311"/>
                    <a:pt x="10800" y="3311"/>
                  </a:cubicBezTo>
                  <a:cubicBezTo>
                    <a:pt x="6664" y="3311"/>
                    <a:pt x="3311" y="6664"/>
                    <a:pt x="3311" y="10800"/>
                  </a:cubicBezTo>
                  <a:close/>
                </a:path>
              </a:pathLst>
            </a:custGeom>
            <a:solidFill>
              <a:srgbClr val="02918B"/>
            </a:solidFill>
            <a:ln>
              <a:noFill/>
            </a:ln>
            <a:extLst>
              <a:ext uri="{91240B29-F687-4F45-9708-019B960494DF}">
                <a14:hiddenLine xmlns:a14="http://schemas.microsoft.com/office/drawing/2010/main" w="25400">
                  <a:solidFill>
                    <a:srgbClr val="395E8A"/>
                  </a:solidFill>
                  <a:bevel/>
                </a14:hiddenLine>
              </a:ext>
            </a:extLst>
          </p:spPr>
          <p:txBody>
            <a:bodyPr anchor="ctr"/>
            <a:lstStyle/>
            <a:p>
              <a:pPr algn="ctr"/>
              <a:endParaRPr lang="zh-CN" altLang="zh-CN">
                <a:solidFill>
                  <a:schemeClr val="bg1">
                    <a:lumMod val="50000"/>
                  </a:schemeClr>
                </a:solidFill>
                <a:latin typeface="宋体" panose="02010600030101010101" pitchFamily="2" charset="-122"/>
                <a:sym typeface="宋体" panose="02010600030101010101" pitchFamily="2" charset="-122"/>
              </a:endParaRPr>
            </a:p>
          </p:txBody>
        </p:sp>
        <p:sp>
          <p:nvSpPr>
            <p:cNvPr id="12" name="空心弧 15"/>
            <p:cNvSpPr>
              <a:spLocks noChangeArrowheads="1"/>
            </p:cNvSpPr>
            <p:nvPr/>
          </p:nvSpPr>
          <p:spPr bwMode="auto">
            <a:xfrm rot="5400000">
              <a:off x="0" y="0"/>
              <a:ext cx="1387872" cy="1387872"/>
            </a:xfrm>
            <a:custGeom>
              <a:avLst/>
              <a:gdLst>
                <a:gd name="G0" fmla="+- 7506 0 0"/>
                <a:gd name="G1" fmla="+- 11796480 0 0"/>
                <a:gd name="G2" fmla="+- 0 0 11796480"/>
                <a:gd name="T0" fmla="*/ 0 256 1"/>
                <a:gd name="T1" fmla="*/ 180 256 1"/>
                <a:gd name="G3" fmla="+- 11796480 T0 T1"/>
                <a:gd name="T2" fmla="*/ 0 256 1"/>
                <a:gd name="T3" fmla="*/ 90 256 1"/>
                <a:gd name="G4" fmla="+- 11796480 T2 T3"/>
                <a:gd name="G5" fmla="*/ G4 2 1"/>
                <a:gd name="T4" fmla="*/ 90 256 1"/>
                <a:gd name="T5" fmla="*/ 0 256 1"/>
                <a:gd name="G6" fmla="+- 11796480 T4 T5"/>
                <a:gd name="G7" fmla="*/ G6 2 1"/>
                <a:gd name="G8" fmla="abs 1179648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7506"/>
                <a:gd name="G18" fmla="*/ 7506 1 2"/>
                <a:gd name="G19" fmla="+- G18 5400 0"/>
                <a:gd name="G20" fmla="cos G19 11796480"/>
                <a:gd name="G21" fmla="sin G19 11796480"/>
                <a:gd name="G22" fmla="+- G20 10800 0"/>
                <a:gd name="G23" fmla="+- G21 10800 0"/>
                <a:gd name="G24" fmla="+- 10800 0 G20"/>
                <a:gd name="G25" fmla="+- 7506 10800 0"/>
                <a:gd name="G26" fmla="?: G9 G17 G25"/>
                <a:gd name="G27" fmla="?: G9 0 21600"/>
                <a:gd name="G28" fmla="cos 10800 11796480"/>
                <a:gd name="G29" fmla="sin 10800 11796480"/>
                <a:gd name="G30" fmla="sin 7506 11796480"/>
                <a:gd name="G31" fmla="+- G28 10800 0"/>
                <a:gd name="G32" fmla="+- G29 10800 0"/>
                <a:gd name="G33" fmla="+- G30 10800 0"/>
                <a:gd name="G34" fmla="?: G4 0 G31"/>
                <a:gd name="G35" fmla="?: 11796480 G34 0"/>
                <a:gd name="G36" fmla="?: G6 G35 G31"/>
                <a:gd name="G37" fmla="+- 21600 0 G36"/>
                <a:gd name="G38" fmla="?: G4 0 G33"/>
                <a:gd name="G39" fmla="?: 11796480 G38 G32"/>
                <a:gd name="G40" fmla="?: G6 G39 0"/>
                <a:gd name="G41" fmla="?: G4 G32 21600"/>
                <a:gd name="G42" fmla="?: G6 G41 G33"/>
                <a:gd name="T12" fmla="*/ 10800 w 21600"/>
                <a:gd name="T13" fmla="*/ 0 h 21600"/>
                <a:gd name="T14" fmla="*/ 1647 w 21600"/>
                <a:gd name="T15" fmla="*/ 10800 h 21600"/>
                <a:gd name="T16" fmla="*/ 10800 w 21600"/>
                <a:gd name="T17" fmla="*/ 3294 h 21600"/>
                <a:gd name="T18" fmla="*/ 19953 w 21600"/>
                <a:gd name="T19" fmla="*/ 10800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3294" y="10800"/>
                  </a:moveTo>
                  <a:cubicBezTo>
                    <a:pt x="3294" y="6654"/>
                    <a:pt x="6654" y="3294"/>
                    <a:pt x="10800" y="3294"/>
                  </a:cubicBezTo>
                  <a:cubicBezTo>
                    <a:pt x="14945" y="3293"/>
                    <a:pt x="18305" y="6654"/>
                    <a:pt x="18306" y="10799"/>
                  </a:cubicBezTo>
                  <a:lnTo>
                    <a:pt x="21600" y="10800"/>
                  </a:lnTo>
                  <a:cubicBezTo>
                    <a:pt x="21600" y="4835"/>
                    <a:pt x="16764" y="0"/>
                    <a:pt x="10800" y="0"/>
                  </a:cubicBezTo>
                  <a:cubicBezTo>
                    <a:pt x="4835" y="0"/>
                    <a:pt x="0" y="4835"/>
                    <a:pt x="0" y="10800"/>
                  </a:cubicBezTo>
                  <a:close/>
                </a:path>
              </a:pathLst>
            </a:custGeom>
            <a:solidFill>
              <a:schemeClr val="accent6">
                <a:lumMod val="20000"/>
                <a:lumOff val="80000"/>
                <a:alpha val="49000"/>
              </a:schemeClr>
            </a:solidFill>
            <a:ln>
              <a:noFill/>
            </a:ln>
            <a:extLst>
              <a:ext uri="{91240B29-F687-4F45-9708-019B960494DF}">
                <a14:hiddenLine xmlns:a14="http://schemas.microsoft.com/office/drawing/2010/main" w="25400">
                  <a:solidFill>
                    <a:srgbClr val="395E8A"/>
                  </a:solidFill>
                  <a:bevel/>
                </a14:hiddenLine>
              </a:ext>
            </a:extLst>
          </p:spPr>
          <p:txBody>
            <a:bodyPr anchor="ctr"/>
            <a:lstStyle/>
            <a:p>
              <a:pPr algn="ctr"/>
              <a:endParaRPr lang="zh-CN" altLang="zh-CN">
                <a:solidFill>
                  <a:schemeClr val="bg1">
                    <a:lumMod val="50000"/>
                  </a:schemeClr>
                </a:solidFill>
                <a:latin typeface="宋体" panose="02010600030101010101" pitchFamily="2" charset="-122"/>
                <a:sym typeface="宋体" panose="02010600030101010101" pitchFamily="2" charset="-122"/>
              </a:endParaRPr>
            </a:p>
          </p:txBody>
        </p:sp>
      </p:grpSp>
      <p:sp>
        <p:nvSpPr>
          <p:cNvPr id="13" name="文本框 19"/>
          <p:cNvSpPr>
            <a:spLocks noChangeArrowheads="1"/>
          </p:cNvSpPr>
          <p:nvPr userDrawn="1"/>
        </p:nvSpPr>
        <p:spPr bwMode="auto">
          <a:xfrm>
            <a:off x="2876089" y="3000622"/>
            <a:ext cx="956343" cy="6929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7086" tIns="53545" rIns="107086" bIns="53545">
            <a:spAutoFit/>
          </a:bodyPr>
          <a:lstStyle/>
          <a:p>
            <a:pPr algn="ctr"/>
            <a:r>
              <a:rPr lang="en-US" sz="38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02</a:t>
            </a:r>
            <a:endParaRPr lang="zh-CN" altLang="en-US" sz="38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a:p>
        </p:txBody>
      </p:sp>
      <p:sp>
        <p:nvSpPr>
          <p:cNvPr id="5" name="页脚占位符 4"/>
          <p:cNvSpPr>
            <a:spLocks noGrp="1"/>
          </p:cNvSpPr>
          <p:nvPr>
            <p:ph type="ftr" sz="quarter" idx="11"/>
          </p:nvPr>
        </p:nvSpPr>
        <p:spPr/>
        <p:txBody>
          <a:bodyPr/>
          <a:p>
            <a:pPr lvl="0" fontAlgn="base"/>
            <a:endParaRPr lang="zh-CN" strike="noStrike" noProof="1"/>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lvl="0" fontAlgn="base"/>
            <a:endParaRPr lang="zh-CN" altLang="en-US" strike="noStrike" noProof="1"/>
          </a:p>
        </p:txBody>
      </p:sp>
      <p:sp>
        <p:nvSpPr>
          <p:cNvPr id="5" name="页脚占位符 4"/>
          <p:cNvSpPr>
            <a:spLocks noGrp="1"/>
          </p:cNvSpPr>
          <p:nvPr>
            <p:ph type="ftr" sz="quarter" idx="11"/>
          </p:nvPr>
        </p:nvSpPr>
        <p:spPr/>
        <p:txBody>
          <a:bodyPr/>
          <a:p>
            <a:pPr lvl="0" fontAlgn="base"/>
            <a:endParaRPr lang="zh-CN" strike="noStrike" noProof="1"/>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54296"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lvl="0" fontAlgn="base"/>
            <a:endParaRPr lang="zh-CN" altLang="en-US" strike="noStrike" noProof="1"/>
          </a:p>
        </p:txBody>
      </p:sp>
      <p:sp>
        <p:nvSpPr>
          <p:cNvPr id="6" name="页脚占位符 5"/>
          <p:cNvSpPr>
            <a:spLocks noGrp="1"/>
          </p:cNvSpPr>
          <p:nvPr>
            <p:ph type="ftr" sz="quarter" idx="11"/>
          </p:nvPr>
        </p:nvSpPr>
        <p:spPr/>
        <p:txBody>
          <a:bodyPr/>
          <a:p>
            <a:pPr lvl="0" fontAlgn="base"/>
            <a:endParaRPr lang="zh-CN" strike="noStrike" noProof="1"/>
          </a:p>
        </p:txBody>
      </p:sp>
      <p:sp>
        <p:nvSpPr>
          <p:cNvPr id="7" name="灯片编号占位符 6"/>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lvl="0" fontAlgn="base"/>
            <a:endParaRPr lang="zh-CN" altLang="en-US" strike="noStrike" noProof="1"/>
          </a:p>
        </p:txBody>
      </p:sp>
      <p:sp>
        <p:nvSpPr>
          <p:cNvPr id="8" name="页脚占位符 7"/>
          <p:cNvSpPr>
            <a:spLocks noGrp="1"/>
          </p:cNvSpPr>
          <p:nvPr>
            <p:ph type="ftr" sz="quarter" idx="11"/>
          </p:nvPr>
        </p:nvSpPr>
        <p:spPr/>
        <p:txBody>
          <a:bodyPr/>
          <a:p>
            <a:pPr lvl="0" fontAlgn="base"/>
            <a:endParaRPr lang="zh-CN" strike="noStrike" noProof="1"/>
          </a:p>
        </p:txBody>
      </p:sp>
      <p:sp>
        <p:nvSpPr>
          <p:cNvPr id="9" name="灯片编号占位符 8"/>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lvl="0" fontAlgn="base"/>
            <a:endParaRPr lang="zh-CN" altLang="en-US" strike="noStrike" noProof="1"/>
          </a:p>
        </p:txBody>
      </p:sp>
      <p:sp>
        <p:nvSpPr>
          <p:cNvPr id="4" name="页脚占位符 3"/>
          <p:cNvSpPr>
            <a:spLocks noGrp="1"/>
          </p:cNvSpPr>
          <p:nvPr>
            <p:ph type="ftr" sz="quarter" idx="11"/>
          </p:nvPr>
        </p:nvSpPr>
        <p:spPr/>
        <p:txBody>
          <a:bodyPr/>
          <a:p>
            <a:pPr lvl="0" fontAlgn="base"/>
            <a:endParaRPr lang="zh-CN" strike="noStrike" noProof="1"/>
          </a:p>
        </p:txBody>
      </p:sp>
      <p:sp>
        <p:nvSpPr>
          <p:cNvPr id="5" name="灯片编号占位符 4"/>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lvl="0" fontAlgn="base"/>
            <a:endParaRPr lang="zh-CN" altLang="en-US" strike="noStrike" noProof="1"/>
          </a:p>
        </p:txBody>
      </p:sp>
      <p:sp>
        <p:nvSpPr>
          <p:cNvPr id="3" name="页脚占位符 2"/>
          <p:cNvSpPr>
            <a:spLocks noGrp="1"/>
          </p:cNvSpPr>
          <p:nvPr>
            <p:ph type="ftr" sz="quarter" idx="11"/>
          </p:nvPr>
        </p:nvSpPr>
        <p:spPr/>
        <p:txBody>
          <a:bodyPr/>
          <a:p>
            <a:pPr lvl="0" fontAlgn="base"/>
            <a:endParaRPr lang="zh-CN" strike="noStrike" noProof="1"/>
          </a:p>
        </p:txBody>
      </p:sp>
      <p:sp>
        <p:nvSpPr>
          <p:cNvPr id="4" name="灯片编号占位符 3"/>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fontAlgn="base"/>
            <a:endParaRPr lang="zh-CN" altLang="en-US" strike="noStrike" noProof="1"/>
          </a:p>
        </p:txBody>
      </p:sp>
      <p:sp>
        <p:nvSpPr>
          <p:cNvPr id="6" name="页脚占位符 5"/>
          <p:cNvSpPr>
            <a:spLocks noGrp="1"/>
          </p:cNvSpPr>
          <p:nvPr>
            <p:ph type="ftr" sz="quarter" idx="11"/>
          </p:nvPr>
        </p:nvSpPr>
        <p:spPr/>
        <p:txBody>
          <a:bodyPr/>
          <a:p>
            <a:pPr lvl="0" fontAlgn="base"/>
            <a:endParaRPr lang="zh-CN" strike="noStrike" noProof="1"/>
          </a:p>
        </p:txBody>
      </p:sp>
      <p:sp>
        <p:nvSpPr>
          <p:cNvPr id="7" name="灯片编号占位符 6"/>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fontAlgn="base"/>
            <a:endParaRPr lang="zh-CN" altLang="en-US" strike="noStrike" noProof="1"/>
          </a:p>
        </p:txBody>
      </p:sp>
      <p:sp>
        <p:nvSpPr>
          <p:cNvPr id="6" name="页脚占位符 5"/>
          <p:cNvSpPr>
            <a:spLocks noGrp="1"/>
          </p:cNvSpPr>
          <p:nvPr>
            <p:ph type="ftr" sz="quarter" idx="11"/>
          </p:nvPr>
        </p:nvSpPr>
        <p:spPr/>
        <p:txBody>
          <a:bodyPr/>
          <a:p>
            <a:pPr lvl="0" fontAlgn="base"/>
            <a:endParaRPr lang="zh-CN" strike="noStrike" noProof="1"/>
          </a:p>
        </p:txBody>
      </p:sp>
      <p:sp>
        <p:nvSpPr>
          <p:cNvPr id="7" name="灯片编号占位符 6"/>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026" name="标题 1025"/>
          <p:cNvSpPr>
            <a:spLocks noGrp="1"/>
          </p:cNvSpPr>
          <p:nvPr>
            <p:ph type="title"/>
          </p:nvPr>
        </p:nvSpPr>
        <p:spPr>
          <a:xfrm>
            <a:off x="457200" y="274638"/>
            <a:ext cx="8229600" cy="1143000"/>
          </a:xfrm>
          <a:prstGeom prst="rect">
            <a:avLst/>
          </a:prstGeom>
          <a:noFill/>
          <a:ln w="9525">
            <a:noFill/>
          </a:ln>
        </p:spPr>
        <p:txBody>
          <a:bodyPr anchor="ctr"/>
          <a:p>
            <a:pPr lvl="0"/>
            <a:r>
              <a:rPr lang="zh-CN" altLang="en-US"/>
              <a:t>单击此处编辑母版标题样式</a:t>
            </a:r>
            <a:endParaRPr lang="zh-CN" altLang="en-US"/>
          </a:p>
        </p:txBody>
      </p:sp>
      <p:sp>
        <p:nvSpPr>
          <p:cNvPr id="1027" name="文本占位符 1026"/>
          <p:cNvSpPr>
            <a:spLocks noGrp="1"/>
          </p:cNvSpPr>
          <p:nvPr>
            <p:ph type="body"/>
          </p:nvPr>
        </p:nvSpPr>
        <p:spPr>
          <a:xfrm>
            <a:off x="457200" y="1600200"/>
            <a:ext cx="8229600" cy="4525963"/>
          </a:xfrm>
          <a:prstGeom prst="rect">
            <a:avLst/>
          </a:prstGeom>
          <a:noFill/>
          <a:ln w="9525">
            <a:noFill/>
          </a:ln>
        </p:spPr>
        <p:txBody>
          <a:bodyPr anchor="t"/>
          <a:p>
            <a:pPr lvl="0"/>
            <a:r>
              <a:rPr lang="zh-CN" altLang="en-US"/>
              <a:t>单击此处编辑母版文本样式</a:t>
            </a:r>
            <a:endParaRPr lang="zh-CN" altLang="en-US"/>
          </a:p>
          <a:p>
            <a:pPr lvl="1" indent="-285750"/>
            <a:r>
              <a:rPr lang="zh-CN" altLang="en-US"/>
              <a:t>第二级</a:t>
            </a:r>
            <a:endParaRPr lang="zh-CN" altLang="en-US"/>
          </a:p>
          <a:p>
            <a:pPr lvl="2" indent="-228600"/>
            <a:r>
              <a:rPr lang="zh-CN" altLang="en-US"/>
              <a:t>第三级</a:t>
            </a:r>
            <a:endParaRPr lang="zh-CN" altLang="en-US"/>
          </a:p>
          <a:p>
            <a:pPr lvl="3" indent="-228600"/>
            <a:r>
              <a:rPr lang="zh-CN" altLang="en-US"/>
              <a:t>第四级</a:t>
            </a:r>
            <a:endParaRPr lang="zh-CN" altLang="en-US"/>
          </a:p>
          <a:p>
            <a:pPr lvl="4" indent="-228600"/>
            <a:r>
              <a:rPr lang="zh-CN" altLang="en-US"/>
              <a:t>第五级</a:t>
            </a:r>
            <a:endParaRPr lang="zh-CN" altLang="en-US"/>
          </a:p>
        </p:txBody>
      </p:sp>
      <p:sp>
        <p:nvSpPr>
          <p:cNvPr id="1028" name="日期占位符 1027"/>
          <p:cNvSpPr>
            <a:spLocks noGrp="1"/>
          </p:cNvSpPr>
          <p:nvPr>
            <p:ph type="dt" sz="half" idx="2"/>
          </p:nvPr>
        </p:nvSpPr>
        <p:spPr>
          <a:xfrm>
            <a:off x="457200" y="6245225"/>
            <a:ext cx="2133600" cy="476250"/>
          </a:xfrm>
          <a:prstGeom prst="rect">
            <a:avLst/>
          </a:prstGeom>
          <a:noFill/>
          <a:ln w="9525">
            <a:noFill/>
          </a:ln>
        </p:spPr>
        <p:txBody>
          <a:bodyPr/>
          <a:lstStyle>
            <a:lvl1pPr>
              <a:defRPr sz="1400"/>
            </a:lvl1pPr>
          </a:lstStyle>
          <a:p>
            <a:pPr lvl="0" fontAlgn="base"/>
            <a:endParaRPr lang="zh-CN" altLang="en-US" strike="noStrike" noProof="1"/>
          </a:p>
        </p:txBody>
      </p:sp>
      <p:sp>
        <p:nvSpPr>
          <p:cNvPr id="1029" name="页脚占位符 1028"/>
          <p:cNvSpPr>
            <a:spLocks noGrp="1"/>
          </p:cNvSpPr>
          <p:nvPr>
            <p:ph type="ftr" sz="quarter" idx="3"/>
          </p:nvPr>
        </p:nvSpPr>
        <p:spPr>
          <a:xfrm>
            <a:off x="3124200" y="6245225"/>
            <a:ext cx="2895600" cy="476250"/>
          </a:xfrm>
          <a:prstGeom prst="rect">
            <a:avLst/>
          </a:prstGeom>
          <a:noFill/>
          <a:ln w="9525">
            <a:noFill/>
          </a:ln>
        </p:spPr>
        <p:txBody>
          <a:bodyPr/>
          <a:lstStyle>
            <a:lvl1pPr algn="ctr">
              <a:defRPr sz="1400"/>
            </a:lvl1pPr>
          </a:lstStyle>
          <a:p>
            <a:pPr lvl="0" fontAlgn="base"/>
            <a:endParaRPr lang="zh-CN" strike="noStrike" noProof="1"/>
          </a:p>
        </p:txBody>
      </p:sp>
      <p:sp>
        <p:nvSpPr>
          <p:cNvPr id="1030" name="灯片编号占位符 1029"/>
          <p:cNvSpPr>
            <a:spLocks noGrp="1"/>
          </p:cNvSpPr>
          <p:nvPr>
            <p:ph type="sldNum" sz="quarter" idx="4"/>
          </p:nvPr>
        </p:nvSpPr>
        <p:spPr>
          <a:xfrm>
            <a:off x="6553200" y="6245225"/>
            <a:ext cx="2133600" cy="476250"/>
          </a:xfrm>
          <a:prstGeom prst="rect">
            <a:avLst/>
          </a:prstGeom>
          <a:noFill/>
          <a:ln w="9525">
            <a:noFill/>
          </a:ln>
        </p:spPr>
        <p:txBody>
          <a:bodyPr/>
          <a:lstStyle>
            <a:lvl1pPr algn="r">
              <a:defRPr sz="1400"/>
            </a:lvl1pPr>
          </a:lstStyle>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hf sldNum="0" hdr="0" ftr="0" dt="0"/>
  <p:txStyles>
    <p:titleStyle>
      <a:lvl1pPr marL="0" lvl="0" indent="0" algn="ctr" defTabSz="91440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366040" y="2900601"/>
            <a:ext cx="4652128" cy="870585"/>
          </a:xfrm>
          <a:prstGeom prst="rect">
            <a:avLst/>
          </a:prstGeom>
          <a:noFill/>
        </p:spPr>
        <p:txBody>
          <a:bodyPr wrap="square" rtlCol="0">
            <a:spAutoFit/>
          </a:bodyPr>
          <a:lstStyle/>
          <a:p>
            <a:pPr algn="just">
              <a:lnSpc>
                <a:spcPct val="150000"/>
              </a:lnSpc>
            </a:pPr>
            <a:r>
              <a:rPr lang="zh-CN" altLang="en-US" sz="3375" b="1" dirty="0">
                <a:solidFill>
                  <a:srgbClr val="E44B42"/>
                </a:solidFill>
                <a:latin typeface="Times New Roman" panose="02020603050405020304" pitchFamily="18" charset="0"/>
                <a:ea typeface="微软雅黑" panose="020B0503020204020204" pitchFamily="34" charset="-122"/>
              </a:rPr>
              <a:t>课时</a:t>
            </a:r>
            <a:r>
              <a:rPr lang="zh-CN" altLang="en-US" sz="3375" b="1" dirty="0" smtClean="0">
                <a:solidFill>
                  <a:srgbClr val="E44B42"/>
                </a:solidFill>
                <a:latin typeface="Times New Roman" panose="02020603050405020304" pitchFamily="18" charset="0"/>
                <a:ea typeface="微软雅黑" panose="020B0503020204020204" pitchFamily="34" charset="-122"/>
              </a:rPr>
              <a:t>二 课外</a:t>
            </a:r>
            <a:r>
              <a:rPr lang="zh-CN" altLang="en-US" sz="3375" b="1" dirty="0">
                <a:solidFill>
                  <a:srgbClr val="E44B42"/>
                </a:solidFill>
                <a:latin typeface="Times New Roman" panose="02020603050405020304" pitchFamily="18" charset="0"/>
                <a:ea typeface="微软雅黑" panose="020B0503020204020204" pitchFamily="34" charset="-122"/>
              </a:rPr>
              <a:t>文言文阅读</a:t>
            </a:r>
            <a:endParaRPr lang="zh-CN" altLang="en-US" sz="3375" b="1" dirty="0">
              <a:solidFill>
                <a:srgbClr val="E44B42"/>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1933" y="1503719"/>
            <a:ext cx="8620133" cy="2999740"/>
          </a:xfrm>
          <a:prstGeom prst="rect">
            <a:avLst/>
          </a:prstGeom>
        </p:spPr>
        <p:txBody>
          <a:bodyPr wrap="square">
            <a:spAutoFit/>
          </a:bodyPr>
          <a:lstStyle/>
          <a:p>
            <a:pPr algn="just">
              <a:lnSpc>
                <a:spcPct val="150000"/>
              </a:lnSpc>
            </a:pPr>
            <a:r>
              <a:rPr lang="en-US" altLang="zh-CN" sz="2100" b="1" dirty="0">
                <a:latin typeface="Times New Roman" panose="02020603050405020304" pitchFamily="18" charset="0"/>
                <a:ea typeface="微软雅黑" panose="020B0503020204020204" pitchFamily="34" charset="-122"/>
              </a:rPr>
              <a:t>2.</a:t>
            </a:r>
            <a:r>
              <a:rPr lang="zh-CN" altLang="en-US" sz="2100" b="1" dirty="0">
                <a:latin typeface="Times New Roman" panose="02020603050405020304" pitchFamily="18" charset="0"/>
                <a:ea typeface="微软雅黑" panose="020B0503020204020204" pitchFamily="34" charset="-122"/>
              </a:rPr>
              <a:t>省略句</a:t>
            </a:r>
            <a:r>
              <a:rPr lang="en-US" altLang="zh-CN" sz="2100" b="1" dirty="0" smtClean="0">
                <a:latin typeface="Times New Roman" panose="02020603050405020304" pitchFamily="18" charset="0"/>
                <a:ea typeface="微软雅黑" panose="020B0503020204020204" pitchFamily="34" charset="-122"/>
              </a:rPr>
              <a:t>｡</a:t>
            </a:r>
            <a:endParaRPr lang="en-US" altLang="zh-CN" sz="2100" b="1"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文言文</a:t>
            </a:r>
            <a:r>
              <a:rPr lang="zh-CN" altLang="en-US" sz="2100" dirty="0">
                <a:latin typeface="Times New Roman" panose="02020603050405020304" pitchFamily="18" charset="0"/>
                <a:ea typeface="微软雅黑" panose="020B0503020204020204" pitchFamily="34" charset="-122"/>
              </a:rPr>
              <a:t>中省略句类型比较多</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主要是省略主语</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其次是省略介词或介宾短语</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谓语的省略较少</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如</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①</a:t>
            </a:r>
            <a:r>
              <a:rPr lang="zh-CN" altLang="en-US" sz="2100" dirty="0">
                <a:latin typeface="Times New Roman" panose="02020603050405020304" pitchFamily="18" charset="0"/>
                <a:ea typeface="微软雅黑" panose="020B0503020204020204" pitchFamily="34" charset="-122"/>
              </a:rPr>
              <a:t>（渔人）便舍船</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从口入</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（省略主语</a:t>
            </a:r>
            <a:r>
              <a:rPr lang="zh-CN" altLang="en-US"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②</a:t>
            </a:r>
            <a:r>
              <a:rPr lang="zh-CN" altLang="en-US" sz="2100" dirty="0">
                <a:latin typeface="Times New Roman" panose="02020603050405020304" pitchFamily="18" charset="0"/>
                <a:ea typeface="微软雅黑" panose="020B0503020204020204" pitchFamily="34" charset="-122"/>
              </a:rPr>
              <a:t>一鼓作气</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再（鼓）而衰</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三（鼓）而竭</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（省略谓语</a:t>
            </a:r>
            <a:r>
              <a:rPr lang="zh-CN" altLang="en-US"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③</a:t>
            </a:r>
            <a:r>
              <a:rPr lang="zh-CN" altLang="en-US" sz="2100" dirty="0">
                <a:latin typeface="Times New Roman" panose="02020603050405020304" pitchFamily="18" charset="0"/>
                <a:ea typeface="微软雅黑" panose="020B0503020204020204" pitchFamily="34" charset="-122"/>
              </a:rPr>
              <a:t>问（之）所从来</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（省略宾语）</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1933" y="1503719"/>
            <a:ext cx="8620133" cy="2515235"/>
          </a:xfrm>
          <a:prstGeom prst="rect">
            <a:avLst/>
          </a:prstGeom>
        </p:spPr>
        <p:txBody>
          <a:bodyPr wrap="square">
            <a:spAutoFit/>
          </a:bodyPr>
          <a:lstStyle/>
          <a:p>
            <a:pPr algn="just">
              <a:lnSpc>
                <a:spcPct val="150000"/>
              </a:lnSpc>
            </a:pPr>
            <a:r>
              <a:rPr lang="en-US" altLang="zh-CN" sz="2100" b="1" dirty="0">
                <a:latin typeface="Times New Roman" panose="02020603050405020304" pitchFamily="18" charset="0"/>
                <a:ea typeface="微软雅黑" panose="020B0503020204020204" pitchFamily="34" charset="-122"/>
              </a:rPr>
              <a:t>3.</a:t>
            </a:r>
            <a:r>
              <a:rPr lang="zh-CN" altLang="en-US" sz="2100" b="1" dirty="0">
                <a:latin typeface="Times New Roman" panose="02020603050405020304" pitchFamily="18" charset="0"/>
                <a:ea typeface="微软雅黑" panose="020B0503020204020204" pitchFamily="34" charset="-122"/>
              </a:rPr>
              <a:t>倒装句</a:t>
            </a:r>
            <a:r>
              <a:rPr lang="en-US" altLang="zh-CN" sz="2100" b="1" dirty="0" smtClean="0">
                <a:latin typeface="Times New Roman" panose="02020603050405020304" pitchFamily="18" charset="0"/>
                <a:ea typeface="微软雅黑" panose="020B0503020204020204" pitchFamily="34" charset="-122"/>
              </a:rPr>
              <a:t>｡</a:t>
            </a:r>
            <a:endParaRPr lang="en-US" altLang="zh-CN" sz="2100" b="1"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指</a:t>
            </a:r>
            <a:r>
              <a:rPr lang="zh-CN" altLang="en-US" sz="2100" dirty="0">
                <a:latin typeface="Times New Roman" panose="02020603050405020304" pitchFamily="18" charset="0"/>
                <a:ea typeface="微软雅黑" panose="020B0503020204020204" pitchFamily="34" charset="-122"/>
              </a:rPr>
              <a:t>古汉语句子成分排列语序与现代汉语不相同的一种句式</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如</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①</a:t>
            </a:r>
            <a:r>
              <a:rPr lang="zh-CN" altLang="en-US" sz="2100" dirty="0">
                <a:latin typeface="Times New Roman" panose="02020603050405020304" pitchFamily="18" charset="0"/>
                <a:ea typeface="微软雅黑" panose="020B0503020204020204" pitchFamily="34" charset="-122"/>
              </a:rPr>
              <a:t>甚矣</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汝之不惠</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（谓语前置</a:t>
            </a:r>
            <a:r>
              <a:rPr lang="zh-CN" altLang="en-US"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②</a:t>
            </a:r>
            <a:r>
              <a:rPr lang="zh-CN" altLang="en-US" sz="2100" dirty="0">
                <a:latin typeface="Times New Roman" panose="02020603050405020304" pitchFamily="18" charset="0"/>
                <a:ea typeface="微软雅黑" panose="020B0503020204020204" pitchFamily="34" charset="-122"/>
              </a:rPr>
              <a:t>何陋之有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（宾语前置</a:t>
            </a:r>
            <a:r>
              <a:rPr lang="zh-CN" altLang="en-US"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③</a:t>
            </a:r>
            <a:r>
              <a:rPr lang="zh-CN" altLang="en-US" sz="2100" dirty="0">
                <a:latin typeface="Times New Roman" panose="02020603050405020304" pitchFamily="18" charset="0"/>
                <a:ea typeface="微软雅黑" panose="020B0503020204020204" pitchFamily="34" charset="-122"/>
              </a:rPr>
              <a:t>有亭翼然临于泉上者</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（定语后置</a:t>
            </a:r>
            <a:r>
              <a:rPr lang="zh-CN" altLang="en-US"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1933" y="1503719"/>
            <a:ext cx="8620133" cy="2515235"/>
          </a:xfrm>
          <a:prstGeom prst="rect">
            <a:avLst/>
          </a:prstGeom>
        </p:spPr>
        <p:txBody>
          <a:bodyPr wrap="square">
            <a:spAutoFit/>
          </a:bodyPr>
          <a:lstStyle/>
          <a:p>
            <a:pPr algn="just">
              <a:lnSpc>
                <a:spcPct val="150000"/>
              </a:lnSpc>
            </a:pPr>
            <a:r>
              <a:rPr lang="en-US" altLang="zh-CN" sz="2100" b="1" dirty="0">
                <a:latin typeface="Times New Roman" panose="02020603050405020304" pitchFamily="18" charset="0"/>
                <a:ea typeface="微软雅黑" panose="020B0503020204020204" pitchFamily="34" charset="-122"/>
              </a:rPr>
              <a:t>4.</a:t>
            </a:r>
            <a:r>
              <a:rPr lang="zh-CN" altLang="en-US" sz="2100" b="1" dirty="0">
                <a:latin typeface="Times New Roman" panose="02020603050405020304" pitchFamily="18" charset="0"/>
                <a:ea typeface="微软雅黑" panose="020B0503020204020204" pitchFamily="34" charset="-122"/>
              </a:rPr>
              <a:t>被动句</a:t>
            </a:r>
            <a:r>
              <a:rPr lang="en-US" altLang="zh-CN" sz="2100" b="1" dirty="0">
                <a:latin typeface="Times New Roman" panose="02020603050405020304" pitchFamily="18" charset="0"/>
                <a:ea typeface="微软雅黑" panose="020B0503020204020204" pitchFamily="34" charset="-122"/>
              </a:rPr>
              <a:t>｡</a:t>
            </a:r>
            <a:endParaRPr lang="en-US" altLang="zh-CN" sz="2100" b="1"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标志性词语是“为</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所”“于”</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和现代汉语一样</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主语不是动作的发出者</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而是动作的受事者</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如</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①</a:t>
            </a:r>
            <a:r>
              <a:rPr lang="zh-CN" altLang="en-US" sz="2100" dirty="0">
                <a:latin typeface="Times New Roman" panose="02020603050405020304" pitchFamily="18" charset="0"/>
                <a:ea typeface="微软雅黑" panose="020B0503020204020204" pitchFamily="34" charset="-122"/>
              </a:rPr>
              <a:t>茅屋为秋风所破歌</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②</a:t>
            </a:r>
            <a:r>
              <a:rPr lang="zh-CN" altLang="en-US" sz="2100" dirty="0">
                <a:latin typeface="Times New Roman" panose="02020603050405020304" pitchFamily="18" charset="0"/>
                <a:ea typeface="微软雅黑" panose="020B0503020204020204" pitchFamily="34" charset="-122"/>
              </a:rPr>
              <a:t>帝感其诚</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61934" y="1503129"/>
            <a:ext cx="8620133" cy="610235"/>
          </a:xfrm>
          <a:prstGeom prst="rect">
            <a:avLst/>
          </a:prstGeom>
        </p:spPr>
        <p:txBody>
          <a:bodyPr wrap="square">
            <a:spAutoFit/>
          </a:bodyPr>
          <a:lstStyle/>
          <a:p>
            <a:pPr algn="ctr">
              <a:lnSpc>
                <a:spcPct val="150000"/>
              </a:lnSpc>
            </a:pPr>
            <a:r>
              <a:rPr lang="zh-CN" altLang="en-US" sz="2250" b="1" dirty="0" smtClean="0">
                <a:latin typeface="Times New Roman" panose="02020603050405020304" pitchFamily="18" charset="0"/>
                <a:ea typeface="微软雅黑" panose="020B0503020204020204" pitchFamily="34" charset="-122"/>
              </a:rPr>
              <a:t>二、文言文</a:t>
            </a:r>
            <a:r>
              <a:rPr lang="zh-CN" altLang="en-US" sz="2250" b="1" dirty="0">
                <a:latin typeface="Times New Roman" panose="02020603050405020304" pitchFamily="18" charset="0"/>
                <a:ea typeface="微软雅黑" panose="020B0503020204020204" pitchFamily="34" charset="-122"/>
              </a:rPr>
              <a:t>阅读的常见考点讲解</a:t>
            </a:r>
            <a:endParaRPr lang="zh-CN" altLang="en-US" sz="2250" b="1" dirty="0">
              <a:latin typeface="Times New Roman" panose="02020603050405020304" pitchFamily="18" charset="0"/>
              <a:ea typeface="微软雅黑" panose="020B0503020204020204" pitchFamily="34" charset="-122"/>
            </a:endParaRPr>
          </a:p>
        </p:txBody>
      </p:sp>
      <p:grpSp>
        <p:nvGrpSpPr>
          <p:cNvPr id="4" name="组合 3"/>
          <p:cNvGrpSpPr/>
          <p:nvPr/>
        </p:nvGrpSpPr>
        <p:grpSpPr>
          <a:xfrm>
            <a:off x="261934" y="2067242"/>
            <a:ext cx="5953348" cy="575945"/>
            <a:chOff x="349245" y="1613323"/>
            <a:chExt cx="7937797" cy="767927"/>
          </a:xfrm>
        </p:grpSpPr>
        <p:sp>
          <p:nvSpPr>
            <p:cNvPr id="5" name="Shape 16880"/>
            <p:cNvSpPr/>
            <p:nvPr/>
          </p:nvSpPr>
          <p:spPr>
            <a:xfrm>
              <a:off x="349245" y="1712039"/>
              <a:ext cx="519076" cy="464867"/>
            </a:xfrm>
            <a:custGeom>
              <a:avLst/>
              <a:gdLst/>
              <a:ahLst/>
              <a:cxnLst>
                <a:cxn ang="0">
                  <a:pos x="wd2" y="hd2"/>
                </a:cxn>
                <a:cxn ang="5400000">
                  <a:pos x="wd2" y="hd2"/>
                </a:cxn>
                <a:cxn ang="10800000">
                  <a:pos x="wd2" y="hd2"/>
                </a:cxn>
                <a:cxn ang="16200000">
                  <a:pos x="wd2" y="hd2"/>
                </a:cxn>
              </a:cxnLst>
              <a:rect l="0" t="0" r="r" b="b"/>
              <a:pathLst>
                <a:path w="21496" h="21484" extrusionOk="0">
                  <a:moveTo>
                    <a:pt x="3837" y="7883"/>
                  </a:moveTo>
                  <a:cubicBezTo>
                    <a:pt x="1847" y="7568"/>
                    <a:pt x="1847" y="7568"/>
                    <a:pt x="1847" y="7568"/>
                  </a:cubicBezTo>
                  <a:cubicBezTo>
                    <a:pt x="1563" y="7568"/>
                    <a:pt x="1279" y="7883"/>
                    <a:pt x="1279" y="8199"/>
                  </a:cubicBezTo>
                  <a:cubicBezTo>
                    <a:pt x="1137" y="9775"/>
                    <a:pt x="1137" y="9775"/>
                    <a:pt x="1137" y="9775"/>
                  </a:cubicBezTo>
                  <a:cubicBezTo>
                    <a:pt x="1137" y="9460"/>
                    <a:pt x="1421" y="9302"/>
                    <a:pt x="1705" y="9302"/>
                  </a:cubicBezTo>
                  <a:cubicBezTo>
                    <a:pt x="3553" y="9460"/>
                    <a:pt x="3553" y="9460"/>
                    <a:pt x="3553" y="9460"/>
                  </a:cubicBezTo>
                  <a:cubicBezTo>
                    <a:pt x="3837" y="9618"/>
                    <a:pt x="4121" y="9775"/>
                    <a:pt x="4121" y="10091"/>
                  </a:cubicBezTo>
                  <a:cubicBezTo>
                    <a:pt x="4263" y="8514"/>
                    <a:pt x="4263" y="8514"/>
                    <a:pt x="4263" y="8514"/>
                  </a:cubicBezTo>
                  <a:cubicBezTo>
                    <a:pt x="4263" y="8199"/>
                    <a:pt x="4121" y="7883"/>
                    <a:pt x="3837" y="7883"/>
                  </a:cubicBezTo>
                  <a:close/>
                  <a:moveTo>
                    <a:pt x="3268" y="12298"/>
                  </a:moveTo>
                  <a:cubicBezTo>
                    <a:pt x="1421" y="11982"/>
                    <a:pt x="1421" y="11982"/>
                    <a:pt x="1421" y="11982"/>
                  </a:cubicBezTo>
                  <a:cubicBezTo>
                    <a:pt x="1137" y="11982"/>
                    <a:pt x="995" y="11667"/>
                    <a:pt x="995" y="11352"/>
                  </a:cubicBezTo>
                  <a:cubicBezTo>
                    <a:pt x="0" y="20654"/>
                    <a:pt x="0" y="20654"/>
                    <a:pt x="0" y="20654"/>
                  </a:cubicBezTo>
                  <a:cubicBezTo>
                    <a:pt x="0" y="20969"/>
                    <a:pt x="142" y="21127"/>
                    <a:pt x="426" y="21127"/>
                  </a:cubicBezTo>
                  <a:cubicBezTo>
                    <a:pt x="2416" y="21442"/>
                    <a:pt x="2416" y="21442"/>
                    <a:pt x="2416" y="21442"/>
                  </a:cubicBezTo>
                  <a:cubicBezTo>
                    <a:pt x="2700" y="21442"/>
                    <a:pt x="2842" y="21285"/>
                    <a:pt x="2984" y="20969"/>
                  </a:cubicBezTo>
                  <a:cubicBezTo>
                    <a:pt x="3126" y="19550"/>
                    <a:pt x="3126" y="19550"/>
                    <a:pt x="3126" y="19550"/>
                  </a:cubicBezTo>
                  <a:cubicBezTo>
                    <a:pt x="2984" y="19708"/>
                    <a:pt x="2984" y="19866"/>
                    <a:pt x="2842" y="19866"/>
                  </a:cubicBezTo>
                  <a:cubicBezTo>
                    <a:pt x="284" y="19550"/>
                    <a:pt x="284" y="19550"/>
                    <a:pt x="284" y="19550"/>
                  </a:cubicBezTo>
                  <a:cubicBezTo>
                    <a:pt x="284" y="19550"/>
                    <a:pt x="142" y="19393"/>
                    <a:pt x="142" y="19235"/>
                  </a:cubicBezTo>
                  <a:cubicBezTo>
                    <a:pt x="142" y="19077"/>
                    <a:pt x="284" y="18920"/>
                    <a:pt x="426" y="19077"/>
                  </a:cubicBezTo>
                  <a:cubicBezTo>
                    <a:pt x="2842" y="19235"/>
                    <a:pt x="2842" y="19235"/>
                    <a:pt x="2842" y="19235"/>
                  </a:cubicBezTo>
                  <a:cubicBezTo>
                    <a:pt x="2984" y="19393"/>
                    <a:pt x="3126" y="19393"/>
                    <a:pt x="3126" y="19550"/>
                  </a:cubicBezTo>
                  <a:cubicBezTo>
                    <a:pt x="3837" y="11825"/>
                    <a:pt x="3837" y="11825"/>
                    <a:pt x="3837" y="11825"/>
                  </a:cubicBezTo>
                  <a:cubicBezTo>
                    <a:pt x="3837" y="11982"/>
                    <a:pt x="3553" y="12298"/>
                    <a:pt x="3268" y="12298"/>
                  </a:cubicBezTo>
                  <a:close/>
                  <a:moveTo>
                    <a:pt x="1137" y="9775"/>
                  </a:moveTo>
                  <a:cubicBezTo>
                    <a:pt x="995" y="11352"/>
                    <a:pt x="995" y="11352"/>
                    <a:pt x="995" y="11352"/>
                  </a:cubicBezTo>
                  <a:cubicBezTo>
                    <a:pt x="995" y="11352"/>
                    <a:pt x="995" y="11352"/>
                    <a:pt x="995" y="11352"/>
                  </a:cubicBezTo>
                  <a:cubicBezTo>
                    <a:pt x="1137" y="9775"/>
                    <a:pt x="1137" y="9775"/>
                    <a:pt x="1137" y="9775"/>
                  </a:cubicBezTo>
                  <a:cubicBezTo>
                    <a:pt x="1137" y="9775"/>
                    <a:pt x="1137" y="9775"/>
                    <a:pt x="1137" y="9775"/>
                  </a:cubicBezTo>
                  <a:close/>
                  <a:moveTo>
                    <a:pt x="3837" y="11825"/>
                  </a:moveTo>
                  <a:cubicBezTo>
                    <a:pt x="4121" y="10091"/>
                    <a:pt x="4121" y="10091"/>
                    <a:pt x="4121" y="10091"/>
                  </a:cubicBezTo>
                  <a:cubicBezTo>
                    <a:pt x="4121" y="10091"/>
                    <a:pt x="4121" y="10091"/>
                    <a:pt x="4121" y="10091"/>
                  </a:cubicBezTo>
                  <a:cubicBezTo>
                    <a:pt x="3837" y="11825"/>
                    <a:pt x="3837" y="11825"/>
                    <a:pt x="3837" y="11825"/>
                  </a:cubicBezTo>
                  <a:cubicBezTo>
                    <a:pt x="3837" y="11825"/>
                    <a:pt x="3837" y="11825"/>
                    <a:pt x="3837" y="11825"/>
                  </a:cubicBezTo>
                  <a:close/>
                  <a:moveTo>
                    <a:pt x="18047" y="6937"/>
                  </a:moveTo>
                  <a:cubicBezTo>
                    <a:pt x="18189" y="6937"/>
                    <a:pt x="18332" y="7095"/>
                    <a:pt x="18332" y="7253"/>
                  </a:cubicBezTo>
                  <a:cubicBezTo>
                    <a:pt x="18047" y="5676"/>
                    <a:pt x="18047" y="5676"/>
                    <a:pt x="18047" y="5676"/>
                  </a:cubicBezTo>
                  <a:cubicBezTo>
                    <a:pt x="17905" y="5361"/>
                    <a:pt x="17621" y="5203"/>
                    <a:pt x="17337" y="5203"/>
                  </a:cubicBezTo>
                  <a:cubicBezTo>
                    <a:pt x="15632" y="5834"/>
                    <a:pt x="15632" y="5834"/>
                    <a:pt x="15632" y="5834"/>
                  </a:cubicBezTo>
                  <a:cubicBezTo>
                    <a:pt x="15347" y="5834"/>
                    <a:pt x="15063" y="6149"/>
                    <a:pt x="15205" y="6622"/>
                  </a:cubicBezTo>
                  <a:cubicBezTo>
                    <a:pt x="15489" y="8199"/>
                    <a:pt x="15489" y="8199"/>
                    <a:pt x="15489" y="8199"/>
                  </a:cubicBezTo>
                  <a:cubicBezTo>
                    <a:pt x="15489" y="7883"/>
                    <a:pt x="15632" y="7726"/>
                    <a:pt x="15774" y="7568"/>
                  </a:cubicBezTo>
                  <a:cubicBezTo>
                    <a:pt x="16484" y="7253"/>
                    <a:pt x="17195" y="6937"/>
                    <a:pt x="18047" y="6937"/>
                  </a:cubicBezTo>
                  <a:close/>
                  <a:moveTo>
                    <a:pt x="9521" y="2996"/>
                  </a:moveTo>
                  <a:cubicBezTo>
                    <a:pt x="9521" y="15924"/>
                    <a:pt x="9521" y="15924"/>
                    <a:pt x="9521" y="15924"/>
                  </a:cubicBezTo>
                  <a:cubicBezTo>
                    <a:pt x="10942" y="16397"/>
                    <a:pt x="12647" y="16397"/>
                    <a:pt x="14068" y="15924"/>
                  </a:cubicBezTo>
                  <a:cubicBezTo>
                    <a:pt x="14068" y="2996"/>
                    <a:pt x="14068" y="2996"/>
                    <a:pt x="14068" y="2996"/>
                  </a:cubicBezTo>
                  <a:cubicBezTo>
                    <a:pt x="13074" y="2365"/>
                    <a:pt x="10516" y="2365"/>
                    <a:pt x="9521" y="2996"/>
                  </a:cubicBezTo>
                  <a:close/>
                  <a:moveTo>
                    <a:pt x="9521" y="16555"/>
                  </a:moveTo>
                  <a:cubicBezTo>
                    <a:pt x="9521" y="17974"/>
                    <a:pt x="9521" y="17974"/>
                    <a:pt x="9521" y="17974"/>
                  </a:cubicBezTo>
                  <a:cubicBezTo>
                    <a:pt x="10374" y="18447"/>
                    <a:pt x="13216" y="18447"/>
                    <a:pt x="14068" y="17974"/>
                  </a:cubicBezTo>
                  <a:cubicBezTo>
                    <a:pt x="14068" y="16555"/>
                    <a:pt x="14068" y="16555"/>
                    <a:pt x="14068" y="16555"/>
                  </a:cubicBezTo>
                  <a:cubicBezTo>
                    <a:pt x="12647" y="17028"/>
                    <a:pt x="10942" y="17028"/>
                    <a:pt x="9521" y="16555"/>
                  </a:cubicBezTo>
                  <a:close/>
                  <a:moveTo>
                    <a:pt x="13642" y="0"/>
                  </a:moveTo>
                  <a:cubicBezTo>
                    <a:pt x="9947" y="0"/>
                    <a:pt x="9947" y="0"/>
                    <a:pt x="9947" y="0"/>
                  </a:cubicBezTo>
                  <a:cubicBezTo>
                    <a:pt x="9663" y="0"/>
                    <a:pt x="9521" y="315"/>
                    <a:pt x="9521" y="631"/>
                  </a:cubicBezTo>
                  <a:cubicBezTo>
                    <a:pt x="9521" y="2207"/>
                    <a:pt x="9521" y="2207"/>
                    <a:pt x="9521" y="2207"/>
                  </a:cubicBezTo>
                  <a:cubicBezTo>
                    <a:pt x="10374" y="1734"/>
                    <a:pt x="13216" y="1734"/>
                    <a:pt x="14068" y="2207"/>
                  </a:cubicBezTo>
                  <a:cubicBezTo>
                    <a:pt x="14068" y="631"/>
                    <a:pt x="14068" y="631"/>
                    <a:pt x="14068" y="631"/>
                  </a:cubicBezTo>
                  <a:cubicBezTo>
                    <a:pt x="14068" y="315"/>
                    <a:pt x="13926" y="0"/>
                    <a:pt x="13642" y="0"/>
                  </a:cubicBezTo>
                  <a:close/>
                  <a:moveTo>
                    <a:pt x="9521" y="19866"/>
                  </a:moveTo>
                  <a:cubicBezTo>
                    <a:pt x="9521" y="20812"/>
                    <a:pt x="9521" y="20812"/>
                    <a:pt x="9521" y="20812"/>
                  </a:cubicBezTo>
                  <a:cubicBezTo>
                    <a:pt x="9521" y="21127"/>
                    <a:pt x="9663" y="21442"/>
                    <a:pt x="9947" y="21442"/>
                  </a:cubicBezTo>
                  <a:cubicBezTo>
                    <a:pt x="13642" y="21442"/>
                    <a:pt x="13642" y="21442"/>
                    <a:pt x="13642" y="21442"/>
                  </a:cubicBezTo>
                  <a:cubicBezTo>
                    <a:pt x="13926" y="21442"/>
                    <a:pt x="14068" y="21127"/>
                    <a:pt x="14068" y="20812"/>
                  </a:cubicBezTo>
                  <a:cubicBezTo>
                    <a:pt x="14068" y="19866"/>
                    <a:pt x="14068" y="19866"/>
                    <a:pt x="14068" y="19866"/>
                  </a:cubicBezTo>
                  <a:cubicBezTo>
                    <a:pt x="13642" y="20181"/>
                    <a:pt x="9947" y="20181"/>
                    <a:pt x="9521" y="19866"/>
                  </a:cubicBezTo>
                  <a:close/>
                  <a:moveTo>
                    <a:pt x="7816" y="2680"/>
                  </a:moveTo>
                  <a:cubicBezTo>
                    <a:pt x="5826" y="2680"/>
                    <a:pt x="5826" y="2680"/>
                    <a:pt x="5826" y="2680"/>
                  </a:cubicBezTo>
                  <a:cubicBezTo>
                    <a:pt x="5542" y="2680"/>
                    <a:pt x="5400" y="2838"/>
                    <a:pt x="5400" y="3311"/>
                  </a:cubicBezTo>
                  <a:cubicBezTo>
                    <a:pt x="5400" y="20812"/>
                    <a:pt x="5400" y="20812"/>
                    <a:pt x="5400" y="20812"/>
                  </a:cubicBezTo>
                  <a:cubicBezTo>
                    <a:pt x="5400" y="21127"/>
                    <a:pt x="5542" y="21442"/>
                    <a:pt x="5826" y="21442"/>
                  </a:cubicBezTo>
                  <a:cubicBezTo>
                    <a:pt x="7816" y="21442"/>
                    <a:pt x="7816" y="21442"/>
                    <a:pt x="7816" y="21442"/>
                  </a:cubicBezTo>
                  <a:cubicBezTo>
                    <a:pt x="8100" y="21442"/>
                    <a:pt x="8242" y="21127"/>
                    <a:pt x="8242" y="20812"/>
                  </a:cubicBezTo>
                  <a:cubicBezTo>
                    <a:pt x="8242" y="3311"/>
                    <a:pt x="8242" y="3311"/>
                    <a:pt x="8242" y="3311"/>
                  </a:cubicBezTo>
                  <a:cubicBezTo>
                    <a:pt x="8242" y="2838"/>
                    <a:pt x="8100" y="2680"/>
                    <a:pt x="7816" y="2680"/>
                  </a:cubicBezTo>
                  <a:close/>
                  <a:moveTo>
                    <a:pt x="7532" y="19393"/>
                  </a:moveTo>
                  <a:cubicBezTo>
                    <a:pt x="6111" y="19393"/>
                    <a:pt x="6111" y="19393"/>
                    <a:pt x="6111" y="19393"/>
                  </a:cubicBezTo>
                  <a:cubicBezTo>
                    <a:pt x="5968" y="19393"/>
                    <a:pt x="5826" y="19393"/>
                    <a:pt x="5826" y="19077"/>
                  </a:cubicBezTo>
                  <a:cubicBezTo>
                    <a:pt x="5826" y="18920"/>
                    <a:pt x="5968" y="18762"/>
                    <a:pt x="6111" y="18762"/>
                  </a:cubicBezTo>
                  <a:cubicBezTo>
                    <a:pt x="7532" y="18762"/>
                    <a:pt x="7532" y="18762"/>
                    <a:pt x="7532" y="18762"/>
                  </a:cubicBezTo>
                  <a:cubicBezTo>
                    <a:pt x="7674" y="18762"/>
                    <a:pt x="7816" y="18920"/>
                    <a:pt x="7816" y="19077"/>
                  </a:cubicBezTo>
                  <a:cubicBezTo>
                    <a:pt x="7816" y="19393"/>
                    <a:pt x="7674" y="19393"/>
                    <a:pt x="7532" y="19393"/>
                  </a:cubicBezTo>
                  <a:close/>
                  <a:moveTo>
                    <a:pt x="7247" y="5203"/>
                  </a:moveTo>
                  <a:cubicBezTo>
                    <a:pt x="6395" y="5203"/>
                    <a:pt x="6395" y="5203"/>
                    <a:pt x="6395" y="5203"/>
                  </a:cubicBezTo>
                  <a:cubicBezTo>
                    <a:pt x="6111" y="5203"/>
                    <a:pt x="5826" y="4888"/>
                    <a:pt x="5826" y="4572"/>
                  </a:cubicBezTo>
                  <a:cubicBezTo>
                    <a:pt x="5826" y="4257"/>
                    <a:pt x="6111" y="3942"/>
                    <a:pt x="6395" y="3942"/>
                  </a:cubicBezTo>
                  <a:cubicBezTo>
                    <a:pt x="7247" y="3942"/>
                    <a:pt x="7247" y="3942"/>
                    <a:pt x="7247" y="3942"/>
                  </a:cubicBezTo>
                  <a:cubicBezTo>
                    <a:pt x="7532" y="3942"/>
                    <a:pt x="7816" y="4257"/>
                    <a:pt x="7816" y="4572"/>
                  </a:cubicBezTo>
                  <a:cubicBezTo>
                    <a:pt x="7816" y="4888"/>
                    <a:pt x="7532" y="5203"/>
                    <a:pt x="7247" y="5203"/>
                  </a:cubicBezTo>
                  <a:close/>
                  <a:moveTo>
                    <a:pt x="18332" y="7253"/>
                  </a:moveTo>
                  <a:cubicBezTo>
                    <a:pt x="18474" y="7410"/>
                    <a:pt x="18332" y="7568"/>
                    <a:pt x="18189" y="7568"/>
                  </a:cubicBezTo>
                  <a:cubicBezTo>
                    <a:pt x="17337" y="7568"/>
                    <a:pt x="16626" y="7883"/>
                    <a:pt x="15916" y="8199"/>
                  </a:cubicBezTo>
                  <a:cubicBezTo>
                    <a:pt x="15774" y="8356"/>
                    <a:pt x="15632" y="8356"/>
                    <a:pt x="15489" y="8199"/>
                  </a:cubicBezTo>
                  <a:cubicBezTo>
                    <a:pt x="18616" y="20969"/>
                    <a:pt x="18616" y="20969"/>
                    <a:pt x="18616" y="20969"/>
                  </a:cubicBezTo>
                  <a:cubicBezTo>
                    <a:pt x="18758" y="21285"/>
                    <a:pt x="19042" y="21600"/>
                    <a:pt x="19326" y="21442"/>
                  </a:cubicBezTo>
                  <a:cubicBezTo>
                    <a:pt x="21032" y="20969"/>
                    <a:pt x="21032" y="20969"/>
                    <a:pt x="21032" y="20969"/>
                  </a:cubicBezTo>
                  <a:cubicBezTo>
                    <a:pt x="21316" y="20812"/>
                    <a:pt x="21600" y="20496"/>
                    <a:pt x="21458" y="20181"/>
                  </a:cubicBezTo>
                  <a:lnTo>
                    <a:pt x="18332" y="7253"/>
                  </a:lnTo>
                  <a:close/>
                  <a:moveTo>
                    <a:pt x="16911" y="11352"/>
                  </a:moveTo>
                  <a:cubicBezTo>
                    <a:pt x="16342" y="8829"/>
                    <a:pt x="16342" y="8829"/>
                    <a:pt x="16342" y="8829"/>
                  </a:cubicBezTo>
                  <a:cubicBezTo>
                    <a:pt x="18047" y="8356"/>
                    <a:pt x="18047" y="8356"/>
                    <a:pt x="18047" y="8356"/>
                  </a:cubicBezTo>
                  <a:cubicBezTo>
                    <a:pt x="18616" y="10879"/>
                    <a:pt x="18616" y="10879"/>
                    <a:pt x="18616" y="10879"/>
                  </a:cubicBezTo>
                  <a:lnTo>
                    <a:pt x="16911" y="11352"/>
                  </a:lnTo>
                  <a:close/>
                </a:path>
              </a:pathLst>
            </a:custGeom>
            <a:solidFill>
              <a:srgbClr val="E44B42"/>
            </a:solidFill>
            <a:ln w="12700">
              <a:miter lim="400000"/>
            </a:ln>
          </p:spPr>
          <p:txBody>
            <a:bodyPr lIns="0" tIns="0" rIns="0" bIns="0"/>
            <a:lstStyle>
              <a:lvl1pPr>
                <a:defRPr>
                  <a:latin typeface="+mj-lt"/>
                  <a:ea typeface="+mj-ea"/>
                  <a:cs typeface="+mj-cs"/>
                  <a:sym typeface="Helvetica"/>
                </a:defRPr>
              </a:lvl1pPr>
              <a:lvl2pPr indent="457200">
                <a:defRPr>
                  <a:latin typeface="+mj-lt"/>
                  <a:ea typeface="+mj-ea"/>
                  <a:cs typeface="+mj-cs"/>
                  <a:sym typeface="Helvetica"/>
                </a:defRPr>
              </a:lvl2pPr>
              <a:lvl3pPr indent="914400">
                <a:defRPr>
                  <a:latin typeface="+mj-lt"/>
                  <a:ea typeface="+mj-ea"/>
                  <a:cs typeface="+mj-cs"/>
                  <a:sym typeface="Helvetica"/>
                </a:defRPr>
              </a:lvl3pPr>
              <a:lvl4pPr indent="1371600">
                <a:defRPr>
                  <a:latin typeface="+mj-lt"/>
                  <a:ea typeface="+mj-ea"/>
                  <a:cs typeface="+mj-cs"/>
                  <a:sym typeface="Helvetica"/>
                </a:defRPr>
              </a:lvl4pPr>
              <a:lvl5pPr indent="1828800">
                <a:defRPr>
                  <a:latin typeface="+mj-lt"/>
                  <a:ea typeface="+mj-ea"/>
                  <a:cs typeface="+mj-cs"/>
                  <a:sym typeface="Helvetica"/>
                </a:defRPr>
              </a:lvl5pPr>
              <a:lvl6pPr indent="2286000">
                <a:defRPr>
                  <a:latin typeface="+mj-lt"/>
                  <a:ea typeface="+mj-ea"/>
                  <a:cs typeface="+mj-cs"/>
                  <a:sym typeface="Helvetica"/>
                </a:defRPr>
              </a:lvl6pPr>
              <a:lvl7pPr indent="2743200">
                <a:defRPr>
                  <a:latin typeface="+mj-lt"/>
                  <a:ea typeface="+mj-ea"/>
                  <a:cs typeface="+mj-cs"/>
                  <a:sym typeface="Helvetica"/>
                </a:defRPr>
              </a:lvl7pPr>
              <a:lvl8pPr indent="3200400">
                <a:defRPr>
                  <a:latin typeface="+mj-lt"/>
                  <a:ea typeface="+mj-ea"/>
                  <a:cs typeface="+mj-cs"/>
                  <a:sym typeface="Helvetica"/>
                </a:defRPr>
              </a:lvl8pPr>
              <a:lvl9pPr indent="3657600">
                <a:defRPr>
                  <a:latin typeface="+mj-lt"/>
                  <a:ea typeface="+mj-ea"/>
                  <a:cs typeface="+mj-cs"/>
                  <a:sym typeface="Helvetica"/>
                </a:defRPr>
              </a:lvl9pPr>
            </a:lstStyle>
            <a:p>
              <a:pPr lvl="0" algn="just">
                <a:lnSpc>
                  <a:spcPct val="150000"/>
                </a:lnSpc>
              </a:pPr>
              <a:endParaRPr sz="2100" dirty="0">
                <a:solidFill>
                  <a:srgbClr val="00B050"/>
                </a:solidFill>
                <a:latin typeface="Times New Roman" panose="02020603050405020304" pitchFamily="18" charset="0"/>
                <a:ea typeface="微软雅黑" panose="020B0503020204020204" pitchFamily="34" charset="-122"/>
              </a:endParaRPr>
            </a:p>
          </p:txBody>
        </p:sp>
        <p:sp>
          <p:nvSpPr>
            <p:cNvPr id="7" name="文本框 6"/>
            <p:cNvSpPr txBox="1"/>
            <p:nvPr/>
          </p:nvSpPr>
          <p:spPr>
            <a:xfrm>
              <a:off x="868321" y="1613323"/>
              <a:ext cx="7418721" cy="767927"/>
            </a:xfrm>
            <a:prstGeom prst="rect">
              <a:avLst/>
            </a:prstGeom>
            <a:noFill/>
          </p:spPr>
          <p:txBody>
            <a:bodyPr wrap="square" rtlCol="0">
              <a:spAutoFit/>
            </a:bodyPr>
            <a:lstStyle/>
            <a:p>
              <a:pPr algn="just">
                <a:lnSpc>
                  <a:spcPct val="150000"/>
                </a:lnSpc>
              </a:pPr>
              <a:r>
                <a:rPr lang="zh-CN" altLang="en-US" sz="2100" b="1" dirty="0">
                  <a:solidFill>
                    <a:srgbClr val="E44B42"/>
                  </a:solidFill>
                  <a:latin typeface="Times New Roman" panose="02020603050405020304" pitchFamily="18" charset="0"/>
                  <a:ea typeface="微软雅黑" panose="020B0503020204020204" pitchFamily="34" charset="-122"/>
                </a:rPr>
                <a:t>类型</a:t>
              </a:r>
              <a:r>
                <a:rPr lang="en-US" altLang="zh-CN" sz="2100" b="1" dirty="0" smtClean="0">
                  <a:solidFill>
                    <a:srgbClr val="E44B42"/>
                  </a:solidFill>
                  <a:latin typeface="Times New Roman" panose="02020603050405020304" pitchFamily="18" charset="0"/>
                  <a:ea typeface="微软雅黑" panose="020B0503020204020204" pitchFamily="34" charset="-122"/>
                </a:rPr>
                <a:t>1 </a:t>
              </a:r>
              <a:r>
                <a:rPr lang="zh-CN" altLang="en-US" sz="2100" b="1" dirty="0" smtClean="0">
                  <a:solidFill>
                    <a:srgbClr val="E44B42"/>
                  </a:solidFill>
                  <a:latin typeface="Times New Roman" panose="02020603050405020304" pitchFamily="18" charset="0"/>
                  <a:ea typeface="微软雅黑" panose="020B0503020204020204" pitchFamily="34" charset="-122"/>
                </a:rPr>
                <a:t>实词</a:t>
              </a:r>
              <a:r>
                <a:rPr lang="zh-CN" altLang="en-US" sz="2100" b="1" dirty="0">
                  <a:solidFill>
                    <a:srgbClr val="E44B42"/>
                  </a:solidFill>
                  <a:latin typeface="Times New Roman" panose="02020603050405020304" pitchFamily="18" charset="0"/>
                  <a:ea typeface="微软雅黑" panose="020B0503020204020204" pitchFamily="34" charset="-122"/>
                </a:rPr>
                <a:t>解释</a:t>
              </a:r>
              <a:endParaRPr lang="zh-CN" altLang="en-US" sz="2100" b="1" dirty="0">
                <a:solidFill>
                  <a:srgbClr val="E44B42"/>
                </a:solidFill>
                <a:latin typeface="Times New Roman" panose="02020603050405020304" pitchFamily="18" charset="0"/>
                <a:ea typeface="微软雅黑" panose="020B0503020204020204" pitchFamily="34" charset="-122"/>
              </a:endParaRPr>
            </a:p>
          </p:txBody>
        </p:sp>
      </p:grpSp>
      <p:sp>
        <p:nvSpPr>
          <p:cNvPr id="8" name="矩形 7"/>
          <p:cNvSpPr/>
          <p:nvPr/>
        </p:nvSpPr>
        <p:spPr>
          <a:xfrm>
            <a:off x="261934" y="2674904"/>
            <a:ext cx="8620133" cy="2999740"/>
          </a:xfrm>
          <a:prstGeom prst="rect">
            <a:avLst/>
          </a:prstGeom>
        </p:spPr>
        <p:txBody>
          <a:bodyPr wrap="square">
            <a:spAutoFit/>
          </a:bodyPr>
          <a:lstStyle/>
          <a:p>
            <a:pPr indent="720090" algn="just">
              <a:lnSpc>
                <a:spcPct val="150000"/>
              </a:lnSpc>
            </a:pPr>
            <a:r>
              <a:rPr lang="zh-CN" altLang="en-US" sz="2100" dirty="0" smtClean="0">
                <a:latin typeface="Times New Roman" panose="02020603050405020304" pitchFamily="18" charset="0"/>
                <a:ea typeface="微软雅黑" panose="020B0503020204020204" pitchFamily="34" charset="-122"/>
              </a:rPr>
              <a:t>文言</a:t>
            </a:r>
            <a:r>
              <a:rPr lang="zh-CN" altLang="en-US" sz="2100" dirty="0">
                <a:latin typeface="Times New Roman" panose="02020603050405020304" pitchFamily="18" charset="0"/>
                <a:ea typeface="微软雅黑" panose="020B0503020204020204" pitchFamily="34" charset="-122"/>
              </a:rPr>
              <a:t>实词的考查是中考的重点，一般涉及通假字、古今异义、一词多义、词类活用等，而且多是课内文言文中接触过的，理解时必须结合具体语境，即我们平常所说的“根据上下文”来理解词义。</a:t>
            </a:r>
            <a:endParaRPr lang="en-US" altLang="zh-CN" sz="2100" dirty="0">
              <a:latin typeface="Times New Roman" panose="02020603050405020304" pitchFamily="18" charset="0"/>
              <a:ea typeface="微软雅黑" panose="020B0503020204020204" pitchFamily="34" charset="-122"/>
            </a:endParaRPr>
          </a:p>
          <a:p>
            <a:pPr indent="720090" algn="just">
              <a:lnSpc>
                <a:spcPct val="150000"/>
              </a:lnSpc>
            </a:pPr>
            <a:r>
              <a:rPr lang="zh-CN" altLang="en-US" sz="2100" dirty="0" smtClean="0">
                <a:latin typeface="Times New Roman" panose="02020603050405020304" pitchFamily="18" charset="0"/>
                <a:ea typeface="微软雅黑" panose="020B0503020204020204" pitchFamily="34" charset="-122"/>
              </a:rPr>
              <a:t>文言</a:t>
            </a:r>
            <a:r>
              <a:rPr lang="zh-CN" altLang="en-US" sz="2100" dirty="0">
                <a:latin typeface="Times New Roman" panose="02020603050405020304" pitchFamily="18" charset="0"/>
                <a:ea typeface="微软雅黑" panose="020B0503020204020204" pitchFamily="34" charset="-122"/>
              </a:rPr>
              <a:t>实词绝大部分具有多义性，要确定一个实词在文中的具体含义，不仅要靠积累，还必须在积累的基础上掌握一些词义推断的具体技巧：</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1934" y="1510346"/>
            <a:ext cx="8620133" cy="2999740"/>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技巧一：课文迁移法（直接迁移法）</a:t>
            </a:r>
            <a:r>
              <a:rPr lang="zh-CN" altLang="en-US" sz="2100" b="1" dirty="0" smtClean="0">
                <a:latin typeface="Times New Roman" panose="02020603050405020304" pitchFamily="18" charset="0"/>
                <a:ea typeface="微软雅黑" panose="020B0503020204020204" pitchFamily="34" charset="-122"/>
              </a:rPr>
              <a:t>。</a:t>
            </a:r>
            <a:endParaRPr lang="en-US" altLang="zh-CN" sz="2100" b="1"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又</a:t>
            </a:r>
            <a:r>
              <a:rPr lang="zh-CN" altLang="en-US" sz="2100" dirty="0">
                <a:latin typeface="Times New Roman" panose="02020603050405020304" pitchFamily="18" charset="0"/>
                <a:ea typeface="微软雅黑" panose="020B0503020204020204" pitchFamily="34" charset="-122"/>
              </a:rPr>
              <a:t>称“</a:t>
            </a:r>
            <a:r>
              <a:rPr lang="zh-CN" altLang="en-US" sz="2100" dirty="0">
                <a:solidFill>
                  <a:srgbClr val="E44B42"/>
                </a:solidFill>
                <a:latin typeface="Times New Roman" panose="02020603050405020304" pitchFamily="18" charset="0"/>
                <a:ea typeface="微软雅黑" panose="020B0503020204020204" pitchFamily="34" charset="-122"/>
              </a:rPr>
              <a:t>联想推断法</a:t>
            </a:r>
            <a:r>
              <a:rPr lang="zh-CN" altLang="en-US" sz="2100" dirty="0">
                <a:latin typeface="Times New Roman" panose="02020603050405020304" pitchFamily="18" charset="0"/>
                <a:ea typeface="微软雅黑" panose="020B0503020204020204" pitchFamily="34" charset="-122"/>
              </a:rPr>
              <a:t>”，即联系课文中学过的有关语句中该词的用法推断词义，此法适用于课外文言文阅读。如解释“过而能知，可以为明”一句中的“过”字，如果联想到“人恒过，然后能改”（</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生于忧患，死于安乐</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）中“过”字的意思，就能理解该句中“过”字的意思，译为“有过错（或犯错误）”</a:t>
            </a:r>
            <a:r>
              <a:rPr lang="zh-CN" altLang="en-US" sz="2100" dirty="0" smtClean="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1934" y="1510346"/>
            <a:ext cx="8620133" cy="2030095"/>
          </a:xfrm>
          <a:prstGeom prst="rect">
            <a:avLst/>
          </a:prstGeom>
        </p:spPr>
        <p:txBody>
          <a:bodyPr wrap="square">
            <a:spAutoFit/>
          </a:bodyPr>
          <a:lstStyle/>
          <a:p>
            <a:pPr algn="just">
              <a:lnSpc>
                <a:spcPct val="150000"/>
              </a:lnSpc>
            </a:pPr>
            <a:r>
              <a:rPr lang="zh-CN" altLang="en-US" sz="2100" b="1" dirty="0" smtClean="0">
                <a:latin typeface="Times New Roman" panose="02020603050405020304" pitchFamily="18" charset="0"/>
                <a:ea typeface="微软雅黑" panose="020B0503020204020204" pitchFamily="34" charset="-122"/>
              </a:rPr>
              <a:t>技巧</a:t>
            </a:r>
            <a:r>
              <a:rPr lang="zh-CN" altLang="en-US" sz="2100" b="1" dirty="0">
                <a:latin typeface="Times New Roman" panose="02020603050405020304" pitchFamily="18" charset="0"/>
                <a:ea typeface="微软雅黑" panose="020B0503020204020204" pitchFamily="34" charset="-122"/>
              </a:rPr>
              <a:t>二：成语印证法</a:t>
            </a:r>
            <a:r>
              <a:rPr lang="zh-CN" altLang="en-US" sz="2100" b="1" dirty="0" smtClean="0">
                <a:latin typeface="Times New Roman" panose="02020603050405020304" pitchFamily="18" charset="0"/>
                <a:ea typeface="微软雅黑" panose="020B0503020204020204" pitchFamily="34" charset="-122"/>
              </a:rPr>
              <a:t>。</a:t>
            </a:r>
            <a:endParaRPr lang="en-US" altLang="zh-CN" sz="2100" b="1"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成语</a:t>
            </a:r>
            <a:r>
              <a:rPr lang="zh-CN" altLang="en-US" sz="2100" dirty="0">
                <a:latin typeface="Times New Roman" panose="02020603050405020304" pitchFamily="18" charset="0"/>
                <a:ea typeface="微软雅黑" panose="020B0503020204020204" pitchFamily="34" charset="-122"/>
              </a:rPr>
              <a:t>中保留着大量的文言词义，可以用熟知的成语来</a:t>
            </a:r>
            <a:r>
              <a:rPr lang="zh-CN" altLang="en-US" sz="2100" dirty="0">
                <a:solidFill>
                  <a:srgbClr val="E44B42"/>
                </a:solidFill>
                <a:latin typeface="Times New Roman" panose="02020603050405020304" pitchFamily="18" charset="0"/>
                <a:ea typeface="微软雅黑" panose="020B0503020204020204" pitchFamily="34" charset="-122"/>
              </a:rPr>
              <a:t>推断</a:t>
            </a:r>
            <a:r>
              <a:rPr lang="zh-CN" altLang="en-US" sz="2100" dirty="0">
                <a:latin typeface="Times New Roman" panose="02020603050405020304" pitchFamily="18" charset="0"/>
                <a:ea typeface="微软雅黑" panose="020B0503020204020204" pitchFamily="34" charset="-122"/>
              </a:rPr>
              <a:t>文言文中的</a:t>
            </a:r>
            <a:r>
              <a:rPr lang="zh-CN" altLang="en-US" sz="2100" dirty="0">
                <a:solidFill>
                  <a:srgbClr val="E44B42"/>
                </a:solidFill>
                <a:latin typeface="Times New Roman" panose="02020603050405020304" pitchFamily="18" charset="0"/>
                <a:ea typeface="微软雅黑" panose="020B0503020204020204" pitchFamily="34" charset="-122"/>
              </a:rPr>
              <a:t>实词词义</a:t>
            </a:r>
            <a:r>
              <a:rPr lang="zh-CN" altLang="en-US" sz="2100" dirty="0">
                <a:latin typeface="Times New Roman" panose="02020603050405020304" pitchFamily="18" charset="0"/>
                <a:ea typeface="微软雅黑" panose="020B0503020204020204" pitchFamily="34" charset="-122"/>
              </a:rPr>
              <a:t>，如“几欲先走”中的“走”，可联系成语“奔走相告”“走马观花”中的“走”来理解，译为“跑”。</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1934" y="1509111"/>
            <a:ext cx="8620133" cy="3969385"/>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技巧三：组词推断法</a:t>
            </a:r>
            <a:r>
              <a:rPr lang="zh-CN" altLang="en-US" sz="2100" b="1" dirty="0" smtClean="0">
                <a:latin typeface="Times New Roman" panose="02020603050405020304" pitchFamily="18" charset="0"/>
                <a:ea typeface="微软雅黑" panose="020B0503020204020204" pitchFamily="34" charset="-122"/>
              </a:rPr>
              <a:t>。</a:t>
            </a:r>
            <a:endParaRPr lang="en-US" altLang="zh-CN" sz="2100" b="1"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将</a:t>
            </a:r>
            <a:r>
              <a:rPr lang="zh-CN" altLang="en-US" sz="2100" dirty="0">
                <a:latin typeface="Times New Roman" panose="02020603050405020304" pitchFamily="18" charset="0"/>
                <a:ea typeface="微软雅黑" panose="020B0503020204020204" pitchFamily="34" charset="-122"/>
              </a:rPr>
              <a:t>文言文中的词语进行</a:t>
            </a:r>
            <a:r>
              <a:rPr lang="zh-CN" altLang="en-US" sz="2100" dirty="0">
                <a:solidFill>
                  <a:srgbClr val="E44B42"/>
                </a:solidFill>
                <a:latin typeface="Times New Roman" panose="02020603050405020304" pitchFamily="18" charset="0"/>
                <a:ea typeface="微软雅黑" panose="020B0503020204020204" pitchFamily="34" charset="-122"/>
              </a:rPr>
              <a:t>扩充</a:t>
            </a:r>
            <a:r>
              <a:rPr lang="zh-CN" altLang="en-US" sz="2100" dirty="0">
                <a:latin typeface="Times New Roman" panose="02020603050405020304" pitchFamily="18" charset="0"/>
                <a:ea typeface="微软雅黑" panose="020B0503020204020204" pitchFamily="34" charset="-122"/>
              </a:rPr>
              <a:t>，组成现代汉语中的词语，然后再根据具体语境确定文言实词的词义。如对“乃时吞纸以实腹”中“时”字的字义推断，大家可以把“时”组成几个词语，从中作选择：时间、时常、时候</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通过筛选大家不难确定“时常”这个意思。</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a:latin typeface="Times New Roman" panose="02020603050405020304" pitchFamily="18" charset="0"/>
                <a:ea typeface="微软雅黑" panose="020B0503020204020204" pitchFamily="34" charset="-122"/>
              </a:rPr>
              <a:t>技巧四：语境推断法</a:t>
            </a:r>
            <a:r>
              <a:rPr lang="zh-CN" altLang="en-US" sz="2100" b="1" dirty="0" smtClean="0">
                <a:latin typeface="Times New Roman" panose="02020603050405020304" pitchFamily="18" charset="0"/>
                <a:ea typeface="微软雅黑" panose="020B0503020204020204" pitchFamily="34" charset="-122"/>
              </a:rPr>
              <a:t>。</a:t>
            </a:r>
            <a:endParaRPr lang="en-US" altLang="zh-CN" sz="2100" b="1"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实词</a:t>
            </a:r>
            <a:r>
              <a:rPr lang="zh-CN" altLang="en-US" sz="2100" dirty="0">
                <a:latin typeface="Times New Roman" panose="02020603050405020304" pitchFamily="18" charset="0"/>
                <a:ea typeface="微软雅黑" panose="020B0503020204020204" pitchFamily="34" charset="-122"/>
              </a:rPr>
              <a:t>绝大多数是具有</a:t>
            </a:r>
            <a:r>
              <a:rPr lang="zh-CN" altLang="en-US" sz="2100" dirty="0">
                <a:solidFill>
                  <a:srgbClr val="E44B42"/>
                </a:solidFill>
                <a:latin typeface="Times New Roman" panose="02020603050405020304" pitchFamily="18" charset="0"/>
                <a:ea typeface="微软雅黑" panose="020B0503020204020204" pitchFamily="34" charset="-122"/>
              </a:rPr>
              <a:t>多义性</a:t>
            </a:r>
            <a:r>
              <a:rPr lang="zh-CN" altLang="en-US" sz="2100" dirty="0">
                <a:latin typeface="Times New Roman" panose="02020603050405020304" pitchFamily="18" charset="0"/>
                <a:ea typeface="微软雅黑" panose="020B0503020204020204" pitchFamily="34" charset="-122"/>
              </a:rPr>
              <a:t>的，因此在解释词义时，要紧紧抓住上下文，结合具体语境理解。</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1934" y="1510346"/>
            <a:ext cx="8620133" cy="2999740"/>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技巧五：古今对照法</a:t>
            </a:r>
            <a:r>
              <a:rPr lang="zh-CN" altLang="en-US" sz="2100" b="1" dirty="0" smtClean="0">
                <a:latin typeface="Times New Roman" panose="02020603050405020304" pitchFamily="18" charset="0"/>
                <a:ea typeface="微软雅黑" panose="020B0503020204020204" pitchFamily="34" charset="-122"/>
              </a:rPr>
              <a:t>。</a:t>
            </a:r>
            <a:endParaRPr lang="en-US" altLang="zh-CN" sz="2100" b="1"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即</a:t>
            </a:r>
            <a:r>
              <a:rPr lang="zh-CN" altLang="en-US" sz="2100" dirty="0">
                <a:latin typeface="Times New Roman" panose="02020603050405020304" pitchFamily="18" charset="0"/>
                <a:ea typeface="微软雅黑" panose="020B0503020204020204" pitchFamily="34" charset="-122"/>
              </a:rPr>
              <a:t>以</a:t>
            </a:r>
            <a:r>
              <a:rPr lang="zh-CN" altLang="en-US" sz="2100" dirty="0">
                <a:solidFill>
                  <a:srgbClr val="E44B42"/>
                </a:solidFill>
                <a:latin typeface="Times New Roman" panose="02020603050405020304" pitchFamily="18" charset="0"/>
                <a:ea typeface="微软雅黑" panose="020B0503020204020204" pitchFamily="34" charset="-122"/>
              </a:rPr>
              <a:t>古今构词特点比照推断词义</a:t>
            </a:r>
            <a:r>
              <a:rPr lang="zh-CN" altLang="en-US" sz="2100" dirty="0">
                <a:latin typeface="Times New Roman" panose="02020603050405020304" pitchFamily="18" charset="0"/>
                <a:ea typeface="微软雅黑" panose="020B0503020204020204" pitchFamily="34" charset="-122"/>
              </a:rPr>
              <a:t>。汉语词汇中有一部分词古为今用，但意义往往古今不同，需要特别注意其不同之处。现代汉语中的一个词，在古汉语中可能是两个词。如“地方”在古汉语中是两个词，“地”是“土地”之意，“方”是“方圆”之意；在现代汉语中“地方”是一个词，表“处所”等义。</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1934" y="1510346"/>
            <a:ext cx="8620133" cy="3484245"/>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技巧六：对句判断法</a:t>
            </a:r>
            <a:r>
              <a:rPr lang="zh-CN" altLang="en-US" sz="2100" b="1" dirty="0" smtClean="0">
                <a:latin typeface="Times New Roman" panose="02020603050405020304" pitchFamily="18" charset="0"/>
                <a:ea typeface="微软雅黑" panose="020B0503020204020204" pitchFamily="34" charset="-122"/>
              </a:rPr>
              <a:t>。</a:t>
            </a:r>
            <a:endParaRPr lang="en-US" altLang="zh-CN" sz="2100" b="1"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又</a:t>
            </a:r>
            <a:r>
              <a:rPr lang="zh-CN" altLang="en-US" sz="2100" dirty="0">
                <a:latin typeface="Times New Roman" panose="02020603050405020304" pitchFamily="18" charset="0"/>
                <a:ea typeface="微软雅黑" panose="020B0503020204020204" pitchFamily="34" charset="-122"/>
              </a:rPr>
              <a:t>称“</a:t>
            </a:r>
            <a:r>
              <a:rPr lang="zh-CN" altLang="en-US" sz="2100" dirty="0">
                <a:solidFill>
                  <a:srgbClr val="E44B42"/>
                </a:solidFill>
                <a:latin typeface="Times New Roman" panose="02020603050405020304" pitchFamily="18" charset="0"/>
                <a:ea typeface="微软雅黑" panose="020B0503020204020204" pitchFamily="34" charset="-122"/>
              </a:rPr>
              <a:t>语言结构推断法</a:t>
            </a:r>
            <a:r>
              <a:rPr lang="zh-CN" altLang="en-US" sz="2100" dirty="0">
                <a:latin typeface="Times New Roman" panose="02020603050405020304" pitchFamily="18" charset="0"/>
                <a:ea typeface="微软雅黑" panose="020B0503020204020204" pitchFamily="34" charset="-122"/>
              </a:rPr>
              <a:t>”，即根据整句中对应词语的意思推断词义。古人行文常讲究对称，文中排比句、对偶句、并列句等对句现象很多，处于对应位置的词语往往在意义上具有相同、相近或相反、相对的特点，我们可据此进行判断。如“戴朱缨宝饰之帽，腰白玉之环”（</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送东阳马生序</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）中，因“腰”与“戴”对应，我们就可判断“腰”在此处应为动词，解释为“在腰间佩戴”。</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1934" y="1510346"/>
            <a:ext cx="8620133" cy="3969385"/>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技巧七：字形推断法</a:t>
            </a:r>
            <a:r>
              <a:rPr lang="zh-CN" altLang="en-US" sz="2100" b="1" dirty="0" smtClean="0">
                <a:latin typeface="Times New Roman" panose="02020603050405020304" pitchFamily="18" charset="0"/>
                <a:ea typeface="微软雅黑" panose="020B0503020204020204" pitchFamily="34" charset="-122"/>
              </a:rPr>
              <a:t>。</a:t>
            </a:r>
            <a:endParaRPr lang="en-US" altLang="zh-CN" sz="2100" b="1"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汉字</a:t>
            </a:r>
            <a:r>
              <a:rPr lang="zh-CN" altLang="en-US" sz="2100" dirty="0">
                <a:latin typeface="Times New Roman" panose="02020603050405020304" pitchFamily="18" charset="0"/>
                <a:ea typeface="微软雅黑" panose="020B0503020204020204" pitchFamily="34" charset="-122"/>
              </a:rPr>
              <a:t>属于表意文字，且百分之八十以上是形声字。形声字是由表意偏旁和表声偏旁构成的。了解表意偏旁的表意功能，通过分析字形，就可掌握词义。如“绝”，从丝从刀，表示用刀割断丝缕的意思。引申为“断、断绝、消失”等，如“沿溯阻绝”（</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三峡</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）中“绝”为“断”的意思；“哀转久绝”（</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三峡</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）中的“绝”是“消失”的意思。“绝”也有“极点”或“极”的意思，如“绝多生怪柏”（</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三峡</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）中的“绝”就是“极点”或“极”的意思。</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1933" y="1503719"/>
            <a:ext cx="8620133" cy="4003675"/>
          </a:xfrm>
          <a:prstGeom prst="rect">
            <a:avLst/>
          </a:prstGeom>
        </p:spPr>
        <p:txBody>
          <a:bodyPr wrap="square">
            <a:spAutoFit/>
          </a:bodyPr>
          <a:lstStyle/>
          <a:p>
            <a:pPr algn="ctr">
              <a:lnSpc>
                <a:spcPct val="150000"/>
              </a:lnSpc>
            </a:pPr>
            <a:r>
              <a:rPr lang="zh-CN" altLang="en-US" sz="2250" b="1" dirty="0">
                <a:latin typeface="Times New Roman" panose="02020603050405020304" pitchFamily="18" charset="0"/>
                <a:ea typeface="微软雅黑" panose="020B0503020204020204" pitchFamily="34" charset="-122"/>
              </a:rPr>
              <a:t>一</a:t>
            </a:r>
            <a:r>
              <a:rPr lang="en-US" altLang="zh-CN" sz="2250" b="1" dirty="0">
                <a:latin typeface="Times New Roman" panose="02020603050405020304" pitchFamily="18" charset="0"/>
                <a:ea typeface="微软雅黑" panose="020B0503020204020204" pitchFamily="34" charset="-122"/>
              </a:rPr>
              <a:t>､</a:t>
            </a:r>
            <a:r>
              <a:rPr lang="zh-CN" altLang="en-US" sz="2250" b="1" dirty="0">
                <a:latin typeface="Times New Roman" panose="02020603050405020304" pitchFamily="18" charset="0"/>
                <a:ea typeface="微软雅黑" panose="020B0503020204020204" pitchFamily="34" charset="-122"/>
              </a:rPr>
              <a:t>文言文重点知识讲解</a:t>
            </a:r>
            <a:endParaRPr lang="zh-CN" altLang="en-US" sz="2250" b="1"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a:latin typeface="Times New Roman" panose="02020603050405020304" pitchFamily="18" charset="0"/>
                <a:ea typeface="微软雅黑" panose="020B0503020204020204" pitchFamily="34" charset="-122"/>
              </a:rPr>
              <a:t>一</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文言</a:t>
            </a:r>
            <a:r>
              <a:rPr lang="zh-CN" altLang="en-US" sz="2100" b="1" dirty="0" smtClean="0">
                <a:latin typeface="Times New Roman" panose="02020603050405020304" pitchFamily="18" charset="0"/>
                <a:ea typeface="微软雅黑" panose="020B0503020204020204" pitchFamily="34" charset="-122"/>
              </a:rPr>
              <a:t>实词</a:t>
            </a:r>
            <a:endParaRPr lang="en-US" altLang="zh-CN" sz="2100" b="1"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实词</a:t>
            </a:r>
            <a:r>
              <a:rPr lang="zh-CN" altLang="en-US" sz="2100" dirty="0">
                <a:latin typeface="Times New Roman" panose="02020603050405020304" pitchFamily="18" charset="0"/>
                <a:ea typeface="微软雅黑" panose="020B0503020204020204" pitchFamily="34" charset="-122"/>
              </a:rPr>
              <a:t>有实在意义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能够单独充当句子成分</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一般能单独回答问题</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实词包括名词</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动词</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形容词</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数词</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量词</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代词六类</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b="1" dirty="0" smtClean="0">
                <a:latin typeface="Times New Roman" panose="02020603050405020304" pitchFamily="18" charset="0"/>
                <a:ea typeface="微软雅黑" panose="020B0503020204020204" pitchFamily="34" charset="-122"/>
              </a:rPr>
              <a:t>1</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通假字</a:t>
            </a:r>
            <a:r>
              <a:rPr lang="en-US" altLang="zh-CN" sz="2100" b="1"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有的通假字的读音和本字的读音相同</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有的和本字的读音不同</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对通假字的字义要按本字的意思来理解</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如</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①</a:t>
            </a:r>
            <a:r>
              <a:rPr lang="zh-CN" altLang="en-US" sz="2100" dirty="0">
                <a:latin typeface="Times New Roman" panose="02020603050405020304" pitchFamily="18" charset="0"/>
                <a:ea typeface="微软雅黑" panose="020B0503020204020204" pitchFamily="34" charset="-122"/>
              </a:rPr>
              <a:t>河曲智叟</a:t>
            </a:r>
            <a:r>
              <a:rPr lang="zh-CN" altLang="en-US" sz="2100" dirty="0">
                <a:solidFill>
                  <a:srgbClr val="E44B42"/>
                </a:solidFill>
                <a:latin typeface="Times New Roman" panose="02020603050405020304" pitchFamily="18" charset="0"/>
                <a:ea typeface="微软雅黑" panose="020B0503020204020204" pitchFamily="34" charset="-122"/>
              </a:rPr>
              <a:t>亡</a:t>
            </a:r>
            <a:r>
              <a:rPr lang="zh-CN" altLang="en-US" sz="2100" dirty="0">
                <a:latin typeface="Times New Roman" panose="02020603050405020304" pitchFamily="18" charset="0"/>
                <a:ea typeface="微软雅黑" panose="020B0503020204020204" pitchFamily="34" charset="-122"/>
              </a:rPr>
              <a:t>以应（亡</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同“无”</a:t>
            </a:r>
            <a:r>
              <a:rPr lang="en-US" altLang="zh-CN" sz="2100" dirty="0">
                <a:latin typeface="Times New Roman" panose="02020603050405020304" pitchFamily="18" charset="0"/>
                <a:ea typeface="微软雅黑" panose="020B0503020204020204" pitchFamily="34" charset="-122"/>
              </a:rPr>
              <a:t>,</a:t>
            </a:r>
            <a:r>
              <a:rPr lang="en-US" altLang="zh-CN" sz="2100" dirty="0" err="1">
                <a:latin typeface="Times New Roman" panose="02020603050405020304" pitchFamily="18" charset="0"/>
                <a:ea typeface="微软雅黑" panose="020B0503020204020204" pitchFamily="34" charset="-122"/>
              </a:rPr>
              <a:t>wú</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没有）</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②</a:t>
            </a:r>
            <a:r>
              <a:rPr lang="zh-CN" altLang="en-US" sz="2100" dirty="0">
                <a:latin typeface="Times New Roman" panose="02020603050405020304" pitchFamily="18" charset="0"/>
                <a:ea typeface="微软雅黑" panose="020B0503020204020204" pitchFamily="34" charset="-122"/>
              </a:rPr>
              <a:t>百废</a:t>
            </a:r>
            <a:r>
              <a:rPr lang="zh-CN" altLang="en-US" sz="2100" dirty="0">
                <a:solidFill>
                  <a:srgbClr val="E44B42"/>
                </a:solidFill>
                <a:latin typeface="Times New Roman" panose="02020603050405020304" pitchFamily="18" charset="0"/>
                <a:ea typeface="微软雅黑" panose="020B0503020204020204" pitchFamily="34" charset="-122"/>
              </a:rPr>
              <a:t>具</a:t>
            </a:r>
            <a:r>
              <a:rPr lang="zh-CN" altLang="en-US" sz="2100" dirty="0">
                <a:latin typeface="Times New Roman" panose="02020603050405020304" pitchFamily="18" charset="0"/>
                <a:ea typeface="微软雅黑" panose="020B0503020204020204" pitchFamily="34" charset="-122"/>
              </a:rPr>
              <a:t>兴（具</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同“俱”</a:t>
            </a:r>
            <a:r>
              <a:rPr lang="en-US" altLang="zh-CN" sz="2100" dirty="0">
                <a:latin typeface="Times New Roman" panose="02020603050405020304" pitchFamily="18" charset="0"/>
                <a:ea typeface="微软雅黑" panose="020B0503020204020204" pitchFamily="34" charset="-122"/>
              </a:rPr>
              <a:t>,</a:t>
            </a:r>
            <a:r>
              <a:rPr lang="en-US" altLang="zh-CN" sz="2100" dirty="0" err="1">
                <a:latin typeface="Times New Roman" panose="02020603050405020304" pitchFamily="18" charset="0"/>
                <a:ea typeface="微软雅黑" panose="020B0503020204020204" pitchFamily="34" charset="-122"/>
              </a:rPr>
              <a:t>jù</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都）</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46342" y="1579625"/>
            <a:ext cx="6030387" cy="610235"/>
            <a:chOff x="349245" y="850627"/>
            <a:chExt cx="8040516" cy="813647"/>
          </a:xfrm>
        </p:grpSpPr>
        <p:sp>
          <p:nvSpPr>
            <p:cNvPr id="5" name="Shape 16880"/>
            <p:cNvSpPr/>
            <p:nvPr/>
          </p:nvSpPr>
          <p:spPr>
            <a:xfrm>
              <a:off x="349245" y="1060421"/>
              <a:ext cx="519076" cy="464867"/>
            </a:xfrm>
            <a:custGeom>
              <a:avLst/>
              <a:gdLst/>
              <a:ahLst/>
              <a:cxnLst>
                <a:cxn ang="0">
                  <a:pos x="wd2" y="hd2"/>
                </a:cxn>
                <a:cxn ang="5400000">
                  <a:pos x="wd2" y="hd2"/>
                </a:cxn>
                <a:cxn ang="10800000">
                  <a:pos x="wd2" y="hd2"/>
                </a:cxn>
                <a:cxn ang="16200000">
                  <a:pos x="wd2" y="hd2"/>
                </a:cxn>
              </a:cxnLst>
              <a:rect l="0" t="0" r="r" b="b"/>
              <a:pathLst>
                <a:path w="21496" h="21484" extrusionOk="0">
                  <a:moveTo>
                    <a:pt x="3837" y="7883"/>
                  </a:moveTo>
                  <a:cubicBezTo>
                    <a:pt x="1847" y="7568"/>
                    <a:pt x="1847" y="7568"/>
                    <a:pt x="1847" y="7568"/>
                  </a:cubicBezTo>
                  <a:cubicBezTo>
                    <a:pt x="1563" y="7568"/>
                    <a:pt x="1279" y="7883"/>
                    <a:pt x="1279" y="8199"/>
                  </a:cubicBezTo>
                  <a:cubicBezTo>
                    <a:pt x="1137" y="9775"/>
                    <a:pt x="1137" y="9775"/>
                    <a:pt x="1137" y="9775"/>
                  </a:cubicBezTo>
                  <a:cubicBezTo>
                    <a:pt x="1137" y="9460"/>
                    <a:pt x="1421" y="9302"/>
                    <a:pt x="1705" y="9302"/>
                  </a:cubicBezTo>
                  <a:cubicBezTo>
                    <a:pt x="3553" y="9460"/>
                    <a:pt x="3553" y="9460"/>
                    <a:pt x="3553" y="9460"/>
                  </a:cubicBezTo>
                  <a:cubicBezTo>
                    <a:pt x="3837" y="9618"/>
                    <a:pt x="4121" y="9775"/>
                    <a:pt x="4121" y="10091"/>
                  </a:cubicBezTo>
                  <a:cubicBezTo>
                    <a:pt x="4263" y="8514"/>
                    <a:pt x="4263" y="8514"/>
                    <a:pt x="4263" y="8514"/>
                  </a:cubicBezTo>
                  <a:cubicBezTo>
                    <a:pt x="4263" y="8199"/>
                    <a:pt x="4121" y="7883"/>
                    <a:pt x="3837" y="7883"/>
                  </a:cubicBezTo>
                  <a:close/>
                  <a:moveTo>
                    <a:pt x="3268" y="12298"/>
                  </a:moveTo>
                  <a:cubicBezTo>
                    <a:pt x="1421" y="11982"/>
                    <a:pt x="1421" y="11982"/>
                    <a:pt x="1421" y="11982"/>
                  </a:cubicBezTo>
                  <a:cubicBezTo>
                    <a:pt x="1137" y="11982"/>
                    <a:pt x="995" y="11667"/>
                    <a:pt x="995" y="11352"/>
                  </a:cubicBezTo>
                  <a:cubicBezTo>
                    <a:pt x="0" y="20654"/>
                    <a:pt x="0" y="20654"/>
                    <a:pt x="0" y="20654"/>
                  </a:cubicBezTo>
                  <a:cubicBezTo>
                    <a:pt x="0" y="20969"/>
                    <a:pt x="142" y="21127"/>
                    <a:pt x="426" y="21127"/>
                  </a:cubicBezTo>
                  <a:cubicBezTo>
                    <a:pt x="2416" y="21442"/>
                    <a:pt x="2416" y="21442"/>
                    <a:pt x="2416" y="21442"/>
                  </a:cubicBezTo>
                  <a:cubicBezTo>
                    <a:pt x="2700" y="21442"/>
                    <a:pt x="2842" y="21285"/>
                    <a:pt x="2984" y="20969"/>
                  </a:cubicBezTo>
                  <a:cubicBezTo>
                    <a:pt x="3126" y="19550"/>
                    <a:pt x="3126" y="19550"/>
                    <a:pt x="3126" y="19550"/>
                  </a:cubicBezTo>
                  <a:cubicBezTo>
                    <a:pt x="2984" y="19708"/>
                    <a:pt x="2984" y="19866"/>
                    <a:pt x="2842" y="19866"/>
                  </a:cubicBezTo>
                  <a:cubicBezTo>
                    <a:pt x="284" y="19550"/>
                    <a:pt x="284" y="19550"/>
                    <a:pt x="284" y="19550"/>
                  </a:cubicBezTo>
                  <a:cubicBezTo>
                    <a:pt x="284" y="19550"/>
                    <a:pt x="142" y="19393"/>
                    <a:pt x="142" y="19235"/>
                  </a:cubicBezTo>
                  <a:cubicBezTo>
                    <a:pt x="142" y="19077"/>
                    <a:pt x="284" y="18920"/>
                    <a:pt x="426" y="19077"/>
                  </a:cubicBezTo>
                  <a:cubicBezTo>
                    <a:pt x="2842" y="19235"/>
                    <a:pt x="2842" y="19235"/>
                    <a:pt x="2842" y="19235"/>
                  </a:cubicBezTo>
                  <a:cubicBezTo>
                    <a:pt x="2984" y="19393"/>
                    <a:pt x="3126" y="19393"/>
                    <a:pt x="3126" y="19550"/>
                  </a:cubicBezTo>
                  <a:cubicBezTo>
                    <a:pt x="3837" y="11825"/>
                    <a:pt x="3837" y="11825"/>
                    <a:pt x="3837" y="11825"/>
                  </a:cubicBezTo>
                  <a:cubicBezTo>
                    <a:pt x="3837" y="11982"/>
                    <a:pt x="3553" y="12298"/>
                    <a:pt x="3268" y="12298"/>
                  </a:cubicBezTo>
                  <a:close/>
                  <a:moveTo>
                    <a:pt x="1137" y="9775"/>
                  </a:moveTo>
                  <a:cubicBezTo>
                    <a:pt x="995" y="11352"/>
                    <a:pt x="995" y="11352"/>
                    <a:pt x="995" y="11352"/>
                  </a:cubicBezTo>
                  <a:cubicBezTo>
                    <a:pt x="995" y="11352"/>
                    <a:pt x="995" y="11352"/>
                    <a:pt x="995" y="11352"/>
                  </a:cubicBezTo>
                  <a:cubicBezTo>
                    <a:pt x="1137" y="9775"/>
                    <a:pt x="1137" y="9775"/>
                    <a:pt x="1137" y="9775"/>
                  </a:cubicBezTo>
                  <a:cubicBezTo>
                    <a:pt x="1137" y="9775"/>
                    <a:pt x="1137" y="9775"/>
                    <a:pt x="1137" y="9775"/>
                  </a:cubicBezTo>
                  <a:close/>
                  <a:moveTo>
                    <a:pt x="3837" y="11825"/>
                  </a:moveTo>
                  <a:cubicBezTo>
                    <a:pt x="4121" y="10091"/>
                    <a:pt x="4121" y="10091"/>
                    <a:pt x="4121" y="10091"/>
                  </a:cubicBezTo>
                  <a:cubicBezTo>
                    <a:pt x="4121" y="10091"/>
                    <a:pt x="4121" y="10091"/>
                    <a:pt x="4121" y="10091"/>
                  </a:cubicBezTo>
                  <a:cubicBezTo>
                    <a:pt x="3837" y="11825"/>
                    <a:pt x="3837" y="11825"/>
                    <a:pt x="3837" y="11825"/>
                  </a:cubicBezTo>
                  <a:cubicBezTo>
                    <a:pt x="3837" y="11825"/>
                    <a:pt x="3837" y="11825"/>
                    <a:pt x="3837" y="11825"/>
                  </a:cubicBezTo>
                  <a:close/>
                  <a:moveTo>
                    <a:pt x="18047" y="6937"/>
                  </a:moveTo>
                  <a:cubicBezTo>
                    <a:pt x="18189" y="6937"/>
                    <a:pt x="18332" y="7095"/>
                    <a:pt x="18332" y="7253"/>
                  </a:cubicBezTo>
                  <a:cubicBezTo>
                    <a:pt x="18047" y="5676"/>
                    <a:pt x="18047" y="5676"/>
                    <a:pt x="18047" y="5676"/>
                  </a:cubicBezTo>
                  <a:cubicBezTo>
                    <a:pt x="17905" y="5361"/>
                    <a:pt x="17621" y="5203"/>
                    <a:pt x="17337" y="5203"/>
                  </a:cubicBezTo>
                  <a:cubicBezTo>
                    <a:pt x="15632" y="5834"/>
                    <a:pt x="15632" y="5834"/>
                    <a:pt x="15632" y="5834"/>
                  </a:cubicBezTo>
                  <a:cubicBezTo>
                    <a:pt x="15347" y="5834"/>
                    <a:pt x="15063" y="6149"/>
                    <a:pt x="15205" y="6622"/>
                  </a:cubicBezTo>
                  <a:cubicBezTo>
                    <a:pt x="15489" y="8199"/>
                    <a:pt x="15489" y="8199"/>
                    <a:pt x="15489" y="8199"/>
                  </a:cubicBezTo>
                  <a:cubicBezTo>
                    <a:pt x="15489" y="7883"/>
                    <a:pt x="15632" y="7726"/>
                    <a:pt x="15774" y="7568"/>
                  </a:cubicBezTo>
                  <a:cubicBezTo>
                    <a:pt x="16484" y="7253"/>
                    <a:pt x="17195" y="6937"/>
                    <a:pt x="18047" y="6937"/>
                  </a:cubicBezTo>
                  <a:close/>
                  <a:moveTo>
                    <a:pt x="9521" y="2996"/>
                  </a:moveTo>
                  <a:cubicBezTo>
                    <a:pt x="9521" y="15924"/>
                    <a:pt x="9521" y="15924"/>
                    <a:pt x="9521" y="15924"/>
                  </a:cubicBezTo>
                  <a:cubicBezTo>
                    <a:pt x="10942" y="16397"/>
                    <a:pt x="12647" y="16397"/>
                    <a:pt x="14068" y="15924"/>
                  </a:cubicBezTo>
                  <a:cubicBezTo>
                    <a:pt x="14068" y="2996"/>
                    <a:pt x="14068" y="2996"/>
                    <a:pt x="14068" y="2996"/>
                  </a:cubicBezTo>
                  <a:cubicBezTo>
                    <a:pt x="13074" y="2365"/>
                    <a:pt x="10516" y="2365"/>
                    <a:pt x="9521" y="2996"/>
                  </a:cubicBezTo>
                  <a:close/>
                  <a:moveTo>
                    <a:pt x="9521" y="16555"/>
                  </a:moveTo>
                  <a:cubicBezTo>
                    <a:pt x="9521" y="17974"/>
                    <a:pt x="9521" y="17974"/>
                    <a:pt x="9521" y="17974"/>
                  </a:cubicBezTo>
                  <a:cubicBezTo>
                    <a:pt x="10374" y="18447"/>
                    <a:pt x="13216" y="18447"/>
                    <a:pt x="14068" y="17974"/>
                  </a:cubicBezTo>
                  <a:cubicBezTo>
                    <a:pt x="14068" y="16555"/>
                    <a:pt x="14068" y="16555"/>
                    <a:pt x="14068" y="16555"/>
                  </a:cubicBezTo>
                  <a:cubicBezTo>
                    <a:pt x="12647" y="17028"/>
                    <a:pt x="10942" y="17028"/>
                    <a:pt x="9521" y="16555"/>
                  </a:cubicBezTo>
                  <a:close/>
                  <a:moveTo>
                    <a:pt x="13642" y="0"/>
                  </a:moveTo>
                  <a:cubicBezTo>
                    <a:pt x="9947" y="0"/>
                    <a:pt x="9947" y="0"/>
                    <a:pt x="9947" y="0"/>
                  </a:cubicBezTo>
                  <a:cubicBezTo>
                    <a:pt x="9663" y="0"/>
                    <a:pt x="9521" y="315"/>
                    <a:pt x="9521" y="631"/>
                  </a:cubicBezTo>
                  <a:cubicBezTo>
                    <a:pt x="9521" y="2207"/>
                    <a:pt x="9521" y="2207"/>
                    <a:pt x="9521" y="2207"/>
                  </a:cubicBezTo>
                  <a:cubicBezTo>
                    <a:pt x="10374" y="1734"/>
                    <a:pt x="13216" y="1734"/>
                    <a:pt x="14068" y="2207"/>
                  </a:cubicBezTo>
                  <a:cubicBezTo>
                    <a:pt x="14068" y="631"/>
                    <a:pt x="14068" y="631"/>
                    <a:pt x="14068" y="631"/>
                  </a:cubicBezTo>
                  <a:cubicBezTo>
                    <a:pt x="14068" y="315"/>
                    <a:pt x="13926" y="0"/>
                    <a:pt x="13642" y="0"/>
                  </a:cubicBezTo>
                  <a:close/>
                  <a:moveTo>
                    <a:pt x="9521" y="19866"/>
                  </a:moveTo>
                  <a:cubicBezTo>
                    <a:pt x="9521" y="20812"/>
                    <a:pt x="9521" y="20812"/>
                    <a:pt x="9521" y="20812"/>
                  </a:cubicBezTo>
                  <a:cubicBezTo>
                    <a:pt x="9521" y="21127"/>
                    <a:pt x="9663" y="21442"/>
                    <a:pt x="9947" y="21442"/>
                  </a:cubicBezTo>
                  <a:cubicBezTo>
                    <a:pt x="13642" y="21442"/>
                    <a:pt x="13642" y="21442"/>
                    <a:pt x="13642" y="21442"/>
                  </a:cubicBezTo>
                  <a:cubicBezTo>
                    <a:pt x="13926" y="21442"/>
                    <a:pt x="14068" y="21127"/>
                    <a:pt x="14068" y="20812"/>
                  </a:cubicBezTo>
                  <a:cubicBezTo>
                    <a:pt x="14068" y="19866"/>
                    <a:pt x="14068" y="19866"/>
                    <a:pt x="14068" y="19866"/>
                  </a:cubicBezTo>
                  <a:cubicBezTo>
                    <a:pt x="13642" y="20181"/>
                    <a:pt x="9947" y="20181"/>
                    <a:pt x="9521" y="19866"/>
                  </a:cubicBezTo>
                  <a:close/>
                  <a:moveTo>
                    <a:pt x="7816" y="2680"/>
                  </a:moveTo>
                  <a:cubicBezTo>
                    <a:pt x="5826" y="2680"/>
                    <a:pt x="5826" y="2680"/>
                    <a:pt x="5826" y="2680"/>
                  </a:cubicBezTo>
                  <a:cubicBezTo>
                    <a:pt x="5542" y="2680"/>
                    <a:pt x="5400" y="2838"/>
                    <a:pt x="5400" y="3311"/>
                  </a:cubicBezTo>
                  <a:cubicBezTo>
                    <a:pt x="5400" y="20812"/>
                    <a:pt x="5400" y="20812"/>
                    <a:pt x="5400" y="20812"/>
                  </a:cubicBezTo>
                  <a:cubicBezTo>
                    <a:pt x="5400" y="21127"/>
                    <a:pt x="5542" y="21442"/>
                    <a:pt x="5826" y="21442"/>
                  </a:cubicBezTo>
                  <a:cubicBezTo>
                    <a:pt x="7816" y="21442"/>
                    <a:pt x="7816" y="21442"/>
                    <a:pt x="7816" y="21442"/>
                  </a:cubicBezTo>
                  <a:cubicBezTo>
                    <a:pt x="8100" y="21442"/>
                    <a:pt x="8242" y="21127"/>
                    <a:pt x="8242" y="20812"/>
                  </a:cubicBezTo>
                  <a:cubicBezTo>
                    <a:pt x="8242" y="3311"/>
                    <a:pt x="8242" y="3311"/>
                    <a:pt x="8242" y="3311"/>
                  </a:cubicBezTo>
                  <a:cubicBezTo>
                    <a:pt x="8242" y="2838"/>
                    <a:pt x="8100" y="2680"/>
                    <a:pt x="7816" y="2680"/>
                  </a:cubicBezTo>
                  <a:close/>
                  <a:moveTo>
                    <a:pt x="7532" y="19393"/>
                  </a:moveTo>
                  <a:cubicBezTo>
                    <a:pt x="6111" y="19393"/>
                    <a:pt x="6111" y="19393"/>
                    <a:pt x="6111" y="19393"/>
                  </a:cubicBezTo>
                  <a:cubicBezTo>
                    <a:pt x="5968" y="19393"/>
                    <a:pt x="5826" y="19393"/>
                    <a:pt x="5826" y="19077"/>
                  </a:cubicBezTo>
                  <a:cubicBezTo>
                    <a:pt x="5826" y="18920"/>
                    <a:pt x="5968" y="18762"/>
                    <a:pt x="6111" y="18762"/>
                  </a:cubicBezTo>
                  <a:cubicBezTo>
                    <a:pt x="7532" y="18762"/>
                    <a:pt x="7532" y="18762"/>
                    <a:pt x="7532" y="18762"/>
                  </a:cubicBezTo>
                  <a:cubicBezTo>
                    <a:pt x="7674" y="18762"/>
                    <a:pt x="7816" y="18920"/>
                    <a:pt x="7816" y="19077"/>
                  </a:cubicBezTo>
                  <a:cubicBezTo>
                    <a:pt x="7816" y="19393"/>
                    <a:pt x="7674" y="19393"/>
                    <a:pt x="7532" y="19393"/>
                  </a:cubicBezTo>
                  <a:close/>
                  <a:moveTo>
                    <a:pt x="7247" y="5203"/>
                  </a:moveTo>
                  <a:cubicBezTo>
                    <a:pt x="6395" y="5203"/>
                    <a:pt x="6395" y="5203"/>
                    <a:pt x="6395" y="5203"/>
                  </a:cubicBezTo>
                  <a:cubicBezTo>
                    <a:pt x="6111" y="5203"/>
                    <a:pt x="5826" y="4888"/>
                    <a:pt x="5826" y="4572"/>
                  </a:cubicBezTo>
                  <a:cubicBezTo>
                    <a:pt x="5826" y="4257"/>
                    <a:pt x="6111" y="3942"/>
                    <a:pt x="6395" y="3942"/>
                  </a:cubicBezTo>
                  <a:cubicBezTo>
                    <a:pt x="7247" y="3942"/>
                    <a:pt x="7247" y="3942"/>
                    <a:pt x="7247" y="3942"/>
                  </a:cubicBezTo>
                  <a:cubicBezTo>
                    <a:pt x="7532" y="3942"/>
                    <a:pt x="7816" y="4257"/>
                    <a:pt x="7816" y="4572"/>
                  </a:cubicBezTo>
                  <a:cubicBezTo>
                    <a:pt x="7816" y="4888"/>
                    <a:pt x="7532" y="5203"/>
                    <a:pt x="7247" y="5203"/>
                  </a:cubicBezTo>
                  <a:close/>
                  <a:moveTo>
                    <a:pt x="18332" y="7253"/>
                  </a:moveTo>
                  <a:cubicBezTo>
                    <a:pt x="18474" y="7410"/>
                    <a:pt x="18332" y="7568"/>
                    <a:pt x="18189" y="7568"/>
                  </a:cubicBezTo>
                  <a:cubicBezTo>
                    <a:pt x="17337" y="7568"/>
                    <a:pt x="16626" y="7883"/>
                    <a:pt x="15916" y="8199"/>
                  </a:cubicBezTo>
                  <a:cubicBezTo>
                    <a:pt x="15774" y="8356"/>
                    <a:pt x="15632" y="8356"/>
                    <a:pt x="15489" y="8199"/>
                  </a:cubicBezTo>
                  <a:cubicBezTo>
                    <a:pt x="18616" y="20969"/>
                    <a:pt x="18616" y="20969"/>
                    <a:pt x="18616" y="20969"/>
                  </a:cubicBezTo>
                  <a:cubicBezTo>
                    <a:pt x="18758" y="21285"/>
                    <a:pt x="19042" y="21600"/>
                    <a:pt x="19326" y="21442"/>
                  </a:cubicBezTo>
                  <a:cubicBezTo>
                    <a:pt x="21032" y="20969"/>
                    <a:pt x="21032" y="20969"/>
                    <a:pt x="21032" y="20969"/>
                  </a:cubicBezTo>
                  <a:cubicBezTo>
                    <a:pt x="21316" y="20812"/>
                    <a:pt x="21600" y="20496"/>
                    <a:pt x="21458" y="20181"/>
                  </a:cubicBezTo>
                  <a:lnTo>
                    <a:pt x="18332" y="7253"/>
                  </a:lnTo>
                  <a:close/>
                  <a:moveTo>
                    <a:pt x="16911" y="11352"/>
                  </a:moveTo>
                  <a:cubicBezTo>
                    <a:pt x="16342" y="8829"/>
                    <a:pt x="16342" y="8829"/>
                    <a:pt x="16342" y="8829"/>
                  </a:cubicBezTo>
                  <a:cubicBezTo>
                    <a:pt x="18047" y="8356"/>
                    <a:pt x="18047" y="8356"/>
                    <a:pt x="18047" y="8356"/>
                  </a:cubicBezTo>
                  <a:cubicBezTo>
                    <a:pt x="18616" y="10879"/>
                    <a:pt x="18616" y="10879"/>
                    <a:pt x="18616" y="10879"/>
                  </a:cubicBezTo>
                  <a:lnTo>
                    <a:pt x="16911" y="11352"/>
                  </a:lnTo>
                  <a:close/>
                </a:path>
              </a:pathLst>
            </a:custGeom>
            <a:solidFill>
              <a:srgbClr val="E44B42"/>
            </a:solidFill>
            <a:ln w="12700">
              <a:miter lim="400000"/>
            </a:ln>
          </p:spPr>
          <p:txBody>
            <a:bodyPr lIns="0" tIns="0" rIns="0" bIns="0"/>
            <a:lstStyle>
              <a:lvl1pPr>
                <a:defRPr>
                  <a:latin typeface="+mj-lt"/>
                  <a:ea typeface="+mj-ea"/>
                  <a:cs typeface="+mj-cs"/>
                  <a:sym typeface="Helvetica"/>
                </a:defRPr>
              </a:lvl1pPr>
              <a:lvl2pPr indent="457200">
                <a:defRPr>
                  <a:latin typeface="+mj-lt"/>
                  <a:ea typeface="+mj-ea"/>
                  <a:cs typeface="+mj-cs"/>
                  <a:sym typeface="Helvetica"/>
                </a:defRPr>
              </a:lvl2pPr>
              <a:lvl3pPr indent="914400">
                <a:defRPr>
                  <a:latin typeface="+mj-lt"/>
                  <a:ea typeface="+mj-ea"/>
                  <a:cs typeface="+mj-cs"/>
                  <a:sym typeface="Helvetica"/>
                </a:defRPr>
              </a:lvl3pPr>
              <a:lvl4pPr indent="1371600">
                <a:defRPr>
                  <a:latin typeface="+mj-lt"/>
                  <a:ea typeface="+mj-ea"/>
                  <a:cs typeface="+mj-cs"/>
                  <a:sym typeface="Helvetica"/>
                </a:defRPr>
              </a:lvl4pPr>
              <a:lvl5pPr indent="1828800">
                <a:defRPr>
                  <a:latin typeface="+mj-lt"/>
                  <a:ea typeface="+mj-ea"/>
                  <a:cs typeface="+mj-cs"/>
                  <a:sym typeface="Helvetica"/>
                </a:defRPr>
              </a:lvl5pPr>
              <a:lvl6pPr indent="2286000">
                <a:defRPr>
                  <a:latin typeface="+mj-lt"/>
                  <a:ea typeface="+mj-ea"/>
                  <a:cs typeface="+mj-cs"/>
                  <a:sym typeface="Helvetica"/>
                </a:defRPr>
              </a:lvl6pPr>
              <a:lvl7pPr indent="2743200">
                <a:defRPr>
                  <a:latin typeface="+mj-lt"/>
                  <a:ea typeface="+mj-ea"/>
                  <a:cs typeface="+mj-cs"/>
                  <a:sym typeface="Helvetica"/>
                </a:defRPr>
              </a:lvl7pPr>
              <a:lvl8pPr indent="3200400">
                <a:defRPr>
                  <a:latin typeface="+mj-lt"/>
                  <a:ea typeface="+mj-ea"/>
                  <a:cs typeface="+mj-cs"/>
                  <a:sym typeface="Helvetica"/>
                </a:defRPr>
              </a:lvl8pPr>
              <a:lvl9pPr indent="3657600">
                <a:defRPr>
                  <a:latin typeface="+mj-lt"/>
                  <a:ea typeface="+mj-ea"/>
                  <a:cs typeface="+mj-cs"/>
                  <a:sym typeface="Helvetica"/>
                </a:defRPr>
              </a:lvl9pPr>
            </a:lstStyle>
            <a:p>
              <a:pPr lvl="0" algn="just">
                <a:lnSpc>
                  <a:spcPct val="150000"/>
                </a:lnSpc>
              </a:pPr>
              <a:endParaRPr sz="2100" dirty="0">
                <a:solidFill>
                  <a:srgbClr val="00B050"/>
                </a:solidFill>
                <a:latin typeface="Times New Roman" panose="02020603050405020304" pitchFamily="18" charset="0"/>
                <a:ea typeface="微软雅黑" panose="020B0503020204020204" pitchFamily="34" charset="-122"/>
              </a:endParaRPr>
            </a:p>
          </p:txBody>
        </p:sp>
        <p:sp>
          <p:nvSpPr>
            <p:cNvPr id="7" name="文本框 6"/>
            <p:cNvSpPr txBox="1"/>
            <p:nvPr/>
          </p:nvSpPr>
          <p:spPr>
            <a:xfrm>
              <a:off x="971040" y="850627"/>
              <a:ext cx="7418721" cy="813647"/>
            </a:xfrm>
            <a:prstGeom prst="rect">
              <a:avLst/>
            </a:prstGeom>
            <a:noFill/>
          </p:spPr>
          <p:txBody>
            <a:bodyPr wrap="square" rtlCol="0">
              <a:spAutoFit/>
            </a:bodyPr>
            <a:lstStyle/>
            <a:p>
              <a:pPr algn="just">
                <a:lnSpc>
                  <a:spcPct val="150000"/>
                </a:lnSpc>
              </a:pPr>
              <a:r>
                <a:rPr lang="zh-CN" altLang="en-US" sz="2250" b="1" dirty="0">
                  <a:solidFill>
                    <a:srgbClr val="E44B42"/>
                  </a:solidFill>
                  <a:latin typeface="Times New Roman" panose="02020603050405020304" pitchFamily="18" charset="0"/>
                  <a:ea typeface="微软雅黑" panose="020B0503020204020204" pitchFamily="34" charset="-122"/>
                </a:rPr>
                <a:t>类型</a:t>
              </a:r>
              <a:r>
                <a:rPr lang="en-US" altLang="zh-CN" sz="2250" b="1" dirty="0" smtClean="0">
                  <a:solidFill>
                    <a:srgbClr val="E44B42"/>
                  </a:solidFill>
                  <a:latin typeface="Times New Roman" panose="02020603050405020304" pitchFamily="18" charset="0"/>
                  <a:ea typeface="微软雅黑" panose="020B0503020204020204" pitchFamily="34" charset="-122"/>
                </a:rPr>
                <a:t>2 </a:t>
              </a:r>
              <a:r>
                <a:rPr lang="zh-CN" altLang="en-US" sz="2250" b="1" dirty="0" smtClean="0">
                  <a:solidFill>
                    <a:srgbClr val="E44B42"/>
                  </a:solidFill>
                  <a:latin typeface="Times New Roman" panose="02020603050405020304" pitchFamily="18" charset="0"/>
                  <a:ea typeface="微软雅黑" panose="020B0503020204020204" pitchFamily="34" charset="-122"/>
                </a:rPr>
                <a:t>句子</a:t>
              </a:r>
              <a:r>
                <a:rPr lang="zh-CN" altLang="en-US" sz="2250" b="1" dirty="0">
                  <a:solidFill>
                    <a:srgbClr val="E44B42"/>
                  </a:solidFill>
                  <a:latin typeface="Times New Roman" panose="02020603050405020304" pitchFamily="18" charset="0"/>
                  <a:ea typeface="微软雅黑" panose="020B0503020204020204" pitchFamily="34" charset="-122"/>
                </a:rPr>
                <a:t>翻译</a:t>
              </a:r>
              <a:endParaRPr lang="zh-CN" altLang="en-US" sz="2250" b="1" dirty="0">
                <a:solidFill>
                  <a:srgbClr val="E44B42"/>
                </a:solidFill>
                <a:latin typeface="Times New Roman" panose="02020603050405020304" pitchFamily="18" charset="0"/>
                <a:ea typeface="微软雅黑" panose="020B0503020204020204" pitchFamily="34" charset="-122"/>
              </a:endParaRPr>
            </a:p>
          </p:txBody>
        </p:sp>
      </p:grpSp>
      <p:sp>
        <p:nvSpPr>
          <p:cNvPr id="8" name="矩形 7"/>
          <p:cNvSpPr/>
          <p:nvPr/>
        </p:nvSpPr>
        <p:spPr>
          <a:xfrm>
            <a:off x="261935" y="2191244"/>
            <a:ext cx="8620133" cy="2030095"/>
          </a:xfrm>
          <a:prstGeom prst="rect">
            <a:avLst/>
          </a:prstGeom>
        </p:spPr>
        <p:txBody>
          <a:bodyPr wrap="square">
            <a:spAutoFit/>
          </a:bodyPr>
          <a:lstStyle/>
          <a:p>
            <a:pPr algn="just">
              <a:lnSpc>
                <a:spcPct val="150000"/>
              </a:lnSpc>
            </a:pPr>
            <a:r>
              <a:rPr lang="zh-CN" altLang="en-US" sz="2100" dirty="0" smtClean="0">
                <a:latin typeface="Times New Roman" panose="02020603050405020304" pitchFamily="18" charset="0"/>
                <a:ea typeface="微软雅黑" panose="020B0503020204020204" pitchFamily="34" charset="-122"/>
              </a:rPr>
              <a:t>理解</a:t>
            </a:r>
            <a:r>
              <a:rPr lang="zh-CN" altLang="en-US" sz="2100" dirty="0">
                <a:latin typeface="Times New Roman" panose="02020603050405020304" pitchFamily="18" charset="0"/>
                <a:ea typeface="微软雅黑" panose="020B0503020204020204" pitchFamily="34" charset="-122"/>
              </a:rPr>
              <a:t>和翻译文言句子是综合考查文言实词、虚词、文言句读、文言句式和特殊句子的一种方式。翻译文言文要求</a:t>
            </a:r>
            <a:r>
              <a:rPr lang="zh-CN" altLang="en-US" sz="2100" dirty="0">
                <a:solidFill>
                  <a:srgbClr val="E44B42"/>
                </a:solidFill>
                <a:latin typeface="Times New Roman" panose="02020603050405020304" pitchFamily="18" charset="0"/>
                <a:ea typeface="微软雅黑" panose="020B0503020204020204" pitchFamily="34" charset="-122"/>
              </a:rPr>
              <a:t>准确</a:t>
            </a:r>
            <a:r>
              <a:rPr lang="zh-CN" altLang="en-US" sz="2100" dirty="0">
                <a:latin typeface="Times New Roman" panose="02020603050405020304" pitchFamily="18" charset="0"/>
                <a:ea typeface="微软雅黑" panose="020B0503020204020204" pitchFamily="34" charset="-122"/>
              </a:rPr>
              <a:t>、</a:t>
            </a:r>
            <a:r>
              <a:rPr lang="zh-CN" altLang="en-US" sz="2100" dirty="0">
                <a:solidFill>
                  <a:srgbClr val="E44B42"/>
                </a:solidFill>
                <a:latin typeface="Times New Roman" panose="02020603050405020304" pitchFamily="18" charset="0"/>
                <a:ea typeface="微软雅黑" panose="020B0503020204020204" pitchFamily="34" charset="-122"/>
              </a:rPr>
              <a:t>通顺</a:t>
            </a:r>
            <a:r>
              <a:rPr lang="zh-CN" altLang="en-US" sz="2100" dirty="0">
                <a:latin typeface="Times New Roman" panose="02020603050405020304" pitchFamily="18" charset="0"/>
                <a:ea typeface="微软雅黑" panose="020B0503020204020204" pitchFamily="34" charset="-122"/>
              </a:rPr>
              <a:t>。准确是指译文要尽量符合原文的意思；通顺是指译文前后连贯，语言通畅，要合乎现代汉语语法规范</a:t>
            </a:r>
            <a:r>
              <a:rPr lang="zh-CN" altLang="en-US" sz="2100" dirty="0" smtClean="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261935" y="1494893"/>
            <a:ext cx="8620133" cy="2999740"/>
          </a:xfrm>
          <a:prstGeom prst="rect">
            <a:avLst/>
          </a:prstGeom>
        </p:spPr>
        <p:txBody>
          <a:bodyPr wrap="square">
            <a:spAutoFit/>
          </a:bodyPr>
          <a:lstStyle/>
          <a:p>
            <a:pPr algn="just">
              <a:lnSpc>
                <a:spcPct val="150000"/>
              </a:lnSpc>
            </a:pPr>
            <a:r>
              <a:rPr lang="en-US" altLang="zh-CN" sz="2100" b="1" dirty="0" smtClean="0">
                <a:latin typeface="Times New Roman" panose="02020603050405020304" pitchFamily="18" charset="0"/>
                <a:ea typeface="微软雅黑" panose="020B0503020204020204" pitchFamily="34" charset="-122"/>
              </a:rPr>
              <a:t>1</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从宏观上整体理解、把握句式特点。</a:t>
            </a:r>
            <a:endParaRPr lang="en-US" altLang="zh-CN" sz="2100" b="1" dirty="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翻译</a:t>
            </a:r>
            <a:r>
              <a:rPr lang="zh-CN" altLang="en-US" sz="2100" dirty="0">
                <a:latin typeface="Times New Roman" panose="02020603050405020304" pitchFamily="18" charset="0"/>
                <a:ea typeface="微软雅黑" panose="020B0503020204020204" pitchFamily="34" charset="-122"/>
              </a:rPr>
              <a:t>时切忌断章取义，只见树木，不见森林，应当做到“</a:t>
            </a:r>
            <a:r>
              <a:rPr lang="zh-CN" altLang="en-US" sz="2100" dirty="0">
                <a:solidFill>
                  <a:srgbClr val="E44B42"/>
                </a:solidFill>
                <a:latin typeface="Times New Roman" panose="02020603050405020304" pitchFamily="18" charset="0"/>
                <a:ea typeface="微软雅黑" panose="020B0503020204020204" pitchFamily="34" charset="-122"/>
              </a:rPr>
              <a:t>词不离句，句不离段</a:t>
            </a:r>
            <a:r>
              <a:rPr lang="zh-CN" altLang="en-US" sz="2100" dirty="0">
                <a:latin typeface="Times New Roman" panose="02020603050405020304" pitchFamily="18" charset="0"/>
                <a:ea typeface="微软雅黑" panose="020B0503020204020204" pitchFamily="34" charset="-122"/>
              </a:rPr>
              <a:t>”。并要对文言固定句式和特殊句式、固定短语、修辞和语法都能准确把握。如“作亭者谁？山之僧智仙也”，是一个判断句，因此要把握判断句的句式和语法，翻译为“建造这亭子的是谁呢？是山上的和尚智仙”。</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1934" y="1510346"/>
            <a:ext cx="8620133" cy="4453890"/>
          </a:xfrm>
          <a:prstGeom prst="rect">
            <a:avLst/>
          </a:prstGeom>
        </p:spPr>
        <p:txBody>
          <a:bodyPr wrap="square">
            <a:spAutoFit/>
          </a:bodyPr>
          <a:lstStyle/>
          <a:p>
            <a:pPr algn="just">
              <a:lnSpc>
                <a:spcPct val="150000"/>
              </a:lnSpc>
            </a:pPr>
            <a:r>
              <a:rPr lang="en-US" altLang="zh-CN" sz="2100" b="1" dirty="0">
                <a:latin typeface="Times New Roman" panose="02020603050405020304" pitchFamily="18" charset="0"/>
                <a:ea typeface="微软雅黑" panose="020B0503020204020204" pitchFamily="34" charset="-122"/>
              </a:rPr>
              <a:t>2.</a:t>
            </a:r>
            <a:r>
              <a:rPr lang="zh-CN" altLang="en-US" sz="2100" b="1" dirty="0">
                <a:latin typeface="Times New Roman" panose="02020603050405020304" pitchFamily="18" charset="0"/>
                <a:ea typeface="微软雅黑" panose="020B0503020204020204" pitchFamily="34" charset="-122"/>
              </a:rPr>
              <a:t>从微观上把握句中的每个实词、虚词的用法和意义。</a:t>
            </a:r>
            <a:endParaRPr lang="en-US" altLang="zh-CN" sz="2100" b="1"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	</a:t>
            </a:r>
            <a:r>
              <a:rPr lang="zh-CN" altLang="en-US" sz="2100" dirty="0">
                <a:latin typeface="Times New Roman" panose="02020603050405020304" pitchFamily="18" charset="0"/>
                <a:ea typeface="微软雅黑" panose="020B0503020204020204" pitchFamily="34" charset="-122"/>
              </a:rPr>
              <a:t>以理解实词和虚词为基础，对常用文言实词、虚词都要准确把握。如“愿陛下托臣以讨贼兴复之效，不效，则治臣之罪，以告先帝之灵”，其中的“以”“效”“则”“告”等也必须准确翻译。</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b="1" dirty="0">
                <a:latin typeface="Times New Roman" panose="02020603050405020304" pitchFamily="18" charset="0"/>
                <a:ea typeface="微软雅黑" panose="020B0503020204020204" pitchFamily="34" charset="-122"/>
              </a:rPr>
              <a:t>3.</a:t>
            </a:r>
            <a:r>
              <a:rPr lang="zh-CN" altLang="en-US" sz="2100" b="1" dirty="0">
                <a:latin typeface="Times New Roman" panose="02020603050405020304" pitchFamily="18" charset="0"/>
                <a:ea typeface="微软雅黑" panose="020B0503020204020204" pitchFamily="34" charset="-122"/>
              </a:rPr>
              <a:t>做到“信”“达”“雅”。</a:t>
            </a:r>
            <a:endParaRPr lang="en-US" altLang="zh-CN" sz="2100" b="1"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	</a:t>
            </a:r>
            <a:r>
              <a:rPr lang="zh-CN" altLang="en-US" sz="2100" dirty="0">
                <a:latin typeface="Times New Roman" panose="02020603050405020304" pitchFamily="18" charset="0"/>
                <a:ea typeface="微软雅黑" panose="020B0503020204020204" pitchFamily="34" charset="-122"/>
              </a:rPr>
              <a:t>文言句子翻译要准确表达原文的意思，不增译，不漏译，不错译；要求译文明白通畅，无语病；进而要求译文用词造句考究，有一定的文采。这就是我们平时所说的“</a:t>
            </a:r>
            <a:r>
              <a:rPr lang="zh-CN" altLang="en-US" sz="2100" dirty="0">
                <a:solidFill>
                  <a:srgbClr val="E44B42"/>
                </a:solidFill>
                <a:latin typeface="Times New Roman" panose="02020603050405020304" pitchFamily="18" charset="0"/>
                <a:ea typeface="微软雅黑" panose="020B0503020204020204" pitchFamily="34" charset="-122"/>
              </a:rPr>
              <a:t>以直译为主，以意译为辅</a:t>
            </a:r>
            <a:r>
              <a:rPr lang="zh-CN" altLang="en-US" sz="2100" dirty="0">
                <a:latin typeface="Times New Roman" panose="02020603050405020304" pitchFamily="18" charset="0"/>
                <a:ea typeface="微软雅黑" panose="020B0503020204020204" pitchFamily="34" charset="-122"/>
              </a:rPr>
              <a:t>”，确切地表达原文原意。</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1934" y="1489244"/>
            <a:ext cx="8620133" cy="4453890"/>
          </a:xfrm>
          <a:prstGeom prst="rect">
            <a:avLst/>
          </a:prstGeom>
        </p:spPr>
        <p:txBody>
          <a:bodyPr wrap="square">
            <a:spAutoFit/>
          </a:bodyPr>
          <a:lstStyle/>
          <a:p>
            <a:pPr algn="just">
              <a:lnSpc>
                <a:spcPct val="150000"/>
              </a:lnSpc>
            </a:pPr>
            <a:r>
              <a:rPr lang="en-US" altLang="zh-CN" sz="2100" b="1" dirty="0">
                <a:latin typeface="Times New Roman" panose="02020603050405020304" pitchFamily="18" charset="0"/>
                <a:ea typeface="微软雅黑" panose="020B0503020204020204" pitchFamily="34" charset="-122"/>
              </a:rPr>
              <a:t>4.</a:t>
            </a:r>
            <a:r>
              <a:rPr lang="zh-CN" altLang="en-US" sz="2100" b="1" dirty="0">
                <a:latin typeface="Times New Roman" panose="02020603050405020304" pitchFamily="18" charset="0"/>
                <a:ea typeface="微软雅黑" panose="020B0503020204020204" pitchFamily="34" charset="-122"/>
              </a:rPr>
              <a:t>翻译的一般方法：</a:t>
            </a:r>
            <a:endParaRPr lang="en-US" altLang="zh-CN" sz="2100" b="1"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a:latin typeface="Times New Roman" panose="02020603050405020304" pitchFamily="18" charset="0"/>
                <a:ea typeface="微软雅黑" panose="020B0503020204020204" pitchFamily="34" charset="-122"/>
              </a:rPr>
              <a:t>（</a:t>
            </a:r>
            <a:r>
              <a:rPr lang="en-US" altLang="zh-CN" sz="2100" b="1" dirty="0">
                <a:latin typeface="Times New Roman" panose="02020603050405020304" pitchFamily="18" charset="0"/>
                <a:ea typeface="微软雅黑" panose="020B0503020204020204" pitchFamily="34" charset="-122"/>
              </a:rPr>
              <a:t>1</a:t>
            </a:r>
            <a:r>
              <a:rPr lang="zh-CN" altLang="en-US" sz="2100" b="1" dirty="0">
                <a:latin typeface="Times New Roman" panose="02020603050405020304" pitchFamily="18" charset="0"/>
                <a:ea typeface="微软雅黑" panose="020B0503020204020204" pitchFamily="34" charset="-122"/>
              </a:rPr>
              <a:t>）对：</a:t>
            </a:r>
            <a:r>
              <a:rPr lang="zh-CN" altLang="en-US" sz="2100" dirty="0">
                <a:latin typeface="Times New Roman" panose="02020603050405020304" pitchFamily="18" charset="0"/>
                <a:ea typeface="微软雅黑" panose="020B0503020204020204" pitchFamily="34" charset="-122"/>
              </a:rPr>
              <a:t>一般指把原句中的文言单音节词对译为现代汉语的</a:t>
            </a:r>
            <a:r>
              <a:rPr lang="zh-CN" altLang="en-US" sz="2100" dirty="0">
                <a:solidFill>
                  <a:srgbClr val="E44B42"/>
                </a:solidFill>
                <a:latin typeface="Times New Roman" panose="02020603050405020304" pitchFamily="18" charset="0"/>
                <a:ea typeface="微软雅黑" panose="020B0503020204020204" pitchFamily="34" charset="-122"/>
              </a:rPr>
              <a:t>双音节或多音节词</a:t>
            </a:r>
            <a:r>
              <a:rPr lang="zh-CN" altLang="en-US" sz="2100" dirty="0">
                <a:latin typeface="Times New Roman" panose="02020603050405020304" pitchFamily="18" charset="0"/>
                <a:ea typeface="微软雅黑" panose="020B0503020204020204" pitchFamily="34" charset="-122"/>
              </a:rPr>
              <a:t>。例：然侍卫之臣不懈于内，忠志之士忘身于外者，盖追先帝之殊遇，欲报之于陛下也。（句中的“然”“懈”“追”“报”等分别译为“然而”“松懈”“追念”“报答”等双音节词语。）</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a:latin typeface="Times New Roman" panose="02020603050405020304" pitchFamily="18" charset="0"/>
                <a:ea typeface="微软雅黑" panose="020B0503020204020204" pitchFamily="34" charset="-122"/>
              </a:rPr>
              <a:t>（</a:t>
            </a:r>
            <a:r>
              <a:rPr lang="en-US" altLang="zh-CN" sz="2100" b="1" dirty="0">
                <a:latin typeface="Times New Roman" panose="02020603050405020304" pitchFamily="18" charset="0"/>
                <a:ea typeface="微软雅黑" panose="020B0503020204020204" pitchFamily="34" charset="-122"/>
              </a:rPr>
              <a:t>2</a:t>
            </a:r>
            <a:r>
              <a:rPr lang="zh-CN" altLang="en-US" sz="2100" b="1" dirty="0">
                <a:latin typeface="Times New Roman" panose="02020603050405020304" pitchFamily="18" charset="0"/>
                <a:ea typeface="微软雅黑" panose="020B0503020204020204" pitchFamily="34" charset="-122"/>
              </a:rPr>
              <a:t>）换：</a:t>
            </a:r>
            <a:r>
              <a:rPr lang="zh-CN" altLang="en-US" sz="2100" dirty="0">
                <a:latin typeface="Times New Roman" panose="02020603050405020304" pitchFamily="18" charset="0"/>
                <a:ea typeface="微软雅黑" panose="020B0503020204020204" pitchFamily="34" charset="-122"/>
              </a:rPr>
              <a:t>有些词语意义已经发展，用法已经变化，语法已经不用，在译文中，应换这些古语为现代汉语。例：宫中府中，俱为一体，陟罚臧否，不宜异同。（句中的“宫”“府”分别替换成“皇宫”“丞相府”，“陟”“罚”分别替换成“晋升”“处罚”等。）</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1934" y="1499795"/>
            <a:ext cx="8620133" cy="4453890"/>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a:t>
            </a:r>
            <a:r>
              <a:rPr lang="en-US" altLang="zh-CN" sz="2100" b="1" dirty="0">
                <a:latin typeface="Times New Roman" panose="02020603050405020304" pitchFamily="18" charset="0"/>
                <a:ea typeface="微软雅黑" panose="020B0503020204020204" pitchFamily="34" charset="-122"/>
              </a:rPr>
              <a:t>3</a:t>
            </a:r>
            <a:r>
              <a:rPr lang="zh-CN" altLang="en-US" sz="2100" b="1" dirty="0">
                <a:latin typeface="Times New Roman" panose="02020603050405020304" pitchFamily="18" charset="0"/>
                <a:ea typeface="微软雅黑" panose="020B0503020204020204" pitchFamily="34" charset="-122"/>
              </a:rPr>
              <a:t>）留：</a:t>
            </a:r>
            <a:r>
              <a:rPr lang="zh-CN" altLang="en-US" sz="2100" dirty="0">
                <a:latin typeface="Times New Roman" panose="02020603050405020304" pitchFamily="18" charset="0"/>
                <a:ea typeface="微软雅黑" panose="020B0503020204020204" pitchFamily="34" charset="-122"/>
              </a:rPr>
              <a:t>人名、地名、年号、国号、庙号、谥号、书名、物名都</a:t>
            </a:r>
            <a:r>
              <a:rPr lang="zh-CN" altLang="en-US" sz="2100" dirty="0">
                <a:solidFill>
                  <a:srgbClr val="E44B42"/>
                </a:solidFill>
                <a:latin typeface="Times New Roman" panose="02020603050405020304" pitchFamily="18" charset="0"/>
                <a:ea typeface="微软雅黑" panose="020B0503020204020204" pitchFamily="34" charset="-122"/>
              </a:rPr>
              <a:t>保留不译</a:t>
            </a:r>
            <a:r>
              <a:rPr lang="zh-CN" altLang="en-US" sz="2100" dirty="0">
                <a:latin typeface="Times New Roman" panose="02020603050405020304" pitchFamily="18" charset="0"/>
                <a:ea typeface="微软雅黑" panose="020B0503020204020204" pitchFamily="34" charset="-122"/>
              </a:rPr>
              <a:t>；与现代汉语表达一致的词语可保留。例：庆历四年春，滕子京谪守巴陵郡。（句中的“庆历四年”是时间，“滕子京”是人名，“巴陵郡”是地名，可保留。）</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a:latin typeface="Times New Roman" panose="02020603050405020304" pitchFamily="18" charset="0"/>
                <a:ea typeface="微软雅黑" panose="020B0503020204020204" pitchFamily="34" charset="-122"/>
              </a:rPr>
              <a:t>（</a:t>
            </a:r>
            <a:r>
              <a:rPr lang="en-US" altLang="zh-CN" sz="2100" b="1" dirty="0">
                <a:latin typeface="Times New Roman" panose="02020603050405020304" pitchFamily="18" charset="0"/>
                <a:ea typeface="微软雅黑" panose="020B0503020204020204" pitchFamily="34" charset="-122"/>
              </a:rPr>
              <a:t>4</a:t>
            </a:r>
            <a:r>
              <a:rPr lang="zh-CN" altLang="en-US" sz="2100" b="1" dirty="0">
                <a:latin typeface="Times New Roman" panose="02020603050405020304" pitchFamily="18" charset="0"/>
                <a:ea typeface="微软雅黑" panose="020B0503020204020204" pitchFamily="34" charset="-122"/>
              </a:rPr>
              <a:t>）删：</a:t>
            </a:r>
            <a:r>
              <a:rPr lang="zh-CN" altLang="en-US" sz="2100" dirty="0">
                <a:latin typeface="Times New Roman" panose="02020603050405020304" pitchFamily="18" charset="0"/>
                <a:ea typeface="微软雅黑" panose="020B0503020204020204" pitchFamily="34" charset="-122"/>
              </a:rPr>
              <a:t>一些没有实际意义的虚词，如表敬副词、发语词、部分结构助词等，同义复用的实词或虚词中的一个和偏义复词中陪衬的词应删去。例</a:t>
            </a: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：孔子云：何陋之有？（句中的“之”是宾语前置的标志，不译，应删去。）例</a:t>
            </a: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：夫大国，难测也，惧有伏焉。（句中的“夫”是发语词，翻译时应删去。）</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1934" y="1489244"/>
            <a:ext cx="8620133" cy="4453890"/>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a:t>
            </a:r>
            <a:r>
              <a:rPr lang="en-US" altLang="zh-CN" sz="2100" b="1" dirty="0">
                <a:latin typeface="Times New Roman" panose="02020603050405020304" pitchFamily="18" charset="0"/>
                <a:ea typeface="微软雅黑" panose="020B0503020204020204" pitchFamily="34" charset="-122"/>
              </a:rPr>
              <a:t>5</a:t>
            </a:r>
            <a:r>
              <a:rPr lang="zh-CN" altLang="en-US" sz="2100" b="1" dirty="0">
                <a:latin typeface="Times New Roman" panose="02020603050405020304" pitchFamily="18" charset="0"/>
                <a:ea typeface="微软雅黑" panose="020B0503020204020204" pitchFamily="34" charset="-122"/>
              </a:rPr>
              <a:t>）补：</a:t>
            </a:r>
            <a:r>
              <a:rPr lang="zh-CN" altLang="en-US" sz="2100" dirty="0">
                <a:latin typeface="Times New Roman" panose="02020603050405020304" pitchFamily="18" charset="0"/>
                <a:ea typeface="微软雅黑" panose="020B0503020204020204" pitchFamily="34" charset="-122"/>
              </a:rPr>
              <a:t>省略的部分；词语活用相应的部分；代词所指的内容；使上下文衔接连贯的内容等。例：陈太丘与友期行，期日中。过中不至，太丘舍去，去后乃至。（陈太丘和朋友预先相约出行，约定在正午时分碰头。正午已过，不见那朋友来，陈太丘便丢下友人而离开了，太丘走后，他的朋友才到来。）</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a:latin typeface="Times New Roman" panose="02020603050405020304" pitchFamily="18" charset="0"/>
                <a:ea typeface="微软雅黑" panose="020B0503020204020204" pitchFamily="34" charset="-122"/>
              </a:rPr>
              <a:t>（</a:t>
            </a:r>
            <a:r>
              <a:rPr lang="en-US" altLang="zh-CN" sz="2100" b="1" dirty="0">
                <a:latin typeface="Times New Roman" panose="02020603050405020304" pitchFamily="18" charset="0"/>
                <a:ea typeface="微软雅黑" panose="020B0503020204020204" pitchFamily="34" charset="-122"/>
              </a:rPr>
              <a:t>6</a:t>
            </a:r>
            <a:r>
              <a:rPr lang="zh-CN" altLang="en-US" sz="2100" b="1" dirty="0">
                <a:latin typeface="Times New Roman" panose="02020603050405020304" pitchFamily="18" charset="0"/>
                <a:ea typeface="微软雅黑" panose="020B0503020204020204" pitchFamily="34" charset="-122"/>
              </a:rPr>
              <a:t>）调：</a:t>
            </a:r>
            <a:r>
              <a:rPr lang="zh-CN" altLang="en-US" sz="2100" dirty="0">
                <a:latin typeface="Times New Roman" panose="02020603050405020304" pitchFamily="18" charset="0"/>
                <a:ea typeface="微软雅黑" panose="020B0503020204020204" pitchFamily="34" charset="-122"/>
              </a:rPr>
              <a:t>把文言文中倒装的句子成分调整过来，使之符合现代汉语的语法习惯。例：苟全性命于乱世，不求闻达于诸侯。（于乱世苟全性命，不于诸侯求闻达。）以上前四种方法是用于解词，后两种方法是用于调整文言文特殊句式造成的语序不符合现代语言规范的现象。</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46342" y="1574782"/>
            <a:ext cx="6062040" cy="610235"/>
            <a:chOff x="349245" y="886369"/>
            <a:chExt cx="8082720" cy="813647"/>
          </a:xfrm>
        </p:grpSpPr>
        <p:sp>
          <p:nvSpPr>
            <p:cNvPr id="5" name="Shape 16880"/>
            <p:cNvSpPr/>
            <p:nvPr/>
          </p:nvSpPr>
          <p:spPr>
            <a:xfrm>
              <a:off x="349245" y="1048057"/>
              <a:ext cx="519076" cy="464867"/>
            </a:xfrm>
            <a:custGeom>
              <a:avLst/>
              <a:gdLst/>
              <a:ahLst/>
              <a:cxnLst>
                <a:cxn ang="0">
                  <a:pos x="wd2" y="hd2"/>
                </a:cxn>
                <a:cxn ang="5400000">
                  <a:pos x="wd2" y="hd2"/>
                </a:cxn>
                <a:cxn ang="10800000">
                  <a:pos x="wd2" y="hd2"/>
                </a:cxn>
                <a:cxn ang="16200000">
                  <a:pos x="wd2" y="hd2"/>
                </a:cxn>
              </a:cxnLst>
              <a:rect l="0" t="0" r="r" b="b"/>
              <a:pathLst>
                <a:path w="21496" h="21484" extrusionOk="0">
                  <a:moveTo>
                    <a:pt x="3837" y="7883"/>
                  </a:moveTo>
                  <a:cubicBezTo>
                    <a:pt x="1847" y="7568"/>
                    <a:pt x="1847" y="7568"/>
                    <a:pt x="1847" y="7568"/>
                  </a:cubicBezTo>
                  <a:cubicBezTo>
                    <a:pt x="1563" y="7568"/>
                    <a:pt x="1279" y="7883"/>
                    <a:pt x="1279" y="8199"/>
                  </a:cubicBezTo>
                  <a:cubicBezTo>
                    <a:pt x="1137" y="9775"/>
                    <a:pt x="1137" y="9775"/>
                    <a:pt x="1137" y="9775"/>
                  </a:cubicBezTo>
                  <a:cubicBezTo>
                    <a:pt x="1137" y="9460"/>
                    <a:pt x="1421" y="9302"/>
                    <a:pt x="1705" y="9302"/>
                  </a:cubicBezTo>
                  <a:cubicBezTo>
                    <a:pt x="3553" y="9460"/>
                    <a:pt x="3553" y="9460"/>
                    <a:pt x="3553" y="9460"/>
                  </a:cubicBezTo>
                  <a:cubicBezTo>
                    <a:pt x="3837" y="9618"/>
                    <a:pt x="4121" y="9775"/>
                    <a:pt x="4121" y="10091"/>
                  </a:cubicBezTo>
                  <a:cubicBezTo>
                    <a:pt x="4263" y="8514"/>
                    <a:pt x="4263" y="8514"/>
                    <a:pt x="4263" y="8514"/>
                  </a:cubicBezTo>
                  <a:cubicBezTo>
                    <a:pt x="4263" y="8199"/>
                    <a:pt x="4121" y="7883"/>
                    <a:pt x="3837" y="7883"/>
                  </a:cubicBezTo>
                  <a:close/>
                  <a:moveTo>
                    <a:pt x="3268" y="12298"/>
                  </a:moveTo>
                  <a:cubicBezTo>
                    <a:pt x="1421" y="11982"/>
                    <a:pt x="1421" y="11982"/>
                    <a:pt x="1421" y="11982"/>
                  </a:cubicBezTo>
                  <a:cubicBezTo>
                    <a:pt x="1137" y="11982"/>
                    <a:pt x="995" y="11667"/>
                    <a:pt x="995" y="11352"/>
                  </a:cubicBezTo>
                  <a:cubicBezTo>
                    <a:pt x="0" y="20654"/>
                    <a:pt x="0" y="20654"/>
                    <a:pt x="0" y="20654"/>
                  </a:cubicBezTo>
                  <a:cubicBezTo>
                    <a:pt x="0" y="20969"/>
                    <a:pt x="142" y="21127"/>
                    <a:pt x="426" y="21127"/>
                  </a:cubicBezTo>
                  <a:cubicBezTo>
                    <a:pt x="2416" y="21442"/>
                    <a:pt x="2416" y="21442"/>
                    <a:pt x="2416" y="21442"/>
                  </a:cubicBezTo>
                  <a:cubicBezTo>
                    <a:pt x="2700" y="21442"/>
                    <a:pt x="2842" y="21285"/>
                    <a:pt x="2984" y="20969"/>
                  </a:cubicBezTo>
                  <a:cubicBezTo>
                    <a:pt x="3126" y="19550"/>
                    <a:pt x="3126" y="19550"/>
                    <a:pt x="3126" y="19550"/>
                  </a:cubicBezTo>
                  <a:cubicBezTo>
                    <a:pt x="2984" y="19708"/>
                    <a:pt x="2984" y="19866"/>
                    <a:pt x="2842" y="19866"/>
                  </a:cubicBezTo>
                  <a:cubicBezTo>
                    <a:pt x="284" y="19550"/>
                    <a:pt x="284" y="19550"/>
                    <a:pt x="284" y="19550"/>
                  </a:cubicBezTo>
                  <a:cubicBezTo>
                    <a:pt x="284" y="19550"/>
                    <a:pt x="142" y="19393"/>
                    <a:pt x="142" y="19235"/>
                  </a:cubicBezTo>
                  <a:cubicBezTo>
                    <a:pt x="142" y="19077"/>
                    <a:pt x="284" y="18920"/>
                    <a:pt x="426" y="19077"/>
                  </a:cubicBezTo>
                  <a:cubicBezTo>
                    <a:pt x="2842" y="19235"/>
                    <a:pt x="2842" y="19235"/>
                    <a:pt x="2842" y="19235"/>
                  </a:cubicBezTo>
                  <a:cubicBezTo>
                    <a:pt x="2984" y="19393"/>
                    <a:pt x="3126" y="19393"/>
                    <a:pt x="3126" y="19550"/>
                  </a:cubicBezTo>
                  <a:cubicBezTo>
                    <a:pt x="3837" y="11825"/>
                    <a:pt x="3837" y="11825"/>
                    <a:pt x="3837" y="11825"/>
                  </a:cubicBezTo>
                  <a:cubicBezTo>
                    <a:pt x="3837" y="11982"/>
                    <a:pt x="3553" y="12298"/>
                    <a:pt x="3268" y="12298"/>
                  </a:cubicBezTo>
                  <a:close/>
                  <a:moveTo>
                    <a:pt x="1137" y="9775"/>
                  </a:moveTo>
                  <a:cubicBezTo>
                    <a:pt x="995" y="11352"/>
                    <a:pt x="995" y="11352"/>
                    <a:pt x="995" y="11352"/>
                  </a:cubicBezTo>
                  <a:cubicBezTo>
                    <a:pt x="995" y="11352"/>
                    <a:pt x="995" y="11352"/>
                    <a:pt x="995" y="11352"/>
                  </a:cubicBezTo>
                  <a:cubicBezTo>
                    <a:pt x="1137" y="9775"/>
                    <a:pt x="1137" y="9775"/>
                    <a:pt x="1137" y="9775"/>
                  </a:cubicBezTo>
                  <a:cubicBezTo>
                    <a:pt x="1137" y="9775"/>
                    <a:pt x="1137" y="9775"/>
                    <a:pt x="1137" y="9775"/>
                  </a:cubicBezTo>
                  <a:close/>
                  <a:moveTo>
                    <a:pt x="3837" y="11825"/>
                  </a:moveTo>
                  <a:cubicBezTo>
                    <a:pt x="4121" y="10091"/>
                    <a:pt x="4121" y="10091"/>
                    <a:pt x="4121" y="10091"/>
                  </a:cubicBezTo>
                  <a:cubicBezTo>
                    <a:pt x="4121" y="10091"/>
                    <a:pt x="4121" y="10091"/>
                    <a:pt x="4121" y="10091"/>
                  </a:cubicBezTo>
                  <a:cubicBezTo>
                    <a:pt x="3837" y="11825"/>
                    <a:pt x="3837" y="11825"/>
                    <a:pt x="3837" y="11825"/>
                  </a:cubicBezTo>
                  <a:cubicBezTo>
                    <a:pt x="3837" y="11825"/>
                    <a:pt x="3837" y="11825"/>
                    <a:pt x="3837" y="11825"/>
                  </a:cubicBezTo>
                  <a:close/>
                  <a:moveTo>
                    <a:pt x="18047" y="6937"/>
                  </a:moveTo>
                  <a:cubicBezTo>
                    <a:pt x="18189" y="6937"/>
                    <a:pt x="18332" y="7095"/>
                    <a:pt x="18332" y="7253"/>
                  </a:cubicBezTo>
                  <a:cubicBezTo>
                    <a:pt x="18047" y="5676"/>
                    <a:pt x="18047" y="5676"/>
                    <a:pt x="18047" y="5676"/>
                  </a:cubicBezTo>
                  <a:cubicBezTo>
                    <a:pt x="17905" y="5361"/>
                    <a:pt x="17621" y="5203"/>
                    <a:pt x="17337" y="5203"/>
                  </a:cubicBezTo>
                  <a:cubicBezTo>
                    <a:pt x="15632" y="5834"/>
                    <a:pt x="15632" y="5834"/>
                    <a:pt x="15632" y="5834"/>
                  </a:cubicBezTo>
                  <a:cubicBezTo>
                    <a:pt x="15347" y="5834"/>
                    <a:pt x="15063" y="6149"/>
                    <a:pt x="15205" y="6622"/>
                  </a:cubicBezTo>
                  <a:cubicBezTo>
                    <a:pt x="15489" y="8199"/>
                    <a:pt x="15489" y="8199"/>
                    <a:pt x="15489" y="8199"/>
                  </a:cubicBezTo>
                  <a:cubicBezTo>
                    <a:pt x="15489" y="7883"/>
                    <a:pt x="15632" y="7726"/>
                    <a:pt x="15774" y="7568"/>
                  </a:cubicBezTo>
                  <a:cubicBezTo>
                    <a:pt x="16484" y="7253"/>
                    <a:pt x="17195" y="6937"/>
                    <a:pt x="18047" y="6937"/>
                  </a:cubicBezTo>
                  <a:close/>
                  <a:moveTo>
                    <a:pt x="9521" y="2996"/>
                  </a:moveTo>
                  <a:cubicBezTo>
                    <a:pt x="9521" y="15924"/>
                    <a:pt x="9521" y="15924"/>
                    <a:pt x="9521" y="15924"/>
                  </a:cubicBezTo>
                  <a:cubicBezTo>
                    <a:pt x="10942" y="16397"/>
                    <a:pt x="12647" y="16397"/>
                    <a:pt x="14068" y="15924"/>
                  </a:cubicBezTo>
                  <a:cubicBezTo>
                    <a:pt x="14068" y="2996"/>
                    <a:pt x="14068" y="2996"/>
                    <a:pt x="14068" y="2996"/>
                  </a:cubicBezTo>
                  <a:cubicBezTo>
                    <a:pt x="13074" y="2365"/>
                    <a:pt x="10516" y="2365"/>
                    <a:pt x="9521" y="2996"/>
                  </a:cubicBezTo>
                  <a:close/>
                  <a:moveTo>
                    <a:pt x="9521" y="16555"/>
                  </a:moveTo>
                  <a:cubicBezTo>
                    <a:pt x="9521" y="17974"/>
                    <a:pt x="9521" y="17974"/>
                    <a:pt x="9521" y="17974"/>
                  </a:cubicBezTo>
                  <a:cubicBezTo>
                    <a:pt x="10374" y="18447"/>
                    <a:pt x="13216" y="18447"/>
                    <a:pt x="14068" y="17974"/>
                  </a:cubicBezTo>
                  <a:cubicBezTo>
                    <a:pt x="14068" y="16555"/>
                    <a:pt x="14068" y="16555"/>
                    <a:pt x="14068" y="16555"/>
                  </a:cubicBezTo>
                  <a:cubicBezTo>
                    <a:pt x="12647" y="17028"/>
                    <a:pt x="10942" y="17028"/>
                    <a:pt x="9521" y="16555"/>
                  </a:cubicBezTo>
                  <a:close/>
                  <a:moveTo>
                    <a:pt x="13642" y="0"/>
                  </a:moveTo>
                  <a:cubicBezTo>
                    <a:pt x="9947" y="0"/>
                    <a:pt x="9947" y="0"/>
                    <a:pt x="9947" y="0"/>
                  </a:cubicBezTo>
                  <a:cubicBezTo>
                    <a:pt x="9663" y="0"/>
                    <a:pt x="9521" y="315"/>
                    <a:pt x="9521" y="631"/>
                  </a:cubicBezTo>
                  <a:cubicBezTo>
                    <a:pt x="9521" y="2207"/>
                    <a:pt x="9521" y="2207"/>
                    <a:pt x="9521" y="2207"/>
                  </a:cubicBezTo>
                  <a:cubicBezTo>
                    <a:pt x="10374" y="1734"/>
                    <a:pt x="13216" y="1734"/>
                    <a:pt x="14068" y="2207"/>
                  </a:cubicBezTo>
                  <a:cubicBezTo>
                    <a:pt x="14068" y="631"/>
                    <a:pt x="14068" y="631"/>
                    <a:pt x="14068" y="631"/>
                  </a:cubicBezTo>
                  <a:cubicBezTo>
                    <a:pt x="14068" y="315"/>
                    <a:pt x="13926" y="0"/>
                    <a:pt x="13642" y="0"/>
                  </a:cubicBezTo>
                  <a:close/>
                  <a:moveTo>
                    <a:pt x="9521" y="19866"/>
                  </a:moveTo>
                  <a:cubicBezTo>
                    <a:pt x="9521" y="20812"/>
                    <a:pt x="9521" y="20812"/>
                    <a:pt x="9521" y="20812"/>
                  </a:cubicBezTo>
                  <a:cubicBezTo>
                    <a:pt x="9521" y="21127"/>
                    <a:pt x="9663" y="21442"/>
                    <a:pt x="9947" y="21442"/>
                  </a:cubicBezTo>
                  <a:cubicBezTo>
                    <a:pt x="13642" y="21442"/>
                    <a:pt x="13642" y="21442"/>
                    <a:pt x="13642" y="21442"/>
                  </a:cubicBezTo>
                  <a:cubicBezTo>
                    <a:pt x="13926" y="21442"/>
                    <a:pt x="14068" y="21127"/>
                    <a:pt x="14068" y="20812"/>
                  </a:cubicBezTo>
                  <a:cubicBezTo>
                    <a:pt x="14068" y="19866"/>
                    <a:pt x="14068" y="19866"/>
                    <a:pt x="14068" y="19866"/>
                  </a:cubicBezTo>
                  <a:cubicBezTo>
                    <a:pt x="13642" y="20181"/>
                    <a:pt x="9947" y="20181"/>
                    <a:pt x="9521" y="19866"/>
                  </a:cubicBezTo>
                  <a:close/>
                  <a:moveTo>
                    <a:pt x="7816" y="2680"/>
                  </a:moveTo>
                  <a:cubicBezTo>
                    <a:pt x="5826" y="2680"/>
                    <a:pt x="5826" y="2680"/>
                    <a:pt x="5826" y="2680"/>
                  </a:cubicBezTo>
                  <a:cubicBezTo>
                    <a:pt x="5542" y="2680"/>
                    <a:pt x="5400" y="2838"/>
                    <a:pt x="5400" y="3311"/>
                  </a:cubicBezTo>
                  <a:cubicBezTo>
                    <a:pt x="5400" y="20812"/>
                    <a:pt x="5400" y="20812"/>
                    <a:pt x="5400" y="20812"/>
                  </a:cubicBezTo>
                  <a:cubicBezTo>
                    <a:pt x="5400" y="21127"/>
                    <a:pt x="5542" y="21442"/>
                    <a:pt x="5826" y="21442"/>
                  </a:cubicBezTo>
                  <a:cubicBezTo>
                    <a:pt x="7816" y="21442"/>
                    <a:pt x="7816" y="21442"/>
                    <a:pt x="7816" y="21442"/>
                  </a:cubicBezTo>
                  <a:cubicBezTo>
                    <a:pt x="8100" y="21442"/>
                    <a:pt x="8242" y="21127"/>
                    <a:pt x="8242" y="20812"/>
                  </a:cubicBezTo>
                  <a:cubicBezTo>
                    <a:pt x="8242" y="3311"/>
                    <a:pt x="8242" y="3311"/>
                    <a:pt x="8242" y="3311"/>
                  </a:cubicBezTo>
                  <a:cubicBezTo>
                    <a:pt x="8242" y="2838"/>
                    <a:pt x="8100" y="2680"/>
                    <a:pt x="7816" y="2680"/>
                  </a:cubicBezTo>
                  <a:close/>
                  <a:moveTo>
                    <a:pt x="7532" y="19393"/>
                  </a:moveTo>
                  <a:cubicBezTo>
                    <a:pt x="6111" y="19393"/>
                    <a:pt x="6111" y="19393"/>
                    <a:pt x="6111" y="19393"/>
                  </a:cubicBezTo>
                  <a:cubicBezTo>
                    <a:pt x="5968" y="19393"/>
                    <a:pt x="5826" y="19393"/>
                    <a:pt x="5826" y="19077"/>
                  </a:cubicBezTo>
                  <a:cubicBezTo>
                    <a:pt x="5826" y="18920"/>
                    <a:pt x="5968" y="18762"/>
                    <a:pt x="6111" y="18762"/>
                  </a:cubicBezTo>
                  <a:cubicBezTo>
                    <a:pt x="7532" y="18762"/>
                    <a:pt x="7532" y="18762"/>
                    <a:pt x="7532" y="18762"/>
                  </a:cubicBezTo>
                  <a:cubicBezTo>
                    <a:pt x="7674" y="18762"/>
                    <a:pt x="7816" y="18920"/>
                    <a:pt x="7816" y="19077"/>
                  </a:cubicBezTo>
                  <a:cubicBezTo>
                    <a:pt x="7816" y="19393"/>
                    <a:pt x="7674" y="19393"/>
                    <a:pt x="7532" y="19393"/>
                  </a:cubicBezTo>
                  <a:close/>
                  <a:moveTo>
                    <a:pt x="7247" y="5203"/>
                  </a:moveTo>
                  <a:cubicBezTo>
                    <a:pt x="6395" y="5203"/>
                    <a:pt x="6395" y="5203"/>
                    <a:pt x="6395" y="5203"/>
                  </a:cubicBezTo>
                  <a:cubicBezTo>
                    <a:pt x="6111" y="5203"/>
                    <a:pt x="5826" y="4888"/>
                    <a:pt x="5826" y="4572"/>
                  </a:cubicBezTo>
                  <a:cubicBezTo>
                    <a:pt x="5826" y="4257"/>
                    <a:pt x="6111" y="3942"/>
                    <a:pt x="6395" y="3942"/>
                  </a:cubicBezTo>
                  <a:cubicBezTo>
                    <a:pt x="7247" y="3942"/>
                    <a:pt x="7247" y="3942"/>
                    <a:pt x="7247" y="3942"/>
                  </a:cubicBezTo>
                  <a:cubicBezTo>
                    <a:pt x="7532" y="3942"/>
                    <a:pt x="7816" y="4257"/>
                    <a:pt x="7816" y="4572"/>
                  </a:cubicBezTo>
                  <a:cubicBezTo>
                    <a:pt x="7816" y="4888"/>
                    <a:pt x="7532" y="5203"/>
                    <a:pt x="7247" y="5203"/>
                  </a:cubicBezTo>
                  <a:close/>
                  <a:moveTo>
                    <a:pt x="18332" y="7253"/>
                  </a:moveTo>
                  <a:cubicBezTo>
                    <a:pt x="18474" y="7410"/>
                    <a:pt x="18332" y="7568"/>
                    <a:pt x="18189" y="7568"/>
                  </a:cubicBezTo>
                  <a:cubicBezTo>
                    <a:pt x="17337" y="7568"/>
                    <a:pt x="16626" y="7883"/>
                    <a:pt x="15916" y="8199"/>
                  </a:cubicBezTo>
                  <a:cubicBezTo>
                    <a:pt x="15774" y="8356"/>
                    <a:pt x="15632" y="8356"/>
                    <a:pt x="15489" y="8199"/>
                  </a:cubicBezTo>
                  <a:cubicBezTo>
                    <a:pt x="18616" y="20969"/>
                    <a:pt x="18616" y="20969"/>
                    <a:pt x="18616" y="20969"/>
                  </a:cubicBezTo>
                  <a:cubicBezTo>
                    <a:pt x="18758" y="21285"/>
                    <a:pt x="19042" y="21600"/>
                    <a:pt x="19326" y="21442"/>
                  </a:cubicBezTo>
                  <a:cubicBezTo>
                    <a:pt x="21032" y="20969"/>
                    <a:pt x="21032" y="20969"/>
                    <a:pt x="21032" y="20969"/>
                  </a:cubicBezTo>
                  <a:cubicBezTo>
                    <a:pt x="21316" y="20812"/>
                    <a:pt x="21600" y="20496"/>
                    <a:pt x="21458" y="20181"/>
                  </a:cubicBezTo>
                  <a:lnTo>
                    <a:pt x="18332" y="7253"/>
                  </a:lnTo>
                  <a:close/>
                  <a:moveTo>
                    <a:pt x="16911" y="11352"/>
                  </a:moveTo>
                  <a:cubicBezTo>
                    <a:pt x="16342" y="8829"/>
                    <a:pt x="16342" y="8829"/>
                    <a:pt x="16342" y="8829"/>
                  </a:cubicBezTo>
                  <a:cubicBezTo>
                    <a:pt x="18047" y="8356"/>
                    <a:pt x="18047" y="8356"/>
                    <a:pt x="18047" y="8356"/>
                  </a:cubicBezTo>
                  <a:cubicBezTo>
                    <a:pt x="18616" y="10879"/>
                    <a:pt x="18616" y="10879"/>
                    <a:pt x="18616" y="10879"/>
                  </a:cubicBezTo>
                  <a:lnTo>
                    <a:pt x="16911" y="11352"/>
                  </a:lnTo>
                  <a:close/>
                </a:path>
              </a:pathLst>
            </a:custGeom>
            <a:solidFill>
              <a:srgbClr val="E44B42"/>
            </a:solidFill>
            <a:ln w="12700">
              <a:miter lim="400000"/>
            </a:ln>
          </p:spPr>
          <p:txBody>
            <a:bodyPr lIns="0" tIns="0" rIns="0" bIns="0"/>
            <a:lstStyle>
              <a:lvl1pPr>
                <a:defRPr>
                  <a:latin typeface="+mj-lt"/>
                  <a:ea typeface="+mj-ea"/>
                  <a:cs typeface="+mj-cs"/>
                  <a:sym typeface="Helvetica"/>
                </a:defRPr>
              </a:lvl1pPr>
              <a:lvl2pPr indent="457200">
                <a:defRPr>
                  <a:latin typeface="+mj-lt"/>
                  <a:ea typeface="+mj-ea"/>
                  <a:cs typeface="+mj-cs"/>
                  <a:sym typeface="Helvetica"/>
                </a:defRPr>
              </a:lvl2pPr>
              <a:lvl3pPr indent="914400">
                <a:defRPr>
                  <a:latin typeface="+mj-lt"/>
                  <a:ea typeface="+mj-ea"/>
                  <a:cs typeface="+mj-cs"/>
                  <a:sym typeface="Helvetica"/>
                </a:defRPr>
              </a:lvl3pPr>
              <a:lvl4pPr indent="1371600">
                <a:defRPr>
                  <a:latin typeface="+mj-lt"/>
                  <a:ea typeface="+mj-ea"/>
                  <a:cs typeface="+mj-cs"/>
                  <a:sym typeface="Helvetica"/>
                </a:defRPr>
              </a:lvl4pPr>
              <a:lvl5pPr indent="1828800">
                <a:defRPr>
                  <a:latin typeface="+mj-lt"/>
                  <a:ea typeface="+mj-ea"/>
                  <a:cs typeface="+mj-cs"/>
                  <a:sym typeface="Helvetica"/>
                </a:defRPr>
              </a:lvl5pPr>
              <a:lvl6pPr indent="2286000">
                <a:defRPr>
                  <a:latin typeface="+mj-lt"/>
                  <a:ea typeface="+mj-ea"/>
                  <a:cs typeface="+mj-cs"/>
                  <a:sym typeface="Helvetica"/>
                </a:defRPr>
              </a:lvl6pPr>
              <a:lvl7pPr indent="2743200">
                <a:defRPr>
                  <a:latin typeface="+mj-lt"/>
                  <a:ea typeface="+mj-ea"/>
                  <a:cs typeface="+mj-cs"/>
                  <a:sym typeface="Helvetica"/>
                </a:defRPr>
              </a:lvl7pPr>
              <a:lvl8pPr indent="3200400">
                <a:defRPr>
                  <a:latin typeface="+mj-lt"/>
                  <a:ea typeface="+mj-ea"/>
                  <a:cs typeface="+mj-cs"/>
                  <a:sym typeface="Helvetica"/>
                </a:defRPr>
              </a:lvl8pPr>
              <a:lvl9pPr indent="3657600">
                <a:defRPr>
                  <a:latin typeface="+mj-lt"/>
                  <a:ea typeface="+mj-ea"/>
                  <a:cs typeface="+mj-cs"/>
                  <a:sym typeface="Helvetica"/>
                </a:defRPr>
              </a:lvl9pPr>
            </a:lstStyle>
            <a:p>
              <a:pPr lvl="0" algn="just">
                <a:lnSpc>
                  <a:spcPct val="150000"/>
                </a:lnSpc>
              </a:pPr>
              <a:endParaRPr sz="2100" dirty="0">
                <a:solidFill>
                  <a:srgbClr val="00B050"/>
                </a:solidFill>
                <a:latin typeface="Times New Roman" panose="02020603050405020304" pitchFamily="18" charset="0"/>
                <a:ea typeface="微软雅黑" panose="020B0503020204020204" pitchFamily="34" charset="-122"/>
              </a:endParaRPr>
            </a:p>
          </p:txBody>
        </p:sp>
        <p:sp>
          <p:nvSpPr>
            <p:cNvPr id="7" name="文本框 6"/>
            <p:cNvSpPr txBox="1"/>
            <p:nvPr/>
          </p:nvSpPr>
          <p:spPr>
            <a:xfrm>
              <a:off x="1013244" y="886369"/>
              <a:ext cx="7418721" cy="813647"/>
            </a:xfrm>
            <a:prstGeom prst="rect">
              <a:avLst/>
            </a:prstGeom>
            <a:noFill/>
          </p:spPr>
          <p:txBody>
            <a:bodyPr wrap="square" rtlCol="0">
              <a:spAutoFit/>
            </a:bodyPr>
            <a:lstStyle/>
            <a:p>
              <a:pPr algn="just">
                <a:lnSpc>
                  <a:spcPct val="150000"/>
                </a:lnSpc>
              </a:pPr>
              <a:r>
                <a:rPr lang="zh-CN" altLang="en-US" sz="2250" b="1" dirty="0">
                  <a:solidFill>
                    <a:srgbClr val="E44B42"/>
                  </a:solidFill>
                  <a:latin typeface="Times New Roman" panose="02020603050405020304" pitchFamily="18" charset="0"/>
                  <a:ea typeface="微软雅黑" panose="020B0503020204020204" pitchFamily="34" charset="-122"/>
                </a:rPr>
                <a:t>类型</a:t>
              </a:r>
              <a:r>
                <a:rPr lang="en-US" altLang="zh-CN" sz="2250" b="1" dirty="0" smtClean="0">
                  <a:solidFill>
                    <a:srgbClr val="E44B42"/>
                  </a:solidFill>
                  <a:latin typeface="Times New Roman" panose="02020603050405020304" pitchFamily="18" charset="0"/>
                  <a:ea typeface="微软雅黑" panose="020B0503020204020204" pitchFamily="34" charset="-122"/>
                </a:rPr>
                <a:t>3 </a:t>
              </a:r>
              <a:r>
                <a:rPr lang="zh-CN" altLang="en-US" sz="2250" b="1" dirty="0" smtClean="0">
                  <a:solidFill>
                    <a:srgbClr val="E44B42"/>
                  </a:solidFill>
                  <a:latin typeface="Times New Roman" panose="02020603050405020304" pitchFamily="18" charset="0"/>
                  <a:ea typeface="微软雅黑" panose="020B0503020204020204" pitchFamily="34" charset="-122"/>
                </a:rPr>
                <a:t>断句</a:t>
              </a:r>
              <a:endParaRPr lang="zh-CN" altLang="en-US" sz="2250" b="1" dirty="0">
                <a:solidFill>
                  <a:srgbClr val="E44B42"/>
                </a:solidFill>
                <a:latin typeface="Times New Roman" panose="02020603050405020304" pitchFamily="18" charset="0"/>
                <a:ea typeface="微软雅黑" panose="020B0503020204020204" pitchFamily="34" charset="-122"/>
              </a:endParaRPr>
            </a:p>
          </p:txBody>
        </p:sp>
      </p:grpSp>
      <p:sp>
        <p:nvSpPr>
          <p:cNvPr id="8" name="矩形 7"/>
          <p:cNvSpPr/>
          <p:nvPr/>
        </p:nvSpPr>
        <p:spPr>
          <a:xfrm>
            <a:off x="261934" y="2071505"/>
            <a:ext cx="8620133" cy="2515235"/>
          </a:xfrm>
          <a:prstGeom prst="rect">
            <a:avLst/>
          </a:prstGeom>
        </p:spPr>
        <p:txBody>
          <a:bodyPr wrap="square">
            <a:spAutoFit/>
          </a:bodyPr>
          <a:lstStyle/>
          <a:p>
            <a:pPr algn="just">
              <a:lnSpc>
                <a:spcPct val="150000"/>
              </a:lnSpc>
            </a:pPr>
            <a:r>
              <a:rPr lang="zh-CN" altLang="en-US" sz="2100" dirty="0" smtClean="0">
                <a:latin typeface="Times New Roman" panose="02020603050405020304" pitchFamily="18" charset="0"/>
                <a:ea typeface="微软雅黑" panose="020B0503020204020204" pitchFamily="34" charset="-122"/>
              </a:rPr>
              <a:t>划分</a:t>
            </a:r>
            <a:r>
              <a:rPr lang="zh-CN" altLang="en-US" sz="2100" dirty="0">
                <a:latin typeface="Times New Roman" panose="02020603050405020304" pitchFamily="18" charset="0"/>
                <a:ea typeface="微软雅黑" panose="020B0503020204020204" pitchFamily="34" charset="-122"/>
              </a:rPr>
              <a:t>朗读节奏是学习文言文需要掌握的最基本的能力之一。通常文言语句的停顿应遵循两个原则：</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a:t>
            </a:r>
            <a:r>
              <a:rPr lang="zh-CN" altLang="en-US" sz="2100" dirty="0">
                <a:solidFill>
                  <a:srgbClr val="E44B42"/>
                </a:solidFill>
                <a:latin typeface="Times New Roman" panose="02020603050405020304" pitchFamily="18" charset="0"/>
                <a:ea typeface="微软雅黑" panose="020B0503020204020204" pitchFamily="34" charset="-122"/>
              </a:rPr>
              <a:t>人名、地名、物名</a:t>
            </a:r>
            <a:r>
              <a:rPr lang="zh-CN" altLang="en-US" sz="2100" dirty="0">
                <a:latin typeface="Times New Roman" panose="02020603050405020304" pitchFamily="18" charset="0"/>
                <a:ea typeface="微软雅黑" panose="020B0503020204020204" pitchFamily="34" charset="-122"/>
              </a:rPr>
              <a:t>等中间不能停顿；</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）表示一个</a:t>
            </a:r>
            <a:r>
              <a:rPr lang="zh-CN" altLang="en-US" sz="2100" dirty="0">
                <a:solidFill>
                  <a:srgbClr val="E44B42"/>
                </a:solidFill>
                <a:latin typeface="Times New Roman" panose="02020603050405020304" pitchFamily="18" charset="0"/>
                <a:ea typeface="微软雅黑" panose="020B0503020204020204" pitchFamily="34" charset="-122"/>
              </a:rPr>
              <a:t>完整概念的短语</a:t>
            </a:r>
            <a:r>
              <a:rPr lang="zh-CN" altLang="en-US" sz="2100" dirty="0">
                <a:latin typeface="Times New Roman" panose="02020603050405020304" pitchFamily="18" charset="0"/>
                <a:ea typeface="微软雅黑" panose="020B0503020204020204" pitchFamily="34" charset="-122"/>
              </a:rPr>
              <a:t>中间不能停顿</a:t>
            </a:r>
            <a:r>
              <a:rPr lang="zh-CN" altLang="en-US"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文言文</a:t>
            </a:r>
            <a:r>
              <a:rPr lang="zh-CN" altLang="en-US" sz="2100" dirty="0">
                <a:latin typeface="Times New Roman" panose="02020603050405020304" pitchFamily="18" charset="0"/>
                <a:ea typeface="微软雅黑" panose="020B0503020204020204" pitchFamily="34" charset="-122"/>
              </a:rPr>
              <a:t>断句的基本方法有以下几点</a:t>
            </a:r>
            <a:r>
              <a:rPr lang="zh-CN" altLang="en-US" sz="2100" dirty="0" smtClean="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1934" y="1510346"/>
            <a:ext cx="8620133" cy="4453890"/>
          </a:xfrm>
          <a:prstGeom prst="rect">
            <a:avLst/>
          </a:prstGeom>
        </p:spPr>
        <p:txBody>
          <a:bodyPr wrap="square">
            <a:spAutoFit/>
          </a:bodyPr>
          <a:lstStyle/>
          <a:p>
            <a:pPr algn="just">
              <a:lnSpc>
                <a:spcPct val="150000"/>
              </a:lnSpc>
            </a:pPr>
            <a:r>
              <a:rPr lang="en-US" altLang="zh-CN" sz="2100" b="1" dirty="0">
                <a:latin typeface="Times New Roman" panose="02020603050405020304" pitchFamily="18" charset="0"/>
                <a:ea typeface="微软雅黑" panose="020B0503020204020204" pitchFamily="34" charset="-122"/>
              </a:rPr>
              <a:t>1.</a:t>
            </a:r>
            <a:r>
              <a:rPr lang="zh-CN" altLang="en-US" sz="2100" b="1" dirty="0">
                <a:latin typeface="Times New Roman" panose="02020603050405020304" pitchFamily="18" charset="0"/>
                <a:ea typeface="微软雅黑" panose="020B0503020204020204" pitchFamily="34" charset="-122"/>
              </a:rPr>
              <a:t>弄通文意断句</a:t>
            </a:r>
            <a:r>
              <a:rPr lang="zh-CN" altLang="en-US" sz="2100" b="1" dirty="0" smtClean="0">
                <a:latin typeface="Times New Roman" panose="02020603050405020304" pitchFamily="18" charset="0"/>
                <a:ea typeface="微软雅黑" panose="020B0503020204020204" pitchFamily="34" charset="-122"/>
              </a:rPr>
              <a:t>。</a:t>
            </a:r>
            <a:endParaRPr lang="en-US" altLang="zh-CN" sz="2100" b="1"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给</a:t>
            </a:r>
            <a:r>
              <a:rPr lang="zh-CN" altLang="en-US" sz="2100" dirty="0">
                <a:latin typeface="Times New Roman" panose="02020603050405020304" pitchFamily="18" charset="0"/>
                <a:ea typeface="微软雅黑" panose="020B0503020204020204" pitchFamily="34" charset="-122"/>
              </a:rPr>
              <a:t>文言文断句，首先要阅读全文，了解文意，这是断句的先决条件，如果想当然地断下去，就容易发生错断。通读全文，搞清属于什么文体，写了什么内容，想要表达什么意思。要注意文言文单音节词占多数的特点，抓住几个关键的字词翻译以理解文段大意</a:t>
            </a:r>
            <a:r>
              <a:rPr lang="zh-CN" altLang="en-US"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b="1" dirty="0">
                <a:latin typeface="Times New Roman" panose="02020603050405020304" pitchFamily="18" charset="0"/>
                <a:ea typeface="微软雅黑" panose="020B0503020204020204" pitchFamily="34" charset="-122"/>
              </a:rPr>
              <a:t>2.</a:t>
            </a:r>
            <a:r>
              <a:rPr lang="zh-CN" altLang="en-US" sz="2100" b="1" dirty="0">
                <a:latin typeface="Times New Roman" panose="02020603050405020304" pitchFamily="18" charset="0"/>
                <a:ea typeface="微软雅黑" panose="020B0503020204020204" pitchFamily="34" charset="-122"/>
              </a:rPr>
              <a:t>利用对话标志断句</a:t>
            </a:r>
            <a:r>
              <a:rPr lang="zh-CN" altLang="en-US" sz="2100" b="1" dirty="0" smtClean="0">
                <a:latin typeface="Times New Roman" panose="02020603050405020304" pitchFamily="18" charset="0"/>
                <a:ea typeface="微软雅黑" panose="020B0503020204020204" pitchFamily="34" charset="-122"/>
              </a:rPr>
              <a:t>。</a:t>
            </a:r>
            <a:endParaRPr lang="en-US" altLang="zh-CN" sz="2100" b="1"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常</a:t>
            </a:r>
            <a:r>
              <a:rPr lang="zh-CN" altLang="en-US" sz="2100" dirty="0">
                <a:latin typeface="Times New Roman" panose="02020603050405020304" pitchFamily="18" charset="0"/>
                <a:ea typeface="微软雅黑" panose="020B0503020204020204" pitchFamily="34" charset="-122"/>
              </a:rPr>
              <a:t>以“曰”“云”“言”为标志，两人对话，一般在第一次问答时写出人名，以后就只用“曰”而省略主语。遇到对话时，应根据上下文判断出问者、答者，明辨句读</a:t>
            </a:r>
            <a:r>
              <a:rPr lang="zh-CN" altLang="en-US" sz="2100" dirty="0" smtClean="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1934" y="1510346"/>
            <a:ext cx="8620133" cy="3969385"/>
          </a:xfrm>
          <a:prstGeom prst="rect">
            <a:avLst/>
          </a:prstGeom>
        </p:spPr>
        <p:txBody>
          <a:bodyPr wrap="square">
            <a:spAutoFit/>
          </a:bodyPr>
          <a:lstStyle/>
          <a:p>
            <a:pPr algn="just">
              <a:lnSpc>
                <a:spcPct val="150000"/>
              </a:lnSpc>
            </a:pPr>
            <a:r>
              <a:rPr lang="en-US" altLang="zh-CN" sz="2100" b="1" dirty="0" smtClean="0">
                <a:latin typeface="Times New Roman" panose="02020603050405020304" pitchFamily="18" charset="0"/>
                <a:ea typeface="微软雅黑" panose="020B0503020204020204" pitchFamily="34" charset="-122"/>
              </a:rPr>
              <a:t>3</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借助文言虚词断句。</a:t>
            </a:r>
            <a:r>
              <a:rPr lang="zh-CN" altLang="en-US" sz="2100" dirty="0">
                <a:latin typeface="Times New Roman" panose="02020603050405020304" pitchFamily="18" charset="0"/>
                <a:ea typeface="微软雅黑" panose="020B0503020204020204" pitchFamily="34" charset="-122"/>
              </a:rPr>
              <a:t>古人的文章没有标点符号，为了明辨句读，</a:t>
            </a:r>
            <a:r>
              <a:rPr lang="zh-CN" altLang="en-US" sz="2100" dirty="0">
                <a:solidFill>
                  <a:srgbClr val="E44B42"/>
                </a:solidFill>
                <a:latin typeface="Times New Roman" panose="02020603050405020304" pitchFamily="18" charset="0"/>
                <a:ea typeface="微软雅黑" panose="020B0503020204020204" pitchFamily="34" charset="-122"/>
              </a:rPr>
              <a:t>虚词</a:t>
            </a:r>
            <a:r>
              <a:rPr lang="zh-CN" altLang="en-US" sz="2100" dirty="0">
                <a:latin typeface="Times New Roman" panose="02020603050405020304" pitchFamily="18" charset="0"/>
                <a:ea typeface="微软雅黑" panose="020B0503020204020204" pitchFamily="34" charset="-122"/>
              </a:rPr>
              <a:t>就成了重要的标志。尤其是一些语气词和连词的前后，往往是该断句的地方。文言文多用虚词来表达语气或感情。</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）句首发语词：“夫、盖、至若、若夫、初、唯、斯、今、凡、且、窃、请、敬”等常用于一句话的开头，在它们的前面一般要断开</a:t>
            </a:r>
            <a:r>
              <a:rPr lang="zh-CN" altLang="en-US"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）句尾词：“也、矣、焉、耳”等经常用于陈述句尾；“耶、与（欤）、邪（耶）”等经常用于疑问句尾；“哉、夫”等经常用于感叹句尾。其后面一般要断开</a:t>
            </a:r>
            <a:r>
              <a:rPr lang="zh-CN" altLang="en-US" sz="2100" dirty="0" smtClean="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1934" y="1510346"/>
            <a:ext cx="8620133" cy="2999740"/>
          </a:xfrm>
          <a:prstGeom prst="rect">
            <a:avLst/>
          </a:prstGeom>
        </p:spPr>
        <p:txBody>
          <a:bodyPr wrap="square">
            <a:spAutoFit/>
          </a:bodyPr>
          <a:lstStyle/>
          <a:p>
            <a:pPr algn="just">
              <a:lnSpc>
                <a:spcPct val="150000"/>
              </a:lnSpc>
            </a:pPr>
            <a:r>
              <a:rPr lang="zh-CN" altLang="en-US" sz="2100" dirty="0" smtClean="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3</a:t>
            </a:r>
            <a:r>
              <a:rPr lang="zh-CN" altLang="en-US" sz="2100" dirty="0">
                <a:latin typeface="Times New Roman" panose="02020603050405020304" pitchFamily="18" charset="0"/>
                <a:ea typeface="微软雅黑" panose="020B0503020204020204" pitchFamily="34" charset="-122"/>
              </a:rPr>
              <a:t>）疑问语气词：“何、胡、安、曷、奚、盍、焉、孰、孰与、何如、奈何、如之何、若之何”等词或固定结构之后，一般可构成疑问句，只要贯通上下文意，就可断开。</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4</a:t>
            </a:r>
            <a:r>
              <a:rPr lang="zh-CN" altLang="en-US" sz="2100" dirty="0">
                <a:latin typeface="Times New Roman" panose="02020603050405020304" pitchFamily="18" charset="0"/>
                <a:ea typeface="微软雅黑" panose="020B0503020204020204" pitchFamily="34" charset="-122"/>
              </a:rPr>
              <a:t>）复句中的关联词：“虽、虽然、纵、纵使、向使、假使、苟、故、是故、则、然则、或、况、而况、且、若夫、至于、至若、已而、于是、岂、岂非”，在它们的前面一般要断开。</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1933" y="1503719"/>
            <a:ext cx="8620133" cy="3969385"/>
          </a:xfrm>
          <a:prstGeom prst="rect">
            <a:avLst/>
          </a:prstGeom>
        </p:spPr>
        <p:txBody>
          <a:bodyPr wrap="square">
            <a:spAutoFit/>
          </a:bodyPr>
          <a:lstStyle/>
          <a:p>
            <a:pPr algn="just">
              <a:lnSpc>
                <a:spcPct val="150000"/>
              </a:lnSpc>
            </a:pPr>
            <a:r>
              <a:rPr lang="en-US" altLang="zh-CN" sz="2100" b="1" dirty="0">
                <a:latin typeface="Times New Roman" panose="02020603050405020304" pitchFamily="18" charset="0"/>
                <a:ea typeface="微软雅黑" panose="020B0503020204020204" pitchFamily="34" charset="-122"/>
              </a:rPr>
              <a:t>2.</a:t>
            </a:r>
            <a:r>
              <a:rPr lang="zh-CN" altLang="en-US" sz="2100" b="1" dirty="0">
                <a:latin typeface="Times New Roman" panose="02020603050405020304" pitchFamily="18" charset="0"/>
                <a:ea typeface="微软雅黑" panose="020B0503020204020204" pitchFamily="34" charset="-122"/>
              </a:rPr>
              <a:t>古今异义</a:t>
            </a:r>
            <a:r>
              <a:rPr lang="en-US" altLang="zh-CN" sz="2100" b="1" dirty="0" smtClean="0">
                <a:latin typeface="Times New Roman" panose="02020603050405020304" pitchFamily="18" charset="0"/>
                <a:ea typeface="微软雅黑" panose="020B0503020204020204" pitchFamily="34" charset="-122"/>
              </a:rPr>
              <a:t>｡</a:t>
            </a:r>
            <a:endParaRPr lang="en-US" altLang="zh-CN" sz="2100" b="1"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）词义扩大</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如“江”和“河”古时专指长江与黄河</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现在泛指江河</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）词义缩小</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如</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率</a:t>
            </a:r>
            <a:r>
              <a:rPr lang="zh-CN" altLang="en-US" sz="2100" dirty="0">
                <a:solidFill>
                  <a:srgbClr val="E44B42"/>
                </a:solidFill>
                <a:latin typeface="Times New Roman" panose="02020603050405020304" pitchFamily="18" charset="0"/>
                <a:ea typeface="微软雅黑" panose="020B0503020204020204" pitchFamily="34" charset="-122"/>
              </a:rPr>
              <a:t>妻子</a:t>
            </a:r>
            <a:r>
              <a:rPr lang="zh-CN" altLang="en-US" sz="2100" dirty="0">
                <a:latin typeface="Times New Roman" panose="02020603050405020304" pitchFamily="18" charset="0"/>
                <a:ea typeface="微软雅黑" panose="020B0503020204020204" pitchFamily="34" charset="-122"/>
              </a:rPr>
              <a:t>邑人来此绝境”中的“妻子”指的是妻子和儿女</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现在专指男子的配偶</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3</a:t>
            </a:r>
            <a:r>
              <a:rPr lang="zh-CN" altLang="en-US" sz="2100" dirty="0">
                <a:latin typeface="Times New Roman" panose="02020603050405020304" pitchFamily="18" charset="0"/>
                <a:ea typeface="微软雅黑" panose="020B0503020204020204" pitchFamily="34" charset="-122"/>
              </a:rPr>
              <a:t>）词义转移</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如</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先帝不以臣</a:t>
            </a:r>
            <a:r>
              <a:rPr lang="zh-CN" altLang="en-US" sz="2100" dirty="0">
                <a:solidFill>
                  <a:srgbClr val="E44B42"/>
                </a:solidFill>
                <a:latin typeface="Times New Roman" panose="02020603050405020304" pitchFamily="18" charset="0"/>
                <a:ea typeface="微软雅黑" panose="020B0503020204020204" pitchFamily="34" charset="-122"/>
              </a:rPr>
              <a:t>卑鄙</a:t>
            </a:r>
            <a:r>
              <a:rPr lang="zh-CN" altLang="en-US" sz="2100" dirty="0">
                <a:latin typeface="Times New Roman" panose="02020603050405020304" pitchFamily="18" charset="0"/>
                <a:ea typeface="微软雅黑" panose="020B0503020204020204" pitchFamily="34" charset="-122"/>
              </a:rPr>
              <a:t>”中的“卑鄙”</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古义指社会地位低微</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见识短浅</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而现在是品德恶劣</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不道德的意思</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4</a:t>
            </a:r>
            <a:r>
              <a:rPr lang="zh-CN" altLang="en-US" sz="2100" dirty="0">
                <a:latin typeface="Times New Roman" panose="02020603050405020304" pitchFamily="18" charset="0"/>
                <a:ea typeface="微软雅黑" panose="020B0503020204020204" pitchFamily="34" charset="-122"/>
              </a:rPr>
              <a:t>）词义交叉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如“阅”</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古今意义都有“阅读”的意思</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但“</a:t>
            </a:r>
            <a:r>
              <a:rPr lang="zh-CN" altLang="en-US" sz="2100" dirty="0">
                <a:solidFill>
                  <a:srgbClr val="E44B42"/>
                </a:solidFill>
                <a:latin typeface="Times New Roman" panose="02020603050405020304" pitchFamily="18" charset="0"/>
                <a:ea typeface="微软雅黑" panose="020B0503020204020204" pitchFamily="34" charset="-122"/>
              </a:rPr>
              <a:t>阅</a:t>
            </a:r>
            <a:r>
              <a:rPr lang="zh-CN" altLang="en-US" sz="2100" dirty="0">
                <a:latin typeface="Times New Roman" panose="02020603050405020304" pitchFamily="18" charset="0"/>
                <a:ea typeface="微软雅黑" panose="020B0503020204020204" pitchFamily="34" charset="-122"/>
              </a:rPr>
              <a:t>十余岁”中的“阅”解释为“经过</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经历”比较适合文意</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1934" y="1510346"/>
            <a:ext cx="8620133" cy="2999740"/>
          </a:xfrm>
          <a:prstGeom prst="rect">
            <a:avLst/>
          </a:prstGeom>
        </p:spPr>
        <p:txBody>
          <a:bodyPr wrap="square">
            <a:spAutoFit/>
          </a:bodyPr>
          <a:lstStyle/>
          <a:p>
            <a:pPr algn="just">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5</a:t>
            </a:r>
            <a:r>
              <a:rPr lang="zh-CN" altLang="en-US" sz="2100" dirty="0">
                <a:latin typeface="Times New Roman" panose="02020603050405020304" pitchFamily="18" charset="0"/>
                <a:ea typeface="微软雅黑" panose="020B0503020204020204" pitchFamily="34" charset="-122"/>
              </a:rPr>
              <a:t>）注意事项：“以、于、为、则、而”，往往用于句中，在它们的前后一般就不断开（“而”表转折且后面为一个比较长的完整的句子时，“而”前面要断开）。</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b="1" dirty="0">
                <a:latin typeface="Times New Roman" panose="02020603050405020304" pitchFamily="18" charset="0"/>
                <a:ea typeface="微软雅黑" panose="020B0503020204020204" pitchFamily="34" charset="-122"/>
              </a:rPr>
              <a:t>4.</a:t>
            </a:r>
            <a:r>
              <a:rPr lang="zh-CN" altLang="en-US" sz="2100" b="1" dirty="0">
                <a:latin typeface="Times New Roman" panose="02020603050405020304" pitchFamily="18" charset="0"/>
                <a:ea typeface="微软雅黑" panose="020B0503020204020204" pitchFamily="34" charset="-122"/>
              </a:rPr>
              <a:t>找出动词，明确句意。</a:t>
            </a:r>
            <a:r>
              <a:rPr lang="zh-CN" altLang="en-US" sz="2100" dirty="0">
                <a:latin typeface="Times New Roman" panose="02020603050405020304" pitchFamily="18" charset="0"/>
                <a:ea typeface="微软雅黑" panose="020B0503020204020204" pitchFamily="34" charset="-122"/>
              </a:rPr>
              <a:t>古汉语中，句子多以</a:t>
            </a:r>
            <a:r>
              <a:rPr lang="zh-CN" altLang="en-US" sz="2100" dirty="0">
                <a:solidFill>
                  <a:srgbClr val="E44B42"/>
                </a:solidFill>
                <a:latin typeface="Times New Roman" panose="02020603050405020304" pitchFamily="18" charset="0"/>
                <a:ea typeface="微软雅黑" panose="020B0503020204020204" pitchFamily="34" charset="-122"/>
              </a:rPr>
              <a:t>动词</a:t>
            </a:r>
            <a:r>
              <a:rPr lang="zh-CN" altLang="en-US" sz="2100" dirty="0">
                <a:latin typeface="Times New Roman" panose="02020603050405020304" pitchFamily="18" charset="0"/>
                <a:ea typeface="微软雅黑" panose="020B0503020204020204" pitchFamily="34" charset="-122"/>
              </a:rPr>
              <a:t>或</a:t>
            </a:r>
            <a:r>
              <a:rPr lang="zh-CN" altLang="en-US" sz="2100" dirty="0">
                <a:solidFill>
                  <a:srgbClr val="E44B42"/>
                </a:solidFill>
                <a:latin typeface="Times New Roman" panose="02020603050405020304" pitchFamily="18" charset="0"/>
                <a:ea typeface="微软雅黑" panose="020B0503020204020204" pitchFamily="34" charset="-122"/>
              </a:rPr>
              <a:t>形容词谓语</a:t>
            </a:r>
            <a:r>
              <a:rPr lang="zh-CN" altLang="en-US" sz="2100" dirty="0">
                <a:latin typeface="Times New Roman" panose="02020603050405020304" pitchFamily="18" charset="0"/>
                <a:ea typeface="微软雅黑" panose="020B0503020204020204" pitchFamily="34" charset="-122"/>
              </a:rPr>
              <a:t>为中心。找到了动词或形容词谓语，也就区分出独立的句子，明确了语句的意思，从而可以正确断句。</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1934" y="1510346"/>
            <a:ext cx="8620133" cy="4453890"/>
          </a:xfrm>
          <a:prstGeom prst="rect">
            <a:avLst/>
          </a:prstGeom>
        </p:spPr>
        <p:txBody>
          <a:bodyPr wrap="square">
            <a:spAutoFit/>
          </a:bodyPr>
          <a:lstStyle/>
          <a:p>
            <a:pPr algn="just">
              <a:lnSpc>
                <a:spcPct val="150000"/>
              </a:lnSpc>
            </a:pPr>
            <a:r>
              <a:rPr lang="en-US" altLang="zh-CN" sz="2100" b="1" dirty="0">
                <a:latin typeface="Times New Roman" panose="02020603050405020304" pitchFamily="18" charset="0"/>
                <a:ea typeface="微软雅黑" panose="020B0503020204020204" pitchFamily="34" charset="-122"/>
              </a:rPr>
              <a:t>5.</a:t>
            </a:r>
            <a:r>
              <a:rPr lang="zh-CN" altLang="en-US" sz="2100" b="1" dirty="0">
                <a:latin typeface="Times New Roman" panose="02020603050405020304" pitchFamily="18" charset="0"/>
                <a:ea typeface="微软雅黑" panose="020B0503020204020204" pitchFamily="34" charset="-122"/>
              </a:rPr>
              <a:t>借助名词（代词）断句。</a:t>
            </a:r>
            <a:r>
              <a:rPr lang="zh-CN" altLang="en-US" sz="2100" dirty="0">
                <a:latin typeface="Times New Roman" panose="02020603050405020304" pitchFamily="18" charset="0"/>
                <a:ea typeface="微软雅黑" panose="020B0503020204020204" pitchFamily="34" charset="-122"/>
              </a:rPr>
              <a:t>一般完整的句子都有主谓宾，而主语一般由名词或代词充当。名词一般为文章陈述、描写、说明或议论的对象，在它们的前后往往要进行断句。名词（代词）一般也常常用作句子的主语或宾语，因此，找出文中反复出现的名词或代词，就基本上可以断出句读了。常见代词有：吾、余、予（表示“我”）、尔、汝、公、卿、君、若（表示“你”）、彼、此、其、之。</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b="1" dirty="0">
                <a:latin typeface="Times New Roman" panose="02020603050405020304" pitchFamily="18" charset="0"/>
                <a:ea typeface="微软雅黑" panose="020B0503020204020204" pitchFamily="34" charset="-122"/>
              </a:rPr>
              <a:t>6.</a:t>
            </a:r>
            <a:r>
              <a:rPr lang="zh-CN" altLang="en-US" sz="2100" b="1" dirty="0">
                <a:latin typeface="Times New Roman" panose="02020603050405020304" pitchFamily="18" charset="0"/>
                <a:ea typeface="微软雅黑" panose="020B0503020204020204" pitchFamily="34" charset="-122"/>
              </a:rPr>
              <a:t>借助语法结构断句。</a:t>
            </a:r>
            <a:r>
              <a:rPr lang="zh-CN" altLang="en-US" sz="2100" dirty="0">
                <a:latin typeface="Times New Roman" panose="02020603050405020304" pitchFamily="18" charset="0"/>
                <a:ea typeface="微软雅黑" panose="020B0503020204020204" pitchFamily="34" charset="-122"/>
              </a:rPr>
              <a:t>文言语法中有一些固定结构，如：“</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者，</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也”“不亦</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乎”“何</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之有”“孰与</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乎”“为</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所</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受</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于</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等，根据这些结构也可断句。</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1934" y="1510346"/>
            <a:ext cx="8620133" cy="3484245"/>
          </a:xfrm>
          <a:prstGeom prst="rect">
            <a:avLst/>
          </a:prstGeom>
        </p:spPr>
        <p:txBody>
          <a:bodyPr wrap="square">
            <a:spAutoFit/>
          </a:bodyPr>
          <a:lstStyle/>
          <a:p>
            <a:pPr algn="just">
              <a:lnSpc>
                <a:spcPct val="150000"/>
              </a:lnSpc>
            </a:pPr>
            <a:r>
              <a:rPr lang="en-US" altLang="zh-CN" sz="2100" b="1" dirty="0">
                <a:latin typeface="Times New Roman" panose="02020603050405020304" pitchFamily="18" charset="0"/>
                <a:ea typeface="微软雅黑" panose="020B0503020204020204" pitchFamily="34" charset="-122"/>
              </a:rPr>
              <a:t>7.</a:t>
            </a:r>
            <a:r>
              <a:rPr lang="zh-CN" altLang="en-US" sz="2100" b="1" dirty="0">
                <a:latin typeface="Times New Roman" panose="02020603050405020304" pitchFamily="18" charset="0"/>
                <a:ea typeface="微软雅黑" panose="020B0503020204020204" pitchFamily="34" charset="-122"/>
              </a:rPr>
              <a:t>借助对比、对偶、排比、顶真等修辞手法断句。</a:t>
            </a:r>
            <a:r>
              <a:rPr lang="zh-CN" altLang="en-US" sz="2100" dirty="0">
                <a:latin typeface="Times New Roman" panose="02020603050405020304" pitchFamily="18" charset="0"/>
                <a:ea typeface="微软雅黑" panose="020B0503020204020204" pitchFamily="34" charset="-122"/>
              </a:rPr>
              <a:t>文言文中常有</a:t>
            </a:r>
            <a:r>
              <a:rPr lang="zh-CN" altLang="en-US" sz="2100" dirty="0">
                <a:solidFill>
                  <a:srgbClr val="E44B42"/>
                </a:solidFill>
                <a:latin typeface="Times New Roman" panose="02020603050405020304" pitchFamily="18" charset="0"/>
                <a:ea typeface="微软雅黑" panose="020B0503020204020204" pitchFamily="34" charset="-122"/>
              </a:rPr>
              <a:t>对偶句、排比句</a:t>
            </a:r>
            <a:r>
              <a:rPr lang="zh-CN" altLang="en-US" sz="2100" dirty="0">
                <a:latin typeface="Times New Roman" panose="02020603050405020304" pitchFamily="18" charset="0"/>
                <a:ea typeface="微软雅黑" panose="020B0503020204020204" pitchFamily="34" charset="-122"/>
              </a:rPr>
              <a:t>，抓住这个特点断句，常能收到断开一处，就能断开几处的效果。</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b="1" dirty="0">
                <a:latin typeface="Times New Roman" panose="02020603050405020304" pitchFamily="18" charset="0"/>
                <a:ea typeface="微软雅黑" panose="020B0503020204020204" pitchFamily="34" charset="-122"/>
              </a:rPr>
              <a:t>8.</a:t>
            </a:r>
            <a:r>
              <a:rPr lang="zh-CN" altLang="en-US" sz="2100" b="1" dirty="0">
                <a:latin typeface="Times New Roman" panose="02020603050405020304" pitchFamily="18" charset="0"/>
                <a:ea typeface="微软雅黑" panose="020B0503020204020204" pitchFamily="34" charset="-122"/>
              </a:rPr>
              <a:t>利用对称句式。</a:t>
            </a:r>
            <a:r>
              <a:rPr lang="zh-CN" altLang="en-US" sz="2100" dirty="0">
                <a:latin typeface="Times New Roman" panose="02020603050405020304" pitchFamily="18" charset="0"/>
                <a:ea typeface="微软雅黑" panose="020B0503020204020204" pitchFamily="34" charset="-122"/>
              </a:rPr>
              <a:t>解题时，注意古文讲究整齐对称、行文中上下句常用相同的字数和相同的结构的特点。如“故福之为祸</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祸之为福</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化不可极</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深不可测也”，句式工整，都为四字一句，据此可正确断句。当然，断句的方法还有很多，如根据押韵规律断句、根据间隔反复断句、根据句式断句等，综合运用这些方法，效果会更好。</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46342" y="1579628"/>
            <a:ext cx="6104243" cy="610235"/>
            <a:chOff x="349245" y="850627"/>
            <a:chExt cx="8138990" cy="813647"/>
          </a:xfrm>
        </p:grpSpPr>
        <p:sp>
          <p:nvSpPr>
            <p:cNvPr id="5" name="Shape 16880"/>
            <p:cNvSpPr/>
            <p:nvPr/>
          </p:nvSpPr>
          <p:spPr>
            <a:xfrm>
              <a:off x="349245" y="1031217"/>
              <a:ext cx="519076" cy="464867"/>
            </a:xfrm>
            <a:custGeom>
              <a:avLst/>
              <a:gdLst/>
              <a:ahLst/>
              <a:cxnLst>
                <a:cxn ang="0">
                  <a:pos x="wd2" y="hd2"/>
                </a:cxn>
                <a:cxn ang="5400000">
                  <a:pos x="wd2" y="hd2"/>
                </a:cxn>
                <a:cxn ang="10800000">
                  <a:pos x="wd2" y="hd2"/>
                </a:cxn>
                <a:cxn ang="16200000">
                  <a:pos x="wd2" y="hd2"/>
                </a:cxn>
              </a:cxnLst>
              <a:rect l="0" t="0" r="r" b="b"/>
              <a:pathLst>
                <a:path w="21496" h="21484" extrusionOk="0">
                  <a:moveTo>
                    <a:pt x="3837" y="7883"/>
                  </a:moveTo>
                  <a:cubicBezTo>
                    <a:pt x="1847" y="7568"/>
                    <a:pt x="1847" y="7568"/>
                    <a:pt x="1847" y="7568"/>
                  </a:cubicBezTo>
                  <a:cubicBezTo>
                    <a:pt x="1563" y="7568"/>
                    <a:pt x="1279" y="7883"/>
                    <a:pt x="1279" y="8199"/>
                  </a:cubicBezTo>
                  <a:cubicBezTo>
                    <a:pt x="1137" y="9775"/>
                    <a:pt x="1137" y="9775"/>
                    <a:pt x="1137" y="9775"/>
                  </a:cubicBezTo>
                  <a:cubicBezTo>
                    <a:pt x="1137" y="9460"/>
                    <a:pt x="1421" y="9302"/>
                    <a:pt x="1705" y="9302"/>
                  </a:cubicBezTo>
                  <a:cubicBezTo>
                    <a:pt x="3553" y="9460"/>
                    <a:pt x="3553" y="9460"/>
                    <a:pt x="3553" y="9460"/>
                  </a:cubicBezTo>
                  <a:cubicBezTo>
                    <a:pt x="3837" y="9618"/>
                    <a:pt x="4121" y="9775"/>
                    <a:pt x="4121" y="10091"/>
                  </a:cubicBezTo>
                  <a:cubicBezTo>
                    <a:pt x="4263" y="8514"/>
                    <a:pt x="4263" y="8514"/>
                    <a:pt x="4263" y="8514"/>
                  </a:cubicBezTo>
                  <a:cubicBezTo>
                    <a:pt x="4263" y="8199"/>
                    <a:pt x="4121" y="7883"/>
                    <a:pt x="3837" y="7883"/>
                  </a:cubicBezTo>
                  <a:close/>
                  <a:moveTo>
                    <a:pt x="3268" y="12298"/>
                  </a:moveTo>
                  <a:cubicBezTo>
                    <a:pt x="1421" y="11982"/>
                    <a:pt x="1421" y="11982"/>
                    <a:pt x="1421" y="11982"/>
                  </a:cubicBezTo>
                  <a:cubicBezTo>
                    <a:pt x="1137" y="11982"/>
                    <a:pt x="995" y="11667"/>
                    <a:pt x="995" y="11352"/>
                  </a:cubicBezTo>
                  <a:cubicBezTo>
                    <a:pt x="0" y="20654"/>
                    <a:pt x="0" y="20654"/>
                    <a:pt x="0" y="20654"/>
                  </a:cubicBezTo>
                  <a:cubicBezTo>
                    <a:pt x="0" y="20969"/>
                    <a:pt x="142" y="21127"/>
                    <a:pt x="426" y="21127"/>
                  </a:cubicBezTo>
                  <a:cubicBezTo>
                    <a:pt x="2416" y="21442"/>
                    <a:pt x="2416" y="21442"/>
                    <a:pt x="2416" y="21442"/>
                  </a:cubicBezTo>
                  <a:cubicBezTo>
                    <a:pt x="2700" y="21442"/>
                    <a:pt x="2842" y="21285"/>
                    <a:pt x="2984" y="20969"/>
                  </a:cubicBezTo>
                  <a:cubicBezTo>
                    <a:pt x="3126" y="19550"/>
                    <a:pt x="3126" y="19550"/>
                    <a:pt x="3126" y="19550"/>
                  </a:cubicBezTo>
                  <a:cubicBezTo>
                    <a:pt x="2984" y="19708"/>
                    <a:pt x="2984" y="19866"/>
                    <a:pt x="2842" y="19866"/>
                  </a:cubicBezTo>
                  <a:cubicBezTo>
                    <a:pt x="284" y="19550"/>
                    <a:pt x="284" y="19550"/>
                    <a:pt x="284" y="19550"/>
                  </a:cubicBezTo>
                  <a:cubicBezTo>
                    <a:pt x="284" y="19550"/>
                    <a:pt x="142" y="19393"/>
                    <a:pt x="142" y="19235"/>
                  </a:cubicBezTo>
                  <a:cubicBezTo>
                    <a:pt x="142" y="19077"/>
                    <a:pt x="284" y="18920"/>
                    <a:pt x="426" y="19077"/>
                  </a:cubicBezTo>
                  <a:cubicBezTo>
                    <a:pt x="2842" y="19235"/>
                    <a:pt x="2842" y="19235"/>
                    <a:pt x="2842" y="19235"/>
                  </a:cubicBezTo>
                  <a:cubicBezTo>
                    <a:pt x="2984" y="19393"/>
                    <a:pt x="3126" y="19393"/>
                    <a:pt x="3126" y="19550"/>
                  </a:cubicBezTo>
                  <a:cubicBezTo>
                    <a:pt x="3837" y="11825"/>
                    <a:pt x="3837" y="11825"/>
                    <a:pt x="3837" y="11825"/>
                  </a:cubicBezTo>
                  <a:cubicBezTo>
                    <a:pt x="3837" y="11982"/>
                    <a:pt x="3553" y="12298"/>
                    <a:pt x="3268" y="12298"/>
                  </a:cubicBezTo>
                  <a:close/>
                  <a:moveTo>
                    <a:pt x="1137" y="9775"/>
                  </a:moveTo>
                  <a:cubicBezTo>
                    <a:pt x="995" y="11352"/>
                    <a:pt x="995" y="11352"/>
                    <a:pt x="995" y="11352"/>
                  </a:cubicBezTo>
                  <a:cubicBezTo>
                    <a:pt x="995" y="11352"/>
                    <a:pt x="995" y="11352"/>
                    <a:pt x="995" y="11352"/>
                  </a:cubicBezTo>
                  <a:cubicBezTo>
                    <a:pt x="1137" y="9775"/>
                    <a:pt x="1137" y="9775"/>
                    <a:pt x="1137" y="9775"/>
                  </a:cubicBezTo>
                  <a:cubicBezTo>
                    <a:pt x="1137" y="9775"/>
                    <a:pt x="1137" y="9775"/>
                    <a:pt x="1137" y="9775"/>
                  </a:cubicBezTo>
                  <a:close/>
                  <a:moveTo>
                    <a:pt x="3837" y="11825"/>
                  </a:moveTo>
                  <a:cubicBezTo>
                    <a:pt x="4121" y="10091"/>
                    <a:pt x="4121" y="10091"/>
                    <a:pt x="4121" y="10091"/>
                  </a:cubicBezTo>
                  <a:cubicBezTo>
                    <a:pt x="4121" y="10091"/>
                    <a:pt x="4121" y="10091"/>
                    <a:pt x="4121" y="10091"/>
                  </a:cubicBezTo>
                  <a:cubicBezTo>
                    <a:pt x="3837" y="11825"/>
                    <a:pt x="3837" y="11825"/>
                    <a:pt x="3837" y="11825"/>
                  </a:cubicBezTo>
                  <a:cubicBezTo>
                    <a:pt x="3837" y="11825"/>
                    <a:pt x="3837" y="11825"/>
                    <a:pt x="3837" y="11825"/>
                  </a:cubicBezTo>
                  <a:close/>
                  <a:moveTo>
                    <a:pt x="18047" y="6937"/>
                  </a:moveTo>
                  <a:cubicBezTo>
                    <a:pt x="18189" y="6937"/>
                    <a:pt x="18332" y="7095"/>
                    <a:pt x="18332" y="7253"/>
                  </a:cubicBezTo>
                  <a:cubicBezTo>
                    <a:pt x="18047" y="5676"/>
                    <a:pt x="18047" y="5676"/>
                    <a:pt x="18047" y="5676"/>
                  </a:cubicBezTo>
                  <a:cubicBezTo>
                    <a:pt x="17905" y="5361"/>
                    <a:pt x="17621" y="5203"/>
                    <a:pt x="17337" y="5203"/>
                  </a:cubicBezTo>
                  <a:cubicBezTo>
                    <a:pt x="15632" y="5834"/>
                    <a:pt x="15632" y="5834"/>
                    <a:pt x="15632" y="5834"/>
                  </a:cubicBezTo>
                  <a:cubicBezTo>
                    <a:pt x="15347" y="5834"/>
                    <a:pt x="15063" y="6149"/>
                    <a:pt x="15205" y="6622"/>
                  </a:cubicBezTo>
                  <a:cubicBezTo>
                    <a:pt x="15489" y="8199"/>
                    <a:pt x="15489" y="8199"/>
                    <a:pt x="15489" y="8199"/>
                  </a:cubicBezTo>
                  <a:cubicBezTo>
                    <a:pt x="15489" y="7883"/>
                    <a:pt x="15632" y="7726"/>
                    <a:pt x="15774" y="7568"/>
                  </a:cubicBezTo>
                  <a:cubicBezTo>
                    <a:pt x="16484" y="7253"/>
                    <a:pt x="17195" y="6937"/>
                    <a:pt x="18047" y="6937"/>
                  </a:cubicBezTo>
                  <a:close/>
                  <a:moveTo>
                    <a:pt x="9521" y="2996"/>
                  </a:moveTo>
                  <a:cubicBezTo>
                    <a:pt x="9521" y="15924"/>
                    <a:pt x="9521" y="15924"/>
                    <a:pt x="9521" y="15924"/>
                  </a:cubicBezTo>
                  <a:cubicBezTo>
                    <a:pt x="10942" y="16397"/>
                    <a:pt x="12647" y="16397"/>
                    <a:pt x="14068" y="15924"/>
                  </a:cubicBezTo>
                  <a:cubicBezTo>
                    <a:pt x="14068" y="2996"/>
                    <a:pt x="14068" y="2996"/>
                    <a:pt x="14068" y="2996"/>
                  </a:cubicBezTo>
                  <a:cubicBezTo>
                    <a:pt x="13074" y="2365"/>
                    <a:pt x="10516" y="2365"/>
                    <a:pt x="9521" y="2996"/>
                  </a:cubicBezTo>
                  <a:close/>
                  <a:moveTo>
                    <a:pt x="9521" y="16555"/>
                  </a:moveTo>
                  <a:cubicBezTo>
                    <a:pt x="9521" y="17974"/>
                    <a:pt x="9521" y="17974"/>
                    <a:pt x="9521" y="17974"/>
                  </a:cubicBezTo>
                  <a:cubicBezTo>
                    <a:pt x="10374" y="18447"/>
                    <a:pt x="13216" y="18447"/>
                    <a:pt x="14068" y="17974"/>
                  </a:cubicBezTo>
                  <a:cubicBezTo>
                    <a:pt x="14068" y="16555"/>
                    <a:pt x="14068" y="16555"/>
                    <a:pt x="14068" y="16555"/>
                  </a:cubicBezTo>
                  <a:cubicBezTo>
                    <a:pt x="12647" y="17028"/>
                    <a:pt x="10942" y="17028"/>
                    <a:pt x="9521" y="16555"/>
                  </a:cubicBezTo>
                  <a:close/>
                  <a:moveTo>
                    <a:pt x="13642" y="0"/>
                  </a:moveTo>
                  <a:cubicBezTo>
                    <a:pt x="9947" y="0"/>
                    <a:pt x="9947" y="0"/>
                    <a:pt x="9947" y="0"/>
                  </a:cubicBezTo>
                  <a:cubicBezTo>
                    <a:pt x="9663" y="0"/>
                    <a:pt x="9521" y="315"/>
                    <a:pt x="9521" y="631"/>
                  </a:cubicBezTo>
                  <a:cubicBezTo>
                    <a:pt x="9521" y="2207"/>
                    <a:pt x="9521" y="2207"/>
                    <a:pt x="9521" y="2207"/>
                  </a:cubicBezTo>
                  <a:cubicBezTo>
                    <a:pt x="10374" y="1734"/>
                    <a:pt x="13216" y="1734"/>
                    <a:pt x="14068" y="2207"/>
                  </a:cubicBezTo>
                  <a:cubicBezTo>
                    <a:pt x="14068" y="631"/>
                    <a:pt x="14068" y="631"/>
                    <a:pt x="14068" y="631"/>
                  </a:cubicBezTo>
                  <a:cubicBezTo>
                    <a:pt x="14068" y="315"/>
                    <a:pt x="13926" y="0"/>
                    <a:pt x="13642" y="0"/>
                  </a:cubicBezTo>
                  <a:close/>
                  <a:moveTo>
                    <a:pt x="9521" y="19866"/>
                  </a:moveTo>
                  <a:cubicBezTo>
                    <a:pt x="9521" y="20812"/>
                    <a:pt x="9521" y="20812"/>
                    <a:pt x="9521" y="20812"/>
                  </a:cubicBezTo>
                  <a:cubicBezTo>
                    <a:pt x="9521" y="21127"/>
                    <a:pt x="9663" y="21442"/>
                    <a:pt x="9947" y="21442"/>
                  </a:cubicBezTo>
                  <a:cubicBezTo>
                    <a:pt x="13642" y="21442"/>
                    <a:pt x="13642" y="21442"/>
                    <a:pt x="13642" y="21442"/>
                  </a:cubicBezTo>
                  <a:cubicBezTo>
                    <a:pt x="13926" y="21442"/>
                    <a:pt x="14068" y="21127"/>
                    <a:pt x="14068" y="20812"/>
                  </a:cubicBezTo>
                  <a:cubicBezTo>
                    <a:pt x="14068" y="19866"/>
                    <a:pt x="14068" y="19866"/>
                    <a:pt x="14068" y="19866"/>
                  </a:cubicBezTo>
                  <a:cubicBezTo>
                    <a:pt x="13642" y="20181"/>
                    <a:pt x="9947" y="20181"/>
                    <a:pt x="9521" y="19866"/>
                  </a:cubicBezTo>
                  <a:close/>
                  <a:moveTo>
                    <a:pt x="7816" y="2680"/>
                  </a:moveTo>
                  <a:cubicBezTo>
                    <a:pt x="5826" y="2680"/>
                    <a:pt x="5826" y="2680"/>
                    <a:pt x="5826" y="2680"/>
                  </a:cubicBezTo>
                  <a:cubicBezTo>
                    <a:pt x="5542" y="2680"/>
                    <a:pt x="5400" y="2838"/>
                    <a:pt x="5400" y="3311"/>
                  </a:cubicBezTo>
                  <a:cubicBezTo>
                    <a:pt x="5400" y="20812"/>
                    <a:pt x="5400" y="20812"/>
                    <a:pt x="5400" y="20812"/>
                  </a:cubicBezTo>
                  <a:cubicBezTo>
                    <a:pt x="5400" y="21127"/>
                    <a:pt x="5542" y="21442"/>
                    <a:pt x="5826" y="21442"/>
                  </a:cubicBezTo>
                  <a:cubicBezTo>
                    <a:pt x="7816" y="21442"/>
                    <a:pt x="7816" y="21442"/>
                    <a:pt x="7816" y="21442"/>
                  </a:cubicBezTo>
                  <a:cubicBezTo>
                    <a:pt x="8100" y="21442"/>
                    <a:pt x="8242" y="21127"/>
                    <a:pt x="8242" y="20812"/>
                  </a:cubicBezTo>
                  <a:cubicBezTo>
                    <a:pt x="8242" y="3311"/>
                    <a:pt x="8242" y="3311"/>
                    <a:pt x="8242" y="3311"/>
                  </a:cubicBezTo>
                  <a:cubicBezTo>
                    <a:pt x="8242" y="2838"/>
                    <a:pt x="8100" y="2680"/>
                    <a:pt x="7816" y="2680"/>
                  </a:cubicBezTo>
                  <a:close/>
                  <a:moveTo>
                    <a:pt x="7532" y="19393"/>
                  </a:moveTo>
                  <a:cubicBezTo>
                    <a:pt x="6111" y="19393"/>
                    <a:pt x="6111" y="19393"/>
                    <a:pt x="6111" y="19393"/>
                  </a:cubicBezTo>
                  <a:cubicBezTo>
                    <a:pt x="5968" y="19393"/>
                    <a:pt x="5826" y="19393"/>
                    <a:pt x="5826" y="19077"/>
                  </a:cubicBezTo>
                  <a:cubicBezTo>
                    <a:pt x="5826" y="18920"/>
                    <a:pt x="5968" y="18762"/>
                    <a:pt x="6111" y="18762"/>
                  </a:cubicBezTo>
                  <a:cubicBezTo>
                    <a:pt x="7532" y="18762"/>
                    <a:pt x="7532" y="18762"/>
                    <a:pt x="7532" y="18762"/>
                  </a:cubicBezTo>
                  <a:cubicBezTo>
                    <a:pt x="7674" y="18762"/>
                    <a:pt x="7816" y="18920"/>
                    <a:pt x="7816" y="19077"/>
                  </a:cubicBezTo>
                  <a:cubicBezTo>
                    <a:pt x="7816" y="19393"/>
                    <a:pt x="7674" y="19393"/>
                    <a:pt x="7532" y="19393"/>
                  </a:cubicBezTo>
                  <a:close/>
                  <a:moveTo>
                    <a:pt x="7247" y="5203"/>
                  </a:moveTo>
                  <a:cubicBezTo>
                    <a:pt x="6395" y="5203"/>
                    <a:pt x="6395" y="5203"/>
                    <a:pt x="6395" y="5203"/>
                  </a:cubicBezTo>
                  <a:cubicBezTo>
                    <a:pt x="6111" y="5203"/>
                    <a:pt x="5826" y="4888"/>
                    <a:pt x="5826" y="4572"/>
                  </a:cubicBezTo>
                  <a:cubicBezTo>
                    <a:pt x="5826" y="4257"/>
                    <a:pt x="6111" y="3942"/>
                    <a:pt x="6395" y="3942"/>
                  </a:cubicBezTo>
                  <a:cubicBezTo>
                    <a:pt x="7247" y="3942"/>
                    <a:pt x="7247" y="3942"/>
                    <a:pt x="7247" y="3942"/>
                  </a:cubicBezTo>
                  <a:cubicBezTo>
                    <a:pt x="7532" y="3942"/>
                    <a:pt x="7816" y="4257"/>
                    <a:pt x="7816" y="4572"/>
                  </a:cubicBezTo>
                  <a:cubicBezTo>
                    <a:pt x="7816" y="4888"/>
                    <a:pt x="7532" y="5203"/>
                    <a:pt x="7247" y="5203"/>
                  </a:cubicBezTo>
                  <a:close/>
                  <a:moveTo>
                    <a:pt x="18332" y="7253"/>
                  </a:moveTo>
                  <a:cubicBezTo>
                    <a:pt x="18474" y="7410"/>
                    <a:pt x="18332" y="7568"/>
                    <a:pt x="18189" y="7568"/>
                  </a:cubicBezTo>
                  <a:cubicBezTo>
                    <a:pt x="17337" y="7568"/>
                    <a:pt x="16626" y="7883"/>
                    <a:pt x="15916" y="8199"/>
                  </a:cubicBezTo>
                  <a:cubicBezTo>
                    <a:pt x="15774" y="8356"/>
                    <a:pt x="15632" y="8356"/>
                    <a:pt x="15489" y="8199"/>
                  </a:cubicBezTo>
                  <a:cubicBezTo>
                    <a:pt x="18616" y="20969"/>
                    <a:pt x="18616" y="20969"/>
                    <a:pt x="18616" y="20969"/>
                  </a:cubicBezTo>
                  <a:cubicBezTo>
                    <a:pt x="18758" y="21285"/>
                    <a:pt x="19042" y="21600"/>
                    <a:pt x="19326" y="21442"/>
                  </a:cubicBezTo>
                  <a:cubicBezTo>
                    <a:pt x="21032" y="20969"/>
                    <a:pt x="21032" y="20969"/>
                    <a:pt x="21032" y="20969"/>
                  </a:cubicBezTo>
                  <a:cubicBezTo>
                    <a:pt x="21316" y="20812"/>
                    <a:pt x="21600" y="20496"/>
                    <a:pt x="21458" y="20181"/>
                  </a:cubicBezTo>
                  <a:lnTo>
                    <a:pt x="18332" y="7253"/>
                  </a:lnTo>
                  <a:close/>
                  <a:moveTo>
                    <a:pt x="16911" y="11352"/>
                  </a:moveTo>
                  <a:cubicBezTo>
                    <a:pt x="16342" y="8829"/>
                    <a:pt x="16342" y="8829"/>
                    <a:pt x="16342" y="8829"/>
                  </a:cubicBezTo>
                  <a:cubicBezTo>
                    <a:pt x="18047" y="8356"/>
                    <a:pt x="18047" y="8356"/>
                    <a:pt x="18047" y="8356"/>
                  </a:cubicBezTo>
                  <a:cubicBezTo>
                    <a:pt x="18616" y="10879"/>
                    <a:pt x="18616" y="10879"/>
                    <a:pt x="18616" y="10879"/>
                  </a:cubicBezTo>
                  <a:lnTo>
                    <a:pt x="16911" y="11352"/>
                  </a:lnTo>
                  <a:close/>
                </a:path>
              </a:pathLst>
            </a:custGeom>
            <a:solidFill>
              <a:srgbClr val="E44B42"/>
            </a:solidFill>
            <a:ln w="12700">
              <a:miter lim="400000"/>
            </a:ln>
          </p:spPr>
          <p:txBody>
            <a:bodyPr lIns="0" tIns="0" rIns="0" bIns="0"/>
            <a:lstStyle>
              <a:lvl1pPr>
                <a:defRPr>
                  <a:latin typeface="+mj-lt"/>
                  <a:ea typeface="+mj-ea"/>
                  <a:cs typeface="+mj-cs"/>
                  <a:sym typeface="Helvetica"/>
                </a:defRPr>
              </a:lvl1pPr>
              <a:lvl2pPr indent="457200">
                <a:defRPr>
                  <a:latin typeface="+mj-lt"/>
                  <a:ea typeface="+mj-ea"/>
                  <a:cs typeface="+mj-cs"/>
                  <a:sym typeface="Helvetica"/>
                </a:defRPr>
              </a:lvl2pPr>
              <a:lvl3pPr indent="914400">
                <a:defRPr>
                  <a:latin typeface="+mj-lt"/>
                  <a:ea typeface="+mj-ea"/>
                  <a:cs typeface="+mj-cs"/>
                  <a:sym typeface="Helvetica"/>
                </a:defRPr>
              </a:lvl3pPr>
              <a:lvl4pPr indent="1371600">
                <a:defRPr>
                  <a:latin typeface="+mj-lt"/>
                  <a:ea typeface="+mj-ea"/>
                  <a:cs typeface="+mj-cs"/>
                  <a:sym typeface="Helvetica"/>
                </a:defRPr>
              </a:lvl4pPr>
              <a:lvl5pPr indent="1828800">
                <a:defRPr>
                  <a:latin typeface="+mj-lt"/>
                  <a:ea typeface="+mj-ea"/>
                  <a:cs typeface="+mj-cs"/>
                  <a:sym typeface="Helvetica"/>
                </a:defRPr>
              </a:lvl5pPr>
              <a:lvl6pPr indent="2286000">
                <a:defRPr>
                  <a:latin typeface="+mj-lt"/>
                  <a:ea typeface="+mj-ea"/>
                  <a:cs typeface="+mj-cs"/>
                  <a:sym typeface="Helvetica"/>
                </a:defRPr>
              </a:lvl6pPr>
              <a:lvl7pPr indent="2743200">
                <a:defRPr>
                  <a:latin typeface="+mj-lt"/>
                  <a:ea typeface="+mj-ea"/>
                  <a:cs typeface="+mj-cs"/>
                  <a:sym typeface="Helvetica"/>
                </a:defRPr>
              </a:lvl7pPr>
              <a:lvl8pPr indent="3200400">
                <a:defRPr>
                  <a:latin typeface="+mj-lt"/>
                  <a:ea typeface="+mj-ea"/>
                  <a:cs typeface="+mj-cs"/>
                  <a:sym typeface="Helvetica"/>
                </a:defRPr>
              </a:lvl8pPr>
              <a:lvl9pPr indent="3657600">
                <a:defRPr>
                  <a:latin typeface="+mj-lt"/>
                  <a:ea typeface="+mj-ea"/>
                  <a:cs typeface="+mj-cs"/>
                  <a:sym typeface="Helvetica"/>
                </a:defRPr>
              </a:lvl9pPr>
            </a:lstStyle>
            <a:p>
              <a:pPr lvl="0" algn="just">
                <a:lnSpc>
                  <a:spcPct val="150000"/>
                </a:lnSpc>
              </a:pPr>
              <a:endParaRPr sz="2100" dirty="0">
                <a:solidFill>
                  <a:srgbClr val="00B050"/>
                </a:solidFill>
                <a:latin typeface="Times New Roman" panose="02020603050405020304" pitchFamily="18" charset="0"/>
                <a:ea typeface="微软雅黑" panose="020B0503020204020204" pitchFamily="34" charset="-122"/>
              </a:endParaRPr>
            </a:p>
          </p:txBody>
        </p:sp>
        <p:sp>
          <p:nvSpPr>
            <p:cNvPr id="7" name="文本框 6"/>
            <p:cNvSpPr txBox="1"/>
            <p:nvPr/>
          </p:nvSpPr>
          <p:spPr>
            <a:xfrm>
              <a:off x="1069514" y="850627"/>
              <a:ext cx="7418721" cy="813647"/>
            </a:xfrm>
            <a:prstGeom prst="rect">
              <a:avLst/>
            </a:prstGeom>
            <a:noFill/>
          </p:spPr>
          <p:txBody>
            <a:bodyPr wrap="square" rtlCol="0">
              <a:spAutoFit/>
            </a:bodyPr>
            <a:lstStyle/>
            <a:p>
              <a:pPr algn="just">
                <a:lnSpc>
                  <a:spcPct val="150000"/>
                </a:lnSpc>
              </a:pPr>
              <a:r>
                <a:rPr lang="zh-CN" altLang="en-US" sz="2250" b="1" dirty="0">
                  <a:solidFill>
                    <a:srgbClr val="E44B42"/>
                  </a:solidFill>
                  <a:latin typeface="Times New Roman" panose="02020603050405020304" pitchFamily="18" charset="0"/>
                  <a:ea typeface="微软雅黑" panose="020B0503020204020204" pitchFamily="34" charset="-122"/>
                </a:rPr>
                <a:t>类型</a:t>
              </a:r>
              <a:r>
                <a:rPr lang="en-US" altLang="zh-CN" sz="2250" b="1" dirty="0" smtClean="0">
                  <a:solidFill>
                    <a:srgbClr val="E44B42"/>
                  </a:solidFill>
                  <a:latin typeface="Times New Roman" panose="02020603050405020304" pitchFamily="18" charset="0"/>
                  <a:ea typeface="微软雅黑" panose="020B0503020204020204" pitchFamily="34" charset="-122"/>
                </a:rPr>
                <a:t>4 </a:t>
              </a:r>
              <a:r>
                <a:rPr lang="zh-CN" altLang="en-US" sz="2250" b="1" dirty="0" smtClean="0">
                  <a:solidFill>
                    <a:srgbClr val="E44B42"/>
                  </a:solidFill>
                  <a:latin typeface="Times New Roman" panose="02020603050405020304" pitchFamily="18" charset="0"/>
                  <a:ea typeface="微软雅黑" panose="020B0503020204020204" pitchFamily="34" charset="-122"/>
                </a:rPr>
                <a:t>内容</a:t>
              </a:r>
              <a:r>
                <a:rPr lang="zh-CN" altLang="en-US" sz="2250" b="1" dirty="0">
                  <a:solidFill>
                    <a:srgbClr val="E44B42"/>
                  </a:solidFill>
                  <a:latin typeface="Times New Roman" panose="02020603050405020304" pitchFamily="18" charset="0"/>
                  <a:ea typeface="微软雅黑" panose="020B0503020204020204" pitchFamily="34" charset="-122"/>
                </a:rPr>
                <a:t>理解</a:t>
              </a:r>
              <a:endParaRPr lang="zh-CN" altLang="en-US" sz="2250" b="1" dirty="0">
                <a:solidFill>
                  <a:srgbClr val="E44B42"/>
                </a:solidFill>
                <a:latin typeface="Times New Roman" panose="02020603050405020304" pitchFamily="18" charset="0"/>
                <a:ea typeface="微软雅黑" panose="020B0503020204020204" pitchFamily="34" charset="-122"/>
              </a:endParaRPr>
            </a:p>
          </p:txBody>
        </p:sp>
      </p:grpSp>
      <p:sp>
        <p:nvSpPr>
          <p:cNvPr id="8" name="矩形 7"/>
          <p:cNvSpPr/>
          <p:nvPr/>
        </p:nvSpPr>
        <p:spPr>
          <a:xfrm>
            <a:off x="261934" y="2119752"/>
            <a:ext cx="8620133" cy="3484245"/>
          </a:xfrm>
          <a:prstGeom prst="rect">
            <a:avLst/>
          </a:prstGeom>
        </p:spPr>
        <p:txBody>
          <a:bodyPr wrap="square">
            <a:spAutoFit/>
          </a:bodyPr>
          <a:lstStyle/>
          <a:p>
            <a:pPr algn="just">
              <a:lnSpc>
                <a:spcPct val="150000"/>
              </a:lnSpc>
            </a:pPr>
            <a:r>
              <a:rPr lang="en-US" altLang="zh-CN" sz="2100" b="1" dirty="0">
                <a:latin typeface="Times New Roman" panose="02020603050405020304" pitchFamily="18" charset="0"/>
                <a:ea typeface="微软雅黑" panose="020B0503020204020204" pitchFamily="34" charset="-122"/>
              </a:rPr>
              <a:t>1.</a:t>
            </a:r>
            <a:r>
              <a:rPr lang="zh-CN" altLang="en-US" sz="2100" b="1" dirty="0">
                <a:latin typeface="Times New Roman" panose="02020603050405020304" pitchFamily="18" charset="0"/>
                <a:ea typeface="微软雅黑" panose="020B0503020204020204" pitchFamily="34" charset="-122"/>
              </a:rPr>
              <a:t>梳理结构，全面把握</a:t>
            </a:r>
            <a:r>
              <a:rPr lang="zh-CN" altLang="en-US" sz="2100" b="1" dirty="0" smtClean="0">
                <a:latin typeface="Times New Roman" panose="02020603050405020304" pitchFamily="18" charset="0"/>
                <a:ea typeface="微软雅黑" panose="020B0503020204020204" pitchFamily="34" charset="-122"/>
              </a:rPr>
              <a:t>。</a:t>
            </a:r>
            <a:endParaRPr lang="en-US" altLang="zh-CN" sz="2100" b="1"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对</a:t>
            </a:r>
            <a:r>
              <a:rPr lang="zh-CN" altLang="en-US" sz="2100" dirty="0">
                <a:latin typeface="Times New Roman" panose="02020603050405020304" pitchFamily="18" charset="0"/>
                <a:ea typeface="微软雅黑" panose="020B0503020204020204" pitchFamily="34" charset="-122"/>
              </a:rPr>
              <a:t>文章内容有了全局性认识，才能对局部有明确的指导。梳理结构，准确筛选信息要点，进而全面把握文章的框架与主旨。对结构的梳理可以注意文题、句段首句、句段尾句等。</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b="1" dirty="0">
                <a:latin typeface="Times New Roman" panose="02020603050405020304" pitchFamily="18" charset="0"/>
                <a:ea typeface="微软雅黑" panose="020B0503020204020204" pitchFamily="34" charset="-122"/>
              </a:rPr>
              <a:t>2.</a:t>
            </a:r>
            <a:r>
              <a:rPr lang="zh-CN" altLang="en-US" sz="2100" b="1" dirty="0">
                <a:latin typeface="Times New Roman" panose="02020603050405020304" pitchFamily="18" charset="0"/>
                <a:ea typeface="微软雅黑" panose="020B0503020204020204" pitchFamily="34" charset="-122"/>
              </a:rPr>
              <a:t>锁定区域，准确筛选</a:t>
            </a:r>
            <a:r>
              <a:rPr lang="zh-CN" altLang="en-US" sz="2100" b="1" dirty="0" smtClean="0">
                <a:latin typeface="Times New Roman" panose="02020603050405020304" pitchFamily="18" charset="0"/>
                <a:ea typeface="微软雅黑" panose="020B0503020204020204" pitchFamily="34" charset="-122"/>
              </a:rPr>
              <a:t>。</a:t>
            </a:r>
            <a:endParaRPr lang="en-US" altLang="zh-CN" sz="2100" b="1"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在</a:t>
            </a:r>
            <a:r>
              <a:rPr lang="zh-CN" altLang="en-US" sz="2100" dirty="0">
                <a:latin typeface="Times New Roman" panose="02020603050405020304" pitchFamily="18" charset="0"/>
                <a:ea typeface="微软雅黑" panose="020B0503020204020204" pitchFamily="34" charset="-122"/>
              </a:rPr>
              <a:t>全面掌握文章内容的基础上，结合题目在原文找到对应的区域，然后在具体区域中准确筛选，从而找准有效信息</a:t>
            </a:r>
            <a:r>
              <a:rPr lang="zh-CN" altLang="en-US" sz="2100" dirty="0" smtClean="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1934" y="1489244"/>
            <a:ext cx="8620133" cy="4453890"/>
          </a:xfrm>
          <a:prstGeom prst="rect">
            <a:avLst/>
          </a:prstGeom>
        </p:spPr>
        <p:txBody>
          <a:bodyPr wrap="square">
            <a:spAutoFit/>
          </a:bodyPr>
          <a:lstStyle/>
          <a:p>
            <a:pPr algn="just">
              <a:lnSpc>
                <a:spcPct val="150000"/>
              </a:lnSpc>
            </a:pPr>
            <a:r>
              <a:rPr lang="en-US" altLang="zh-CN" sz="2100" b="1" dirty="0">
                <a:latin typeface="Times New Roman" panose="02020603050405020304" pitchFamily="18" charset="0"/>
                <a:ea typeface="微软雅黑" panose="020B0503020204020204" pitchFamily="34" charset="-122"/>
              </a:rPr>
              <a:t>3.</a:t>
            </a:r>
            <a:r>
              <a:rPr lang="zh-CN" altLang="en-US" sz="2100" b="1" dirty="0">
                <a:latin typeface="Times New Roman" panose="02020603050405020304" pitchFamily="18" charset="0"/>
                <a:ea typeface="微软雅黑" panose="020B0503020204020204" pitchFamily="34" charset="-122"/>
              </a:rPr>
              <a:t>一一对应，仔细分辨</a:t>
            </a:r>
            <a:r>
              <a:rPr lang="zh-CN" altLang="en-US" sz="2100" b="1" dirty="0" smtClean="0">
                <a:latin typeface="Times New Roman" panose="02020603050405020304" pitchFamily="18" charset="0"/>
                <a:ea typeface="微软雅黑" panose="020B0503020204020204" pitchFamily="34" charset="-122"/>
              </a:rPr>
              <a:t>。</a:t>
            </a:r>
            <a:endParaRPr lang="en-US" altLang="zh-CN" sz="2100" b="1"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在</a:t>
            </a:r>
            <a:r>
              <a:rPr lang="zh-CN" altLang="en-US" sz="2100" dirty="0">
                <a:latin typeface="Times New Roman" panose="02020603050405020304" pitchFamily="18" charset="0"/>
                <a:ea typeface="微软雅黑" panose="020B0503020204020204" pitchFamily="34" charset="-122"/>
              </a:rPr>
              <a:t>找准信息点后，将题目与文章要点一一对应，认真弄清原文内涵，琢磨内容要点，看与题目是否吻合。</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b="1" dirty="0" smtClean="0">
                <a:latin typeface="Times New Roman" panose="02020603050405020304" pitchFamily="18" charset="0"/>
                <a:ea typeface="微软雅黑" panose="020B0503020204020204" pitchFamily="34" charset="-122"/>
              </a:rPr>
              <a:t>4</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抓重点，准确翻译</a:t>
            </a:r>
            <a:r>
              <a:rPr lang="zh-CN" altLang="en-US" sz="2100" b="1" dirty="0" smtClean="0">
                <a:latin typeface="Times New Roman" panose="02020603050405020304" pitchFamily="18" charset="0"/>
                <a:ea typeface="微软雅黑" panose="020B0503020204020204" pitchFamily="34" charset="-122"/>
              </a:rPr>
              <a:t>。</a:t>
            </a:r>
            <a:endParaRPr lang="en-US" altLang="zh-CN" sz="2100" b="1"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在</a:t>
            </a:r>
            <a:r>
              <a:rPr lang="zh-CN" altLang="en-US" sz="2100" dirty="0">
                <a:latin typeface="Times New Roman" panose="02020603050405020304" pitchFamily="18" charset="0"/>
                <a:ea typeface="微软雅黑" panose="020B0503020204020204" pitchFamily="34" charset="-122"/>
              </a:rPr>
              <a:t>分辨信息点时，要注意准确翻译，当然并不是完全都翻译过来，此时需抓住重点，即对文意理解容易发生分歧的地方准确翻译。</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b="1" dirty="0">
                <a:latin typeface="Times New Roman" panose="02020603050405020304" pitchFamily="18" charset="0"/>
                <a:ea typeface="微软雅黑" panose="020B0503020204020204" pitchFamily="34" charset="-122"/>
              </a:rPr>
              <a:t>5.</a:t>
            </a:r>
            <a:r>
              <a:rPr lang="zh-CN" altLang="en-US" sz="2100" b="1" dirty="0">
                <a:latin typeface="Times New Roman" panose="02020603050405020304" pitchFamily="18" charset="0"/>
                <a:ea typeface="微软雅黑" panose="020B0503020204020204" pitchFamily="34" charset="-122"/>
              </a:rPr>
              <a:t>综合分析，理清因果</a:t>
            </a:r>
            <a:r>
              <a:rPr lang="zh-CN" altLang="en-US" sz="2100" b="1" dirty="0" smtClean="0">
                <a:latin typeface="Times New Roman" panose="02020603050405020304" pitchFamily="18" charset="0"/>
                <a:ea typeface="微软雅黑" panose="020B0503020204020204" pitchFamily="34" charset="-122"/>
              </a:rPr>
              <a:t>。</a:t>
            </a:r>
            <a:endParaRPr lang="en-US" altLang="zh-CN" sz="2100" b="1"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对</a:t>
            </a:r>
            <a:r>
              <a:rPr lang="zh-CN" altLang="en-US" sz="2100" dirty="0">
                <a:latin typeface="Times New Roman" panose="02020603050405020304" pitchFamily="18" charset="0"/>
                <a:ea typeface="微软雅黑" panose="020B0503020204020204" pitchFamily="34" charset="-122"/>
              </a:rPr>
              <a:t>文意的分析必须综合全文，要结合主旨，看是否混淆概念，注意是否倒置了因果或故意混淆了因果关系。</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332207" y="2881946"/>
            <a:ext cx="2439063" cy="870585"/>
          </a:xfrm>
          <a:prstGeom prst="rect">
            <a:avLst/>
          </a:prstGeom>
        </p:spPr>
        <p:txBody>
          <a:bodyPr wrap="square">
            <a:spAutoFit/>
          </a:bodyPr>
          <a:lstStyle/>
          <a:p>
            <a:pPr algn="just">
              <a:lnSpc>
                <a:spcPct val="150000"/>
              </a:lnSpc>
            </a:pPr>
            <a:r>
              <a:rPr lang="zh-CN" altLang="en-US" sz="3375" b="1" dirty="0" smtClean="0">
                <a:solidFill>
                  <a:srgbClr val="02918B"/>
                </a:solidFill>
                <a:latin typeface="Times New Roman" panose="02020603050405020304" pitchFamily="18" charset="0"/>
                <a:ea typeface="微软雅黑" panose="020B0503020204020204" pitchFamily="34" charset="-122"/>
              </a:rPr>
              <a:t>课堂变式练</a:t>
            </a:r>
            <a:endParaRPr lang="en-US" altLang="zh-CN" sz="3375" b="1" dirty="0">
              <a:solidFill>
                <a:srgbClr val="02918B"/>
              </a:solidFill>
              <a:latin typeface="Times New Roman" panose="02020603050405020304" pitchFamily="18" charset="0"/>
              <a:ea typeface="微软雅黑" panose="020B0503020204020204" pitchFamily="34" charset="-122"/>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1934" y="1489244"/>
            <a:ext cx="8620133" cy="5423535"/>
          </a:xfrm>
          <a:prstGeom prst="rect">
            <a:avLst/>
          </a:prstGeom>
        </p:spPr>
        <p:txBody>
          <a:bodyPr wrap="square">
            <a:spAutoFit/>
          </a:bodyPr>
          <a:lstStyle/>
          <a:p>
            <a:pPr algn="just">
              <a:lnSpc>
                <a:spcPct val="150000"/>
              </a:lnSpc>
            </a:pPr>
            <a:r>
              <a:rPr lang="zh-CN" altLang="en-US" sz="2100" dirty="0">
                <a:latin typeface="Times New Roman" panose="02020603050405020304" pitchFamily="18" charset="0"/>
                <a:ea typeface="微软雅黑" panose="020B0503020204020204" pitchFamily="34" charset="-122"/>
              </a:rPr>
              <a:t>一</a:t>
            </a:r>
            <a:r>
              <a:rPr lang="en-US" altLang="zh-CN" sz="2100" dirty="0">
                <a:latin typeface="Times New Roman" panose="02020603050405020304" pitchFamily="18" charset="0"/>
                <a:ea typeface="微软雅黑" panose="020B0503020204020204" pitchFamily="34" charset="-122"/>
              </a:rPr>
              <a:t>､(2019•</a:t>
            </a:r>
            <a:r>
              <a:rPr lang="zh-CN" altLang="en-US" sz="2100" dirty="0">
                <a:latin typeface="Times New Roman" panose="02020603050405020304" pitchFamily="18" charset="0"/>
                <a:ea typeface="微软雅黑" panose="020B0503020204020204" pitchFamily="34" charset="-122"/>
              </a:rPr>
              <a:t>宜宾</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阅读甲</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乙两段文言文</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完成下列小题</a:t>
            </a:r>
            <a:r>
              <a:rPr lang="en-US" altLang="zh-CN" sz="2100" dirty="0" smtClean="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indent="720090" algn="just">
              <a:lnSpc>
                <a:spcPct val="150000"/>
              </a:lnSpc>
            </a:pP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甲</a:t>
            </a:r>
            <a:r>
              <a:rPr lang="en-US" altLang="zh-CN" sz="2100" b="1"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周亚夫军细柳文帝之后六年</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匈奴大入边</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乃以宗正刘礼为将军</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军霸上</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祝兹侯徐厉为将军</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军棘门</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以河内守亚夫为将军</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军细枊</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以备胡</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indent="720090" algn="just">
              <a:lnSpc>
                <a:spcPct val="150000"/>
              </a:lnSpc>
            </a:pPr>
            <a:r>
              <a:rPr lang="zh-CN" altLang="en-US" sz="2100" dirty="0" smtClean="0">
                <a:latin typeface="Times New Roman" panose="02020603050405020304" pitchFamily="18" charset="0"/>
                <a:ea typeface="微软雅黑" panose="020B0503020204020204" pitchFamily="34" charset="-122"/>
              </a:rPr>
              <a:t>上</a:t>
            </a:r>
            <a:r>
              <a:rPr lang="zh-CN" altLang="en-US" sz="2100" dirty="0">
                <a:latin typeface="Times New Roman" panose="02020603050405020304" pitchFamily="18" charset="0"/>
                <a:ea typeface="微软雅黑" panose="020B0503020204020204" pitchFamily="34" charset="-122"/>
              </a:rPr>
              <a:t>自劳军</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至霸上及棘门军</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直驰入</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将以下骑送迎</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已而之细柳军</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军士吏被甲</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锐兵刃</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彀弓弩</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持满</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天子先驱至</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不得入</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先驱曰</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天子且至</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军门都尉曰</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将军令曰‘军中闻将军令</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不闻天子之诏’</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居无何</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上至</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又不得入</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于是上乃使使持节诏将军</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吾欲入劳军</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亚夫乃传言开壁门</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壁门士吏谓从属车骑曰</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将军约</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军中不得驱驰</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于是天子乃按辔徐行</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至营</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将军亚夫持兵揖曰</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介胄之士不拜</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请以军礼见</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天子为动</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改容式车</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使</a:t>
            </a:r>
            <a:r>
              <a:rPr lang="zh-CN" altLang="en-US" sz="2100" dirty="0" smtClean="0">
                <a:latin typeface="Times New Roman" panose="02020603050405020304" pitchFamily="18" charset="0"/>
                <a:ea typeface="微软雅黑" panose="020B0503020204020204" pitchFamily="34" charset="-122"/>
              </a:rPr>
              <a:t>人</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1934" y="1489244"/>
            <a:ext cx="8620133" cy="2030095"/>
          </a:xfrm>
          <a:prstGeom prst="rect">
            <a:avLst/>
          </a:prstGeom>
        </p:spPr>
        <p:txBody>
          <a:bodyPr wrap="square">
            <a:spAutoFit/>
          </a:bodyPr>
          <a:lstStyle/>
          <a:p>
            <a:pPr algn="just">
              <a:lnSpc>
                <a:spcPct val="150000"/>
              </a:lnSpc>
            </a:pPr>
            <a:r>
              <a:rPr lang="zh-CN" altLang="en-US" sz="2100" dirty="0">
                <a:latin typeface="Times New Roman" panose="02020603050405020304" pitchFamily="18" charset="0"/>
                <a:ea typeface="微软雅黑" panose="020B0503020204020204" pitchFamily="34" charset="-122"/>
              </a:rPr>
              <a:t>称谢</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皇帝敬劳将军</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成礼而去</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indent="720090" algn="just">
              <a:lnSpc>
                <a:spcPct val="150000"/>
              </a:lnSpc>
            </a:pPr>
            <a:r>
              <a:rPr lang="zh-CN" altLang="en-US" sz="2100" dirty="0">
                <a:latin typeface="Times New Roman" panose="02020603050405020304" pitchFamily="18" charset="0"/>
                <a:ea typeface="微软雅黑" panose="020B0503020204020204" pitchFamily="34" charset="-122"/>
              </a:rPr>
              <a:t>既出军门</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群臣皆惊</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文帝曰</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嗟乎</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此真将军矣</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曩者霸上</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棘门军</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若儿戏耳</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其将固可袭而虏也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至于亚夫</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可得而犯邪</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称善者久之</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indent="720090" algn="r">
              <a:lnSpc>
                <a:spcPct val="150000"/>
              </a:lnSpc>
            </a:pP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节选自</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史记</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绛侯周勃世家</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1934" y="1489244"/>
            <a:ext cx="8620133" cy="4291330"/>
          </a:xfrm>
          <a:prstGeom prst="rect">
            <a:avLst/>
          </a:prstGeom>
        </p:spPr>
        <p:txBody>
          <a:bodyPr wrap="square">
            <a:spAutoFit/>
          </a:bodyPr>
          <a:lstStyle/>
          <a:p>
            <a:pPr algn="just">
              <a:lnSpc>
                <a:spcPct val="130000"/>
              </a:lnSpc>
            </a:pP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乙</a:t>
            </a:r>
            <a:r>
              <a:rPr lang="en-US" altLang="zh-CN" sz="2100" b="1"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淮阴侯</a:t>
            </a:r>
            <a:r>
              <a:rPr lang="zh-CN" altLang="en-US" sz="2100" baseline="30000" dirty="0">
                <a:latin typeface="Times New Roman" panose="02020603050405020304" pitchFamily="18" charset="0"/>
                <a:ea typeface="微软雅黑" panose="020B0503020204020204" pitchFamily="34" charset="-122"/>
              </a:rPr>
              <a:t>①</a:t>
            </a:r>
            <a:r>
              <a:rPr lang="zh-CN" altLang="en-US" sz="2100" dirty="0">
                <a:latin typeface="Times New Roman" panose="02020603050405020304" pitchFamily="18" charset="0"/>
                <a:ea typeface="微软雅黑" panose="020B0503020204020204" pitchFamily="34" charset="-122"/>
              </a:rPr>
              <a:t>列传</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节选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信知汉王畏恶其能</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常称病不朝从</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信由此日夜怨望</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居常鞅鞅</a:t>
            </a:r>
            <a:r>
              <a:rPr lang="zh-CN" altLang="en-US" sz="2100" baseline="30000" dirty="0">
                <a:latin typeface="Times New Roman" panose="02020603050405020304" pitchFamily="18" charset="0"/>
                <a:ea typeface="微软雅黑" panose="020B0503020204020204" pitchFamily="34" charset="-122"/>
              </a:rPr>
              <a:t>②</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羞与绛</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灌等列</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信尝过樊将军哙</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哙跪拜送迎</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言称臣</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曰</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大王乃肯临臣</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信出门</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笑曰</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生乃与哙等为伍</a:t>
            </a:r>
            <a:r>
              <a:rPr lang="en-US" altLang="zh-CN" sz="2100" dirty="0">
                <a:latin typeface="Times New Roman" panose="02020603050405020304" pitchFamily="18" charset="0"/>
                <a:ea typeface="微软雅黑" panose="020B0503020204020204" pitchFamily="34" charset="-122"/>
              </a:rPr>
              <a:t>!”</a:t>
            </a:r>
            <a:r>
              <a:rPr lang="zh-CN" altLang="en-US" sz="2100" u="sng" dirty="0">
                <a:latin typeface="Times New Roman" panose="02020603050405020304" pitchFamily="18" charset="0"/>
                <a:ea typeface="微软雅黑" panose="020B0503020204020204" pitchFamily="34" charset="-122"/>
              </a:rPr>
              <a:t>上常从容与信言诸将能不</a:t>
            </a:r>
            <a:r>
              <a:rPr lang="en-US" altLang="zh-CN" sz="2100" u="sng" dirty="0">
                <a:latin typeface="Times New Roman" panose="02020603050405020304" pitchFamily="18" charset="0"/>
                <a:ea typeface="微软雅黑" panose="020B0503020204020204" pitchFamily="34" charset="-122"/>
              </a:rPr>
              <a:t>,</a:t>
            </a:r>
            <a:r>
              <a:rPr lang="zh-CN" altLang="en-US" sz="2100" u="sng" dirty="0">
                <a:latin typeface="Times New Roman" panose="02020603050405020304" pitchFamily="18" charset="0"/>
                <a:ea typeface="微软雅黑" panose="020B0503020204020204" pitchFamily="34" charset="-122"/>
              </a:rPr>
              <a:t>各有差</a:t>
            </a:r>
            <a:r>
              <a:rPr lang="en-US" altLang="zh-CN" sz="2100" u="sng"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上问曰</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如我能将几何</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信曰</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陛下不过能将十万</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上曰</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于君何如</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曰</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臣多多而益善耳</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上笑曰</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多多益善</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何为为我禽</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信曰</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陛下不能将兵</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而善将将</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此乃信之所以为陛下禽也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且陛下所谓天授</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非人力也</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r">
              <a:lnSpc>
                <a:spcPct val="130000"/>
              </a:lnSpc>
            </a:pP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节选自</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史记</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淮阴侯列传</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just">
              <a:lnSpc>
                <a:spcPct val="130000"/>
              </a:lnSpc>
            </a:pP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注释</a:t>
            </a:r>
            <a:r>
              <a:rPr lang="en-US" altLang="zh-CN" sz="2100" b="1"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①</a:t>
            </a:r>
            <a:r>
              <a:rPr lang="zh-CN" altLang="en-US" sz="2100" dirty="0">
                <a:latin typeface="Times New Roman" panose="02020603050405020304" pitchFamily="18" charset="0"/>
                <a:ea typeface="微软雅黑" panose="020B0503020204020204" pitchFamily="34" charset="-122"/>
              </a:rPr>
              <a:t>淮阴侯</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指韩信</a:t>
            </a:r>
            <a:r>
              <a:rPr lang="en-US" altLang="zh-CN" sz="2100" dirty="0">
                <a:latin typeface="Times New Roman" panose="02020603050405020304" pitchFamily="18" charset="0"/>
                <a:ea typeface="微软雅黑" panose="020B0503020204020204" pitchFamily="34" charset="-122"/>
              </a:rPr>
              <a:t>｡②</a:t>
            </a:r>
            <a:r>
              <a:rPr lang="zh-CN" altLang="en-US" sz="2100" dirty="0">
                <a:latin typeface="Times New Roman" panose="02020603050405020304" pitchFamily="18" charset="0"/>
                <a:ea typeface="微软雅黑" panose="020B0503020204020204" pitchFamily="34" charset="-122"/>
              </a:rPr>
              <a:t>鞅鞅</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同“怏怏”</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不满意</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不服气</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郁闷失意的样子</a:t>
            </a:r>
            <a:r>
              <a:rPr lang="en-US" altLang="zh-CN" sz="2100" dirty="0" smtClean="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1934" y="1489244"/>
            <a:ext cx="8620133" cy="2515235"/>
          </a:xfrm>
          <a:prstGeom prst="rect">
            <a:avLst/>
          </a:prstGeom>
        </p:spPr>
        <p:txBody>
          <a:bodyPr wrap="square">
            <a:spAutoFit/>
          </a:bodyPr>
          <a:lstStyle/>
          <a:p>
            <a:pPr algn="just">
              <a:lnSpc>
                <a:spcPct val="150000"/>
              </a:lnSpc>
            </a:pP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下列加点词的解释正确的一项是</a:t>
            </a:r>
            <a:r>
              <a:rPr lang="en-US" altLang="zh-CN" sz="2100" dirty="0" smtClean="0">
                <a:latin typeface="Times New Roman" panose="02020603050405020304" pitchFamily="18" charset="0"/>
                <a:ea typeface="微软雅黑" panose="020B0503020204020204" pitchFamily="34" charset="-122"/>
              </a:rPr>
              <a:t>(	      )</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A.</a:t>
            </a:r>
            <a:r>
              <a:rPr lang="zh-CN" altLang="en-US" sz="2100" dirty="0">
                <a:solidFill>
                  <a:srgbClr val="FF00FF"/>
                </a:solidFill>
                <a:latin typeface="Times New Roman" panose="02020603050405020304" pitchFamily="18" charset="0"/>
                <a:ea typeface="微软雅黑" panose="020B0503020204020204" pitchFamily="34" charset="-122"/>
              </a:rPr>
              <a:t>军</a:t>
            </a:r>
            <a:r>
              <a:rPr lang="zh-CN" altLang="en-US" sz="2100" dirty="0">
                <a:latin typeface="Times New Roman" panose="02020603050405020304" pitchFamily="18" charset="0"/>
                <a:ea typeface="微软雅黑" panose="020B0503020204020204" pitchFamily="34" charset="-122"/>
              </a:rPr>
              <a:t>霸</a:t>
            </a:r>
            <a:r>
              <a:rPr lang="zh-CN" altLang="en-US" sz="2100" dirty="0" smtClean="0">
                <a:latin typeface="Times New Roman" panose="02020603050405020304" pitchFamily="18" charset="0"/>
                <a:ea typeface="微软雅黑" panose="020B0503020204020204" pitchFamily="34" charset="-122"/>
              </a:rPr>
              <a:t>上</a:t>
            </a: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军</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军队</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B.</a:t>
            </a:r>
            <a:r>
              <a:rPr lang="zh-CN" altLang="en-US" sz="2100" dirty="0">
                <a:latin typeface="Times New Roman" panose="02020603050405020304" pitchFamily="18" charset="0"/>
                <a:ea typeface="微软雅黑" panose="020B0503020204020204" pitchFamily="34" charset="-122"/>
              </a:rPr>
              <a:t>天子先</a:t>
            </a:r>
            <a:r>
              <a:rPr lang="zh-CN" altLang="en-US" sz="2100" dirty="0">
                <a:solidFill>
                  <a:srgbClr val="FF00FF"/>
                </a:solidFill>
                <a:latin typeface="Times New Roman" panose="02020603050405020304" pitchFamily="18" charset="0"/>
                <a:ea typeface="微软雅黑" panose="020B0503020204020204" pitchFamily="34" charset="-122"/>
              </a:rPr>
              <a:t>驱</a:t>
            </a:r>
            <a:r>
              <a:rPr lang="zh-CN" altLang="en-US" sz="2100" dirty="0">
                <a:latin typeface="Times New Roman" panose="02020603050405020304" pitchFamily="18" charset="0"/>
                <a:ea typeface="微软雅黑" panose="020B0503020204020204" pitchFamily="34" charset="-122"/>
              </a:rPr>
              <a:t>至</a:t>
            </a:r>
            <a:r>
              <a:rPr lang="zh-CN" altLang="en-US" sz="2100" dirty="0" smtClean="0">
                <a:latin typeface="Times New Roman" panose="02020603050405020304" pitchFamily="18" charset="0"/>
                <a:ea typeface="微软雅黑" panose="020B0503020204020204" pitchFamily="34" charset="-122"/>
              </a:rPr>
              <a:t>先</a:t>
            </a: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驱</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先行引导的人员</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C.</a:t>
            </a:r>
            <a:r>
              <a:rPr lang="zh-CN" altLang="en-US" sz="2100" dirty="0">
                <a:latin typeface="Times New Roman" panose="02020603050405020304" pitchFamily="18" charset="0"/>
                <a:ea typeface="微软雅黑" panose="020B0503020204020204" pitchFamily="34" charset="-122"/>
              </a:rPr>
              <a:t>信尝</a:t>
            </a:r>
            <a:r>
              <a:rPr lang="zh-CN" altLang="en-US" sz="2100" dirty="0">
                <a:solidFill>
                  <a:srgbClr val="FF00FF"/>
                </a:solidFill>
                <a:latin typeface="Times New Roman" panose="02020603050405020304" pitchFamily="18" charset="0"/>
                <a:ea typeface="微软雅黑" panose="020B0503020204020204" pitchFamily="34" charset="-122"/>
              </a:rPr>
              <a:t>过</a:t>
            </a:r>
            <a:r>
              <a:rPr lang="zh-CN" altLang="en-US" sz="2100" dirty="0">
                <a:latin typeface="Times New Roman" panose="02020603050405020304" pitchFamily="18" charset="0"/>
                <a:ea typeface="微软雅黑" panose="020B0503020204020204" pitchFamily="34" charset="-122"/>
              </a:rPr>
              <a:t>樊将军</a:t>
            </a:r>
            <a:r>
              <a:rPr lang="zh-CN" altLang="en-US" sz="2100" dirty="0" smtClean="0">
                <a:latin typeface="Times New Roman" panose="02020603050405020304" pitchFamily="18" charset="0"/>
                <a:ea typeface="微软雅黑" panose="020B0503020204020204" pitchFamily="34" charset="-122"/>
              </a:rPr>
              <a:t>哙</a:t>
            </a: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过</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超过</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D.</a:t>
            </a:r>
            <a:r>
              <a:rPr lang="zh-CN" altLang="en-US" sz="2100" dirty="0">
                <a:latin typeface="Times New Roman" panose="02020603050405020304" pitchFamily="18" charset="0"/>
                <a:ea typeface="微软雅黑" panose="020B0503020204020204" pitchFamily="34" charset="-122"/>
              </a:rPr>
              <a:t>大王乃肯</a:t>
            </a:r>
            <a:r>
              <a:rPr lang="zh-CN" altLang="en-US" sz="2100" dirty="0">
                <a:solidFill>
                  <a:srgbClr val="FF00FF"/>
                </a:solidFill>
                <a:latin typeface="Times New Roman" panose="02020603050405020304" pitchFamily="18" charset="0"/>
                <a:ea typeface="微软雅黑" panose="020B0503020204020204" pitchFamily="34" charset="-122"/>
              </a:rPr>
              <a:t>临</a:t>
            </a:r>
            <a:r>
              <a:rPr lang="zh-CN" altLang="en-US" sz="2100" dirty="0" smtClean="0">
                <a:latin typeface="Times New Roman" panose="02020603050405020304" pitchFamily="18" charset="0"/>
                <a:ea typeface="微软雅黑" panose="020B0503020204020204" pitchFamily="34" charset="-122"/>
              </a:rPr>
              <a:t>臣</a:t>
            </a: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临</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将要</a:t>
            </a:r>
            <a:endParaRPr lang="zh-CN" altLang="en-US" sz="2100" dirty="0">
              <a:latin typeface="Times New Roman" panose="02020603050405020304" pitchFamily="18" charset="0"/>
              <a:ea typeface="微软雅黑" panose="020B0503020204020204" pitchFamily="34" charset="-122"/>
            </a:endParaRPr>
          </a:p>
        </p:txBody>
      </p:sp>
      <p:sp>
        <p:nvSpPr>
          <p:cNvPr id="3" name="矩形 2"/>
          <p:cNvSpPr/>
          <p:nvPr/>
        </p:nvSpPr>
        <p:spPr>
          <a:xfrm>
            <a:off x="4413182" y="1580941"/>
            <a:ext cx="361315" cy="414020"/>
          </a:xfrm>
          <a:prstGeom prst="rect">
            <a:avLst/>
          </a:prstGeom>
        </p:spPr>
        <p:txBody>
          <a:bodyPr wrap="none">
            <a:spAutoFit/>
          </a:bodyPr>
          <a:lstStyle/>
          <a:p>
            <a:r>
              <a:rPr lang="en-US" altLang="zh-CN" sz="2100" b="1" dirty="0" smtClean="0">
                <a:solidFill>
                  <a:srgbClr val="FF0000"/>
                </a:solidFill>
                <a:latin typeface="Times New Roman" panose="02020603050405020304" pitchFamily="18" charset="0"/>
                <a:ea typeface="微软雅黑" panose="020B0503020204020204" pitchFamily="34" charset="-122"/>
              </a:rPr>
              <a:t>B</a:t>
            </a:r>
            <a:endParaRPr lang="zh-CN" altLang="en-US" sz="21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1933" y="1503719"/>
            <a:ext cx="8620133" cy="4453890"/>
          </a:xfrm>
          <a:prstGeom prst="rect">
            <a:avLst/>
          </a:prstGeom>
        </p:spPr>
        <p:txBody>
          <a:bodyPr wrap="square">
            <a:spAutoFit/>
          </a:bodyPr>
          <a:lstStyle/>
          <a:p>
            <a:pPr algn="just">
              <a:lnSpc>
                <a:spcPct val="150000"/>
              </a:lnSpc>
            </a:pPr>
            <a:r>
              <a:rPr lang="en-US" altLang="zh-CN" sz="2100" b="1" dirty="0">
                <a:latin typeface="Times New Roman" panose="02020603050405020304" pitchFamily="18" charset="0"/>
                <a:ea typeface="微软雅黑" panose="020B0503020204020204" pitchFamily="34" charset="-122"/>
              </a:rPr>
              <a:t>3.</a:t>
            </a:r>
            <a:r>
              <a:rPr lang="zh-CN" altLang="en-US" sz="2100" b="1" dirty="0">
                <a:latin typeface="Times New Roman" panose="02020603050405020304" pitchFamily="18" charset="0"/>
                <a:ea typeface="微软雅黑" panose="020B0503020204020204" pitchFamily="34" charset="-122"/>
              </a:rPr>
              <a:t>一词多义</a:t>
            </a:r>
            <a:r>
              <a:rPr lang="en-US" altLang="zh-CN" sz="2100" b="1" dirty="0" smtClean="0">
                <a:latin typeface="Times New Roman" panose="02020603050405020304" pitchFamily="18" charset="0"/>
                <a:ea typeface="微软雅黑" panose="020B0503020204020204" pitchFamily="34" charset="-122"/>
              </a:rPr>
              <a:t>｡</a:t>
            </a:r>
            <a:endParaRPr lang="en-US" altLang="zh-CN" sz="2100" b="1"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文言文</a:t>
            </a:r>
            <a:r>
              <a:rPr lang="zh-CN" altLang="en-US" sz="2100" dirty="0">
                <a:latin typeface="Times New Roman" panose="02020603050405020304" pitchFamily="18" charset="0"/>
                <a:ea typeface="微软雅黑" panose="020B0503020204020204" pitchFamily="34" charset="-122"/>
              </a:rPr>
              <a:t>以单音词为主</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多义现象更为明显</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但在一个句子里某词的具体含义只能是确定的一项</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对于这些词的辨析</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首先要把握词的本义和引申义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本义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即最初的意义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引申义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包括比喻义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假借义等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指词语在一定的环境中</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逐渐引申出一些新的意义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其次</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要根据不同的语境揣摩同一词语表示的不同意思</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再次</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还要结合古人的语言习惯分析词语的意义</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b="1" dirty="0">
                <a:latin typeface="Times New Roman" panose="02020603050405020304" pitchFamily="18" charset="0"/>
                <a:ea typeface="微软雅黑" panose="020B0503020204020204" pitchFamily="34" charset="-122"/>
              </a:rPr>
              <a:t>4.</a:t>
            </a:r>
            <a:r>
              <a:rPr lang="zh-CN" altLang="en-US" sz="2100" b="1" dirty="0">
                <a:latin typeface="Times New Roman" panose="02020603050405020304" pitchFamily="18" charset="0"/>
                <a:ea typeface="微软雅黑" panose="020B0503020204020204" pitchFamily="34" charset="-122"/>
              </a:rPr>
              <a:t>词类活用</a:t>
            </a:r>
            <a:r>
              <a:rPr lang="en-US" altLang="zh-CN" sz="2100" b="1" dirty="0" smtClean="0">
                <a:latin typeface="Times New Roman" panose="02020603050405020304" pitchFamily="18" charset="0"/>
                <a:ea typeface="微软雅黑" panose="020B0503020204020204" pitchFamily="34" charset="-122"/>
              </a:rPr>
              <a:t>｡</a:t>
            </a:r>
            <a:endParaRPr lang="en-US" altLang="zh-CN" sz="2100" b="1"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文言文</a:t>
            </a:r>
            <a:r>
              <a:rPr lang="zh-CN" altLang="en-US" sz="2100" dirty="0">
                <a:latin typeface="Times New Roman" panose="02020603050405020304" pitchFamily="18" charset="0"/>
                <a:ea typeface="微软雅黑" panose="020B0503020204020204" pitchFamily="34" charset="-122"/>
              </a:rPr>
              <a:t>中</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在特定的语言环境中</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某些实词临时改变它原来所属词类的意义和功能</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当成另一类词使用</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这种现象叫“词类活用”</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1934" y="1489244"/>
            <a:ext cx="8620133" cy="2515235"/>
          </a:xfrm>
          <a:prstGeom prst="rect">
            <a:avLst/>
          </a:prstGeom>
        </p:spPr>
        <p:txBody>
          <a:bodyPr wrap="square">
            <a:spAutoFit/>
          </a:bodyPr>
          <a:lstStyle/>
          <a:p>
            <a:pPr algn="just">
              <a:lnSpc>
                <a:spcPct val="150000"/>
              </a:lnSpc>
            </a:pP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下列加点词的用法和意义相同的一项是</a:t>
            </a:r>
            <a:r>
              <a:rPr lang="en-US" altLang="zh-CN" sz="2100" dirty="0" smtClean="0">
                <a:latin typeface="Times New Roman" panose="02020603050405020304" pitchFamily="18" charset="0"/>
                <a:ea typeface="微软雅黑" panose="020B0503020204020204" pitchFamily="34" charset="-122"/>
              </a:rPr>
              <a:t>(	)</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A.</a:t>
            </a:r>
            <a:r>
              <a:rPr lang="zh-CN" altLang="en-US" sz="2100" dirty="0">
                <a:solidFill>
                  <a:srgbClr val="FF00FF"/>
                </a:solidFill>
                <a:latin typeface="Times New Roman" panose="02020603050405020304" pitchFamily="18" charset="0"/>
                <a:ea typeface="微软雅黑" panose="020B0503020204020204" pitchFamily="34" charset="-122"/>
              </a:rPr>
              <a:t>乃</a:t>
            </a:r>
            <a:r>
              <a:rPr lang="zh-CN" altLang="en-US" sz="2100" dirty="0">
                <a:latin typeface="Times New Roman" panose="02020603050405020304" pitchFamily="18" charset="0"/>
                <a:ea typeface="微软雅黑" panose="020B0503020204020204" pitchFamily="34" charset="-122"/>
              </a:rPr>
              <a:t>以宗正刘礼为</a:t>
            </a:r>
            <a:r>
              <a:rPr lang="zh-CN" altLang="en-US" sz="2100" dirty="0" smtClean="0">
                <a:latin typeface="Times New Roman" panose="02020603050405020304" pitchFamily="18" charset="0"/>
                <a:ea typeface="微软雅黑" panose="020B0503020204020204" pitchFamily="34" charset="-122"/>
              </a:rPr>
              <a:t>将军</a:t>
            </a: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生</a:t>
            </a:r>
            <a:r>
              <a:rPr lang="zh-CN" altLang="en-US" sz="2100" dirty="0">
                <a:solidFill>
                  <a:srgbClr val="FF00FF"/>
                </a:solidFill>
                <a:latin typeface="Times New Roman" panose="02020603050405020304" pitchFamily="18" charset="0"/>
                <a:ea typeface="微软雅黑" panose="020B0503020204020204" pitchFamily="34" charset="-122"/>
              </a:rPr>
              <a:t>乃</a:t>
            </a:r>
            <a:r>
              <a:rPr lang="zh-CN" altLang="en-US" sz="2100" dirty="0">
                <a:latin typeface="Times New Roman" panose="02020603050405020304" pitchFamily="18" charset="0"/>
                <a:ea typeface="微软雅黑" panose="020B0503020204020204" pitchFamily="34" charset="-122"/>
              </a:rPr>
              <a:t>与哙等为伍</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B.</a:t>
            </a:r>
            <a:r>
              <a:rPr lang="zh-CN" altLang="en-US" sz="2100" dirty="0">
                <a:latin typeface="Times New Roman" panose="02020603050405020304" pitchFamily="18" charset="0"/>
                <a:ea typeface="微软雅黑" panose="020B0503020204020204" pitchFamily="34" charset="-122"/>
              </a:rPr>
              <a:t>军细柳</a:t>
            </a:r>
            <a:r>
              <a:rPr lang="en-US" altLang="zh-CN" sz="2100" dirty="0">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以</a:t>
            </a:r>
            <a:r>
              <a:rPr lang="zh-CN" altLang="en-US" sz="2100" dirty="0">
                <a:latin typeface="Times New Roman" panose="02020603050405020304" pitchFamily="18" charset="0"/>
                <a:ea typeface="微软雅黑" panose="020B0503020204020204" pitchFamily="34" charset="-122"/>
              </a:rPr>
              <a:t>备</a:t>
            </a:r>
            <a:r>
              <a:rPr lang="zh-CN" altLang="en-US" sz="2100" dirty="0" smtClean="0">
                <a:latin typeface="Times New Roman" panose="02020603050405020304" pitchFamily="18" charset="0"/>
                <a:ea typeface="微软雅黑" panose="020B0503020204020204" pitchFamily="34" charset="-122"/>
              </a:rPr>
              <a:t>胡</a:t>
            </a: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solidFill>
                  <a:srgbClr val="FF00FF"/>
                </a:solidFill>
                <a:latin typeface="Times New Roman" panose="02020603050405020304" pitchFamily="18" charset="0"/>
                <a:ea typeface="微软雅黑" panose="020B0503020204020204" pitchFamily="34" charset="-122"/>
              </a:rPr>
              <a:t>以</a:t>
            </a:r>
            <a:r>
              <a:rPr lang="zh-CN" altLang="en-US" sz="2100" dirty="0">
                <a:latin typeface="Times New Roman" panose="02020603050405020304" pitchFamily="18" charset="0"/>
                <a:ea typeface="微软雅黑" panose="020B0503020204020204" pitchFamily="34" charset="-122"/>
              </a:rPr>
              <a:t>光先帝遗德</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C.</a:t>
            </a:r>
            <a:r>
              <a:rPr lang="zh-CN" altLang="en-US" sz="2100" dirty="0">
                <a:latin typeface="Times New Roman" panose="02020603050405020304" pitchFamily="18" charset="0"/>
                <a:ea typeface="微软雅黑" panose="020B0503020204020204" pitchFamily="34" charset="-122"/>
              </a:rPr>
              <a:t>已而</a:t>
            </a:r>
            <a:r>
              <a:rPr lang="zh-CN" altLang="en-US" sz="2100" dirty="0">
                <a:solidFill>
                  <a:srgbClr val="FF00FF"/>
                </a:solidFill>
                <a:latin typeface="Times New Roman" panose="02020603050405020304" pitchFamily="18" charset="0"/>
                <a:ea typeface="微软雅黑" panose="020B0503020204020204" pitchFamily="34" charset="-122"/>
              </a:rPr>
              <a:t>之</a:t>
            </a:r>
            <a:r>
              <a:rPr lang="zh-CN" altLang="en-US" sz="2100" dirty="0">
                <a:latin typeface="Times New Roman" panose="02020603050405020304" pitchFamily="18" charset="0"/>
                <a:ea typeface="微软雅黑" panose="020B0503020204020204" pitchFamily="34" charset="-122"/>
              </a:rPr>
              <a:t>细</a:t>
            </a:r>
            <a:r>
              <a:rPr lang="zh-CN" altLang="en-US" sz="2100" dirty="0" smtClean="0">
                <a:latin typeface="Times New Roman" panose="02020603050405020304" pitchFamily="18" charset="0"/>
                <a:ea typeface="微软雅黑" panose="020B0503020204020204" pitchFamily="34" charset="-122"/>
              </a:rPr>
              <a:t>柳军</a:t>
            </a: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称</a:t>
            </a:r>
            <a:r>
              <a:rPr lang="zh-CN" altLang="en-US" sz="2100" dirty="0">
                <a:latin typeface="Times New Roman" panose="02020603050405020304" pitchFamily="18" charset="0"/>
                <a:ea typeface="微软雅黑" panose="020B0503020204020204" pitchFamily="34" charset="-122"/>
              </a:rPr>
              <a:t>善者久</a:t>
            </a:r>
            <a:r>
              <a:rPr lang="zh-CN" altLang="en-US" sz="2100" dirty="0">
                <a:solidFill>
                  <a:srgbClr val="FF00FF"/>
                </a:solidFill>
                <a:latin typeface="Times New Roman" panose="02020603050405020304" pitchFamily="18" charset="0"/>
                <a:ea typeface="微软雅黑" panose="020B0503020204020204" pitchFamily="34" charset="-122"/>
              </a:rPr>
              <a:t>之</a:t>
            </a:r>
            <a:endParaRPr lang="zh-CN" altLang="en-US" sz="2100" dirty="0">
              <a:solidFill>
                <a:srgbClr val="FF00FF"/>
              </a:solidFill>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D.</a:t>
            </a:r>
            <a:r>
              <a:rPr lang="zh-CN" altLang="en-US" sz="2100" dirty="0">
                <a:latin typeface="Times New Roman" panose="02020603050405020304" pitchFamily="18" charset="0"/>
                <a:ea typeface="微软雅黑" panose="020B0503020204020204" pitchFamily="34" charset="-122"/>
              </a:rPr>
              <a:t>不足</a:t>
            </a:r>
            <a:r>
              <a:rPr lang="zh-CN" altLang="en-US" sz="2100" dirty="0">
                <a:solidFill>
                  <a:srgbClr val="FF00FF"/>
                </a:solidFill>
                <a:latin typeface="Times New Roman" panose="02020603050405020304" pitchFamily="18" charset="0"/>
                <a:ea typeface="微软雅黑" panose="020B0503020204020204" pitchFamily="34" charset="-122"/>
              </a:rPr>
              <a:t>为</a:t>
            </a:r>
            <a:r>
              <a:rPr lang="zh-CN" altLang="en-US" sz="2100" dirty="0">
                <a:latin typeface="Times New Roman" panose="02020603050405020304" pitchFamily="18" charset="0"/>
                <a:ea typeface="微软雅黑" panose="020B0503020204020204" pitchFamily="34" charset="-122"/>
              </a:rPr>
              <a:t>外人道</a:t>
            </a:r>
            <a:r>
              <a:rPr lang="zh-CN" altLang="en-US" sz="2100" dirty="0" smtClean="0">
                <a:latin typeface="Times New Roman" panose="02020603050405020304" pitchFamily="18" charset="0"/>
                <a:ea typeface="微软雅黑" panose="020B0503020204020204" pitchFamily="34" charset="-122"/>
              </a:rPr>
              <a:t>也</a:t>
            </a: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何</a:t>
            </a:r>
            <a:r>
              <a:rPr lang="zh-CN" altLang="en-US" sz="2100" dirty="0">
                <a:latin typeface="Times New Roman" panose="02020603050405020304" pitchFamily="18" charset="0"/>
                <a:ea typeface="微软雅黑" panose="020B0503020204020204" pitchFamily="34" charset="-122"/>
              </a:rPr>
              <a:t>为</a:t>
            </a:r>
            <a:r>
              <a:rPr lang="zh-CN" altLang="en-US" sz="2100" dirty="0">
                <a:solidFill>
                  <a:srgbClr val="FF00FF"/>
                </a:solidFill>
                <a:latin typeface="Times New Roman" panose="02020603050405020304" pitchFamily="18" charset="0"/>
                <a:ea typeface="微软雅黑" panose="020B0503020204020204" pitchFamily="34" charset="-122"/>
              </a:rPr>
              <a:t>为</a:t>
            </a:r>
            <a:r>
              <a:rPr lang="zh-CN" altLang="en-US" sz="2100" dirty="0">
                <a:latin typeface="Times New Roman" panose="02020603050405020304" pitchFamily="18" charset="0"/>
                <a:ea typeface="微软雅黑" panose="020B0503020204020204" pitchFamily="34" charset="-122"/>
              </a:rPr>
              <a:t>我禽</a:t>
            </a:r>
            <a:endParaRPr lang="zh-CN" altLang="en-US" sz="2100" dirty="0">
              <a:latin typeface="Times New Roman" panose="02020603050405020304" pitchFamily="18" charset="0"/>
              <a:ea typeface="微软雅黑" panose="020B0503020204020204" pitchFamily="34" charset="-122"/>
            </a:endParaRPr>
          </a:p>
        </p:txBody>
      </p:sp>
      <p:sp>
        <p:nvSpPr>
          <p:cNvPr id="3" name="矩形 2"/>
          <p:cNvSpPr/>
          <p:nvPr/>
        </p:nvSpPr>
        <p:spPr>
          <a:xfrm>
            <a:off x="5365988" y="1591492"/>
            <a:ext cx="361315" cy="414020"/>
          </a:xfrm>
          <a:prstGeom prst="rect">
            <a:avLst/>
          </a:prstGeom>
        </p:spPr>
        <p:txBody>
          <a:bodyPr wrap="none">
            <a:spAutoFit/>
          </a:bodyPr>
          <a:lstStyle/>
          <a:p>
            <a:r>
              <a:rPr lang="en-US" altLang="zh-CN" sz="2100" b="1" dirty="0" smtClean="0">
                <a:solidFill>
                  <a:srgbClr val="FF0000"/>
                </a:solidFill>
                <a:latin typeface="Times New Roman" panose="02020603050405020304" pitchFamily="18" charset="0"/>
                <a:ea typeface="微软雅黑" panose="020B0503020204020204" pitchFamily="34" charset="-122"/>
              </a:rPr>
              <a:t>B</a:t>
            </a:r>
            <a:endParaRPr lang="zh-CN" altLang="en-US" sz="21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1934" y="1489244"/>
            <a:ext cx="8620133" cy="3484245"/>
          </a:xfrm>
          <a:prstGeom prst="rect">
            <a:avLst/>
          </a:prstGeom>
        </p:spPr>
        <p:txBody>
          <a:bodyPr wrap="square">
            <a:spAutoFit/>
          </a:bodyPr>
          <a:lstStyle/>
          <a:p>
            <a:pPr algn="just">
              <a:lnSpc>
                <a:spcPct val="150000"/>
              </a:lnSpc>
            </a:pPr>
            <a:r>
              <a:rPr lang="en-US" altLang="zh-CN" sz="2100" dirty="0">
                <a:latin typeface="Times New Roman" panose="02020603050405020304" pitchFamily="18" charset="0"/>
                <a:ea typeface="微软雅黑" panose="020B0503020204020204" pitchFamily="34" charset="-122"/>
              </a:rPr>
              <a:t>3.</a:t>
            </a:r>
            <a:r>
              <a:rPr lang="zh-CN" altLang="en-US" sz="2100" dirty="0">
                <a:latin typeface="Times New Roman" panose="02020603050405020304" pitchFamily="18" charset="0"/>
                <a:ea typeface="微软雅黑" panose="020B0503020204020204" pitchFamily="34" charset="-122"/>
              </a:rPr>
              <a:t>把文中画横线的句子翻译成现代汉语</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solidFill>
                  <a:srgbClr val="C00000"/>
                </a:solidFill>
                <a:latin typeface="Times New Roman" panose="02020603050405020304" pitchFamily="18" charset="0"/>
                <a:ea typeface="微软雅黑" panose="020B0503020204020204" pitchFamily="34" charset="-122"/>
              </a:rPr>
              <a:t>上</a:t>
            </a:r>
            <a:r>
              <a:rPr lang="zh-CN" altLang="en-US" sz="2100" dirty="0">
                <a:solidFill>
                  <a:srgbClr val="C00000"/>
                </a:solidFill>
                <a:latin typeface="Times New Roman" panose="02020603050405020304" pitchFamily="18" charset="0"/>
                <a:ea typeface="微软雅黑" panose="020B0503020204020204" pitchFamily="34" charset="-122"/>
              </a:rPr>
              <a:t>常从容与信言诸将能不</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各有差</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皇上经常语气平和地和韩信谈论各位将军才能的高低</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认为</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每个人各有差别</a:t>
            </a:r>
            <a:r>
              <a:rPr lang="en-US" altLang="zh-CN" sz="2100" dirty="0" smtClean="0">
                <a:solidFill>
                  <a:srgbClr val="C00000"/>
                </a:solidFill>
                <a:latin typeface="Times New Roman" panose="02020603050405020304" pitchFamily="18" charset="0"/>
                <a:ea typeface="微软雅黑" panose="020B0503020204020204" pitchFamily="34" charset="-122"/>
              </a:rPr>
              <a:t>｡</a:t>
            </a:r>
            <a:endParaRPr lang="en-US" altLang="zh-CN" sz="2100" dirty="0" smtClean="0">
              <a:solidFill>
                <a:srgbClr val="C00000"/>
              </a:solidFill>
              <a:latin typeface="Times New Roman" panose="02020603050405020304" pitchFamily="18" charset="0"/>
              <a:ea typeface="微软雅黑" panose="020B0503020204020204" pitchFamily="34" charset="-122"/>
            </a:endParaRPr>
          </a:p>
          <a:p>
            <a:pPr algn="just">
              <a:lnSpc>
                <a:spcPct val="150000"/>
              </a:lnSpc>
            </a:pP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4.</a:t>
            </a:r>
            <a:r>
              <a:rPr lang="zh-CN" altLang="en-US" sz="2100" dirty="0">
                <a:latin typeface="Times New Roman" panose="02020603050405020304" pitchFamily="18" charset="0"/>
                <a:ea typeface="微软雅黑" panose="020B0503020204020204" pitchFamily="34" charset="-122"/>
              </a:rPr>
              <a:t>请分别概括甲</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乙两文中周亚夫</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韩信的形象特点</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solidFill>
                  <a:srgbClr val="C00000"/>
                </a:solidFill>
                <a:latin typeface="Times New Roman" panose="02020603050405020304" pitchFamily="18" charset="0"/>
                <a:ea typeface="微软雅黑" panose="020B0503020204020204" pitchFamily="34" charset="-122"/>
              </a:rPr>
              <a:t>周亚夫</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刚直耿介</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坚持原则</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治军严谨的将军形象</a:t>
            </a:r>
            <a:r>
              <a:rPr lang="en-US" altLang="zh-CN" sz="2100" dirty="0" smtClean="0">
                <a:solidFill>
                  <a:srgbClr val="C00000"/>
                </a:solidFill>
                <a:latin typeface="Times New Roman" panose="02020603050405020304" pitchFamily="18" charset="0"/>
                <a:ea typeface="微软雅黑" panose="020B0503020204020204" pitchFamily="34" charset="-122"/>
              </a:rPr>
              <a:t>;</a:t>
            </a:r>
            <a:endParaRPr lang="en-US" altLang="zh-CN" sz="2100" dirty="0" smtClean="0">
              <a:solidFill>
                <a:srgbClr val="C00000"/>
              </a:solidFill>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solidFill>
                  <a:srgbClr val="C00000"/>
                </a:solidFill>
                <a:latin typeface="Times New Roman" panose="02020603050405020304" pitchFamily="18" charset="0"/>
                <a:ea typeface="微软雅黑" panose="020B0503020204020204" pitchFamily="34" charset="-122"/>
              </a:rPr>
              <a:t>韩信</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自信</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有突出的军事才能但又抑郁不满的将军形象</a:t>
            </a:r>
            <a:r>
              <a:rPr lang="en-US" altLang="zh-CN" sz="2100" dirty="0">
                <a:solidFill>
                  <a:srgbClr val="C00000"/>
                </a:solidFill>
                <a:latin typeface="Times New Roman" panose="02020603050405020304" pitchFamily="18" charset="0"/>
                <a:ea typeface="微软雅黑" panose="020B0503020204020204" pitchFamily="34" charset="-122"/>
              </a:rPr>
              <a:t>｡</a:t>
            </a:r>
            <a:endParaRPr lang="en-US" altLang="zh-CN" sz="2100" dirty="0">
              <a:solidFill>
                <a:srgbClr val="C00000"/>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4" end="4"/>
                                            </p:txEl>
                                          </p:spTgt>
                                        </p:tgtEl>
                                        <p:attrNameLst>
                                          <p:attrName>style.visibility</p:attrName>
                                        </p:attrNameLst>
                                      </p:cBhvr>
                                      <p:to>
                                        <p:strVal val="visible"/>
                                      </p:to>
                                    </p:set>
                                    <p:anim calcmode="lin" valueType="num">
                                      <p:cBhvr additive="base">
                                        <p:cTn id="13"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4" end="4"/>
                                            </p:txEl>
                                          </p:spTgt>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anim calcmode="lin" valueType="num">
                                      <p:cBhvr additive="base">
                                        <p:cTn id="17" dur="500" fill="hold"/>
                                        <p:tgtEl>
                                          <p:spTgt spid="2">
                                            <p:txEl>
                                              <p:pRg st="5" end="5"/>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2">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1934" y="1489244"/>
            <a:ext cx="8620133" cy="4453890"/>
          </a:xfrm>
          <a:prstGeom prst="rect">
            <a:avLst/>
          </a:prstGeom>
        </p:spPr>
        <p:txBody>
          <a:bodyPr wrap="square">
            <a:spAutoFit/>
          </a:bodyPr>
          <a:lstStyle/>
          <a:p>
            <a:pPr algn="just">
              <a:lnSpc>
                <a:spcPct val="150000"/>
              </a:lnSpc>
            </a:pPr>
            <a:r>
              <a:rPr lang="zh-CN" altLang="en-US" sz="2100" dirty="0">
                <a:latin typeface="Times New Roman" panose="02020603050405020304" pitchFamily="18" charset="0"/>
                <a:ea typeface="微软雅黑" panose="020B0503020204020204" pitchFamily="34" charset="-122"/>
              </a:rPr>
              <a:t>二</a:t>
            </a:r>
            <a:r>
              <a:rPr lang="en-US" altLang="zh-CN" sz="2100" dirty="0">
                <a:latin typeface="Times New Roman" panose="02020603050405020304" pitchFamily="18" charset="0"/>
                <a:ea typeface="微软雅黑" panose="020B0503020204020204" pitchFamily="34" charset="-122"/>
              </a:rPr>
              <a:t>､(2019•</a:t>
            </a:r>
            <a:r>
              <a:rPr lang="zh-CN" altLang="en-US" sz="2100" dirty="0">
                <a:latin typeface="Times New Roman" panose="02020603050405020304" pitchFamily="18" charset="0"/>
                <a:ea typeface="微软雅黑" panose="020B0503020204020204" pitchFamily="34" charset="-122"/>
              </a:rPr>
              <a:t>河南</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阅读甲</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乙两段文言文</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完成下列小题</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indent="720090" algn="just">
              <a:lnSpc>
                <a:spcPct val="150000"/>
              </a:lnSpc>
            </a:pP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甲</a:t>
            </a:r>
            <a:r>
              <a:rPr lang="en-US" altLang="zh-CN" sz="2100" b="1"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臣本布衣</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躬耕于南阳</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苟全性命于乱世</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不求闻达于诸侯</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先帝不以臣卑鄙</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猥自枉屈</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三顾臣于草庐之中</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咨臣以当世之事</a:t>
            </a:r>
            <a:r>
              <a:rPr lang="en-US" altLang="zh-CN" sz="2100" dirty="0">
                <a:latin typeface="Times New Roman" panose="02020603050405020304" pitchFamily="18" charset="0"/>
                <a:ea typeface="微软雅黑" panose="020B0503020204020204" pitchFamily="34" charset="-122"/>
              </a:rPr>
              <a:t>,</a:t>
            </a:r>
            <a:r>
              <a:rPr lang="zh-CN" altLang="en-US" sz="2100" u="sng" dirty="0">
                <a:latin typeface="Times New Roman" panose="02020603050405020304" pitchFamily="18" charset="0"/>
                <a:ea typeface="微软雅黑" panose="020B0503020204020204" pitchFamily="34" charset="-122"/>
              </a:rPr>
              <a:t>由是感激</a:t>
            </a:r>
            <a:r>
              <a:rPr lang="en-US" altLang="zh-CN" sz="2100" u="sng" dirty="0">
                <a:latin typeface="Times New Roman" panose="02020603050405020304" pitchFamily="18" charset="0"/>
                <a:ea typeface="微软雅黑" panose="020B0503020204020204" pitchFamily="34" charset="-122"/>
              </a:rPr>
              <a:t>,</a:t>
            </a:r>
            <a:r>
              <a:rPr lang="zh-CN" altLang="en-US" sz="2100" u="sng" dirty="0">
                <a:latin typeface="Times New Roman" panose="02020603050405020304" pitchFamily="18" charset="0"/>
                <a:ea typeface="微软雅黑" panose="020B0503020204020204" pitchFamily="34" charset="-122"/>
              </a:rPr>
              <a:t>遂许先帝以驱驰</a:t>
            </a:r>
            <a:r>
              <a:rPr lang="en-US" altLang="zh-CN" sz="2100" u="sng"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后值倾覆</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受任于败军之际</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奉命于危难之间</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尔来二十有一年矣</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indent="720090" algn="just">
              <a:lnSpc>
                <a:spcPct val="150000"/>
              </a:lnSpc>
            </a:pPr>
            <a:r>
              <a:rPr lang="zh-CN" altLang="en-US" sz="2100" dirty="0" smtClean="0">
                <a:latin typeface="Times New Roman" panose="02020603050405020304" pitchFamily="18" charset="0"/>
                <a:ea typeface="微软雅黑" panose="020B0503020204020204" pitchFamily="34" charset="-122"/>
              </a:rPr>
              <a:t>先帝</a:t>
            </a:r>
            <a:r>
              <a:rPr lang="zh-CN" altLang="en-US" sz="2100" dirty="0">
                <a:latin typeface="Times New Roman" panose="02020603050405020304" pitchFamily="18" charset="0"/>
                <a:ea typeface="微软雅黑" panose="020B0503020204020204" pitchFamily="34" charset="-122"/>
              </a:rPr>
              <a:t>知臣谨慎</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故临崩寄臣以大事也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受命以来</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夙夜忧叹</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恐托付不效</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以伤先帝之明</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故五月渡泸</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深入不毛</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今南方已定</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兵甲已足</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当奖率三军</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北定中原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庶竭驽钝</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攘除奸凶</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兴复汉室</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还于旧都</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此臣所以报先帝而忠陛下之职分也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至于斟酌损益</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进尽忠言</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则攸之</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祎</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允之任也</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1934" y="1489244"/>
            <a:ext cx="8620133" cy="2030095"/>
          </a:xfrm>
          <a:prstGeom prst="rect">
            <a:avLst/>
          </a:prstGeom>
        </p:spPr>
        <p:txBody>
          <a:bodyPr wrap="square">
            <a:spAutoFit/>
          </a:bodyPr>
          <a:lstStyle/>
          <a:p>
            <a:pPr indent="720090" algn="just">
              <a:lnSpc>
                <a:spcPct val="150000"/>
              </a:lnSpc>
            </a:pPr>
            <a:r>
              <a:rPr lang="zh-CN" altLang="en-US" sz="2100" dirty="0">
                <a:latin typeface="Times New Roman" panose="02020603050405020304" pitchFamily="18" charset="0"/>
                <a:ea typeface="微软雅黑" panose="020B0503020204020204" pitchFamily="34" charset="-122"/>
              </a:rPr>
              <a:t>愿陛下托臣以讨贼兴复之效</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不效</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则治臣之罪</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以告先帝之灵</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若无兴德之言</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则责攸之</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祎</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允等之慢</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以彰其咎</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陛下亦宜自谋</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以咨诹善道</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察纳雅言</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深追先帝遗诏</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臣不胜受恩感激</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今当远离</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临表涕零</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不知所言</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indent="720090" algn="r">
              <a:lnSpc>
                <a:spcPct val="150000"/>
              </a:lnSpc>
            </a:pP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节选自诸葛亮</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出师表</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1934" y="1489244"/>
            <a:ext cx="8620133" cy="3484245"/>
          </a:xfrm>
          <a:prstGeom prst="rect">
            <a:avLst/>
          </a:prstGeom>
        </p:spPr>
        <p:txBody>
          <a:bodyPr wrap="square">
            <a:spAutoFit/>
          </a:bodyPr>
          <a:lstStyle/>
          <a:p>
            <a:pPr algn="just">
              <a:lnSpc>
                <a:spcPct val="150000"/>
              </a:lnSpc>
            </a:pP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乙</a:t>
            </a:r>
            <a:r>
              <a:rPr lang="en-US" altLang="zh-CN" sz="2100" b="1"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诸葛孔明千载人</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其用兵行师</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皆本于仁义节制</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自三代以降</a:t>
            </a:r>
            <a:r>
              <a:rPr lang="zh-CN" altLang="en-US" sz="2100" baseline="30000" dirty="0">
                <a:latin typeface="Times New Roman" panose="02020603050405020304" pitchFamily="18" charset="0"/>
                <a:ea typeface="微软雅黑" panose="020B0503020204020204" pitchFamily="34" charset="-122"/>
              </a:rPr>
              <a:t>①</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未之有也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盖其操心制行</a:t>
            </a:r>
            <a:r>
              <a:rPr lang="zh-CN" altLang="en-US" sz="2100" baseline="30000" dirty="0">
                <a:latin typeface="Times New Roman" panose="02020603050405020304" pitchFamily="18" charset="0"/>
                <a:ea typeface="微软雅黑" panose="020B0503020204020204" pitchFamily="34" charset="-122"/>
              </a:rPr>
              <a:t>②</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一出于诚</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生于乱世</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躬耕陇亩</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使无徐庶之一言</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玄德之三顾</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则苟全性命</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不求闻达必矣</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其始见玄德</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论曹操不可与争锋</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孙氏</a:t>
            </a:r>
            <a:r>
              <a:rPr lang="zh-CN" altLang="en-US" sz="2100" baseline="30000" dirty="0">
                <a:latin typeface="Times New Roman" panose="02020603050405020304" pitchFamily="18" charset="0"/>
                <a:ea typeface="微软雅黑" panose="020B0503020204020204" pitchFamily="34" charset="-122"/>
              </a:rPr>
              <a:t>③</a:t>
            </a:r>
            <a:r>
              <a:rPr lang="zh-CN" altLang="en-US" sz="2100" dirty="0">
                <a:latin typeface="Times New Roman" panose="02020603050405020304" pitchFamily="18" charset="0"/>
                <a:ea typeface="微软雅黑" panose="020B0503020204020204" pitchFamily="34" charset="-122"/>
              </a:rPr>
              <a:t>可与为援而不可图</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唯荆</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益可以取</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言如蓍龟</a:t>
            </a:r>
            <a:r>
              <a:rPr lang="zh-CN" altLang="en-US" sz="2100" baseline="30000" dirty="0">
                <a:latin typeface="Times New Roman" panose="02020603050405020304" pitchFamily="18" charset="0"/>
                <a:ea typeface="微软雅黑" panose="020B0503020204020204" pitchFamily="34" charset="-122"/>
              </a:rPr>
              <a:t>④</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终身不易</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r">
              <a:lnSpc>
                <a:spcPct val="150000"/>
              </a:lnSpc>
            </a:pP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节选自洪迈</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容斋随笔</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注释</a:t>
            </a:r>
            <a:r>
              <a:rPr lang="en-US" altLang="zh-CN" sz="2100" b="1"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①</a:t>
            </a:r>
            <a:r>
              <a:rPr lang="zh-CN" altLang="en-US" sz="2100" dirty="0">
                <a:latin typeface="Times New Roman" panose="02020603050405020304" pitchFamily="18" charset="0"/>
                <a:ea typeface="微软雅黑" panose="020B0503020204020204" pitchFamily="34" charset="-122"/>
              </a:rPr>
              <a:t>三代以降</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夏商周三代以来</a:t>
            </a:r>
            <a:r>
              <a:rPr lang="en-US" altLang="zh-CN" sz="2100" dirty="0">
                <a:latin typeface="Times New Roman" panose="02020603050405020304" pitchFamily="18" charset="0"/>
                <a:ea typeface="微软雅黑" panose="020B0503020204020204" pitchFamily="34" charset="-122"/>
              </a:rPr>
              <a:t>｡②</a:t>
            </a:r>
            <a:r>
              <a:rPr lang="zh-CN" altLang="en-US" sz="2100" dirty="0">
                <a:latin typeface="Times New Roman" panose="02020603050405020304" pitchFamily="18" charset="0"/>
                <a:ea typeface="微软雅黑" panose="020B0503020204020204" pitchFamily="34" charset="-122"/>
              </a:rPr>
              <a:t>操心制行</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思虑行动</a:t>
            </a:r>
            <a:r>
              <a:rPr lang="en-US" altLang="zh-CN" sz="2100" dirty="0">
                <a:latin typeface="Times New Roman" panose="02020603050405020304" pitchFamily="18" charset="0"/>
                <a:ea typeface="微软雅黑" panose="020B0503020204020204" pitchFamily="34" charset="-122"/>
              </a:rPr>
              <a:t>｡③</a:t>
            </a:r>
            <a:r>
              <a:rPr lang="zh-CN" altLang="en-US" sz="2100" dirty="0">
                <a:latin typeface="Times New Roman" panose="02020603050405020304" pitchFamily="18" charset="0"/>
                <a:ea typeface="微软雅黑" panose="020B0503020204020204" pitchFamily="34" charset="-122"/>
              </a:rPr>
              <a:t>孙氏</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孙权</a:t>
            </a:r>
            <a:r>
              <a:rPr lang="en-US" altLang="zh-CN" sz="2100" dirty="0">
                <a:latin typeface="Times New Roman" panose="02020603050405020304" pitchFamily="18" charset="0"/>
                <a:ea typeface="微软雅黑" panose="020B0503020204020204" pitchFamily="34" charset="-122"/>
              </a:rPr>
              <a:t>｡④</a:t>
            </a:r>
            <a:r>
              <a:rPr lang="zh-CN" altLang="en-US" sz="2100" dirty="0">
                <a:latin typeface="Times New Roman" panose="02020603050405020304" pitchFamily="18" charset="0"/>
                <a:ea typeface="微软雅黑" panose="020B0503020204020204" pitchFamily="34" charset="-122"/>
              </a:rPr>
              <a:t>言如蓍</a:t>
            </a:r>
            <a:r>
              <a:rPr lang="en-US" altLang="zh-CN" sz="2100" dirty="0">
                <a:latin typeface="Times New Roman" panose="02020603050405020304" pitchFamily="18" charset="0"/>
                <a:ea typeface="微软雅黑" panose="020B0503020204020204" pitchFamily="34" charset="-122"/>
              </a:rPr>
              <a:t>(</a:t>
            </a:r>
            <a:r>
              <a:rPr lang="en-US" altLang="zh-CN" sz="2100" dirty="0" err="1">
                <a:latin typeface="Times New Roman" panose="02020603050405020304" pitchFamily="18" charset="0"/>
                <a:ea typeface="微软雅黑" panose="020B0503020204020204" pitchFamily="34" charset="-122"/>
              </a:rPr>
              <a:t>shī</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这些</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论断像蓍占</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龟卜</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一样准确</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1934" y="1489244"/>
            <a:ext cx="8620133" cy="2515235"/>
          </a:xfrm>
          <a:prstGeom prst="rect">
            <a:avLst/>
          </a:prstGeom>
        </p:spPr>
        <p:txBody>
          <a:bodyPr wrap="square">
            <a:spAutoFit/>
          </a:bodyPr>
          <a:lstStyle/>
          <a:p>
            <a:pPr algn="just">
              <a:lnSpc>
                <a:spcPct val="150000"/>
              </a:lnSpc>
            </a:pP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下面各组句子中</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加点词语意思相同的一项是</a:t>
            </a:r>
            <a:r>
              <a:rPr lang="en-US" altLang="zh-CN" sz="2100" dirty="0">
                <a:latin typeface="Times New Roman" panose="02020603050405020304" pitchFamily="18" charset="0"/>
                <a:ea typeface="微软雅黑" panose="020B0503020204020204" pitchFamily="34" charset="-122"/>
              </a:rPr>
              <a:t>(     </a:t>
            </a:r>
            <a:r>
              <a:rPr lang="en-US" altLang="zh-CN" sz="2100" dirty="0" smtClean="0">
                <a:latin typeface="Times New Roman" panose="02020603050405020304" pitchFamily="18" charset="0"/>
                <a:ea typeface="微软雅黑" panose="020B0503020204020204" pitchFamily="34" charset="-122"/>
              </a:rPr>
              <a:t> )</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A.</a:t>
            </a:r>
            <a:r>
              <a:rPr lang="zh-CN" altLang="en-US" sz="2100" dirty="0">
                <a:latin typeface="Times New Roman" panose="02020603050405020304" pitchFamily="18" charset="0"/>
                <a:ea typeface="微软雅黑" panose="020B0503020204020204" pitchFamily="34" charset="-122"/>
              </a:rPr>
              <a:t>不求</a:t>
            </a:r>
            <a:r>
              <a:rPr lang="zh-CN" altLang="en-US" sz="2100" dirty="0">
                <a:solidFill>
                  <a:srgbClr val="FF00FF"/>
                </a:solidFill>
                <a:latin typeface="Times New Roman" panose="02020603050405020304" pitchFamily="18" charset="0"/>
                <a:ea typeface="微软雅黑" panose="020B0503020204020204" pitchFamily="34" charset="-122"/>
              </a:rPr>
              <a:t>闻</a:t>
            </a:r>
            <a:r>
              <a:rPr lang="zh-CN" altLang="en-US" sz="2100" dirty="0">
                <a:latin typeface="Times New Roman" panose="02020603050405020304" pitchFamily="18" charset="0"/>
                <a:ea typeface="微软雅黑" panose="020B0503020204020204" pitchFamily="34" charset="-122"/>
              </a:rPr>
              <a:t>达于</a:t>
            </a:r>
            <a:r>
              <a:rPr lang="zh-CN" altLang="en-US" sz="2100" dirty="0" smtClean="0">
                <a:latin typeface="Times New Roman" panose="02020603050405020304" pitchFamily="18" charset="0"/>
                <a:ea typeface="微软雅黑" panose="020B0503020204020204" pitchFamily="34" charset="-122"/>
              </a:rPr>
              <a:t>诸侯</a:t>
            </a: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隔</a:t>
            </a:r>
            <a:r>
              <a:rPr lang="zh-CN" altLang="en-US" sz="2100" dirty="0">
                <a:latin typeface="Times New Roman" panose="02020603050405020304" pitchFamily="18" charset="0"/>
                <a:ea typeface="微软雅黑" panose="020B0503020204020204" pitchFamily="34" charset="-122"/>
              </a:rPr>
              <a:t>篁竹</a:t>
            </a:r>
            <a:r>
              <a:rPr lang="en-US" altLang="zh-CN" sz="2100" dirty="0">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闻</a:t>
            </a:r>
            <a:r>
              <a:rPr lang="zh-CN" altLang="en-US" sz="2100" dirty="0">
                <a:latin typeface="Times New Roman" panose="02020603050405020304" pitchFamily="18" charset="0"/>
                <a:ea typeface="微软雅黑" panose="020B0503020204020204" pitchFamily="34" charset="-122"/>
              </a:rPr>
              <a:t>水声</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B.</a:t>
            </a:r>
            <a:r>
              <a:rPr lang="zh-CN" altLang="en-US" sz="2100" dirty="0">
                <a:latin typeface="Times New Roman" panose="02020603050405020304" pitchFamily="18" charset="0"/>
                <a:ea typeface="微软雅黑" panose="020B0503020204020204" pitchFamily="34" charset="-122"/>
              </a:rPr>
              <a:t>以伤先帝之</a:t>
            </a:r>
            <a:r>
              <a:rPr lang="zh-CN" altLang="en-US" sz="2100" dirty="0" smtClean="0">
                <a:solidFill>
                  <a:srgbClr val="FF00FF"/>
                </a:solidFill>
                <a:latin typeface="Times New Roman" panose="02020603050405020304" pitchFamily="18" charset="0"/>
                <a:ea typeface="微软雅黑" panose="020B0503020204020204" pitchFamily="34" charset="-122"/>
              </a:rPr>
              <a:t>明</a:t>
            </a: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solidFill>
                  <a:srgbClr val="FF00FF"/>
                </a:solidFill>
                <a:latin typeface="Times New Roman" panose="02020603050405020304" pitchFamily="18" charset="0"/>
                <a:ea typeface="微软雅黑" panose="020B0503020204020204" pitchFamily="34" charset="-122"/>
              </a:rPr>
              <a:t>明</a:t>
            </a:r>
            <a:r>
              <a:rPr lang="zh-CN" altLang="en-US" sz="2100" dirty="0" smtClean="0">
                <a:latin typeface="Times New Roman" panose="02020603050405020304" pitchFamily="18" charset="0"/>
                <a:ea typeface="微软雅黑" panose="020B0503020204020204" pitchFamily="34" charset="-122"/>
              </a:rPr>
              <a:t>灭</a:t>
            </a:r>
            <a:r>
              <a:rPr lang="zh-CN" altLang="en-US" sz="2100" dirty="0">
                <a:latin typeface="Times New Roman" panose="02020603050405020304" pitchFamily="18" charset="0"/>
                <a:ea typeface="微软雅黑" panose="020B0503020204020204" pitchFamily="34" charset="-122"/>
              </a:rPr>
              <a:t>可见</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C.</a:t>
            </a:r>
            <a:r>
              <a:rPr lang="zh-CN" altLang="en-US" sz="2100" dirty="0">
                <a:latin typeface="Times New Roman" panose="02020603050405020304" pitchFamily="18" charset="0"/>
                <a:ea typeface="微软雅黑" panose="020B0503020204020204" pitchFamily="34" charset="-122"/>
              </a:rPr>
              <a:t>兵甲已</a:t>
            </a:r>
            <a:r>
              <a:rPr lang="zh-CN" altLang="en-US" sz="2100" dirty="0" smtClean="0">
                <a:solidFill>
                  <a:srgbClr val="FF00FF"/>
                </a:solidFill>
                <a:latin typeface="Times New Roman" panose="02020603050405020304" pitchFamily="18" charset="0"/>
                <a:ea typeface="微软雅黑" panose="020B0503020204020204" pitchFamily="34" charset="-122"/>
              </a:rPr>
              <a:t>足</a:t>
            </a:r>
            <a:r>
              <a:rPr lang="en-US" altLang="zh-CN" sz="2100" dirty="0" smtClean="0">
                <a:solidFill>
                  <a:srgbClr val="FF00FF"/>
                </a:solidFill>
                <a:latin typeface="Times New Roman" panose="02020603050405020304" pitchFamily="18" charset="0"/>
                <a:ea typeface="微软雅黑" panose="020B0503020204020204" pitchFamily="34" charset="-122"/>
              </a:rPr>
              <a:t>	</a:t>
            </a: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不</a:t>
            </a:r>
            <a:r>
              <a:rPr lang="zh-CN" altLang="en-US" sz="2100" dirty="0" smtClean="0">
                <a:solidFill>
                  <a:srgbClr val="FF00FF"/>
                </a:solidFill>
                <a:latin typeface="Times New Roman" panose="02020603050405020304" pitchFamily="18" charset="0"/>
                <a:ea typeface="微软雅黑" panose="020B0503020204020204" pitchFamily="34" charset="-122"/>
              </a:rPr>
              <a:t>足</a:t>
            </a:r>
            <a:r>
              <a:rPr lang="zh-CN" altLang="en-US" sz="2100" dirty="0" smtClean="0">
                <a:latin typeface="Times New Roman" panose="02020603050405020304" pitchFamily="18" charset="0"/>
                <a:ea typeface="微软雅黑" panose="020B0503020204020204" pitchFamily="34" charset="-122"/>
              </a:rPr>
              <a:t>为外人道</a:t>
            </a:r>
            <a:r>
              <a:rPr lang="zh-CN" altLang="en-US" sz="2100" dirty="0">
                <a:latin typeface="Times New Roman" panose="02020603050405020304" pitchFamily="18" charset="0"/>
                <a:ea typeface="微软雅黑" panose="020B0503020204020204" pitchFamily="34" charset="-122"/>
              </a:rPr>
              <a:t>也</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D.</a:t>
            </a:r>
            <a:r>
              <a:rPr lang="zh-CN" altLang="en-US" sz="2100" dirty="0">
                <a:latin typeface="Times New Roman" panose="02020603050405020304" pitchFamily="18" charset="0"/>
                <a:ea typeface="微软雅黑" panose="020B0503020204020204" pitchFamily="34" charset="-122"/>
              </a:rPr>
              <a:t>陛下亦宜自</a:t>
            </a:r>
            <a:r>
              <a:rPr lang="zh-CN" altLang="en-US" sz="2100" dirty="0" smtClean="0">
                <a:solidFill>
                  <a:srgbClr val="FF00FF"/>
                </a:solidFill>
                <a:latin typeface="Times New Roman" panose="02020603050405020304" pitchFamily="18" charset="0"/>
                <a:ea typeface="微软雅黑" panose="020B0503020204020204" pitchFamily="34" charset="-122"/>
              </a:rPr>
              <a:t>谋</a:t>
            </a: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肉食</a:t>
            </a:r>
            <a:r>
              <a:rPr lang="zh-CN" altLang="en-US" sz="2100" dirty="0">
                <a:latin typeface="Times New Roman" panose="02020603050405020304" pitchFamily="18" charset="0"/>
                <a:ea typeface="微软雅黑" panose="020B0503020204020204" pitchFamily="34" charset="-122"/>
              </a:rPr>
              <a:t>者</a:t>
            </a:r>
            <a:r>
              <a:rPr lang="zh-CN" altLang="en-US" sz="2100" dirty="0">
                <a:solidFill>
                  <a:srgbClr val="FF00FF"/>
                </a:solidFill>
                <a:latin typeface="Times New Roman" panose="02020603050405020304" pitchFamily="18" charset="0"/>
                <a:ea typeface="微软雅黑" panose="020B0503020204020204" pitchFamily="34" charset="-122"/>
              </a:rPr>
              <a:t>谋</a:t>
            </a:r>
            <a:r>
              <a:rPr lang="zh-CN" altLang="en-US" sz="2100" dirty="0">
                <a:latin typeface="Times New Roman" panose="02020603050405020304" pitchFamily="18" charset="0"/>
                <a:ea typeface="微软雅黑" panose="020B0503020204020204" pitchFamily="34" charset="-122"/>
              </a:rPr>
              <a:t>之</a:t>
            </a:r>
            <a:endParaRPr lang="zh-CN" altLang="en-US" sz="2100" dirty="0">
              <a:latin typeface="Times New Roman" panose="02020603050405020304" pitchFamily="18" charset="0"/>
              <a:ea typeface="微软雅黑" panose="020B0503020204020204" pitchFamily="34" charset="-122"/>
            </a:endParaRPr>
          </a:p>
        </p:txBody>
      </p:sp>
      <p:sp>
        <p:nvSpPr>
          <p:cNvPr id="3" name="矩形 2"/>
          <p:cNvSpPr/>
          <p:nvPr/>
        </p:nvSpPr>
        <p:spPr>
          <a:xfrm>
            <a:off x="5817439" y="1602713"/>
            <a:ext cx="375920" cy="414020"/>
          </a:xfrm>
          <a:prstGeom prst="rect">
            <a:avLst/>
          </a:prstGeom>
        </p:spPr>
        <p:txBody>
          <a:bodyPr wrap="none">
            <a:spAutoFit/>
          </a:bodyPr>
          <a:lstStyle/>
          <a:p>
            <a:r>
              <a:rPr lang="en-US" altLang="zh-CN" sz="2100" b="1" dirty="0" smtClean="0">
                <a:solidFill>
                  <a:srgbClr val="FF0000"/>
                </a:solidFill>
                <a:latin typeface="Times New Roman" panose="02020603050405020304" pitchFamily="18" charset="0"/>
                <a:ea typeface="微软雅黑" panose="020B0503020204020204" pitchFamily="34" charset="-122"/>
              </a:rPr>
              <a:t>D</a:t>
            </a:r>
            <a:endParaRPr lang="zh-CN" altLang="en-US" sz="21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1934" y="1489244"/>
            <a:ext cx="8620133" cy="3969385"/>
          </a:xfrm>
          <a:prstGeom prst="rect">
            <a:avLst/>
          </a:prstGeom>
        </p:spPr>
        <p:txBody>
          <a:bodyPr wrap="square">
            <a:spAutoFit/>
          </a:bodyPr>
          <a:lstStyle/>
          <a:p>
            <a:pPr algn="just">
              <a:lnSpc>
                <a:spcPct val="150000"/>
              </a:lnSpc>
            </a:pP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把甲文中画横线的句子翻译成现代汉语</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solidFill>
                  <a:srgbClr val="C00000"/>
                </a:solidFill>
                <a:latin typeface="Times New Roman" panose="02020603050405020304" pitchFamily="18" charset="0"/>
                <a:ea typeface="微软雅黑" panose="020B0503020204020204" pitchFamily="34" charset="-122"/>
              </a:rPr>
              <a:t>由</a:t>
            </a:r>
            <a:r>
              <a:rPr lang="zh-CN" altLang="en-US" sz="2100" dirty="0">
                <a:solidFill>
                  <a:srgbClr val="C00000"/>
                </a:solidFill>
                <a:latin typeface="Times New Roman" panose="02020603050405020304" pitchFamily="18" charset="0"/>
                <a:ea typeface="微软雅黑" panose="020B0503020204020204" pitchFamily="34" charset="-122"/>
              </a:rPr>
              <a:t>是感激</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遂许先帝以驱驰</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因此感奋激发</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有所感而情绪激动</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就答应为先帝奔走效劳</a:t>
            </a:r>
            <a:r>
              <a:rPr lang="en-US" altLang="zh-CN" sz="2100" dirty="0" smtClean="0">
                <a:solidFill>
                  <a:srgbClr val="C00000"/>
                </a:solidFill>
                <a:latin typeface="Times New Roman" panose="02020603050405020304" pitchFamily="18" charset="0"/>
                <a:ea typeface="微软雅黑" panose="020B0503020204020204" pitchFamily="34" charset="-122"/>
              </a:rPr>
              <a:t>｡</a:t>
            </a:r>
            <a:endParaRPr lang="en-US" altLang="zh-CN" sz="2100" dirty="0">
              <a:solidFill>
                <a:srgbClr val="C00000"/>
              </a:solidFill>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3.</a:t>
            </a:r>
            <a:r>
              <a:rPr lang="zh-CN" altLang="en-US" sz="2100" dirty="0">
                <a:latin typeface="Times New Roman" panose="02020603050405020304" pitchFamily="18" charset="0"/>
                <a:ea typeface="微软雅黑" panose="020B0503020204020204" pitchFamily="34" charset="-122"/>
              </a:rPr>
              <a:t>甲文中作者追述先帝三顾茅庐</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自己临危受命和先帝临终托孤三件事</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抒发了怎样的感情</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solidFill>
                  <a:srgbClr val="C00000"/>
                </a:solidFill>
                <a:latin typeface="Times New Roman" panose="02020603050405020304" pitchFamily="18" charset="0"/>
                <a:ea typeface="微软雅黑" panose="020B0503020204020204" pitchFamily="34" charset="-122"/>
              </a:rPr>
              <a:t>①</a:t>
            </a:r>
            <a:r>
              <a:rPr lang="zh-CN" altLang="en-US" sz="2100" dirty="0">
                <a:solidFill>
                  <a:srgbClr val="C00000"/>
                </a:solidFill>
                <a:latin typeface="Times New Roman" panose="02020603050405020304" pitchFamily="18" charset="0"/>
                <a:ea typeface="微软雅黑" panose="020B0503020204020204" pitchFamily="34" charset="-122"/>
              </a:rPr>
              <a:t>对先帝的感激之情</a:t>
            </a:r>
            <a:r>
              <a:rPr lang="en-US" altLang="zh-CN" sz="2100" dirty="0" smtClean="0">
                <a:solidFill>
                  <a:srgbClr val="C00000"/>
                </a:solidFill>
                <a:latin typeface="Times New Roman" panose="02020603050405020304" pitchFamily="18" charset="0"/>
                <a:ea typeface="微软雅黑" panose="020B0503020204020204" pitchFamily="34" charset="-122"/>
              </a:rPr>
              <a:t>;</a:t>
            </a:r>
            <a:endParaRPr lang="en-US" altLang="zh-CN" sz="2100" dirty="0" smtClean="0">
              <a:solidFill>
                <a:srgbClr val="C00000"/>
              </a:solidFill>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solidFill>
                  <a:srgbClr val="C00000"/>
                </a:solidFill>
                <a:latin typeface="Times New Roman" panose="02020603050405020304" pitchFamily="18" charset="0"/>
                <a:ea typeface="微软雅黑" panose="020B0503020204020204" pitchFamily="34" charset="-122"/>
              </a:rPr>
              <a:t>②</a:t>
            </a:r>
            <a:r>
              <a:rPr lang="zh-CN" altLang="en-US" sz="2100" dirty="0">
                <a:solidFill>
                  <a:srgbClr val="C00000"/>
                </a:solidFill>
                <a:latin typeface="Times New Roman" panose="02020603050405020304" pitchFamily="18" charset="0"/>
                <a:ea typeface="微软雅黑" panose="020B0503020204020204" pitchFamily="34" charset="-122"/>
              </a:rPr>
              <a:t>对刘备父子的忠心</a:t>
            </a:r>
            <a:r>
              <a:rPr lang="en-US" altLang="zh-CN" sz="2100" dirty="0" smtClean="0">
                <a:solidFill>
                  <a:srgbClr val="C00000"/>
                </a:solidFill>
                <a:latin typeface="Times New Roman" panose="02020603050405020304" pitchFamily="18" charset="0"/>
                <a:ea typeface="微软雅黑" panose="020B0503020204020204" pitchFamily="34" charset="-122"/>
              </a:rPr>
              <a:t>;</a:t>
            </a:r>
            <a:endParaRPr lang="en-US" altLang="zh-CN" sz="2100" dirty="0" smtClean="0">
              <a:solidFill>
                <a:srgbClr val="C00000"/>
              </a:solidFill>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solidFill>
                  <a:srgbClr val="C00000"/>
                </a:solidFill>
                <a:latin typeface="Times New Roman" panose="02020603050405020304" pitchFamily="18" charset="0"/>
                <a:ea typeface="微软雅黑" panose="020B0503020204020204" pitchFamily="34" charset="-122"/>
              </a:rPr>
              <a:t>③</a:t>
            </a:r>
            <a:r>
              <a:rPr lang="zh-CN" altLang="en-US" sz="2100" dirty="0">
                <a:solidFill>
                  <a:srgbClr val="C00000"/>
                </a:solidFill>
                <a:latin typeface="Times New Roman" panose="02020603050405020304" pitchFamily="18" charset="0"/>
                <a:ea typeface="微软雅黑" panose="020B0503020204020204" pitchFamily="34" charset="-122"/>
              </a:rPr>
              <a:t>兴复汉室的决心</a:t>
            </a:r>
            <a:r>
              <a:rPr lang="en-US" altLang="zh-CN" sz="2100" dirty="0" smtClean="0">
                <a:solidFill>
                  <a:srgbClr val="C00000"/>
                </a:solidFill>
                <a:latin typeface="Times New Roman" panose="02020603050405020304" pitchFamily="18" charset="0"/>
                <a:ea typeface="微软雅黑" panose="020B0503020204020204" pitchFamily="34" charset="-122"/>
              </a:rPr>
              <a:t>｡</a:t>
            </a:r>
            <a:endParaRPr lang="en-US" altLang="zh-CN" sz="2100" dirty="0">
              <a:solidFill>
                <a:srgbClr val="C00000"/>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anim calcmode="lin" valueType="num">
                                      <p:cBhvr additive="base">
                                        <p:cTn id="13"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3" end="3"/>
                                            </p:txEl>
                                          </p:spTgt>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2">
                                            <p:txEl>
                                              <p:pRg st="4" end="4"/>
                                            </p:txEl>
                                          </p:spTgt>
                                        </p:tgtEl>
                                        <p:attrNameLst>
                                          <p:attrName>style.visibility</p:attrName>
                                        </p:attrNameLst>
                                      </p:cBhvr>
                                      <p:to>
                                        <p:strVal val="visible"/>
                                      </p:to>
                                    </p:set>
                                    <p:anim calcmode="lin" valueType="num">
                                      <p:cBhvr additive="base">
                                        <p:cTn id="17"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2">
                                            <p:txEl>
                                              <p:pRg st="4" end="4"/>
                                            </p:txEl>
                                          </p:spTgt>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2">
                                            <p:txEl>
                                              <p:pRg st="5" end="5"/>
                                            </p:txEl>
                                          </p:spTgt>
                                        </p:tgtEl>
                                        <p:attrNameLst>
                                          <p:attrName>style.visibility</p:attrName>
                                        </p:attrNameLst>
                                      </p:cBhvr>
                                      <p:to>
                                        <p:strVal val="visible"/>
                                      </p:to>
                                    </p:set>
                                    <p:anim calcmode="lin" valueType="num">
                                      <p:cBhvr additive="base">
                                        <p:cTn id="21" dur="500" fill="hold"/>
                                        <p:tgtEl>
                                          <p:spTgt spid="2">
                                            <p:txEl>
                                              <p:pRg st="5" end="5"/>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2">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1934" y="1489244"/>
            <a:ext cx="8620133" cy="2999740"/>
          </a:xfrm>
          <a:prstGeom prst="rect">
            <a:avLst/>
          </a:prstGeom>
        </p:spPr>
        <p:txBody>
          <a:bodyPr wrap="square">
            <a:spAutoFit/>
          </a:bodyPr>
          <a:lstStyle/>
          <a:p>
            <a:pPr algn="just">
              <a:lnSpc>
                <a:spcPct val="150000"/>
              </a:lnSpc>
            </a:pPr>
            <a:r>
              <a:rPr lang="en-US" altLang="zh-CN" sz="2100" dirty="0">
                <a:latin typeface="Times New Roman" panose="02020603050405020304" pitchFamily="18" charset="0"/>
                <a:ea typeface="微软雅黑" panose="020B0503020204020204" pitchFamily="34" charset="-122"/>
              </a:rPr>
              <a:t>4.</a:t>
            </a:r>
            <a:r>
              <a:rPr lang="zh-CN" altLang="en-US" sz="2100" dirty="0">
                <a:latin typeface="Times New Roman" panose="02020603050405020304" pitchFamily="18" charset="0"/>
                <a:ea typeface="微软雅黑" panose="020B0503020204020204" pitchFamily="34" charset="-122"/>
              </a:rPr>
              <a:t>结合甲</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乙两文</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用自己的话简要概括诸葛亮被称为“千载人”的原因</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solidFill>
                  <a:srgbClr val="C00000"/>
                </a:solidFill>
                <a:latin typeface="Times New Roman" panose="02020603050405020304" pitchFamily="18" charset="0"/>
                <a:ea typeface="微软雅黑" panose="020B0503020204020204" pitchFamily="34" charset="-122"/>
              </a:rPr>
              <a:t>①</a:t>
            </a:r>
            <a:r>
              <a:rPr lang="zh-CN" altLang="en-US" sz="2100" dirty="0">
                <a:solidFill>
                  <a:srgbClr val="C00000"/>
                </a:solidFill>
                <a:latin typeface="Times New Roman" panose="02020603050405020304" pitchFamily="18" charset="0"/>
                <a:ea typeface="微软雅黑" panose="020B0503020204020204" pitchFamily="34" charset="-122"/>
              </a:rPr>
              <a:t>颇具政治远见</a:t>
            </a:r>
            <a:r>
              <a:rPr lang="en-US" altLang="zh-CN" sz="2100" dirty="0" smtClean="0">
                <a:solidFill>
                  <a:srgbClr val="C00000"/>
                </a:solidFill>
                <a:latin typeface="Times New Roman" panose="02020603050405020304" pitchFamily="18" charset="0"/>
                <a:ea typeface="微软雅黑" panose="020B0503020204020204" pitchFamily="34" charset="-122"/>
              </a:rPr>
              <a:t>;</a:t>
            </a:r>
            <a:endParaRPr lang="en-US" altLang="zh-CN" sz="2100" dirty="0" smtClean="0">
              <a:solidFill>
                <a:srgbClr val="C00000"/>
              </a:solidFill>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solidFill>
                  <a:srgbClr val="C00000"/>
                </a:solidFill>
                <a:latin typeface="Times New Roman" panose="02020603050405020304" pitchFamily="18" charset="0"/>
                <a:ea typeface="微软雅黑" panose="020B0503020204020204" pitchFamily="34" charset="-122"/>
              </a:rPr>
              <a:t>②</a:t>
            </a:r>
            <a:r>
              <a:rPr lang="zh-CN" altLang="en-US" sz="2100" dirty="0">
                <a:solidFill>
                  <a:srgbClr val="C00000"/>
                </a:solidFill>
                <a:latin typeface="Times New Roman" panose="02020603050405020304" pitchFamily="18" charset="0"/>
                <a:ea typeface="微软雅黑" panose="020B0503020204020204" pitchFamily="34" charset="-122"/>
              </a:rPr>
              <a:t>忠心赤诚</a:t>
            </a:r>
            <a:r>
              <a:rPr lang="en-US" altLang="zh-CN" sz="2100" dirty="0" smtClean="0">
                <a:solidFill>
                  <a:srgbClr val="C00000"/>
                </a:solidFill>
                <a:latin typeface="Times New Roman" panose="02020603050405020304" pitchFamily="18" charset="0"/>
                <a:ea typeface="微软雅黑" panose="020B0503020204020204" pitchFamily="34" charset="-122"/>
              </a:rPr>
              <a:t>;</a:t>
            </a:r>
            <a:endParaRPr lang="en-US" altLang="zh-CN" sz="2100" dirty="0" smtClean="0">
              <a:solidFill>
                <a:srgbClr val="C00000"/>
              </a:solidFill>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solidFill>
                  <a:srgbClr val="C00000"/>
                </a:solidFill>
                <a:latin typeface="Times New Roman" panose="02020603050405020304" pitchFamily="18" charset="0"/>
                <a:ea typeface="微软雅黑" panose="020B0503020204020204" pitchFamily="34" charset="-122"/>
              </a:rPr>
              <a:t>③</a:t>
            </a:r>
            <a:r>
              <a:rPr lang="zh-CN" altLang="en-US" sz="2100" dirty="0">
                <a:solidFill>
                  <a:srgbClr val="C00000"/>
                </a:solidFill>
                <a:latin typeface="Times New Roman" panose="02020603050405020304" pitchFamily="18" charset="0"/>
                <a:ea typeface="微软雅黑" panose="020B0503020204020204" pitchFamily="34" charset="-122"/>
              </a:rPr>
              <a:t>知恩图报</a:t>
            </a:r>
            <a:r>
              <a:rPr lang="en-US" altLang="zh-CN" sz="2100" dirty="0" smtClean="0">
                <a:solidFill>
                  <a:srgbClr val="C00000"/>
                </a:solidFill>
                <a:latin typeface="Times New Roman" panose="02020603050405020304" pitchFamily="18" charset="0"/>
                <a:ea typeface="微软雅黑" panose="020B0503020204020204" pitchFamily="34" charset="-122"/>
              </a:rPr>
              <a:t>;</a:t>
            </a:r>
            <a:endParaRPr lang="en-US" altLang="zh-CN" sz="2100" dirty="0" smtClean="0">
              <a:solidFill>
                <a:srgbClr val="C00000"/>
              </a:solidFill>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solidFill>
                  <a:srgbClr val="C00000"/>
                </a:solidFill>
                <a:latin typeface="Times New Roman" panose="02020603050405020304" pitchFamily="18" charset="0"/>
                <a:ea typeface="微软雅黑" panose="020B0503020204020204" pitchFamily="34" charset="-122"/>
              </a:rPr>
              <a:t>④</a:t>
            </a:r>
            <a:r>
              <a:rPr lang="zh-CN" altLang="en-US" sz="2100" dirty="0" smtClean="0">
                <a:solidFill>
                  <a:srgbClr val="C00000"/>
                </a:solidFill>
                <a:latin typeface="Times New Roman" panose="02020603050405020304" pitchFamily="18" charset="0"/>
                <a:ea typeface="微软雅黑" panose="020B0503020204020204" pitchFamily="34" charset="-122"/>
              </a:rPr>
              <a:t>治国</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治军有方</a:t>
            </a:r>
            <a:r>
              <a:rPr lang="en-US" altLang="zh-CN" sz="2100" dirty="0" smtClean="0">
                <a:solidFill>
                  <a:srgbClr val="C00000"/>
                </a:solidFill>
                <a:latin typeface="Times New Roman" panose="02020603050405020304" pitchFamily="18" charset="0"/>
                <a:ea typeface="微软雅黑" panose="020B0503020204020204" pitchFamily="34" charset="-122"/>
              </a:rPr>
              <a:t>;</a:t>
            </a:r>
            <a:endParaRPr lang="en-US" altLang="zh-CN" sz="2100" dirty="0" smtClean="0">
              <a:solidFill>
                <a:srgbClr val="C00000"/>
              </a:solidFill>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solidFill>
                  <a:srgbClr val="C00000"/>
                </a:solidFill>
                <a:latin typeface="Times New Roman" panose="02020603050405020304" pitchFamily="18" charset="0"/>
                <a:ea typeface="微软雅黑" panose="020B0503020204020204" pitchFamily="34" charset="-122"/>
              </a:rPr>
              <a:t>⑤</a:t>
            </a:r>
            <a:r>
              <a:rPr lang="zh-CN" altLang="en-US" sz="2100" dirty="0">
                <a:solidFill>
                  <a:srgbClr val="C00000"/>
                </a:solidFill>
                <a:latin typeface="Times New Roman" panose="02020603050405020304" pitchFamily="18" charset="0"/>
                <a:ea typeface="微软雅黑" panose="020B0503020204020204" pitchFamily="34" charset="-122"/>
              </a:rPr>
              <a:t>用兵仁义</a:t>
            </a:r>
            <a:r>
              <a:rPr lang="en-US" altLang="zh-CN" sz="2100" dirty="0" smtClean="0">
                <a:solidFill>
                  <a:srgbClr val="C00000"/>
                </a:solidFill>
                <a:latin typeface="Times New Roman" panose="02020603050405020304" pitchFamily="18" charset="0"/>
                <a:ea typeface="微软雅黑" panose="020B0503020204020204" pitchFamily="34" charset="-122"/>
              </a:rPr>
              <a:t>｡</a:t>
            </a:r>
            <a:endParaRPr lang="en-US" altLang="zh-CN" sz="2100" dirty="0">
              <a:solidFill>
                <a:srgbClr val="C00000"/>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anim calcmode="lin" valueType="num">
                                      <p:cBhvr additive="base">
                                        <p:cTn id="11"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2">
                                            <p:txEl>
                                              <p:pRg st="2" end="2"/>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anim calcmode="lin" valueType="num">
                                      <p:cBhvr additive="base">
                                        <p:cTn id="15"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2">
                                            <p:txEl>
                                              <p:pRg st="3" end="3"/>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2">
                                            <p:txEl>
                                              <p:pRg st="4" end="4"/>
                                            </p:txEl>
                                          </p:spTgt>
                                        </p:tgtEl>
                                        <p:attrNameLst>
                                          <p:attrName>style.visibility</p:attrName>
                                        </p:attrNameLst>
                                      </p:cBhvr>
                                      <p:to>
                                        <p:strVal val="visible"/>
                                      </p:to>
                                    </p:set>
                                    <p:anim calcmode="lin" valueType="num">
                                      <p:cBhvr additive="base">
                                        <p:cTn id="19"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4" end="4"/>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2">
                                            <p:txEl>
                                              <p:pRg st="5" end="5"/>
                                            </p:txEl>
                                          </p:spTgt>
                                        </p:tgtEl>
                                        <p:attrNameLst>
                                          <p:attrName>style.visibility</p:attrName>
                                        </p:attrNameLst>
                                      </p:cBhvr>
                                      <p:to>
                                        <p:strVal val="visible"/>
                                      </p:to>
                                    </p:set>
                                    <p:anim calcmode="lin" valueType="num">
                                      <p:cBhvr additive="base">
                                        <p:cTn id="23" dur="500" fill="hold"/>
                                        <p:tgtEl>
                                          <p:spTgt spid="2">
                                            <p:txEl>
                                              <p:pRg st="5" end="5"/>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2">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1934" y="1489244"/>
            <a:ext cx="8620133" cy="3969385"/>
          </a:xfrm>
          <a:prstGeom prst="rect">
            <a:avLst/>
          </a:prstGeom>
        </p:spPr>
        <p:txBody>
          <a:bodyPr wrap="square">
            <a:spAutoFit/>
          </a:bodyPr>
          <a:lstStyle/>
          <a:p>
            <a:pPr algn="just">
              <a:lnSpc>
                <a:spcPct val="150000"/>
              </a:lnSpc>
            </a:pPr>
            <a:r>
              <a:rPr lang="zh-CN" altLang="en-US" sz="2100" dirty="0">
                <a:latin typeface="Times New Roman" panose="02020603050405020304" pitchFamily="18" charset="0"/>
                <a:ea typeface="微软雅黑" panose="020B0503020204020204" pitchFamily="34" charset="-122"/>
              </a:rPr>
              <a:t>三</a:t>
            </a:r>
            <a:r>
              <a:rPr lang="en-US" altLang="zh-CN" sz="2100" dirty="0">
                <a:latin typeface="Times New Roman" panose="02020603050405020304" pitchFamily="18" charset="0"/>
                <a:ea typeface="微软雅黑" panose="020B0503020204020204" pitchFamily="34" charset="-122"/>
              </a:rPr>
              <a:t>､(2019•</a:t>
            </a:r>
            <a:r>
              <a:rPr lang="zh-CN" altLang="en-US" sz="2100" dirty="0">
                <a:latin typeface="Times New Roman" panose="02020603050405020304" pitchFamily="18" charset="0"/>
                <a:ea typeface="微软雅黑" panose="020B0503020204020204" pitchFamily="34" charset="-122"/>
              </a:rPr>
              <a:t>盐城</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阅读甲</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乙两段文言文</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完成下列小题</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indent="720090" algn="just">
              <a:lnSpc>
                <a:spcPct val="150000"/>
              </a:lnSpc>
            </a:pP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甲</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景春曰</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公孙衍</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张仪岂不诚大丈夫哉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一怒而诸侯惧</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安居而天下熄</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indent="720090" algn="just">
              <a:lnSpc>
                <a:spcPct val="150000"/>
              </a:lnSpc>
            </a:pPr>
            <a:r>
              <a:rPr lang="zh-CN" altLang="en-US" sz="2100" dirty="0" smtClean="0">
                <a:latin typeface="Times New Roman" panose="02020603050405020304" pitchFamily="18" charset="0"/>
                <a:ea typeface="微软雅黑" panose="020B0503020204020204" pitchFamily="34" charset="-122"/>
              </a:rPr>
              <a:t>孟子</a:t>
            </a:r>
            <a:r>
              <a:rPr lang="zh-CN" altLang="en-US" sz="2100" dirty="0">
                <a:latin typeface="Times New Roman" panose="02020603050405020304" pitchFamily="18" charset="0"/>
                <a:ea typeface="微软雅黑" panose="020B0503020204020204" pitchFamily="34" charset="-122"/>
              </a:rPr>
              <a:t>曰</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是焉得为大丈夫乎</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子未学礼乎</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丈夫之冠也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父命之</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女子之嫁也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母命之</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往送之门</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戒之曰</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往之女家</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必敬必戒</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无违夫子</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以顺为正者</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妾妇之道也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居天下之广居</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立天下之正位</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行天下之大道</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得志</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与民由之</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不得志</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独行其道</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富贵不能淫</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贫贱不能移</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威武不能屈</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此之谓大丈夫</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indent="720090" algn="r">
              <a:lnSpc>
                <a:spcPct val="150000"/>
              </a:lnSpc>
            </a:pP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富贵不能淫</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1934" y="1489244"/>
            <a:ext cx="8620133" cy="4291330"/>
          </a:xfrm>
          <a:prstGeom prst="rect">
            <a:avLst/>
          </a:prstGeom>
        </p:spPr>
        <p:txBody>
          <a:bodyPr wrap="square">
            <a:spAutoFit/>
          </a:bodyPr>
          <a:lstStyle/>
          <a:p>
            <a:pPr indent="720090" algn="just">
              <a:lnSpc>
                <a:spcPct val="130000"/>
              </a:lnSpc>
            </a:pP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乙</a:t>
            </a:r>
            <a:r>
              <a:rPr lang="en-US" altLang="zh-CN" sz="2100" b="1"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同敞</a:t>
            </a:r>
            <a:r>
              <a:rPr lang="zh-CN" altLang="en-US" sz="2100" baseline="30000" dirty="0">
                <a:latin typeface="Times New Roman" panose="02020603050405020304" pitchFamily="18" charset="0"/>
                <a:ea typeface="微软雅黑" panose="020B0503020204020204" pitchFamily="34" charset="-122"/>
              </a:rPr>
              <a:t>①</a:t>
            </a:r>
            <a:r>
              <a:rPr lang="zh-CN" altLang="en-US" sz="2100" dirty="0">
                <a:latin typeface="Times New Roman" panose="02020603050405020304" pitchFamily="18" charset="0"/>
                <a:ea typeface="微软雅黑" panose="020B0503020204020204" pitchFamily="34" charset="-122"/>
              </a:rPr>
              <a:t>有文武材</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意气慷慨</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每出师</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辄跃马为诸将先</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或败奔</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同敞危坐不去</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诸将复还战</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或取胜</a:t>
            </a:r>
            <a:r>
              <a:rPr lang="en-US" altLang="zh-CN" sz="2100" dirty="0">
                <a:latin typeface="Times New Roman" panose="02020603050405020304" pitchFamily="18" charset="0"/>
                <a:ea typeface="微软雅黑" panose="020B0503020204020204" pitchFamily="34" charset="-122"/>
              </a:rPr>
              <a:t>,</a:t>
            </a:r>
            <a:r>
              <a:rPr lang="zh-CN" altLang="en-US" sz="2100" u="sng" dirty="0">
                <a:latin typeface="Times New Roman" panose="02020603050405020304" pitchFamily="18" charset="0"/>
                <a:ea typeface="微软雅黑" panose="020B0503020204020204" pitchFamily="34" charset="-122"/>
              </a:rPr>
              <a:t>军中以是服同敞</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顺治七年</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大兵破严关</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诸将尽弃桂林走</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城中虚无人</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独式耜</a:t>
            </a:r>
            <a:r>
              <a:rPr lang="zh-CN" altLang="en-US" sz="2100" baseline="30000" dirty="0">
                <a:latin typeface="Times New Roman" panose="02020603050405020304" pitchFamily="18" charset="0"/>
                <a:ea typeface="微软雅黑" panose="020B0503020204020204" pitchFamily="34" charset="-122"/>
              </a:rPr>
              <a:t>②</a:t>
            </a:r>
            <a:r>
              <a:rPr lang="zh-CN" altLang="en-US" sz="2100" dirty="0">
                <a:latin typeface="Times New Roman" panose="02020603050405020304" pitchFamily="18" charset="0"/>
                <a:ea typeface="微软雅黑" panose="020B0503020204020204" pitchFamily="34" charset="-122"/>
              </a:rPr>
              <a:t>端坐府中</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适同敞自灵川至</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见式耜</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式耜曰</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我为留守</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当死此</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子无城守责</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盍去诸</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同敞正色曰</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昔人耻独为君子</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公顾不许同敞共死乎</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式耜喜</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取酒与饮</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明烛达旦</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侵晨被执</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谕之降</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不从</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令为僧</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亦不从</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乃幽之民舍</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虽异室</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声息相闻</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两人日赋诗倡和</a:t>
            </a:r>
            <a:r>
              <a:rPr lang="en-US" altLang="zh-CN" sz="2100" dirty="0">
                <a:latin typeface="Times New Roman" panose="02020603050405020304" pitchFamily="18" charset="0"/>
                <a:ea typeface="微软雅黑" panose="020B0503020204020204" pitchFamily="34" charset="-122"/>
              </a:rPr>
              <a:t>｡</a:t>
            </a:r>
            <a:r>
              <a:rPr lang="zh-CN" altLang="en-US" sz="2100" u="sng" dirty="0">
                <a:latin typeface="Times New Roman" panose="02020603050405020304" pitchFamily="18" charset="0"/>
                <a:ea typeface="微软雅黑" panose="020B0503020204020204" pitchFamily="34" charset="-122"/>
              </a:rPr>
              <a:t>阅四十余日</a:t>
            </a:r>
            <a:r>
              <a:rPr lang="en-US" altLang="zh-CN" sz="2100" u="sng" dirty="0">
                <a:latin typeface="Times New Roman" panose="02020603050405020304" pitchFamily="18" charset="0"/>
                <a:ea typeface="微软雅黑" panose="020B0503020204020204" pitchFamily="34" charset="-122"/>
              </a:rPr>
              <a:t>,</a:t>
            </a:r>
            <a:r>
              <a:rPr lang="zh-CN" altLang="en-US" sz="2100" u="sng" dirty="0">
                <a:latin typeface="Times New Roman" panose="02020603050405020304" pitchFamily="18" charset="0"/>
                <a:ea typeface="微软雅黑" panose="020B0503020204020204" pitchFamily="34" charset="-122"/>
              </a:rPr>
              <a:t>整衣冠就刃</a:t>
            </a:r>
            <a:r>
              <a:rPr lang="en-US" altLang="zh-CN" sz="2100" u="sng" dirty="0">
                <a:latin typeface="Times New Roman" panose="02020603050405020304" pitchFamily="18" charset="0"/>
                <a:ea typeface="微软雅黑" panose="020B0503020204020204" pitchFamily="34" charset="-122"/>
              </a:rPr>
              <a:t>,</a:t>
            </a:r>
            <a:r>
              <a:rPr lang="zh-CN" altLang="en-US" sz="2100" u="sng" dirty="0">
                <a:latin typeface="Times New Roman" panose="02020603050405020304" pitchFamily="18" charset="0"/>
                <a:ea typeface="微软雅黑" panose="020B0503020204020204" pitchFamily="34" charset="-122"/>
              </a:rPr>
              <a:t>颜色不变</a:t>
            </a:r>
            <a:r>
              <a:rPr lang="en-US" altLang="zh-CN" sz="2100" u="sng" dirty="0">
                <a:latin typeface="Times New Roman" panose="02020603050405020304" pitchFamily="18" charset="0"/>
                <a:ea typeface="微软雅黑" panose="020B0503020204020204" pitchFamily="34" charset="-122"/>
              </a:rPr>
              <a:t>｡</a:t>
            </a:r>
            <a:endParaRPr lang="en-US" altLang="zh-CN" sz="2100" u="sng" dirty="0">
              <a:latin typeface="Times New Roman" panose="02020603050405020304" pitchFamily="18" charset="0"/>
              <a:ea typeface="微软雅黑" panose="020B0503020204020204" pitchFamily="34" charset="-122"/>
            </a:endParaRPr>
          </a:p>
          <a:p>
            <a:pPr indent="720090" algn="r">
              <a:lnSpc>
                <a:spcPct val="130000"/>
              </a:lnSpc>
            </a:pP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节选自</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明史</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张居正传</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有删改</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just">
              <a:lnSpc>
                <a:spcPct val="130000"/>
              </a:lnSpc>
            </a:pP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注释</a:t>
            </a:r>
            <a:r>
              <a:rPr lang="en-US" altLang="zh-CN" sz="2100" b="1"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①</a:t>
            </a:r>
            <a:r>
              <a:rPr lang="zh-CN" altLang="en-US" sz="2100" dirty="0">
                <a:latin typeface="Times New Roman" panose="02020603050405020304" pitchFamily="18" charset="0"/>
                <a:ea typeface="微软雅黑" panose="020B0503020204020204" pitchFamily="34" charset="-122"/>
              </a:rPr>
              <a:t>同敞</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张居正的曾孙</a:t>
            </a:r>
            <a:r>
              <a:rPr lang="en-US" altLang="zh-CN" sz="2100" dirty="0">
                <a:latin typeface="Times New Roman" panose="02020603050405020304" pitchFamily="18" charset="0"/>
                <a:ea typeface="微软雅黑" panose="020B0503020204020204" pitchFamily="34" charset="-122"/>
              </a:rPr>
              <a:t>｡②</a:t>
            </a:r>
            <a:r>
              <a:rPr lang="zh-CN" altLang="en-US" sz="2100" dirty="0">
                <a:latin typeface="Times New Roman" panose="02020603050405020304" pitchFamily="18" charset="0"/>
                <a:ea typeface="微软雅黑" panose="020B0503020204020204" pitchFamily="34" charset="-122"/>
              </a:rPr>
              <a:t>式耜</a:t>
            </a:r>
            <a:r>
              <a:rPr lang="en-US" altLang="zh-CN" sz="2100" dirty="0">
                <a:latin typeface="Times New Roman" panose="02020603050405020304" pitchFamily="18" charset="0"/>
                <a:ea typeface="微软雅黑" panose="020B0503020204020204" pitchFamily="34" charset="-122"/>
              </a:rPr>
              <a:t>(</a:t>
            </a:r>
            <a:r>
              <a:rPr lang="en-US" altLang="zh-CN" sz="2100" dirty="0" err="1">
                <a:latin typeface="Times New Roman" panose="02020603050405020304" pitchFamily="18" charset="0"/>
                <a:ea typeface="微软雅黑" panose="020B0503020204020204" pitchFamily="34" charset="-122"/>
              </a:rPr>
              <a:t>sì</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即瞿式耜</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和张同敞同为抗清名臣</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1933" y="1503719"/>
            <a:ext cx="8620133" cy="3484245"/>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词类活用主要有以下几种情况</a:t>
            </a:r>
            <a:r>
              <a:rPr lang="en-US" altLang="zh-CN" sz="2100" b="1" dirty="0" smtClean="0">
                <a:latin typeface="Times New Roman" panose="02020603050405020304" pitchFamily="18" charset="0"/>
                <a:ea typeface="微软雅黑" panose="020B0503020204020204" pitchFamily="34" charset="-122"/>
              </a:rPr>
              <a:t>:</a:t>
            </a:r>
            <a:endParaRPr lang="en-US" altLang="zh-CN" sz="2100" b="1"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a:t>
            </a:r>
            <a:r>
              <a:rPr lang="en-US" altLang="zh-CN" sz="2100" b="1" dirty="0">
                <a:latin typeface="Times New Roman" panose="02020603050405020304" pitchFamily="18" charset="0"/>
                <a:ea typeface="微软雅黑" panose="020B0503020204020204" pitchFamily="34" charset="-122"/>
              </a:rPr>
              <a:t>1</a:t>
            </a:r>
            <a:r>
              <a:rPr lang="zh-CN" altLang="en-US" sz="2100" b="1" dirty="0">
                <a:latin typeface="Times New Roman" panose="02020603050405020304" pitchFamily="18" charset="0"/>
                <a:ea typeface="微软雅黑" panose="020B0503020204020204" pitchFamily="34" charset="-122"/>
              </a:rPr>
              <a:t>）名词活用为动词</a:t>
            </a:r>
            <a:r>
              <a:rPr lang="en-US" altLang="zh-CN" sz="2100" b="1"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如</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①</a:t>
            </a:r>
            <a:r>
              <a:rPr lang="zh-CN" altLang="en-US" sz="2100" dirty="0">
                <a:latin typeface="Times New Roman" panose="02020603050405020304" pitchFamily="18" charset="0"/>
                <a:ea typeface="微软雅黑" panose="020B0503020204020204" pitchFamily="34" charset="-122"/>
              </a:rPr>
              <a:t>一狼</a:t>
            </a:r>
            <a:r>
              <a:rPr lang="zh-CN" altLang="en-US" sz="2100" dirty="0">
                <a:solidFill>
                  <a:srgbClr val="E44B42"/>
                </a:solidFill>
                <a:latin typeface="Times New Roman" panose="02020603050405020304" pitchFamily="18" charset="0"/>
                <a:ea typeface="微软雅黑" panose="020B0503020204020204" pitchFamily="34" charset="-122"/>
              </a:rPr>
              <a:t>洞</a:t>
            </a:r>
            <a:r>
              <a:rPr lang="zh-CN" altLang="en-US" sz="2100" dirty="0">
                <a:latin typeface="Times New Roman" panose="02020603050405020304" pitchFamily="18" charset="0"/>
                <a:ea typeface="微软雅黑" panose="020B0503020204020204" pitchFamily="34" charset="-122"/>
              </a:rPr>
              <a:t>其中（挖洞）</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②</a:t>
            </a:r>
            <a:r>
              <a:rPr lang="zh-CN" altLang="en-US" sz="2100" dirty="0">
                <a:latin typeface="Times New Roman" panose="02020603050405020304" pitchFamily="18" charset="0"/>
                <a:ea typeface="微软雅黑" panose="020B0503020204020204" pitchFamily="34" charset="-122"/>
              </a:rPr>
              <a:t>公将</a:t>
            </a:r>
            <a:r>
              <a:rPr lang="zh-CN" altLang="en-US" sz="2100" dirty="0">
                <a:solidFill>
                  <a:srgbClr val="E44B42"/>
                </a:solidFill>
                <a:latin typeface="Times New Roman" panose="02020603050405020304" pitchFamily="18" charset="0"/>
                <a:ea typeface="微软雅黑" panose="020B0503020204020204" pitchFamily="34" charset="-122"/>
              </a:rPr>
              <a:t>鼓</a:t>
            </a:r>
            <a:r>
              <a:rPr lang="zh-CN" altLang="en-US" sz="2100" dirty="0">
                <a:latin typeface="Times New Roman" panose="02020603050405020304" pitchFamily="18" charset="0"/>
                <a:ea typeface="微软雅黑" panose="020B0503020204020204" pitchFamily="34" charset="-122"/>
              </a:rPr>
              <a:t>之（击鼓）</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a:t>
            </a:r>
            <a:r>
              <a:rPr lang="en-US" altLang="zh-CN" sz="2100" b="1" dirty="0">
                <a:latin typeface="Times New Roman" panose="02020603050405020304" pitchFamily="18" charset="0"/>
                <a:ea typeface="微软雅黑" panose="020B0503020204020204" pitchFamily="34" charset="-122"/>
              </a:rPr>
              <a:t>2</a:t>
            </a:r>
            <a:r>
              <a:rPr lang="zh-CN" altLang="en-US" sz="2100" b="1" dirty="0">
                <a:latin typeface="Times New Roman" panose="02020603050405020304" pitchFamily="18" charset="0"/>
                <a:ea typeface="微软雅黑" panose="020B0503020204020204" pitchFamily="34" charset="-122"/>
              </a:rPr>
              <a:t>）名词作状语</a:t>
            </a:r>
            <a:r>
              <a:rPr lang="en-US" altLang="zh-CN" sz="2100" b="1"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如</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①</a:t>
            </a:r>
            <a:r>
              <a:rPr lang="zh-CN" altLang="en-US" sz="2100" dirty="0">
                <a:solidFill>
                  <a:srgbClr val="E44B42"/>
                </a:solidFill>
                <a:latin typeface="Times New Roman" panose="02020603050405020304" pitchFamily="18" charset="0"/>
                <a:ea typeface="微软雅黑" panose="020B0503020204020204" pitchFamily="34" charset="-122"/>
              </a:rPr>
              <a:t>箕畚</a:t>
            </a:r>
            <a:r>
              <a:rPr lang="zh-CN" altLang="en-US" sz="2100" dirty="0">
                <a:latin typeface="Times New Roman" panose="02020603050405020304" pitchFamily="18" charset="0"/>
                <a:ea typeface="微软雅黑" panose="020B0503020204020204" pitchFamily="34" charset="-122"/>
              </a:rPr>
              <a:t>运于渤海之尾（用箕畚）</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②</a:t>
            </a:r>
            <a:r>
              <a:rPr lang="zh-CN" altLang="en-US" sz="2100" dirty="0">
                <a:latin typeface="Times New Roman" panose="02020603050405020304" pitchFamily="18" charset="0"/>
                <a:ea typeface="微软雅黑" panose="020B0503020204020204" pitchFamily="34" charset="-122"/>
              </a:rPr>
              <a:t>其一</a:t>
            </a:r>
            <a:r>
              <a:rPr lang="zh-CN" altLang="en-US" sz="2100" dirty="0">
                <a:solidFill>
                  <a:srgbClr val="E44B42"/>
                </a:solidFill>
                <a:latin typeface="Times New Roman" panose="02020603050405020304" pitchFamily="18" charset="0"/>
                <a:ea typeface="微软雅黑" panose="020B0503020204020204" pitchFamily="34" charset="-122"/>
              </a:rPr>
              <a:t>犬</a:t>
            </a:r>
            <a:r>
              <a:rPr lang="zh-CN" altLang="en-US" sz="2100" dirty="0">
                <a:latin typeface="Times New Roman" panose="02020603050405020304" pitchFamily="18" charset="0"/>
                <a:ea typeface="微软雅黑" panose="020B0503020204020204" pitchFamily="34" charset="-122"/>
              </a:rPr>
              <a:t>坐于前（像狗一样）</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1934" y="1489244"/>
            <a:ext cx="8620133" cy="2515235"/>
          </a:xfrm>
          <a:prstGeom prst="rect">
            <a:avLst/>
          </a:prstGeom>
        </p:spPr>
        <p:txBody>
          <a:bodyPr wrap="square">
            <a:spAutoFit/>
          </a:bodyPr>
          <a:lstStyle/>
          <a:p>
            <a:pPr algn="just">
              <a:lnSpc>
                <a:spcPct val="150000"/>
              </a:lnSpc>
            </a:pP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解释文中加点的词</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往之</a:t>
            </a:r>
            <a:r>
              <a:rPr lang="zh-CN" altLang="en-US" sz="2100" dirty="0">
                <a:solidFill>
                  <a:srgbClr val="FF00FF"/>
                </a:solidFill>
                <a:latin typeface="Times New Roman" panose="02020603050405020304" pitchFamily="18" charset="0"/>
                <a:ea typeface="微软雅黑" panose="020B0503020204020204" pitchFamily="34" charset="-122"/>
              </a:rPr>
              <a:t>女</a:t>
            </a:r>
            <a:r>
              <a:rPr lang="zh-CN" altLang="en-US" sz="2100" dirty="0">
                <a:latin typeface="Times New Roman" panose="02020603050405020304" pitchFamily="18" charset="0"/>
                <a:ea typeface="微软雅黑" panose="020B0503020204020204" pitchFamily="34" charset="-122"/>
              </a:rPr>
              <a:t>家</a:t>
            </a:r>
            <a:r>
              <a:rPr lang="en-US" altLang="zh-CN" sz="2100" dirty="0" smtClean="0">
                <a:latin typeface="Times New Roman" panose="02020603050405020304" pitchFamily="18" charset="0"/>
                <a:ea typeface="微软雅黑" panose="020B0503020204020204" pitchFamily="34" charset="-122"/>
              </a:rPr>
              <a:t>:</a:t>
            </a:r>
            <a:r>
              <a:rPr lang="zh-CN" altLang="en-US" sz="2100" dirty="0" smtClean="0">
                <a:latin typeface="Times New Roman" panose="02020603050405020304" pitchFamily="18" charset="0"/>
                <a:ea typeface="微软雅黑" panose="020B0503020204020204" pitchFamily="34" charset="-122"/>
              </a:rPr>
              <a:t> </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2)</a:t>
            </a:r>
            <a:r>
              <a:rPr lang="zh-CN" altLang="en-US" sz="2100" dirty="0">
                <a:solidFill>
                  <a:srgbClr val="FF00FF"/>
                </a:solidFill>
                <a:latin typeface="Times New Roman" panose="02020603050405020304" pitchFamily="18" charset="0"/>
                <a:ea typeface="微软雅黑" panose="020B0503020204020204" pitchFamily="34" charset="-122"/>
              </a:rPr>
              <a:t>或</a:t>
            </a:r>
            <a:r>
              <a:rPr lang="zh-CN" altLang="en-US" sz="2100" dirty="0">
                <a:latin typeface="Times New Roman" panose="02020603050405020304" pitchFamily="18" charset="0"/>
                <a:ea typeface="微软雅黑" panose="020B0503020204020204" pitchFamily="34" charset="-122"/>
              </a:rPr>
              <a:t>败奔</a:t>
            </a:r>
            <a:r>
              <a:rPr lang="en-US" altLang="zh-CN" sz="2100" dirty="0" smtClean="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(3)</a:t>
            </a:r>
            <a:r>
              <a:rPr lang="zh-CN" altLang="en-US" sz="2100" dirty="0">
                <a:latin typeface="Times New Roman" panose="02020603050405020304" pitchFamily="18" charset="0"/>
                <a:ea typeface="微软雅黑" panose="020B0503020204020204" pitchFamily="34" charset="-122"/>
              </a:rPr>
              <a:t>同敞危坐不</a:t>
            </a:r>
            <a:r>
              <a:rPr lang="zh-CN" altLang="en-US" sz="2100" dirty="0">
                <a:solidFill>
                  <a:srgbClr val="FF00FF"/>
                </a:solidFill>
                <a:latin typeface="Times New Roman" panose="02020603050405020304" pitchFamily="18" charset="0"/>
                <a:ea typeface="微软雅黑" panose="020B0503020204020204" pitchFamily="34" charset="-122"/>
              </a:rPr>
              <a:t>去</a:t>
            </a:r>
            <a:r>
              <a:rPr lang="en-US" altLang="zh-CN" sz="2100" dirty="0" smtClean="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(4)</a:t>
            </a:r>
            <a:r>
              <a:rPr lang="zh-CN" altLang="en-US" sz="2100" dirty="0">
                <a:solidFill>
                  <a:srgbClr val="FF00FF"/>
                </a:solidFill>
                <a:latin typeface="Times New Roman" panose="02020603050405020304" pitchFamily="18" charset="0"/>
                <a:ea typeface="微软雅黑" panose="020B0503020204020204" pitchFamily="34" charset="-122"/>
              </a:rPr>
              <a:t>适</a:t>
            </a:r>
            <a:r>
              <a:rPr lang="zh-CN" altLang="en-US" sz="2100" dirty="0">
                <a:latin typeface="Times New Roman" panose="02020603050405020304" pitchFamily="18" charset="0"/>
                <a:ea typeface="微软雅黑" panose="020B0503020204020204" pitchFamily="34" charset="-122"/>
              </a:rPr>
              <a:t>同敞自灵川至</a:t>
            </a:r>
            <a:r>
              <a:rPr lang="en-US" altLang="zh-CN" sz="2100" dirty="0" smtClean="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
        <p:nvSpPr>
          <p:cNvPr id="3" name="矩形 2"/>
          <p:cNvSpPr/>
          <p:nvPr/>
        </p:nvSpPr>
        <p:spPr>
          <a:xfrm>
            <a:off x="1916774" y="2076289"/>
            <a:ext cx="1583055" cy="414020"/>
          </a:xfrm>
          <a:prstGeom prst="rect">
            <a:avLst/>
          </a:prstGeom>
        </p:spPr>
        <p:txBody>
          <a:bodyPr wrap="none">
            <a:spAutoFit/>
          </a:bodyPr>
          <a:lstStyle/>
          <a:p>
            <a:r>
              <a:rPr lang="zh-CN" altLang="en-US" sz="2100" dirty="0">
                <a:solidFill>
                  <a:srgbClr val="FF0000"/>
                </a:solidFill>
                <a:latin typeface="Times New Roman" panose="02020603050405020304" pitchFamily="18" charset="0"/>
                <a:ea typeface="微软雅黑" panose="020B0503020204020204" pitchFamily="34" charset="-122"/>
              </a:rPr>
              <a:t>同“汝”</a:t>
            </a:r>
            <a:r>
              <a:rPr lang="en-US" altLang="zh-CN" sz="2100" dirty="0">
                <a:solidFill>
                  <a:srgbClr val="FF0000"/>
                </a:solidFill>
                <a:latin typeface="Times New Roman" panose="02020603050405020304" pitchFamily="18" charset="0"/>
                <a:ea typeface="微软雅黑" panose="020B0503020204020204" pitchFamily="34" charset="-122"/>
              </a:rPr>
              <a:t>,</a:t>
            </a:r>
            <a:r>
              <a:rPr lang="zh-CN" altLang="en-US" sz="2100" dirty="0" smtClean="0">
                <a:solidFill>
                  <a:srgbClr val="FF0000"/>
                </a:solidFill>
                <a:latin typeface="Times New Roman" panose="02020603050405020304" pitchFamily="18" charset="0"/>
                <a:ea typeface="微软雅黑" panose="020B0503020204020204" pitchFamily="34" charset="-122"/>
              </a:rPr>
              <a:t>你</a:t>
            </a:r>
            <a:endParaRPr lang="en-US" altLang="zh-CN" sz="2100" dirty="0">
              <a:solidFill>
                <a:srgbClr val="FF0000"/>
              </a:solidFill>
              <a:latin typeface="Times New Roman" panose="02020603050405020304" pitchFamily="18" charset="0"/>
              <a:ea typeface="微软雅黑" panose="020B0503020204020204" pitchFamily="34" charset="-122"/>
            </a:endParaRPr>
          </a:p>
        </p:txBody>
      </p:sp>
      <p:sp>
        <p:nvSpPr>
          <p:cNvPr id="4" name="矩形 3"/>
          <p:cNvSpPr/>
          <p:nvPr/>
        </p:nvSpPr>
        <p:spPr>
          <a:xfrm>
            <a:off x="1578219" y="2538194"/>
            <a:ext cx="716280" cy="414020"/>
          </a:xfrm>
          <a:prstGeom prst="rect">
            <a:avLst/>
          </a:prstGeom>
        </p:spPr>
        <p:txBody>
          <a:bodyPr wrap="none">
            <a:spAutoFit/>
          </a:bodyPr>
          <a:lstStyle/>
          <a:p>
            <a:r>
              <a:rPr lang="zh-CN" altLang="en-US" sz="2100" dirty="0" smtClean="0">
                <a:solidFill>
                  <a:srgbClr val="FF0000"/>
                </a:solidFill>
                <a:latin typeface="Times New Roman" panose="02020603050405020304" pitchFamily="18" charset="0"/>
                <a:ea typeface="微软雅黑" panose="020B0503020204020204" pitchFamily="34" charset="-122"/>
              </a:rPr>
              <a:t>有时</a:t>
            </a:r>
            <a:endParaRPr lang="zh-CN" altLang="en-US" sz="2100" dirty="0">
              <a:solidFill>
                <a:srgbClr val="FF0000"/>
              </a:solidFill>
            </a:endParaRPr>
          </a:p>
        </p:txBody>
      </p:sp>
      <p:sp>
        <p:nvSpPr>
          <p:cNvPr id="5" name="矩形 4"/>
          <p:cNvSpPr/>
          <p:nvPr/>
        </p:nvSpPr>
        <p:spPr>
          <a:xfrm>
            <a:off x="2319537" y="2930609"/>
            <a:ext cx="716280" cy="575945"/>
          </a:xfrm>
          <a:prstGeom prst="rect">
            <a:avLst/>
          </a:prstGeom>
        </p:spPr>
        <p:txBody>
          <a:bodyPr wrap="none">
            <a:spAutoFit/>
          </a:bodyPr>
          <a:lstStyle/>
          <a:p>
            <a:pPr algn="just">
              <a:lnSpc>
                <a:spcPct val="150000"/>
              </a:lnSpc>
            </a:pPr>
            <a:r>
              <a:rPr lang="zh-CN" altLang="en-US" sz="2100" dirty="0" smtClean="0">
                <a:solidFill>
                  <a:srgbClr val="FF0000"/>
                </a:solidFill>
                <a:latin typeface="Times New Roman" panose="02020603050405020304" pitchFamily="18" charset="0"/>
                <a:ea typeface="微软雅黑" panose="020B0503020204020204" pitchFamily="34" charset="-122"/>
              </a:rPr>
              <a:t>离开</a:t>
            </a:r>
            <a:endParaRPr lang="zh-CN" altLang="en-US" sz="2100" dirty="0">
              <a:solidFill>
                <a:srgbClr val="FF0000"/>
              </a:solidFill>
              <a:latin typeface="Times New Roman" panose="02020603050405020304" pitchFamily="18" charset="0"/>
              <a:ea typeface="微软雅黑" panose="020B0503020204020204" pitchFamily="34" charset="-122"/>
            </a:endParaRPr>
          </a:p>
        </p:txBody>
      </p:sp>
      <p:sp>
        <p:nvSpPr>
          <p:cNvPr id="6" name="矩形 5"/>
          <p:cNvSpPr/>
          <p:nvPr/>
        </p:nvSpPr>
        <p:spPr>
          <a:xfrm>
            <a:off x="2676291" y="3392515"/>
            <a:ext cx="1316355" cy="575945"/>
          </a:xfrm>
          <a:prstGeom prst="rect">
            <a:avLst/>
          </a:prstGeom>
        </p:spPr>
        <p:txBody>
          <a:bodyPr wrap="none">
            <a:spAutoFit/>
          </a:bodyPr>
          <a:lstStyle/>
          <a:p>
            <a:pPr algn="just">
              <a:lnSpc>
                <a:spcPct val="150000"/>
              </a:lnSpc>
            </a:pPr>
            <a:r>
              <a:rPr lang="zh-CN" altLang="en-US" sz="2100" dirty="0">
                <a:solidFill>
                  <a:srgbClr val="FF0000"/>
                </a:solidFill>
                <a:latin typeface="Times New Roman" panose="02020603050405020304" pitchFamily="18" charset="0"/>
                <a:ea typeface="微软雅黑" panose="020B0503020204020204" pitchFamily="34" charset="-122"/>
              </a:rPr>
              <a:t>恰巧</a:t>
            </a:r>
            <a:r>
              <a:rPr lang="en-US" altLang="zh-CN" sz="2100" dirty="0">
                <a:solidFill>
                  <a:srgbClr val="FF0000"/>
                </a:solidFill>
                <a:latin typeface="Times New Roman" panose="02020603050405020304" pitchFamily="18" charset="0"/>
                <a:ea typeface="微软雅黑" panose="020B0503020204020204" pitchFamily="34" charset="-122"/>
              </a:rPr>
              <a:t>,</a:t>
            </a:r>
            <a:r>
              <a:rPr lang="zh-CN" altLang="en-US" sz="2100" dirty="0" smtClean="0">
                <a:solidFill>
                  <a:srgbClr val="FF0000"/>
                </a:solidFill>
                <a:latin typeface="Times New Roman" panose="02020603050405020304" pitchFamily="18" charset="0"/>
                <a:ea typeface="微软雅黑" panose="020B0503020204020204" pitchFamily="34" charset="-122"/>
              </a:rPr>
              <a:t>正好</a:t>
            </a:r>
            <a:endParaRPr lang="en-US" altLang="zh-CN" sz="2100" dirty="0">
              <a:solidFill>
                <a:srgbClr val="FF0000"/>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1934" y="1489244"/>
            <a:ext cx="8620133" cy="575945"/>
          </a:xfrm>
          <a:prstGeom prst="rect">
            <a:avLst/>
          </a:prstGeom>
        </p:spPr>
        <p:txBody>
          <a:bodyPr wrap="square">
            <a:spAutoFit/>
          </a:bodyPr>
          <a:lstStyle/>
          <a:p>
            <a:pPr algn="just">
              <a:lnSpc>
                <a:spcPct val="150000"/>
              </a:lnSpc>
            </a:pP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下列句中加点字意义或用法相同的一项是</a:t>
            </a:r>
            <a:r>
              <a:rPr lang="en-US" altLang="zh-CN" sz="2100" dirty="0">
                <a:latin typeface="Times New Roman" panose="02020603050405020304" pitchFamily="18" charset="0"/>
                <a:ea typeface="微软雅黑" panose="020B0503020204020204" pitchFamily="34" charset="-122"/>
              </a:rPr>
              <a:t>(     </a:t>
            </a:r>
            <a:r>
              <a:rPr lang="en-US" altLang="zh-CN" sz="2100" dirty="0" smtClean="0">
                <a:latin typeface="Times New Roman" panose="02020603050405020304" pitchFamily="18" charset="0"/>
                <a:ea typeface="微软雅黑" panose="020B0503020204020204" pitchFamily="34" charset="-122"/>
              </a:rPr>
              <a:t> )</a:t>
            </a:r>
            <a:endParaRPr lang="zh-CN" altLang="en-US" sz="2100" dirty="0">
              <a:latin typeface="Times New Roman" panose="02020603050405020304" pitchFamily="18" charset="0"/>
              <a:ea typeface="微软雅黑" panose="020B0503020204020204" pitchFamily="34" charset="-122"/>
            </a:endParaRPr>
          </a:p>
        </p:txBody>
      </p:sp>
      <p:sp>
        <p:nvSpPr>
          <p:cNvPr id="3" name="矩形 2"/>
          <p:cNvSpPr/>
          <p:nvPr/>
        </p:nvSpPr>
        <p:spPr>
          <a:xfrm>
            <a:off x="5490085" y="1634626"/>
            <a:ext cx="375920" cy="414020"/>
          </a:xfrm>
          <a:prstGeom prst="rect">
            <a:avLst/>
          </a:prstGeom>
        </p:spPr>
        <p:txBody>
          <a:bodyPr wrap="none">
            <a:spAutoFit/>
          </a:bodyPr>
          <a:lstStyle/>
          <a:p>
            <a:r>
              <a:rPr lang="en-US" altLang="zh-CN" sz="2100" b="1" dirty="0" smtClean="0">
                <a:solidFill>
                  <a:srgbClr val="FF0000"/>
                </a:solidFill>
                <a:latin typeface="Times New Roman" panose="02020603050405020304" pitchFamily="18" charset="0"/>
                <a:ea typeface="微软雅黑" panose="020B0503020204020204" pitchFamily="34" charset="-122"/>
              </a:rPr>
              <a:t>D</a:t>
            </a:r>
            <a:endParaRPr lang="zh-CN" altLang="en-US" sz="2100" b="1" dirty="0">
              <a:solidFill>
                <a:srgbClr val="FF0000"/>
              </a:solidFill>
            </a:endParaRPr>
          </a:p>
        </p:txBody>
      </p:sp>
      <p:pic>
        <p:nvPicPr>
          <p:cNvPr id="5" name="图片 4"/>
          <p:cNvPicPr>
            <a:picLocks noChangeAspect="1"/>
          </p:cNvPicPr>
          <p:nvPr/>
        </p:nvPicPr>
        <p:blipFill>
          <a:blip r:embed="rId1"/>
          <a:stretch>
            <a:fillRect/>
          </a:stretch>
        </p:blipFill>
        <p:spPr>
          <a:xfrm>
            <a:off x="261934" y="2071054"/>
            <a:ext cx="4923064" cy="3532368"/>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1934" y="1489244"/>
            <a:ext cx="8620133" cy="2999740"/>
          </a:xfrm>
          <a:prstGeom prst="rect">
            <a:avLst/>
          </a:prstGeom>
        </p:spPr>
        <p:txBody>
          <a:bodyPr wrap="square">
            <a:spAutoFit/>
          </a:bodyPr>
          <a:lstStyle/>
          <a:p>
            <a:pPr algn="just">
              <a:lnSpc>
                <a:spcPct val="150000"/>
              </a:lnSpc>
            </a:pPr>
            <a:r>
              <a:rPr lang="en-US" altLang="zh-CN" sz="2100" dirty="0">
                <a:latin typeface="Times New Roman" panose="02020603050405020304" pitchFamily="18" charset="0"/>
                <a:ea typeface="微软雅黑" panose="020B0503020204020204" pitchFamily="34" charset="-122"/>
              </a:rPr>
              <a:t>3.</a:t>
            </a:r>
            <a:r>
              <a:rPr lang="zh-CN" altLang="en-US" sz="2100" dirty="0">
                <a:latin typeface="Times New Roman" panose="02020603050405020304" pitchFamily="18" charset="0"/>
                <a:ea typeface="微软雅黑" panose="020B0503020204020204" pitchFamily="34" charset="-122"/>
              </a:rPr>
              <a:t>将文中画横线的句子翻译成现代汉语</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军中以是服同敞</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solidFill>
                  <a:srgbClr val="C00000"/>
                </a:solidFill>
                <a:latin typeface="Times New Roman" panose="02020603050405020304" pitchFamily="18" charset="0"/>
                <a:ea typeface="微软雅黑" panose="020B0503020204020204" pitchFamily="34" charset="-122"/>
              </a:rPr>
              <a:t>军</a:t>
            </a:r>
            <a:r>
              <a:rPr lang="zh-CN" altLang="en-US" sz="2100" dirty="0">
                <a:solidFill>
                  <a:srgbClr val="C00000"/>
                </a:solidFill>
                <a:latin typeface="Times New Roman" panose="02020603050405020304" pitchFamily="18" charset="0"/>
                <a:ea typeface="微软雅黑" panose="020B0503020204020204" pitchFamily="34" charset="-122"/>
              </a:rPr>
              <a:t>中的将士因此都很敬服同敞</a:t>
            </a:r>
            <a:r>
              <a:rPr lang="en-US" altLang="zh-CN" sz="2100" dirty="0" smtClean="0">
                <a:solidFill>
                  <a:srgbClr val="C00000"/>
                </a:solidFill>
                <a:latin typeface="Times New Roman" panose="02020603050405020304" pitchFamily="18" charset="0"/>
                <a:ea typeface="微软雅黑" panose="020B0503020204020204" pitchFamily="34" charset="-122"/>
              </a:rPr>
              <a:t>｡</a:t>
            </a:r>
            <a:endParaRPr lang="en-US" altLang="zh-CN" sz="2100" dirty="0">
              <a:solidFill>
                <a:srgbClr val="C00000"/>
              </a:solidFill>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阅四十余日</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整衣冠就刃</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颜色不变</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solidFill>
                  <a:srgbClr val="C00000"/>
                </a:solidFill>
                <a:latin typeface="Times New Roman" panose="02020603050405020304" pitchFamily="18" charset="0"/>
                <a:ea typeface="微软雅黑" panose="020B0503020204020204" pitchFamily="34" charset="-122"/>
              </a:rPr>
              <a:t>经过</a:t>
            </a:r>
            <a:r>
              <a:rPr lang="zh-CN" altLang="en-US" sz="2100" dirty="0">
                <a:solidFill>
                  <a:srgbClr val="C00000"/>
                </a:solidFill>
                <a:latin typeface="Times New Roman" panose="02020603050405020304" pitchFamily="18" charset="0"/>
                <a:ea typeface="微软雅黑" panose="020B0503020204020204" pitchFamily="34" charset="-122"/>
              </a:rPr>
              <a:t>了四十几天</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同敞整理了一下自己的衣服和帽子</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准备就义</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脸色一点儿也不改变</a:t>
            </a:r>
            <a:r>
              <a:rPr lang="en-US" altLang="zh-CN" sz="2100" dirty="0" smtClean="0">
                <a:solidFill>
                  <a:srgbClr val="C00000"/>
                </a:solidFill>
                <a:latin typeface="Times New Roman" panose="02020603050405020304" pitchFamily="18" charset="0"/>
                <a:ea typeface="微软雅黑" panose="020B0503020204020204" pitchFamily="34" charset="-122"/>
              </a:rPr>
              <a:t>｡</a:t>
            </a:r>
            <a:endParaRPr lang="en-US" altLang="zh-CN" sz="2100" dirty="0">
              <a:solidFill>
                <a:srgbClr val="C00000"/>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 calcmode="lin" valueType="num">
                                      <p:cBhvr additive="base">
                                        <p:cTn id="7"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4" end="4"/>
                                            </p:txEl>
                                          </p:spTgt>
                                        </p:tgtEl>
                                        <p:attrNameLst>
                                          <p:attrName>style.visibility</p:attrName>
                                        </p:attrNameLst>
                                      </p:cBhvr>
                                      <p:to>
                                        <p:strVal val="visible"/>
                                      </p:to>
                                    </p:set>
                                    <p:anim calcmode="lin" valueType="num">
                                      <p:cBhvr additive="base">
                                        <p:cTn id="13"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1934" y="1489244"/>
            <a:ext cx="8620133" cy="2030095"/>
          </a:xfrm>
          <a:prstGeom prst="rect">
            <a:avLst/>
          </a:prstGeom>
        </p:spPr>
        <p:txBody>
          <a:bodyPr wrap="square">
            <a:spAutoFit/>
          </a:bodyPr>
          <a:lstStyle/>
          <a:p>
            <a:pPr algn="just">
              <a:lnSpc>
                <a:spcPct val="150000"/>
              </a:lnSpc>
            </a:pPr>
            <a:r>
              <a:rPr lang="en-US" altLang="zh-CN" sz="2100" dirty="0">
                <a:latin typeface="Times New Roman" panose="02020603050405020304" pitchFamily="18" charset="0"/>
                <a:ea typeface="微软雅黑" panose="020B0503020204020204" pitchFamily="34" charset="-122"/>
              </a:rPr>
              <a:t>4.</a:t>
            </a:r>
            <a:r>
              <a:rPr lang="zh-CN" altLang="en-US" sz="2100" dirty="0">
                <a:latin typeface="Times New Roman" panose="02020603050405020304" pitchFamily="18" charset="0"/>
                <a:ea typeface="微软雅黑" panose="020B0503020204020204" pitchFamily="34" charset="-122"/>
              </a:rPr>
              <a:t>乙文中同敞的事例能否作为甲文“威武不能屈”的事实论据</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请结合选文内容说明理由</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solidFill>
                  <a:srgbClr val="C00000"/>
                </a:solidFill>
                <a:latin typeface="Times New Roman" panose="02020603050405020304" pitchFamily="18" charset="0"/>
                <a:ea typeface="微软雅黑" panose="020B0503020204020204" pitchFamily="34" charset="-122"/>
              </a:rPr>
              <a:t>能</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因为同敞不同意投降</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被敌人幽禁之后</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依旧坦然自若</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与他人吟诗作赋</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临刑时脸色一点也没变</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正是“威武不能屈”的精神体现</a:t>
            </a:r>
            <a:r>
              <a:rPr lang="en-US" altLang="zh-CN" sz="2100" dirty="0">
                <a:solidFill>
                  <a:srgbClr val="C00000"/>
                </a:solidFill>
                <a:latin typeface="Times New Roman" panose="02020603050405020304" pitchFamily="18" charset="0"/>
                <a:ea typeface="微软雅黑" panose="020B0503020204020204" pitchFamily="34" charset="-122"/>
              </a:rPr>
              <a:t>｡</a:t>
            </a:r>
            <a:endParaRPr lang="en-US" altLang="zh-CN" sz="2100" dirty="0">
              <a:solidFill>
                <a:srgbClr val="C00000"/>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10573" y="2628726"/>
            <a:ext cx="7545635" cy="1650365"/>
          </a:xfrm>
          <a:prstGeom prst="rect">
            <a:avLst/>
          </a:prstGeom>
        </p:spPr>
        <p:txBody>
          <a:bodyPr wrap="square">
            <a:spAutoFit/>
          </a:bodyPr>
          <a:lstStyle/>
          <a:p>
            <a:pPr algn="ctr">
              <a:lnSpc>
                <a:spcPct val="150000"/>
              </a:lnSpc>
            </a:pPr>
            <a:r>
              <a:rPr lang="zh-CN" altLang="en-US" sz="3375" b="1" dirty="0">
                <a:solidFill>
                  <a:srgbClr val="F47349"/>
                </a:solidFill>
                <a:latin typeface="Times New Roman" panose="02020603050405020304" pitchFamily="18" charset="0"/>
                <a:ea typeface="微软雅黑" panose="020B0503020204020204" pitchFamily="34" charset="-122"/>
              </a:rPr>
              <a:t>请完成</a:t>
            </a:r>
            <a:r>
              <a:rPr lang="en-US" altLang="zh-CN" sz="3375" b="1" dirty="0">
                <a:solidFill>
                  <a:srgbClr val="F47349"/>
                </a:solidFill>
                <a:latin typeface="Times New Roman" panose="02020603050405020304" pitchFamily="18" charset="0"/>
                <a:ea typeface="微软雅黑" panose="020B0503020204020204" pitchFamily="34" charset="-122"/>
              </a:rPr>
              <a:t>《</a:t>
            </a:r>
            <a:r>
              <a:rPr lang="zh-CN" altLang="en-US" sz="3375" b="1" dirty="0">
                <a:solidFill>
                  <a:srgbClr val="F47349"/>
                </a:solidFill>
                <a:latin typeface="Times New Roman" panose="02020603050405020304" pitchFamily="18" charset="0"/>
                <a:ea typeface="微软雅黑" panose="020B0503020204020204" pitchFamily="34" charset="-122"/>
              </a:rPr>
              <a:t>练测本</a:t>
            </a:r>
            <a:r>
              <a:rPr lang="en-US" altLang="zh-CN" sz="3375" b="1" dirty="0">
                <a:solidFill>
                  <a:srgbClr val="F47349"/>
                </a:solidFill>
                <a:latin typeface="Times New Roman" panose="02020603050405020304" pitchFamily="18" charset="0"/>
                <a:ea typeface="微软雅黑" panose="020B0503020204020204" pitchFamily="34" charset="-122"/>
              </a:rPr>
              <a:t>》</a:t>
            </a:r>
            <a:r>
              <a:rPr lang="zh-CN" altLang="en-US" sz="3375" b="1" dirty="0">
                <a:solidFill>
                  <a:srgbClr val="F47349"/>
                </a:solidFill>
                <a:latin typeface="Times New Roman" panose="02020603050405020304" pitchFamily="18" charset="0"/>
                <a:ea typeface="微软雅黑" panose="020B0503020204020204" pitchFamily="34" charset="-122"/>
              </a:rPr>
              <a:t>中</a:t>
            </a:r>
            <a:r>
              <a:rPr lang="zh-CN" altLang="en-US" sz="3375" b="1" dirty="0" smtClean="0">
                <a:solidFill>
                  <a:srgbClr val="F47349"/>
                </a:solidFill>
                <a:latin typeface="Times New Roman" panose="02020603050405020304" pitchFamily="18" charset="0"/>
                <a:ea typeface="微软雅黑" panose="020B0503020204020204" pitchFamily="34" charset="-122"/>
              </a:rPr>
              <a:t>的</a:t>
            </a:r>
            <a:endParaRPr lang="en-US" altLang="zh-CN" sz="3375" b="1" dirty="0" smtClean="0">
              <a:solidFill>
                <a:srgbClr val="F47349"/>
              </a:solidFill>
              <a:latin typeface="Times New Roman" panose="02020603050405020304" pitchFamily="18" charset="0"/>
              <a:ea typeface="微软雅黑" panose="020B0503020204020204" pitchFamily="34" charset="-122"/>
            </a:endParaRPr>
          </a:p>
          <a:p>
            <a:pPr algn="ctr">
              <a:lnSpc>
                <a:spcPct val="150000"/>
              </a:lnSpc>
            </a:pPr>
            <a:r>
              <a:rPr lang="zh-CN" altLang="en-US" sz="3375" b="1" dirty="0" smtClean="0">
                <a:solidFill>
                  <a:srgbClr val="F47349"/>
                </a:solidFill>
                <a:latin typeface="Times New Roman" panose="02020603050405020304" pitchFamily="18" charset="0"/>
                <a:ea typeface="微软雅黑" panose="020B0503020204020204" pitchFamily="34" charset="-122"/>
              </a:rPr>
              <a:t>“</a:t>
            </a:r>
            <a:r>
              <a:rPr lang="zh-CN" altLang="en-US" sz="3375" b="1" dirty="0">
                <a:solidFill>
                  <a:srgbClr val="F47349"/>
                </a:solidFill>
                <a:latin typeface="Times New Roman" panose="02020603050405020304" pitchFamily="18" charset="0"/>
                <a:ea typeface="微软雅黑" panose="020B0503020204020204" pitchFamily="34" charset="-122"/>
              </a:rPr>
              <a:t>考点过关</a:t>
            </a:r>
            <a:r>
              <a:rPr lang="zh-CN" altLang="en-US" sz="3375" b="1" dirty="0" smtClean="0">
                <a:solidFill>
                  <a:srgbClr val="F47349"/>
                </a:solidFill>
                <a:latin typeface="Times New Roman" panose="02020603050405020304" pitchFamily="18" charset="0"/>
                <a:ea typeface="微软雅黑" panose="020B0503020204020204" pitchFamily="34" charset="-122"/>
              </a:rPr>
              <a:t>训练二十四</a:t>
            </a:r>
            <a:r>
              <a:rPr lang="en-US" altLang="zh-CN" sz="3375" b="1" dirty="0">
                <a:solidFill>
                  <a:srgbClr val="F47349"/>
                </a:solidFill>
                <a:latin typeface="Times New Roman" panose="02020603050405020304" pitchFamily="18" charset="0"/>
                <a:ea typeface="微软雅黑" panose="020B0503020204020204" pitchFamily="34" charset="-122"/>
              </a:rPr>
              <a:t>､</a:t>
            </a:r>
            <a:r>
              <a:rPr lang="zh-CN" altLang="en-US" sz="3375" b="1" dirty="0">
                <a:solidFill>
                  <a:srgbClr val="F47349"/>
                </a:solidFill>
                <a:latin typeface="Times New Roman" panose="02020603050405020304" pitchFamily="18" charset="0"/>
                <a:ea typeface="微软雅黑" panose="020B0503020204020204" pitchFamily="34" charset="-122"/>
              </a:rPr>
              <a:t>二十五</a:t>
            </a:r>
            <a:r>
              <a:rPr lang="en-US" altLang="zh-CN" sz="3375" b="1" dirty="0">
                <a:solidFill>
                  <a:srgbClr val="F47349"/>
                </a:solidFill>
                <a:latin typeface="Times New Roman" panose="02020603050405020304" pitchFamily="18" charset="0"/>
                <a:ea typeface="微软雅黑" panose="020B0503020204020204" pitchFamily="34" charset="-122"/>
              </a:rPr>
              <a:t>､</a:t>
            </a:r>
            <a:r>
              <a:rPr lang="zh-CN" altLang="en-US" sz="3375" b="1" dirty="0">
                <a:solidFill>
                  <a:srgbClr val="F47349"/>
                </a:solidFill>
                <a:latin typeface="Times New Roman" panose="02020603050405020304" pitchFamily="18" charset="0"/>
                <a:ea typeface="微软雅黑" panose="020B0503020204020204" pitchFamily="34" charset="-122"/>
              </a:rPr>
              <a:t>二十六</a:t>
            </a:r>
            <a:r>
              <a:rPr lang="zh-CN" altLang="en-US" sz="3375" b="1" dirty="0" smtClean="0">
                <a:solidFill>
                  <a:srgbClr val="F47349"/>
                </a:solidFill>
                <a:latin typeface="Times New Roman" panose="02020603050405020304" pitchFamily="18" charset="0"/>
                <a:ea typeface="微软雅黑" panose="020B0503020204020204" pitchFamily="34" charset="-122"/>
              </a:rPr>
              <a:t>”</a:t>
            </a:r>
            <a:endParaRPr lang="en-US" altLang="zh-CN" sz="3375" b="1" dirty="0">
              <a:solidFill>
                <a:srgbClr val="F47349"/>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1933" y="1503719"/>
            <a:ext cx="8620133" cy="3969385"/>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a:t>
            </a:r>
            <a:r>
              <a:rPr lang="en-US" altLang="zh-CN" sz="2100" b="1" dirty="0">
                <a:latin typeface="Times New Roman" panose="02020603050405020304" pitchFamily="18" charset="0"/>
                <a:ea typeface="微软雅黑" panose="020B0503020204020204" pitchFamily="34" charset="-122"/>
              </a:rPr>
              <a:t>3</a:t>
            </a:r>
            <a:r>
              <a:rPr lang="zh-CN" altLang="en-US" sz="2100" b="1" dirty="0">
                <a:latin typeface="Times New Roman" panose="02020603050405020304" pitchFamily="18" charset="0"/>
                <a:ea typeface="微软雅黑" panose="020B0503020204020204" pitchFamily="34" charset="-122"/>
              </a:rPr>
              <a:t>）形容词活用为名词</a:t>
            </a:r>
            <a:r>
              <a:rPr lang="en-US" altLang="zh-CN" sz="2100" b="1"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如</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①</a:t>
            </a:r>
            <a:r>
              <a:rPr lang="zh-CN" altLang="en-US" sz="2100" dirty="0">
                <a:latin typeface="Times New Roman" panose="02020603050405020304" pitchFamily="18" charset="0"/>
                <a:ea typeface="微软雅黑" panose="020B0503020204020204" pitchFamily="34" charset="-122"/>
              </a:rPr>
              <a:t>此皆</a:t>
            </a:r>
            <a:r>
              <a:rPr lang="zh-CN" altLang="en-US" sz="2100" dirty="0">
                <a:solidFill>
                  <a:srgbClr val="E44B42"/>
                </a:solidFill>
                <a:latin typeface="Times New Roman" panose="02020603050405020304" pitchFamily="18" charset="0"/>
                <a:ea typeface="微软雅黑" panose="020B0503020204020204" pitchFamily="34" charset="-122"/>
              </a:rPr>
              <a:t>良</a:t>
            </a:r>
            <a:r>
              <a:rPr lang="zh-CN" altLang="en-US" sz="2100" dirty="0">
                <a:latin typeface="Times New Roman" panose="02020603050405020304" pitchFamily="18" charset="0"/>
                <a:ea typeface="微软雅黑" panose="020B0503020204020204" pitchFamily="34" charset="-122"/>
              </a:rPr>
              <a:t>实（善良的人</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臣子）</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②</a:t>
            </a:r>
            <a:r>
              <a:rPr lang="zh-CN" altLang="en-US" sz="2100" dirty="0">
                <a:latin typeface="Times New Roman" panose="02020603050405020304" pitchFamily="18" charset="0"/>
                <a:ea typeface="微软雅黑" panose="020B0503020204020204" pitchFamily="34" charset="-122"/>
              </a:rPr>
              <a:t>温</a:t>
            </a:r>
            <a:r>
              <a:rPr lang="zh-CN" altLang="en-US" sz="2100" dirty="0">
                <a:solidFill>
                  <a:srgbClr val="E44B42"/>
                </a:solidFill>
                <a:latin typeface="Times New Roman" panose="02020603050405020304" pitchFamily="18" charset="0"/>
                <a:ea typeface="微软雅黑" panose="020B0503020204020204" pitchFamily="34" charset="-122"/>
              </a:rPr>
              <a:t>故</a:t>
            </a:r>
            <a:r>
              <a:rPr lang="zh-CN" altLang="en-US" sz="2100" dirty="0">
                <a:latin typeface="Times New Roman" panose="02020603050405020304" pitchFamily="18" charset="0"/>
                <a:ea typeface="微软雅黑" panose="020B0503020204020204" pitchFamily="34" charset="-122"/>
              </a:rPr>
              <a:t>而知</a:t>
            </a:r>
            <a:r>
              <a:rPr lang="zh-CN" altLang="en-US" sz="2100" dirty="0">
                <a:solidFill>
                  <a:srgbClr val="E44B42"/>
                </a:solidFill>
                <a:latin typeface="Times New Roman" panose="02020603050405020304" pitchFamily="18" charset="0"/>
                <a:ea typeface="微软雅黑" panose="020B0503020204020204" pitchFamily="34" charset="-122"/>
              </a:rPr>
              <a:t>新</a:t>
            </a:r>
            <a:r>
              <a:rPr lang="zh-CN" altLang="en-US" sz="2100" dirty="0">
                <a:latin typeface="Times New Roman" panose="02020603050405020304" pitchFamily="18" charset="0"/>
                <a:ea typeface="微软雅黑" panose="020B0503020204020204" pitchFamily="34" charset="-122"/>
              </a:rPr>
              <a:t>（旧的知识</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新的知识）</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③</a:t>
            </a:r>
            <a:r>
              <a:rPr lang="zh-CN" altLang="en-US" sz="2100" dirty="0">
                <a:latin typeface="Times New Roman" panose="02020603050405020304" pitchFamily="18" charset="0"/>
                <a:ea typeface="微软雅黑" panose="020B0503020204020204" pitchFamily="34" charset="-122"/>
              </a:rPr>
              <a:t>百</a:t>
            </a:r>
            <a:r>
              <a:rPr lang="zh-CN" altLang="en-US" sz="2100" dirty="0">
                <a:solidFill>
                  <a:srgbClr val="E44B42"/>
                </a:solidFill>
                <a:latin typeface="Times New Roman" panose="02020603050405020304" pitchFamily="18" charset="0"/>
                <a:ea typeface="微软雅黑" panose="020B0503020204020204" pitchFamily="34" charset="-122"/>
              </a:rPr>
              <a:t>废</a:t>
            </a:r>
            <a:r>
              <a:rPr lang="zh-CN" altLang="en-US" sz="2100" dirty="0">
                <a:latin typeface="Times New Roman" panose="02020603050405020304" pitchFamily="18" charset="0"/>
                <a:ea typeface="微软雅黑" panose="020B0503020204020204" pitchFamily="34" charset="-122"/>
              </a:rPr>
              <a:t>具兴（废弃的事业）</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b="1" dirty="0">
                <a:latin typeface="Times New Roman" panose="02020603050405020304" pitchFamily="18" charset="0"/>
                <a:ea typeface="微软雅黑" panose="020B0503020204020204" pitchFamily="34" charset="-122"/>
              </a:rPr>
              <a:t>（</a:t>
            </a:r>
            <a:r>
              <a:rPr lang="en-US" altLang="zh-CN" sz="2100" b="1" dirty="0">
                <a:latin typeface="Times New Roman" panose="02020603050405020304" pitchFamily="18" charset="0"/>
                <a:ea typeface="微软雅黑" panose="020B0503020204020204" pitchFamily="34" charset="-122"/>
              </a:rPr>
              <a:t>4</a:t>
            </a:r>
            <a:r>
              <a:rPr lang="zh-CN" altLang="en-US" sz="2100" b="1" dirty="0">
                <a:latin typeface="Times New Roman" panose="02020603050405020304" pitchFamily="18" charset="0"/>
                <a:ea typeface="微软雅黑" panose="020B0503020204020204" pitchFamily="34" charset="-122"/>
              </a:rPr>
              <a:t>）形容词活用为动词</a:t>
            </a:r>
            <a:r>
              <a:rPr lang="en-US" altLang="zh-CN" sz="2100" b="1"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如</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①</a:t>
            </a:r>
            <a:r>
              <a:rPr lang="zh-CN" altLang="en-US" sz="2100" dirty="0">
                <a:solidFill>
                  <a:srgbClr val="E44B42"/>
                </a:solidFill>
                <a:latin typeface="Times New Roman" panose="02020603050405020304" pitchFamily="18" charset="0"/>
                <a:ea typeface="微软雅黑" panose="020B0503020204020204" pitchFamily="34" charset="-122"/>
              </a:rPr>
              <a:t>亲</a:t>
            </a:r>
            <a:r>
              <a:rPr lang="zh-CN" altLang="en-US" sz="2100" dirty="0">
                <a:latin typeface="Times New Roman" panose="02020603050405020304" pitchFamily="18" charset="0"/>
                <a:ea typeface="微软雅黑" panose="020B0503020204020204" pitchFamily="34" charset="-122"/>
              </a:rPr>
              <a:t>贤臣</a:t>
            </a:r>
            <a:r>
              <a:rPr lang="en-US" altLang="zh-CN" sz="2100" dirty="0">
                <a:latin typeface="Times New Roman" panose="02020603050405020304" pitchFamily="18" charset="0"/>
                <a:ea typeface="微软雅黑" panose="020B0503020204020204" pitchFamily="34" charset="-122"/>
              </a:rPr>
              <a:t>,</a:t>
            </a:r>
            <a:r>
              <a:rPr lang="zh-CN" altLang="en-US" sz="2100" dirty="0">
                <a:solidFill>
                  <a:srgbClr val="E44B42"/>
                </a:solidFill>
                <a:latin typeface="Times New Roman" panose="02020603050405020304" pitchFamily="18" charset="0"/>
                <a:ea typeface="微软雅黑" panose="020B0503020204020204" pitchFamily="34" charset="-122"/>
              </a:rPr>
              <a:t>远</a:t>
            </a:r>
            <a:r>
              <a:rPr lang="zh-CN" altLang="en-US" sz="2100" dirty="0">
                <a:latin typeface="Times New Roman" panose="02020603050405020304" pitchFamily="18" charset="0"/>
                <a:ea typeface="微软雅黑" panose="020B0503020204020204" pitchFamily="34" charset="-122"/>
              </a:rPr>
              <a:t>小人（亲近</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疏远）</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②</a:t>
            </a:r>
            <a:r>
              <a:rPr lang="zh-CN" altLang="en-US" sz="2100" dirty="0">
                <a:latin typeface="Times New Roman" panose="02020603050405020304" pitchFamily="18" charset="0"/>
                <a:ea typeface="微软雅黑" panose="020B0503020204020204" pitchFamily="34" charset="-122"/>
              </a:rPr>
              <a:t>欲</a:t>
            </a:r>
            <a:r>
              <a:rPr lang="zh-CN" altLang="en-US" sz="2100" dirty="0">
                <a:solidFill>
                  <a:srgbClr val="E44B42"/>
                </a:solidFill>
                <a:latin typeface="Times New Roman" panose="02020603050405020304" pitchFamily="18" charset="0"/>
                <a:ea typeface="微软雅黑" panose="020B0503020204020204" pitchFamily="34" charset="-122"/>
              </a:rPr>
              <a:t>穷</a:t>
            </a:r>
            <a:r>
              <a:rPr lang="zh-CN" altLang="en-US" sz="2100" dirty="0">
                <a:latin typeface="Times New Roman" panose="02020603050405020304" pitchFamily="18" charset="0"/>
                <a:ea typeface="微软雅黑" panose="020B0503020204020204" pitchFamily="34" charset="-122"/>
              </a:rPr>
              <a:t>其林（走到尽头）</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b="1" dirty="0">
                <a:latin typeface="Times New Roman" panose="02020603050405020304" pitchFamily="18" charset="0"/>
                <a:ea typeface="微软雅黑" panose="020B0503020204020204" pitchFamily="34" charset="-122"/>
              </a:rPr>
              <a:t>（</a:t>
            </a:r>
            <a:r>
              <a:rPr lang="en-US" altLang="zh-CN" sz="2100" b="1" dirty="0">
                <a:latin typeface="Times New Roman" panose="02020603050405020304" pitchFamily="18" charset="0"/>
                <a:ea typeface="微软雅黑" panose="020B0503020204020204" pitchFamily="34" charset="-122"/>
              </a:rPr>
              <a:t>5</a:t>
            </a:r>
            <a:r>
              <a:rPr lang="zh-CN" altLang="en-US" sz="2100" b="1" dirty="0">
                <a:latin typeface="Times New Roman" panose="02020603050405020304" pitchFamily="18" charset="0"/>
                <a:ea typeface="微软雅黑" panose="020B0503020204020204" pitchFamily="34" charset="-122"/>
              </a:rPr>
              <a:t>）动词活用为名词</a:t>
            </a:r>
            <a:r>
              <a:rPr lang="en-US" altLang="zh-CN" sz="2100" b="1"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如</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猛浪若</a:t>
            </a:r>
            <a:r>
              <a:rPr lang="zh-CN" altLang="en-US" sz="2100" dirty="0">
                <a:solidFill>
                  <a:srgbClr val="E44B42"/>
                </a:solidFill>
                <a:latin typeface="Times New Roman" panose="02020603050405020304" pitchFamily="18" charset="0"/>
                <a:ea typeface="微软雅黑" panose="020B0503020204020204" pitchFamily="34" charset="-122"/>
              </a:rPr>
              <a:t>奔</a:t>
            </a:r>
            <a:r>
              <a:rPr lang="zh-CN" altLang="en-US" sz="2100" dirty="0">
                <a:latin typeface="Times New Roman" panose="02020603050405020304" pitchFamily="18" charset="0"/>
                <a:ea typeface="微软雅黑" panose="020B0503020204020204" pitchFamily="34" charset="-122"/>
              </a:rPr>
              <a:t>（奔跑的马）</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1932" y="1503719"/>
            <a:ext cx="8882068" cy="4453890"/>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a:t>
            </a:r>
            <a:r>
              <a:rPr lang="en-US" altLang="zh-CN" sz="2100" b="1" dirty="0">
                <a:latin typeface="Times New Roman" panose="02020603050405020304" pitchFamily="18" charset="0"/>
                <a:ea typeface="微软雅黑" panose="020B0503020204020204" pitchFamily="34" charset="-122"/>
              </a:rPr>
              <a:t>6</a:t>
            </a:r>
            <a:r>
              <a:rPr lang="zh-CN" altLang="en-US" sz="2100" b="1" dirty="0">
                <a:latin typeface="Times New Roman" panose="02020603050405020304" pitchFamily="18" charset="0"/>
                <a:ea typeface="微软雅黑" panose="020B0503020204020204" pitchFamily="34" charset="-122"/>
              </a:rPr>
              <a:t>）意动用法</a:t>
            </a:r>
            <a:r>
              <a:rPr lang="en-US" altLang="zh-CN" sz="2100" b="1"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某些名词</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形容词带了宾语</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语意含有“以</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为</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认为</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是</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A</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名词的意动用法</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主观上认为宾语是什么</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如</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吾妻之</a:t>
            </a:r>
            <a:r>
              <a:rPr lang="zh-CN" altLang="en-US" sz="2100" dirty="0">
                <a:solidFill>
                  <a:srgbClr val="E44B42"/>
                </a:solidFill>
                <a:latin typeface="Times New Roman" panose="02020603050405020304" pitchFamily="18" charset="0"/>
                <a:ea typeface="微软雅黑" panose="020B0503020204020204" pitchFamily="34" charset="-122"/>
              </a:rPr>
              <a:t>美</a:t>
            </a:r>
            <a:r>
              <a:rPr lang="zh-CN" altLang="en-US" sz="2100" dirty="0">
                <a:latin typeface="Times New Roman" panose="02020603050405020304" pitchFamily="18" charset="0"/>
                <a:ea typeface="微软雅黑" panose="020B0503020204020204" pitchFamily="34" charset="-122"/>
              </a:rPr>
              <a:t>我者（认为我美）</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B</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形容词的意动用法</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主观上认为宾语具有某种特征</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特点</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如</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①</a:t>
            </a:r>
            <a:r>
              <a:rPr lang="zh-CN" altLang="en-US" sz="2100" dirty="0">
                <a:latin typeface="Times New Roman" panose="02020603050405020304" pitchFamily="18" charset="0"/>
                <a:ea typeface="微软雅黑" panose="020B0503020204020204" pitchFamily="34" charset="-122"/>
              </a:rPr>
              <a:t>不</a:t>
            </a:r>
            <a:r>
              <a:rPr lang="zh-CN" altLang="en-US" sz="2100" dirty="0">
                <a:solidFill>
                  <a:srgbClr val="E44B42"/>
                </a:solidFill>
                <a:latin typeface="Times New Roman" panose="02020603050405020304" pitchFamily="18" charset="0"/>
                <a:ea typeface="微软雅黑" panose="020B0503020204020204" pitchFamily="34" charset="-122"/>
              </a:rPr>
              <a:t>耻</a:t>
            </a:r>
            <a:r>
              <a:rPr lang="zh-CN" altLang="en-US" sz="2100" dirty="0">
                <a:latin typeface="Times New Roman" panose="02020603050405020304" pitchFamily="18" charset="0"/>
                <a:ea typeface="微软雅黑" panose="020B0503020204020204" pitchFamily="34" charset="-122"/>
              </a:rPr>
              <a:t>下问（认为</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是耻辱）</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②</a:t>
            </a:r>
            <a:r>
              <a:rPr lang="zh-CN" altLang="en-US" sz="2100" dirty="0">
                <a:latin typeface="Times New Roman" panose="02020603050405020304" pitchFamily="18" charset="0"/>
                <a:ea typeface="微软雅黑" panose="020B0503020204020204" pitchFamily="34" charset="-122"/>
              </a:rPr>
              <a:t>一览众山</a:t>
            </a:r>
            <a:r>
              <a:rPr lang="zh-CN" altLang="en-US" sz="2100" dirty="0">
                <a:solidFill>
                  <a:srgbClr val="E44B42"/>
                </a:solidFill>
                <a:latin typeface="Times New Roman" panose="02020603050405020304" pitchFamily="18" charset="0"/>
                <a:ea typeface="微软雅黑" panose="020B0503020204020204" pitchFamily="34" charset="-122"/>
              </a:rPr>
              <a:t>小</a:t>
            </a:r>
            <a:r>
              <a:rPr lang="zh-CN" altLang="en-US" sz="2100" dirty="0">
                <a:latin typeface="Times New Roman" panose="02020603050405020304" pitchFamily="18" charset="0"/>
                <a:ea typeface="微软雅黑" panose="020B0503020204020204" pitchFamily="34" charset="-122"/>
              </a:rPr>
              <a:t>（认为</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都是渺小的）</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b="1" dirty="0">
                <a:latin typeface="Times New Roman" panose="02020603050405020304" pitchFamily="18" charset="0"/>
                <a:ea typeface="微软雅黑" panose="020B0503020204020204" pitchFamily="34" charset="-122"/>
              </a:rPr>
              <a:t>（</a:t>
            </a:r>
            <a:r>
              <a:rPr lang="en-US" altLang="zh-CN" sz="2100" b="1" dirty="0">
                <a:latin typeface="Times New Roman" panose="02020603050405020304" pitchFamily="18" charset="0"/>
                <a:ea typeface="微软雅黑" panose="020B0503020204020204" pitchFamily="34" charset="-122"/>
              </a:rPr>
              <a:t>7</a:t>
            </a:r>
            <a:r>
              <a:rPr lang="zh-CN" altLang="en-US" sz="2100" b="1" dirty="0">
                <a:latin typeface="Times New Roman" panose="02020603050405020304" pitchFamily="18" charset="0"/>
                <a:ea typeface="微软雅黑" panose="020B0503020204020204" pitchFamily="34" charset="-122"/>
              </a:rPr>
              <a:t>）使动用法</a:t>
            </a:r>
            <a:r>
              <a:rPr lang="en-US" altLang="zh-CN" sz="2100" b="1" dirty="0">
                <a:latin typeface="Times New Roman" panose="02020603050405020304" pitchFamily="18" charset="0"/>
                <a:ea typeface="微软雅黑" panose="020B0503020204020204" pitchFamily="34" charset="-122"/>
              </a:rPr>
              <a:t>｡</a:t>
            </a:r>
            <a:endParaRPr lang="en-US" altLang="zh-CN" sz="2100" b="1"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A.</a:t>
            </a:r>
            <a:r>
              <a:rPr lang="zh-CN" altLang="en-US" sz="2100" dirty="0">
                <a:latin typeface="Times New Roman" panose="02020603050405020304" pitchFamily="18" charset="0"/>
                <a:ea typeface="微软雅黑" panose="020B0503020204020204" pitchFamily="34" charset="-122"/>
              </a:rPr>
              <a:t>动词的使动用法</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如</a:t>
            </a:r>
            <a:r>
              <a:rPr lang="en-US" altLang="zh-CN" sz="2100" dirty="0">
                <a:latin typeface="Times New Roman" panose="02020603050405020304" pitchFamily="18" charset="0"/>
                <a:ea typeface="微软雅黑" panose="020B0503020204020204" pitchFamily="34" charset="-122"/>
              </a:rPr>
              <a:t>:</a:t>
            </a:r>
            <a:r>
              <a:rPr lang="zh-CN" altLang="en-US" sz="2100" dirty="0">
                <a:solidFill>
                  <a:srgbClr val="E44B42"/>
                </a:solidFill>
                <a:latin typeface="Times New Roman" panose="02020603050405020304" pitchFamily="18" charset="0"/>
                <a:ea typeface="微软雅黑" panose="020B0503020204020204" pitchFamily="34" charset="-122"/>
              </a:rPr>
              <a:t>动</a:t>
            </a:r>
            <a:r>
              <a:rPr lang="zh-CN" altLang="en-US" sz="2100" dirty="0">
                <a:latin typeface="Times New Roman" panose="02020603050405020304" pitchFamily="18" charset="0"/>
                <a:ea typeface="微软雅黑" panose="020B0503020204020204" pitchFamily="34" charset="-122"/>
              </a:rPr>
              <a:t>心</a:t>
            </a:r>
            <a:r>
              <a:rPr lang="zh-CN" altLang="en-US" sz="2100" dirty="0">
                <a:solidFill>
                  <a:srgbClr val="E44B42"/>
                </a:solidFill>
                <a:latin typeface="Times New Roman" panose="02020603050405020304" pitchFamily="18" charset="0"/>
                <a:ea typeface="微软雅黑" panose="020B0503020204020204" pitchFamily="34" charset="-122"/>
              </a:rPr>
              <a:t>忍</a:t>
            </a:r>
            <a:r>
              <a:rPr lang="zh-CN" altLang="en-US" sz="2100" dirty="0">
                <a:latin typeface="Times New Roman" panose="02020603050405020304" pitchFamily="18" charset="0"/>
                <a:ea typeface="微软雅黑" panose="020B0503020204020204" pitchFamily="34" charset="-122"/>
              </a:rPr>
              <a:t>性（使</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震撼</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使</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坚忍）</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B.</a:t>
            </a:r>
            <a:r>
              <a:rPr lang="zh-CN" altLang="en-US" sz="2100" dirty="0">
                <a:latin typeface="Times New Roman" panose="02020603050405020304" pitchFamily="18" charset="0"/>
                <a:ea typeface="微软雅黑" panose="020B0503020204020204" pitchFamily="34" charset="-122"/>
              </a:rPr>
              <a:t>形容词的使动用法</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如</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苦其心志</a:t>
            </a:r>
            <a:r>
              <a:rPr lang="en-US" altLang="zh-CN" sz="2100" dirty="0">
                <a:latin typeface="Times New Roman" panose="02020603050405020304" pitchFamily="18" charset="0"/>
                <a:ea typeface="微软雅黑" panose="020B0503020204020204" pitchFamily="34" charset="-122"/>
              </a:rPr>
              <a:t>,</a:t>
            </a:r>
            <a:r>
              <a:rPr lang="zh-CN" altLang="en-US" sz="2100" dirty="0">
                <a:solidFill>
                  <a:srgbClr val="E44B42"/>
                </a:solidFill>
                <a:latin typeface="Times New Roman" panose="02020603050405020304" pitchFamily="18" charset="0"/>
                <a:ea typeface="微软雅黑" panose="020B0503020204020204" pitchFamily="34" charset="-122"/>
              </a:rPr>
              <a:t>劳</a:t>
            </a:r>
            <a:r>
              <a:rPr lang="zh-CN" altLang="en-US" sz="2100" dirty="0">
                <a:latin typeface="Times New Roman" panose="02020603050405020304" pitchFamily="18" charset="0"/>
                <a:ea typeface="微软雅黑" panose="020B0503020204020204" pitchFamily="34" charset="-122"/>
              </a:rPr>
              <a:t>其筋骨（使</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劳累）</a:t>
            </a:r>
            <a:r>
              <a:rPr lang="en-US" altLang="zh-CN" sz="2100" dirty="0" smtClean="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1933" y="1503719"/>
            <a:ext cx="8620133" cy="2515235"/>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二</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文言</a:t>
            </a:r>
            <a:r>
              <a:rPr lang="zh-CN" altLang="en-US" sz="2100" b="1" dirty="0" smtClean="0">
                <a:latin typeface="Times New Roman" panose="02020603050405020304" pitchFamily="18" charset="0"/>
                <a:ea typeface="微软雅黑" panose="020B0503020204020204" pitchFamily="34" charset="-122"/>
              </a:rPr>
              <a:t>虚词</a:t>
            </a:r>
            <a:endParaRPr lang="en-US" altLang="zh-CN" sz="2100" b="1"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虚词</a:t>
            </a:r>
            <a:r>
              <a:rPr lang="zh-CN" altLang="en-US" sz="2100" dirty="0">
                <a:latin typeface="Times New Roman" panose="02020603050405020304" pitchFamily="18" charset="0"/>
                <a:ea typeface="微软雅黑" panose="020B0503020204020204" pitchFamily="34" charset="-122"/>
              </a:rPr>
              <a:t>没有实在意义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一般不能充当句子成分</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不能单独回答问题（少数副词如“不”“也许”“没有”等可以单独回答问题）</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只能配合实词一起使用</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才能表示种种语法关系</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虚词包括代词</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副词</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介词</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连词</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助词</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叹词</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兼词七类</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1933" y="1503719"/>
            <a:ext cx="8620133" cy="4453890"/>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三</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常见文言</a:t>
            </a:r>
            <a:r>
              <a:rPr lang="zh-CN" altLang="en-US" sz="2100" b="1" dirty="0" smtClean="0">
                <a:latin typeface="Times New Roman" panose="02020603050405020304" pitchFamily="18" charset="0"/>
                <a:ea typeface="微软雅黑" panose="020B0503020204020204" pitchFamily="34" charset="-122"/>
              </a:rPr>
              <a:t>句式</a:t>
            </a:r>
            <a:endParaRPr lang="en-US" altLang="zh-CN" sz="2100" b="1"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b="1" dirty="0" smtClean="0">
                <a:latin typeface="Times New Roman" panose="02020603050405020304" pitchFamily="18" charset="0"/>
                <a:ea typeface="微软雅黑" panose="020B0503020204020204" pitchFamily="34" charset="-122"/>
              </a:rPr>
              <a:t>1</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判断句</a:t>
            </a:r>
            <a:r>
              <a:rPr lang="en-US" altLang="zh-CN" sz="2100" b="1"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古代汉语的判断句与现代汉语很不相同</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它一般不只用判断词“是”</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其常见形式有</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）多用“者”“也”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如“</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者</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者也”等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如</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①</a:t>
            </a:r>
            <a:r>
              <a:rPr lang="zh-CN" altLang="en-US" sz="2100" dirty="0">
                <a:latin typeface="Times New Roman" panose="02020603050405020304" pitchFamily="18" charset="0"/>
                <a:ea typeface="微软雅黑" panose="020B0503020204020204" pitchFamily="34" charset="-122"/>
              </a:rPr>
              <a:t>蔚然而深秀</a:t>
            </a:r>
            <a:r>
              <a:rPr lang="zh-CN" altLang="en-US" sz="2100" dirty="0">
                <a:solidFill>
                  <a:srgbClr val="E44B42"/>
                </a:solidFill>
                <a:latin typeface="Times New Roman" panose="02020603050405020304" pitchFamily="18" charset="0"/>
                <a:ea typeface="微软雅黑" panose="020B0503020204020204" pitchFamily="34" charset="-122"/>
              </a:rPr>
              <a:t>者</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琅琊也</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②</a:t>
            </a:r>
            <a:r>
              <a:rPr lang="zh-CN" altLang="en-US" sz="2100" dirty="0">
                <a:latin typeface="Times New Roman" panose="02020603050405020304" pitchFamily="18" charset="0"/>
                <a:ea typeface="微软雅黑" panose="020B0503020204020204" pitchFamily="34" charset="-122"/>
              </a:rPr>
              <a:t>莲</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花之君子</a:t>
            </a:r>
            <a:r>
              <a:rPr lang="zh-CN" altLang="en-US" sz="2100" dirty="0">
                <a:solidFill>
                  <a:srgbClr val="E44B42"/>
                </a:solidFill>
                <a:latin typeface="Times New Roman" panose="02020603050405020304" pitchFamily="18" charset="0"/>
                <a:ea typeface="微软雅黑" panose="020B0503020204020204" pitchFamily="34" charset="-122"/>
              </a:rPr>
              <a:t>者</a:t>
            </a:r>
            <a:r>
              <a:rPr lang="zh-CN" altLang="en-US" sz="2100" dirty="0">
                <a:latin typeface="Times New Roman" panose="02020603050405020304" pitchFamily="18" charset="0"/>
                <a:ea typeface="微软雅黑" panose="020B0503020204020204" pitchFamily="34" charset="-122"/>
              </a:rPr>
              <a:t>也</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）用“乃”“悉”“为”“则”“即”“非”等表示某种肯定或否定的判断</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如</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此</a:t>
            </a:r>
            <a:r>
              <a:rPr lang="zh-CN" altLang="en-US" sz="2100" dirty="0">
                <a:solidFill>
                  <a:srgbClr val="E44B42"/>
                </a:solidFill>
                <a:latin typeface="Times New Roman" panose="02020603050405020304" pitchFamily="18" charset="0"/>
                <a:ea typeface="微软雅黑" panose="020B0503020204020204" pitchFamily="34" charset="-122"/>
              </a:rPr>
              <a:t>悉</a:t>
            </a:r>
            <a:r>
              <a:rPr lang="zh-CN" altLang="en-US" sz="2100" dirty="0">
                <a:latin typeface="Times New Roman" panose="02020603050405020304" pitchFamily="18" charset="0"/>
                <a:ea typeface="微软雅黑" panose="020B0503020204020204" pitchFamily="34" charset="-122"/>
              </a:rPr>
              <a:t>贞良死节之臣</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3</a:t>
            </a:r>
            <a:r>
              <a:rPr lang="zh-CN" altLang="en-US" sz="2100" dirty="0">
                <a:latin typeface="Times New Roman" panose="02020603050405020304" pitchFamily="18" charset="0"/>
                <a:ea typeface="微软雅黑" panose="020B0503020204020204" pitchFamily="34" charset="-122"/>
              </a:rPr>
              <a:t>）用“是”来表判断</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如</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不知木兰是女郎</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Cambria-Calibri">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8336</Words>
  <Application>WPS 演示</Application>
  <PresentationFormat>在屏幕上显示</PresentationFormat>
  <Paragraphs>274</Paragraphs>
  <Slides>54</Slides>
  <Notes>1</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54</vt:i4>
      </vt:variant>
    </vt:vector>
  </HeadingPairs>
  <TitlesOfParts>
    <vt:vector size="62" baseType="lpstr">
      <vt:lpstr>Arial</vt:lpstr>
      <vt:lpstr>宋体</vt:lpstr>
      <vt:lpstr>Wingdings</vt:lpstr>
      <vt:lpstr>Calibri</vt:lpstr>
      <vt:lpstr>Times New Roman</vt:lpstr>
      <vt:lpstr>微软雅黑</vt:lpstr>
      <vt:lpstr>Helvetica</vt:lpstr>
      <vt:lpstr>默认设计模板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Administrator</dc:creator>
  <cp:lastModifiedBy>编辑资料-刘洁</cp:lastModifiedBy>
  <cp:revision>54</cp:revision>
  <dcterms:created xsi:type="dcterms:W3CDTF">2017-03-15T04:23:48Z</dcterms:created>
  <dcterms:modified xsi:type="dcterms:W3CDTF">2020-02-24T04:59:31Z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2052-11.1.0.9209</vt:lpwstr>
  </property>
</Properties>
</file>